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2" r:id="rId1"/>
    <p:sldMasterId id="2147484061" r:id="rId2"/>
  </p:sldMasterIdLst>
  <p:notesMasterIdLst>
    <p:notesMasterId r:id="rId164"/>
  </p:notesMasterIdLst>
  <p:handoutMasterIdLst>
    <p:handoutMasterId r:id="rId165"/>
  </p:handoutMasterIdLst>
  <p:sldIdLst>
    <p:sldId id="256" r:id="rId3"/>
    <p:sldId id="359" r:id="rId4"/>
    <p:sldId id="576" r:id="rId5"/>
    <p:sldId id="322" r:id="rId6"/>
    <p:sldId id="265" r:id="rId7"/>
    <p:sldId id="260" r:id="rId8"/>
    <p:sldId id="461" r:id="rId9"/>
    <p:sldId id="266" r:id="rId10"/>
    <p:sldId id="267" r:id="rId11"/>
    <p:sldId id="323" r:id="rId12"/>
    <p:sldId id="324" r:id="rId13"/>
    <p:sldId id="325" r:id="rId14"/>
    <p:sldId id="365" r:id="rId15"/>
    <p:sldId id="326" r:id="rId16"/>
    <p:sldId id="360" r:id="rId17"/>
    <p:sldId id="327" r:id="rId18"/>
    <p:sldId id="482" r:id="rId19"/>
    <p:sldId id="361" r:id="rId20"/>
    <p:sldId id="363" r:id="rId21"/>
    <p:sldId id="268" r:id="rId22"/>
    <p:sldId id="269" r:id="rId23"/>
    <p:sldId id="286" r:id="rId24"/>
    <p:sldId id="328" r:id="rId25"/>
    <p:sldId id="276" r:id="rId26"/>
    <p:sldId id="270" r:id="rId27"/>
    <p:sldId id="271" r:id="rId28"/>
    <p:sldId id="272" r:id="rId29"/>
    <p:sldId id="288" r:id="rId30"/>
    <p:sldId id="329" r:id="rId31"/>
    <p:sldId id="330" r:id="rId32"/>
    <p:sldId id="331" r:id="rId33"/>
    <p:sldId id="348" r:id="rId34"/>
    <p:sldId id="273" r:id="rId35"/>
    <p:sldId id="332" r:id="rId36"/>
    <p:sldId id="274" r:id="rId37"/>
    <p:sldId id="333" r:id="rId38"/>
    <p:sldId id="275" r:id="rId39"/>
    <p:sldId id="334" r:id="rId40"/>
    <p:sldId id="277" r:id="rId41"/>
    <p:sldId id="278" r:id="rId42"/>
    <p:sldId id="335" r:id="rId43"/>
    <p:sldId id="279" r:id="rId44"/>
    <p:sldId id="281" r:id="rId45"/>
    <p:sldId id="280" r:id="rId46"/>
    <p:sldId id="282" r:id="rId47"/>
    <p:sldId id="336" r:id="rId48"/>
    <p:sldId id="485" r:id="rId49"/>
    <p:sldId id="486" r:id="rId50"/>
    <p:sldId id="487" r:id="rId51"/>
    <p:sldId id="283" r:id="rId52"/>
    <p:sldId id="284" r:id="rId53"/>
    <p:sldId id="289" r:id="rId54"/>
    <p:sldId id="337" r:id="rId55"/>
    <p:sldId id="338" r:id="rId56"/>
    <p:sldId id="339" r:id="rId57"/>
    <p:sldId id="471" r:id="rId58"/>
    <p:sldId id="472" r:id="rId59"/>
    <p:sldId id="473" r:id="rId60"/>
    <p:sldId id="474" r:id="rId61"/>
    <p:sldId id="475" r:id="rId62"/>
    <p:sldId id="285" r:id="rId63"/>
    <p:sldId id="290" r:id="rId64"/>
    <p:sldId id="340" r:id="rId65"/>
    <p:sldId id="347" r:id="rId66"/>
    <p:sldId id="484" r:id="rId67"/>
    <p:sldId id="373" r:id="rId68"/>
    <p:sldId id="372" r:id="rId69"/>
    <p:sldId id="374" r:id="rId70"/>
    <p:sldId id="511" r:id="rId71"/>
    <p:sldId id="512" r:id="rId72"/>
    <p:sldId id="492" r:id="rId73"/>
    <p:sldId id="520" r:id="rId74"/>
    <p:sldId id="514" r:id="rId75"/>
    <p:sldId id="521" r:id="rId76"/>
    <p:sldId id="564" r:id="rId77"/>
    <p:sldId id="562" r:id="rId78"/>
    <p:sldId id="565" r:id="rId79"/>
    <p:sldId id="566" r:id="rId80"/>
    <p:sldId id="567" r:id="rId81"/>
    <p:sldId id="568" r:id="rId82"/>
    <p:sldId id="570" r:id="rId83"/>
    <p:sldId id="571" r:id="rId84"/>
    <p:sldId id="572" r:id="rId85"/>
    <p:sldId id="573" r:id="rId86"/>
    <p:sldId id="574" r:id="rId87"/>
    <p:sldId id="575" r:id="rId88"/>
    <p:sldId id="580" r:id="rId89"/>
    <p:sldId id="578" r:id="rId90"/>
    <p:sldId id="579" r:id="rId91"/>
    <p:sldId id="577" r:id="rId92"/>
    <p:sldId id="581" r:id="rId93"/>
    <p:sldId id="582" r:id="rId94"/>
    <p:sldId id="583" r:id="rId95"/>
    <p:sldId id="585" r:id="rId96"/>
    <p:sldId id="587" r:id="rId97"/>
    <p:sldId id="586" r:id="rId98"/>
    <p:sldId id="588" r:id="rId99"/>
    <p:sldId id="589" r:id="rId100"/>
    <p:sldId id="591" r:id="rId101"/>
    <p:sldId id="590" r:id="rId102"/>
    <p:sldId id="592" r:id="rId103"/>
    <p:sldId id="593" r:id="rId104"/>
    <p:sldId id="594" r:id="rId105"/>
    <p:sldId id="596" r:id="rId106"/>
    <p:sldId id="597" r:id="rId107"/>
    <p:sldId id="598" r:id="rId108"/>
    <p:sldId id="599" r:id="rId109"/>
    <p:sldId id="600" r:id="rId110"/>
    <p:sldId id="601" r:id="rId111"/>
    <p:sldId id="602" r:id="rId112"/>
    <p:sldId id="603" r:id="rId113"/>
    <p:sldId id="604" r:id="rId114"/>
    <p:sldId id="606" r:id="rId115"/>
    <p:sldId id="607" r:id="rId116"/>
    <p:sldId id="605" r:id="rId117"/>
    <p:sldId id="608" r:id="rId118"/>
    <p:sldId id="609" r:id="rId119"/>
    <p:sldId id="610" r:id="rId120"/>
    <p:sldId id="611" r:id="rId121"/>
    <p:sldId id="612" r:id="rId122"/>
    <p:sldId id="613" r:id="rId123"/>
    <p:sldId id="614" r:id="rId124"/>
    <p:sldId id="617" r:id="rId125"/>
    <p:sldId id="616" r:id="rId126"/>
    <p:sldId id="618" r:id="rId127"/>
    <p:sldId id="619" r:id="rId128"/>
    <p:sldId id="620" r:id="rId129"/>
    <p:sldId id="622" r:id="rId130"/>
    <p:sldId id="623" r:id="rId131"/>
    <p:sldId id="624" r:id="rId132"/>
    <p:sldId id="626" r:id="rId133"/>
    <p:sldId id="625" r:id="rId134"/>
    <p:sldId id="627" r:id="rId135"/>
    <p:sldId id="628" r:id="rId136"/>
    <p:sldId id="629" r:id="rId137"/>
    <p:sldId id="630" r:id="rId138"/>
    <p:sldId id="631" r:id="rId139"/>
    <p:sldId id="632" r:id="rId140"/>
    <p:sldId id="634" r:id="rId141"/>
    <p:sldId id="635" r:id="rId142"/>
    <p:sldId id="636" r:id="rId143"/>
    <p:sldId id="637" r:id="rId144"/>
    <p:sldId id="638" r:id="rId145"/>
    <p:sldId id="640" r:id="rId146"/>
    <p:sldId id="639" r:id="rId147"/>
    <p:sldId id="642" r:id="rId148"/>
    <p:sldId id="643" r:id="rId149"/>
    <p:sldId id="644" r:id="rId150"/>
    <p:sldId id="641" r:id="rId151"/>
    <p:sldId id="645" r:id="rId152"/>
    <p:sldId id="646" r:id="rId153"/>
    <p:sldId id="649" r:id="rId154"/>
    <p:sldId id="648" r:id="rId155"/>
    <p:sldId id="650" r:id="rId156"/>
    <p:sldId id="294" r:id="rId157"/>
    <p:sldId id="536" r:id="rId158"/>
    <p:sldId id="537" r:id="rId159"/>
    <p:sldId id="541" r:id="rId160"/>
    <p:sldId id="539" r:id="rId161"/>
    <p:sldId id="540" r:id="rId162"/>
    <p:sldId id="538" r:id="rId16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D04D2"/>
    <a:srgbClr val="1D076F"/>
    <a:srgbClr val="FF0000"/>
    <a:srgbClr val="02901D"/>
    <a:srgbClr val="00FFFF"/>
    <a:srgbClr val="0BB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70" d="100"/>
          <a:sy n="70" d="100"/>
        </p:scale>
        <p:origin x="1176" y="66"/>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3216"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7FF17-EF07-44FA-B56D-EFA4C68199B3}" type="doc">
      <dgm:prSet loTypeId="urn:microsoft.com/office/officeart/2005/8/layout/chart3" loCatId="relationship" qsTypeId="urn:microsoft.com/office/officeart/2005/8/quickstyle/3d1" qsCatId="3D" csTypeId="urn:microsoft.com/office/officeart/2005/8/colors/colorful2" csCatId="colorful" phldr="1"/>
      <dgm:spPr/>
    </dgm:pt>
    <dgm:pt modelId="{F687DA62-60C5-41A1-9CB3-412FE13E223F}">
      <dgm:prSet phldrT="[文字]"/>
      <dgm:spPr>
        <a:solidFill>
          <a:srgbClr val="FF0000"/>
        </a:solidFill>
      </dgm:spPr>
      <dgm:t>
        <a:bodyPr/>
        <a:lstStyle/>
        <a:p>
          <a:r>
            <a:rPr lang="zh-TW" altLang="en-US" dirty="0" smtClean="0">
              <a:latin typeface="標楷體" pitchFamily="65" charset="-120"/>
              <a:ea typeface="標楷體" pitchFamily="65" charset="-120"/>
            </a:rPr>
            <a:t>專家學者評選委員</a:t>
          </a:r>
          <a:endParaRPr lang="zh-TW" altLang="en-US" dirty="0">
            <a:latin typeface="標楷體" pitchFamily="65" charset="-120"/>
            <a:ea typeface="標楷體" pitchFamily="65" charset="-120"/>
          </a:endParaRPr>
        </a:p>
      </dgm:t>
    </dgm:pt>
    <dgm:pt modelId="{9C5AEF79-9A37-442A-AC1E-1CA40067C7CE}" type="parTrans" cxnId="{204434B7-130D-4F5A-9B15-25A2C0662D41}">
      <dgm:prSet/>
      <dgm:spPr/>
      <dgm:t>
        <a:bodyPr/>
        <a:lstStyle/>
        <a:p>
          <a:endParaRPr lang="zh-TW" altLang="en-US"/>
        </a:p>
      </dgm:t>
    </dgm:pt>
    <dgm:pt modelId="{340EBD9B-FDFF-4680-B516-A9BC8B228E5A}" type="sibTrans" cxnId="{204434B7-130D-4F5A-9B15-25A2C0662D41}">
      <dgm:prSet/>
      <dgm:spPr/>
      <dgm:t>
        <a:bodyPr/>
        <a:lstStyle/>
        <a:p>
          <a:endParaRPr lang="zh-TW" altLang="en-US"/>
        </a:p>
      </dgm:t>
    </dgm:pt>
    <dgm:pt modelId="{93E10C23-5CD6-4ACF-8E7B-F90FDDB888D3}">
      <dgm:prSet phldrT="[文字]"/>
      <dgm:spPr>
        <a:solidFill>
          <a:srgbClr val="02901D"/>
        </a:solidFill>
      </dgm:spPr>
      <dgm:t>
        <a:bodyPr/>
        <a:lstStyle/>
        <a:p>
          <a:r>
            <a:rPr lang="zh-TW" altLang="en-US" dirty="0" smtClean="0">
              <a:latin typeface="標楷體" pitchFamily="65" charset="-120"/>
              <a:ea typeface="標楷體" pitchFamily="65" charset="-120"/>
            </a:rPr>
            <a:t>機關委員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招標機關以外之機關</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57FB7410-59AD-4349-A6B2-452C042FE46B}" type="parTrans" cxnId="{BC345D1B-520B-4A21-AB82-72E74132E928}">
      <dgm:prSet/>
      <dgm:spPr/>
      <dgm:t>
        <a:bodyPr/>
        <a:lstStyle/>
        <a:p>
          <a:endParaRPr lang="zh-TW" altLang="en-US"/>
        </a:p>
      </dgm:t>
    </dgm:pt>
    <dgm:pt modelId="{11A68059-3E06-49E1-A0F9-1B2C73170E3F}" type="sibTrans" cxnId="{BC345D1B-520B-4A21-AB82-72E74132E928}">
      <dgm:prSet/>
      <dgm:spPr/>
      <dgm:t>
        <a:bodyPr/>
        <a:lstStyle/>
        <a:p>
          <a:endParaRPr lang="zh-TW" altLang="en-US"/>
        </a:p>
      </dgm:t>
    </dgm:pt>
    <dgm:pt modelId="{35E19529-1831-4ABA-B9AA-6979215C6F83}">
      <dgm:prSet phldrT="[文字]"/>
      <dgm:spPr>
        <a:solidFill>
          <a:srgbClr val="0070C0"/>
        </a:solidFill>
      </dgm:spPr>
      <dgm:t>
        <a:bodyPr/>
        <a:lstStyle/>
        <a:p>
          <a:r>
            <a:rPr lang="zh-TW" altLang="en-US" dirty="0" smtClean="0">
              <a:latin typeface="標楷體" pitchFamily="65" charset="-120"/>
              <a:ea typeface="標楷體" pitchFamily="65" charset="-120"/>
            </a:rPr>
            <a:t>機關委員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招標機關</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858D1FB0-1D49-48DE-8E5C-1B0D23776340}" type="parTrans" cxnId="{4642EAD7-E503-4530-B96A-F4414B41C98E}">
      <dgm:prSet/>
      <dgm:spPr/>
      <dgm:t>
        <a:bodyPr/>
        <a:lstStyle/>
        <a:p>
          <a:endParaRPr lang="zh-TW" altLang="en-US"/>
        </a:p>
      </dgm:t>
    </dgm:pt>
    <dgm:pt modelId="{48091056-73BA-43F4-8E3D-843F8E324D91}" type="sibTrans" cxnId="{4642EAD7-E503-4530-B96A-F4414B41C98E}">
      <dgm:prSet/>
      <dgm:spPr/>
      <dgm:t>
        <a:bodyPr/>
        <a:lstStyle/>
        <a:p>
          <a:endParaRPr lang="zh-TW" altLang="en-US"/>
        </a:p>
      </dgm:t>
    </dgm:pt>
    <dgm:pt modelId="{52C29E85-A044-42D8-89C3-32A8AE5E0686}" type="pres">
      <dgm:prSet presAssocID="{D637FF17-EF07-44FA-B56D-EFA4C68199B3}" presName="compositeShape" presStyleCnt="0">
        <dgm:presLayoutVars>
          <dgm:chMax val="7"/>
          <dgm:dir/>
          <dgm:resizeHandles val="exact"/>
        </dgm:presLayoutVars>
      </dgm:prSet>
      <dgm:spPr/>
    </dgm:pt>
    <dgm:pt modelId="{16507121-7E33-43EC-BEE4-BC3046703858}" type="pres">
      <dgm:prSet presAssocID="{D637FF17-EF07-44FA-B56D-EFA4C68199B3}" presName="wedge1" presStyleLbl="node1" presStyleIdx="0" presStyleCnt="3"/>
      <dgm:spPr/>
      <dgm:t>
        <a:bodyPr/>
        <a:lstStyle/>
        <a:p>
          <a:endParaRPr lang="zh-TW" altLang="en-US"/>
        </a:p>
      </dgm:t>
    </dgm:pt>
    <dgm:pt modelId="{1D2C3D36-FAA5-4375-A422-9D19A05D16DD}" type="pres">
      <dgm:prSet presAssocID="{D637FF17-EF07-44FA-B56D-EFA4C68199B3}" presName="wedge1Tx" presStyleLbl="node1" presStyleIdx="0" presStyleCnt="3">
        <dgm:presLayoutVars>
          <dgm:chMax val="0"/>
          <dgm:chPref val="0"/>
          <dgm:bulletEnabled val="1"/>
        </dgm:presLayoutVars>
      </dgm:prSet>
      <dgm:spPr/>
      <dgm:t>
        <a:bodyPr/>
        <a:lstStyle/>
        <a:p>
          <a:endParaRPr lang="zh-TW" altLang="en-US"/>
        </a:p>
      </dgm:t>
    </dgm:pt>
    <dgm:pt modelId="{BB3891EF-4DF5-4E76-8478-66312E98BCD0}" type="pres">
      <dgm:prSet presAssocID="{D637FF17-EF07-44FA-B56D-EFA4C68199B3}" presName="wedge2" presStyleLbl="node1" presStyleIdx="1" presStyleCnt="3"/>
      <dgm:spPr/>
      <dgm:t>
        <a:bodyPr/>
        <a:lstStyle/>
        <a:p>
          <a:endParaRPr lang="zh-TW" altLang="en-US"/>
        </a:p>
      </dgm:t>
    </dgm:pt>
    <dgm:pt modelId="{9A67C632-28E5-4A0C-8BD3-38067B44545F}" type="pres">
      <dgm:prSet presAssocID="{D637FF17-EF07-44FA-B56D-EFA4C68199B3}" presName="wedge2Tx" presStyleLbl="node1" presStyleIdx="1" presStyleCnt="3">
        <dgm:presLayoutVars>
          <dgm:chMax val="0"/>
          <dgm:chPref val="0"/>
          <dgm:bulletEnabled val="1"/>
        </dgm:presLayoutVars>
      </dgm:prSet>
      <dgm:spPr/>
      <dgm:t>
        <a:bodyPr/>
        <a:lstStyle/>
        <a:p>
          <a:endParaRPr lang="zh-TW" altLang="en-US"/>
        </a:p>
      </dgm:t>
    </dgm:pt>
    <dgm:pt modelId="{308143F7-AF35-4FF1-81CC-6C79EB26F239}" type="pres">
      <dgm:prSet presAssocID="{D637FF17-EF07-44FA-B56D-EFA4C68199B3}" presName="wedge3" presStyleLbl="node1" presStyleIdx="2" presStyleCnt="3"/>
      <dgm:spPr/>
      <dgm:t>
        <a:bodyPr/>
        <a:lstStyle/>
        <a:p>
          <a:endParaRPr lang="zh-TW" altLang="en-US"/>
        </a:p>
      </dgm:t>
    </dgm:pt>
    <dgm:pt modelId="{CF3D6667-63D5-4F77-BF0A-FB12BCA48FD9}" type="pres">
      <dgm:prSet presAssocID="{D637FF17-EF07-44FA-B56D-EFA4C68199B3}" presName="wedge3Tx" presStyleLbl="node1" presStyleIdx="2" presStyleCnt="3">
        <dgm:presLayoutVars>
          <dgm:chMax val="0"/>
          <dgm:chPref val="0"/>
          <dgm:bulletEnabled val="1"/>
        </dgm:presLayoutVars>
      </dgm:prSet>
      <dgm:spPr/>
      <dgm:t>
        <a:bodyPr/>
        <a:lstStyle/>
        <a:p>
          <a:endParaRPr lang="zh-TW" altLang="en-US"/>
        </a:p>
      </dgm:t>
    </dgm:pt>
  </dgm:ptLst>
  <dgm:cxnLst>
    <dgm:cxn modelId="{204434B7-130D-4F5A-9B15-25A2C0662D41}" srcId="{D637FF17-EF07-44FA-B56D-EFA4C68199B3}" destId="{F687DA62-60C5-41A1-9CB3-412FE13E223F}" srcOrd="0" destOrd="0" parTransId="{9C5AEF79-9A37-442A-AC1E-1CA40067C7CE}" sibTransId="{340EBD9B-FDFF-4680-B516-A9BC8B228E5A}"/>
    <dgm:cxn modelId="{F5E3C976-DF6F-4652-8A21-5AAB0238693F}" type="presOf" srcId="{F687DA62-60C5-41A1-9CB3-412FE13E223F}" destId="{16507121-7E33-43EC-BEE4-BC3046703858}" srcOrd="0" destOrd="0" presId="urn:microsoft.com/office/officeart/2005/8/layout/chart3"/>
    <dgm:cxn modelId="{03334D62-A0D6-4B80-9834-ED157F5A0F2B}" type="presOf" srcId="{F687DA62-60C5-41A1-9CB3-412FE13E223F}" destId="{1D2C3D36-FAA5-4375-A422-9D19A05D16DD}" srcOrd="1" destOrd="0" presId="urn:microsoft.com/office/officeart/2005/8/layout/chart3"/>
    <dgm:cxn modelId="{0D0E3508-0B7D-4842-92EA-BB5A12509D2C}" type="presOf" srcId="{93E10C23-5CD6-4ACF-8E7B-F90FDDB888D3}" destId="{BB3891EF-4DF5-4E76-8478-66312E98BCD0}" srcOrd="0" destOrd="0" presId="urn:microsoft.com/office/officeart/2005/8/layout/chart3"/>
    <dgm:cxn modelId="{4642EAD7-E503-4530-B96A-F4414B41C98E}" srcId="{D637FF17-EF07-44FA-B56D-EFA4C68199B3}" destId="{35E19529-1831-4ABA-B9AA-6979215C6F83}" srcOrd="2" destOrd="0" parTransId="{858D1FB0-1D49-48DE-8E5C-1B0D23776340}" sibTransId="{48091056-73BA-43F4-8E3D-843F8E324D91}"/>
    <dgm:cxn modelId="{B0BEE035-B14F-4053-A521-8006AC965C11}" type="presOf" srcId="{35E19529-1831-4ABA-B9AA-6979215C6F83}" destId="{308143F7-AF35-4FF1-81CC-6C79EB26F239}" srcOrd="0" destOrd="0" presId="urn:microsoft.com/office/officeart/2005/8/layout/chart3"/>
    <dgm:cxn modelId="{BC345D1B-520B-4A21-AB82-72E74132E928}" srcId="{D637FF17-EF07-44FA-B56D-EFA4C68199B3}" destId="{93E10C23-5CD6-4ACF-8E7B-F90FDDB888D3}" srcOrd="1" destOrd="0" parTransId="{57FB7410-59AD-4349-A6B2-452C042FE46B}" sibTransId="{11A68059-3E06-49E1-A0F9-1B2C73170E3F}"/>
    <dgm:cxn modelId="{B6CFEFCC-3772-4ACE-B282-64E93632B1AE}" type="presOf" srcId="{D637FF17-EF07-44FA-B56D-EFA4C68199B3}" destId="{52C29E85-A044-42D8-89C3-32A8AE5E0686}" srcOrd="0" destOrd="0" presId="urn:microsoft.com/office/officeart/2005/8/layout/chart3"/>
    <dgm:cxn modelId="{96A61DD5-7DD1-4A24-85B5-C273CC5EAE46}" type="presOf" srcId="{93E10C23-5CD6-4ACF-8E7B-F90FDDB888D3}" destId="{9A67C632-28E5-4A0C-8BD3-38067B44545F}" srcOrd="1" destOrd="0" presId="urn:microsoft.com/office/officeart/2005/8/layout/chart3"/>
    <dgm:cxn modelId="{D4BE6F03-6EA4-495D-94EB-7FEC6170B789}" type="presOf" srcId="{35E19529-1831-4ABA-B9AA-6979215C6F83}" destId="{CF3D6667-63D5-4F77-BF0A-FB12BCA48FD9}" srcOrd="1" destOrd="0" presId="urn:microsoft.com/office/officeart/2005/8/layout/chart3"/>
    <dgm:cxn modelId="{815E5158-B150-427F-B9D0-732DDC622FC5}" type="presParOf" srcId="{52C29E85-A044-42D8-89C3-32A8AE5E0686}" destId="{16507121-7E33-43EC-BEE4-BC3046703858}" srcOrd="0" destOrd="0" presId="urn:microsoft.com/office/officeart/2005/8/layout/chart3"/>
    <dgm:cxn modelId="{6EBBA93D-07E3-46D6-BBE1-BC8A16B23AEF}" type="presParOf" srcId="{52C29E85-A044-42D8-89C3-32A8AE5E0686}" destId="{1D2C3D36-FAA5-4375-A422-9D19A05D16DD}" srcOrd="1" destOrd="0" presId="urn:microsoft.com/office/officeart/2005/8/layout/chart3"/>
    <dgm:cxn modelId="{C3837CA5-2447-4E1A-99BC-9A93166384DC}" type="presParOf" srcId="{52C29E85-A044-42D8-89C3-32A8AE5E0686}" destId="{BB3891EF-4DF5-4E76-8478-66312E98BCD0}" srcOrd="2" destOrd="0" presId="urn:microsoft.com/office/officeart/2005/8/layout/chart3"/>
    <dgm:cxn modelId="{030D0F52-4AF8-4199-BF5B-0817CF1668E8}" type="presParOf" srcId="{52C29E85-A044-42D8-89C3-32A8AE5E0686}" destId="{9A67C632-28E5-4A0C-8BD3-38067B44545F}" srcOrd="3" destOrd="0" presId="urn:microsoft.com/office/officeart/2005/8/layout/chart3"/>
    <dgm:cxn modelId="{9F78A11A-B612-46B4-A9BE-D106CC0F2451}" type="presParOf" srcId="{52C29E85-A044-42D8-89C3-32A8AE5E0686}" destId="{308143F7-AF35-4FF1-81CC-6C79EB26F239}" srcOrd="4" destOrd="0" presId="urn:microsoft.com/office/officeart/2005/8/layout/chart3"/>
    <dgm:cxn modelId="{38BF7F19-375F-48E5-9A65-3968ACF53EF6}" type="presParOf" srcId="{52C29E85-A044-42D8-89C3-32A8AE5E0686}" destId="{CF3D6667-63D5-4F77-BF0A-FB12BCA48FD9}"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ACBA2-DD76-4645-A395-51AB603400D4}" type="doc">
      <dgm:prSet loTypeId="urn:microsoft.com/office/officeart/2005/8/layout/radial5" loCatId="relationship" qsTypeId="urn:microsoft.com/office/officeart/2005/8/quickstyle/3d1" qsCatId="3D" csTypeId="urn:microsoft.com/office/officeart/2005/8/colors/colorful1#1" csCatId="colorful" phldr="1"/>
      <dgm:spPr/>
      <dgm:t>
        <a:bodyPr/>
        <a:lstStyle/>
        <a:p>
          <a:endParaRPr lang="zh-TW" altLang="en-US"/>
        </a:p>
      </dgm:t>
    </dgm:pt>
    <dgm:pt modelId="{493C53C0-AAC8-4FF2-A570-4864F1DB46EB}">
      <dgm:prSet phldrT="[文字]"/>
      <dgm:spPr>
        <a:xfrm>
          <a:off x="3498093" y="2030391"/>
          <a:ext cx="1557956" cy="1557956"/>
        </a:xfrm>
      </dgm:spPr>
      <dgm:t>
        <a:bodyPr/>
        <a:lstStyle/>
        <a:p>
          <a:r>
            <a:rPr lang="zh-TW" altLang="en-US" smtClean="0">
              <a:latin typeface="標楷體" pitchFamily="65" charset="-120"/>
              <a:ea typeface="標楷體" pitchFamily="65" charset="-120"/>
              <a:cs typeface="+mn-cs"/>
            </a:rPr>
            <a:t>案件來源</a:t>
          </a:r>
          <a:endParaRPr lang="zh-TW" altLang="en-US" dirty="0">
            <a:latin typeface="標楷體" pitchFamily="65" charset="-120"/>
            <a:ea typeface="標楷體" pitchFamily="65" charset="-120"/>
            <a:cs typeface="+mn-cs"/>
          </a:endParaRPr>
        </a:p>
      </dgm:t>
    </dgm:pt>
    <dgm:pt modelId="{6CEC3FB1-8C6A-4363-95C7-16E83E3120D1}" type="parTrans" cxnId="{22FD3661-F509-4BED-933E-4114A30E6713}">
      <dgm:prSet/>
      <dgm:spPr/>
      <dgm:t>
        <a:bodyPr/>
        <a:lstStyle/>
        <a:p>
          <a:endParaRPr lang="zh-TW" altLang="en-US">
            <a:latin typeface="標楷體" pitchFamily="65" charset="-120"/>
            <a:ea typeface="標楷體" pitchFamily="65" charset="-120"/>
          </a:endParaRPr>
        </a:p>
      </dgm:t>
    </dgm:pt>
    <dgm:pt modelId="{969A1F3F-DFBB-4B9C-BA93-14F485DE959B}" type="sibTrans" cxnId="{22FD3661-F509-4BED-933E-4114A30E6713}">
      <dgm:prSet/>
      <dgm:spPr/>
      <dgm:t>
        <a:bodyPr/>
        <a:lstStyle/>
        <a:p>
          <a:endParaRPr lang="zh-TW" altLang="en-US">
            <a:latin typeface="標楷體" pitchFamily="65" charset="-120"/>
            <a:ea typeface="標楷體" pitchFamily="65" charset="-120"/>
          </a:endParaRPr>
        </a:p>
      </dgm:t>
    </dgm:pt>
    <dgm:pt modelId="{562E8E32-14C5-453B-8789-8126E98E4CE4}">
      <dgm:prSet phldrT="[文字]"/>
      <dgm:spPr>
        <a:xfrm>
          <a:off x="4489662" y="4005546"/>
          <a:ext cx="1402161" cy="1402161"/>
        </a:xfrm>
      </dgm:spPr>
      <dgm:t>
        <a:bodyPr/>
        <a:lstStyle/>
        <a:p>
          <a:r>
            <a:rPr lang="zh-TW" altLang="en-US" b="1" dirty="0" smtClean="0">
              <a:solidFill>
                <a:schemeClr val="tx1"/>
              </a:solidFill>
              <a:latin typeface="標楷體" pitchFamily="65" charset="-120"/>
              <a:ea typeface="標楷體" pitchFamily="65" charset="-120"/>
              <a:cs typeface="+mn-cs"/>
            </a:rPr>
            <a:t>監審檢調機關</a:t>
          </a:r>
          <a:endParaRPr lang="zh-TW" altLang="en-US" b="1" dirty="0">
            <a:solidFill>
              <a:schemeClr val="tx1"/>
            </a:solidFill>
            <a:latin typeface="標楷體" pitchFamily="65" charset="-120"/>
            <a:ea typeface="標楷體" pitchFamily="65" charset="-120"/>
            <a:cs typeface="+mn-cs"/>
          </a:endParaRPr>
        </a:p>
      </dgm:t>
    </dgm:pt>
    <dgm:pt modelId="{F8CBA734-5E8A-411F-BA2E-FE70ADC0B9CA}" type="parTrans" cxnId="{78623F71-D5B4-4B08-9F99-AB2F804A0B3C}">
      <dgm:prSet/>
      <dgm:spPr>
        <a:xfrm rot="3667984" flipH="1">
          <a:off x="4580328" y="3520577"/>
          <a:ext cx="332811" cy="528110"/>
        </a:xfrm>
      </dgm:spPr>
      <dgm:t>
        <a:bodyPr/>
        <a:lstStyle/>
        <a:p>
          <a:endParaRPr lang="zh-TW" altLang="en-US">
            <a:solidFill>
              <a:sysClr val="window" lastClr="FFFFFF"/>
            </a:solidFill>
            <a:latin typeface="標楷體" pitchFamily="65" charset="-120"/>
            <a:ea typeface="標楷體" pitchFamily="65" charset="-120"/>
            <a:cs typeface="+mn-cs"/>
          </a:endParaRPr>
        </a:p>
      </dgm:t>
    </dgm:pt>
    <dgm:pt modelId="{5C0042C6-EBE7-4307-A199-E98B51D595E0}" type="sibTrans" cxnId="{78623F71-D5B4-4B08-9F99-AB2F804A0B3C}">
      <dgm:prSet/>
      <dgm:spPr/>
      <dgm:t>
        <a:bodyPr/>
        <a:lstStyle/>
        <a:p>
          <a:endParaRPr lang="zh-TW" altLang="en-US">
            <a:latin typeface="標楷體" pitchFamily="65" charset="-120"/>
            <a:ea typeface="標楷體" pitchFamily="65" charset="-120"/>
          </a:endParaRPr>
        </a:p>
      </dgm:t>
    </dgm:pt>
    <dgm:pt modelId="{9F116DBF-E7DA-4B7B-B495-3CFE379157CD}">
      <dgm:prSet phldrT="[文字]"/>
      <dgm:spPr>
        <a:xfrm>
          <a:off x="2662320" y="4005546"/>
          <a:ext cx="1402161" cy="1402161"/>
        </a:xfrm>
      </dgm:spPr>
      <dgm:t>
        <a:bodyPr/>
        <a:lstStyle/>
        <a:p>
          <a:r>
            <a:rPr lang="zh-TW" altLang="en-US" b="1" dirty="0" smtClean="0">
              <a:solidFill>
                <a:schemeClr val="tx1"/>
              </a:solidFill>
              <a:latin typeface="標楷體" pitchFamily="65" charset="-120"/>
              <a:ea typeface="標楷體" pitchFamily="65" charset="-120"/>
              <a:cs typeface="+mn-cs"/>
            </a:rPr>
            <a:t>媒體</a:t>
          </a:r>
          <a:endParaRPr lang="en-US" altLang="zh-TW" b="1" dirty="0" smtClean="0">
            <a:solidFill>
              <a:schemeClr val="tx1"/>
            </a:solidFill>
            <a:latin typeface="標楷體" pitchFamily="65" charset="-120"/>
            <a:ea typeface="標楷體" pitchFamily="65" charset="-120"/>
            <a:cs typeface="+mn-cs"/>
          </a:endParaRPr>
        </a:p>
        <a:p>
          <a:r>
            <a:rPr lang="zh-TW" altLang="en-US" b="1" dirty="0" smtClean="0">
              <a:solidFill>
                <a:schemeClr val="tx1"/>
              </a:solidFill>
              <a:latin typeface="標楷體" pitchFamily="65" charset="-120"/>
              <a:ea typeface="標楷體" pitchFamily="65" charset="-120"/>
              <a:cs typeface="+mn-cs"/>
            </a:rPr>
            <a:t>報導</a:t>
          </a:r>
          <a:endParaRPr lang="zh-TW" altLang="en-US" b="1" dirty="0">
            <a:solidFill>
              <a:schemeClr val="tx1"/>
            </a:solidFill>
            <a:latin typeface="標楷體" pitchFamily="65" charset="-120"/>
            <a:ea typeface="標楷體" pitchFamily="65" charset="-120"/>
            <a:cs typeface="+mn-cs"/>
          </a:endParaRPr>
        </a:p>
      </dgm:t>
    </dgm:pt>
    <dgm:pt modelId="{BEC0DB5A-E61B-4B55-9F68-C4C610250EEA}" type="parTrans" cxnId="{66B70698-A471-4560-89CF-31CB9DDDC53D}">
      <dgm:prSet/>
      <dgm:spPr>
        <a:xfrm rot="7358658" flipH="1">
          <a:off x="3641004" y="3520577"/>
          <a:ext cx="332811" cy="528110"/>
        </a:xfrm>
      </dgm:spPr>
      <dgm:t>
        <a:bodyPr/>
        <a:lstStyle/>
        <a:p>
          <a:endParaRPr lang="zh-TW" altLang="en-US">
            <a:solidFill>
              <a:sysClr val="window" lastClr="FFFFFF"/>
            </a:solidFill>
            <a:latin typeface="標楷體" pitchFamily="65" charset="-120"/>
            <a:ea typeface="標楷體" pitchFamily="65" charset="-120"/>
            <a:cs typeface="+mn-cs"/>
          </a:endParaRPr>
        </a:p>
      </dgm:t>
    </dgm:pt>
    <dgm:pt modelId="{6D533FD8-F499-4F8A-BC8E-E38E715E74DD}" type="sibTrans" cxnId="{66B70698-A471-4560-89CF-31CB9DDDC53D}">
      <dgm:prSet/>
      <dgm:spPr/>
      <dgm:t>
        <a:bodyPr/>
        <a:lstStyle/>
        <a:p>
          <a:endParaRPr lang="zh-TW" altLang="en-US">
            <a:latin typeface="標楷體" pitchFamily="65" charset="-120"/>
            <a:ea typeface="標楷體" pitchFamily="65" charset="-120"/>
          </a:endParaRPr>
        </a:p>
      </dgm:t>
    </dgm:pt>
    <dgm:pt modelId="{66CAE383-3F64-44FC-9EA4-3AF60A6FFC8B}">
      <dgm:prSet phldrT="[文字]"/>
      <dgm:spPr>
        <a:xfrm>
          <a:off x="1522991" y="2576872"/>
          <a:ext cx="1402161" cy="1402161"/>
        </a:xfrm>
      </dgm:spPr>
      <dgm:t>
        <a:bodyPr/>
        <a:lstStyle/>
        <a:p>
          <a:r>
            <a:rPr lang="zh-TW" altLang="en-US" b="1" dirty="0" smtClean="0">
              <a:solidFill>
                <a:schemeClr val="bg1"/>
              </a:solidFill>
              <a:latin typeface="標楷體" pitchFamily="65" charset="-120"/>
              <a:ea typeface="標楷體" pitchFamily="65" charset="-120"/>
              <a:cs typeface="+mn-cs"/>
            </a:rPr>
            <a:t>民意</a:t>
          </a:r>
          <a:endParaRPr lang="en-US" altLang="zh-TW" b="1" dirty="0" smtClean="0">
            <a:solidFill>
              <a:schemeClr val="bg1"/>
            </a:solidFill>
            <a:latin typeface="標楷體" pitchFamily="65" charset="-120"/>
            <a:ea typeface="標楷體" pitchFamily="65" charset="-120"/>
            <a:cs typeface="+mn-cs"/>
          </a:endParaRPr>
        </a:p>
        <a:p>
          <a:r>
            <a:rPr lang="zh-TW" altLang="en-US" b="1" dirty="0" smtClean="0">
              <a:solidFill>
                <a:schemeClr val="bg1"/>
              </a:solidFill>
              <a:latin typeface="標楷體" pitchFamily="65" charset="-120"/>
              <a:ea typeface="標楷體" pitchFamily="65" charset="-120"/>
              <a:cs typeface="+mn-cs"/>
            </a:rPr>
            <a:t>關切</a:t>
          </a:r>
          <a:endParaRPr lang="zh-TW" altLang="en-US" b="1" dirty="0">
            <a:solidFill>
              <a:schemeClr val="bg1"/>
            </a:solidFill>
            <a:latin typeface="標楷體" pitchFamily="65" charset="-120"/>
            <a:ea typeface="標楷體" pitchFamily="65" charset="-120"/>
            <a:cs typeface="+mn-cs"/>
          </a:endParaRPr>
        </a:p>
      </dgm:t>
    </dgm:pt>
    <dgm:pt modelId="{4F4C7BBF-8090-4348-9232-7BF40AEE60DB}" type="parTrans" cxnId="{7452F5FB-4D7A-44B4-8F57-D2CD622EF585}">
      <dgm:prSet/>
      <dgm:spPr>
        <a:xfrm rot="9628481" flipH="1">
          <a:off x="3055344" y="2786184"/>
          <a:ext cx="332811" cy="528110"/>
        </a:xfrm>
      </dgm:spPr>
      <dgm:t>
        <a:bodyPr/>
        <a:lstStyle/>
        <a:p>
          <a:endParaRPr lang="zh-TW" altLang="en-US">
            <a:solidFill>
              <a:sysClr val="window" lastClr="FFFFFF"/>
            </a:solidFill>
            <a:latin typeface="標楷體" pitchFamily="65" charset="-120"/>
            <a:ea typeface="標楷體" pitchFamily="65" charset="-120"/>
            <a:cs typeface="+mn-cs"/>
          </a:endParaRPr>
        </a:p>
      </dgm:t>
    </dgm:pt>
    <dgm:pt modelId="{03AA945E-B1C0-4C58-8ED3-058948D0FB88}" type="sibTrans" cxnId="{7452F5FB-4D7A-44B4-8F57-D2CD622EF585}">
      <dgm:prSet/>
      <dgm:spPr/>
      <dgm:t>
        <a:bodyPr/>
        <a:lstStyle/>
        <a:p>
          <a:endParaRPr lang="zh-TW" altLang="en-US">
            <a:latin typeface="標楷體" pitchFamily="65" charset="-120"/>
            <a:ea typeface="標楷體" pitchFamily="65" charset="-120"/>
          </a:endParaRPr>
        </a:p>
      </dgm:t>
    </dgm:pt>
    <dgm:pt modelId="{4A69CA02-CBAC-4E6B-A2D2-3A5736D377FF}">
      <dgm:prSet phldrT="[文字]"/>
      <dgm:spPr>
        <a:xfrm>
          <a:off x="1929613" y="795346"/>
          <a:ext cx="1402161" cy="1402161"/>
        </a:xfrm>
      </dgm:spPr>
      <dgm:t>
        <a:bodyPr/>
        <a:lstStyle/>
        <a:p>
          <a:r>
            <a:rPr lang="zh-TW" altLang="en-US" b="1" dirty="0" smtClean="0">
              <a:solidFill>
                <a:schemeClr val="tx1"/>
              </a:solidFill>
              <a:latin typeface="標楷體" pitchFamily="65" charset="-120"/>
              <a:ea typeface="標楷體" pitchFamily="65" charset="-120"/>
              <a:cs typeface="+mn-cs"/>
            </a:rPr>
            <a:t>民眾或廠商檢舉</a:t>
          </a:r>
          <a:endParaRPr lang="zh-TW" altLang="en-US" b="1" dirty="0">
            <a:solidFill>
              <a:schemeClr val="tx1"/>
            </a:solidFill>
            <a:latin typeface="標楷體" pitchFamily="65" charset="-120"/>
            <a:ea typeface="標楷體" pitchFamily="65" charset="-120"/>
            <a:cs typeface="+mn-cs"/>
          </a:endParaRPr>
        </a:p>
      </dgm:t>
    </dgm:pt>
    <dgm:pt modelId="{70168648-66FA-4FE5-BAAD-9FADADF36D41}" type="parTrans" cxnId="{BBDBA1CC-FCBD-4464-A64B-7A3B4F1AC2DF}">
      <dgm:prSet/>
      <dgm:spPr>
        <a:xfrm rot="12993635" flipH="1">
          <a:off x="3264364" y="1870410"/>
          <a:ext cx="332811" cy="528110"/>
        </a:xfrm>
      </dgm:spPr>
      <dgm:t>
        <a:bodyPr/>
        <a:lstStyle/>
        <a:p>
          <a:endParaRPr lang="zh-TW" altLang="en-US">
            <a:solidFill>
              <a:sysClr val="window" lastClr="FFFFFF"/>
            </a:solidFill>
            <a:latin typeface="標楷體" pitchFamily="65" charset="-120"/>
            <a:ea typeface="標楷體" pitchFamily="65" charset="-120"/>
            <a:cs typeface="+mn-cs"/>
          </a:endParaRPr>
        </a:p>
      </dgm:t>
    </dgm:pt>
    <dgm:pt modelId="{06A8FA8A-E5FD-4F26-9D28-832D94B7456C}" type="sibTrans" cxnId="{BBDBA1CC-FCBD-4464-A64B-7A3B4F1AC2DF}">
      <dgm:prSet/>
      <dgm:spPr/>
      <dgm:t>
        <a:bodyPr/>
        <a:lstStyle/>
        <a:p>
          <a:endParaRPr lang="zh-TW" altLang="en-US">
            <a:latin typeface="標楷體" pitchFamily="65" charset="-120"/>
            <a:ea typeface="標楷體" pitchFamily="65" charset="-120"/>
          </a:endParaRPr>
        </a:p>
      </dgm:t>
    </dgm:pt>
    <dgm:pt modelId="{CA780642-5483-42B0-92BF-587334482E6A}">
      <dgm:prSet/>
      <dgm:spPr>
        <a:xfrm>
          <a:off x="5628991" y="2576872"/>
          <a:ext cx="1402161" cy="1402161"/>
        </a:xfrm>
      </dgm:spPr>
      <dgm:t>
        <a:bodyPr/>
        <a:lstStyle/>
        <a:p>
          <a:r>
            <a:rPr lang="zh-TW" altLang="en-US" b="1" dirty="0" smtClean="0">
              <a:solidFill>
                <a:srgbClr val="1D04D2"/>
              </a:solidFill>
              <a:latin typeface="標楷體" pitchFamily="65" charset="-120"/>
              <a:ea typeface="標楷體" pitchFamily="65" charset="-120"/>
              <a:cs typeface="+mn-cs"/>
            </a:rPr>
            <a:t>主管</a:t>
          </a:r>
          <a:endParaRPr lang="en-US" altLang="zh-TW" b="1" dirty="0" smtClean="0">
            <a:solidFill>
              <a:srgbClr val="1D04D2"/>
            </a:solidFill>
            <a:latin typeface="標楷體" pitchFamily="65" charset="-120"/>
            <a:ea typeface="標楷體" pitchFamily="65" charset="-120"/>
            <a:cs typeface="+mn-cs"/>
          </a:endParaRPr>
        </a:p>
        <a:p>
          <a:r>
            <a:rPr lang="zh-TW" altLang="en-US" b="1" dirty="0" smtClean="0">
              <a:solidFill>
                <a:srgbClr val="1D04D2"/>
              </a:solidFill>
              <a:latin typeface="標楷體" pitchFamily="65" charset="-120"/>
              <a:ea typeface="標楷體" pitchFamily="65" charset="-120"/>
              <a:cs typeface="+mn-cs"/>
            </a:rPr>
            <a:t>機關</a:t>
          </a:r>
          <a:endParaRPr lang="zh-TW" altLang="en-US" b="1" dirty="0">
            <a:solidFill>
              <a:srgbClr val="1D04D2"/>
            </a:solidFill>
            <a:latin typeface="標楷體" pitchFamily="65" charset="-120"/>
            <a:ea typeface="標楷體" pitchFamily="65" charset="-120"/>
            <a:cs typeface="+mn-cs"/>
          </a:endParaRPr>
        </a:p>
      </dgm:t>
    </dgm:pt>
    <dgm:pt modelId="{ED8698B4-008F-4969-8091-6BD9D5355C6A}" type="parTrans" cxnId="{18707276-773A-4B5F-81B0-98801C9EA324}">
      <dgm:prSet/>
      <dgm:spPr>
        <a:xfrm rot="771429" flipH="1" flipV="1">
          <a:off x="5165987" y="2786184"/>
          <a:ext cx="332811" cy="528110"/>
        </a:xfrm>
      </dgm:spPr>
      <dgm:t>
        <a:bodyPr/>
        <a:lstStyle/>
        <a:p>
          <a:endParaRPr lang="zh-TW" altLang="en-US">
            <a:solidFill>
              <a:sysClr val="window" lastClr="FFFFFF"/>
            </a:solidFill>
            <a:latin typeface="標楷體" pitchFamily="65" charset="-120"/>
            <a:ea typeface="標楷體" pitchFamily="65" charset="-120"/>
            <a:cs typeface="+mn-cs"/>
          </a:endParaRPr>
        </a:p>
      </dgm:t>
    </dgm:pt>
    <dgm:pt modelId="{4A326638-EBFA-45D3-9459-F247BE72CE8E}" type="sibTrans" cxnId="{18707276-773A-4B5F-81B0-98801C9EA324}">
      <dgm:prSet/>
      <dgm:spPr/>
      <dgm:t>
        <a:bodyPr/>
        <a:lstStyle/>
        <a:p>
          <a:endParaRPr lang="zh-TW" altLang="en-US">
            <a:latin typeface="標楷體" pitchFamily="65" charset="-120"/>
            <a:ea typeface="標楷體" pitchFamily="65" charset="-120"/>
          </a:endParaRPr>
        </a:p>
      </dgm:t>
    </dgm:pt>
    <dgm:pt modelId="{E9278704-485C-4C3F-BD87-167109FBC728}">
      <dgm:prSet/>
      <dgm:spPr>
        <a:xfrm>
          <a:off x="5222369" y="795346"/>
          <a:ext cx="1402161" cy="1402161"/>
        </a:xfrm>
      </dgm:spPr>
      <dgm:t>
        <a:bodyPr/>
        <a:lstStyle/>
        <a:p>
          <a:r>
            <a:rPr lang="zh-TW" altLang="en-US" b="1" dirty="0" smtClean="0">
              <a:solidFill>
                <a:schemeClr val="tx1"/>
              </a:solidFill>
              <a:latin typeface="標楷體" pitchFamily="65" charset="-120"/>
              <a:ea typeface="標楷體" pitchFamily="65" charset="-120"/>
              <a:cs typeface="+mn-cs"/>
            </a:rPr>
            <a:t>政府電子採購網</a:t>
          </a:r>
          <a:endParaRPr lang="zh-TW" altLang="en-US" b="1" dirty="0">
            <a:solidFill>
              <a:schemeClr val="tx1"/>
            </a:solidFill>
            <a:latin typeface="標楷體" pitchFamily="65" charset="-120"/>
            <a:ea typeface="標楷體" pitchFamily="65" charset="-120"/>
            <a:cs typeface="+mn-cs"/>
          </a:endParaRPr>
        </a:p>
      </dgm:t>
    </dgm:pt>
    <dgm:pt modelId="{DDAD2490-4541-4894-AFEF-CA54035062EF}" type="parTrans" cxnId="{CDCD9410-BCCF-42AF-A199-3DD82A575F41}">
      <dgm:prSet/>
      <dgm:spPr>
        <a:xfrm rot="18556117" flipH="1">
          <a:off x="4956968" y="1870410"/>
          <a:ext cx="332811" cy="528110"/>
        </a:xfrm>
      </dgm:spPr>
      <dgm:t>
        <a:bodyPr/>
        <a:lstStyle/>
        <a:p>
          <a:endParaRPr lang="zh-TW" altLang="en-US">
            <a:solidFill>
              <a:sysClr val="window" lastClr="FFFFFF"/>
            </a:solidFill>
            <a:latin typeface="標楷體" pitchFamily="65" charset="-120"/>
            <a:ea typeface="標楷體" pitchFamily="65" charset="-120"/>
            <a:cs typeface="+mn-cs"/>
          </a:endParaRPr>
        </a:p>
      </dgm:t>
    </dgm:pt>
    <dgm:pt modelId="{EEC487FA-A8BE-492A-BA42-EECB48EDA873}" type="sibTrans" cxnId="{CDCD9410-BCCF-42AF-A199-3DD82A575F41}">
      <dgm:prSet/>
      <dgm:spPr/>
      <dgm:t>
        <a:bodyPr/>
        <a:lstStyle/>
        <a:p>
          <a:endParaRPr lang="zh-TW" altLang="en-US">
            <a:latin typeface="標楷體" pitchFamily="65" charset="-120"/>
            <a:ea typeface="標楷體" pitchFamily="65" charset="-120"/>
          </a:endParaRPr>
        </a:p>
      </dgm:t>
    </dgm:pt>
    <dgm:pt modelId="{16F9F849-596F-4F83-8C72-0FA64A5BD84C}">
      <dgm:prSet/>
      <dgm:spPr>
        <a:xfrm>
          <a:off x="3575991" y="2492"/>
          <a:ext cx="1402161" cy="1402161"/>
        </a:xfrm>
      </dgm:spPr>
      <dgm:t>
        <a:bodyPr/>
        <a:lstStyle/>
        <a:p>
          <a:r>
            <a:rPr lang="zh-TW" altLang="en-US" b="1" dirty="0" smtClean="0">
              <a:solidFill>
                <a:schemeClr val="bg1"/>
              </a:solidFill>
              <a:latin typeface="標楷體" pitchFamily="65" charset="-120"/>
              <a:ea typeface="標楷體" pitchFamily="65" charset="-120"/>
              <a:cs typeface="+mn-cs"/>
            </a:rPr>
            <a:t>其他異常採購案件</a:t>
          </a:r>
          <a:endParaRPr lang="zh-TW" altLang="en-US" b="1" dirty="0">
            <a:solidFill>
              <a:schemeClr val="bg1"/>
            </a:solidFill>
            <a:latin typeface="標楷體" pitchFamily="65" charset="-120"/>
            <a:ea typeface="標楷體" pitchFamily="65" charset="-120"/>
            <a:cs typeface="+mn-cs"/>
          </a:endParaRPr>
        </a:p>
      </dgm:t>
    </dgm:pt>
    <dgm:pt modelId="{ABC1D838-652D-470E-9525-AF5BF43C99F7}" type="parTrans" cxnId="{D20F0582-0F7D-489E-A97C-C0A55F3264EA}">
      <dgm:prSet/>
      <dgm:spPr>
        <a:xfrm rot="16200000" flipH="1">
          <a:off x="4110666" y="1462853"/>
          <a:ext cx="332811" cy="528110"/>
        </a:xfrm>
      </dgm:spPr>
      <dgm:t>
        <a:bodyPr/>
        <a:lstStyle/>
        <a:p>
          <a:endParaRPr lang="zh-TW" altLang="en-US">
            <a:solidFill>
              <a:sysClr val="window" lastClr="FFFFFF"/>
            </a:solidFill>
            <a:latin typeface="標楷體" pitchFamily="65" charset="-120"/>
            <a:ea typeface="標楷體" pitchFamily="65" charset="-120"/>
            <a:cs typeface="+mn-cs"/>
          </a:endParaRPr>
        </a:p>
      </dgm:t>
    </dgm:pt>
    <dgm:pt modelId="{39514118-4F59-4EDB-A243-B0321C577AA7}" type="sibTrans" cxnId="{D20F0582-0F7D-489E-A97C-C0A55F3264EA}">
      <dgm:prSet/>
      <dgm:spPr/>
      <dgm:t>
        <a:bodyPr/>
        <a:lstStyle/>
        <a:p>
          <a:endParaRPr lang="zh-TW" altLang="en-US">
            <a:latin typeface="標楷體" pitchFamily="65" charset="-120"/>
            <a:ea typeface="標楷體" pitchFamily="65" charset="-120"/>
          </a:endParaRPr>
        </a:p>
      </dgm:t>
    </dgm:pt>
    <dgm:pt modelId="{BAC5759C-EA29-4233-97F2-AAA3A97F5DB0}" type="pres">
      <dgm:prSet presAssocID="{2C6ACBA2-DD76-4645-A395-51AB603400D4}" presName="Name0" presStyleCnt="0">
        <dgm:presLayoutVars>
          <dgm:chMax val="1"/>
          <dgm:dir/>
          <dgm:animLvl val="ctr"/>
          <dgm:resizeHandles val="exact"/>
        </dgm:presLayoutVars>
      </dgm:prSet>
      <dgm:spPr/>
      <dgm:t>
        <a:bodyPr/>
        <a:lstStyle/>
        <a:p>
          <a:endParaRPr lang="zh-TW" altLang="en-US"/>
        </a:p>
      </dgm:t>
    </dgm:pt>
    <dgm:pt modelId="{7135D18C-CE8D-4938-BB25-AD5BEA2216B5}" type="pres">
      <dgm:prSet presAssocID="{493C53C0-AAC8-4FF2-A570-4864F1DB46EB}" presName="centerShape" presStyleLbl="node0" presStyleIdx="0" presStyleCnt="1"/>
      <dgm:spPr>
        <a:prstGeom prst="ellipse">
          <a:avLst/>
        </a:prstGeom>
      </dgm:spPr>
      <dgm:t>
        <a:bodyPr/>
        <a:lstStyle/>
        <a:p>
          <a:endParaRPr lang="zh-TW" altLang="en-US"/>
        </a:p>
      </dgm:t>
    </dgm:pt>
    <dgm:pt modelId="{E2D00056-567E-447B-BF75-6E7630CFE017}" type="pres">
      <dgm:prSet presAssocID="{ABC1D838-652D-470E-9525-AF5BF43C99F7}" presName="parTrans" presStyleLbl="sibTrans2D1" presStyleIdx="0" presStyleCnt="7" custAng="10800000" custFlipHor="1" custScaleX="100353" custScaleY="99699"/>
      <dgm:spPr>
        <a:prstGeom prst="rightArrow">
          <a:avLst>
            <a:gd name="adj1" fmla="val 60000"/>
            <a:gd name="adj2" fmla="val 50000"/>
          </a:avLst>
        </a:prstGeom>
      </dgm:spPr>
      <dgm:t>
        <a:bodyPr/>
        <a:lstStyle/>
        <a:p>
          <a:endParaRPr lang="zh-TW" altLang="en-US"/>
        </a:p>
      </dgm:t>
    </dgm:pt>
    <dgm:pt modelId="{AD92EDB8-E05D-48C3-B03D-F7DE2C0CBD6B}" type="pres">
      <dgm:prSet presAssocID="{ABC1D838-652D-470E-9525-AF5BF43C99F7}" presName="connectorText" presStyleLbl="sibTrans2D1" presStyleIdx="0" presStyleCnt="7"/>
      <dgm:spPr/>
      <dgm:t>
        <a:bodyPr/>
        <a:lstStyle/>
        <a:p>
          <a:endParaRPr lang="zh-TW" altLang="en-US"/>
        </a:p>
      </dgm:t>
    </dgm:pt>
    <dgm:pt modelId="{2A5AFC0A-BAC4-4393-9FFA-409AB344B543}" type="pres">
      <dgm:prSet presAssocID="{16F9F849-596F-4F83-8C72-0FA64A5BD84C}" presName="node" presStyleLbl="node1" presStyleIdx="0" presStyleCnt="7">
        <dgm:presLayoutVars>
          <dgm:bulletEnabled val="1"/>
        </dgm:presLayoutVars>
      </dgm:prSet>
      <dgm:spPr>
        <a:prstGeom prst="ellipse">
          <a:avLst/>
        </a:prstGeom>
      </dgm:spPr>
      <dgm:t>
        <a:bodyPr/>
        <a:lstStyle/>
        <a:p>
          <a:endParaRPr lang="zh-TW" altLang="en-US"/>
        </a:p>
      </dgm:t>
    </dgm:pt>
    <dgm:pt modelId="{72181BA0-FD73-4793-B609-0EBE6379481D}" type="pres">
      <dgm:prSet presAssocID="{DDAD2490-4541-4894-AFEF-CA54035062EF}" presName="parTrans" presStyleLbl="sibTrans2D1" presStyleIdx="1" presStyleCnt="7" custAng="5358169" custFlipHor="1" custScaleX="100353" custScaleY="99699"/>
      <dgm:spPr>
        <a:prstGeom prst="rightArrow">
          <a:avLst>
            <a:gd name="adj1" fmla="val 60000"/>
            <a:gd name="adj2" fmla="val 50000"/>
          </a:avLst>
        </a:prstGeom>
      </dgm:spPr>
      <dgm:t>
        <a:bodyPr/>
        <a:lstStyle/>
        <a:p>
          <a:endParaRPr lang="zh-TW" altLang="en-US"/>
        </a:p>
      </dgm:t>
    </dgm:pt>
    <dgm:pt modelId="{D4F919DB-55C5-4BEE-867D-697C1AB1FEE4}" type="pres">
      <dgm:prSet presAssocID="{DDAD2490-4541-4894-AFEF-CA54035062EF}" presName="connectorText" presStyleLbl="sibTrans2D1" presStyleIdx="1" presStyleCnt="7"/>
      <dgm:spPr/>
      <dgm:t>
        <a:bodyPr/>
        <a:lstStyle/>
        <a:p>
          <a:endParaRPr lang="zh-TW" altLang="en-US"/>
        </a:p>
      </dgm:t>
    </dgm:pt>
    <dgm:pt modelId="{A85EDBC7-161D-439E-8F3A-10B7359A81F1}" type="pres">
      <dgm:prSet presAssocID="{E9278704-485C-4C3F-BD87-167109FBC728}" presName="node" presStyleLbl="node1" presStyleIdx="1" presStyleCnt="7">
        <dgm:presLayoutVars>
          <dgm:bulletEnabled val="1"/>
        </dgm:presLayoutVars>
      </dgm:prSet>
      <dgm:spPr>
        <a:prstGeom prst="ellipse">
          <a:avLst/>
        </a:prstGeom>
      </dgm:spPr>
      <dgm:t>
        <a:bodyPr/>
        <a:lstStyle/>
        <a:p>
          <a:endParaRPr lang="zh-TW" altLang="en-US"/>
        </a:p>
      </dgm:t>
    </dgm:pt>
    <dgm:pt modelId="{F0BDB9BF-91E2-4D9A-AB28-72DF1F9DDB1B}" type="pres">
      <dgm:prSet presAssocID="{ED8698B4-008F-4969-8091-6BD9D5355C6A}" presName="parTrans" presStyleLbl="sibTrans2D1" presStyleIdx="2" presStyleCnt="7" custFlipVert="1" custFlipHor="1" custScaleX="100353" custScaleY="99699"/>
      <dgm:spPr>
        <a:prstGeom prst="rightArrow">
          <a:avLst>
            <a:gd name="adj1" fmla="val 60000"/>
            <a:gd name="adj2" fmla="val 50000"/>
          </a:avLst>
        </a:prstGeom>
      </dgm:spPr>
      <dgm:t>
        <a:bodyPr/>
        <a:lstStyle/>
        <a:p>
          <a:endParaRPr lang="zh-TW" altLang="en-US"/>
        </a:p>
      </dgm:t>
    </dgm:pt>
    <dgm:pt modelId="{5462E6BA-6527-406E-AF13-11588C1F0BBC}" type="pres">
      <dgm:prSet presAssocID="{ED8698B4-008F-4969-8091-6BD9D5355C6A}" presName="connectorText" presStyleLbl="sibTrans2D1" presStyleIdx="2" presStyleCnt="7"/>
      <dgm:spPr/>
      <dgm:t>
        <a:bodyPr/>
        <a:lstStyle/>
        <a:p>
          <a:endParaRPr lang="zh-TW" altLang="en-US"/>
        </a:p>
      </dgm:t>
    </dgm:pt>
    <dgm:pt modelId="{2C0A4BCB-3EAB-4937-90A0-3A0C4D4F46F4}" type="pres">
      <dgm:prSet presAssocID="{CA780642-5483-42B0-92BF-587334482E6A}" presName="node" presStyleLbl="node1" presStyleIdx="2" presStyleCnt="7">
        <dgm:presLayoutVars>
          <dgm:bulletEnabled val="1"/>
        </dgm:presLayoutVars>
      </dgm:prSet>
      <dgm:spPr>
        <a:prstGeom prst="ellipse">
          <a:avLst/>
        </a:prstGeom>
      </dgm:spPr>
      <dgm:t>
        <a:bodyPr/>
        <a:lstStyle/>
        <a:p>
          <a:endParaRPr lang="zh-TW" altLang="en-US"/>
        </a:p>
      </dgm:t>
    </dgm:pt>
    <dgm:pt modelId="{EC65B3D4-BB25-40E5-B55E-8B3B9475D44C}" type="pres">
      <dgm:prSet presAssocID="{F8CBA734-5E8A-411F-BA2E-FE70ADC0B9CA}" presName="parTrans" presStyleLbl="sibTrans2D1" presStyleIdx="3" presStyleCnt="7" custAng="14074873" custFlipHor="1" custScaleX="100353" custScaleY="99699"/>
      <dgm:spPr>
        <a:prstGeom prst="rightArrow">
          <a:avLst>
            <a:gd name="adj1" fmla="val 60000"/>
            <a:gd name="adj2" fmla="val 50000"/>
          </a:avLst>
        </a:prstGeom>
      </dgm:spPr>
      <dgm:t>
        <a:bodyPr/>
        <a:lstStyle/>
        <a:p>
          <a:endParaRPr lang="zh-TW" altLang="en-US"/>
        </a:p>
      </dgm:t>
    </dgm:pt>
    <dgm:pt modelId="{976AF863-2058-4928-B56C-24F972BBC6AD}" type="pres">
      <dgm:prSet presAssocID="{F8CBA734-5E8A-411F-BA2E-FE70ADC0B9CA}" presName="connectorText" presStyleLbl="sibTrans2D1" presStyleIdx="3" presStyleCnt="7"/>
      <dgm:spPr/>
      <dgm:t>
        <a:bodyPr/>
        <a:lstStyle/>
        <a:p>
          <a:endParaRPr lang="zh-TW" altLang="en-US"/>
        </a:p>
      </dgm:t>
    </dgm:pt>
    <dgm:pt modelId="{3A4B0254-72B1-45B4-BFF7-EA54D80C9341}" type="pres">
      <dgm:prSet presAssocID="{562E8E32-14C5-453B-8789-8126E98E4CE4}" presName="node" presStyleLbl="node1" presStyleIdx="3" presStyleCnt="7">
        <dgm:presLayoutVars>
          <dgm:bulletEnabled val="1"/>
        </dgm:presLayoutVars>
      </dgm:prSet>
      <dgm:spPr>
        <a:prstGeom prst="ellipse">
          <a:avLst/>
        </a:prstGeom>
      </dgm:spPr>
      <dgm:t>
        <a:bodyPr/>
        <a:lstStyle/>
        <a:p>
          <a:endParaRPr lang="zh-TW" altLang="en-US"/>
        </a:p>
      </dgm:t>
    </dgm:pt>
    <dgm:pt modelId="{1D70C7CF-42BF-464F-8724-211A3452082A}" type="pres">
      <dgm:prSet presAssocID="{BEC0DB5A-E61B-4B55-9F68-C4C610250EEA}" presName="parTrans" presStyleLbl="sibTrans2D1" presStyleIdx="4" presStyleCnt="7" custAng="7298485" custFlipHor="1" custScaleX="100353" custScaleY="99699"/>
      <dgm:spPr>
        <a:prstGeom prst="rightArrow">
          <a:avLst>
            <a:gd name="adj1" fmla="val 60000"/>
            <a:gd name="adj2" fmla="val 50000"/>
          </a:avLst>
        </a:prstGeom>
      </dgm:spPr>
      <dgm:t>
        <a:bodyPr/>
        <a:lstStyle/>
        <a:p>
          <a:endParaRPr lang="zh-TW" altLang="en-US"/>
        </a:p>
      </dgm:t>
    </dgm:pt>
    <dgm:pt modelId="{6A9F789B-D083-4D16-B265-EC0E97E44CCC}" type="pres">
      <dgm:prSet presAssocID="{BEC0DB5A-E61B-4B55-9F68-C4C610250EEA}" presName="connectorText" presStyleLbl="sibTrans2D1" presStyleIdx="4" presStyleCnt="7"/>
      <dgm:spPr/>
      <dgm:t>
        <a:bodyPr/>
        <a:lstStyle/>
        <a:p>
          <a:endParaRPr lang="zh-TW" altLang="en-US"/>
        </a:p>
      </dgm:t>
    </dgm:pt>
    <dgm:pt modelId="{268D855C-BAD5-4A9B-A1CC-C0D16064B45E}" type="pres">
      <dgm:prSet presAssocID="{9F116DBF-E7DA-4B7B-B495-3CFE379157CD}" presName="node" presStyleLbl="node1" presStyleIdx="4" presStyleCnt="7">
        <dgm:presLayoutVars>
          <dgm:bulletEnabled val="1"/>
        </dgm:presLayoutVars>
      </dgm:prSet>
      <dgm:spPr>
        <a:prstGeom prst="ellipse">
          <a:avLst/>
        </a:prstGeom>
      </dgm:spPr>
      <dgm:t>
        <a:bodyPr/>
        <a:lstStyle/>
        <a:p>
          <a:endParaRPr lang="zh-TW" altLang="en-US"/>
        </a:p>
      </dgm:t>
    </dgm:pt>
    <dgm:pt modelId="{08EEAD34-A2AC-46AB-ACFF-D1F58097A6E8}" type="pres">
      <dgm:prSet presAssocID="{4F4C7BBF-8090-4348-9232-7BF40AEE60DB}" presName="parTrans" presStyleLbl="sibTrans2D1" presStyleIdx="5" presStyleCnt="7" custAng="1942948" custFlipHor="1" custScaleX="100353" custScaleY="99699"/>
      <dgm:spPr>
        <a:prstGeom prst="rightArrow">
          <a:avLst>
            <a:gd name="adj1" fmla="val 60000"/>
            <a:gd name="adj2" fmla="val 50000"/>
          </a:avLst>
        </a:prstGeom>
      </dgm:spPr>
      <dgm:t>
        <a:bodyPr/>
        <a:lstStyle/>
        <a:p>
          <a:endParaRPr lang="zh-TW" altLang="en-US"/>
        </a:p>
      </dgm:t>
    </dgm:pt>
    <dgm:pt modelId="{12183C9C-4787-4C6D-95B8-A9AADBDD268D}" type="pres">
      <dgm:prSet presAssocID="{4F4C7BBF-8090-4348-9232-7BF40AEE60DB}" presName="connectorText" presStyleLbl="sibTrans2D1" presStyleIdx="5" presStyleCnt="7"/>
      <dgm:spPr/>
      <dgm:t>
        <a:bodyPr/>
        <a:lstStyle/>
        <a:p>
          <a:endParaRPr lang="zh-TW" altLang="en-US"/>
        </a:p>
      </dgm:t>
    </dgm:pt>
    <dgm:pt modelId="{CC561886-CFD5-426A-BF5C-B7EF3D28E675}" type="pres">
      <dgm:prSet presAssocID="{66CAE383-3F64-44FC-9EA4-3AF60A6FFC8B}" presName="node" presStyleLbl="node1" presStyleIdx="5" presStyleCnt="7">
        <dgm:presLayoutVars>
          <dgm:bulletEnabled val="1"/>
        </dgm:presLayoutVars>
      </dgm:prSet>
      <dgm:spPr>
        <a:prstGeom prst="ellipse">
          <a:avLst/>
        </a:prstGeom>
      </dgm:spPr>
      <dgm:t>
        <a:bodyPr/>
        <a:lstStyle/>
        <a:p>
          <a:endParaRPr lang="zh-TW" altLang="en-US"/>
        </a:p>
      </dgm:t>
    </dgm:pt>
    <dgm:pt modelId="{56845522-BC67-4F7D-BAC4-628717FEC92D}" type="pres">
      <dgm:prSet presAssocID="{70168648-66FA-4FE5-BAAD-9FADADF36D41}" presName="parTrans" presStyleLbl="sibTrans2D1" presStyleIdx="6" presStyleCnt="7" custAng="17092079" custFlipHor="1" custScaleX="100353" custScaleY="99699"/>
      <dgm:spPr>
        <a:prstGeom prst="rightArrow">
          <a:avLst>
            <a:gd name="adj1" fmla="val 60000"/>
            <a:gd name="adj2" fmla="val 50000"/>
          </a:avLst>
        </a:prstGeom>
      </dgm:spPr>
      <dgm:t>
        <a:bodyPr/>
        <a:lstStyle/>
        <a:p>
          <a:endParaRPr lang="zh-TW" altLang="en-US"/>
        </a:p>
      </dgm:t>
    </dgm:pt>
    <dgm:pt modelId="{BDECED5F-A322-48D2-B5B1-704024916CB3}" type="pres">
      <dgm:prSet presAssocID="{70168648-66FA-4FE5-BAAD-9FADADF36D41}" presName="connectorText" presStyleLbl="sibTrans2D1" presStyleIdx="6" presStyleCnt="7"/>
      <dgm:spPr/>
      <dgm:t>
        <a:bodyPr/>
        <a:lstStyle/>
        <a:p>
          <a:endParaRPr lang="zh-TW" altLang="en-US"/>
        </a:p>
      </dgm:t>
    </dgm:pt>
    <dgm:pt modelId="{CFF9728A-4399-4CAB-BB3E-0E6250B2A777}" type="pres">
      <dgm:prSet presAssocID="{4A69CA02-CBAC-4E6B-A2D2-3A5736D377FF}" presName="node" presStyleLbl="node1" presStyleIdx="6" presStyleCnt="7">
        <dgm:presLayoutVars>
          <dgm:bulletEnabled val="1"/>
        </dgm:presLayoutVars>
      </dgm:prSet>
      <dgm:spPr>
        <a:prstGeom prst="ellipse">
          <a:avLst/>
        </a:prstGeom>
      </dgm:spPr>
      <dgm:t>
        <a:bodyPr/>
        <a:lstStyle/>
        <a:p>
          <a:endParaRPr lang="zh-TW" altLang="en-US"/>
        </a:p>
      </dgm:t>
    </dgm:pt>
  </dgm:ptLst>
  <dgm:cxnLst>
    <dgm:cxn modelId="{86A1E9BA-106A-45A7-8855-6CB7BAE07266}" type="presOf" srcId="{E9278704-485C-4C3F-BD87-167109FBC728}" destId="{A85EDBC7-161D-439E-8F3A-10B7359A81F1}" srcOrd="0" destOrd="0" presId="urn:microsoft.com/office/officeart/2005/8/layout/radial5"/>
    <dgm:cxn modelId="{D20F0582-0F7D-489E-A97C-C0A55F3264EA}" srcId="{493C53C0-AAC8-4FF2-A570-4864F1DB46EB}" destId="{16F9F849-596F-4F83-8C72-0FA64A5BD84C}" srcOrd="0" destOrd="0" parTransId="{ABC1D838-652D-470E-9525-AF5BF43C99F7}" sibTransId="{39514118-4F59-4EDB-A243-B0321C577AA7}"/>
    <dgm:cxn modelId="{18707276-773A-4B5F-81B0-98801C9EA324}" srcId="{493C53C0-AAC8-4FF2-A570-4864F1DB46EB}" destId="{CA780642-5483-42B0-92BF-587334482E6A}" srcOrd="2" destOrd="0" parTransId="{ED8698B4-008F-4969-8091-6BD9D5355C6A}" sibTransId="{4A326638-EBFA-45D3-9459-F247BE72CE8E}"/>
    <dgm:cxn modelId="{E5DEC93D-0DBF-4E5B-AB0C-27B561438A24}" type="presOf" srcId="{4A69CA02-CBAC-4E6B-A2D2-3A5736D377FF}" destId="{CFF9728A-4399-4CAB-BB3E-0E6250B2A777}" srcOrd="0" destOrd="0" presId="urn:microsoft.com/office/officeart/2005/8/layout/radial5"/>
    <dgm:cxn modelId="{9839FE76-D3CB-4BF3-B1DB-24D6F748D58B}" type="presOf" srcId="{9F116DBF-E7DA-4B7B-B495-3CFE379157CD}" destId="{268D855C-BAD5-4A9B-A1CC-C0D16064B45E}" srcOrd="0" destOrd="0" presId="urn:microsoft.com/office/officeart/2005/8/layout/radial5"/>
    <dgm:cxn modelId="{3413BD5F-5EF7-4E40-9E1B-227C7AE273F2}" type="presOf" srcId="{4F4C7BBF-8090-4348-9232-7BF40AEE60DB}" destId="{12183C9C-4787-4C6D-95B8-A9AADBDD268D}" srcOrd="1" destOrd="0" presId="urn:microsoft.com/office/officeart/2005/8/layout/radial5"/>
    <dgm:cxn modelId="{7452F5FB-4D7A-44B4-8F57-D2CD622EF585}" srcId="{493C53C0-AAC8-4FF2-A570-4864F1DB46EB}" destId="{66CAE383-3F64-44FC-9EA4-3AF60A6FFC8B}" srcOrd="5" destOrd="0" parTransId="{4F4C7BBF-8090-4348-9232-7BF40AEE60DB}" sibTransId="{03AA945E-B1C0-4C58-8ED3-058948D0FB88}"/>
    <dgm:cxn modelId="{7F6E536C-7D13-4E0E-9176-AC95D9C2603B}" type="presOf" srcId="{ABC1D838-652D-470E-9525-AF5BF43C99F7}" destId="{AD92EDB8-E05D-48C3-B03D-F7DE2C0CBD6B}" srcOrd="1" destOrd="0" presId="urn:microsoft.com/office/officeart/2005/8/layout/radial5"/>
    <dgm:cxn modelId="{2D6F45D4-3361-47D3-BE0E-76EC40EE6814}" type="presOf" srcId="{ABC1D838-652D-470E-9525-AF5BF43C99F7}" destId="{E2D00056-567E-447B-BF75-6E7630CFE017}" srcOrd="0" destOrd="0" presId="urn:microsoft.com/office/officeart/2005/8/layout/radial5"/>
    <dgm:cxn modelId="{EA452D41-584F-4E02-9FB9-1C111BA1787F}" type="presOf" srcId="{562E8E32-14C5-453B-8789-8126E98E4CE4}" destId="{3A4B0254-72B1-45B4-BFF7-EA54D80C9341}" srcOrd="0" destOrd="0" presId="urn:microsoft.com/office/officeart/2005/8/layout/radial5"/>
    <dgm:cxn modelId="{8024B0B7-9023-4B91-8F3F-3EF2BECF90EA}" type="presOf" srcId="{ED8698B4-008F-4969-8091-6BD9D5355C6A}" destId="{F0BDB9BF-91E2-4D9A-AB28-72DF1F9DDB1B}" srcOrd="0" destOrd="0" presId="urn:microsoft.com/office/officeart/2005/8/layout/radial5"/>
    <dgm:cxn modelId="{EA856E3F-329E-47FE-8A8B-D64AD478ABED}" type="presOf" srcId="{4F4C7BBF-8090-4348-9232-7BF40AEE60DB}" destId="{08EEAD34-A2AC-46AB-ACFF-D1F58097A6E8}" srcOrd="0" destOrd="0" presId="urn:microsoft.com/office/officeart/2005/8/layout/radial5"/>
    <dgm:cxn modelId="{3DCE0D40-23BA-4C09-8DA6-6C6F776E6DFC}" type="presOf" srcId="{DDAD2490-4541-4894-AFEF-CA54035062EF}" destId="{72181BA0-FD73-4793-B609-0EBE6379481D}" srcOrd="0" destOrd="0" presId="urn:microsoft.com/office/officeart/2005/8/layout/radial5"/>
    <dgm:cxn modelId="{9E3698D0-F494-47AC-81D4-022323C863DC}" type="presOf" srcId="{2C6ACBA2-DD76-4645-A395-51AB603400D4}" destId="{BAC5759C-EA29-4233-97F2-AAA3A97F5DB0}" srcOrd="0" destOrd="0" presId="urn:microsoft.com/office/officeart/2005/8/layout/radial5"/>
    <dgm:cxn modelId="{68150E04-9406-4A37-B0A6-981F3C2329A8}" type="presOf" srcId="{BEC0DB5A-E61B-4B55-9F68-C4C610250EEA}" destId="{6A9F789B-D083-4D16-B265-EC0E97E44CCC}" srcOrd="1" destOrd="0" presId="urn:microsoft.com/office/officeart/2005/8/layout/radial5"/>
    <dgm:cxn modelId="{BBDBA1CC-FCBD-4464-A64B-7A3B4F1AC2DF}" srcId="{493C53C0-AAC8-4FF2-A570-4864F1DB46EB}" destId="{4A69CA02-CBAC-4E6B-A2D2-3A5736D377FF}" srcOrd="6" destOrd="0" parTransId="{70168648-66FA-4FE5-BAAD-9FADADF36D41}" sibTransId="{06A8FA8A-E5FD-4F26-9D28-832D94B7456C}"/>
    <dgm:cxn modelId="{DD7832FB-E39E-4483-9F20-681B978774DE}" type="presOf" srcId="{70168648-66FA-4FE5-BAAD-9FADADF36D41}" destId="{56845522-BC67-4F7D-BAC4-628717FEC92D}" srcOrd="0" destOrd="0" presId="urn:microsoft.com/office/officeart/2005/8/layout/radial5"/>
    <dgm:cxn modelId="{1F567A2A-FC3F-4B99-AAB7-0A79B7927791}" type="presOf" srcId="{BEC0DB5A-E61B-4B55-9F68-C4C610250EEA}" destId="{1D70C7CF-42BF-464F-8724-211A3452082A}" srcOrd="0" destOrd="0" presId="urn:microsoft.com/office/officeart/2005/8/layout/radial5"/>
    <dgm:cxn modelId="{1EC7EF81-51AC-4E10-A3A8-6A792BC80078}" type="presOf" srcId="{F8CBA734-5E8A-411F-BA2E-FE70ADC0B9CA}" destId="{976AF863-2058-4928-B56C-24F972BBC6AD}" srcOrd="1" destOrd="0" presId="urn:microsoft.com/office/officeart/2005/8/layout/radial5"/>
    <dgm:cxn modelId="{22FD3661-F509-4BED-933E-4114A30E6713}" srcId="{2C6ACBA2-DD76-4645-A395-51AB603400D4}" destId="{493C53C0-AAC8-4FF2-A570-4864F1DB46EB}" srcOrd="0" destOrd="0" parTransId="{6CEC3FB1-8C6A-4363-95C7-16E83E3120D1}" sibTransId="{969A1F3F-DFBB-4B9C-BA93-14F485DE959B}"/>
    <dgm:cxn modelId="{AB3D0F55-B013-49BE-B4E7-D54D04BE5050}" type="presOf" srcId="{ED8698B4-008F-4969-8091-6BD9D5355C6A}" destId="{5462E6BA-6527-406E-AF13-11588C1F0BBC}" srcOrd="1" destOrd="0" presId="urn:microsoft.com/office/officeart/2005/8/layout/radial5"/>
    <dgm:cxn modelId="{92ABBCE3-4C46-43D7-A2B1-18E0172D252A}" type="presOf" srcId="{70168648-66FA-4FE5-BAAD-9FADADF36D41}" destId="{BDECED5F-A322-48D2-B5B1-704024916CB3}" srcOrd="1" destOrd="0" presId="urn:microsoft.com/office/officeart/2005/8/layout/radial5"/>
    <dgm:cxn modelId="{4579D6B1-F961-4048-A38B-8550635B2DBC}" type="presOf" srcId="{493C53C0-AAC8-4FF2-A570-4864F1DB46EB}" destId="{7135D18C-CE8D-4938-BB25-AD5BEA2216B5}" srcOrd="0" destOrd="0" presId="urn:microsoft.com/office/officeart/2005/8/layout/radial5"/>
    <dgm:cxn modelId="{DE067816-AF18-4A40-8198-3C0DF94BAC23}" type="presOf" srcId="{DDAD2490-4541-4894-AFEF-CA54035062EF}" destId="{D4F919DB-55C5-4BEE-867D-697C1AB1FEE4}" srcOrd="1" destOrd="0" presId="urn:microsoft.com/office/officeart/2005/8/layout/radial5"/>
    <dgm:cxn modelId="{DC10DC46-62F6-4551-A5BD-9D2E73CB56EA}" type="presOf" srcId="{CA780642-5483-42B0-92BF-587334482E6A}" destId="{2C0A4BCB-3EAB-4937-90A0-3A0C4D4F46F4}" srcOrd="0" destOrd="0" presId="urn:microsoft.com/office/officeart/2005/8/layout/radial5"/>
    <dgm:cxn modelId="{9D65B831-A4A9-421D-803F-D91D1376C1AE}" type="presOf" srcId="{16F9F849-596F-4F83-8C72-0FA64A5BD84C}" destId="{2A5AFC0A-BAC4-4393-9FFA-409AB344B543}" srcOrd="0" destOrd="0" presId="urn:microsoft.com/office/officeart/2005/8/layout/radial5"/>
    <dgm:cxn modelId="{C8EBD7E9-44B8-4076-A70A-CC327AD65588}" type="presOf" srcId="{F8CBA734-5E8A-411F-BA2E-FE70ADC0B9CA}" destId="{EC65B3D4-BB25-40E5-B55E-8B3B9475D44C}" srcOrd="0" destOrd="0" presId="urn:microsoft.com/office/officeart/2005/8/layout/radial5"/>
    <dgm:cxn modelId="{66B70698-A471-4560-89CF-31CB9DDDC53D}" srcId="{493C53C0-AAC8-4FF2-A570-4864F1DB46EB}" destId="{9F116DBF-E7DA-4B7B-B495-3CFE379157CD}" srcOrd="4" destOrd="0" parTransId="{BEC0DB5A-E61B-4B55-9F68-C4C610250EEA}" sibTransId="{6D533FD8-F499-4F8A-BC8E-E38E715E74DD}"/>
    <dgm:cxn modelId="{78623F71-D5B4-4B08-9F99-AB2F804A0B3C}" srcId="{493C53C0-AAC8-4FF2-A570-4864F1DB46EB}" destId="{562E8E32-14C5-453B-8789-8126E98E4CE4}" srcOrd="3" destOrd="0" parTransId="{F8CBA734-5E8A-411F-BA2E-FE70ADC0B9CA}" sibTransId="{5C0042C6-EBE7-4307-A199-E98B51D595E0}"/>
    <dgm:cxn modelId="{12331797-4C18-43D3-86BD-C479EDA07762}" type="presOf" srcId="{66CAE383-3F64-44FC-9EA4-3AF60A6FFC8B}" destId="{CC561886-CFD5-426A-BF5C-B7EF3D28E675}" srcOrd="0" destOrd="0" presId="urn:microsoft.com/office/officeart/2005/8/layout/radial5"/>
    <dgm:cxn modelId="{CDCD9410-BCCF-42AF-A199-3DD82A575F41}" srcId="{493C53C0-AAC8-4FF2-A570-4864F1DB46EB}" destId="{E9278704-485C-4C3F-BD87-167109FBC728}" srcOrd="1" destOrd="0" parTransId="{DDAD2490-4541-4894-AFEF-CA54035062EF}" sibTransId="{EEC487FA-A8BE-492A-BA42-EECB48EDA873}"/>
    <dgm:cxn modelId="{36F261F8-3FA2-4995-98CF-3DA1F2A9A5DF}" type="presParOf" srcId="{BAC5759C-EA29-4233-97F2-AAA3A97F5DB0}" destId="{7135D18C-CE8D-4938-BB25-AD5BEA2216B5}" srcOrd="0" destOrd="0" presId="urn:microsoft.com/office/officeart/2005/8/layout/radial5"/>
    <dgm:cxn modelId="{6A3A7C06-FEBC-4C9D-89C5-9620E0401EC2}" type="presParOf" srcId="{BAC5759C-EA29-4233-97F2-AAA3A97F5DB0}" destId="{E2D00056-567E-447B-BF75-6E7630CFE017}" srcOrd="1" destOrd="0" presId="urn:microsoft.com/office/officeart/2005/8/layout/radial5"/>
    <dgm:cxn modelId="{A9CB2E8F-999C-4F98-904B-9953AB4B6158}" type="presParOf" srcId="{E2D00056-567E-447B-BF75-6E7630CFE017}" destId="{AD92EDB8-E05D-48C3-B03D-F7DE2C0CBD6B}" srcOrd="0" destOrd="0" presId="urn:microsoft.com/office/officeart/2005/8/layout/radial5"/>
    <dgm:cxn modelId="{DDA739B2-3612-4E05-A137-DFB493897DA6}" type="presParOf" srcId="{BAC5759C-EA29-4233-97F2-AAA3A97F5DB0}" destId="{2A5AFC0A-BAC4-4393-9FFA-409AB344B543}" srcOrd="2" destOrd="0" presId="urn:microsoft.com/office/officeart/2005/8/layout/radial5"/>
    <dgm:cxn modelId="{4A296962-42F6-4104-B0BE-B28E27A7BEFE}" type="presParOf" srcId="{BAC5759C-EA29-4233-97F2-AAA3A97F5DB0}" destId="{72181BA0-FD73-4793-B609-0EBE6379481D}" srcOrd="3" destOrd="0" presId="urn:microsoft.com/office/officeart/2005/8/layout/radial5"/>
    <dgm:cxn modelId="{521EEB9E-8E6F-4F5B-98B1-52542E3D64E6}" type="presParOf" srcId="{72181BA0-FD73-4793-B609-0EBE6379481D}" destId="{D4F919DB-55C5-4BEE-867D-697C1AB1FEE4}" srcOrd="0" destOrd="0" presId="urn:microsoft.com/office/officeart/2005/8/layout/radial5"/>
    <dgm:cxn modelId="{D0650573-5257-4CDD-9915-DB1D7CE497AB}" type="presParOf" srcId="{BAC5759C-EA29-4233-97F2-AAA3A97F5DB0}" destId="{A85EDBC7-161D-439E-8F3A-10B7359A81F1}" srcOrd="4" destOrd="0" presId="urn:microsoft.com/office/officeart/2005/8/layout/radial5"/>
    <dgm:cxn modelId="{3083F95A-47ED-42B5-994B-C4648BE3A7A8}" type="presParOf" srcId="{BAC5759C-EA29-4233-97F2-AAA3A97F5DB0}" destId="{F0BDB9BF-91E2-4D9A-AB28-72DF1F9DDB1B}" srcOrd="5" destOrd="0" presId="urn:microsoft.com/office/officeart/2005/8/layout/radial5"/>
    <dgm:cxn modelId="{296F4D7D-7188-4BBC-B8D7-0A0ED44B7D51}" type="presParOf" srcId="{F0BDB9BF-91E2-4D9A-AB28-72DF1F9DDB1B}" destId="{5462E6BA-6527-406E-AF13-11588C1F0BBC}" srcOrd="0" destOrd="0" presId="urn:microsoft.com/office/officeart/2005/8/layout/radial5"/>
    <dgm:cxn modelId="{1079EC6F-6DB3-41BF-8585-165C7859A948}" type="presParOf" srcId="{BAC5759C-EA29-4233-97F2-AAA3A97F5DB0}" destId="{2C0A4BCB-3EAB-4937-90A0-3A0C4D4F46F4}" srcOrd="6" destOrd="0" presId="urn:microsoft.com/office/officeart/2005/8/layout/radial5"/>
    <dgm:cxn modelId="{578EBE52-87FA-4EB0-A4C1-F8B04CB4337D}" type="presParOf" srcId="{BAC5759C-EA29-4233-97F2-AAA3A97F5DB0}" destId="{EC65B3D4-BB25-40E5-B55E-8B3B9475D44C}" srcOrd="7" destOrd="0" presId="urn:microsoft.com/office/officeart/2005/8/layout/radial5"/>
    <dgm:cxn modelId="{D5468968-EDBC-410F-9DE9-0B9A44DB5ED9}" type="presParOf" srcId="{EC65B3D4-BB25-40E5-B55E-8B3B9475D44C}" destId="{976AF863-2058-4928-B56C-24F972BBC6AD}" srcOrd="0" destOrd="0" presId="urn:microsoft.com/office/officeart/2005/8/layout/radial5"/>
    <dgm:cxn modelId="{2A9131F9-DD34-4EDE-A394-186C407955C0}" type="presParOf" srcId="{BAC5759C-EA29-4233-97F2-AAA3A97F5DB0}" destId="{3A4B0254-72B1-45B4-BFF7-EA54D80C9341}" srcOrd="8" destOrd="0" presId="urn:microsoft.com/office/officeart/2005/8/layout/radial5"/>
    <dgm:cxn modelId="{DAF3ADEE-8AE3-45D2-BB2C-DD515C156654}" type="presParOf" srcId="{BAC5759C-EA29-4233-97F2-AAA3A97F5DB0}" destId="{1D70C7CF-42BF-464F-8724-211A3452082A}" srcOrd="9" destOrd="0" presId="urn:microsoft.com/office/officeart/2005/8/layout/radial5"/>
    <dgm:cxn modelId="{77C659CA-CD55-460B-80C3-CCE6A66578FB}" type="presParOf" srcId="{1D70C7CF-42BF-464F-8724-211A3452082A}" destId="{6A9F789B-D083-4D16-B265-EC0E97E44CCC}" srcOrd="0" destOrd="0" presId="urn:microsoft.com/office/officeart/2005/8/layout/radial5"/>
    <dgm:cxn modelId="{13B6B069-0FD1-4FFB-AB10-AF66DE483FC7}" type="presParOf" srcId="{BAC5759C-EA29-4233-97F2-AAA3A97F5DB0}" destId="{268D855C-BAD5-4A9B-A1CC-C0D16064B45E}" srcOrd="10" destOrd="0" presId="urn:microsoft.com/office/officeart/2005/8/layout/radial5"/>
    <dgm:cxn modelId="{73FCCE4C-16FE-42E2-B065-334B49560F24}" type="presParOf" srcId="{BAC5759C-EA29-4233-97F2-AAA3A97F5DB0}" destId="{08EEAD34-A2AC-46AB-ACFF-D1F58097A6E8}" srcOrd="11" destOrd="0" presId="urn:microsoft.com/office/officeart/2005/8/layout/radial5"/>
    <dgm:cxn modelId="{5BD14AF4-B179-4F43-87DF-B5ABCDA0F788}" type="presParOf" srcId="{08EEAD34-A2AC-46AB-ACFF-D1F58097A6E8}" destId="{12183C9C-4787-4C6D-95B8-A9AADBDD268D}" srcOrd="0" destOrd="0" presId="urn:microsoft.com/office/officeart/2005/8/layout/radial5"/>
    <dgm:cxn modelId="{69B91DF2-B0D5-4383-9196-58530F495B4E}" type="presParOf" srcId="{BAC5759C-EA29-4233-97F2-AAA3A97F5DB0}" destId="{CC561886-CFD5-426A-BF5C-B7EF3D28E675}" srcOrd="12" destOrd="0" presId="urn:microsoft.com/office/officeart/2005/8/layout/radial5"/>
    <dgm:cxn modelId="{1A82830A-277B-405F-8CC3-57D098EEDD94}" type="presParOf" srcId="{BAC5759C-EA29-4233-97F2-AAA3A97F5DB0}" destId="{56845522-BC67-4F7D-BAC4-628717FEC92D}" srcOrd="13" destOrd="0" presId="urn:microsoft.com/office/officeart/2005/8/layout/radial5"/>
    <dgm:cxn modelId="{FCBD3136-8458-4DCA-9A7A-8C45F14D1FC2}" type="presParOf" srcId="{56845522-BC67-4F7D-BAC4-628717FEC92D}" destId="{BDECED5F-A322-48D2-B5B1-704024916CB3}" srcOrd="0" destOrd="0" presId="urn:microsoft.com/office/officeart/2005/8/layout/radial5"/>
    <dgm:cxn modelId="{D687F3FA-539C-40A6-B9CE-4491277801EB}" type="presParOf" srcId="{BAC5759C-EA29-4233-97F2-AAA3A97F5DB0}" destId="{CFF9728A-4399-4CAB-BB3E-0E6250B2A777}"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83E0ECCB-E72D-4864-9076-30E346842AD1}" type="datetimeFigureOut">
              <a:rPr lang="zh-TW" altLang="en-US"/>
              <a:pPr>
                <a:defRPr/>
              </a:pPr>
              <a:t>2019/12/10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4D275637-9D6E-4B37-8643-E31321388FAC}" type="slidenum">
              <a:rPr lang="zh-TW" altLang="en-US"/>
              <a:pPr>
                <a:defRPr/>
              </a:pPr>
              <a:t>‹#›</a:t>
            </a:fld>
            <a:endParaRPr lang="zh-TW" altLang="en-US"/>
          </a:p>
        </p:txBody>
      </p:sp>
    </p:spTree>
    <p:extLst>
      <p:ext uri="{BB962C8B-B14F-4D97-AF65-F5344CB8AC3E}">
        <p14:creationId xmlns:p14="http://schemas.microsoft.com/office/powerpoint/2010/main" val="275391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7067D58F-082B-438C-AC98-E3C187EAE487}" type="datetimeFigureOut">
              <a:rPr lang="zh-TW" altLang="en-US"/>
              <a:pPr>
                <a:defRPr/>
              </a:pPr>
              <a:t>2019/12/10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1C4708BC-8DF5-47D0-A048-B35BA1230AE5}" type="slidenum">
              <a:rPr lang="zh-TW" altLang="en-US"/>
              <a:pPr>
                <a:defRPr/>
              </a:pPr>
              <a:t>‹#›</a:t>
            </a:fld>
            <a:endParaRPr lang="zh-TW" altLang="en-US"/>
          </a:p>
        </p:txBody>
      </p:sp>
    </p:spTree>
    <p:extLst>
      <p:ext uri="{BB962C8B-B14F-4D97-AF65-F5344CB8AC3E}">
        <p14:creationId xmlns:p14="http://schemas.microsoft.com/office/powerpoint/2010/main" val="27524308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94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D34A24-494B-4FE0-BA0C-6DE8E6BABD3D}" type="slidenum">
              <a:rPr lang="zh-TW" altLang="en-US"/>
              <a:pPr fontAlgn="base">
                <a:spcBef>
                  <a:spcPct val="0"/>
                </a:spcBef>
                <a:spcAft>
                  <a:spcPct val="0"/>
                </a:spcAft>
              </a:pPr>
              <a:t>1</a:t>
            </a:fld>
            <a:endParaRPr lang="en-US" altLang="zh-TW"/>
          </a:p>
        </p:txBody>
      </p:sp>
    </p:spTree>
    <p:extLst>
      <p:ext uri="{BB962C8B-B14F-4D97-AF65-F5344CB8AC3E}">
        <p14:creationId xmlns:p14="http://schemas.microsoft.com/office/powerpoint/2010/main" val="311676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10</a:t>
            </a:fld>
            <a:endParaRPr lang="en-US" altLang="zh-TW"/>
          </a:p>
        </p:txBody>
      </p:sp>
    </p:spTree>
    <p:extLst>
      <p:ext uri="{BB962C8B-B14F-4D97-AF65-F5344CB8AC3E}">
        <p14:creationId xmlns:p14="http://schemas.microsoft.com/office/powerpoint/2010/main" val="48060673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100</a:t>
            </a:fld>
            <a:endParaRPr lang="zh-TW" altLang="en-US"/>
          </a:p>
        </p:txBody>
      </p:sp>
    </p:spTree>
    <p:extLst>
      <p:ext uri="{BB962C8B-B14F-4D97-AF65-F5344CB8AC3E}">
        <p14:creationId xmlns:p14="http://schemas.microsoft.com/office/powerpoint/2010/main" val="20329881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101</a:t>
            </a:fld>
            <a:endParaRPr lang="zh-TW" altLang="en-US"/>
          </a:p>
        </p:txBody>
      </p:sp>
    </p:spTree>
    <p:extLst>
      <p:ext uri="{BB962C8B-B14F-4D97-AF65-F5344CB8AC3E}">
        <p14:creationId xmlns:p14="http://schemas.microsoft.com/office/powerpoint/2010/main" val="19341585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102</a:t>
            </a:fld>
            <a:endParaRPr lang="zh-TW" altLang="en-US"/>
          </a:p>
        </p:txBody>
      </p:sp>
    </p:spTree>
    <p:extLst>
      <p:ext uri="{BB962C8B-B14F-4D97-AF65-F5344CB8AC3E}">
        <p14:creationId xmlns:p14="http://schemas.microsoft.com/office/powerpoint/2010/main" val="7705657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103</a:t>
            </a:fld>
            <a:endParaRPr lang="zh-TW" altLang="en-US"/>
          </a:p>
        </p:txBody>
      </p:sp>
    </p:spTree>
    <p:extLst>
      <p:ext uri="{BB962C8B-B14F-4D97-AF65-F5344CB8AC3E}">
        <p14:creationId xmlns:p14="http://schemas.microsoft.com/office/powerpoint/2010/main" val="8849075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104</a:t>
            </a:fld>
            <a:endParaRPr lang="zh-TW" altLang="en-US"/>
          </a:p>
        </p:txBody>
      </p:sp>
    </p:spTree>
    <p:extLst>
      <p:ext uri="{BB962C8B-B14F-4D97-AF65-F5344CB8AC3E}">
        <p14:creationId xmlns:p14="http://schemas.microsoft.com/office/powerpoint/2010/main" val="36676511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105</a:t>
            </a:fld>
            <a:endParaRPr lang="zh-TW" altLang="en-US"/>
          </a:p>
        </p:txBody>
      </p:sp>
    </p:spTree>
    <p:extLst>
      <p:ext uri="{BB962C8B-B14F-4D97-AF65-F5344CB8AC3E}">
        <p14:creationId xmlns:p14="http://schemas.microsoft.com/office/powerpoint/2010/main" val="33463087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106</a:t>
            </a:fld>
            <a:endParaRPr lang="zh-TW" altLang="en-US"/>
          </a:p>
        </p:txBody>
      </p:sp>
    </p:spTree>
    <p:extLst>
      <p:ext uri="{BB962C8B-B14F-4D97-AF65-F5344CB8AC3E}">
        <p14:creationId xmlns:p14="http://schemas.microsoft.com/office/powerpoint/2010/main" val="2849986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107</a:t>
            </a:fld>
            <a:endParaRPr lang="zh-TW" altLang="en-US"/>
          </a:p>
        </p:txBody>
      </p:sp>
    </p:spTree>
    <p:extLst>
      <p:ext uri="{BB962C8B-B14F-4D97-AF65-F5344CB8AC3E}">
        <p14:creationId xmlns:p14="http://schemas.microsoft.com/office/powerpoint/2010/main" val="20096301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108</a:t>
            </a:fld>
            <a:endParaRPr lang="zh-TW" altLang="en-US"/>
          </a:p>
        </p:txBody>
      </p:sp>
    </p:spTree>
    <p:extLst>
      <p:ext uri="{BB962C8B-B14F-4D97-AF65-F5344CB8AC3E}">
        <p14:creationId xmlns:p14="http://schemas.microsoft.com/office/powerpoint/2010/main" val="40529147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109</a:t>
            </a:fld>
            <a:endParaRPr lang="zh-TW" altLang="en-US"/>
          </a:p>
        </p:txBody>
      </p:sp>
    </p:spTree>
    <p:extLst>
      <p:ext uri="{BB962C8B-B14F-4D97-AF65-F5344CB8AC3E}">
        <p14:creationId xmlns:p14="http://schemas.microsoft.com/office/powerpoint/2010/main" val="164167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11</a:t>
            </a:fld>
            <a:endParaRPr lang="en-US" altLang="zh-TW"/>
          </a:p>
        </p:txBody>
      </p:sp>
    </p:spTree>
    <p:extLst>
      <p:ext uri="{BB962C8B-B14F-4D97-AF65-F5344CB8AC3E}">
        <p14:creationId xmlns:p14="http://schemas.microsoft.com/office/powerpoint/2010/main" val="11157845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110</a:t>
            </a:fld>
            <a:endParaRPr lang="zh-TW" altLang="en-US"/>
          </a:p>
        </p:txBody>
      </p:sp>
    </p:spTree>
    <p:extLst>
      <p:ext uri="{BB962C8B-B14F-4D97-AF65-F5344CB8AC3E}">
        <p14:creationId xmlns:p14="http://schemas.microsoft.com/office/powerpoint/2010/main" val="12225115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111</a:t>
            </a:fld>
            <a:endParaRPr lang="zh-TW" altLang="en-US"/>
          </a:p>
        </p:txBody>
      </p:sp>
    </p:spTree>
    <p:extLst>
      <p:ext uri="{BB962C8B-B14F-4D97-AF65-F5344CB8AC3E}">
        <p14:creationId xmlns:p14="http://schemas.microsoft.com/office/powerpoint/2010/main" val="18966520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112</a:t>
            </a:fld>
            <a:endParaRPr lang="zh-TW" altLang="en-US"/>
          </a:p>
        </p:txBody>
      </p:sp>
    </p:spTree>
    <p:extLst>
      <p:ext uri="{BB962C8B-B14F-4D97-AF65-F5344CB8AC3E}">
        <p14:creationId xmlns:p14="http://schemas.microsoft.com/office/powerpoint/2010/main" val="11855937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113</a:t>
            </a:fld>
            <a:endParaRPr lang="zh-TW" altLang="en-US"/>
          </a:p>
        </p:txBody>
      </p:sp>
    </p:spTree>
    <p:extLst>
      <p:ext uri="{BB962C8B-B14F-4D97-AF65-F5344CB8AC3E}">
        <p14:creationId xmlns:p14="http://schemas.microsoft.com/office/powerpoint/2010/main" val="12505638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114</a:t>
            </a:fld>
            <a:endParaRPr lang="zh-TW" altLang="en-US"/>
          </a:p>
        </p:txBody>
      </p:sp>
    </p:spTree>
    <p:extLst>
      <p:ext uri="{BB962C8B-B14F-4D97-AF65-F5344CB8AC3E}">
        <p14:creationId xmlns:p14="http://schemas.microsoft.com/office/powerpoint/2010/main" val="37814771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115</a:t>
            </a:fld>
            <a:endParaRPr lang="zh-TW" altLang="en-US"/>
          </a:p>
        </p:txBody>
      </p:sp>
    </p:spTree>
    <p:extLst>
      <p:ext uri="{BB962C8B-B14F-4D97-AF65-F5344CB8AC3E}">
        <p14:creationId xmlns:p14="http://schemas.microsoft.com/office/powerpoint/2010/main" val="19105172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116</a:t>
            </a:fld>
            <a:endParaRPr lang="zh-TW" altLang="en-US"/>
          </a:p>
        </p:txBody>
      </p:sp>
    </p:spTree>
    <p:extLst>
      <p:ext uri="{BB962C8B-B14F-4D97-AF65-F5344CB8AC3E}">
        <p14:creationId xmlns:p14="http://schemas.microsoft.com/office/powerpoint/2010/main" val="384751415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AA9C344-EBBF-4B20-BE1F-A47E50AA2996}" type="slidenum">
              <a:rPr lang="en-US" altLang="zh-TW" smtClean="0"/>
              <a:pPr>
                <a:defRPr/>
              </a:pPr>
              <a:t>117</a:t>
            </a:fld>
            <a:endParaRPr lang="en-US" altLang="zh-TW"/>
          </a:p>
        </p:txBody>
      </p:sp>
    </p:spTree>
    <p:extLst>
      <p:ext uri="{BB962C8B-B14F-4D97-AF65-F5344CB8AC3E}">
        <p14:creationId xmlns:p14="http://schemas.microsoft.com/office/powerpoint/2010/main" val="14741992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AA9C344-EBBF-4B20-BE1F-A47E50AA2996}" type="slidenum">
              <a:rPr lang="en-US" altLang="zh-TW" smtClean="0"/>
              <a:pPr>
                <a:defRPr/>
              </a:pPr>
              <a:t>118</a:t>
            </a:fld>
            <a:endParaRPr lang="en-US" altLang="zh-TW"/>
          </a:p>
        </p:txBody>
      </p:sp>
    </p:spTree>
    <p:extLst>
      <p:ext uri="{BB962C8B-B14F-4D97-AF65-F5344CB8AC3E}">
        <p14:creationId xmlns:p14="http://schemas.microsoft.com/office/powerpoint/2010/main" val="10802107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119</a:t>
            </a:fld>
            <a:endParaRPr lang="zh-TW" altLang="en-US"/>
          </a:p>
        </p:txBody>
      </p:sp>
    </p:spTree>
    <p:extLst>
      <p:ext uri="{BB962C8B-B14F-4D97-AF65-F5344CB8AC3E}">
        <p14:creationId xmlns:p14="http://schemas.microsoft.com/office/powerpoint/2010/main" val="119329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12</a:t>
            </a:fld>
            <a:endParaRPr lang="en-US" altLang="zh-TW"/>
          </a:p>
        </p:txBody>
      </p:sp>
    </p:spTree>
    <p:extLst>
      <p:ext uri="{BB962C8B-B14F-4D97-AF65-F5344CB8AC3E}">
        <p14:creationId xmlns:p14="http://schemas.microsoft.com/office/powerpoint/2010/main" val="38833843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投影片圖像版面配置區 1"/>
          <p:cNvSpPr>
            <a:spLocks noGrp="1" noRot="1" noChangeAspect="1" noTextEdit="1"/>
          </p:cNvSpPr>
          <p:nvPr>
            <p:ph type="sldImg"/>
          </p:nvPr>
        </p:nvSpPr>
        <p:spPr>
          <a:ln/>
        </p:spPr>
      </p:sp>
      <p:sp>
        <p:nvSpPr>
          <p:cNvPr id="25497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254979" name="投影片編號版面配置區 3"/>
          <p:cNvSpPr>
            <a:spLocks noGrp="1"/>
          </p:cNvSpPr>
          <p:nvPr>
            <p:ph type="sldNum" sz="quarter" idx="5"/>
          </p:nvPr>
        </p:nvSpPr>
        <p:spPr>
          <a:noFill/>
        </p:spPr>
        <p:txBody>
          <a:bodyPr/>
          <a:lstStyle/>
          <a:p>
            <a:fld id="{F2A21BD1-6EE6-4E69-A774-8919710EF2F8}" type="slidenum">
              <a:rPr lang="en-US" altLang="zh-TW" smtClean="0">
                <a:ea typeface="新細明體" charset="-120"/>
              </a:rPr>
              <a:pPr/>
              <a:t>120</a:t>
            </a:fld>
            <a:endParaRPr lang="en-US" altLang="zh-TW" smtClean="0">
              <a:ea typeface="新細明體" charset="-120"/>
            </a:endParaRPr>
          </a:p>
        </p:txBody>
      </p:sp>
    </p:spTree>
    <p:extLst>
      <p:ext uri="{BB962C8B-B14F-4D97-AF65-F5344CB8AC3E}">
        <p14:creationId xmlns:p14="http://schemas.microsoft.com/office/powerpoint/2010/main" val="117454086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121</a:t>
            </a:fld>
            <a:endParaRPr lang="zh-TW" altLang="en-US"/>
          </a:p>
        </p:txBody>
      </p:sp>
    </p:spTree>
    <p:extLst>
      <p:ext uri="{BB962C8B-B14F-4D97-AF65-F5344CB8AC3E}">
        <p14:creationId xmlns:p14="http://schemas.microsoft.com/office/powerpoint/2010/main" val="329990353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122</a:t>
            </a:fld>
            <a:endParaRPr lang="zh-TW" altLang="en-US"/>
          </a:p>
        </p:txBody>
      </p:sp>
    </p:spTree>
    <p:extLst>
      <p:ext uri="{BB962C8B-B14F-4D97-AF65-F5344CB8AC3E}">
        <p14:creationId xmlns:p14="http://schemas.microsoft.com/office/powerpoint/2010/main" val="36663689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123</a:t>
            </a:fld>
            <a:endParaRPr lang="zh-TW" altLang="en-US"/>
          </a:p>
        </p:txBody>
      </p:sp>
    </p:spTree>
    <p:extLst>
      <p:ext uri="{BB962C8B-B14F-4D97-AF65-F5344CB8AC3E}">
        <p14:creationId xmlns:p14="http://schemas.microsoft.com/office/powerpoint/2010/main" val="16802401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124</a:t>
            </a:fld>
            <a:endParaRPr lang="zh-TW" altLang="en-US"/>
          </a:p>
        </p:txBody>
      </p:sp>
    </p:spTree>
    <p:extLst>
      <p:ext uri="{BB962C8B-B14F-4D97-AF65-F5344CB8AC3E}">
        <p14:creationId xmlns:p14="http://schemas.microsoft.com/office/powerpoint/2010/main" val="229184614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125</a:t>
            </a:fld>
            <a:endParaRPr lang="zh-TW" altLang="en-US"/>
          </a:p>
        </p:txBody>
      </p:sp>
    </p:spTree>
    <p:extLst>
      <p:ext uri="{BB962C8B-B14F-4D97-AF65-F5344CB8AC3E}">
        <p14:creationId xmlns:p14="http://schemas.microsoft.com/office/powerpoint/2010/main" val="222570676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126</a:t>
            </a:fld>
            <a:endParaRPr lang="zh-TW" altLang="en-US"/>
          </a:p>
        </p:txBody>
      </p:sp>
    </p:spTree>
    <p:extLst>
      <p:ext uri="{BB962C8B-B14F-4D97-AF65-F5344CB8AC3E}">
        <p14:creationId xmlns:p14="http://schemas.microsoft.com/office/powerpoint/2010/main" val="79506426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127</a:t>
            </a:fld>
            <a:endParaRPr lang="zh-TW" altLang="en-US"/>
          </a:p>
        </p:txBody>
      </p:sp>
    </p:spTree>
    <p:extLst>
      <p:ext uri="{BB962C8B-B14F-4D97-AF65-F5344CB8AC3E}">
        <p14:creationId xmlns:p14="http://schemas.microsoft.com/office/powerpoint/2010/main" val="24138104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128</a:t>
            </a:fld>
            <a:endParaRPr lang="zh-TW" altLang="en-US"/>
          </a:p>
        </p:txBody>
      </p:sp>
    </p:spTree>
    <p:extLst>
      <p:ext uri="{BB962C8B-B14F-4D97-AF65-F5344CB8AC3E}">
        <p14:creationId xmlns:p14="http://schemas.microsoft.com/office/powerpoint/2010/main" val="38260655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129</a:t>
            </a:fld>
            <a:endParaRPr lang="zh-TW" altLang="en-US"/>
          </a:p>
        </p:txBody>
      </p:sp>
    </p:spTree>
    <p:extLst>
      <p:ext uri="{BB962C8B-B14F-4D97-AF65-F5344CB8AC3E}">
        <p14:creationId xmlns:p14="http://schemas.microsoft.com/office/powerpoint/2010/main" val="378996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13</a:t>
            </a:fld>
            <a:endParaRPr lang="en-US" altLang="zh-TW"/>
          </a:p>
        </p:txBody>
      </p:sp>
    </p:spTree>
    <p:extLst>
      <p:ext uri="{BB962C8B-B14F-4D97-AF65-F5344CB8AC3E}">
        <p14:creationId xmlns:p14="http://schemas.microsoft.com/office/powerpoint/2010/main" val="20880752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130</a:t>
            </a:fld>
            <a:endParaRPr lang="zh-TW" altLang="en-US"/>
          </a:p>
        </p:txBody>
      </p:sp>
    </p:spTree>
    <p:extLst>
      <p:ext uri="{BB962C8B-B14F-4D97-AF65-F5344CB8AC3E}">
        <p14:creationId xmlns:p14="http://schemas.microsoft.com/office/powerpoint/2010/main" val="22738368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131</a:t>
            </a:fld>
            <a:endParaRPr lang="zh-TW" altLang="en-US"/>
          </a:p>
        </p:txBody>
      </p:sp>
    </p:spTree>
    <p:extLst>
      <p:ext uri="{BB962C8B-B14F-4D97-AF65-F5344CB8AC3E}">
        <p14:creationId xmlns:p14="http://schemas.microsoft.com/office/powerpoint/2010/main" val="150883801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132</a:t>
            </a:fld>
            <a:endParaRPr lang="zh-TW" altLang="en-US"/>
          </a:p>
        </p:txBody>
      </p:sp>
    </p:spTree>
    <p:extLst>
      <p:ext uri="{BB962C8B-B14F-4D97-AF65-F5344CB8AC3E}">
        <p14:creationId xmlns:p14="http://schemas.microsoft.com/office/powerpoint/2010/main" val="16008980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133</a:t>
            </a:fld>
            <a:endParaRPr lang="zh-TW" altLang="en-US"/>
          </a:p>
        </p:txBody>
      </p:sp>
    </p:spTree>
    <p:extLst>
      <p:ext uri="{BB962C8B-B14F-4D97-AF65-F5344CB8AC3E}">
        <p14:creationId xmlns:p14="http://schemas.microsoft.com/office/powerpoint/2010/main" val="81190634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134</a:t>
            </a:fld>
            <a:endParaRPr lang="zh-TW" altLang="en-US"/>
          </a:p>
        </p:txBody>
      </p:sp>
    </p:spTree>
    <p:extLst>
      <p:ext uri="{BB962C8B-B14F-4D97-AF65-F5344CB8AC3E}">
        <p14:creationId xmlns:p14="http://schemas.microsoft.com/office/powerpoint/2010/main" val="292957704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135</a:t>
            </a:fld>
            <a:endParaRPr lang="zh-TW" altLang="en-US"/>
          </a:p>
        </p:txBody>
      </p:sp>
    </p:spTree>
    <p:extLst>
      <p:ext uri="{BB962C8B-B14F-4D97-AF65-F5344CB8AC3E}">
        <p14:creationId xmlns:p14="http://schemas.microsoft.com/office/powerpoint/2010/main" val="319393890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136</a:t>
            </a:fld>
            <a:endParaRPr lang="zh-TW" altLang="en-US"/>
          </a:p>
        </p:txBody>
      </p:sp>
    </p:spTree>
    <p:extLst>
      <p:ext uri="{BB962C8B-B14F-4D97-AF65-F5344CB8AC3E}">
        <p14:creationId xmlns:p14="http://schemas.microsoft.com/office/powerpoint/2010/main" val="367828661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137</a:t>
            </a:fld>
            <a:endParaRPr lang="zh-TW" altLang="en-US"/>
          </a:p>
        </p:txBody>
      </p:sp>
    </p:spTree>
    <p:extLst>
      <p:ext uri="{BB962C8B-B14F-4D97-AF65-F5344CB8AC3E}">
        <p14:creationId xmlns:p14="http://schemas.microsoft.com/office/powerpoint/2010/main" val="409979959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138</a:t>
            </a:fld>
            <a:endParaRPr lang="zh-TW" altLang="en-US"/>
          </a:p>
        </p:txBody>
      </p:sp>
    </p:spTree>
    <p:extLst>
      <p:ext uri="{BB962C8B-B14F-4D97-AF65-F5344CB8AC3E}">
        <p14:creationId xmlns:p14="http://schemas.microsoft.com/office/powerpoint/2010/main" val="26975874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139</a:t>
            </a:fld>
            <a:endParaRPr lang="zh-TW" altLang="en-US"/>
          </a:p>
        </p:txBody>
      </p:sp>
    </p:spTree>
    <p:extLst>
      <p:ext uri="{BB962C8B-B14F-4D97-AF65-F5344CB8AC3E}">
        <p14:creationId xmlns:p14="http://schemas.microsoft.com/office/powerpoint/2010/main" val="107317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14</a:t>
            </a:fld>
            <a:endParaRPr lang="en-US" altLang="zh-TW"/>
          </a:p>
        </p:txBody>
      </p:sp>
    </p:spTree>
    <p:extLst>
      <p:ext uri="{BB962C8B-B14F-4D97-AF65-F5344CB8AC3E}">
        <p14:creationId xmlns:p14="http://schemas.microsoft.com/office/powerpoint/2010/main" val="333613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140</a:t>
            </a:fld>
            <a:endParaRPr lang="zh-TW" altLang="en-US"/>
          </a:p>
        </p:txBody>
      </p:sp>
    </p:spTree>
    <p:extLst>
      <p:ext uri="{BB962C8B-B14F-4D97-AF65-F5344CB8AC3E}">
        <p14:creationId xmlns:p14="http://schemas.microsoft.com/office/powerpoint/2010/main" val="219632195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141</a:t>
            </a:fld>
            <a:endParaRPr lang="zh-TW" altLang="en-US"/>
          </a:p>
        </p:txBody>
      </p:sp>
    </p:spTree>
    <p:extLst>
      <p:ext uri="{BB962C8B-B14F-4D97-AF65-F5344CB8AC3E}">
        <p14:creationId xmlns:p14="http://schemas.microsoft.com/office/powerpoint/2010/main" val="40406647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142</a:t>
            </a:fld>
            <a:endParaRPr lang="zh-TW" altLang="en-US"/>
          </a:p>
        </p:txBody>
      </p:sp>
    </p:spTree>
    <p:extLst>
      <p:ext uri="{BB962C8B-B14F-4D97-AF65-F5344CB8AC3E}">
        <p14:creationId xmlns:p14="http://schemas.microsoft.com/office/powerpoint/2010/main" val="83454551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143</a:t>
            </a:fld>
            <a:endParaRPr lang="zh-TW" altLang="en-US"/>
          </a:p>
        </p:txBody>
      </p:sp>
    </p:spTree>
    <p:extLst>
      <p:ext uri="{BB962C8B-B14F-4D97-AF65-F5344CB8AC3E}">
        <p14:creationId xmlns:p14="http://schemas.microsoft.com/office/powerpoint/2010/main" val="375749982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144</a:t>
            </a:fld>
            <a:endParaRPr lang="zh-TW" altLang="en-US"/>
          </a:p>
        </p:txBody>
      </p:sp>
    </p:spTree>
    <p:extLst>
      <p:ext uri="{BB962C8B-B14F-4D97-AF65-F5344CB8AC3E}">
        <p14:creationId xmlns:p14="http://schemas.microsoft.com/office/powerpoint/2010/main" val="427771055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145</a:t>
            </a:fld>
            <a:endParaRPr lang="zh-TW" altLang="en-US"/>
          </a:p>
        </p:txBody>
      </p:sp>
    </p:spTree>
    <p:extLst>
      <p:ext uri="{BB962C8B-B14F-4D97-AF65-F5344CB8AC3E}">
        <p14:creationId xmlns:p14="http://schemas.microsoft.com/office/powerpoint/2010/main" val="30251759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146</a:t>
            </a:fld>
            <a:endParaRPr lang="zh-TW" altLang="en-US"/>
          </a:p>
        </p:txBody>
      </p:sp>
    </p:spTree>
    <p:extLst>
      <p:ext uri="{BB962C8B-B14F-4D97-AF65-F5344CB8AC3E}">
        <p14:creationId xmlns:p14="http://schemas.microsoft.com/office/powerpoint/2010/main" val="194347722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147</a:t>
            </a:fld>
            <a:endParaRPr lang="zh-TW" altLang="en-US"/>
          </a:p>
        </p:txBody>
      </p:sp>
    </p:spTree>
    <p:extLst>
      <p:ext uri="{BB962C8B-B14F-4D97-AF65-F5344CB8AC3E}">
        <p14:creationId xmlns:p14="http://schemas.microsoft.com/office/powerpoint/2010/main" val="48374497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148</a:t>
            </a:fld>
            <a:endParaRPr lang="zh-TW" altLang="en-US"/>
          </a:p>
        </p:txBody>
      </p:sp>
    </p:spTree>
    <p:extLst>
      <p:ext uri="{BB962C8B-B14F-4D97-AF65-F5344CB8AC3E}">
        <p14:creationId xmlns:p14="http://schemas.microsoft.com/office/powerpoint/2010/main" val="2603819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149</a:t>
            </a:fld>
            <a:endParaRPr lang="zh-TW" altLang="en-US"/>
          </a:p>
        </p:txBody>
      </p:sp>
    </p:spTree>
    <p:extLst>
      <p:ext uri="{BB962C8B-B14F-4D97-AF65-F5344CB8AC3E}">
        <p14:creationId xmlns:p14="http://schemas.microsoft.com/office/powerpoint/2010/main" val="92336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15</a:t>
            </a:fld>
            <a:endParaRPr lang="en-US" altLang="zh-TW"/>
          </a:p>
        </p:txBody>
      </p:sp>
    </p:spTree>
    <p:extLst>
      <p:ext uri="{BB962C8B-B14F-4D97-AF65-F5344CB8AC3E}">
        <p14:creationId xmlns:p14="http://schemas.microsoft.com/office/powerpoint/2010/main" val="280131869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150</a:t>
            </a:fld>
            <a:endParaRPr lang="zh-TW" altLang="en-US"/>
          </a:p>
        </p:txBody>
      </p:sp>
    </p:spTree>
    <p:extLst>
      <p:ext uri="{BB962C8B-B14F-4D97-AF65-F5344CB8AC3E}">
        <p14:creationId xmlns:p14="http://schemas.microsoft.com/office/powerpoint/2010/main" val="281136856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151</a:t>
            </a:fld>
            <a:endParaRPr lang="zh-TW" altLang="en-US"/>
          </a:p>
        </p:txBody>
      </p:sp>
    </p:spTree>
    <p:extLst>
      <p:ext uri="{BB962C8B-B14F-4D97-AF65-F5344CB8AC3E}">
        <p14:creationId xmlns:p14="http://schemas.microsoft.com/office/powerpoint/2010/main" val="232868084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152</a:t>
            </a:fld>
            <a:endParaRPr lang="zh-TW" altLang="en-US"/>
          </a:p>
        </p:txBody>
      </p:sp>
    </p:spTree>
    <p:extLst>
      <p:ext uri="{BB962C8B-B14F-4D97-AF65-F5344CB8AC3E}">
        <p14:creationId xmlns:p14="http://schemas.microsoft.com/office/powerpoint/2010/main" val="215282922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153</a:t>
            </a:fld>
            <a:endParaRPr lang="zh-TW" altLang="en-US"/>
          </a:p>
        </p:txBody>
      </p:sp>
    </p:spTree>
    <p:extLst>
      <p:ext uri="{BB962C8B-B14F-4D97-AF65-F5344CB8AC3E}">
        <p14:creationId xmlns:p14="http://schemas.microsoft.com/office/powerpoint/2010/main" val="291941480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154</a:t>
            </a:fld>
            <a:endParaRPr lang="zh-TW" altLang="en-US"/>
          </a:p>
        </p:txBody>
      </p:sp>
    </p:spTree>
    <p:extLst>
      <p:ext uri="{BB962C8B-B14F-4D97-AF65-F5344CB8AC3E}">
        <p14:creationId xmlns:p14="http://schemas.microsoft.com/office/powerpoint/2010/main" val="222827239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75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27BA61-43A2-458D-95AA-F0FAC844A57A}" type="slidenum">
              <a:rPr lang="zh-TW" altLang="en-US"/>
              <a:pPr fontAlgn="base">
                <a:spcBef>
                  <a:spcPct val="0"/>
                </a:spcBef>
                <a:spcAft>
                  <a:spcPct val="0"/>
                </a:spcAft>
              </a:pPr>
              <a:t>155</a:t>
            </a:fld>
            <a:endParaRPr lang="en-US" altLang="zh-TW"/>
          </a:p>
        </p:txBody>
      </p:sp>
    </p:spTree>
    <p:extLst>
      <p:ext uri="{BB962C8B-B14F-4D97-AF65-F5344CB8AC3E}">
        <p14:creationId xmlns:p14="http://schemas.microsoft.com/office/powerpoint/2010/main" val="49352706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156</a:t>
            </a:fld>
            <a:endParaRPr lang="zh-TW" altLang="en-US"/>
          </a:p>
        </p:txBody>
      </p:sp>
    </p:spTree>
    <p:extLst>
      <p:ext uri="{BB962C8B-B14F-4D97-AF65-F5344CB8AC3E}">
        <p14:creationId xmlns:p14="http://schemas.microsoft.com/office/powerpoint/2010/main" val="381317535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157</a:t>
            </a:fld>
            <a:endParaRPr lang="zh-TW" altLang="en-US"/>
          </a:p>
        </p:txBody>
      </p:sp>
    </p:spTree>
    <p:extLst>
      <p:ext uri="{BB962C8B-B14F-4D97-AF65-F5344CB8AC3E}">
        <p14:creationId xmlns:p14="http://schemas.microsoft.com/office/powerpoint/2010/main" val="366352715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158</a:t>
            </a:fld>
            <a:endParaRPr lang="zh-TW" altLang="en-US"/>
          </a:p>
        </p:txBody>
      </p:sp>
    </p:spTree>
    <p:extLst>
      <p:ext uri="{BB962C8B-B14F-4D97-AF65-F5344CB8AC3E}">
        <p14:creationId xmlns:p14="http://schemas.microsoft.com/office/powerpoint/2010/main" val="158320232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159</a:t>
            </a:fld>
            <a:endParaRPr lang="zh-TW" altLang="en-US"/>
          </a:p>
        </p:txBody>
      </p:sp>
    </p:spTree>
    <p:extLst>
      <p:ext uri="{BB962C8B-B14F-4D97-AF65-F5344CB8AC3E}">
        <p14:creationId xmlns:p14="http://schemas.microsoft.com/office/powerpoint/2010/main" val="316211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16</a:t>
            </a:fld>
            <a:endParaRPr lang="en-US" altLang="zh-TW"/>
          </a:p>
        </p:txBody>
      </p:sp>
    </p:spTree>
    <p:extLst>
      <p:ext uri="{BB962C8B-B14F-4D97-AF65-F5344CB8AC3E}">
        <p14:creationId xmlns:p14="http://schemas.microsoft.com/office/powerpoint/2010/main" val="23072093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160</a:t>
            </a:fld>
            <a:endParaRPr lang="zh-TW" altLang="en-US"/>
          </a:p>
        </p:txBody>
      </p:sp>
    </p:spTree>
    <p:extLst>
      <p:ext uri="{BB962C8B-B14F-4D97-AF65-F5344CB8AC3E}">
        <p14:creationId xmlns:p14="http://schemas.microsoft.com/office/powerpoint/2010/main" val="276605685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161</a:t>
            </a:fld>
            <a:endParaRPr lang="zh-TW" altLang="en-US"/>
          </a:p>
        </p:txBody>
      </p:sp>
    </p:spTree>
    <p:extLst>
      <p:ext uri="{BB962C8B-B14F-4D97-AF65-F5344CB8AC3E}">
        <p14:creationId xmlns:p14="http://schemas.microsoft.com/office/powerpoint/2010/main" val="5397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17</a:t>
            </a:fld>
            <a:endParaRPr lang="zh-TW" altLang="en-US"/>
          </a:p>
        </p:txBody>
      </p:sp>
    </p:spTree>
    <p:extLst>
      <p:ext uri="{BB962C8B-B14F-4D97-AF65-F5344CB8AC3E}">
        <p14:creationId xmlns:p14="http://schemas.microsoft.com/office/powerpoint/2010/main" val="218493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18</a:t>
            </a:fld>
            <a:endParaRPr lang="en-US" altLang="zh-TW"/>
          </a:p>
        </p:txBody>
      </p:sp>
    </p:spTree>
    <p:extLst>
      <p:ext uri="{BB962C8B-B14F-4D97-AF65-F5344CB8AC3E}">
        <p14:creationId xmlns:p14="http://schemas.microsoft.com/office/powerpoint/2010/main" val="245387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19</a:t>
            </a:fld>
            <a:endParaRPr lang="en-US" altLang="zh-TW"/>
          </a:p>
        </p:txBody>
      </p:sp>
    </p:spTree>
    <p:extLst>
      <p:ext uri="{BB962C8B-B14F-4D97-AF65-F5344CB8AC3E}">
        <p14:creationId xmlns:p14="http://schemas.microsoft.com/office/powerpoint/2010/main" val="176300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2</a:t>
            </a:fld>
            <a:endParaRPr lang="zh-TW" altLang="en-US"/>
          </a:p>
        </p:txBody>
      </p:sp>
    </p:spTree>
    <p:extLst>
      <p:ext uri="{BB962C8B-B14F-4D97-AF65-F5344CB8AC3E}">
        <p14:creationId xmlns:p14="http://schemas.microsoft.com/office/powerpoint/2010/main" val="235973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C3F420-75A7-4176-8C78-38FF6A756D13}" type="slidenum">
              <a:rPr lang="zh-TW" altLang="en-US"/>
              <a:pPr fontAlgn="base">
                <a:spcBef>
                  <a:spcPct val="0"/>
                </a:spcBef>
                <a:spcAft>
                  <a:spcPct val="0"/>
                </a:spcAft>
              </a:pPr>
              <a:t>20</a:t>
            </a:fld>
            <a:endParaRPr lang="en-US" altLang="zh-TW"/>
          </a:p>
        </p:txBody>
      </p:sp>
    </p:spTree>
    <p:extLst>
      <p:ext uri="{BB962C8B-B14F-4D97-AF65-F5344CB8AC3E}">
        <p14:creationId xmlns:p14="http://schemas.microsoft.com/office/powerpoint/2010/main" val="278280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78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7651B1-8FA0-46E5-8499-616B53CF583D}" type="slidenum">
              <a:rPr lang="zh-TW" altLang="en-US"/>
              <a:pPr fontAlgn="base">
                <a:spcBef>
                  <a:spcPct val="0"/>
                </a:spcBef>
                <a:spcAft>
                  <a:spcPct val="0"/>
                </a:spcAft>
              </a:pPr>
              <a:t>21</a:t>
            </a:fld>
            <a:endParaRPr lang="en-US" altLang="zh-TW"/>
          </a:p>
        </p:txBody>
      </p:sp>
    </p:spTree>
    <p:extLst>
      <p:ext uri="{BB962C8B-B14F-4D97-AF65-F5344CB8AC3E}">
        <p14:creationId xmlns:p14="http://schemas.microsoft.com/office/powerpoint/2010/main" val="337828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B2039-89BB-4EA7-8355-43A3E56AA359}" type="slidenum">
              <a:rPr lang="zh-TW" altLang="en-US"/>
              <a:pPr fontAlgn="base">
                <a:spcBef>
                  <a:spcPct val="0"/>
                </a:spcBef>
                <a:spcAft>
                  <a:spcPct val="0"/>
                </a:spcAft>
              </a:pPr>
              <a:t>22</a:t>
            </a:fld>
            <a:endParaRPr lang="en-US" altLang="zh-TW"/>
          </a:p>
        </p:txBody>
      </p:sp>
    </p:spTree>
    <p:extLst>
      <p:ext uri="{BB962C8B-B14F-4D97-AF65-F5344CB8AC3E}">
        <p14:creationId xmlns:p14="http://schemas.microsoft.com/office/powerpoint/2010/main" val="4167407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23</a:t>
            </a:fld>
            <a:endParaRPr lang="en-US" altLang="zh-TW"/>
          </a:p>
        </p:txBody>
      </p:sp>
    </p:spTree>
    <p:extLst>
      <p:ext uri="{BB962C8B-B14F-4D97-AF65-F5344CB8AC3E}">
        <p14:creationId xmlns:p14="http://schemas.microsoft.com/office/powerpoint/2010/main" val="2839318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40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5BB7BB-7F7E-441D-8E11-0F368290A805}" type="slidenum">
              <a:rPr lang="zh-TW" altLang="en-US"/>
              <a:pPr fontAlgn="base">
                <a:spcBef>
                  <a:spcPct val="0"/>
                </a:spcBef>
                <a:spcAft>
                  <a:spcPct val="0"/>
                </a:spcAft>
              </a:pPr>
              <a:t>24</a:t>
            </a:fld>
            <a:endParaRPr lang="en-US" altLang="zh-TW"/>
          </a:p>
        </p:txBody>
      </p:sp>
    </p:spTree>
    <p:extLst>
      <p:ext uri="{BB962C8B-B14F-4D97-AF65-F5344CB8AC3E}">
        <p14:creationId xmlns:p14="http://schemas.microsoft.com/office/powerpoint/2010/main" val="3752619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5AB0BB-E28B-4C69-B71F-CE624F43A56D}" type="slidenum">
              <a:rPr lang="zh-TW" altLang="en-US"/>
              <a:pPr fontAlgn="base">
                <a:spcBef>
                  <a:spcPct val="0"/>
                </a:spcBef>
                <a:spcAft>
                  <a:spcPct val="0"/>
                </a:spcAft>
              </a:pPr>
              <a:t>25</a:t>
            </a:fld>
            <a:endParaRPr lang="en-US" altLang="zh-TW"/>
          </a:p>
        </p:txBody>
      </p:sp>
    </p:spTree>
    <p:extLst>
      <p:ext uri="{BB962C8B-B14F-4D97-AF65-F5344CB8AC3E}">
        <p14:creationId xmlns:p14="http://schemas.microsoft.com/office/powerpoint/2010/main" val="1417186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圖像版面配置區 1"/>
          <p:cNvSpPr>
            <a:spLocks noGrp="1" noRot="1" noChangeAspec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501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FEAB1-B57E-472F-93B8-EFF8991C611C}" type="slidenum">
              <a:rPr lang="zh-TW" altLang="en-US"/>
              <a:pPr fontAlgn="base">
                <a:spcBef>
                  <a:spcPct val="0"/>
                </a:spcBef>
                <a:spcAft>
                  <a:spcPct val="0"/>
                </a:spcAft>
              </a:pPr>
              <a:t>26</a:t>
            </a:fld>
            <a:endParaRPr lang="en-US" altLang="zh-TW"/>
          </a:p>
        </p:txBody>
      </p:sp>
    </p:spTree>
    <p:extLst>
      <p:ext uri="{BB962C8B-B14F-4D97-AF65-F5344CB8AC3E}">
        <p14:creationId xmlns:p14="http://schemas.microsoft.com/office/powerpoint/2010/main" val="211321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649EB5-9C4E-445E-ABC4-0DEAC575960E}" type="slidenum">
              <a:rPr lang="zh-TW" altLang="en-US"/>
              <a:pPr fontAlgn="base">
                <a:spcBef>
                  <a:spcPct val="0"/>
                </a:spcBef>
                <a:spcAft>
                  <a:spcPct val="0"/>
                </a:spcAft>
              </a:pPr>
              <a:t>27</a:t>
            </a:fld>
            <a:endParaRPr lang="en-US" altLang="zh-TW"/>
          </a:p>
        </p:txBody>
      </p:sp>
    </p:spTree>
    <p:extLst>
      <p:ext uri="{BB962C8B-B14F-4D97-AF65-F5344CB8AC3E}">
        <p14:creationId xmlns:p14="http://schemas.microsoft.com/office/powerpoint/2010/main" val="401288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p:cNvSpPr>
          <p:nvPr>
            <p:ph type="sldImg"/>
          </p:nvPr>
        </p:nvSpPr>
        <p:spPr bwMode="auto">
          <a:noFill/>
          <a:ln>
            <a:solidFill>
              <a:srgbClr val="000000"/>
            </a:solidFill>
            <a:miter lim="800000"/>
            <a:headEnd/>
            <a:tailEnd/>
          </a:ln>
        </p:spPr>
      </p:sp>
      <p:sp>
        <p:nvSpPr>
          <p:cNvPr id="5427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542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940376-AF12-4CA1-A360-46C343197EF2}" type="slidenum">
              <a:rPr lang="zh-TW" altLang="en-US"/>
              <a:pPr fontAlgn="base">
                <a:spcBef>
                  <a:spcPct val="0"/>
                </a:spcBef>
                <a:spcAft>
                  <a:spcPct val="0"/>
                </a:spcAft>
              </a:pPr>
              <a:t>28</a:t>
            </a:fld>
            <a:endParaRPr lang="en-US" altLang="zh-TW"/>
          </a:p>
        </p:txBody>
      </p:sp>
    </p:spTree>
    <p:extLst>
      <p:ext uri="{BB962C8B-B14F-4D97-AF65-F5344CB8AC3E}">
        <p14:creationId xmlns:p14="http://schemas.microsoft.com/office/powerpoint/2010/main" val="862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29</a:t>
            </a:fld>
            <a:endParaRPr lang="en-US" altLang="zh-TW"/>
          </a:p>
        </p:txBody>
      </p:sp>
    </p:spTree>
    <p:extLst>
      <p:ext uri="{BB962C8B-B14F-4D97-AF65-F5344CB8AC3E}">
        <p14:creationId xmlns:p14="http://schemas.microsoft.com/office/powerpoint/2010/main" val="351908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3</a:t>
            </a:fld>
            <a:endParaRPr lang="zh-TW" altLang="en-US"/>
          </a:p>
        </p:txBody>
      </p:sp>
    </p:spTree>
    <p:extLst>
      <p:ext uri="{BB962C8B-B14F-4D97-AF65-F5344CB8AC3E}">
        <p14:creationId xmlns:p14="http://schemas.microsoft.com/office/powerpoint/2010/main" val="3372871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30</a:t>
            </a:fld>
            <a:endParaRPr lang="en-US" altLang="zh-TW"/>
          </a:p>
        </p:txBody>
      </p:sp>
    </p:spTree>
    <p:extLst>
      <p:ext uri="{BB962C8B-B14F-4D97-AF65-F5344CB8AC3E}">
        <p14:creationId xmlns:p14="http://schemas.microsoft.com/office/powerpoint/2010/main" val="1010661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31</a:t>
            </a:fld>
            <a:endParaRPr lang="en-US" altLang="zh-TW"/>
          </a:p>
        </p:txBody>
      </p:sp>
    </p:spTree>
    <p:extLst>
      <p:ext uri="{BB962C8B-B14F-4D97-AF65-F5344CB8AC3E}">
        <p14:creationId xmlns:p14="http://schemas.microsoft.com/office/powerpoint/2010/main" val="1747170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32</a:t>
            </a:fld>
            <a:endParaRPr lang="zh-TW" altLang="en-US"/>
          </a:p>
        </p:txBody>
      </p:sp>
    </p:spTree>
    <p:extLst>
      <p:ext uri="{BB962C8B-B14F-4D97-AF65-F5344CB8AC3E}">
        <p14:creationId xmlns:p14="http://schemas.microsoft.com/office/powerpoint/2010/main" val="2149352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為維持政府採購秩序 及正確性之目的，並 利審標作業之執行， 現行條文第三款後段 所定「以偽造、變造 之文件投標」，依立 法原意及目的，凡廠 商出具之文件，其內 容與真實不符，不論 為何人製作或有無權 限製作，均屬之；復 依本條立法目的，本 款不論廠商有無故意 或過失均屬之，爰修 正為「以不實之文件 投標」，並移列為第 四款。 </a:t>
            </a:r>
            <a:r>
              <a:rPr lang="en-US" altLang="zh-TW" smtClean="0"/>
              <a:t>(</a:t>
            </a:r>
            <a:r>
              <a:rPr lang="zh-TW" altLang="en-US" smtClean="0"/>
              <a:t>二</a:t>
            </a:r>
            <a:r>
              <a:rPr lang="en-US" altLang="zh-TW" smtClean="0"/>
              <a:t>)</a:t>
            </a:r>
            <a:r>
              <a:rPr lang="zh-TW" altLang="en-US" smtClean="0"/>
              <a:t>考量現行條文第四款 所定偽造、變造投標 文件，若廠商未持以參與投標，並不影響 採購公正性，爰予刪 除。 </a:t>
            </a:r>
          </a:p>
        </p:txBody>
      </p:sp>
      <p:sp>
        <p:nvSpPr>
          <p:cNvPr id="583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3E63FB-7C8F-4529-8D12-3B9FA23E0174}" type="slidenum">
              <a:rPr lang="zh-TW" altLang="en-US"/>
              <a:pPr fontAlgn="base">
                <a:spcBef>
                  <a:spcPct val="0"/>
                </a:spcBef>
                <a:spcAft>
                  <a:spcPct val="0"/>
                </a:spcAft>
              </a:pPr>
              <a:t>33</a:t>
            </a:fld>
            <a:endParaRPr lang="en-US" altLang="zh-TW"/>
          </a:p>
        </p:txBody>
      </p:sp>
    </p:spTree>
    <p:extLst>
      <p:ext uri="{BB962C8B-B14F-4D97-AF65-F5344CB8AC3E}">
        <p14:creationId xmlns:p14="http://schemas.microsoft.com/office/powerpoint/2010/main" val="1433329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34</a:t>
            </a:fld>
            <a:endParaRPr lang="en-US" altLang="zh-TW"/>
          </a:p>
        </p:txBody>
      </p:sp>
    </p:spTree>
    <p:extLst>
      <p:ext uri="{BB962C8B-B14F-4D97-AF65-F5344CB8AC3E}">
        <p14:creationId xmlns:p14="http://schemas.microsoft.com/office/powerpoint/2010/main" val="3270854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p:cNvSpPr>
          <p:nvPr>
            <p:ph type="sldImg"/>
          </p:nvPr>
        </p:nvSpPr>
        <p:spPr bwMode="auto">
          <a:noFill/>
          <a:ln>
            <a:solidFill>
              <a:srgbClr val="000000"/>
            </a:solidFill>
            <a:miter lim="800000"/>
            <a:headEnd/>
            <a:tailEnd/>
          </a:ln>
        </p:spPr>
      </p:sp>
      <p:sp>
        <p:nvSpPr>
          <p:cNvPr id="6041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04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38A96-53E3-4C6A-BA7A-C15BE7928638}" type="slidenum">
              <a:rPr lang="zh-TW" altLang="en-US"/>
              <a:pPr fontAlgn="base">
                <a:spcBef>
                  <a:spcPct val="0"/>
                </a:spcBef>
                <a:spcAft>
                  <a:spcPct val="0"/>
                </a:spcAft>
              </a:pPr>
              <a:t>35</a:t>
            </a:fld>
            <a:endParaRPr lang="en-US" altLang="zh-TW"/>
          </a:p>
        </p:txBody>
      </p:sp>
    </p:spTree>
    <p:extLst>
      <p:ext uri="{BB962C8B-B14F-4D97-AF65-F5344CB8AC3E}">
        <p14:creationId xmlns:p14="http://schemas.microsoft.com/office/powerpoint/2010/main" val="328472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36</a:t>
            </a:fld>
            <a:endParaRPr lang="en-US" altLang="zh-TW"/>
          </a:p>
        </p:txBody>
      </p:sp>
    </p:spTree>
    <p:extLst>
      <p:ext uri="{BB962C8B-B14F-4D97-AF65-F5344CB8AC3E}">
        <p14:creationId xmlns:p14="http://schemas.microsoft.com/office/powerpoint/2010/main" val="2869929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p:cNvSpPr>
          <p:nvPr>
            <p:ph type="sldImg"/>
          </p:nvPr>
        </p:nvSpPr>
        <p:spPr bwMode="auto">
          <a:noFill/>
          <a:ln>
            <a:solidFill>
              <a:srgbClr val="000000"/>
            </a:solidFill>
            <a:miter lim="800000"/>
            <a:headEnd/>
            <a:tailEnd/>
          </a:ln>
        </p:spPr>
      </p:sp>
      <p:sp>
        <p:nvSpPr>
          <p:cNvPr id="6246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「溢價」，係指第一 項採購契約之價款高 於廠商於同樣市場條 件之相同工程、財物 或勞務之最低價格之 差額；所稱「不正利 益」，係指第二項廠 商以支付他人佣金、 比例金、仲介費、後 謝金或其他不正利 益。 </a:t>
            </a:r>
          </a:p>
        </p:txBody>
      </p:sp>
      <p:sp>
        <p:nvSpPr>
          <p:cNvPr id="624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BCDB55-39A1-4E48-B81C-B48223B1A148}" type="slidenum">
              <a:rPr lang="zh-TW" altLang="en-US"/>
              <a:pPr fontAlgn="base">
                <a:spcBef>
                  <a:spcPct val="0"/>
                </a:spcBef>
                <a:spcAft>
                  <a:spcPct val="0"/>
                </a:spcAft>
              </a:pPr>
              <a:t>37</a:t>
            </a:fld>
            <a:endParaRPr lang="en-US" altLang="zh-TW"/>
          </a:p>
        </p:txBody>
      </p:sp>
    </p:spTree>
    <p:extLst>
      <p:ext uri="{BB962C8B-B14F-4D97-AF65-F5344CB8AC3E}">
        <p14:creationId xmlns:p14="http://schemas.microsoft.com/office/powerpoint/2010/main" val="1240625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38</a:t>
            </a:fld>
            <a:endParaRPr lang="en-US" altLang="zh-TW"/>
          </a:p>
        </p:txBody>
      </p:sp>
    </p:spTree>
    <p:extLst>
      <p:ext uri="{BB962C8B-B14F-4D97-AF65-F5344CB8AC3E}">
        <p14:creationId xmlns:p14="http://schemas.microsoft.com/office/powerpoint/2010/main" val="835378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65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709DE9-4F4D-4D91-AA10-3A3951819D12}" type="slidenum">
              <a:rPr lang="zh-TW" altLang="en-US"/>
              <a:pPr fontAlgn="base">
                <a:spcBef>
                  <a:spcPct val="0"/>
                </a:spcBef>
                <a:spcAft>
                  <a:spcPct val="0"/>
                </a:spcAft>
              </a:pPr>
              <a:t>39</a:t>
            </a:fld>
            <a:endParaRPr lang="en-US" altLang="zh-TW"/>
          </a:p>
        </p:txBody>
      </p:sp>
    </p:spTree>
    <p:extLst>
      <p:ext uri="{BB962C8B-B14F-4D97-AF65-F5344CB8AC3E}">
        <p14:creationId xmlns:p14="http://schemas.microsoft.com/office/powerpoint/2010/main" val="325636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57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1571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7122937-ADF2-4487-B9DF-34F188034E95}" type="slidenum">
              <a:rPr kumimoji="0" lang="zh-TW" altLang="en-US" sz="1200">
                <a:latin typeface="Calibri" pitchFamily="34" charset="0"/>
              </a:rPr>
              <a:pPr algn="r"/>
              <a:t>4</a:t>
            </a:fld>
            <a:endParaRPr kumimoji="0" lang="en-US" altLang="zh-TW" sz="1200">
              <a:latin typeface="Calibri" pitchFamily="34" charset="0"/>
            </a:endParaRPr>
          </a:p>
        </p:txBody>
      </p:sp>
    </p:spTree>
    <p:extLst>
      <p:ext uri="{BB962C8B-B14F-4D97-AF65-F5344CB8AC3E}">
        <p14:creationId xmlns:p14="http://schemas.microsoft.com/office/powerpoint/2010/main" val="3409322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8EDEA-45EC-4742-AA2B-D72CEB99B3A4}" type="slidenum">
              <a:rPr lang="zh-TW" altLang="en-US"/>
              <a:pPr fontAlgn="base">
                <a:spcBef>
                  <a:spcPct val="0"/>
                </a:spcBef>
                <a:spcAft>
                  <a:spcPct val="0"/>
                </a:spcAft>
              </a:pPr>
              <a:t>40</a:t>
            </a:fld>
            <a:endParaRPr lang="en-US" altLang="zh-TW"/>
          </a:p>
        </p:txBody>
      </p:sp>
    </p:spTree>
    <p:extLst>
      <p:ext uri="{BB962C8B-B14F-4D97-AF65-F5344CB8AC3E}">
        <p14:creationId xmlns:p14="http://schemas.microsoft.com/office/powerpoint/2010/main" val="3364581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41</a:t>
            </a:fld>
            <a:endParaRPr lang="en-US" altLang="zh-TW"/>
          </a:p>
        </p:txBody>
      </p:sp>
    </p:spTree>
    <p:extLst>
      <p:ext uri="{BB962C8B-B14F-4D97-AF65-F5344CB8AC3E}">
        <p14:creationId xmlns:p14="http://schemas.microsoft.com/office/powerpoint/2010/main" val="269673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79F133-C018-492D-9558-01C554D1C8DB}" type="slidenum">
              <a:rPr lang="zh-TW" altLang="en-US"/>
              <a:pPr fontAlgn="base">
                <a:spcBef>
                  <a:spcPct val="0"/>
                </a:spcBef>
                <a:spcAft>
                  <a:spcPct val="0"/>
                </a:spcAft>
              </a:pPr>
              <a:t>42</a:t>
            </a:fld>
            <a:endParaRPr lang="en-US" altLang="zh-TW"/>
          </a:p>
        </p:txBody>
      </p:sp>
    </p:spTree>
    <p:extLst>
      <p:ext uri="{BB962C8B-B14F-4D97-AF65-F5344CB8AC3E}">
        <p14:creationId xmlns:p14="http://schemas.microsoft.com/office/powerpoint/2010/main" val="1379583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006160-4CBE-4FE0-88C8-CC8D6E137E8F}" type="slidenum">
              <a:rPr lang="zh-TW" altLang="en-US"/>
              <a:pPr fontAlgn="base">
                <a:spcBef>
                  <a:spcPct val="0"/>
                </a:spcBef>
                <a:spcAft>
                  <a:spcPct val="0"/>
                </a:spcAft>
              </a:pPr>
              <a:t>43</a:t>
            </a:fld>
            <a:endParaRPr lang="en-US" altLang="zh-TW"/>
          </a:p>
        </p:txBody>
      </p:sp>
    </p:spTree>
    <p:extLst>
      <p:ext uri="{BB962C8B-B14F-4D97-AF65-F5344CB8AC3E}">
        <p14:creationId xmlns:p14="http://schemas.microsoft.com/office/powerpoint/2010/main" val="1935407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88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C9B6C-A52D-41D3-A8FD-9B6C026184FC}" type="slidenum">
              <a:rPr lang="zh-TW" altLang="en-US"/>
              <a:pPr fontAlgn="base">
                <a:spcBef>
                  <a:spcPct val="0"/>
                </a:spcBef>
                <a:spcAft>
                  <a:spcPct val="0"/>
                </a:spcAft>
              </a:pPr>
              <a:t>44</a:t>
            </a:fld>
            <a:endParaRPr lang="en-US" altLang="zh-TW"/>
          </a:p>
        </p:txBody>
      </p:sp>
    </p:spTree>
    <p:extLst>
      <p:ext uri="{BB962C8B-B14F-4D97-AF65-F5344CB8AC3E}">
        <p14:creationId xmlns:p14="http://schemas.microsoft.com/office/powerpoint/2010/main" val="160022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p:cNvSpPr>
          <p:nvPr>
            <p:ph type="sldImg"/>
          </p:nvPr>
        </p:nvSpPr>
        <p:spPr bwMode="auto">
          <a:noFill/>
          <a:ln>
            <a:solidFill>
              <a:srgbClr val="000000"/>
            </a:solidFill>
            <a:miter lim="800000"/>
            <a:headEnd/>
            <a:tailEnd/>
          </a:ln>
        </p:spPr>
      </p:sp>
      <p:sp>
        <p:nvSpPr>
          <p:cNvPr id="808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08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480042-7C33-47B0-9585-6C408C56E3B5}" type="slidenum">
              <a:rPr lang="zh-TW" altLang="en-US"/>
              <a:pPr fontAlgn="base">
                <a:spcBef>
                  <a:spcPct val="0"/>
                </a:spcBef>
                <a:spcAft>
                  <a:spcPct val="0"/>
                </a:spcAft>
              </a:pPr>
              <a:t>45</a:t>
            </a:fld>
            <a:endParaRPr lang="en-US" altLang="zh-TW"/>
          </a:p>
        </p:txBody>
      </p:sp>
    </p:spTree>
    <p:extLst>
      <p:ext uri="{BB962C8B-B14F-4D97-AF65-F5344CB8AC3E}">
        <p14:creationId xmlns:p14="http://schemas.microsoft.com/office/powerpoint/2010/main" val="961375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46</a:t>
            </a:fld>
            <a:endParaRPr lang="en-US" altLang="zh-TW"/>
          </a:p>
        </p:txBody>
      </p:sp>
    </p:spTree>
    <p:extLst>
      <p:ext uri="{BB962C8B-B14F-4D97-AF65-F5344CB8AC3E}">
        <p14:creationId xmlns:p14="http://schemas.microsoft.com/office/powerpoint/2010/main" val="2640823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47</a:t>
            </a:fld>
            <a:endParaRPr lang="zh-TW" altLang="en-US"/>
          </a:p>
        </p:txBody>
      </p:sp>
    </p:spTree>
    <p:extLst>
      <p:ext uri="{BB962C8B-B14F-4D97-AF65-F5344CB8AC3E}">
        <p14:creationId xmlns:p14="http://schemas.microsoft.com/office/powerpoint/2010/main" val="26723913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48</a:t>
            </a:fld>
            <a:endParaRPr lang="zh-TW" altLang="en-US"/>
          </a:p>
        </p:txBody>
      </p:sp>
    </p:spTree>
    <p:extLst>
      <p:ext uri="{BB962C8B-B14F-4D97-AF65-F5344CB8AC3E}">
        <p14:creationId xmlns:p14="http://schemas.microsoft.com/office/powerpoint/2010/main" val="2326132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49</a:t>
            </a:fld>
            <a:endParaRPr lang="zh-TW" altLang="en-US"/>
          </a:p>
        </p:txBody>
      </p:sp>
    </p:spTree>
    <p:extLst>
      <p:ext uri="{BB962C8B-B14F-4D97-AF65-F5344CB8AC3E}">
        <p14:creationId xmlns:p14="http://schemas.microsoft.com/office/powerpoint/2010/main" val="388505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5</a:t>
            </a:fld>
            <a:endParaRPr lang="en-US" altLang="zh-TW"/>
          </a:p>
        </p:txBody>
      </p:sp>
    </p:spTree>
    <p:extLst>
      <p:ext uri="{BB962C8B-B14F-4D97-AF65-F5344CB8AC3E}">
        <p14:creationId xmlns:p14="http://schemas.microsoft.com/office/powerpoint/2010/main" val="1457480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CAE16B-2136-4A65-82B8-EB78E3F62A11}" type="slidenum">
              <a:rPr lang="zh-TW" altLang="en-US"/>
              <a:pPr fontAlgn="base">
                <a:spcBef>
                  <a:spcPct val="0"/>
                </a:spcBef>
                <a:spcAft>
                  <a:spcPct val="0"/>
                </a:spcAft>
              </a:pPr>
              <a:t>50</a:t>
            </a:fld>
            <a:endParaRPr lang="en-US" altLang="zh-TW"/>
          </a:p>
        </p:txBody>
      </p:sp>
    </p:spTree>
    <p:extLst>
      <p:ext uri="{BB962C8B-B14F-4D97-AF65-F5344CB8AC3E}">
        <p14:creationId xmlns:p14="http://schemas.microsoft.com/office/powerpoint/2010/main" val="9886799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現行條文第二款後段 「以偽造、變造之文 件」參加投標、訂約 或履約，依立法原 意，凡廠商出具之文 件，其內容為虛偽不 實，不論為何人製作 或有無權限製作者， 均屬之，爰修正為 「以虛偽不實之文 件」投標、訂約或履 約，以資明確，並移 列第四款。另基於本 款規範之目的，廠商 應有可歸責性，方有 本款之適用。 </a:t>
            </a:r>
            <a:r>
              <a:rPr lang="en-US" altLang="zh-TW" smtClean="0"/>
              <a:t>(</a:t>
            </a:r>
            <a:r>
              <a:rPr lang="zh-TW" altLang="en-US" smtClean="0"/>
              <a:t>三</a:t>
            </a:r>
            <a:r>
              <a:rPr lang="en-US" altLang="zh-TW" smtClean="0"/>
              <a:t>) </a:t>
            </a:r>
            <a:r>
              <a:rPr lang="zh-TW" altLang="en-US" smtClean="0"/>
              <a:t>考量現行條文第四款 所定「偽造、變造」 相關文件，若廠商未 持以參與投標或履約 者，並不影響採購公 正性及履約結果，爰 予刪除。 </a:t>
            </a:r>
          </a:p>
        </p:txBody>
      </p:sp>
      <p:sp>
        <p:nvSpPr>
          <p:cNvPr id="890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D738B-84BE-43DE-858D-14F9CA88D976}" type="slidenum">
              <a:rPr lang="zh-TW" altLang="en-US"/>
              <a:pPr fontAlgn="base">
                <a:spcBef>
                  <a:spcPct val="0"/>
                </a:spcBef>
                <a:spcAft>
                  <a:spcPct val="0"/>
                </a:spcAft>
              </a:pPr>
              <a:t>51</a:t>
            </a:fld>
            <a:endParaRPr lang="en-US" altLang="zh-TW"/>
          </a:p>
        </p:txBody>
      </p:sp>
    </p:spTree>
    <p:extLst>
      <p:ext uri="{BB962C8B-B14F-4D97-AF65-F5344CB8AC3E}">
        <p14:creationId xmlns:p14="http://schemas.microsoft.com/office/powerpoint/2010/main" val="1717907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61F345-B9E8-46AE-8642-03786427622F}" type="slidenum">
              <a:rPr lang="zh-TW" altLang="en-US"/>
              <a:pPr fontAlgn="base">
                <a:spcBef>
                  <a:spcPct val="0"/>
                </a:spcBef>
                <a:spcAft>
                  <a:spcPct val="0"/>
                </a:spcAft>
              </a:pPr>
              <a:t>52</a:t>
            </a:fld>
            <a:endParaRPr lang="en-US" altLang="zh-TW"/>
          </a:p>
        </p:txBody>
      </p:sp>
    </p:spTree>
    <p:extLst>
      <p:ext uri="{BB962C8B-B14F-4D97-AF65-F5344CB8AC3E}">
        <p14:creationId xmlns:p14="http://schemas.microsoft.com/office/powerpoint/2010/main" val="4066165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53</a:t>
            </a:fld>
            <a:endParaRPr lang="en-US" altLang="zh-TW"/>
          </a:p>
        </p:txBody>
      </p:sp>
    </p:spTree>
    <p:extLst>
      <p:ext uri="{BB962C8B-B14F-4D97-AF65-F5344CB8AC3E}">
        <p14:creationId xmlns:p14="http://schemas.microsoft.com/office/powerpoint/2010/main" val="4096844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54</a:t>
            </a:fld>
            <a:endParaRPr lang="en-US" altLang="zh-TW"/>
          </a:p>
        </p:txBody>
      </p:sp>
    </p:spTree>
    <p:extLst>
      <p:ext uri="{BB962C8B-B14F-4D97-AF65-F5344CB8AC3E}">
        <p14:creationId xmlns:p14="http://schemas.microsoft.com/office/powerpoint/2010/main" val="43568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55</a:t>
            </a:fld>
            <a:endParaRPr lang="en-US" altLang="zh-TW"/>
          </a:p>
        </p:txBody>
      </p:sp>
    </p:spTree>
    <p:extLst>
      <p:ext uri="{BB962C8B-B14F-4D97-AF65-F5344CB8AC3E}">
        <p14:creationId xmlns:p14="http://schemas.microsoft.com/office/powerpoint/2010/main" val="2926939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56</a:t>
            </a:fld>
            <a:endParaRPr lang="zh-TW" altLang="en-US"/>
          </a:p>
        </p:txBody>
      </p:sp>
    </p:spTree>
    <p:extLst>
      <p:ext uri="{BB962C8B-B14F-4D97-AF65-F5344CB8AC3E}">
        <p14:creationId xmlns:p14="http://schemas.microsoft.com/office/powerpoint/2010/main" val="16904154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57</a:t>
            </a:fld>
            <a:endParaRPr lang="zh-TW" altLang="en-US"/>
          </a:p>
        </p:txBody>
      </p:sp>
    </p:spTree>
    <p:extLst>
      <p:ext uri="{BB962C8B-B14F-4D97-AF65-F5344CB8AC3E}">
        <p14:creationId xmlns:p14="http://schemas.microsoft.com/office/powerpoint/2010/main" val="277383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58</a:t>
            </a:fld>
            <a:endParaRPr lang="zh-TW" altLang="en-US"/>
          </a:p>
        </p:txBody>
      </p:sp>
    </p:spTree>
    <p:extLst>
      <p:ext uri="{BB962C8B-B14F-4D97-AF65-F5344CB8AC3E}">
        <p14:creationId xmlns:p14="http://schemas.microsoft.com/office/powerpoint/2010/main" val="1781253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59</a:t>
            </a:fld>
            <a:endParaRPr lang="zh-TW" altLang="en-US"/>
          </a:p>
        </p:txBody>
      </p:sp>
    </p:spTree>
    <p:extLst>
      <p:ext uri="{BB962C8B-B14F-4D97-AF65-F5344CB8AC3E}">
        <p14:creationId xmlns:p14="http://schemas.microsoft.com/office/powerpoint/2010/main" val="144057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96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78DC31-B5E8-4735-8114-71D134E38A82}" type="slidenum">
              <a:rPr lang="zh-TW" altLang="en-US"/>
              <a:pPr fontAlgn="base">
                <a:spcBef>
                  <a:spcPct val="0"/>
                </a:spcBef>
                <a:spcAft>
                  <a:spcPct val="0"/>
                </a:spcAft>
              </a:pPr>
              <a:t>6</a:t>
            </a:fld>
            <a:endParaRPr lang="en-US" altLang="zh-TW"/>
          </a:p>
        </p:txBody>
      </p:sp>
    </p:spTree>
    <p:extLst>
      <p:ext uri="{BB962C8B-B14F-4D97-AF65-F5344CB8AC3E}">
        <p14:creationId xmlns:p14="http://schemas.microsoft.com/office/powerpoint/2010/main" val="963099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60</a:t>
            </a:fld>
            <a:endParaRPr lang="zh-TW" altLang="en-US"/>
          </a:p>
        </p:txBody>
      </p:sp>
    </p:spTree>
    <p:extLst>
      <p:ext uri="{BB962C8B-B14F-4D97-AF65-F5344CB8AC3E}">
        <p14:creationId xmlns:p14="http://schemas.microsoft.com/office/powerpoint/2010/main" val="2212688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72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00461-1BF3-4A0E-9CAF-1F46C8B6F3ED}" type="slidenum">
              <a:rPr lang="zh-TW" altLang="en-US"/>
              <a:pPr fontAlgn="base">
                <a:spcBef>
                  <a:spcPct val="0"/>
                </a:spcBef>
                <a:spcAft>
                  <a:spcPct val="0"/>
                </a:spcAft>
              </a:pPr>
              <a:t>61</a:t>
            </a:fld>
            <a:endParaRPr lang="en-US" altLang="zh-TW"/>
          </a:p>
        </p:txBody>
      </p:sp>
    </p:spTree>
    <p:extLst>
      <p:ext uri="{BB962C8B-B14F-4D97-AF65-F5344CB8AC3E}">
        <p14:creationId xmlns:p14="http://schemas.microsoft.com/office/powerpoint/2010/main" val="29631497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9C7CE7-5929-4C4B-A609-8C32A873EA75}" type="slidenum">
              <a:rPr lang="zh-TW" altLang="en-US"/>
              <a:pPr fontAlgn="base">
                <a:spcBef>
                  <a:spcPct val="0"/>
                </a:spcBef>
                <a:spcAft>
                  <a:spcPct val="0"/>
                </a:spcAft>
              </a:pPr>
              <a:t>62</a:t>
            </a:fld>
            <a:endParaRPr lang="en-US" altLang="zh-TW"/>
          </a:p>
        </p:txBody>
      </p:sp>
    </p:spTree>
    <p:extLst>
      <p:ext uri="{BB962C8B-B14F-4D97-AF65-F5344CB8AC3E}">
        <p14:creationId xmlns:p14="http://schemas.microsoft.com/office/powerpoint/2010/main" val="2284741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63</a:t>
            </a:fld>
            <a:endParaRPr lang="en-US" altLang="zh-TW"/>
          </a:p>
        </p:txBody>
      </p:sp>
    </p:spTree>
    <p:extLst>
      <p:ext uri="{BB962C8B-B14F-4D97-AF65-F5344CB8AC3E}">
        <p14:creationId xmlns:p14="http://schemas.microsoft.com/office/powerpoint/2010/main" val="2041949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64</a:t>
            </a:fld>
            <a:endParaRPr lang="zh-TW" altLang="en-US"/>
          </a:p>
        </p:txBody>
      </p:sp>
    </p:spTree>
    <p:extLst>
      <p:ext uri="{BB962C8B-B14F-4D97-AF65-F5344CB8AC3E}">
        <p14:creationId xmlns:p14="http://schemas.microsoft.com/office/powerpoint/2010/main" val="3211382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65</a:t>
            </a:fld>
            <a:endParaRPr lang="zh-TW" altLang="en-US"/>
          </a:p>
        </p:txBody>
      </p:sp>
    </p:spTree>
    <p:extLst>
      <p:ext uri="{BB962C8B-B14F-4D97-AF65-F5344CB8AC3E}">
        <p14:creationId xmlns:p14="http://schemas.microsoft.com/office/powerpoint/2010/main" val="8912812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66</a:t>
            </a:fld>
            <a:endParaRPr lang="zh-TW" altLang="en-US"/>
          </a:p>
        </p:txBody>
      </p:sp>
    </p:spTree>
    <p:extLst>
      <p:ext uri="{BB962C8B-B14F-4D97-AF65-F5344CB8AC3E}">
        <p14:creationId xmlns:p14="http://schemas.microsoft.com/office/powerpoint/2010/main" val="3150089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67</a:t>
            </a:fld>
            <a:endParaRPr lang="zh-TW" altLang="en-US"/>
          </a:p>
        </p:txBody>
      </p:sp>
    </p:spTree>
    <p:extLst>
      <p:ext uri="{BB962C8B-B14F-4D97-AF65-F5344CB8AC3E}">
        <p14:creationId xmlns:p14="http://schemas.microsoft.com/office/powerpoint/2010/main" val="2989756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68</a:t>
            </a:fld>
            <a:endParaRPr lang="zh-TW" altLang="en-US"/>
          </a:p>
        </p:txBody>
      </p:sp>
    </p:spTree>
    <p:extLst>
      <p:ext uri="{BB962C8B-B14F-4D97-AF65-F5344CB8AC3E}">
        <p14:creationId xmlns:p14="http://schemas.microsoft.com/office/powerpoint/2010/main" val="2227773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69</a:t>
            </a:fld>
            <a:endParaRPr lang="zh-TW" altLang="en-US"/>
          </a:p>
        </p:txBody>
      </p:sp>
    </p:spTree>
    <p:extLst>
      <p:ext uri="{BB962C8B-B14F-4D97-AF65-F5344CB8AC3E}">
        <p14:creationId xmlns:p14="http://schemas.microsoft.com/office/powerpoint/2010/main" val="116987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134BC-4AE1-46D8-8D78-0241C99E9577}" type="slidenum">
              <a:rPr lang="zh-TW" altLang="en-US"/>
              <a:pPr fontAlgn="base">
                <a:spcBef>
                  <a:spcPct val="0"/>
                </a:spcBef>
                <a:spcAft>
                  <a:spcPct val="0"/>
                </a:spcAft>
              </a:pPr>
              <a:t>7</a:t>
            </a:fld>
            <a:endParaRPr lang="en-US" altLang="zh-TW"/>
          </a:p>
        </p:txBody>
      </p:sp>
    </p:spTree>
    <p:extLst>
      <p:ext uri="{BB962C8B-B14F-4D97-AF65-F5344CB8AC3E}">
        <p14:creationId xmlns:p14="http://schemas.microsoft.com/office/powerpoint/2010/main" val="11333128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4708BC-8DF5-47D0-A048-B35BA1230AE5}" type="slidenum">
              <a:rPr lang="zh-TW" altLang="en-US" smtClean="0"/>
              <a:pPr>
                <a:defRPr/>
              </a:pPr>
              <a:t>70</a:t>
            </a:fld>
            <a:endParaRPr lang="zh-TW" altLang="en-US"/>
          </a:p>
        </p:txBody>
      </p:sp>
    </p:spTree>
    <p:extLst>
      <p:ext uri="{BB962C8B-B14F-4D97-AF65-F5344CB8AC3E}">
        <p14:creationId xmlns:p14="http://schemas.microsoft.com/office/powerpoint/2010/main" val="9400426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71</a:t>
            </a:fld>
            <a:endParaRPr lang="zh-TW" altLang="en-US"/>
          </a:p>
        </p:txBody>
      </p:sp>
    </p:spTree>
    <p:extLst>
      <p:ext uri="{BB962C8B-B14F-4D97-AF65-F5344CB8AC3E}">
        <p14:creationId xmlns:p14="http://schemas.microsoft.com/office/powerpoint/2010/main" val="29948008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72</a:t>
            </a:fld>
            <a:endParaRPr lang="zh-TW" altLang="en-US"/>
          </a:p>
        </p:txBody>
      </p:sp>
    </p:spTree>
    <p:extLst>
      <p:ext uri="{BB962C8B-B14F-4D97-AF65-F5344CB8AC3E}">
        <p14:creationId xmlns:p14="http://schemas.microsoft.com/office/powerpoint/2010/main" val="6742514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73</a:t>
            </a:fld>
            <a:endParaRPr lang="zh-TW" altLang="en-US"/>
          </a:p>
        </p:txBody>
      </p:sp>
    </p:spTree>
    <p:extLst>
      <p:ext uri="{BB962C8B-B14F-4D97-AF65-F5344CB8AC3E}">
        <p14:creationId xmlns:p14="http://schemas.microsoft.com/office/powerpoint/2010/main" val="18233530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74</a:t>
            </a:fld>
            <a:endParaRPr lang="zh-TW" altLang="en-US"/>
          </a:p>
        </p:txBody>
      </p:sp>
    </p:spTree>
    <p:extLst>
      <p:ext uri="{BB962C8B-B14F-4D97-AF65-F5344CB8AC3E}">
        <p14:creationId xmlns:p14="http://schemas.microsoft.com/office/powerpoint/2010/main" val="3185600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75</a:t>
            </a:fld>
            <a:endParaRPr lang="zh-TW" altLang="en-US"/>
          </a:p>
        </p:txBody>
      </p:sp>
    </p:spTree>
    <p:extLst>
      <p:ext uri="{BB962C8B-B14F-4D97-AF65-F5344CB8AC3E}">
        <p14:creationId xmlns:p14="http://schemas.microsoft.com/office/powerpoint/2010/main" val="2274083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76</a:t>
            </a:fld>
            <a:endParaRPr lang="zh-TW" altLang="en-US"/>
          </a:p>
        </p:txBody>
      </p:sp>
    </p:spTree>
    <p:extLst>
      <p:ext uri="{BB962C8B-B14F-4D97-AF65-F5344CB8AC3E}">
        <p14:creationId xmlns:p14="http://schemas.microsoft.com/office/powerpoint/2010/main" val="38867995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77</a:t>
            </a:fld>
            <a:endParaRPr lang="zh-TW" altLang="en-US"/>
          </a:p>
        </p:txBody>
      </p:sp>
    </p:spTree>
    <p:extLst>
      <p:ext uri="{BB962C8B-B14F-4D97-AF65-F5344CB8AC3E}">
        <p14:creationId xmlns:p14="http://schemas.microsoft.com/office/powerpoint/2010/main" val="1231019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78</a:t>
            </a:fld>
            <a:endParaRPr lang="zh-TW" altLang="en-US"/>
          </a:p>
        </p:txBody>
      </p:sp>
    </p:spTree>
    <p:extLst>
      <p:ext uri="{BB962C8B-B14F-4D97-AF65-F5344CB8AC3E}">
        <p14:creationId xmlns:p14="http://schemas.microsoft.com/office/powerpoint/2010/main" val="7839969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79</a:t>
            </a:fld>
            <a:endParaRPr lang="zh-TW" altLang="en-US"/>
          </a:p>
        </p:txBody>
      </p:sp>
    </p:spTree>
    <p:extLst>
      <p:ext uri="{BB962C8B-B14F-4D97-AF65-F5344CB8AC3E}">
        <p14:creationId xmlns:p14="http://schemas.microsoft.com/office/powerpoint/2010/main" val="418279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8A1A0C-955E-4BC2-B97D-825FD106DA5F}" type="slidenum">
              <a:rPr lang="zh-TW" altLang="en-US"/>
              <a:pPr fontAlgn="base">
                <a:spcBef>
                  <a:spcPct val="0"/>
                </a:spcBef>
                <a:spcAft>
                  <a:spcPct val="0"/>
                </a:spcAft>
              </a:pPr>
              <a:t>8</a:t>
            </a:fld>
            <a:endParaRPr lang="en-US" altLang="zh-TW"/>
          </a:p>
        </p:txBody>
      </p:sp>
    </p:spTree>
    <p:extLst>
      <p:ext uri="{BB962C8B-B14F-4D97-AF65-F5344CB8AC3E}">
        <p14:creationId xmlns:p14="http://schemas.microsoft.com/office/powerpoint/2010/main" val="30458944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80</a:t>
            </a:fld>
            <a:endParaRPr lang="zh-TW" altLang="en-US"/>
          </a:p>
        </p:txBody>
      </p:sp>
    </p:spTree>
    <p:extLst>
      <p:ext uri="{BB962C8B-B14F-4D97-AF65-F5344CB8AC3E}">
        <p14:creationId xmlns:p14="http://schemas.microsoft.com/office/powerpoint/2010/main" val="1050547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81</a:t>
            </a:fld>
            <a:endParaRPr lang="zh-TW" altLang="en-US"/>
          </a:p>
        </p:txBody>
      </p:sp>
    </p:spTree>
    <p:extLst>
      <p:ext uri="{BB962C8B-B14F-4D97-AF65-F5344CB8AC3E}">
        <p14:creationId xmlns:p14="http://schemas.microsoft.com/office/powerpoint/2010/main" val="18487888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82</a:t>
            </a:fld>
            <a:endParaRPr lang="zh-TW" altLang="en-US"/>
          </a:p>
        </p:txBody>
      </p:sp>
    </p:spTree>
    <p:extLst>
      <p:ext uri="{BB962C8B-B14F-4D97-AF65-F5344CB8AC3E}">
        <p14:creationId xmlns:p14="http://schemas.microsoft.com/office/powerpoint/2010/main" val="13768636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83</a:t>
            </a:fld>
            <a:endParaRPr lang="zh-TW" altLang="en-US"/>
          </a:p>
        </p:txBody>
      </p:sp>
    </p:spTree>
    <p:extLst>
      <p:ext uri="{BB962C8B-B14F-4D97-AF65-F5344CB8AC3E}">
        <p14:creationId xmlns:p14="http://schemas.microsoft.com/office/powerpoint/2010/main" val="21476889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84</a:t>
            </a:fld>
            <a:endParaRPr lang="zh-TW" altLang="en-US"/>
          </a:p>
        </p:txBody>
      </p:sp>
    </p:spTree>
    <p:extLst>
      <p:ext uri="{BB962C8B-B14F-4D97-AF65-F5344CB8AC3E}">
        <p14:creationId xmlns:p14="http://schemas.microsoft.com/office/powerpoint/2010/main" val="21075353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85</a:t>
            </a:fld>
            <a:endParaRPr lang="zh-TW" altLang="en-US"/>
          </a:p>
        </p:txBody>
      </p:sp>
    </p:spTree>
    <p:extLst>
      <p:ext uri="{BB962C8B-B14F-4D97-AF65-F5344CB8AC3E}">
        <p14:creationId xmlns:p14="http://schemas.microsoft.com/office/powerpoint/2010/main" val="33924668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86</a:t>
            </a:fld>
            <a:endParaRPr lang="zh-TW" altLang="en-US"/>
          </a:p>
        </p:txBody>
      </p:sp>
    </p:spTree>
    <p:extLst>
      <p:ext uri="{BB962C8B-B14F-4D97-AF65-F5344CB8AC3E}">
        <p14:creationId xmlns:p14="http://schemas.microsoft.com/office/powerpoint/2010/main" val="39427734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87</a:t>
            </a:fld>
            <a:endParaRPr lang="zh-TW" altLang="en-US"/>
          </a:p>
        </p:txBody>
      </p:sp>
    </p:spTree>
    <p:extLst>
      <p:ext uri="{BB962C8B-B14F-4D97-AF65-F5344CB8AC3E}">
        <p14:creationId xmlns:p14="http://schemas.microsoft.com/office/powerpoint/2010/main" val="6264150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88</a:t>
            </a:fld>
            <a:endParaRPr lang="zh-TW" altLang="en-US"/>
          </a:p>
        </p:txBody>
      </p:sp>
    </p:spTree>
    <p:extLst>
      <p:ext uri="{BB962C8B-B14F-4D97-AF65-F5344CB8AC3E}">
        <p14:creationId xmlns:p14="http://schemas.microsoft.com/office/powerpoint/2010/main" val="35497647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89</a:t>
            </a:fld>
            <a:endParaRPr lang="zh-TW" altLang="en-US"/>
          </a:p>
        </p:txBody>
      </p:sp>
    </p:spTree>
    <p:extLst>
      <p:ext uri="{BB962C8B-B14F-4D97-AF65-F5344CB8AC3E}">
        <p14:creationId xmlns:p14="http://schemas.microsoft.com/office/powerpoint/2010/main" val="120010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考量機關人員 無論業務、需求、使 用、承辦及監辦採購 單位之人員，含主官 </a:t>
            </a:r>
            <a:r>
              <a:rPr lang="en-US" altLang="zh-TW" smtClean="0"/>
              <a:t>(</a:t>
            </a:r>
            <a:r>
              <a:rPr lang="zh-TW" altLang="en-US" smtClean="0"/>
              <a:t>管</a:t>
            </a:r>
            <a:r>
              <a:rPr lang="en-US" altLang="zh-TW" smtClean="0"/>
              <a:t>)</a:t>
            </a:r>
            <a:r>
              <a:rPr lang="zh-TW" altLang="en-US" smtClean="0"/>
              <a:t>，對於採購有關 事項，遇有利益衝 突，均應迴避，爰將 現行條文第二項所定 「承辦、監辦採購人 員」，修正為「機關 人員」，以臻明確，</a:t>
            </a:r>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44C72F-A53F-4C88-A414-8BA8C040303B}" type="slidenum">
              <a:rPr lang="zh-TW" altLang="en-US"/>
              <a:pPr fontAlgn="base">
                <a:spcBef>
                  <a:spcPct val="0"/>
                </a:spcBef>
                <a:spcAft>
                  <a:spcPct val="0"/>
                </a:spcAft>
              </a:pPr>
              <a:t>9</a:t>
            </a:fld>
            <a:endParaRPr lang="en-US" altLang="zh-TW"/>
          </a:p>
        </p:txBody>
      </p:sp>
    </p:spTree>
    <p:extLst>
      <p:ext uri="{BB962C8B-B14F-4D97-AF65-F5344CB8AC3E}">
        <p14:creationId xmlns:p14="http://schemas.microsoft.com/office/powerpoint/2010/main" val="4358353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90</a:t>
            </a:fld>
            <a:endParaRPr lang="zh-TW" altLang="en-US"/>
          </a:p>
        </p:txBody>
      </p:sp>
    </p:spTree>
    <p:extLst>
      <p:ext uri="{BB962C8B-B14F-4D97-AF65-F5344CB8AC3E}">
        <p14:creationId xmlns:p14="http://schemas.microsoft.com/office/powerpoint/2010/main" val="28541477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91</a:t>
            </a:fld>
            <a:endParaRPr lang="zh-TW" altLang="en-US"/>
          </a:p>
        </p:txBody>
      </p:sp>
    </p:spTree>
    <p:extLst>
      <p:ext uri="{BB962C8B-B14F-4D97-AF65-F5344CB8AC3E}">
        <p14:creationId xmlns:p14="http://schemas.microsoft.com/office/powerpoint/2010/main" val="5683676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92</a:t>
            </a:fld>
            <a:endParaRPr lang="zh-TW" altLang="en-US"/>
          </a:p>
        </p:txBody>
      </p:sp>
    </p:spTree>
    <p:extLst>
      <p:ext uri="{BB962C8B-B14F-4D97-AF65-F5344CB8AC3E}">
        <p14:creationId xmlns:p14="http://schemas.microsoft.com/office/powerpoint/2010/main" val="35474421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93</a:t>
            </a:fld>
            <a:endParaRPr lang="zh-TW" altLang="en-US"/>
          </a:p>
        </p:txBody>
      </p:sp>
    </p:spTree>
    <p:extLst>
      <p:ext uri="{BB962C8B-B14F-4D97-AF65-F5344CB8AC3E}">
        <p14:creationId xmlns:p14="http://schemas.microsoft.com/office/powerpoint/2010/main" val="16517975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94</a:t>
            </a:fld>
            <a:endParaRPr lang="zh-TW" altLang="en-US"/>
          </a:p>
        </p:txBody>
      </p:sp>
    </p:spTree>
    <p:extLst>
      <p:ext uri="{BB962C8B-B14F-4D97-AF65-F5344CB8AC3E}">
        <p14:creationId xmlns:p14="http://schemas.microsoft.com/office/powerpoint/2010/main" val="12703954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95</a:t>
            </a:fld>
            <a:endParaRPr lang="zh-TW" altLang="en-US"/>
          </a:p>
        </p:txBody>
      </p:sp>
    </p:spTree>
    <p:extLst>
      <p:ext uri="{BB962C8B-B14F-4D97-AF65-F5344CB8AC3E}">
        <p14:creationId xmlns:p14="http://schemas.microsoft.com/office/powerpoint/2010/main" val="16598605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96</a:t>
            </a:fld>
            <a:endParaRPr lang="zh-TW" altLang="en-US"/>
          </a:p>
        </p:txBody>
      </p:sp>
    </p:spTree>
    <p:extLst>
      <p:ext uri="{BB962C8B-B14F-4D97-AF65-F5344CB8AC3E}">
        <p14:creationId xmlns:p14="http://schemas.microsoft.com/office/powerpoint/2010/main" val="18457166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97</a:t>
            </a:fld>
            <a:endParaRPr lang="zh-TW" altLang="en-US"/>
          </a:p>
        </p:txBody>
      </p:sp>
    </p:spTree>
    <p:extLst>
      <p:ext uri="{BB962C8B-B14F-4D97-AF65-F5344CB8AC3E}">
        <p14:creationId xmlns:p14="http://schemas.microsoft.com/office/powerpoint/2010/main" val="37066678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98</a:t>
            </a:fld>
            <a:endParaRPr lang="zh-TW" altLang="en-US"/>
          </a:p>
        </p:txBody>
      </p:sp>
    </p:spTree>
    <p:extLst>
      <p:ext uri="{BB962C8B-B14F-4D97-AF65-F5344CB8AC3E}">
        <p14:creationId xmlns:p14="http://schemas.microsoft.com/office/powerpoint/2010/main" val="3516522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F0B3471-B229-427C-B4C4-89C7E1CA82B4}" type="slidenum">
              <a:rPr lang="zh-TW" altLang="en-US" smtClean="0"/>
              <a:pPr/>
              <a:t>99</a:t>
            </a:fld>
            <a:endParaRPr lang="zh-TW" altLang="en-US"/>
          </a:p>
        </p:txBody>
      </p:sp>
    </p:spTree>
    <p:extLst>
      <p:ext uri="{BB962C8B-B14F-4D97-AF65-F5344CB8AC3E}">
        <p14:creationId xmlns:p14="http://schemas.microsoft.com/office/powerpoint/2010/main" val="278087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pic>
        <p:nvPicPr>
          <p:cNvPr id="4" name="Picture 35" descr="綠草原_1"/>
          <p:cNvPicPr>
            <a:picLocks noChangeAspect="1" noChangeArrowheads="1"/>
          </p:cNvPicPr>
          <p:nvPr/>
        </p:nvPicPr>
        <p:blipFill>
          <a:blip r:embed="rId2" cstate="print"/>
          <a:srcRect/>
          <a:stretch>
            <a:fillRect/>
          </a:stretch>
        </p:blipFill>
        <p:spPr bwMode="auto">
          <a:xfrm>
            <a:off x="0" y="5764213"/>
            <a:ext cx="9144000" cy="1093787"/>
          </a:xfrm>
          <a:prstGeom prst="rect">
            <a:avLst/>
          </a:prstGeom>
          <a:noFill/>
          <a:ln w="9525">
            <a:noFill/>
            <a:miter lim="800000"/>
            <a:headEnd/>
            <a:tailEnd/>
          </a:ln>
        </p:spPr>
      </p:pic>
      <p:pic>
        <p:nvPicPr>
          <p:cNvPr id="5" name="Picture 32" descr="PCC_3_透明底"/>
          <p:cNvPicPr>
            <a:picLocks noChangeAspect="1" noChangeArrowheads="1"/>
          </p:cNvPicPr>
          <p:nvPr/>
        </p:nvPicPr>
        <p:blipFill>
          <a:blip r:embed="rId3" cstate="print"/>
          <a:srcRect/>
          <a:stretch>
            <a:fillRect/>
          </a:stretch>
        </p:blipFill>
        <p:spPr bwMode="auto">
          <a:xfrm>
            <a:off x="7472363" y="28575"/>
            <a:ext cx="1633537" cy="252413"/>
          </a:xfrm>
          <a:prstGeom prst="rect">
            <a:avLst/>
          </a:prstGeom>
          <a:noFill/>
          <a:ln w="9525">
            <a:noFill/>
            <a:miter lim="800000"/>
            <a:headEnd/>
            <a:tailEnd/>
          </a:ln>
        </p:spPr>
      </p:pic>
      <p:sp>
        <p:nvSpPr>
          <p:cNvPr id="1027" name="Rectangle 3"/>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mtClean="0">
                <a:effectLst/>
              </a:defRPr>
            </a:lvl1pPr>
          </a:lstStyle>
          <a:p>
            <a:pPr lvl="0"/>
            <a:r>
              <a:rPr lang="zh-TW" altLang="en-US" smtClean="0"/>
              <a:t>按一下以編輯母片文字樣式</a:t>
            </a:r>
          </a:p>
        </p:txBody>
      </p:sp>
      <p:sp>
        <p:nvSpPr>
          <p:cNvPr id="1042" name="Rectangle 18"/>
          <p:cNvSpPr>
            <a:spLocks noGrp="1" noChangeArrowheads="1"/>
          </p:cNvSpPr>
          <p:nvPr>
            <p:ph type="title"/>
          </p:nvPr>
        </p:nvSpPr>
        <p:spPr>
          <a:xfrm>
            <a:off x="685800" y="2130425"/>
            <a:ext cx="7772400" cy="1470025"/>
          </a:xfrm>
        </p:spPr>
        <p:txBody>
          <a:bodyPr/>
          <a:lstStyle>
            <a:lvl1pPr>
              <a:defRPr smtClean="0"/>
            </a:lvl1pPr>
          </a:lstStyle>
          <a:p>
            <a:r>
              <a:rPr lang="zh-TW" altLang="en-US" smtClean="0"/>
              <a:t>按一下以編輯母片標題樣式</a:t>
            </a:r>
            <a:endParaRPr lang="zh-TW" altLang="zh-TW" smtClean="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pic>
        <p:nvPicPr>
          <p:cNvPr id="4" name="Picture 35" descr="綠草原_1"/>
          <p:cNvPicPr>
            <a:picLocks noChangeAspect="1" noChangeArrowheads="1"/>
          </p:cNvPicPr>
          <p:nvPr/>
        </p:nvPicPr>
        <p:blipFill>
          <a:blip r:embed="rId2" cstate="print"/>
          <a:srcRect/>
          <a:stretch>
            <a:fillRect/>
          </a:stretch>
        </p:blipFill>
        <p:spPr bwMode="auto">
          <a:xfrm>
            <a:off x="0" y="5764213"/>
            <a:ext cx="9144000" cy="1093787"/>
          </a:xfrm>
          <a:prstGeom prst="rect">
            <a:avLst/>
          </a:prstGeom>
          <a:noFill/>
          <a:ln w="9525">
            <a:noFill/>
            <a:miter lim="800000"/>
            <a:headEnd/>
            <a:tailEnd/>
          </a:ln>
        </p:spPr>
      </p:pic>
      <p:pic>
        <p:nvPicPr>
          <p:cNvPr id="5" name="Picture 32" descr="PCC_3_透明底"/>
          <p:cNvPicPr>
            <a:picLocks noChangeAspect="1" noChangeArrowheads="1"/>
          </p:cNvPicPr>
          <p:nvPr/>
        </p:nvPicPr>
        <p:blipFill>
          <a:blip r:embed="rId3" cstate="print"/>
          <a:srcRect/>
          <a:stretch>
            <a:fillRect/>
          </a:stretch>
        </p:blipFill>
        <p:spPr bwMode="auto">
          <a:xfrm>
            <a:off x="7472363" y="28575"/>
            <a:ext cx="1633537" cy="252413"/>
          </a:xfrm>
          <a:prstGeom prst="rect">
            <a:avLst/>
          </a:prstGeom>
          <a:noFill/>
          <a:ln w="9525">
            <a:noFill/>
            <a:miter lim="800000"/>
            <a:headEnd/>
            <a:tailEnd/>
          </a:ln>
        </p:spPr>
      </p:pic>
      <p:sp>
        <p:nvSpPr>
          <p:cNvPr id="1027" name="Rectangle 3"/>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mtClean="0">
                <a:effectLst/>
              </a:defRPr>
            </a:lvl1pPr>
          </a:lstStyle>
          <a:p>
            <a:pPr lvl="0"/>
            <a:r>
              <a:rPr lang="zh-TW" altLang="en-US" smtClean="0"/>
              <a:t>按一下以編輯母片文字樣式</a:t>
            </a:r>
          </a:p>
        </p:txBody>
      </p:sp>
      <p:sp>
        <p:nvSpPr>
          <p:cNvPr id="1042" name="Rectangle 18"/>
          <p:cNvSpPr>
            <a:spLocks noGrp="1" noChangeArrowheads="1"/>
          </p:cNvSpPr>
          <p:nvPr>
            <p:ph type="title"/>
          </p:nvPr>
        </p:nvSpPr>
        <p:spPr>
          <a:xfrm>
            <a:off x="685800" y="2130425"/>
            <a:ext cx="7772400" cy="1470025"/>
          </a:xfrm>
        </p:spPr>
        <p:txBody>
          <a:bodyPr/>
          <a:lstStyle>
            <a:lvl1pPr>
              <a:defRPr smtClean="0"/>
            </a:lvl1pPr>
          </a:lstStyle>
          <a:p>
            <a:r>
              <a:rPr lang="zh-TW" altLang="en-US" smtClean="0"/>
              <a:t>按一下以編輯母片標題樣式</a:t>
            </a:r>
            <a:endParaRPr lang="zh-TW" altLang="zh-TW" smtClean="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5" descr="綠草原_1"/>
          <p:cNvPicPr>
            <a:picLocks noChangeAspect="1" noChangeArrowheads="1"/>
          </p:cNvPicPr>
          <p:nvPr/>
        </p:nvPicPr>
        <p:blipFill>
          <a:blip r:embed="rId2" cstate="print"/>
          <a:srcRect/>
          <a:stretch>
            <a:fillRect/>
          </a:stretch>
        </p:blipFill>
        <p:spPr bwMode="auto">
          <a:xfrm>
            <a:off x="0" y="5764213"/>
            <a:ext cx="9144000" cy="1093787"/>
          </a:xfrm>
          <a:prstGeom prst="rect">
            <a:avLst/>
          </a:prstGeom>
          <a:noFill/>
          <a:ln w="9525">
            <a:noFill/>
            <a:miter lim="800000"/>
            <a:headEnd/>
            <a:tailEnd/>
          </a:ln>
        </p:spPr>
      </p:pic>
      <p:sp>
        <p:nvSpPr>
          <p:cNvPr id="1027" name="Rectangle 3"/>
          <p:cNvSpPr>
            <a:spLocks noGrp="1" noChangeArrowheads="1"/>
          </p:cNvSpPr>
          <p:nvPr>
            <p:ph type="subTitle" idx="1"/>
          </p:nvPr>
        </p:nvSpPr>
        <p:spPr>
          <a:xfrm>
            <a:off x="1371600" y="4310063"/>
            <a:ext cx="6400800" cy="1328737"/>
          </a:xfrm>
          <a:noFill/>
          <a:ln>
            <a:miter lim="800000"/>
            <a:headEnd/>
            <a:tailEnd/>
          </a:ln>
        </p:spPr>
        <p:txBody>
          <a:bodyPr anchor="ctr"/>
          <a:lstStyle>
            <a:lvl1pPr marL="0" indent="0" algn="ctr">
              <a:spcBef>
                <a:spcPct val="0"/>
              </a:spcBef>
              <a:buFont typeface="Wingdings" pitchFamily="2" charset="2"/>
              <a:buNone/>
              <a:defRPr smtClean="0">
                <a:effectLst/>
              </a:defRPr>
            </a:lvl1pPr>
          </a:lstStyle>
          <a:p>
            <a:r>
              <a:rPr lang="zh-TW" altLang="en-US" smtClean="0"/>
              <a:t>按一下以編輯母片副標題樣式</a:t>
            </a:r>
          </a:p>
        </p:txBody>
      </p:sp>
      <p:sp>
        <p:nvSpPr>
          <p:cNvPr id="1042" name="Rectangle 18"/>
          <p:cNvSpPr>
            <a:spLocks noGrp="1" noChangeArrowheads="1"/>
          </p:cNvSpPr>
          <p:nvPr>
            <p:ph type="title"/>
          </p:nvPr>
        </p:nvSpPr>
        <p:spPr>
          <a:xfrm>
            <a:off x="685800" y="1606550"/>
            <a:ext cx="7772400" cy="1931988"/>
          </a:xfrm>
          <a:extLst/>
        </p:spPr>
        <p:txBody>
          <a:bodyPr/>
          <a:lstStyle>
            <a:lvl1pPr>
              <a:defRPr b="1" smtClean="0"/>
            </a:lvl1pPr>
          </a:lstStyle>
          <a:p>
            <a:r>
              <a:rPr lang="zh-TW" altLang="en-US" smtClean="0"/>
              <a:t>按一下以編輯母片標題樣式</a:t>
            </a:r>
          </a:p>
        </p:txBody>
      </p:sp>
      <p:sp>
        <p:nvSpPr>
          <p:cNvPr id="5" name="Rectangle 9"/>
          <p:cNvSpPr>
            <a:spLocks noGrp="1" noChangeArrowheads="1"/>
          </p:cNvSpPr>
          <p:nvPr>
            <p:ph type="sldNum" sz="quarter" idx="10"/>
          </p:nvPr>
        </p:nvSpPr>
        <p:spPr>
          <a:xfrm>
            <a:off x="8602663" y="6410325"/>
            <a:ext cx="503237" cy="360363"/>
          </a:xfrm>
        </p:spPr>
        <p:txBody>
          <a:bodyPr/>
          <a:lstStyle>
            <a:lvl1pPr>
              <a:defRPr>
                <a:ea typeface="新細明體" charset="-120"/>
              </a:defRPr>
            </a:lvl1pPr>
          </a:lstStyle>
          <a:p>
            <a:pPr>
              <a:defRPr/>
            </a:pPr>
            <a:fld id="{2D1F9032-3E8E-4C80-AE76-D186E4ADF895}" type="slidenum">
              <a:rPr lang="zh-TW" altLang="en-US" smtClean="0"/>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2"/>
          <p:cNvSpPr>
            <a:spLocks noGrp="1" noChangeArrowheads="1"/>
          </p:cNvSpPr>
          <p:nvPr>
            <p:ph type="sldNum" sz="quarter" idx="10"/>
          </p:nvPr>
        </p:nvSpPr>
        <p:spPr>
          <a:ln/>
        </p:spPr>
        <p:txBody>
          <a:bodyPr/>
          <a:lstStyle>
            <a:lvl1pPr>
              <a:defRPr/>
            </a:lvl1pPr>
          </a:lstStyle>
          <a:p>
            <a:pPr>
              <a:defRPr/>
            </a:pPr>
            <a:fld id="{1AAA7DA1-8469-4CE4-BE99-F6FE9D0F609B}" type="slidenum">
              <a:rPr lang="zh-TW" altLang="en-US" smtClean="0"/>
              <a:pPr>
                <a:defRPr/>
              </a:pPr>
              <a:t>‹#›</a:t>
            </a:fld>
            <a:endParaRPr lang="zh-TW" altLang="en-US"/>
          </a:p>
        </p:txBody>
      </p:sp>
      <p:sp>
        <p:nvSpPr>
          <p:cNvPr id="5"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327150"/>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6613" y="1327150"/>
            <a:ext cx="4040187"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2"/>
          <p:cNvSpPr>
            <a:spLocks noGrp="1" noChangeArrowheads="1"/>
          </p:cNvSpPr>
          <p:nvPr>
            <p:ph type="sldNum" sz="quarter" idx="10"/>
          </p:nvPr>
        </p:nvSpPr>
        <p:spPr>
          <a:ln/>
        </p:spPr>
        <p:txBody>
          <a:bodyPr/>
          <a:lstStyle>
            <a:lvl1pPr>
              <a:defRPr/>
            </a:lvl1pPr>
          </a:lstStyle>
          <a:p>
            <a:pPr>
              <a:defRPr/>
            </a:pPr>
            <a:fld id="{40F5C9AD-8A33-4CE6-8B88-673EFA7F138C}" type="slidenum">
              <a:rPr lang="zh-TW" altLang="en-US" smtClean="0"/>
              <a:pPr>
                <a:defRPr/>
              </a:pPr>
              <a:t>‹#›</a:t>
            </a:fld>
            <a:endParaRPr lang="zh-TW" altLang="en-US"/>
          </a:p>
        </p:txBody>
      </p:sp>
      <p:sp>
        <p:nvSpPr>
          <p:cNvPr id="6"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6B23F801-579E-42BF-ABB6-9E286ED4CCC1}" type="slidenum">
              <a:rPr lang="zh-TW" altLang="en-US" smtClean="0"/>
              <a:pPr>
                <a:defRPr/>
              </a:pPr>
              <a:t>‹#›</a:t>
            </a:fld>
            <a:endParaRPr lang="zh-TW" altLang="en-US"/>
          </a:p>
        </p:txBody>
      </p:sp>
      <p:sp>
        <p:nvSpPr>
          <p:cNvPr id="3"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5613" y="1193800"/>
            <a:ext cx="4038600" cy="48466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6613" y="1193800"/>
            <a:ext cx="4040187" cy="48466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2"/>
          <p:cNvSpPr>
            <a:spLocks noGrp="1" noChangeArrowheads="1"/>
          </p:cNvSpPr>
          <p:nvPr>
            <p:ph type="sldNum" sz="quarter" idx="10"/>
          </p:nvPr>
        </p:nvSpPr>
        <p:spPr>
          <a:ln/>
        </p:spPr>
        <p:txBody>
          <a:bodyPr/>
          <a:lstStyle>
            <a:lvl1pPr>
              <a:defRPr/>
            </a:lvl1pPr>
          </a:lstStyle>
          <a:p>
            <a:pPr>
              <a:defRPr/>
            </a:pPr>
            <a:fld id="{D719DCD9-2CF0-4D8A-B46C-54CB980F9ABC}" type="slidenum">
              <a:rPr lang="zh-TW" altLang="en-US" smtClean="0"/>
              <a:pPr>
                <a:defRPr/>
              </a:pPr>
              <a:t>‹#›</a:t>
            </a:fld>
            <a:endParaRPr lang="zh-TW" altLang="en-US"/>
          </a:p>
        </p:txBody>
      </p:sp>
      <p:sp>
        <p:nvSpPr>
          <p:cNvPr id="6"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Rectangle 22"/>
          <p:cNvSpPr>
            <a:spLocks noGrp="1" noChangeArrowheads="1"/>
          </p:cNvSpPr>
          <p:nvPr>
            <p:ph type="sldNum" sz="quarter" idx="10"/>
          </p:nvPr>
        </p:nvSpPr>
        <p:spPr>
          <a:ln/>
        </p:spPr>
        <p:txBody>
          <a:bodyPr/>
          <a:lstStyle>
            <a:lvl1pPr>
              <a:defRPr/>
            </a:lvl1pPr>
          </a:lstStyle>
          <a:p>
            <a:pPr>
              <a:defRPr/>
            </a:pPr>
            <a:fld id="{B77B45DA-FC3F-4EB7-91CD-8A07C136932B}" type="slidenum">
              <a:rPr lang="zh-TW" altLang="en-US" smtClean="0"/>
              <a:pPr>
                <a:defRPr/>
              </a:pPr>
              <a:t>‹#›</a:t>
            </a:fld>
            <a:endParaRPr lang="zh-TW" altLang="en-US"/>
          </a:p>
        </p:txBody>
      </p:sp>
      <p:sp>
        <p:nvSpPr>
          <p:cNvPr id="4"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5613" y="1193800"/>
            <a:ext cx="8231187" cy="4846638"/>
          </a:xfrm>
        </p:spPr>
        <p:txBody>
          <a:bodyPr/>
          <a:lstStyle/>
          <a:p>
            <a:pPr lvl="0"/>
            <a:r>
              <a:rPr lang="zh-TW" altLang="en-US" noProof="0" smtClean="0"/>
              <a:t>按一下圖示以新增表格</a:t>
            </a:r>
            <a:endParaRPr lang="zh-TW" alt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D719DCD9-2CF0-4D8A-B46C-54CB980F9ABC}" type="slidenum">
              <a:rPr lang="zh-TW" altLang="en-US" smtClean="0"/>
              <a:pPr>
                <a:defRPr/>
              </a:pPr>
              <a:t>‹#›</a:t>
            </a:fld>
            <a:endParaRPr lang="zh-TW" altLang="en-US"/>
          </a:p>
        </p:txBody>
      </p:sp>
      <p:sp>
        <p:nvSpPr>
          <p:cNvPr id="5"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5" descr="綠草原_1"/>
          <p:cNvPicPr>
            <a:picLocks noChangeAspect="1" noChangeArrowheads="1"/>
          </p:cNvPicPr>
          <p:nvPr/>
        </p:nvPicPr>
        <p:blipFill>
          <a:blip r:embed="rId2" cstate="print"/>
          <a:srcRect/>
          <a:stretch>
            <a:fillRect/>
          </a:stretch>
        </p:blipFill>
        <p:spPr bwMode="auto">
          <a:xfrm>
            <a:off x="0" y="5764213"/>
            <a:ext cx="9144000" cy="1093787"/>
          </a:xfrm>
          <a:prstGeom prst="rect">
            <a:avLst/>
          </a:prstGeom>
          <a:noFill/>
          <a:ln w="9525">
            <a:noFill/>
            <a:miter lim="800000"/>
            <a:headEnd/>
            <a:tailEnd/>
          </a:ln>
        </p:spPr>
      </p:pic>
      <p:sp>
        <p:nvSpPr>
          <p:cNvPr id="1027" name="Rectangle 3"/>
          <p:cNvSpPr>
            <a:spLocks noGrp="1" noChangeArrowheads="1"/>
          </p:cNvSpPr>
          <p:nvPr>
            <p:ph type="subTitle" idx="1"/>
          </p:nvPr>
        </p:nvSpPr>
        <p:spPr>
          <a:xfrm>
            <a:off x="1371600" y="4310063"/>
            <a:ext cx="6400800" cy="1328737"/>
          </a:xfrm>
          <a:noFill/>
          <a:ln>
            <a:miter lim="800000"/>
            <a:headEnd/>
            <a:tailEnd/>
          </a:ln>
        </p:spPr>
        <p:txBody>
          <a:bodyPr anchor="ctr"/>
          <a:lstStyle>
            <a:lvl1pPr marL="0" indent="0" algn="ctr">
              <a:spcBef>
                <a:spcPct val="0"/>
              </a:spcBef>
              <a:buFont typeface="Wingdings" pitchFamily="2" charset="2"/>
              <a:buNone/>
              <a:defRPr smtClean="0">
                <a:effectLst/>
              </a:defRPr>
            </a:lvl1pPr>
          </a:lstStyle>
          <a:p>
            <a:r>
              <a:rPr lang="zh-TW" altLang="en-US" smtClean="0"/>
              <a:t>按一下以編輯母片副標題樣式</a:t>
            </a:r>
          </a:p>
        </p:txBody>
      </p:sp>
      <p:sp>
        <p:nvSpPr>
          <p:cNvPr id="1042" name="Rectangle 18"/>
          <p:cNvSpPr>
            <a:spLocks noGrp="1" noChangeArrowheads="1"/>
          </p:cNvSpPr>
          <p:nvPr>
            <p:ph type="title"/>
          </p:nvPr>
        </p:nvSpPr>
        <p:spPr>
          <a:xfrm>
            <a:off x="685800" y="1606550"/>
            <a:ext cx="7772400" cy="1931988"/>
          </a:xfrm>
          <a:extLst/>
        </p:spPr>
        <p:txBody>
          <a:bodyPr/>
          <a:lstStyle>
            <a:lvl1pPr>
              <a:defRPr b="1" smtClean="0"/>
            </a:lvl1pPr>
          </a:lstStyle>
          <a:p>
            <a:r>
              <a:rPr lang="zh-TW" altLang="en-US" smtClean="0"/>
              <a:t>按一下以編輯母片標題樣式</a:t>
            </a:r>
          </a:p>
        </p:txBody>
      </p:sp>
      <p:sp>
        <p:nvSpPr>
          <p:cNvPr id="5" name="Rectangle 9"/>
          <p:cNvSpPr>
            <a:spLocks noGrp="1" noChangeArrowheads="1"/>
          </p:cNvSpPr>
          <p:nvPr>
            <p:ph type="sldNum" sz="quarter" idx="10"/>
          </p:nvPr>
        </p:nvSpPr>
        <p:spPr>
          <a:xfrm>
            <a:off x="8602663" y="6410325"/>
            <a:ext cx="503237" cy="360363"/>
          </a:xfrm>
        </p:spPr>
        <p:txBody>
          <a:bodyPr/>
          <a:lstStyle>
            <a:lvl1pPr>
              <a:defRPr>
                <a:ea typeface="新細明體" charset="-120"/>
              </a:defRPr>
            </a:lvl1pPr>
          </a:lstStyle>
          <a:p>
            <a:pPr>
              <a:defRPr/>
            </a:pPr>
            <a:fld id="{2D1F9032-3E8E-4C80-AE76-D186E4ADF895}"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2"/>
          <p:cNvSpPr>
            <a:spLocks noGrp="1" noChangeArrowheads="1"/>
          </p:cNvSpPr>
          <p:nvPr>
            <p:ph type="sldNum" sz="quarter" idx="10"/>
          </p:nvPr>
        </p:nvSpPr>
        <p:spPr>
          <a:ln/>
        </p:spPr>
        <p:txBody>
          <a:bodyPr/>
          <a:lstStyle>
            <a:lvl1pPr>
              <a:defRPr/>
            </a:lvl1pPr>
          </a:lstStyle>
          <a:p>
            <a:pPr>
              <a:defRPr/>
            </a:pPr>
            <a:fld id="{1AAA7DA1-8469-4CE4-BE99-F6FE9D0F609B}" type="slidenum">
              <a:rPr lang="zh-TW" altLang="en-US" smtClean="0"/>
              <a:pPr>
                <a:defRPr/>
              </a:pPr>
              <a:t>‹#›</a:t>
            </a:fld>
            <a:endParaRPr lang="zh-TW" altLang="en-US"/>
          </a:p>
        </p:txBody>
      </p:sp>
      <p:sp>
        <p:nvSpPr>
          <p:cNvPr id="5"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327150"/>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6613" y="1327150"/>
            <a:ext cx="4040187"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2"/>
          <p:cNvSpPr>
            <a:spLocks noGrp="1" noChangeArrowheads="1"/>
          </p:cNvSpPr>
          <p:nvPr>
            <p:ph type="sldNum" sz="quarter" idx="10"/>
          </p:nvPr>
        </p:nvSpPr>
        <p:spPr>
          <a:ln/>
        </p:spPr>
        <p:txBody>
          <a:bodyPr/>
          <a:lstStyle>
            <a:lvl1pPr>
              <a:defRPr/>
            </a:lvl1pPr>
          </a:lstStyle>
          <a:p>
            <a:pPr>
              <a:defRPr/>
            </a:pPr>
            <a:fld id="{40F5C9AD-8A33-4CE6-8B88-673EFA7F138C}" type="slidenum">
              <a:rPr lang="zh-TW" altLang="en-US" smtClean="0"/>
              <a:pPr>
                <a:defRPr/>
              </a:pPr>
              <a:t>‹#›</a:t>
            </a:fld>
            <a:endParaRPr lang="zh-TW" altLang="en-US"/>
          </a:p>
        </p:txBody>
      </p:sp>
      <p:sp>
        <p:nvSpPr>
          <p:cNvPr id="6"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6B23F801-579E-42BF-ABB6-9E286ED4CCC1}" type="slidenum">
              <a:rPr lang="zh-TW" altLang="en-US" smtClean="0"/>
              <a:pPr>
                <a:defRPr/>
              </a:pPr>
              <a:t>‹#›</a:t>
            </a:fld>
            <a:endParaRPr lang="zh-TW" altLang="en-US"/>
          </a:p>
        </p:txBody>
      </p:sp>
      <p:sp>
        <p:nvSpPr>
          <p:cNvPr id="3"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5613" y="1193800"/>
            <a:ext cx="4038600" cy="48466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6613" y="1193800"/>
            <a:ext cx="4040187" cy="48466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2"/>
          <p:cNvSpPr>
            <a:spLocks noGrp="1" noChangeArrowheads="1"/>
          </p:cNvSpPr>
          <p:nvPr>
            <p:ph type="sldNum" sz="quarter" idx="10"/>
          </p:nvPr>
        </p:nvSpPr>
        <p:spPr>
          <a:ln/>
        </p:spPr>
        <p:txBody>
          <a:bodyPr/>
          <a:lstStyle>
            <a:lvl1pPr>
              <a:defRPr/>
            </a:lvl1pPr>
          </a:lstStyle>
          <a:p>
            <a:pPr>
              <a:defRPr/>
            </a:pPr>
            <a:fld id="{D719DCD9-2CF0-4D8A-B46C-54CB980F9ABC}" type="slidenum">
              <a:rPr lang="zh-TW" altLang="en-US" smtClean="0"/>
              <a:pPr>
                <a:defRPr/>
              </a:pPr>
              <a:t>‹#›</a:t>
            </a:fld>
            <a:endParaRPr lang="zh-TW" altLang="en-US"/>
          </a:p>
        </p:txBody>
      </p:sp>
      <p:sp>
        <p:nvSpPr>
          <p:cNvPr id="6"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Rectangle 22"/>
          <p:cNvSpPr>
            <a:spLocks noGrp="1" noChangeArrowheads="1"/>
          </p:cNvSpPr>
          <p:nvPr>
            <p:ph type="sldNum" sz="quarter" idx="10"/>
          </p:nvPr>
        </p:nvSpPr>
        <p:spPr>
          <a:ln/>
        </p:spPr>
        <p:txBody>
          <a:bodyPr/>
          <a:lstStyle>
            <a:lvl1pPr>
              <a:defRPr/>
            </a:lvl1pPr>
          </a:lstStyle>
          <a:p>
            <a:pPr>
              <a:defRPr/>
            </a:pPr>
            <a:fld id="{B77B45DA-FC3F-4EB7-91CD-8A07C136932B}" type="slidenum">
              <a:rPr lang="zh-TW" altLang="en-US" smtClean="0"/>
              <a:pPr>
                <a:defRPr/>
              </a:pPr>
              <a:t>‹#›</a:t>
            </a:fld>
            <a:endParaRPr lang="zh-TW" altLang="en-US"/>
          </a:p>
        </p:txBody>
      </p:sp>
      <p:sp>
        <p:nvSpPr>
          <p:cNvPr id="4"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5613" y="1193800"/>
            <a:ext cx="8231187" cy="4846638"/>
          </a:xfrm>
        </p:spPr>
        <p:txBody>
          <a:bodyPr/>
          <a:lstStyle/>
          <a:p>
            <a:pPr lvl="0"/>
            <a:r>
              <a:rPr lang="zh-TW" altLang="en-US" noProof="0" smtClean="0"/>
              <a:t>按一下圖示以新增表格</a:t>
            </a:r>
            <a:endParaRPr lang="zh-TW" alt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D719DCD9-2CF0-4D8A-B46C-54CB980F9ABC}" type="slidenum">
              <a:rPr lang="zh-TW" altLang="en-US" smtClean="0"/>
              <a:pPr>
                <a:defRPr/>
              </a:pPr>
              <a:t>‹#›</a:t>
            </a:fld>
            <a:endParaRPr lang="zh-TW" altLang="en-US"/>
          </a:p>
        </p:txBody>
      </p:sp>
      <p:sp>
        <p:nvSpPr>
          <p:cNvPr id="5" name="Rectangle 29"/>
          <p:cNvSpPr>
            <a:spLocks noGrp="1" noChangeArrowheads="1"/>
          </p:cNvSpPr>
          <p:nvPr>
            <p:ph type="ftr" sz="quarter" idx="11"/>
          </p:nvPr>
        </p:nvSpPr>
        <p:spPr>
          <a:ln/>
        </p:spPr>
        <p:txBody>
          <a:bodyPr/>
          <a:lstStyle>
            <a:lvl1pPr>
              <a:defRPr/>
            </a:lvl1pPr>
          </a:lstStyle>
          <a:p>
            <a:endParaRPr lang="en-US" altLang="zh-TW"/>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13"/>
          <p:cNvSpPr>
            <a:spLocks noGrp="1"/>
          </p:cNvSpPr>
          <p:nvPr>
            <p:ph type="dt" sz="half" idx="10"/>
          </p:nvPr>
        </p:nvSpPr>
        <p:spPr>
          <a:xfrm>
            <a:off x="457200" y="6356350"/>
            <a:ext cx="2133600" cy="365125"/>
          </a:xfrm>
          <a:prstGeom prst="rect">
            <a:avLst/>
          </a:prstGeom>
        </p:spPr>
        <p:txBody>
          <a:bodyPr/>
          <a:lstStyle>
            <a:lvl1pPr>
              <a:defRPr/>
            </a:lvl1pPr>
          </a:lstStyle>
          <a:p>
            <a:pPr>
              <a:defRPr/>
            </a:pPr>
            <a:fld id="{8FB95A13-60B0-43A7-9987-4B950617DCAF}" type="datetime1">
              <a:rPr lang="zh-TW" altLang="en-US"/>
              <a:pPr>
                <a:defRPr/>
              </a:pPr>
              <a:t>2019/12/10</a:t>
            </a:fld>
            <a:endParaRPr lang="zh-TW" altLang="en-US"/>
          </a:p>
        </p:txBody>
      </p:sp>
      <p:sp>
        <p:nvSpPr>
          <p:cNvPr id="4" name="頁尾版面配置區 2"/>
          <p:cNvSpPr>
            <a:spLocks noGrp="1"/>
          </p:cNvSpPr>
          <p:nvPr>
            <p:ph type="ftr" sz="quarter" idx="11"/>
          </p:nvPr>
        </p:nvSpPr>
        <p:spPr/>
        <p:txBody>
          <a:bodyPr/>
          <a:lstStyle>
            <a:lvl1pPr>
              <a:defRPr/>
            </a:lvl1pPr>
          </a:lstStyle>
          <a:p>
            <a:endParaRPr lang="en-US" altLang="zh-TW"/>
          </a:p>
        </p:txBody>
      </p:sp>
      <p:sp>
        <p:nvSpPr>
          <p:cNvPr id="5" name="投影片編號版面配置區 22"/>
          <p:cNvSpPr>
            <a:spLocks noGrp="1"/>
          </p:cNvSpPr>
          <p:nvPr>
            <p:ph type="sldNum" sz="quarter" idx="12"/>
          </p:nvPr>
        </p:nvSpPr>
        <p:spPr/>
        <p:txBody>
          <a:bodyPr/>
          <a:lstStyle>
            <a:lvl1pPr>
              <a:defRPr/>
            </a:lvl1pPr>
          </a:lstStyle>
          <a:p>
            <a:pPr>
              <a:defRPr/>
            </a:pPr>
            <a:fld id="{407877C1-C15D-4BA6-9C72-73986F6B9C5C}"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綠草原_1"/>
          <p:cNvPicPr>
            <a:picLocks noChangeAspect="1" noChangeArrowheads="1"/>
          </p:cNvPicPr>
          <p:nvPr/>
        </p:nvPicPr>
        <p:blipFill>
          <a:blip r:embed="rId11" cstate="print"/>
          <a:srcRect/>
          <a:stretch>
            <a:fillRect/>
          </a:stretch>
        </p:blipFill>
        <p:spPr bwMode="auto">
          <a:xfrm>
            <a:off x="0" y="5764213"/>
            <a:ext cx="9144000" cy="1093787"/>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5613" y="1193800"/>
            <a:ext cx="8231187" cy="4846638"/>
          </a:xfrm>
          <a:prstGeom prst="rect">
            <a:avLst/>
          </a:prstGeom>
          <a:noFill/>
          <a:ln>
            <a:noFill/>
          </a:ln>
          <a:effectLst/>
          <a:extLst/>
        </p:spPr>
        <p:txBody>
          <a:bodyPr vert="horz" wrap="square" lIns="18000" tIns="0" rIns="18000" bIns="0" numCol="1" anchor="t" anchorCtr="0" compatLnSpc="1">
            <a:prstTxWarp prst="textNoShape">
              <a:avLst/>
            </a:prstTxWarp>
          </a:bodyPr>
          <a:lstStyle/>
          <a:p>
            <a:pPr lvl="0"/>
            <a:r>
              <a:rPr lang="zh-TW" altLang="en-US" smtClean="0"/>
              <a:t>按一下以編輯母片</a:t>
            </a:r>
          </a:p>
          <a:p>
            <a:pPr lvl="1"/>
            <a:endParaRPr lang="zh-TW" altLang="en-US" smtClean="0"/>
          </a:p>
        </p:txBody>
      </p:sp>
      <p:sp>
        <p:nvSpPr>
          <p:cNvPr id="1042" name="Rectangle 18"/>
          <p:cNvSpPr>
            <a:spLocks noGrp="1" noChangeArrowheads="1"/>
          </p:cNvSpPr>
          <p:nvPr>
            <p:ph type="title"/>
          </p:nvPr>
        </p:nvSpPr>
        <p:spPr bwMode="auto">
          <a:xfrm>
            <a:off x="455613" y="225425"/>
            <a:ext cx="8231187" cy="763588"/>
          </a:xfrm>
          <a:prstGeom prst="rect">
            <a:avLst/>
          </a:prstGeom>
          <a:noFill/>
          <a:ln>
            <a:noFill/>
          </a:ln>
          <a:effectLst/>
          <a:ex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endParaRPr lang="zh-TW" altLang="zh-TW" smtClean="0"/>
          </a:p>
        </p:txBody>
      </p:sp>
      <p:sp>
        <p:nvSpPr>
          <p:cNvPr id="1029" name="矩形 5"/>
          <p:cNvSpPr>
            <a:spLocks noChangeArrowheads="1"/>
          </p:cNvSpPr>
          <p:nvPr/>
        </p:nvSpPr>
        <p:spPr bwMode="auto">
          <a:xfrm>
            <a:off x="0" y="996950"/>
            <a:ext cx="9140825" cy="46038"/>
          </a:xfrm>
          <a:prstGeom prst="rect">
            <a:avLst/>
          </a:prstGeom>
          <a:gradFill rotWithShape="0">
            <a:gsLst>
              <a:gs pos="0">
                <a:srgbClr val="156B13"/>
              </a:gs>
              <a:gs pos="50000">
                <a:srgbClr val="9CB86E"/>
              </a:gs>
              <a:gs pos="100000">
                <a:srgbClr val="DDEBCF"/>
              </a:gs>
            </a:gsLst>
            <a:lin ang="5400000"/>
          </a:gradFill>
          <a:ln w="9525" algn="ctr">
            <a:noFill/>
            <a:round/>
            <a:headEnd/>
            <a:tailEnd type="arrow" w="med" len="med"/>
          </a:ln>
        </p:spPr>
        <p:txBody>
          <a:bodyPr/>
          <a:lstStyle/>
          <a:p>
            <a:pPr>
              <a:spcBef>
                <a:spcPct val="20000"/>
              </a:spcBef>
              <a:buClr>
                <a:srgbClr val="0000FF"/>
              </a:buClr>
              <a:buFont typeface="Wingdings" pitchFamily="2" charset="2"/>
              <a:buChar char="¢"/>
              <a:defRPr/>
            </a:pPr>
            <a:endParaRPr kumimoji="0" lang="zh-TW" altLang="en-US" sz="1600" b="1">
              <a:latin typeface="Arial" charset="0"/>
              <a:ea typeface="華康中黑體" pitchFamily="49" charset="-120"/>
            </a:endParaRPr>
          </a:p>
        </p:txBody>
      </p:sp>
      <p:sp>
        <p:nvSpPr>
          <p:cNvPr id="1046" name="Rectangle 22"/>
          <p:cNvSpPr>
            <a:spLocks noGrp="1" noChangeArrowheads="1"/>
          </p:cNvSpPr>
          <p:nvPr>
            <p:ph type="sldNum" sz="quarter" idx="4"/>
          </p:nvPr>
        </p:nvSpPr>
        <p:spPr bwMode="auto">
          <a:xfrm>
            <a:off x="8564563" y="6435725"/>
            <a:ext cx="503237" cy="360363"/>
          </a:xfrm>
          <a:prstGeom prst="rect">
            <a:avLst/>
          </a:prstGeom>
          <a:noFill/>
          <a:ln w="9525" algn="ctr">
            <a:noFill/>
            <a:miter lim="800000"/>
            <a:headEnd/>
            <a:tailEnd/>
          </a:ln>
          <a:effectLst/>
        </p:spPr>
        <p:txBody>
          <a:bodyPr vert="horz" wrap="square" lIns="18000" tIns="0" rIns="18000" bIns="0" numCol="1" anchor="b" anchorCtr="0" compatLnSpc="1">
            <a:prstTxWarp prst="textNoShape">
              <a:avLst/>
            </a:prstTxWarp>
          </a:bodyPr>
          <a:lstStyle>
            <a:lvl1pPr algn="r">
              <a:buClr>
                <a:srgbClr val="0000FF"/>
              </a:buClr>
              <a:buFontTx/>
              <a:buNone/>
              <a:defRPr kumimoji="0" sz="1200">
                <a:effectLst/>
                <a:latin typeface="Baskerville Old Face" pitchFamily="18" charset="0"/>
                <a:ea typeface="新細明體" pitchFamily="18" charset="-120"/>
              </a:defRPr>
            </a:lvl1pPr>
          </a:lstStyle>
          <a:p>
            <a:pPr>
              <a:defRPr/>
            </a:pPr>
            <a:fld id="{D719DCD9-2CF0-4D8A-B46C-54CB980F9ABC}" type="slidenum">
              <a:rPr lang="zh-TW" altLang="en-US" smtClean="0"/>
              <a:pPr>
                <a:defRPr/>
              </a:pPr>
              <a:t>‹#›</a:t>
            </a:fld>
            <a:endParaRPr lang="zh-TW" altLang="en-US"/>
          </a:p>
        </p:txBody>
      </p:sp>
      <p:sp>
        <p:nvSpPr>
          <p:cNvPr id="1053" name="Rectangle 29"/>
          <p:cNvSpPr>
            <a:spLocks noGrp="1" noChangeArrowheads="1"/>
          </p:cNvSpPr>
          <p:nvPr>
            <p:ph type="ftr" sz="quarter" idx="3"/>
          </p:nvPr>
        </p:nvSpPr>
        <p:spPr bwMode="auto">
          <a:xfrm>
            <a:off x="142875" y="6572250"/>
            <a:ext cx="2533650" cy="219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20000"/>
              </a:spcBef>
              <a:buClr>
                <a:srgbClr val="0000FF"/>
              </a:buClr>
              <a:buFont typeface="Wingdings" pitchFamily="2" charset="2"/>
              <a:buNone/>
              <a:defRPr kumimoji="0" sz="1000" i="1">
                <a:solidFill>
                  <a:srgbClr val="777777"/>
                </a:solidFill>
                <a:ea typeface="華康談楷體W5" pitchFamily="65" charset="-120"/>
              </a:defRPr>
            </a:lvl1pPr>
          </a:lstStyle>
          <a:p>
            <a:endParaRPr lang="en-US" altLang="zh-TW"/>
          </a:p>
        </p:txBody>
      </p:sp>
      <p:pic>
        <p:nvPicPr>
          <p:cNvPr id="1032" name="Picture 32" descr="PCC_3_透明底"/>
          <p:cNvPicPr>
            <a:picLocks noChangeAspect="1" noChangeArrowheads="1"/>
          </p:cNvPicPr>
          <p:nvPr/>
        </p:nvPicPr>
        <p:blipFill>
          <a:blip r:embed="rId12" cstate="print"/>
          <a:srcRect/>
          <a:stretch>
            <a:fillRect/>
          </a:stretch>
        </p:blipFill>
        <p:spPr bwMode="auto">
          <a:xfrm>
            <a:off x="7472363" y="28575"/>
            <a:ext cx="1633537" cy="252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3668" r:id="rId9"/>
  </p:sldLayoutIdLst>
  <p:hf hdr="0" ftr="0" dt="0"/>
  <p:txStyles>
    <p:titleStyle>
      <a:lvl1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1pPr>
      <a:lvl2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2pPr>
      <a:lvl3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3pPr>
      <a:lvl4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4pPr>
      <a:lvl5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5pPr>
      <a:lvl6pPr marL="4572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6pPr>
      <a:lvl7pPr marL="9144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7pPr>
      <a:lvl8pPr marL="13716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8pPr>
      <a:lvl9pPr marL="18288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9pPr>
    </p:titleStyle>
    <p:bodyStyle>
      <a:lvl1pPr marL="442913" indent="-442913" algn="l" rtl="0" eaLnBrk="1" fontAlgn="base" hangingPunct="1">
        <a:lnSpc>
          <a:spcPct val="90000"/>
        </a:lnSpc>
        <a:spcBef>
          <a:spcPct val="50000"/>
        </a:spcBef>
        <a:spcAft>
          <a:spcPct val="0"/>
        </a:spcAft>
        <a:buFont typeface="Wingdings" pitchFamily="2" charset="2"/>
        <a:buChar char="n"/>
        <a:defRPr kumimoji="1" sz="3200" b="1">
          <a:solidFill>
            <a:srgbClr val="000066"/>
          </a:solidFill>
          <a:effectLst>
            <a:outerShdw blurRad="38100" dist="38100" dir="2700000" algn="tl">
              <a:srgbClr val="C0C0C0"/>
            </a:outerShdw>
          </a:effectLst>
          <a:latin typeface="Baskerville Old Face" pitchFamily="18" charset="0"/>
          <a:ea typeface="華康魏碑體" pitchFamily="65" charset="-120"/>
          <a:cs typeface="華康魏碑體" pitchFamily="65" charset="-120"/>
        </a:defRPr>
      </a:lvl1pPr>
      <a:lvl2pPr marL="908050" indent="-285750" algn="l" rtl="0" eaLnBrk="1" fontAlgn="base" hangingPunct="1">
        <a:spcBef>
          <a:spcPct val="20000"/>
        </a:spcBef>
        <a:spcAft>
          <a:spcPct val="0"/>
        </a:spcAft>
        <a:buChar char="–"/>
        <a:defRPr kumimoji="1" sz="2800" b="1">
          <a:solidFill>
            <a:srgbClr val="000066"/>
          </a:solidFill>
          <a:latin typeface="Baskerville Old Face" pitchFamily="18" charset="0"/>
          <a:ea typeface="華康魏碑體" pitchFamily="65" charset="-120"/>
          <a:cs typeface="華康魏碑體" pitchFamily="65" charset="-120"/>
        </a:defRPr>
      </a:lvl2pPr>
      <a:lvl3pPr marL="1316038" indent="-228600" algn="l" rtl="0" eaLnBrk="1" fontAlgn="base" hangingPunct="1">
        <a:spcBef>
          <a:spcPct val="20000"/>
        </a:spcBef>
        <a:spcAft>
          <a:spcPct val="0"/>
        </a:spcAft>
        <a:buFont typeface="Wingdings" pitchFamily="2" charset="2"/>
        <a:buChar char="§"/>
        <a:defRPr kumimoji="1" sz="2400">
          <a:solidFill>
            <a:srgbClr val="000066"/>
          </a:solidFill>
          <a:latin typeface="+mn-lt"/>
          <a:ea typeface="標楷體" pitchFamily="65" charset="-120"/>
          <a:cs typeface="華康魏碑體" pitchFamily="65" charset="-120"/>
        </a:defRPr>
      </a:lvl3pPr>
      <a:lvl4pPr marL="1724025" indent="-228600" algn="l" rtl="0" eaLnBrk="1" fontAlgn="base" hangingPunct="1">
        <a:spcBef>
          <a:spcPct val="20000"/>
        </a:spcBef>
        <a:spcAft>
          <a:spcPct val="0"/>
        </a:spcAft>
        <a:buChar char="–"/>
        <a:defRPr kumimoji="1" sz="2000">
          <a:solidFill>
            <a:srgbClr val="000066"/>
          </a:solidFill>
          <a:latin typeface="+mn-lt"/>
          <a:ea typeface="標楷體" pitchFamily="65" charset="-120"/>
          <a:cs typeface="華康魏碑體" pitchFamily="65" charset="-120"/>
        </a:defRPr>
      </a:lvl4pPr>
      <a:lvl5pPr marL="2132013" indent="-228600" algn="l" rtl="0" eaLnBrk="1" fontAlgn="base" hangingPunct="1">
        <a:spcBef>
          <a:spcPct val="20000"/>
        </a:spcBef>
        <a:spcAft>
          <a:spcPct val="0"/>
        </a:spcAft>
        <a:buChar char="»"/>
        <a:defRPr kumimoji="1" sz="2000">
          <a:solidFill>
            <a:srgbClr val="000066"/>
          </a:solidFill>
          <a:latin typeface="+mn-lt"/>
          <a:ea typeface="標楷體" pitchFamily="65" charset="-120"/>
          <a:cs typeface="華康魏碑體" pitchFamily="65" charset="-120"/>
        </a:defRPr>
      </a:lvl5pPr>
      <a:lvl6pPr marL="25892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6pPr>
      <a:lvl7pPr marL="30464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7pPr>
      <a:lvl8pPr marL="35036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8pPr>
      <a:lvl9pPr marL="39608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綠草原_1"/>
          <p:cNvPicPr>
            <a:picLocks noChangeAspect="1" noChangeArrowheads="1"/>
          </p:cNvPicPr>
          <p:nvPr/>
        </p:nvPicPr>
        <p:blipFill>
          <a:blip r:embed="rId10" cstate="print"/>
          <a:srcRect/>
          <a:stretch>
            <a:fillRect/>
          </a:stretch>
        </p:blipFill>
        <p:spPr bwMode="auto">
          <a:xfrm>
            <a:off x="0" y="5764213"/>
            <a:ext cx="9144000" cy="1093787"/>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5613" y="1193800"/>
            <a:ext cx="8231187" cy="4846638"/>
          </a:xfrm>
          <a:prstGeom prst="rect">
            <a:avLst/>
          </a:prstGeom>
          <a:noFill/>
          <a:ln>
            <a:noFill/>
          </a:ln>
          <a:effectLst/>
          <a:extLst/>
        </p:spPr>
        <p:txBody>
          <a:bodyPr vert="horz" wrap="square" lIns="18000" tIns="0" rIns="18000" bIns="0" numCol="1" anchor="t" anchorCtr="0" compatLnSpc="1">
            <a:prstTxWarp prst="textNoShape">
              <a:avLst/>
            </a:prstTxWarp>
          </a:bodyPr>
          <a:lstStyle/>
          <a:p>
            <a:pPr lvl="0"/>
            <a:r>
              <a:rPr lang="zh-TW" altLang="en-US" smtClean="0"/>
              <a:t>按一下以編輯母片</a:t>
            </a:r>
          </a:p>
          <a:p>
            <a:pPr lvl="1"/>
            <a:endParaRPr lang="zh-TW" altLang="en-US" smtClean="0"/>
          </a:p>
        </p:txBody>
      </p:sp>
      <p:sp>
        <p:nvSpPr>
          <p:cNvPr id="1042" name="Rectangle 18"/>
          <p:cNvSpPr>
            <a:spLocks noGrp="1" noChangeArrowheads="1"/>
          </p:cNvSpPr>
          <p:nvPr>
            <p:ph type="title"/>
          </p:nvPr>
        </p:nvSpPr>
        <p:spPr bwMode="auto">
          <a:xfrm>
            <a:off x="455613" y="225425"/>
            <a:ext cx="8231187" cy="763588"/>
          </a:xfrm>
          <a:prstGeom prst="rect">
            <a:avLst/>
          </a:prstGeom>
          <a:noFill/>
          <a:ln>
            <a:noFill/>
          </a:ln>
          <a:effectLst/>
          <a:ex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endParaRPr lang="zh-TW" altLang="zh-TW" smtClean="0"/>
          </a:p>
        </p:txBody>
      </p:sp>
      <p:sp>
        <p:nvSpPr>
          <p:cNvPr id="1029" name="矩形 5"/>
          <p:cNvSpPr>
            <a:spLocks noChangeArrowheads="1"/>
          </p:cNvSpPr>
          <p:nvPr/>
        </p:nvSpPr>
        <p:spPr bwMode="auto">
          <a:xfrm>
            <a:off x="0" y="996950"/>
            <a:ext cx="9140825" cy="46038"/>
          </a:xfrm>
          <a:prstGeom prst="rect">
            <a:avLst/>
          </a:prstGeom>
          <a:gradFill rotWithShape="0">
            <a:gsLst>
              <a:gs pos="0">
                <a:srgbClr val="156B13"/>
              </a:gs>
              <a:gs pos="50000">
                <a:srgbClr val="9CB86E"/>
              </a:gs>
              <a:gs pos="100000">
                <a:srgbClr val="DDEBCF"/>
              </a:gs>
            </a:gsLst>
            <a:lin ang="5400000"/>
          </a:gradFill>
          <a:ln w="9525" algn="ctr">
            <a:noFill/>
            <a:round/>
            <a:headEnd/>
            <a:tailEnd type="arrow" w="med" len="med"/>
          </a:ln>
        </p:spPr>
        <p:txBody>
          <a:bodyPr/>
          <a:lstStyle/>
          <a:p>
            <a:pPr>
              <a:spcBef>
                <a:spcPct val="20000"/>
              </a:spcBef>
              <a:buClr>
                <a:srgbClr val="0000FF"/>
              </a:buClr>
              <a:buFont typeface="Wingdings" pitchFamily="2" charset="2"/>
              <a:buChar char="¢"/>
              <a:defRPr/>
            </a:pPr>
            <a:endParaRPr kumimoji="0" lang="zh-TW" altLang="en-US" sz="1600" b="1">
              <a:latin typeface="Arial" charset="0"/>
              <a:ea typeface="華康中黑體" pitchFamily="49" charset="-120"/>
            </a:endParaRPr>
          </a:p>
        </p:txBody>
      </p:sp>
      <p:sp>
        <p:nvSpPr>
          <p:cNvPr id="1046" name="Rectangle 22"/>
          <p:cNvSpPr>
            <a:spLocks noGrp="1" noChangeArrowheads="1"/>
          </p:cNvSpPr>
          <p:nvPr>
            <p:ph type="sldNum" sz="quarter" idx="4"/>
          </p:nvPr>
        </p:nvSpPr>
        <p:spPr bwMode="auto">
          <a:xfrm>
            <a:off x="8564563" y="6435725"/>
            <a:ext cx="503237" cy="360363"/>
          </a:xfrm>
          <a:prstGeom prst="rect">
            <a:avLst/>
          </a:prstGeom>
          <a:noFill/>
          <a:ln w="9525" algn="ctr">
            <a:noFill/>
            <a:miter lim="800000"/>
            <a:headEnd/>
            <a:tailEnd/>
          </a:ln>
          <a:effectLst/>
        </p:spPr>
        <p:txBody>
          <a:bodyPr vert="horz" wrap="square" lIns="18000" tIns="0" rIns="18000" bIns="0" numCol="1" anchor="b" anchorCtr="0" compatLnSpc="1">
            <a:prstTxWarp prst="textNoShape">
              <a:avLst/>
            </a:prstTxWarp>
          </a:bodyPr>
          <a:lstStyle>
            <a:lvl1pPr algn="r">
              <a:buClr>
                <a:srgbClr val="0000FF"/>
              </a:buClr>
              <a:buFontTx/>
              <a:buNone/>
              <a:defRPr kumimoji="0" sz="1200">
                <a:effectLst/>
                <a:latin typeface="Baskerville Old Face" pitchFamily="18" charset="0"/>
                <a:ea typeface="新細明體" pitchFamily="18" charset="-120"/>
              </a:defRPr>
            </a:lvl1pPr>
          </a:lstStyle>
          <a:p>
            <a:pPr>
              <a:defRPr/>
            </a:pPr>
            <a:fld id="{D719DCD9-2CF0-4D8A-B46C-54CB980F9ABC}" type="slidenum">
              <a:rPr lang="zh-TW" altLang="en-US" smtClean="0"/>
              <a:pPr>
                <a:defRPr/>
              </a:pPr>
              <a:t>‹#›</a:t>
            </a:fld>
            <a:endParaRPr lang="zh-TW" altLang="en-US"/>
          </a:p>
        </p:txBody>
      </p:sp>
      <p:sp>
        <p:nvSpPr>
          <p:cNvPr id="1053" name="Rectangle 29"/>
          <p:cNvSpPr>
            <a:spLocks noGrp="1" noChangeArrowheads="1"/>
          </p:cNvSpPr>
          <p:nvPr>
            <p:ph type="ftr" sz="quarter" idx="3"/>
          </p:nvPr>
        </p:nvSpPr>
        <p:spPr bwMode="auto">
          <a:xfrm>
            <a:off x="142875" y="6572250"/>
            <a:ext cx="2533650" cy="219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20000"/>
              </a:spcBef>
              <a:buClr>
                <a:srgbClr val="0000FF"/>
              </a:buClr>
              <a:buFont typeface="Wingdings" pitchFamily="2" charset="2"/>
              <a:buNone/>
              <a:defRPr kumimoji="0" sz="1000" i="1">
                <a:solidFill>
                  <a:srgbClr val="777777"/>
                </a:solidFill>
                <a:ea typeface="華康談楷體W5" pitchFamily="65" charset="-120"/>
              </a:defRPr>
            </a:lvl1pPr>
          </a:lstStyle>
          <a:p>
            <a:endParaRPr lang="en-US" altLang="zh-TW"/>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Lst>
  <p:hf hdr="0" ftr="0" dt="0"/>
  <p:txStyles>
    <p:titleStyle>
      <a:lvl1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1pPr>
      <a:lvl2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2pPr>
      <a:lvl3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3pPr>
      <a:lvl4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4pPr>
      <a:lvl5pPr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5pPr>
      <a:lvl6pPr marL="4572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6pPr>
      <a:lvl7pPr marL="9144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7pPr>
      <a:lvl8pPr marL="13716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8pPr>
      <a:lvl9pPr marL="1828800" algn="ctr" rtl="0" eaLnBrk="1" fontAlgn="base" hangingPunct="1">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9pPr>
    </p:titleStyle>
    <p:bodyStyle>
      <a:lvl1pPr marL="442913" indent="-442913" algn="l" rtl="0" eaLnBrk="1" fontAlgn="base" hangingPunct="1">
        <a:lnSpc>
          <a:spcPct val="90000"/>
        </a:lnSpc>
        <a:spcBef>
          <a:spcPct val="50000"/>
        </a:spcBef>
        <a:spcAft>
          <a:spcPct val="0"/>
        </a:spcAft>
        <a:buFont typeface="Wingdings" pitchFamily="2" charset="2"/>
        <a:buChar char="n"/>
        <a:defRPr kumimoji="1" sz="3200" b="1">
          <a:solidFill>
            <a:srgbClr val="000066"/>
          </a:solidFill>
          <a:effectLst>
            <a:outerShdw blurRad="38100" dist="38100" dir="2700000" algn="tl">
              <a:srgbClr val="C0C0C0"/>
            </a:outerShdw>
          </a:effectLst>
          <a:latin typeface="Baskerville Old Face" pitchFamily="18" charset="0"/>
          <a:ea typeface="華康魏碑體" pitchFamily="65" charset="-120"/>
          <a:cs typeface="華康魏碑體" pitchFamily="65" charset="-120"/>
        </a:defRPr>
      </a:lvl1pPr>
      <a:lvl2pPr marL="908050" indent="-285750" algn="l" rtl="0" eaLnBrk="1" fontAlgn="base" hangingPunct="1">
        <a:spcBef>
          <a:spcPct val="20000"/>
        </a:spcBef>
        <a:spcAft>
          <a:spcPct val="0"/>
        </a:spcAft>
        <a:buChar char="–"/>
        <a:defRPr kumimoji="1" sz="2800" b="1">
          <a:solidFill>
            <a:srgbClr val="000066"/>
          </a:solidFill>
          <a:latin typeface="Baskerville Old Face" pitchFamily="18" charset="0"/>
          <a:ea typeface="華康魏碑體" pitchFamily="65" charset="-120"/>
          <a:cs typeface="華康魏碑體" pitchFamily="65" charset="-120"/>
        </a:defRPr>
      </a:lvl2pPr>
      <a:lvl3pPr marL="1316038" indent="-228600" algn="l" rtl="0" eaLnBrk="1" fontAlgn="base" hangingPunct="1">
        <a:spcBef>
          <a:spcPct val="20000"/>
        </a:spcBef>
        <a:spcAft>
          <a:spcPct val="0"/>
        </a:spcAft>
        <a:buFont typeface="Wingdings" pitchFamily="2" charset="2"/>
        <a:buChar char="§"/>
        <a:defRPr kumimoji="1" sz="2400">
          <a:solidFill>
            <a:srgbClr val="000066"/>
          </a:solidFill>
          <a:latin typeface="+mn-lt"/>
          <a:ea typeface="標楷體" pitchFamily="65" charset="-120"/>
          <a:cs typeface="華康魏碑體" pitchFamily="65" charset="-120"/>
        </a:defRPr>
      </a:lvl3pPr>
      <a:lvl4pPr marL="1724025" indent="-228600" algn="l" rtl="0" eaLnBrk="1" fontAlgn="base" hangingPunct="1">
        <a:spcBef>
          <a:spcPct val="20000"/>
        </a:spcBef>
        <a:spcAft>
          <a:spcPct val="0"/>
        </a:spcAft>
        <a:buChar char="–"/>
        <a:defRPr kumimoji="1" sz="2000">
          <a:solidFill>
            <a:srgbClr val="000066"/>
          </a:solidFill>
          <a:latin typeface="+mn-lt"/>
          <a:ea typeface="標楷體" pitchFamily="65" charset="-120"/>
          <a:cs typeface="華康魏碑體" pitchFamily="65" charset="-120"/>
        </a:defRPr>
      </a:lvl4pPr>
      <a:lvl5pPr marL="2132013" indent="-228600" algn="l" rtl="0" eaLnBrk="1" fontAlgn="base" hangingPunct="1">
        <a:spcBef>
          <a:spcPct val="20000"/>
        </a:spcBef>
        <a:spcAft>
          <a:spcPct val="0"/>
        </a:spcAft>
        <a:buChar char="»"/>
        <a:defRPr kumimoji="1" sz="2000">
          <a:solidFill>
            <a:srgbClr val="000066"/>
          </a:solidFill>
          <a:latin typeface="+mn-lt"/>
          <a:ea typeface="標楷體" pitchFamily="65" charset="-120"/>
          <a:cs typeface="華康魏碑體" pitchFamily="65" charset="-120"/>
        </a:defRPr>
      </a:lvl5pPr>
      <a:lvl6pPr marL="25892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6pPr>
      <a:lvl7pPr marL="30464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7pPr>
      <a:lvl8pPr marL="35036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8pPr>
      <a:lvl9pPr marL="3960813" indent="-228600" algn="l" rtl="0" eaLnBrk="1" fontAlgn="base" hangingPunct="1">
        <a:spcBef>
          <a:spcPct val="20000"/>
        </a:spcBef>
        <a:spcAft>
          <a:spcPct val="0"/>
        </a:spcAft>
        <a:buChar char="»"/>
        <a:defRPr kumimoji="1" sz="2000">
          <a:solidFill>
            <a:srgbClr val="000066"/>
          </a:solidFill>
          <a:latin typeface="+mn-lt"/>
          <a:ea typeface="標楷體" pitchFamily="65"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副標題 2"/>
          <p:cNvSpPr>
            <a:spLocks noGrp="1"/>
          </p:cNvSpPr>
          <p:nvPr>
            <p:ph type="subTitle" idx="1"/>
          </p:nvPr>
        </p:nvSpPr>
        <p:spPr>
          <a:xfrm>
            <a:off x="107504" y="5105400"/>
            <a:ext cx="8064896" cy="1752600"/>
          </a:xfrm>
        </p:spPr>
        <p:txBody>
          <a:bodyPr/>
          <a:lstStyle/>
          <a:p>
            <a:pPr algn="ctr"/>
            <a:r>
              <a:rPr lang="zh-TW" altLang="en-US" sz="2800" dirty="0" smtClean="0">
                <a:ea typeface="標楷體" pitchFamily="65" charset="-120"/>
              </a:rPr>
              <a:t>行政院公共工程委員會</a:t>
            </a:r>
          </a:p>
          <a:p>
            <a:endParaRPr lang="zh-TW" altLang="en-US" sz="2800" dirty="0" smtClean="0">
              <a:ea typeface="標楷體" pitchFamily="65" charset="-120"/>
            </a:endParaRPr>
          </a:p>
        </p:txBody>
      </p:sp>
      <p:sp>
        <p:nvSpPr>
          <p:cNvPr id="2" name="標題 1"/>
          <p:cNvSpPr>
            <a:spLocks noGrp="1"/>
          </p:cNvSpPr>
          <p:nvPr>
            <p:ph type="title"/>
          </p:nvPr>
        </p:nvSpPr>
        <p:spPr>
          <a:xfrm>
            <a:off x="611560" y="1124744"/>
            <a:ext cx="8136904" cy="1583531"/>
          </a:xfrm>
        </p:spPr>
        <p:txBody>
          <a:bodyPr wrap="square" lIns="91440" tIns="45720" rIns="91440" bIns="45720" numCol="1" anchorCtr="0" compatLnSpc="1">
            <a:prstTxWarp prst="textNoShape">
              <a:avLst/>
            </a:prstTxWarp>
            <a:noAutofit/>
          </a:bodyPr>
          <a:lstStyle/>
          <a:p>
            <a:pPr algn="ctr"/>
            <a:r>
              <a:rPr lang="zh-TW" altLang="en-US" sz="5400" cap="none" dirty="0" smtClean="0">
                <a:solidFill>
                  <a:srgbClr val="FF0000"/>
                </a:solidFill>
                <a:effectLst/>
                <a:latin typeface="標楷體" pitchFamily="65" charset="-120"/>
                <a:ea typeface="標楷體" pitchFamily="65" charset="-120"/>
              </a:rPr>
              <a:t>政府採購法修法</a:t>
            </a:r>
            <a:r>
              <a:rPr lang="zh-TW" altLang="en-US" sz="5400" dirty="0">
                <a:solidFill>
                  <a:srgbClr val="FF0000"/>
                </a:solidFill>
                <a:effectLst/>
                <a:latin typeface="標楷體" pitchFamily="65" charset="-120"/>
                <a:ea typeface="標楷體" pitchFamily="65" charset="-120"/>
              </a:rPr>
              <a:t>增修條文及稽核應</a:t>
            </a:r>
            <a:r>
              <a:rPr lang="zh-TW" altLang="en-US" sz="5400" dirty="0" smtClean="0">
                <a:solidFill>
                  <a:srgbClr val="FF0000"/>
                </a:solidFill>
                <a:effectLst/>
                <a:latin typeface="標楷體" pitchFamily="65" charset="-120"/>
                <a:ea typeface="標楷體" pitchFamily="65" charset="-120"/>
              </a:rPr>
              <a:t>注意事項</a:t>
            </a:r>
            <a:endParaRPr lang="zh-TW" altLang="en-US" sz="5400" cap="none" dirty="0" smtClean="0">
              <a:solidFill>
                <a:srgbClr val="FF0000"/>
              </a:solidFill>
              <a:effectLst/>
              <a:latin typeface="標楷體" pitchFamily="65" charset="-120"/>
              <a:ea typeface="標楷體" pitchFamily="65" charset="-120"/>
            </a:endParaRPr>
          </a:p>
        </p:txBody>
      </p:sp>
      <p:sp>
        <p:nvSpPr>
          <p:cNvPr id="6" name="投影片編號版面配置區 28"/>
          <p:cNvSpPr>
            <a:spLocks noGrp="1"/>
          </p:cNvSpPr>
          <p:nvPr>
            <p:ph type="sldNum" sz="quarter" idx="10"/>
          </p:nvPr>
        </p:nvSpPr>
        <p:spPr/>
        <p:txBody>
          <a:bodyPr/>
          <a:lstStyle/>
          <a:p>
            <a:pPr>
              <a:defRPr/>
            </a:pPr>
            <a:fld id="{C7BF46B5-D0A2-4790-AA13-8ED60C8CE0BE}" type="slidenum">
              <a:rPr lang="zh-TW" altLang="en-US"/>
              <a:pPr>
                <a:defRPr/>
              </a:pPr>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274320" indent="-274320" fontAlgn="auto">
              <a:spcAft>
                <a:spcPts val="0"/>
              </a:spcAft>
              <a:buFont typeface="Wingdings"/>
              <a:buNone/>
              <a:defRPr/>
            </a:pPr>
            <a:r>
              <a:rPr lang="zh-TW" altLang="en-US" sz="3200" b="1" dirty="0" smtClean="0">
                <a:solidFill>
                  <a:srgbClr val="02901D"/>
                </a:solidFill>
                <a:effectLst/>
                <a:latin typeface="標楷體" pitchFamily="65" charset="-120"/>
                <a:ea typeface="標楷體" pitchFamily="65" charset="-120"/>
              </a:rPr>
              <a:t>※</a:t>
            </a:r>
            <a:r>
              <a:rPr lang="zh-TW" altLang="en-US" sz="2800" b="1" dirty="0" smtClean="0">
                <a:solidFill>
                  <a:srgbClr val="02901D"/>
                </a:solidFill>
                <a:effectLst/>
                <a:latin typeface="標楷體" pitchFamily="65" charset="-120"/>
                <a:ea typeface="標楷體" pitchFamily="65" charset="-120"/>
              </a:rPr>
              <a:t>採購人員不限</a:t>
            </a:r>
            <a:r>
              <a:rPr lang="zh-TW" altLang="zh-TW" sz="2800" b="1" dirty="0" smtClean="0">
                <a:solidFill>
                  <a:srgbClr val="02901D"/>
                </a:solidFill>
                <a:effectLst/>
                <a:latin typeface="標楷體" pitchFamily="65" charset="-120"/>
                <a:ea typeface="標楷體" pitchFamily="65" charset="-120"/>
              </a:rPr>
              <a:t>承辦、監辦採購人員</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廠商與首長之利益迴避，回歸公職人員利益衝突迴避法第</a:t>
            </a:r>
            <a:r>
              <a:rPr lang="en-US" altLang="zh-TW" sz="2800" b="1" dirty="0" smtClean="0">
                <a:solidFill>
                  <a:srgbClr val="02901D"/>
                </a:solidFill>
                <a:effectLst/>
                <a:latin typeface="標楷體" pitchFamily="65" charset="-120"/>
                <a:ea typeface="標楷體" pitchFamily="65" charset="-120"/>
              </a:rPr>
              <a:t>14</a:t>
            </a:r>
            <a:r>
              <a:rPr lang="zh-TW" altLang="en-US" sz="2800" b="1" dirty="0" smtClean="0">
                <a:solidFill>
                  <a:srgbClr val="02901D"/>
                </a:solidFill>
                <a:effectLst/>
                <a:latin typeface="標楷體" pitchFamily="65" charset="-120"/>
                <a:ea typeface="標楷體" pitchFamily="65" charset="-120"/>
              </a:rPr>
              <a:t>條規定。</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採購之承辦、監辦人員</a:t>
            </a:r>
            <a:r>
              <a:rPr lang="zh-TW" altLang="en-US" sz="2800" b="1" dirty="0" smtClean="0">
                <a:solidFill>
                  <a:srgbClr val="02901D"/>
                </a:solidFill>
                <a:effectLst/>
                <a:latin typeface="標楷體" pitchFamily="65" charset="-120"/>
                <a:ea typeface="標楷體" pitchFamily="65" charset="-120"/>
              </a:rPr>
              <a:t>財產申報回歸</a:t>
            </a:r>
            <a:r>
              <a:rPr lang="zh-TW" altLang="zh-TW" sz="2800" b="1" dirty="0" smtClean="0">
                <a:solidFill>
                  <a:srgbClr val="02901D"/>
                </a:solidFill>
                <a:effectLst/>
                <a:latin typeface="標楷體" pitchFamily="65" charset="-120"/>
                <a:ea typeface="標楷體" pitchFamily="65" charset="-120"/>
              </a:rPr>
              <a:t>公職人員財產申報法</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10</a:t>
            </a:fld>
            <a:endParaRPr lang="zh-TW" altLang="en-US"/>
          </a:p>
        </p:txBody>
      </p:sp>
      <p:sp>
        <p:nvSpPr>
          <p:cNvPr id="5" name="標題 1"/>
          <p:cNvSpPr txBox="1">
            <a:spLocks/>
          </p:cNvSpPr>
          <p:nvPr/>
        </p:nvSpPr>
        <p:spPr>
          <a:xfrm>
            <a:off x="323528" y="188640"/>
            <a:ext cx="8363272" cy="864096"/>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16</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機關</a:t>
            </a:r>
            <a:r>
              <a:rPr lang="en-US" altLang="zh-TW" sz="2800" dirty="0" smtClean="0">
                <a:effectLst/>
                <a:latin typeface="標楷體" pitchFamily="65" charset="-120"/>
                <a:ea typeface="標楷體" pitchFamily="65" charset="-120"/>
              </a:rPr>
              <a:t>104</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10</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21</a:t>
            </a:r>
            <a:r>
              <a:rPr lang="zh-TW" altLang="zh-TW" sz="2800" dirty="0" smtClean="0">
                <a:effectLst/>
                <a:latin typeface="標楷體" pitchFamily="65" charset="-120"/>
                <a:ea typeface="標楷體" pitchFamily="65" charset="-120"/>
              </a:rPr>
              <a:t>日簽辦採購評選委員會，機關首長指派召集人，惟未指派副召集人，另查機關其他會議紀錄亦無記載由委員互選產生副召集人之紀錄。</a:t>
            </a:r>
            <a:endParaRPr lang="en-US" altLang="zh-TW" sz="2800" dirty="0" smtClean="0">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100</a:t>
            </a:fld>
            <a:endParaRPr lang="zh-TW"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1.</a:t>
            </a:r>
            <a:r>
              <a:rPr lang="zh-TW" altLang="en-US" dirty="0" smtClean="0">
                <a:solidFill>
                  <a:srgbClr val="1D04D2"/>
                </a:solidFill>
                <a:effectLst/>
                <a:latin typeface="標楷體" pitchFamily="65" charset="-120"/>
                <a:ea typeface="標楷體" pitchFamily="65" charset="-120"/>
              </a:rPr>
              <a:t>監辦單位未派員監辦，未於相關紀錄記載未派員之原因。</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101</a:t>
            </a:fld>
            <a:endParaRPr lang="zh-TW"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17</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機關</a:t>
            </a:r>
            <a:r>
              <a:rPr lang="zh-TW" altLang="en-US" sz="2800" dirty="0" smtClean="0">
                <a:effectLst/>
                <a:latin typeface="標楷體" pitchFamily="65" charset="-120"/>
                <a:ea typeface="標楷體" pitchFamily="65" charset="-120"/>
              </a:rPr>
              <a:t>於</a:t>
            </a:r>
            <a:r>
              <a:rPr lang="zh-TW" altLang="zh-TW" sz="2800" dirty="0" smtClean="0">
                <a:effectLst/>
                <a:latin typeface="標楷體" pitchFamily="65" charset="-120"/>
                <a:ea typeface="標楷體" pitchFamily="65" charset="-120"/>
              </a:rPr>
              <a:t>決標公告載明「機關有關單位（機關內之政風、監查（察）、查察、檢核或稽核單位）是否派員監辦」欄位登載「……不派員監辦情形：</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機關內無政風、監查（察）、督察、檢核或稽核單位」，惟本案開標紀錄及決標紀錄</a:t>
            </a:r>
            <a:r>
              <a:rPr lang="zh-TW" altLang="zh-TW" sz="2800" dirty="0" smtClean="0">
                <a:solidFill>
                  <a:srgbClr val="FF0000"/>
                </a:solidFill>
                <a:effectLst/>
                <a:latin typeface="標楷體" pitchFamily="65" charset="-120"/>
                <a:ea typeface="標楷體" pitchFamily="65" charset="-120"/>
              </a:rPr>
              <a:t>未</a:t>
            </a:r>
            <a:r>
              <a:rPr lang="zh-TW" altLang="zh-TW" sz="2800" dirty="0" smtClean="0">
                <a:effectLst/>
                <a:latin typeface="標楷體" pitchFamily="65" charset="-120"/>
                <a:ea typeface="標楷體" pitchFamily="65" charset="-120"/>
              </a:rPr>
              <a:t>依上開規定</a:t>
            </a:r>
            <a:r>
              <a:rPr lang="zh-TW" altLang="zh-TW" sz="2800" dirty="0" smtClean="0">
                <a:solidFill>
                  <a:srgbClr val="FF0000"/>
                </a:solidFill>
                <a:effectLst/>
                <a:latin typeface="標楷體" pitchFamily="65" charset="-120"/>
                <a:ea typeface="標楷體" pitchFamily="65" charset="-120"/>
              </a:rPr>
              <a:t>載明</a:t>
            </a:r>
            <a:r>
              <a:rPr lang="zh-TW" altLang="zh-TW" sz="2800" dirty="0" smtClean="0">
                <a:effectLst/>
                <a:latin typeface="標楷體" pitchFamily="65" charset="-120"/>
                <a:ea typeface="標楷體" pitchFamily="65" charset="-120"/>
              </a:rPr>
              <a:t>有關單位</a:t>
            </a:r>
            <a:r>
              <a:rPr lang="zh-TW" altLang="zh-TW" sz="2800" dirty="0" smtClean="0">
                <a:solidFill>
                  <a:srgbClr val="1D04D2"/>
                </a:solidFill>
                <a:effectLst/>
                <a:latin typeface="標楷體" pitchFamily="65" charset="-120"/>
                <a:ea typeface="標楷體" pitchFamily="65" charset="-120"/>
              </a:rPr>
              <a:t>不派員</a:t>
            </a:r>
            <a:r>
              <a:rPr lang="zh-TW" altLang="zh-TW" sz="2800" dirty="0" smtClean="0">
                <a:effectLst/>
                <a:latin typeface="標楷體" pitchFamily="65" charset="-120"/>
                <a:ea typeface="標楷體" pitchFamily="65" charset="-120"/>
              </a:rPr>
              <a:t>監辦之</a:t>
            </a:r>
            <a:r>
              <a:rPr lang="zh-TW" altLang="zh-TW" sz="2800" dirty="0" smtClean="0">
                <a:solidFill>
                  <a:srgbClr val="1D04D2"/>
                </a:solidFill>
                <a:effectLst/>
                <a:latin typeface="標楷體" pitchFamily="65" charset="-120"/>
                <a:ea typeface="標楷體" pitchFamily="65" charset="-120"/>
              </a:rPr>
              <a:t>特殊情形</a:t>
            </a:r>
            <a:r>
              <a:rPr lang="zh-TW" altLang="zh-TW"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102</a:t>
            </a:fld>
            <a:endParaRPr lang="zh-TW"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effectLst/>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2.</a:t>
            </a:r>
            <a:r>
              <a:rPr lang="zh-TW" altLang="en-US" dirty="0" smtClean="0">
                <a:solidFill>
                  <a:srgbClr val="1D04D2"/>
                </a:solidFill>
                <a:effectLst/>
                <a:latin typeface="標楷體" pitchFamily="65" charset="-120"/>
                <a:ea typeface="標楷體" pitchFamily="65" charset="-120"/>
              </a:rPr>
              <a:t>開標時，未查察廠商是否為合格廠商。</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103</a:t>
            </a:fld>
            <a:endParaRPr lang="zh-TW"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18</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機關辦理採購</a:t>
            </a:r>
            <a:r>
              <a:rPr lang="zh-TW" altLang="zh-TW" sz="2800" dirty="0" smtClean="0">
                <a:effectLst/>
                <a:latin typeface="標楷體" pitchFamily="65" charset="-120"/>
                <a:ea typeface="標楷體" pitchFamily="65" charset="-120"/>
              </a:rPr>
              <a:t>允許共同投標，於</a:t>
            </a:r>
            <a:r>
              <a:rPr lang="en-US" altLang="zh-TW" sz="2800" dirty="0" smtClean="0">
                <a:effectLst/>
                <a:latin typeface="標楷體" pitchFamily="65" charset="-120"/>
                <a:ea typeface="標楷體" pitchFamily="65" charset="-120"/>
              </a:rPr>
              <a:t>106</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22</a:t>
            </a:r>
            <a:r>
              <a:rPr lang="zh-TW" altLang="zh-TW" sz="2800" dirty="0" smtClean="0">
                <a:effectLst/>
                <a:latin typeface="標楷體" pitchFamily="65" charset="-120"/>
                <a:ea typeface="標楷體" pitchFamily="65" charset="-120"/>
              </a:rPr>
              <a:t>日上午</a:t>
            </a:r>
            <a:r>
              <a:rPr lang="en-US" altLang="zh-TW" sz="2800" dirty="0" smtClean="0">
                <a:effectLst/>
                <a:latin typeface="標楷體" pitchFamily="65" charset="-120"/>
                <a:ea typeface="標楷體" pitchFamily="65" charset="-120"/>
              </a:rPr>
              <a:t>10</a:t>
            </a:r>
            <a:r>
              <a:rPr lang="zh-TW" altLang="zh-TW" sz="2800" dirty="0" smtClean="0">
                <a:effectLst/>
                <a:latin typeface="標楷體" pitchFamily="65" charset="-120"/>
                <a:ea typeface="標楷體" pitchFamily="65" charset="-120"/>
              </a:rPr>
              <a:t>時開標，惟機關開標時</a:t>
            </a:r>
            <a:r>
              <a:rPr lang="zh-TW" altLang="zh-TW" sz="2800" dirty="0" smtClean="0">
                <a:solidFill>
                  <a:srgbClr val="FF0000"/>
                </a:solidFill>
                <a:effectLst/>
                <a:latin typeface="標楷體" pitchFamily="65" charset="-120"/>
                <a:ea typeface="標楷體" pitchFamily="65" charset="-120"/>
              </a:rPr>
              <a:t>未查詢</a:t>
            </a:r>
            <a:r>
              <a:rPr lang="zh-TW" altLang="zh-TW" sz="2800" dirty="0" smtClean="0">
                <a:effectLst/>
                <a:latin typeface="標楷體" pitchFamily="65" charset="-120"/>
                <a:ea typeface="標楷體" pitchFamily="65" charset="-120"/>
              </a:rPr>
              <a:t>共同投標廠商</a:t>
            </a:r>
            <a:r>
              <a:rPr lang="zh-TW" altLang="zh-TW" sz="2800" dirty="0" smtClean="0">
                <a:solidFill>
                  <a:srgbClr val="1D04D2"/>
                </a:solidFill>
                <a:effectLst/>
                <a:latin typeface="標楷體" pitchFamily="65" charset="-120"/>
                <a:ea typeface="標楷體" pitchFamily="65" charset="-120"/>
              </a:rPr>
              <a:t>是否為拒絕往來</a:t>
            </a:r>
            <a:r>
              <a:rPr lang="zh-TW" altLang="zh-TW" sz="2800" dirty="0" smtClean="0">
                <a:effectLst/>
                <a:latin typeface="標楷體" pitchFamily="65" charset="-120"/>
                <a:ea typeface="標楷體" pitchFamily="65" charset="-120"/>
              </a:rPr>
              <a:t>廠商，恐造成誤判開標前合格廠商家數計算。請機關注意本法施行細則第</a:t>
            </a:r>
            <a:r>
              <a:rPr lang="en-US" altLang="zh-TW" sz="2800" dirty="0" smtClean="0">
                <a:effectLst/>
                <a:latin typeface="標楷體" pitchFamily="65" charset="-120"/>
                <a:ea typeface="標楷體" pitchFamily="65" charset="-120"/>
              </a:rPr>
              <a:t>29</a:t>
            </a:r>
            <a:r>
              <a:rPr lang="zh-TW" altLang="zh-TW"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項關於外標封標示投標廠商名稱及地址之規定。 </a:t>
            </a:r>
            <a:endParaRPr lang="en-US" altLang="zh-TW" sz="2800" dirty="0" smtClean="0">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104</a:t>
            </a:fld>
            <a:endParaRPr lang="zh-TW"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3.</a:t>
            </a:r>
            <a:r>
              <a:rPr lang="zh-TW" altLang="en-US" dirty="0" smtClean="0">
                <a:solidFill>
                  <a:srgbClr val="1D04D2"/>
                </a:solidFill>
                <a:effectLst/>
                <a:latin typeface="標楷體" pitchFamily="65" charset="-120"/>
                <a:ea typeface="標楷體" pitchFamily="65" charset="-120"/>
              </a:rPr>
              <a:t>機關未確實查核廠商所提出之文件是否符合招標文件規定。</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105</a:t>
            </a:fld>
            <a:endParaRPr lang="zh-TW"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19</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700" dirty="0" smtClean="0">
                <a:effectLst/>
                <a:latin typeface="標楷體" pitchFamily="65" charset="-120"/>
                <a:ea typeface="標楷體" pitchFamily="65" charset="-120"/>
              </a:rPr>
              <a:t>機關辦理採購，</a:t>
            </a:r>
            <a:r>
              <a:rPr lang="zh-TW" altLang="zh-TW" sz="2700" dirty="0" smtClean="0">
                <a:effectLst/>
                <a:latin typeface="標楷體" pitchFamily="65" charset="-120"/>
                <a:ea typeface="標楷體" pitchFamily="65" charset="-120"/>
              </a:rPr>
              <a:t>投標須知</a:t>
            </a:r>
            <a:r>
              <a:rPr lang="zh-TW" altLang="en-US" sz="2700" dirty="0" smtClean="0">
                <a:effectLst/>
                <a:latin typeface="標楷體" pitchFamily="65" charset="-120"/>
                <a:ea typeface="標楷體" pitchFamily="65" charset="-120"/>
              </a:rPr>
              <a:t>依認定標準第</a:t>
            </a:r>
            <a:r>
              <a:rPr lang="en-US" altLang="zh-TW" sz="2700" dirty="0" smtClean="0">
                <a:effectLst/>
                <a:latin typeface="標楷體" pitchFamily="65" charset="-120"/>
                <a:ea typeface="標楷體" pitchFamily="65" charset="-120"/>
              </a:rPr>
              <a:t>4</a:t>
            </a:r>
            <a:r>
              <a:rPr lang="zh-TW" altLang="en-US" sz="2700" dirty="0" smtClean="0">
                <a:effectLst/>
                <a:latin typeface="標楷體" pitchFamily="65" charset="-120"/>
                <a:ea typeface="標楷體" pitchFamily="65" charset="-120"/>
              </a:rPr>
              <a:t>條載明</a:t>
            </a:r>
            <a:r>
              <a:rPr lang="zh-TW" altLang="zh-TW" sz="2700" dirty="0" smtClean="0">
                <a:effectLst/>
                <a:latin typeface="標楷體" pitchFamily="65" charset="-120"/>
                <a:ea typeface="標楷體" pitchFamily="65" charset="-120"/>
              </a:rPr>
              <a:t>投標廠商應附具「信用證明文件」</a:t>
            </a:r>
            <a:r>
              <a:rPr lang="zh-TW" altLang="zh-TW"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marL="1169988" indent="0" algn="just">
              <a:lnSpc>
                <a:spcPct val="120000"/>
              </a:lnSpc>
              <a:spcBef>
                <a:spcPts val="600"/>
              </a:spcBef>
              <a:buNone/>
            </a:pPr>
            <a:r>
              <a:rPr lang="zh-TW" altLang="zh-TW" sz="2700" dirty="0" smtClean="0">
                <a:latin typeface="標楷體" pitchFamily="65" charset="-120"/>
                <a:ea typeface="標楷體" pitchFamily="65" charset="-120"/>
              </a:rPr>
              <a:t>本</a:t>
            </a:r>
            <a:r>
              <a:rPr lang="zh-TW" altLang="zh-TW" sz="2700" dirty="0" smtClean="0">
                <a:effectLst/>
                <a:latin typeface="標楷體" pitchFamily="65" charset="-120"/>
                <a:ea typeface="標楷體" pitchFamily="65" charset="-120"/>
              </a:rPr>
              <a:t>案截止投標日期為</a:t>
            </a:r>
            <a:r>
              <a:rPr lang="en-US" altLang="zh-TW" sz="2700" dirty="0" smtClean="0">
                <a:effectLst/>
                <a:latin typeface="標楷體" pitchFamily="65" charset="-120"/>
                <a:ea typeface="標楷體" pitchFamily="65" charset="-120"/>
              </a:rPr>
              <a:t>104</a:t>
            </a:r>
            <a:r>
              <a:rPr lang="zh-TW" altLang="zh-TW" sz="2700" dirty="0" smtClean="0">
                <a:effectLst/>
                <a:latin typeface="標楷體" pitchFamily="65" charset="-120"/>
                <a:ea typeface="標楷體" pitchFamily="65" charset="-120"/>
              </a:rPr>
              <a:t>年</a:t>
            </a:r>
            <a:r>
              <a:rPr lang="en-US" altLang="zh-TW" sz="2700" dirty="0" smtClean="0">
                <a:effectLst/>
                <a:latin typeface="標楷體" pitchFamily="65" charset="-120"/>
                <a:ea typeface="標楷體" pitchFamily="65" charset="-120"/>
              </a:rPr>
              <a:t>12</a:t>
            </a:r>
            <a:r>
              <a:rPr lang="zh-TW" altLang="zh-TW" sz="2700" dirty="0" smtClean="0">
                <a:effectLst/>
                <a:latin typeface="標楷體" pitchFamily="65" charset="-120"/>
                <a:ea typeface="標楷體" pitchFamily="65" charset="-120"/>
              </a:rPr>
              <a:t>月</a:t>
            </a:r>
            <a:r>
              <a:rPr lang="en-US" altLang="zh-TW" sz="2700" dirty="0" smtClean="0">
                <a:effectLst/>
                <a:latin typeface="標楷體" pitchFamily="65" charset="-120"/>
                <a:ea typeface="標楷體" pitchFamily="65" charset="-120"/>
              </a:rPr>
              <a:t>28</a:t>
            </a:r>
            <a:r>
              <a:rPr lang="zh-TW" altLang="zh-TW" sz="2700" dirty="0" smtClean="0">
                <a:effectLst/>
                <a:latin typeface="標楷體" pitchFamily="65" charset="-120"/>
                <a:ea typeface="標楷體" pitchFamily="65" charset="-120"/>
              </a:rPr>
              <a:t>日，機關審查廠商○○機電工程股份有限公司之投標證件，結果係為合格</a:t>
            </a:r>
            <a:r>
              <a:rPr lang="zh-TW" altLang="en-US" sz="2700" dirty="0" smtClean="0">
                <a:effectLst/>
                <a:latin typeface="標楷體" pitchFamily="65" charset="-120"/>
                <a:ea typeface="標楷體" pitchFamily="65" charset="-120"/>
              </a:rPr>
              <a:t>，惟查該</a:t>
            </a:r>
            <a:r>
              <a:rPr lang="zh-TW" altLang="zh-TW" sz="2700" dirty="0" smtClean="0">
                <a:effectLst/>
                <a:latin typeface="標楷體" pitchFamily="65" charset="-120"/>
                <a:ea typeface="標楷體" pitchFamily="65" charset="-120"/>
              </a:rPr>
              <a:t>公司所檢附○○商業銀行所出具</a:t>
            </a:r>
            <a:r>
              <a:rPr lang="en-US" altLang="zh-TW" sz="2700" dirty="0" smtClean="0">
                <a:effectLst/>
                <a:latin typeface="標楷體" pitchFamily="65" charset="-120"/>
                <a:ea typeface="標楷體" pitchFamily="65" charset="-120"/>
              </a:rPr>
              <a:t>104</a:t>
            </a:r>
            <a:r>
              <a:rPr lang="zh-TW" altLang="zh-TW" sz="2700" dirty="0" smtClean="0">
                <a:effectLst/>
                <a:latin typeface="標楷體" pitchFamily="65" charset="-120"/>
                <a:ea typeface="標楷體" pitchFamily="65" charset="-120"/>
              </a:rPr>
              <a:t>年</a:t>
            </a:r>
            <a:r>
              <a:rPr lang="en-US" altLang="zh-TW" sz="2700" dirty="0" smtClean="0">
                <a:effectLst/>
                <a:latin typeface="標楷體" pitchFamily="65" charset="-120"/>
                <a:ea typeface="標楷體" pitchFamily="65" charset="-120"/>
              </a:rPr>
              <a:t>4</a:t>
            </a:r>
            <a:r>
              <a:rPr lang="zh-TW" altLang="zh-TW" sz="2700" dirty="0" smtClean="0">
                <a:effectLst/>
                <a:latin typeface="標楷體" pitchFamily="65" charset="-120"/>
                <a:ea typeface="標楷體" pitchFamily="65" charset="-120"/>
              </a:rPr>
              <a:t>月</a:t>
            </a:r>
            <a:r>
              <a:rPr lang="en-US" altLang="zh-TW" sz="2700" dirty="0" smtClean="0">
                <a:effectLst/>
                <a:latin typeface="標楷體" pitchFamily="65" charset="-120"/>
                <a:ea typeface="標楷體" pitchFamily="65" charset="-120"/>
              </a:rPr>
              <a:t>20</a:t>
            </a:r>
            <a:r>
              <a:rPr lang="zh-TW" altLang="zh-TW" sz="2700" dirty="0" smtClean="0">
                <a:effectLst/>
                <a:latin typeface="標楷體" pitchFamily="65" charset="-120"/>
                <a:ea typeface="標楷體" pitchFamily="65" charset="-120"/>
              </a:rPr>
              <a:t>日查詢之第一類票據信用資料查覆單（含無拒絕往來紀錄），該查詢日</a:t>
            </a:r>
            <a:r>
              <a:rPr lang="zh-TW" altLang="zh-TW" sz="2700" dirty="0" smtClean="0">
                <a:solidFill>
                  <a:srgbClr val="FF0000"/>
                </a:solidFill>
                <a:effectLst/>
                <a:latin typeface="標楷體" pitchFamily="65" charset="-120"/>
                <a:ea typeface="標楷體" pitchFamily="65" charset="-120"/>
              </a:rPr>
              <a:t>已超過截止投標日半年</a:t>
            </a:r>
            <a:r>
              <a:rPr lang="zh-TW" altLang="en-US" sz="2700" dirty="0" smtClean="0">
                <a:effectLst/>
                <a:latin typeface="標楷體" pitchFamily="65" charset="-120"/>
                <a:ea typeface="標楷體" pitchFamily="65" charset="-120"/>
              </a:rPr>
              <a:t>。</a:t>
            </a:r>
            <a:endParaRPr lang="en-US" altLang="zh-TW" sz="2700" dirty="0" smtClean="0">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106</a:t>
            </a:fld>
            <a:endParaRPr lang="zh-TW"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20</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600" dirty="0" smtClean="0">
                <a:effectLst/>
                <a:latin typeface="標楷體" pitchFamily="65" charset="-120"/>
                <a:ea typeface="標楷體" pitchFamily="65" charset="-120"/>
              </a:rPr>
              <a:t>投標須知載明投標廠商之標價</a:t>
            </a:r>
            <a:r>
              <a:rPr lang="zh-TW" altLang="zh-TW" sz="2600" dirty="0" smtClean="0">
                <a:solidFill>
                  <a:srgbClr val="1D04D2"/>
                </a:solidFill>
                <a:effectLst/>
                <a:latin typeface="標楷體" pitchFamily="65" charset="-120"/>
                <a:ea typeface="標楷體" pitchFamily="65" charset="-120"/>
              </a:rPr>
              <a:t>高於公告</a:t>
            </a:r>
            <a:r>
              <a:rPr lang="zh-TW" altLang="zh-TW" sz="2600" dirty="0" smtClean="0">
                <a:effectLst/>
                <a:latin typeface="標楷體" pitchFamily="65" charset="-120"/>
                <a:ea typeface="標楷體" pitchFamily="65" charset="-120"/>
              </a:rPr>
              <a:t>之</a:t>
            </a:r>
            <a:r>
              <a:rPr lang="zh-TW" altLang="zh-TW" sz="2600" dirty="0" smtClean="0">
                <a:solidFill>
                  <a:srgbClr val="1D04D2"/>
                </a:solidFill>
                <a:effectLst/>
                <a:latin typeface="標楷體" pitchFamily="65" charset="-120"/>
                <a:ea typeface="標楷體" pitchFamily="65" charset="-120"/>
              </a:rPr>
              <a:t>預算</a:t>
            </a:r>
            <a:r>
              <a:rPr lang="zh-TW" altLang="zh-TW" sz="2600" dirty="0" smtClean="0">
                <a:effectLst/>
                <a:latin typeface="標楷體" pitchFamily="65" charset="-120"/>
                <a:ea typeface="標楷體" pitchFamily="65" charset="-120"/>
              </a:rPr>
              <a:t>者為投標文件內容</a:t>
            </a:r>
            <a:r>
              <a:rPr lang="zh-TW" altLang="zh-TW" sz="2600" dirty="0" smtClean="0">
                <a:solidFill>
                  <a:srgbClr val="FF0000"/>
                </a:solidFill>
                <a:effectLst/>
                <a:latin typeface="標楷體" pitchFamily="65" charset="-120"/>
                <a:ea typeface="標楷體" pitchFamily="65" charset="-120"/>
              </a:rPr>
              <a:t>不符合</a:t>
            </a:r>
            <a:r>
              <a:rPr lang="zh-TW" altLang="zh-TW" sz="2600" dirty="0" smtClean="0">
                <a:effectLst/>
                <a:latin typeface="標楷體" pitchFamily="65" charset="-120"/>
                <a:ea typeface="標楷體" pitchFamily="65" charset="-120"/>
              </a:rPr>
              <a:t>招標文件之規定、全份招標文件包括「</a:t>
            </a:r>
            <a:r>
              <a:rPr lang="en-US" altLang="zh-TW" sz="2600" dirty="0" smtClean="0">
                <a:effectLst/>
                <a:latin typeface="標楷體" pitchFamily="65" charset="-120"/>
                <a:ea typeface="標楷體" pitchFamily="65" charset="-120"/>
              </a:rPr>
              <a:t>……(</a:t>
            </a:r>
            <a:r>
              <a:rPr lang="zh-TW" altLang="zh-TW" sz="2600" dirty="0" smtClean="0">
                <a:effectLst/>
                <a:latin typeface="標楷體" pitchFamily="65" charset="-120"/>
                <a:ea typeface="標楷體" pitchFamily="65" charset="-120"/>
              </a:rPr>
              <a:t>十一</a:t>
            </a:r>
            <a:r>
              <a:rPr lang="en-US" altLang="zh-TW" sz="2600" dirty="0" smtClean="0">
                <a:effectLst/>
                <a:latin typeface="標楷體" pitchFamily="65" charset="-120"/>
                <a:ea typeface="標楷體" pitchFamily="65" charset="-120"/>
              </a:rPr>
              <a:t>)</a:t>
            </a:r>
            <a:r>
              <a:rPr lang="zh-TW" altLang="zh-TW" sz="2600" dirty="0" smtClean="0">
                <a:effectLst/>
                <a:latin typeface="標楷體" pitchFamily="65" charset="-120"/>
                <a:ea typeface="標楷體" pitchFamily="65" charset="-120"/>
              </a:rPr>
              <a:t>方案</a:t>
            </a:r>
            <a:r>
              <a:rPr lang="en-US" altLang="zh-TW" sz="2600" dirty="0" smtClean="0">
                <a:effectLst/>
                <a:latin typeface="標楷體" pitchFamily="65" charset="-120"/>
                <a:ea typeface="標楷體" pitchFamily="65" charset="-120"/>
              </a:rPr>
              <a:t>A</a:t>
            </a:r>
            <a:r>
              <a:rPr lang="zh-TW" altLang="zh-TW" sz="2600" dirty="0" smtClean="0">
                <a:effectLst/>
                <a:latin typeface="標楷體" pitchFamily="65" charset="-120"/>
                <a:ea typeface="標楷體" pitchFamily="65" charset="-120"/>
              </a:rPr>
              <a:t>：機票票種採個人票規劃及報價明細。</a:t>
            </a:r>
            <a:r>
              <a:rPr lang="en-US" altLang="zh-TW" sz="2600" dirty="0" smtClean="0">
                <a:effectLst/>
                <a:latin typeface="標楷體" pitchFamily="65" charset="-120"/>
                <a:ea typeface="標楷體" pitchFamily="65" charset="-120"/>
              </a:rPr>
              <a:t>(</a:t>
            </a:r>
            <a:r>
              <a:rPr lang="zh-TW" altLang="zh-TW" sz="2600" dirty="0" smtClean="0">
                <a:effectLst/>
                <a:latin typeface="標楷體" pitchFamily="65" charset="-120"/>
                <a:ea typeface="標楷體" pitchFamily="65" charset="-120"/>
              </a:rPr>
              <a:t>十二</a:t>
            </a:r>
            <a:r>
              <a:rPr lang="en-US" altLang="zh-TW" sz="2600" dirty="0" smtClean="0">
                <a:effectLst/>
                <a:latin typeface="標楷體" pitchFamily="65" charset="-120"/>
                <a:ea typeface="標楷體" pitchFamily="65" charset="-120"/>
              </a:rPr>
              <a:t>) </a:t>
            </a:r>
            <a:r>
              <a:rPr lang="zh-TW" altLang="zh-TW" sz="2600" dirty="0" smtClean="0">
                <a:effectLst/>
                <a:latin typeface="標楷體" pitchFamily="65" charset="-120"/>
                <a:ea typeface="標楷體" pitchFamily="65" charset="-120"/>
              </a:rPr>
              <a:t>方案</a:t>
            </a:r>
            <a:r>
              <a:rPr lang="en-US" altLang="zh-TW" sz="2600" dirty="0" smtClean="0">
                <a:effectLst/>
                <a:latin typeface="標楷體" pitchFamily="65" charset="-120"/>
                <a:ea typeface="標楷體" pitchFamily="65" charset="-120"/>
              </a:rPr>
              <a:t>B</a:t>
            </a:r>
            <a:r>
              <a:rPr lang="zh-TW" altLang="zh-TW" sz="2600" dirty="0" smtClean="0">
                <a:effectLst/>
                <a:latin typeface="標楷體" pitchFamily="65" charset="-120"/>
                <a:ea typeface="標楷體" pitchFamily="65" charset="-120"/>
              </a:rPr>
              <a:t>：機票票種以團體票為主規劃及報價明細。</a:t>
            </a:r>
            <a:r>
              <a:rPr lang="en-US" altLang="zh-TW" sz="2600" dirty="0" smtClean="0">
                <a:effectLst/>
                <a:latin typeface="標楷體" pitchFamily="65" charset="-120"/>
                <a:ea typeface="標楷體" pitchFamily="65" charset="-120"/>
              </a:rPr>
              <a:t>……</a:t>
            </a:r>
            <a:r>
              <a:rPr lang="zh-TW" altLang="zh-TW" sz="2600" dirty="0" smtClean="0">
                <a:effectLst/>
                <a:latin typeface="標楷體" pitchFamily="65" charset="-120"/>
                <a:ea typeface="標楷體" pitchFamily="65" charset="-120"/>
              </a:rPr>
              <a:t>」。經檢視○○旅行社股份有限公司之投標文件，其方案</a:t>
            </a:r>
            <a:r>
              <a:rPr lang="en-US" altLang="zh-TW" sz="2600" dirty="0" smtClean="0">
                <a:effectLst/>
                <a:latin typeface="標楷體" pitchFamily="65" charset="-120"/>
                <a:ea typeface="標楷體" pitchFamily="65" charset="-120"/>
              </a:rPr>
              <a:t>A</a:t>
            </a:r>
            <a:r>
              <a:rPr lang="zh-TW" altLang="zh-TW" sz="2600" dirty="0" smtClean="0">
                <a:effectLst/>
                <a:latin typeface="標楷體" pitchFamily="65" charset="-120"/>
                <a:ea typeface="標楷體" pitchFamily="65" charset="-120"/>
              </a:rPr>
              <a:t>之</a:t>
            </a:r>
            <a:r>
              <a:rPr lang="zh-TW" altLang="zh-TW" sz="2600" dirty="0" smtClean="0">
                <a:solidFill>
                  <a:srgbClr val="1D04D2"/>
                </a:solidFill>
                <a:effectLst/>
                <a:latin typeface="標楷體" pitchFamily="65" charset="-120"/>
                <a:ea typeface="標楷體" pitchFamily="65" charset="-120"/>
              </a:rPr>
              <a:t>標價超過預算金額</a:t>
            </a:r>
            <a:r>
              <a:rPr lang="zh-TW" altLang="zh-TW" sz="2600" dirty="0" smtClean="0">
                <a:effectLst/>
                <a:latin typeface="標楷體" pitchFamily="65" charset="-120"/>
                <a:ea typeface="標楷體" pitchFamily="65" charset="-120"/>
              </a:rPr>
              <a:t>，依前開投標須知規定應為不合格，惟機關於資格審查表仍</a:t>
            </a:r>
            <a:r>
              <a:rPr lang="zh-TW" altLang="zh-TW" sz="2600" dirty="0" smtClean="0">
                <a:solidFill>
                  <a:srgbClr val="FF0000"/>
                </a:solidFill>
                <a:effectLst/>
                <a:latin typeface="標楷體" pitchFamily="65" charset="-120"/>
                <a:ea typeface="標楷體" pitchFamily="65" charset="-120"/>
              </a:rPr>
              <a:t>勾選</a:t>
            </a:r>
            <a:r>
              <a:rPr lang="zh-TW" altLang="zh-TW" sz="2600" dirty="0" smtClean="0">
                <a:effectLst/>
                <a:latin typeface="標楷體" pitchFamily="65" charset="-120"/>
                <a:ea typeface="標楷體" pitchFamily="65" charset="-120"/>
              </a:rPr>
              <a:t>該廠商為</a:t>
            </a:r>
            <a:r>
              <a:rPr lang="zh-TW" altLang="zh-TW" sz="2600" dirty="0" smtClean="0">
                <a:solidFill>
                  <a:srgbClr val="FF0000"/>
                </a:solidFill>
                <a:effectLst/>
                <a:latin typeface="標楷體" pitchFamily="65" charset="-120"/>
                <a:ea typeface="標楷體" pitchFamily="65" charset="-120"/>
              </a:rPr>
              <a:t>合格</a:t>
            </a:r>
            <a:r>
              <a:rPr lang="zh-TW" altLang="en-US" sz="2600" dirty="0" smtClean="0">
                <a:effectLst/>
                <a:latin typeface="標楷體" pitchFamily="65" charset="-120"/>
                <a:ea typeface="標楷體" pitchFamily="65" charset="-120"/>
              </a:rPr>
              <a:t>。</a:t>
            </a:r>
            <a:endParaRPr lang="en-US" altLang="zh-TW" sz="2600" dirty="0" smtClean="0">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107</a:t>
            </a:fld>
            <a:endParaRPr lang="zh-TW"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4.</a:t>
            </a:r>
            <a:r>
              <a:rPr lang="zh-TW" altLang="en-US" dirty="0" smtClean="0">
                <a:solidFill>
                  <a:srgbClr val="1D04D2"/>
                </a:solidFill>
                <a:effectLst/>
                <a:latin typeface="標楷體" pitchFamily="65" charset="-120"/>
                <a:ea typeface="標楷體" pitchFamily="65" charset="-120"/>
              </a:rPr>
              <a:t>機關未注意廠商是否有</a:t>
            </a:r>
            <a:r>
              <a:rPr lang="zh-TW" altLang="zh-TW" dirty="0" smtClean="0">
                <a:solidFill>
                  <a:srgbClr val="1D04D2"/>
                </a:solidFill>
                <a:effectLst/>
                <a:latin typeface="標楷體" pitchFamily="65" charset="-120"/>
                <a:ea typeface="標楷體" pitchFamily="65" charset="-120"/>
              </a:rPr>
              <a:t>影響採購公正之違法或不當行為</a:t>
            </a:r>
            <a:r>
              <a:rPr lang="zh-TW" altLang="en-US" dirty="0" smtClean="0">
                <a:solidFill>
                  <a:srgbClr val="1D04D2"/>
                </a:solidFill>
                <a:effectLst/>
                <a:latin typeface="標楷體" pitchFamily="65" charset="-120"/>
                <a:ea typeface="標楷體" pitchFamily="65" charset="-120"/>
              </a:rPr>
              <a:t>。</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108</a:t>
            </a:fld>
            <a:endParaRPr lang="zh-TW"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21</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機關辦理某建築新建工程採購案，</a:t>
            </a:r>
            <a:r>
              <a:rPr lang="zh-TW" altLang="zh-TW" sz="2800" dirty="0" smtClean="0">
                <a:effectLst/>
                <a:latin typeface="標楷體" pitchFamily="65" charset="-120"/>
                <a:ea typeface="標楷體" pitchFamily="65" charset="-120"/>
              </a:rPr>
              <a:t>計有</a:t>
            </a:r>
            <a:r>
              <a:rPr lang="zh-TW" altLang="zh-TW" sz="2800" dirty="0" smtClean="0">
                <a:solidFill>
                  <a:srgbClr val="1D04D2"/>
                </a:solidFill>
                <a:effectLst/>
                <a:latin typeface="標楷體" pitchFamily="65" charset="-120"/>
                <a:ea typeface="標楷體" pitchFamily="65" charset="-120"/>
              </a:rPr>
              <a:t>三家</a:t>
            </a:r>
            <a:r>
              <a:rPr lang="zh-TW" altLang="zh-TW" sz="2800" dirty="0" smtClean="0">
                <a:effectLst/>
                <a:latin typeface="標楷體" pitchFamily="65" charset="-120"/>
                <a:ea typeface="標楷體" pitchFamily="65" charset="-120"/>
              </a:rPr>
              <a:t>廠商投標，開標當天僅○○營造有限公司出席，審標時其他</a:t>
            </a:r>
            <a:r>
              <a:rPr lang="zh-TW" altLang="zh-TW" sz="2800" dirty="0" smtClean="0">
                <a:solidFill>
                  <a:srgbClr val="1D04D2"/>
                </a:solidFill>
                <a:effectLst/>
                <a:latin typeface="標楷體" pitchFamily="65" charset="-120"/>
                <a:ea typeface="標楷體" pitchFamily="65" charset="-120"/>
              </a:rPr>
              <a:t>二家</a:t>
            </a:r>
            <a:r>
              <a:rPr lang="zh-TW" altLang="zh-TW" sz="2800" dirty="0" smtClean="0">
                <a:effectLst/>
                <a:latin typeface="標楷體" pitchFamily="65" charset="-120"/>
                <a:ea typeface="標楷體" pitchFamily="65" charset="-120"/>
              </a:rPr>
              <a:t>廠商○○營造有限公司及○○營造有限公司因</a:t>
            </a:r>
            <a:r>
              <a:rPr lang="zh-TW" altLang="zh-TW" sz="2800" dirty="0" smtClean="0">
                <a:solidFill>
                  <a:srgbClr val="1D04D2"/>
                </a:solidFill>
                <a:effectLst/>
                <a:latin typeface="標楷體" pitchFamily="65" charset="-120"/>
                <a:ea typeface="標楷體" pitchFamily="65" charset="-120"/>
              </a:rPr>
              <a:t>未附納稅證明</a:t>
            </a:r>
            <a:r>
              <a:rPr lang="zh-TW" altLang="zh-TW" sz="2800" dirty="0" smtClean="0">
                <a:effectLst/>
                <a:latin typeface="標楷體" pitchFamily="65" charset="-120"/>
                <a:ea typeface="標楷體" pitchFamily="65" charset="-120"/>
              </a:rPr>
              <a:t>，被判資格不符，致</a:t>
            </a:r>
            <a:r>
              <a:rPr lang="zh-TW" altLang="zh-TW" sz="2800" dirty="0" smtClean="0">
                <a:solidFill>
                  <a:srgbClr val="FF0000"/>
                </a:solidFill>
                <a:effectLst/>
                <a:latin typeface="標楷體" pitchFamily="65" charset="-120"/>
                <a:ea typeface="標楷體" pitchFamily="65" charset="-120"/>
              </a:rPr>
              <a:t>僅餘一家廠商符合</a:t>
            </a:r>
            <a:r>
              <a:rPr lang="zh-TW" altLang="zh-TW" sz="2800" dirty="0" smtClean="0">
                <a:effectLst/>
                <a:latin typeface="標楷體" pitchFamily="65" charset="-120"/>
                <a:ea typeface="標楷體" pitchFamily="65" charset="-120"/>
              </a:rPr>
              <a:t>招標文件規定，且以底價之</a:t>
            </a:r>
            <a:r>
              <a:rPr lang="en-US" altLang="zh-TW" sz="2800" dirty="0" smtClean="0">
                <a:effectLst/>
                <a:latin typeface="標楷體" pitchFamily="65" charset="-120"/>
                <a:ea typeface="標楷體" pitchFamily="65" charset="-120"/>
              </a:rPr>
              <a:t>99.83</a:t>
            </a:r>
            <a:r>
              <a:rPr lang="zh-TW" altLang="zh-TW" sz="2800" dirty="0" smtClean="0">
                <a:effectLst/>
                <a:latin typeface="標楷體" pitchFamily="65" charset="-120"/>
                <a:ea typeface="標楷體" pitchFamily="65" charset="-120"/>
              </a:rPr>
              <a:t>％標比決標</a:t>
            </a:r>
            <a:r>
              <a:rPr lang="zh-TW" altLang="zh-TW" sz="2800" dirty="0" smtClean="0"/>
              <a:t>，</a:t>
            </a:r>
            <a:r>
              <a:rPr lang="zh-TW" altLang="zh-TW" sz="2800" dirty="0" smtClean="0">
                <a:effectLst/>
                <a:latin typeface="標楷體" pitchFamily="65" charset="-120"/>
                <a:ea typeface="標楷體" pitchFamily="65" charset="-120"/>
              </a:rPr>
              <a:t>廠商有疑似刻意造成不合格致影響採購公正之違法或不當行為</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109</a:t>
            </a:fld>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271864"/>
          </a:xfrm>
        </p:spPr>
        <p:txBody>
          <a:bodyPr>
            <a:noAutofit/>
          </a:bodyPr>
          <a:lstStyle/>
          <a:p>
            <a:pPr marL="274320" indent="-274320" fontAlgn="auto">
              <a:spcAft>
                <a:spcPts val="0"/>
              </a:spcAft>
              <a:buFont typeface="Wingdings"/>
              <a:buNone/>
              <a:defRPr/>
            </a:pPr>
            <a:r>
              <a:rPr lang="zh-TW" altLang="en-US" sz="3200" b="1" dirty="0" smtClean="0">
                <a:solidFill>
                  <a:srgbClr val="1D04D2"/>
                </a:solidFill>
                <a:effectLst/>
                <a:latin typeface="標楷體" pitchFamily="65" charset="-120"/>
                <a:ea typeface="標楷體" pitchFamily="65" charset="-120"/>
              </a:rPr>
              <a:t>公職人員利益衝突迴避法　第</a:t>
            </a:r>
            <a:r>
              <a:rPr lang="en-US" altLang="zh-TW" sz="3200" b="1" dirty="0" smtClean="0">
                <a:solidFill>
                  <a:srgbClr val="1D04D2"/>
                </a:solidFill>
                <a:effectLst/>
                <a:latin typeface="標楷體" pitchFamily="65" charset="-120"/>
                <a:ea typeface="標楷體" pitchFamily="65" charset="-120"/>
              </a:rPr>
              <a:t>14</a:t>
            </a:r>
            <a:r>
              <a:rPr lang="zh-TW" altLang="en-US" sz="3200" b="1" dirty="0" smtClean="0">
                <a:solidFill>
                  <a:srgbClr val="1D04D2"/>
                </a:solidFill>
                <a:effectLst/>
                <a:latin typeface="標楷體" pitchFamily="65" charset="-120"/>
                <a:ea typeface="標楷體" pitchFamily="65" charset="-120"/>
              </a:rPr>
              <a:t>條</a:t>
            </a:r>
            <a:r>
              <a:rPr lang="zh-TW" altLang="en-US" sz="2800" b="1" dirty="0" smtClean="0">
                <a:solidFill>
                  <a:srgbClr val="1D04D2"/>
                </a:solidFill>
                <a:effectLst/>
                <a:latin typeface="標楷體" pitchFamily="65" charset="-120"/>
                <a:ea typeface="標楷體" pitchFamily="65" charset="-120"/>
              </a:rPr>
              <a:t>　</a:t>
            </a:r>
            <a:endParaRPr lang="en-US" altLang="zh-TW" sz="2800" b="1" dirty="0" smtClean="0">
              <a:solidFill>
                <a:srgbClr val="1D04D2"/>
              </a:solidFill>
              <a:effectLst/>
              <a:latin typeface="標楷體" pitchFamily="65" charset="-120"/>
              <a:ea typeface="標楷體" pitchFamily="65" charset="-120"/>
            </a:endParaRPr>
          </a:p>
          <a:p>
            <a:pPr marL="361950" indent="-361950" algn="just" fontAlgn="auto">
              <a:spcAft>
                <a:spcPts val="0"/>
              </a:spcAft>
              <a:buFont typeface="Wingdings"/>
              <a:buNone/>
              <a:defRPr/>
            </a:pPr>
            <a:r>
              <a:rPr lang="zh-TW" altLang="en-US" sz="2000" dirty="0" smtClean="0">
                <a:effectLst/>
                <a:latin typeface="標楷體" pitchFamily="65" charset="-120"/>
                <a:ea typeface="標楷體" pitchFamily="65" charset="-120"/>
              </a:rPr>
              <a:t>   </a:t>
            </a:r>
            <a:r>
              <a:rPr lang="zh-TW" altLang="en-US" sz="2000" b="1" u="sng" dirty="0" smtClean="0">
                <a:solidFill>
                  <a:srgbClr val="7030A0"/>
                </a:solidFill>
                <a:effectLst/>
                <a:latin typeface="標楷體" pitchFamily="65" charset="-120"/>
                <a:ea typeface="標楷體" pitchFamily="65" charset="-120"/>
              </a:rPr>
              <a:t>公職人員或其關係人</a:t>
            </a:r>
            <a:r>
              <a:rPr lang="zh-TW" altLang="en-US" sz="2000" dirty="0" smtClean="0">
                <a:effectLst/>
                <a:latin typeface="標楷體" pitchFamily="65" charset="-120"/>
                <a:ea typeface="標楷體" pitchFamily="65" charset="-120"/>
              </a:rPr>
              <a:t>，</a:t>
            </a:r>
            <a:r>
              <a:rPr lang="zh-TW" altLang="en-US" sz="2000" dirty="0" smtClean="0">
                <a:solidFill>
                  <a:srgbClr val="FF0000"/>
                </a:solidFill>
                <a:effectLst/>
                <a:latin typeface="標楷體" pitchFamily="65" charset="-120"/>
                <a:ea typeface="標楷體" pitchFamily="65" charset="-120"/>
              </a:rPr>
              <a:t>不得</a:t>
            </a:r>
            <a:r>
              <a:rPr lang="zh-TW" altLang="en-US" sz="2000" dirty="0" smtClean="0">
                <a:effectLst/>
                <a:latin typeface="標楷體" pitchFamily="65" charset="-120"/>
                <a:ea typeface="標楷體" pitchFamily="65" charset="-120"/>
              </a:rPr>
              <a:t>與公職人員服務或受其監督之機關團體為</a:t>
            </a:r>
            <a:r>
              <a:rPr lang="zh-TW" altLang="en-US" sz="2000" b="0" dirty="0" smtClean="0">
                <a:effectLst/>
                <a:latin typeface="標楷體" pitchFamily="65" charset="-120"/>
                <a:ea typeface="標楷體" pitchFamily="65" charset="-120"/>
              </a:rPr>
              <a:t>補助、</a:t>
            </a:r>
            <a:r>
              <a:rPr lang="zh-TW" altLang="en-US" sz="2000" b="1" u="sng" dirty="0" smtClean="0">
                <a:solidFill>
                  <a:srgbClr val="7030A0"/>
                </a:solidFill>
                <a:effectLst/>
                <a:latin typeface="標楷體" pitchFamily="65" charset="-120"/>
                <a:ea typeface="標楷體" pitchFamily="65" charset="-120"/>
              </a:rPr>
              <a:t>買賣</a:t>
            </a:r>
            <a:r>
              <a:rPr lang="zh-TW" altLang="en-US" sz="2000" dirty="0" smtClean="0">
                <a:effectLst/>
                <a:latin typeface="標楷體" pitchFamily="65" charset="-120"/>
                <a:ea typeface="標楷體" pitchFamily="65" charset="-120"/>
              </a:rPr>
              <a:t>、</a:t>
            </a:r>
            <a:r>
              <a:rPr lang="zh-TW" altLang="en-US" sz="2000" b="0" dirty="0" smtClean="0">
                <a:effectLst/>
                <a:latin typeface="標楷體" pitchFamily="65" charset="-120"/>
                <a:ea typeface="標楷體" pitchFamily="65" charset="-120"/>
              </a:rPr>
              <a:t>租賃、承攬</a:t>
            </a:r>
            <a:r>
              <a:rPr lang="zh-TW" altLang="en-US" sz="2000" b="1" u="sng" dirty="0" smtClean="0">
                <a:solidFill>
                  <a:srgbClr val="7030A0"/>
                </a:solidFill>
                <a:effectLst/>
                <a:latin typeface="標楷體" pitchFamily="65" charset="-120"/>
                <a:ea typeface="標楷體" pitchFamily="65" charset="-120"/>
              </a:rPr>
              <a:t>或其他具有對價之交易行為</a:t>
            </a:r>
            <a:r>
              <a:rPr lang="zh-TW" altLang="en-US" sz="2000" dirty="0" smtClean="0">
                <a:effectLst/>
                <a:latin typeface="標楷體" pitchFamily="65" charset="-120"/>
                <a:ea typeface="標楷體" pitchFamily="65" charset="-120"/>
              </a:rPr>
              <a:t>。</a:t>
            </a:r>
            <a:r>
              <a:rPr lang="zh-TW" altLang="en-US" sz="2000" dirty="0" smtClean="0">
                <a:solidFill>
                  <a:srgbClr val="FF0000"/>
                </a:solidFill>
                <a:effectLst/>
                <a:latin typeface="標楷體" pitchFamily="65" charset="-120"/>
                <a:ea typeface="標楷體" pitchFamily="65" charset="-120"/>
              </a:rPr>
              <a:t>但</a:t>
            </a:r>
            <a:r>
              <a:rPr lang="zh-TW" altLang="en-US" sz="2000" dirty="0" smtClean="0">
                <a:effectLst/>
                <a:latin typeface="標楷體" pitchFamily="65" charset="-120"/>
                <a:ea typeface="標楷體" pitchFamily="65" charset="-120"/>
              </a:rPr>
              <a:t>有下列情形之一者，</a:t>
            </a:r>
            <a:r>
              <a:rPr lang="zh-TW" altLang="en-US" sz="2000" dirty="0" smtClean="0">
                <a:solidFill>
                  <a:srgbClr val="1D04D2"/>
                </a:solidFill>
                <a:effectLst/>
                <a:latin typeface="標楷體" pitchFamily="65" charset="-120"/>
                <a:ea typeface="標楷體" pitchFamily="65" charset="-120"/>
              </a:rPr>
              <a:t>不在此限</a:t>
            </a:r>
            <a:r>
              <a:rPr lang="zh-TW" altLang="en-US" sz="2000" dirty="0" smtClean="0">
                <a:effectLst/>
                <a:latin typeface="標楷體" pitchFamily="65" charset="-120"/>
                <a:ea typeface="標楷體" pitchFamily="65" charset="-120"/>
              </a:rPr>
              <a:t>：</a:t>
            </a:r>
            <a:endParaRPr lang="en-US" altLang="zh-TW" sz="2000" dirty="0" smtClean="0">
              <a:effectLst/>
              <a:latin typeface="標楷體" pitchFamily="65" charset="-120"/>
              <a:ea typeface="標楷體" pitchFamily="65" charset="-120"/>
            </a:endParaRPr>
          </a:p>
          <a:p>
            <a:pPr marL="895350" indent="-895350" algn="just" fontAlgn="auto">
              <a:spcAft>
                <a:spcPts val="0"/>
              </a:spcAft>
              <a:buFont typeface="Wingdings"/>
              <a:buNone/>
              <a:defRPr/>
            </a:pPr>
            <a:r>
              <a:rPr lang="zh-TW" altLang="en-US" sz="2000" dirty="0" smtClean="0">
                <a:effectLst/>
                <a:latin typeface="標楷體" pitchFamily="65" charset="-120"/>
                <a:ea typeface="標楷體" pitchFamily="65" charset="-120"/>
              </a:rPr>
              <a:t>   </a:t>
            </a:r>
            <a:r>
              <a:rPr lang="zh-TW" altLang="en-US" sz="2000" b="1" dirty="0" smtClean="0">
                <a:solidFill>
                  <a:srgbClr val="FF0000"/>
                </a:solidFill>
                <a:effectLst/>
                <a:latin typeface="標楷體" pitchFamily="65" charset="-120"/>
                <a:ea typeface="標楷體" pitchFamily="65" charset="-120"/>
              </a:rPr>
              <a:t>一、依政府採購法以</a:t>
            </a:r>
            <a:r>
              <a:rPr lang="zh-TW" altLang="en-US" sz="2000" b="1" u="sng" dirty="0" smtClean="0">
                <a:solidFill>
                  <a:srgbClr val="FF0000"/>
                </a:solidFill>
                <a:effectLst/>
                <a:latin typeface="標楷體" pitchFamily="65" charset="-120"/>
                <a:ea typeface="標楷體" pitchFamily="65" charset="-120"/>
              </a:rPr>
              <a:t>公告程序</a:t>
            </a:r>
            <a:r>
              <a:rPr lang="zh-TW" altLang="en-US" sz="2000" b="1" dirty="0" smtClean="0">
                <a:solidFill>
                  <a:srgbClr val="FF0000"/>
                </a:solidFill>
                <a:effectLst/>
                <a:latin typeface="標楷體" pitchFamily="65" charset="-120"/>
                <a:ea typeface="標楷體" pitchFamily="65" charset="-120"/>
              </a:rPr>
              <a:t>或同法</a:t>
            </a:r>
            <a:r>
              <a:rPr lang="zh-TW" altLang="en-US" sz="2000" b="1" u="sng" dirty="0" smtClean="0">
                <a:solidFill>
                  <a:srgbClr val="FF0000"/>
                </a:solidFill>
                <a:effectLst/>
                <a:latin typeface="標楷體" pitchFamily="65" charset="-120"/>
                <a:ea typeface="標楷體" pitchFamily="65" charset="-120"/>
              </a:rPr>
              <a:t>第一百零五條</a:t>
            </a:r>
            <a:r>
              <a:rPr lang="zh-TW" altLang="en-US" sz="2000" b="1" dirty="0" smtClean="0">
                <a:solidFill>
                  <a:srgbClr val="FF0000"/>
                </a:solidFill>
                <a:effectLst/>
                <a:latin typeface="標楷體" pitchFamily="65" charset="-120"/>
                <a:ea typeface="標楷體" pitchFamily="65" charset="-120"/>
              </a:rPr>
              <a:t>辦理之採購。</a:t>
            </a:r>
            <a:endParaRPr lang="en-US" altLang="zh-TW" sz="2000" b="1" dirty="0" smtClean="0">
              <a:solidFill>
                <a:srgbClr val="FF0000"/>
              </a:solidFill>
              <a:effectLst/>
              <a:latin typeface="標楷體" pitchFamily="65" charset="-120"/>
              <a:ea typeface="標楷體" pitchFamily="65" charset="-120"/>
            </a:endParaRPr>
          </a:p>
          <a:p>
            <a:pPr marL="893763" indent="-893763" algn="just" fontAlgn="auto">
              <a:spcAft>
                <a:spcPts val="0"/>
              </a:spcAft>
              <a:buFont typeface="Wingdings"/>
              <a:buNone/>
              <a:defRPr/>
            </a:pPr>
            <a:r>
              <a:rPr lang="zh-TW" altLang="en-US" sz="2000" b="1" dirty="0" smtClean="0">
                <a:solidFill>
                  <a:srgbClr val="FF0000"/>
                </a:solidFill>
                <a:effectLst/>
                <a:latin typeface="標楷體" pitchFamily="65" charset="-120"/>
                <a:ea typeface="標楷體" pitchFamily="65" charset="-120"/>
              </a:rPr>
              <a:t>   二、依法令規定經由公平競爭方式，以</a:t>
            </a:r>
            <a:r>
              <a:rPr lang="zh-TW" altLang="en-US" sz="2000" b="1" u="sng" dirty="0" smtClean="0">
                <a:solidFill>
                  <a:srgbClr val="FF0000"/>
                </a:solidFill>
                <a:effectLst/>
                <a:latin typeface="標楷體" pitchFamily="65" charset="-120"/>
                <a:ea typeface="標楷體" pitchFamily="65" charset="-120"/>
              </a:rPr>
              <a:t>公告程序辦理之採購</a:t>
            </a:r>
            <a:r>
              <a:rPr lang="zh-TW" altLang="en-US" sz="2000" b="1" dirty="0" smtClean="0">
                <a:solidFill>
                  <a:srgbClr val="FF0000"/>
                </a:solidFill>
                <a:effectLst/>
                <a:latin typeface="標楷體" pitchFamily="65" charset="-120"/>
                <a:ea typeface="標楷體" pitchFamily="65" charset="-120"/>
              </a:rPr>
              <a:t>、標售、標租或招標設定用益物權。</a:t>
            </a:r>
            <a:endParaRPr lang="en-US" altLang="zh-TW" sz="2000" b="1" dirty="0" smtClean="0">
              <a:solidFill>
                <a:srgbClr val="FF0000"/>
              </a:solidFill>
              <a:effectLst/>
              <a:latin typeface="標楷體" pitchFamily="65" charset="-120"/>
              <a:ea typeface="標楷體" pitchFamily="65" charset="-120"/>
            </a:endParaRPr>
          </a:p>
          <a:p>
            <a:pPr marL="893763" indent="-893763" algn="just" fontAlgn="auto">
              <a:spcAft>
                <a:spcPts val="0"/>
              </a:spcAft>
              <a:buFont typeface="Wingdings"/>
              <a:buNone/>
              <a:defRPr/>
            </a:pPr>
            <a:r>
              <a:rPr lang="zh-TW" altLang="en-US" sz="2000" dirty="0" smtClean="0">
                <a:effectLst/>
                <a:latin typeface="標楷體" pitchFamily="65" charset="-120"/>
                <a:ea typeface="標楷體" pitchFamily="65" charset="-120"/>
              </a:rPr>
              <a:t>   </a:t>
            </a:r>
            <a:r>
              <a:rPr lang="zh-TW" altLang="en-US" sz="2000" b="0" dirty="0" smtClean="0">
                <a:effectLst/>
                <a:latin typeface="標楷體" pitchFamily="65" charset="-120"/>
                <a:ea typeface="標楷體" pitchFamily="65" charset="-120"/>
              </a:rPr>
              <a:t>三、基於法定身分依法令規定申請之補助；或對公職人員之關係人依法令規定以公開公平方式辦理之補助，或禁止其補助反不利於公共利益且經補助法令主管機關核定同意之補助。</a:t>
            </a:r>
            <a:endParaRPr lang="en-US" altLang="zh-TW" sz="2000" b="0" dirty="0" smtClean="0">
              <a:effectLst/>
              <a:latin typeface="標楷體" pitchFamily="65" charset="-120"/>
              <a:ea typeface="標楷體" pitchFamily="65" charset="-120"/>
            </a:endParaRPr>
          </a:p>
          <a:p>
            <a:pPr marL="893763" indent="-893763" algn="just" fontAlgn="auto">
              <a:spcAft>
                <a:spcPts val="0"/>
              </a:spcAft>
              <a:buFont typeface="Wingdings"/>
              <a:buNone/>
              <a:defRPr/>
            </a:pPr>
            <a:r>
              <a:rPr lang="zh-TW" altLang="en-US" sz="2000" b="0" dirty="0" smtClean="0">
                <a:effectLst/>
                <a:latin typeface="標楷體" pitchFamily="65" charset="-120"/>
                <a:ea typeface="標楷體" pitchFamily="65" charset="-120"/>
              </a:rPr>
              <a:t>   四、交易標的為公職人員服務或受其監督之機關團體所提供，並以公定價格交易。</a:t>
            </a:r>
            <a:endParaRPr lang="en-US" altLang="zh-TW" sz="2000" b="0" dirty="0" smtClean="0">
              <a:effectLst/>
              <a:latin typeface="標楷體" pitchFamily="65" charset="-120"/>
              <a:ea typeface="標楷體" pitchFamily="65" charset="-120"/>
            </a:endParaRPr>
          </a:p>
          <a:p>
            <a:pPr marL="893763" indent="-893763" algn="just" fontAlgn="auto">
              <a:spcAft>
                <a:spcPts val="0"/>
              </a:spcAft>
              <a:buFont typeface="Wingdings"/>
              <a:buNone/>
              <a:defRPr/>
            </a:pPr>
            <a:r>
              <a:rPr lang="zh-TW" altLang="en-US" sz="2000" b="0" dirty="0" smtClean="0">
                <a:effectLst/>
                <a:latin typeface="標楷體" pitchFamily="65" charset="-120"/>
                <a:ea typeface="標楷體" pitchFamily="65" charset="-120"/>
              </a:rPr>
              <a:t>   五、公營事業機構執行國家建設、公共政策或為公益用途申請承租、承購、委託經營、改良利用國有非公用不動產。</a:t>
            </a:r>
            <a:endParaRPr lang="en-US" altLang="zh-TW" sz="2000" b="0" dirty="0" smtClean="0">
              <a:effectLst/>
              <a:latin typeface="標楷體" pitchFamily="65" charset="-120"/>
              <a:ea typeface="標楷體" pitchFamily="65" charset="-120"/>
            </a:endParaRPr>
          </a:p>
          <a:p>
            <a:pPr marL="722313" indent="-722313" algn="just" fontAlgn="auto">
              <a:spcAft>
                <a:spcPts val="0"/>
              </a:spcAft>
              <a:buFont typeface="Wingdings"/>
              <a:buNone/>
              <a:defRPr/>
            </a:pPr>
            <a:r>
              <a:rPr lang="zh-TW" altLang="en-US" sz="2000" dirty="0" smtClean="0">
                <a:effectLst/>
                <a:latin typeface="標楷體" pitchFamily="65" charset="-120"/>
                <a:ea typeface="標楷體" pitchFamily="65" charset="-120"/>
              </a:rPr>
              <a:t>   </a:t>
            </a:r>
            <a:r>
              <a:rPr lang="zh-TW" altLang="en-US" sz="2000" b="1" dirty="0" smtClean="0">
                <a:solidFill>
                  <a:srgbClr val="FF0000"/>
                </a:solidFill>
                <a:effectLst/>
                <a:latin typeface="標楷體" pitchFamily="65" charset="-120"/>
                <a:ea typeface="標楷體" pitchFamily="65" charset="-120"/>
              </a:rPr>
              <a:t>六、一定金額以下之補助及交易。</a:t>
            </a:r>
            <a:endParaRPr lang="en-US" altLang="zh-TW" sz="2000" b="1" dirty="0" smtClean="0">
              <a:solidFill>
                <a:srgbClr val="FF0000"/>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11</a:t>
            </a:fld>
            <a:endParaRPr lang="zh-TW" altLang="en-US"/>
          </a:p>
        </p:txBody>
      </p:sp>
      <p:sp>
        <p:nvSpPr>
          <p:cNvPr id="5" name="標題 1"/>
          <p:cNvSpPr txBox="1">
            <a:spLocks/>
          </p:cNvSpPr>
          <p:nvPr/>
        </p:nvSpPr>
        <p:spPr>
          <a:xfrm>
            <a:off x="323528" y="188640"/>
            <a:ext cx="8363272" cy="864096"/>
          </a:xfrm>
          <a:prstGeom prst="rect">
            <a:avLst/>
          </a:prstGeom>
        </p:spPr>
        <p:txBody>
          <a:bodyPr vert="horz" wrap="square" lIns="91440" tIns="45720" rIns="91440" bIns="45720" numCol="1" anchor="b" anchorCtr="0" compatLnSpc="1">
            <a:prstTxWarp prst="textNoShape">
              <a:avLst/>
            </a:prstTxWarp>
            <a:normAutofit fontScale="97500"/>
          </a:bodyPr>
          <a:lstStyle/>
          <a:p>
            <a:pPr marL="1077913"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lang="zh-TW" altLang="en-US" sz="4500" b="1" dirty="0" smtClean="0">
              <a:solidFill>
                <a:srgbClr val="FF0000"/>
              </a:solidFill>
              <a:latin typeface="標楷體" pitchFamily="65" charset="-120"/>
              <a:ea typeface="標楷體" pitchFamily="65" charset="-12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5.</a:t>
            </a:r>
            <a:r>
              <a:rPr lang="zh-TW" altLang="en-US" dirty="0" smtClean="0">
                <a:solidFill>
                  <a:srgbClr val="1D04D2"/>
                </a:solidFill>
                <a:effectLst/>
                <a:latin typeface="標楷體" pitchFamily="65" charset="-120"/>
                <a:ea typeface="標楷體" pitchFamily="65" charset="-120"/>
              </a:rPr>
              <a:t>採購評選委員會工作小組初審意見未詳實說明廠商於評選項目差異。</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110</a:t>
            </a:fld>
            <a:endParaRPr lang="zh-TW"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本案工作小組初審意見針對受評廠商差異性部分僅</a:t>
            </a:r>
            <a:r>
              <a:rPr lang="zh-TW" altLang="zh-TW" sz="2800" dirty="0" smtClean="0">
                <a:solidFill>
                  <a:srgbClr val="FF0000"/>
                </a:solidFill>
                <a:effectLst/>
                <a:latin typeface="標楷體" pitchFamily="65" charset="-120"/>
                <a:ea typeface="標楷體" pitchFamily="65" charset="-120"/>
              </a:rPr>
              <a:t>摘錄</a:t>
            </a:r>
            <a:r>
              <a:rPr lang="zh-TW" altLang="zh-TW" sz="2800" dirty="0" smtClean="0">
                <a:effectLst/>
                <a:latin typeface="標楷體" pitchFamily="65" charset="-120"/>
                <a:ea typeface="標楷體" pitchFamily="65" charset="-120"/>
              </a:rPr>
              <a:t>各廠商服務建議書及</a:t>
            </a:r>
            <a:r>
              <a:rPr lang="zh-TW" altLang="zh-TW" sz="2800" dirty="0" smtClean="0">
                <a:solidFill>
                  <a:srgbClr val="FF0000"/>
                </a:solidFill>
                <a:effectLst/>
                <a:latin typeface="標楷體" pitchFamily="65" charset="-120"/>
                <a:ea typeface="標楷體" pitchFamily="65" charset="-120"/>
              </a:rPr>
              <a:t>對應頁次</a:t>
            </a:r>
            <a:r>
              <a:rPr lang="zh-TW" altLang="zh-TW" sz="2800" dirty="0" smtClean="0">
                <a:effectLst/>
                <a:latin typeface="標楷體" pitchFamily="65" charset="-120"/>
                <a:ea typeface="標楷體" pitchFamily="65" charset="-120"/>
              </a:rPr>
              <a:t>，無法顯現受評廠商於各評選項目之差異性</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989013" indent="0" algn="just">
              <a:lnSpc>
                <a:spcPct val="120000"/>
              </a:lnSpc>
              <a:spcBef>
                <a:spcPts val="600"/>
              </a:spcBef>
              <a:buNone/>
            </a:pPr>
            <a:endParaRPr lang="en-US" altLang="zh-TW" sz="2800" dirty="0" smtClean="0">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工作小組之初審意見未載明各評選項目所報內容</a:t>
            </a:r>
            <a:r>
              <a:rPr lang="zh-TW" altLang="zh-TW" sz="2800" dirty="0" smtClean="0">
                <a:solidFill>
                  <a:srgbClr val="FF0000"/>
                </a:solidFill>
                <a:effectLst/>
                <a:latin typeface="標楷體" pitchFamily="65" charset="-120"/>
                <a:ea typeface="標楷體" pitchFamily="65" charset="-120"/>
              </a:rPr>
              <a:t>是否符合</a:t>
            </a:r>
            <a:r>
              <a:rPr lang="zh-TW" altLang="zh-TW" sz="2800" dirty="0" smtClean="0">
                <a:effectLst/>
                <a:latin typeface="標楷體" pitchFamily="65" charset="-120"/>
                <a:ea typeface="標楷體" pitchFamily="65" charset="-120"/>
              </a:rPr>
              <a:t>招標文件規定，</a:t>
            </a:r>
            <a:r>
              <a:rPr lang="zh-TW" altLang="en-US" sz="2800" dirty="0" smtClean="0">
                <a:effectLst/>
                <a:latin typeface="標楷體" pitchFamily="65" charset="-120"/>
                <a:ea typeface="標楷體" pitchFamily="65" charset="-120"/>
              </a:rPr>
              <a:t>且</a:t>
            </a:r>
            <a:r>
              <a:rPr lang="zh-TW" altLang="zh-TW" sz="2800" dirty="0" smtClean="0">
                <a:effectLst/>
                <a:latin typeface="標楷體" pitchFamily="65" charset="-120"/>
                <a:ea typeface="標楷體" pitchFamily="65" charset="-120"/>
              </a:rPr>
              <a:t>僅</a:t>
            </a:r>
            <a:r>
              <a:rPr lang="zh-TW" altLang="zh-TW" sz="2800" dirty="0" smtClean="0">
                <a:solidFill>
                  <a:srgbClr val="FF0000"/>
                </a:solidFill>
                <a:effectLst/>
                <a:latin typeface="標楷體" pitchFamily="65" charset="-120"/>
                <a:ea typeface="標楷體" pitchFamily="65" charset="-120"/>
              </a:rPr>
              <a:t>摘錄</a:t>
            </a:r>
            <a:r>
              <a:rPr lang="zh-TW" altLang="zh-TW" sz="2800" dirty="0" smtClean="0">
                <a:effectLst/>
                <a:latin typeface="標楷體" pitchFamily="65" charset="-120"/>
                <a:ea typeface="標楷體" pitchFamily="65" charset="-120"/>
              </a:rPr>
              <a:t>服務建議書之</a:t>
            </a:r>
            <a:r>
              <a:rPr lang="zh-TW" altLang="zh-TW" sz="2800" dirty="0" smtClean="0">
                <a:solidFill>
                  <a:srgbClr val="FF0000"/>
                </a:solidFill>
                <a:effectLst/>
                <a:latin typeface="標楷體" pitchFamily="65" charset="-120"/>
                <a:ea typeface="標楷體" pitchFamily="65" charset="-120"/>
              </a:rPr>
              <a:t>頁數</a:t>
            </a:r>
            <a:r>
              <a:rPr lang="zh-TW" altLang="zh-TW" sz="2800" dirty="0" smtClean="0">
                <a:effectLst/>
                <a:latin typeface="標楷體" pitchFamily="65" charset="-120"/>
                <a:ea typeface="標楷體" pitchFamily="65" charset="-120"/>
              </a:rPr>
              <a:t>，未依審議規則第</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條</a:t>
            </a:r>
            <a:r>
              <a:rPr lang="zh-TW" altLang="en-US" sz="2800" dirty="0" smtClean="0">
                <a:effectLst/>
                <a:latin typeface="標楷體" pitchFamily="65" charset="-120"/>
                <a:ea typeface="標楷體" pitchFamily="65" charset="-120"/>
              </a:rPr>
              <a:t>辦理。</a:t>
            </a:r>
            <a:endParaRPr lang="en-US" altLang="zh-TW" sz="2800" dirty="0" smtClean="0">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111</a:t>
            </a:fld>
            <a:endParaRPr lang="zh-TW"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6.</a:t>
            </a:r>
            <a:r>
              <a:rPr lang="zh-TW" altLang="en-US" dirty="0" smtClean="0">
                <a:solidFill>
                  <a:srgbClr val="1D04D2"/>
                </a:solidFill>
                <a:effectLst/>
                <a:latin typeface="標楷體" pitchFamily="65" charset="-120"/>
                <a:ea typeface="標楷體" pitchFamily="65" charset="-120"/>
              </a:rPr>
              <a:t>未注意廠商於服務建議書所提實績經驗真實性。</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112</a:t>
            </a:fld>
            <a:endParaRPr lang="zh-TW"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23</a:t>
            </a:r>
            <a:r>
              <a:rPr lang="en-US" altLang="zh-TW" sz="2000" dirty="0" smtClean="0">
                <a:solidFill>
                  <a:srgbClr val="1D076F"/>
                </a:solidFill>
                <a:effectLst/>
                <a:latin typeface="標楷體" pitchFamily="65" charset="-120"/>
                <a:ea typeface="標楷體" pitchFamily="65" charset="-120"/>
              </a:rPr>
              <a:t>(1/2)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評選須知四、</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五</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規定廠商服務建議書應包括「信譽及實績</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需有經驗實績佐證文件</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」，需求說明書六、</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二</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載明「請詳列全案執行期程、經費明細、人力執掌及國際展相關實績於服務建議書。」，評選項目「履約能力」之評選內容載明「專業團隊能力、人力配置、國際展覽相關實績經驗」</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配分</a:t>
            </a:r>
            <a:r>
              <a:rPr lang="en-US" altLang="zh-TW" sz="2800" dirty="0" smtClean="0">
                <a:effectLst/>
                <a:latin typeface="標楷體" pitchFamily="65" charset="-120"/>
                <a:ea typeface="標楷體" pitchFamily="65" charset="-120"/>
              </a:rPr>
              <a:t>15)</a:t>
            </a: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113</a:t>
            </a:fld>
            <a:endParaRPr lang="zh-TW"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052736"/>
            <a:ext cx="8075240" cy="5184576"/>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23</a:t>
            </a:r>
            <a:r>
              <a:rPr lang="en-US" altLang="zh-TW" sz="2000" dirty="0" smtClean="0">
                <a:solidFill>
                  <a:srgbClr val="1D076F"/>
                </a:solidFill>
                <a:effectLst/>
                <a:latin typeface="標楷體" pitchFamily="65" charset="-120"/>
                <a:ea typeface="標楷體" pitchFamily="65" charset="-120"/>
              </a:rPr>
              <a:t>(2/2)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600" dirty="0" smtClean="0">
                <a:effectLst/>
                <a:latin typeface="標楷體" pitchFamily="65" charset="-120"/>
                <a:ea typeface="標楷體" pitchFamily="65" charset="-120"/>
              </a:rPr>
              <a:t>博○設計行銷有限公司服務建議書載明其係原興○有限公司服務執行○市政府等機關國內外食品展之原班人馬專案團隊所籌組成立，列有</a:t>
            </a:r>
            <a:r>
              <a:rPr lang="en-US" altLang="zh-TW" sz="2600" dirty="0" smtClean="0">
                <a:effectLst/>
                <a:latin typeface="標楷體" pitchFamily="65" charset="-120"/>
                <a:ea typeface="標楷體" pitchFamily="65" charset="-120"/>
              </a:rPr>
              <a:t>10</a:t>
            </a:r>
            <a:r>
              <a:rPr lang="zh-TW" altLang="zh-TW" sz="2600" dirty="0" smtClean="0">
                <a:effectLst/>
                <a:latin typeface="標楷體" pitchFamily="65" charset="-120"/>
                <a:ea typeface="標楷體" pitchFamily="65" charset="-120"/>
              </a:rPr>
              <a:t>筆團隊相關經驗執行實績、</a:t>
            </a:r>
            <a:r>
              <a:rPr lang="en-US" altLang="zh-TW" sz="2600" dirty="0" smtClean="0">
                <a:effectLst/>
                <a:latin typeface="標楷體" pitchFamily="65" charset="-120"/>
                <a:ea typeface="標楷體" pitchFamily="65" charset="-120"/>
              </a:rPr>
              <a:t>9</a:t>
            </a:r>
            <a:r>
              <a:rPr lang="zh-TW" altLang="zh-TW" sz="2600" dirty="0" smtClean="0">
                <a:effectLst/>
                <a:latin typeface="標楷體" pitchFamily="65" charset="-120"/>
                <a:ea typeface="標楷體" pitchFamily="65" charset="-120"/>
              </a:rPr>
              <a:t>頁食品展類案歷年實績之活動照片，及</a:t>
            </a:r>
            <a:r>
              <a:rPr lang="en-US" altLang="zh-TW" sz="2600" dirty="0" smtClean="0">
                <a:effectLst/>
                <a:latin typeface="標楷體" pitchFamily="65" charset="-120"/>
                <a:ea typeface="標楷體" pitchFamily="65" charset="-120"/>
              </a:rPr>
              <a:t>2</a:t>
            </a:r>
            <a:r>
              <a:rPr lang="zh-TW" altLang="zh-TW" sz="2600" dirty="0" smtClean="0">
                <a:effectLst/>
                <a:latin typeface="標楷體" pitchFamily="65" charset="-120"/>
                <a:ea typeface="標楷體" pitchFamily="65" charset="-120"/>
              </a:rPr>
              <a:t>頁相關實績經驗佐證文件；查其佐證文件</a:t>
            </a:r>
            <a:r>
              <a:rPr lang="en-US" altLang="zh-TW" sz="2600" dirty="0" smtClean="0">
                <a:effectLst/>
                <a:latin typeface="標楷體" pitchFamily="65" charset="-120"/>
                <a:ea typeface="標楷體" pitchFamily="65" charset="-120"/>
              </a:rPr>
              <a:t>(</a:t>
            </a:r>
            <a:r>
              <a:rPr lang="zh-TW" altLang="zh-TW" sz="2600" dirty="0" smtClean="0">
                <a:effectLst/>
                <a:latin typeface="標楷體" pitchFamily="65" charset="-120"/>
                <a:ea typeface="標楷體" pitchFamily="65" charset="-120"/>
              </a:rPr>
              <a:t>決標紀錄、攤位設計示意圖</a:t>
            </a:r>
            <a:r>
              <a:rPr lang="en-US" altLang="zh-TW" sz="2600" dirty="0" smtClean="0">
                <a:effectLst/>
                <a:latin typeface="標楷體" pitchFamily="65" charset="-120"/>
                <a:ea typeface="標楷體" pitchFamily="65" charset="-120"/>
              </a:rPr>
              <a:t>)</a:t>
            </a:r>
            <a:r>
              <a:rPr lang="zh-TW" altLang="zh-TW" sz="2600" dirty="0" smtClean="0">
                <a:effectLst/>
                <a:latin typeface="標楷體" pitchFamily="65" charset="-120"/>
                <a:ea typeface="標楷體" pitchFamily="65" charset="-120"/>
              </a:rPr>
              <a:t>，及歷年實績之活動照片所涉採購案均係原興公司得標之採購案件，並非博○公司得標履約之案件，博○公司使用</a:t>
            </a:r>
            <a:r>
              <a:rPr lang="zh-TW" altLang="en-US" sz="2600" dirty="0" smtClean="0">
                <a:effectLst/>
                <a:latin typeface="標楷體" pitchFamily="65" charset="-120"/>
                <a:ea typeface="標楷體" pitchFamily="65" charset="-120"/>
              </a:rPr>
              <a:t>原</a:t>
            </a:r>
            <a:r>
              <a:rPr lang="zh-TW" altLang="zh-TW" sz="2600" dirty="0" smtClean="0">
                <a:effectLst/>
                <a:latin typeface="標楷體" pitchFamily="65" charset="-120"/>
                <a:ea typeface="標楷體" pitchFamily="65" charset="-120"/>
              </a:rPr>
              <a:t>興公司之履約實績證明及活動照片作為投標文件，請依本法第</a:t>
            </a:r>
            <a:r>
              <a:rPr lang="en-US" altLang="zh-TW" sz="2600" dirty="0" smtClean="0">
                <a:effectLst/>
                <a:latin typeface="標楷體" pitchFamily="65" charset="-120"/>
                <a:ea typeface="標楷體" pitchFamily="65" charset="-120"/>
              </a:rPr>
              <a:t>50</a:t>
            </a:r>
            <a:r>
              <a:rPr lang="zh-TW" altLang="zh-TW" sz="2600" dirty="0" smtClean="0">
                <a:effectLst/>
                <a:latin typeface="標楷體" pitchFamily="65" charset="-120"/>
                <a:ea typeface="標楷體" pitchFamily="65" charset="-120"/>
              </a:rPr>
              <a:t>條規定處理。</a:t>
            </a:r>
            <a:endParaRPr lang="en-US" altLang="zh-TW" sz="26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114</a:t>
            </a:fld>
            <a:endParaRPr lang="zh-TW"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7.</a:t>
            </a:r>
            <a:r>
              <a:rPr lang="zh-TW" altLang="en-US" dirty="0" smtClean="0">
                <a:solidFill>
                  <a:srgbClr val="1D04D2"/>
                </a:solidFill>
                <a:effectLst/>
                <a:latin typeface="標楷體" pitchFamily="65" charset="-120"/>
                <a:ea typeface="標楷體" pitchFamily="65" charset="-120"/>
              </a:rPr>
              <a:t>評選委員之評選結果有明顯差異，卻未提交未員會議決或依委員會決議辦理複評</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115</a:t>
            </a:fld>
            <a:endParaRPr lang="zh-TW"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24</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本案評選委員評分總表顯示，</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號評選委員將編號</a:t>
            </a:r>
            <a:r>
              <a:rPr lang="en-US" altLang="zh-TW" sz="2800" dirty="0" smtClean="0">
                <a:effectLst/>
                <a:latin typeface="標楷體" pitchFamily="65" charset="-120"/>
                <a:ea typeface="標楷體" pitchFamily="65" charset="-120"/>
              </a:rPr>
              <a:t>4</a:t>
            </a:r>
            <a:r>
              <a:rPr lang="zh-TW" altLang="zh-TW" sz="2800" dirty="0" smtClean="0">
                <a:effectLst/>
                <a:latin typeface="標楷體" pitchFamily="65" charset="-120"/>
                <a:ea typeface="標楷體" pitchFamily="65" charset="-120"/>
              </a:rPr>
              <a:t>廠商評為第</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名，與編號</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a:t>
            </a:r>
            <a:r>
              <a:rPr lang="en-US" altLang="zh-TW" sz="2800" dirty="0" smtClean="0">
                <a:effectLst/>
                <a:latin typeface="標楷體" pitchFamily="65" charset="-120"/>
                <a:ea typeface="標楷體" pitchFamily="65" charset="-120"/>
              </a:rPr>
              <a:t>5</a:t>
            </a:r>
            <a:r>
              <a:rPr lang="zh-TW" altLang="zh-TW" sz="2800" dirty="0" smtClean="0">
                <a:effectLst/>
                <a:latin typeface="標楷體" pitchFamily="65" charset="-120"/>
                <a:ea typeface="標楷體" pitchFamily="65" charset="-120"/>
              </a:rPr>
              <a:t>及</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委員均將該廠商評為第</a:t>
            </a:r>
            <a:r>
              <a:rPr lang="en-US" altLang="zh-TW" sz="2800" dirty="0" smtClean="0">
                <a:effectLst/>
                <a:latin typeface="標楷體" pitchFamily="65" charset="-120"/>
                <a:ea typeface="標楷體" pitchFamily="65" charset="-120"/>
              </a:rPr>
              <a:t>7</a:t>
            </a:r>
            <a:r>
              <a:rPr lang="zh-TW" altLang="zh-TW" sz="2800" dirty="0" smtClean="0">
                <a:effectLst/>
                <a:latin typeface="標楷體" pitchFamily="65" charset="-120"/>
                <a:ea typeface="標楷體" pitchFamily="65" charset="-120"/>
              </a:rPr>
              <a:t>名之結果不同，有明顯差異情形，惟查評選會議紀錄十二、</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僅記載「經召集人詢問各出席委員，均認為不同委員之評選結果無明顯差異情形。」</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116</a:t>
            </a:fld>
            <a:endParaRPr lang="zh-TW"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539552" y="1628800"/>
          <a:ext cx="8231188" cy="4457065"/>
        </p:xfrm>
        <a:graphic>
          <a:graphicData uri="http://schemas.openxmlformats.org/drawingml/2006/table">
            <a:tbl>
              <a:tblPr firstRow="1" bandRow="1">
                <a:tableStyleId>{5C22544A-7EE6-4342-B048-85BDC9FD1C3A}</a:tableStyleId>
              </a:tblPr>
              <a:tblGrid>
                <a:gridCol w="2057797"/>
                <a:gridCol w="2057797"/>
                <a:gridCol w="2057797"/>
                <a:gridCol w="2057797"/>
              </a:tblGrid>
              <a:tr h="377825">
                <a:tc>
                  <a:txBody>
                    <a:bodyPr/>
                    <a:lstStyle/>
                    <a:p>
                      <a:pPr>
                        <a:lnSpc>
                          <a:spcPts val="2200"/>
                        </a:lnSpc>
                        <a:spcAft>
                          <a:spcPts val="0"/>
                        </a:spcAft>
                      </a:pPr>
                      <a:r>
                        <a:rPr lang="zh-TW" sz="1800" kern="100" dirty="0">
                          <a:latin typeface="標楷體" pitchFamily="65" charset="-120"/>
                          <a:ea typeface="標楷體" pitchFamily="65" charset="-120"/>
                          <a:cs typeface="Times New Roman"/>
                        </a:rPr>
                        <a:t>廠商編號</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1800" kern="100">
                          <a:latin typeface="標楷體" pitchFamily="65" charset="-120"/>
                          <a:ea typeface="標楷體" pitchFamily="65" charset="-120"/>
                          <a:cs typeface="Times New Roman"/>
                        </a:rPr>
                        <a:t>甲</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1800" kern="100" dirty="0">
                          <a:latin typeface="標楷體" pitchFamily="65" charset="-120"/>
                          <a:ea typeface="標楷體" pitchFamily="65" charset="-120"/>
                          <a:cs typeface="Times New Roman"/>
                        </a:rPr>
                        <a:t>乙</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1800" kern="100" dirty="0">
                          <a:latin typeface="標楷體" pitchFamily="65" charset="-120"/>
                          <a:ea typeface="標楷體" pitchFamily="65" charset="-120"/>
                          <a:cs typeface="Times New Roman"/>
                        </a:rPr>
                        <a:t>丙</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r">
                        <a:lnSpc>
                          <a:spcPts val="2200"/>
                        </a:lnSpc>
                        <a:spcAft>
                          <a:spcPts val="1200"/>
                        </a:spcAft>
                      </a:pPr>
                      <a:r>
                        <a:rPr lang="zh-TW" sz="1800" kern="100" dirty="0">
                          <a:latin typeface="標楷體" pitchFamily="65" charset="-120"/>
                          <a:ea typeface="標楷體" pitchFamily="65" charset="-120"/>
                          <a:cs typeface="Times New Roman"/>
                        </a:rPr>
                        <a:t>廠商名稱</a:t>
                      </a:r>
                    </a:p>
                    <a:p>
                      <a:pPr>
                        <a:lnSpc>
                          <a:spcPts val="2200"/>
                        </a:lnSpc>
                        <a:spcAft>
                          <a:spcPts val="0"/>
                        </a:spcAft>
                      </a:pPr>
                      <a:r>
                        <a:rPr lang="zh-TW" sz="1800" kern="100" dirty="0">
                          <a:latin typeface="標楷體" pitchFamily="65" charset="-120"/>
                          <a:ea typeface="標楷體" pitchFamily="65" charset="-120"/>
                          <a:cs typeface="Times New Roman"/>
                        </a:rPr>
                        <a:t>評選委員</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lnSpc>
                          <a:spcPts val="2200"/>
                        </a:lnSpc>
                        <a:spcAft>
                          <a:spcPts val="0"/>
                        </a:spcAft>
                      </a:pPr>
                      <a:endParaRPr lang="en-US" sz="1800" kern="100" dirty="0">
                        <a:latin typeface="標楷體" pitchFamily="65" charset="-120"/>
                        <a:ea typeface="標楷體" pitchFamily="65" charset="-120"/>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spcAft>
                          <a:spcPts val="0"/>
                        </a:spcAft>
                      </a:pPr>
                      <a:endParaRPr lang="en-US" sz="1800" kern="100" dirty="0">
                        <a:latin typeface="標楷體" pitchFamily="65" charset="-120"/>
                        <a:ea typeface="標楷體" pitchFamily="65" charset="-120"/>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spcAft>
                          <a:spcPts val="0"/>
                        </a:spcAft>
                      </a:pPr>
                      <a:endParaRPr lang="en-US" sz="1800" kern="100">
                        <a:latin typeface="標楷體" pitchFamily="65" charset="-120"/>
                        <a:ea typeface="標楷體" pitchFamily="65" charset="-120"/>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1800" kern="100" dirty="0">
                          <a:latin typeface="標楷體" pitchFamily="65" charset="-120"/>
                          <a:ea typeface="標楷體" pitchFamily="65" charset="-120"/>
                          <a:cs typeface="Times New Roman"/>
                        </a:rPr>
                        <a:t>得分加總</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1800" kern="100">
                          <a:latin typeface="標楷體" pitchFamily="65" charset="-120"/>
                          <a:ea typeface="標楷體" pitchFamily="65" charset="-120"/>
                          <a:cs typeface="Times New Roman"/>
                        </a:rPr>
                        <a:t>得分加總</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1800" kern="100">
                          <a:latin typeface="標楷體" pitchFamily="65" charset="-120"/>
                          <a:ea typeface="標楷體" pitchFamily="65" charset="-120"/>
                          <a:cs typeface="Times New Roman"/>
                        </a:rPr>
                        <a:t>得分加總</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1800" kern="100">
                          <a:latin typeface="標楷體" pitchFamily="65" charset="-120"/>
                          <a:ea typeface="標楷體" pitchFamily="65" charset="-120"/>
                          <a:cs typeface="Times New Roman"/>
                        </a:rPr>
                        <a:t>1</a:t>
                      </a:r>
                      <a:endParaRPr lang="zh-TW" sz="18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80</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81</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75</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1800" kern="100" dirty="0">
                          <a:latin typeface="標楷體" pitchFamily="65" charset="-120"/>
                          <a:ea typeface="標楷體" pitchFamily="65" charset="-120"/>
                          <a:cs typeface="Times New Roman"/>
                        </a:rPr>
                        <a:t>2</a:t>
                      </a:r>
                      <a:endParaRPr lang="zh-TW"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82</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75</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81</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1800" kern="100">
                          <a:latin typeface="標楷體" pitchFamily="65" charset="-120"/>
                          <a:ea typeface="標楷體" pitchFamily="65" charset="-120"/>
                          <a:cs typeface="Times New Roman"/>
                        </a:rPr>
                        <a:t>3</a:t>
                      </a:r>
                      <a:endParaRPr lang="zh-TW" sz="18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82</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80</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78</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1800" kern="100">
                          <a:latin typeface="標楷體" pitchFamily="65" charset="-120"/>
                          <a:ea typeface="標楷體" pitchFamily="65" charset="-120"/>
                          <a:cs typeface="Times New Roman"/>
                        </a:rPr>
                        <a:t>4</a:t>
                      </a:r>
                      <a:endParaRPr lang="zh-TW" sz="18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75</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83</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82</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1800" kern="100">
                          <a:latin typeface="標楷體" pitchFamily="65" charset="-120"/>
                          <a:ea typeface="標楷體" pitchFamily="65" charset="-120"/>
                          <a:cs typeface="Times New Roman"/>
                        </a:rPr>
                        <a:t>5</a:t>
                      </a:r>
                      <a:endParaRPr lang="zh-TW" sz="18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88</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85</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84</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zh-TW" sz="1800" kern="100" dirty="0" smtClean="0">
                          <a:latin typeface="標楷體" pitchFamily="65" charset="-120"/>
                          <a:ea typeface="標楷體" pitchFamily="65" charset="-120"/>
                          <a:cs typeface="Times New Roman"/>
                        </a:rPr>
                        <a:t>廠商標價</a:t>
                      </a:r>
                      <a:endParaRPr lang="zh-TW"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1800" kern="100" dirty="0" smtClean="0">
                          <a:latin typeface="標楷體" pitchFamily="65" charset="-120"/>
                          <a:ea typeface="標楷體" pitchFamily="65" charset="-120"/>
                          <a:cs typeface="Times New Roman"/>
                        </a:rPr>
                        <a:t>1,523,520</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1,435,400</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1,488,570</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zh-TW" sz="1800" kern="100">
                          <a:latin typeface="標楷體" pitchFamily="65" charset="-120"/>
                          <a:ea typeface="標楷體" pitchFamily="65" charset="-120"/>
                          <a:cs typeface="Times New Roman"/>
                        </a:rPr>
                        <a:t>總評分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407</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404</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400</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zh-TW" sz="1800" kern="100">
                          <a:latin typeface="標楷體" pitchFamily="65" charset="-120"/>
                          <a:ea typeface="標楷體" pitchFamily="65" charset="-120"/>
                          <a:cs typeface="Times New Roman"/>
                        </a:rPr>
                        <a:t>平均總評分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81.4</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80.8</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80</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zh-TW" sz="1800" kern="100" dirty="0">
                          <a:latin typeface="標楷體" pitchFamily="65" charset="-120"/>
                          <a:ea typeface="標楷體" pitchFamily="65" charset="-120"/>
                          <a:cs typeface="Times New Roman"/>
                        </a:rPr>
                        <a:t>名次</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1</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2</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1800" kern="100" dirty="0" smtClean="0">
                          <a:latin typeface="標楷體" pitchFamily="65" charset="-120"/>
                          <a:ea typeface="標楷體" pitchFamily="65" charset="-120"/>
                          <a:cs typeface="Times New Roman"/>
                        </a:rPr>
                        <a:t>3</a:t>
                      </a:r>
                      <a:endParaRPr lang="en-US" sz="18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投影片編號版面配置區 2"/>
          <p:cNvSpPr>
            <a:spLocks noGrp="1"/>
          </p:cNvSpPr>
          <p:nvPr>
            <p:ph type="sldNum" sz="quarter" idx="10"/>
          </p:nvPr>
        </p:nvSpPr>
        <p:spPr/>
        <p:txBody>
          <a:bodyPr/>
          <a:lstStyle/>
          <a:p>
            <a:pPr>
              <a:defRPr/>
            </a:pPr>
            <a:fld id="{9C80E87A-72F5-48D0-B21E-AC6057130954}" type="slidenum">
              <a:rPr lang="en-US" altLang="zh-TW" smtClean="0"/>
              <a:pPr>
                <a:defRPr/>
              </a:pPr>
              <a:t>117</a:t>
            </a:fld>
            <a:endParaRPr lang="en-US" altLang="zh-TW"/>
          </a:p>
        </p:txBody>
      </p:sp>
      <p:sp>
        <p:nvSpPr>
          <p:cNvPr id="4" name="標題 3"/>
          <p:cNvSpPr>
            <a:spLocks noGrp="1"/>
          </p:cNvSpPr>
          <p:nvPr>
            <p:ph type="title"/>
          </p:nvPr>
        </p:nvSpPr>
        <p:spPr/>
        <p:txBody>
          <a:bodyPr/>
          <a:lstStyle/>
          <a:p>
            <a:r>
              <a:rPr lang="zh-TW" altLang="en-US" sz="4400" b="1" dirty="0" smtClean="0">
                <a:solidFill>
                  <a:srgbClr val="7030A0"/>
                </a:solidFill>
                <a:effectLst/>
                <a:latin typeface="標楷體" pitchFamily="65" charset="-120"/>
                <a:ea typeface="標楷體" pitchFamily="65" charset="-120"/>
              </a:rPr>
              <a:t>貳、採購稽核應注意事項</a:t>
            </a:r>
            <a:endParaRPr lang="zh-TW" altLang="en-US" sz="4400" dirty="0"/>
          </a:p>
        </p:txBody>
      </p:sp>
      <p:cxnSp>
        <p:nvCxnSpPr>
          <p:cNvPr id="7" name="直線接點 6"/>
          <p:cNvCxnSpPr/>
          <p:nvPr/>
        </p:nvCxnSpPr>
        <p:spPr>
          <a:xfrm>
            <a:off x="575270" y="2046149"/>
            <a:ext cx="2038350" cy="71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251520" y="1052736"/>
            <a:ext cx="6010275" cy="523220"/>
          </a:xfrm>
          <a:prstGeom prst="rect">
            <a:avLst/>
          </a:prstGeom>
          <a:noFill/>
        </p:spPr>
        <p:txBody>
          <a:bodyPr wrap="square" rtlCol="0">
            <a:spAutoFit/>
          </a:bodyPr>
          <a:lstStyle/>
          <a:p>
            <a:r>
              <a:rPr lang="zh-TW" altLang="en-US" sz="2800" dirty="0" smtClean="0">
                <a:latin typeface="標楷體" pitchFamily="65" charset="-120"/>
                <a:ea typeface="標楷體" pitchFamily="65" charset="-120"/>
              </a:rPr>
              <a:t>總評分法</a:t>
            </a:r>
            <a:endParaRPr lang="zh-TW" altLang="en-US" sz="2800" dirty="0">
              <a:latin typeface="標楷體" pitchFamily="65" charset="-120"/>
              <a:ea typeface="標楷體" pitchFamily="65" charset="-12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36563" y="1460500"/>
          <a:ext cx="8231188" cy="4086225"/>
        </p:xfrm>
        <a:graphic>
          <a:graphicData uri="http://schemas.openxmlformats.org/drawingml/2006/table">
            <a:tbl>
              <a:tblPr firstRow="1" bandRow="1">
                <a:tableStyleId>{5C22544A-7EE6-4342-B048-85BDC9FD1C3A}</a:tableStyleId>
              </a:tblPr>
              <a:tblGrid>
                <a:gridCol w="2057797"/>
                <a:gridCol w="2057797"/>
                <a:gridCol w="2057797"/>
                <a:gridCol w="2057797"/>
              </a:tblGrid>
              <a:tr h="377825">
                <a:tc>
                  <a:txBody>
                    <a:bodyPr/>
                    <a:lstStyle/>
                    <a:p>
                      <a:pPr>
                        <a:lnSpc>
                          <a:spcPts val="2200"/>
                        </a:lnSpc>
                        <a:spcAft>
                          <a:spcPts val="0"/>
                        </a:spcAft>
                      </a:pPr>
                      <a:r>
                        <a:rPr lang="zh-TW" sz="2000" kern="100" dirty="0">
                          <a:latin typeface="標楷體" pitchFamily="65" charset="-120"/>
                          <a:ea typeface="標楷體" pitchFamily="65" charset="-120"/>
                          <a:cs typeface="Times New Roman"/>
                        </a:rPr>
                        <a:t>廠商編號</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2000" kern="100">
                          <a:latin typeface="標楷體" pitchFamily="65" charset="-120"/>
                          <a:ea typeface="標楷體" pitchFamily="65" charset="-120"/>
                          <a:cs typeface="Times New Roman"/>
                        </a:rPr>
                        <a:t>甲</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2000" kern="100" dirty="0">
                          <a:latin typeface="標楷體" pitchFamily="65" charset="-120"/>
                          <a:ea typeface="標楷體" pitchFamily="65" charset="-120"/>
                          <a:cs typeface="Times New Roman"/>
                        </a:rPr>
                        <a:t>乙</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2000" kern="100" dirty="0">
                          <a:latin typeface="標楷體" pitchFamily="65" charset="-120"/>
                          <a:ea typeface="標楷體" pitchFamily="65" charset="-120"/>
                          <a:cs typeface="Times New Roman"/>
                        </a:rPr>
                        <a:t>丙</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r">
                        <a:lnSpc>
                          <a:spcPts val="2200"/>
                        </a:lnSpc>
                        <a:spcAft>
                          <a:spcPts val="1200"/>
                        </a:spcAft>
                      </a:pPr>
                      <a:r>
                        <a:rPr lang="zh-TW" sz="2000" kern="100" dirty="0">
                          <a:latin typeface="標楷體" pitchFamily="65" charset="-120"/>
                          <a:ea typeface="標楷體" pitchFamily="65" charset="-120"/>
                          <a:cs typeface="Times New Roman"/>
                        </a:rPr>
                        <a:t>廠商名稱</a:t>
                      </a:r>
                    </a:p>
                    <a:p>
                      <a:pPr>
                        <a:lnSpc>
                          <a:spcPts val="2200"/>
                        </a:lnSpc>
                        <a:spcAft>
                          <a:spcPts val="0"/>
                        </a:spcAft>
                      </a:pPr>
                      <a:r>
                        <a:rPr lang="zh-TW" sz="2000" kern="100" dirty="0">
                          <a:latin typeface="標楷體" pitchFamily="65" charset="-120"/>
                          <a:ea typeface="標楷體" pitchFamily="65" charset="-120"/>
                          <a:cs typeface="Times New Roman"/>
                        </a:rPr>
                        <a:t>評選委員</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lnSpc>
                          <a:spcPts val="2200"/>
                        </a:lnSpc>
                        <a:spcAft>
                          <a:spcPts val="0"/>
                        </a:spcAft>
                      </a:pPr>
                      <a:endParaRPr lang="en-US" sz="2000" kern="100" dirty="0">
                        <a:latin typeface="標楷體" pitchFamily="65" charset="-120"/>
                        <a:ea typeface="標楷體" pitchFamily="65" charset="-120"/>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spcAft>
                          <a:spcPts val="0"/>
                        </a:spcAft>
                      </a:pPr>
                      <a:endParaRPr lang="en-US" sz="2000" kern="100">
                        <a:latin typeface="標楷體" pitchFamily="65" charset="-120"/>
                        <a:ea typeface="標楷體" pitchFamily="65" charset="-120"/>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spcAft>
                          <a:spcPts val="0"/>
                        </a:spcAft>
                      </a:pPr>
                      <a:endParaRPr lang="en-US" sz="2000" kern="100">
                        <a:latin typeface="標楷體" pitchFamily="65" charset="-120"/>
                        <a:ea typeface="標楷體" pitchFamily="65" charset="-120"/>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2000" kern="100" dirty="0">
                          <a:latin typeface="標楷體" pitchFamily="65" charset="-120"/>
                          <a:ea typeface="標楷體" pitchFamily="65" charset="-120"/>
                          <a:cs typeface="Times New Roman"/>
                        </a:rPr>
                        <a:t>得分加總</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2000" kern="100">
                          <a:latin typeface="標楷體" pitchFamily="65" charset="-120"/>
                          <a:ea typeface="標楷體" pitchFamily="65" charset="-120"/>
                          <a:cs typeface="Times New Roman"/>
                        </a:rPr>
                        <a:t>得分加總</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zh-TW" sz="2000" kern="100">
                          <a:latin typeface="標楷體" pitchFamily="65" charset="-120"/>
                          <a:ea typeface="標楷體" pitchFamily="65" charset="-120"/>
                          <a:cs typeface="Times New Roman"/>
                        </a:rPr>
                        <a:t>得分加總</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2000" kern="100">
                          <a:latin typeface="標楷體" pitchFamily="65" charset="-120"/>
                          <a:ea typeface="標楷體" pitchFamily="65" charset="-120"/>
                          <a:cs typeface="Times New Roman"/>
                        </a:rPr>
                        <a:t>1</a:t>
                      </a:r>
                      <a:endParaRPr lang="zh-TW" sz="20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2</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1</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3</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2000" kern="100" dirty="0">
                          <a:latin typeface="標楷體" pitchFamily="65" charset="-120"/>
                          <a:ea typeface="標楷體" pitchFamily="65" charset="-120"/>
                          <a:cs typeface="Times New Roman"/>
                        </a:rPr>
                        <a:t>2</a:t>
                      </a:r>
                      <a:endParaRPr lang="zh-TW"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1</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3</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2</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2000" kern="100">
                          <a:latin typeface="標楷體" pitchFamily="65" charset="-120"/>
                          <a:ea typeface="標楷體" pitchFamily="65" charset="-120"/>
                          <a:cs typeface="Times New Roman"/>
                        </a:rPr>
                        <a:t>3</a:t>
                      </a:r>
                      <a:endParaRPr lang="zh-TW" sz="20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1</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2</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3</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2000" kern="100">
                          <a:latin typeface="標楷體" pitchFamily="65" charset="-120"/>
                          <a:ea typeface="標楷體" pitchFamily="65" charset="-120"/>
                          <a:cs typeface="Times New Roman"/>
                        </a:rPr>
                        <a:t>4</a:t>
                      </a:r>
                      <a:endParaRPr lang="zh-TW" sz="20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3</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1</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2</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en-US" sz="2000" kern="100">
                          <a:latin typeface="標楷體" pitchFamily="65" charset="-120"/>
                          <a:ea typeface="標楷體" pitchFamily="65" charset="-120"/>
                          <a:cs typeface="Times New Roman"/>
                        </a:rPr>
                        <a:t>5</a:t>
                      </a:r>
                      <a:endParaRPr lang="zh-TW" sz="2000" kern="10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1</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2</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3</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zh-TW" sz="2000" kern="100" dirty="0" smtClean="0">
                          <a:latin typeface="標楷體" pitchFamily="65" charset="-120"/>
                          <a:ea typeface="標楷體" pitchFamily="65" charset="-120"/>
                          <a:cs typeface="Times New Roman"/>
                        </a:rPr>
                        <a:t>廠商標價</a:t>
                      </a:r>
                      <a:endParaRPr lang="zh-TW"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1,523,520</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2000" kern="100" dirty="0" smtClean="0">
                          <a:latin typeface="標楷體" pitchFamily="65" charset="-120"/>
                          <a:ea typeface="標楷體" pitchFamily="65" charset="-120"/>
                          <a:cs typeface="Times New Roman"/>
                        </a:rPr>
                        <a:t>1,435,400</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2000" kern="100" dirty="0" smtClean="0">
                          <a:latin typeface="標楷體" pitchFamily="65" charset="-120"/>
                          <a:ea typeface="標楷體" pitchFamily="65" charset="-120"/>
                          <a:cs typeface="Times New Roman"/>
                        </a:rPr>
                        <a:t>1,488,570</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zh-TW" sz="2000" kern="100" dirty="0" smtClean="0">
                          <a:latin typeface="標楷體" pitchFamily="65" charset="-120"/>
                          <a:ea typeface="標楷體" pitchFamily="65" charset="-120"/>
                          <a:cs typeface="Times New Roman"/>
                        </a:rPr>
                        <a:t>總</a:t>
                      </a:r>
                      <a:r>
                        <a:rPr lang="zh-TW" altLang="en-US" sz="2000" kern="100" dirty="0" smtClean="0">
                          <a:latin typeface="標楷體" pitchFamily="65" charset="-120"/>
                          <a:ea typeface="標楷體" pitchFamily="65" charset="-120"/>
                          <a:cs typeface="Times New Roman"/>
                        </a:rPr>
                        <a:t>序位值</a:t>
                      </a:r>
                      <a:endParaRPr lang="zh-TW"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8</a:t>
                      </a:r>
                      <a:endParaRPr lang="en-US" sz="2000" kern="100" dirty="0" smtClean="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9</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altLang="zh-TW" sz="2000" kern="100" dirty="0" smtClean="0">
                          <a:latin typeface="標楷體" pitchFamily="65" charset="-120"/>
                          <a:ea typeface="標楷體" pitchFamily="65" charset="-120"/>
                          <a:cs typeface="Times New Roman"/>
                        </a:rPr>
                        <a:t>13</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ts val="2200"/>
                        </a:lnSpc>
                        <a:spcAft>
                          <a:spcPts val="0"/>
                        </a:spcAft>
                      </a:pPr>
                      <a:r>
                        <a:rPr lang="zh-TW" sz="2000" kern="100" dirty="0">
                          <a:latin typeface="標楷體" pitchFamily="65" charset="-120"/>
                          <a:ea typeface="標楷體" pitchFamily="65" charset="-120"/>
                          <a:cs typeface="Times New Roman"/>
                        </a:rPr>
                        <a:t>名次</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2000" kern="100" dirty="0" smtClean="0">
                          <a:latin typeface="標楷體" pitchFamily="65" charset="-120"/>
                          <a:ea typeface="標楷體" pitchFamily="65" charset="-120"/>
                          <a:cs typeface="Times New Roman"/>
                        </a:rPr>
                        <a:t>1</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2000" kern="100" dirty="0" smtClean="0">
                          <a:latin typeface="標楷體" pitchFamily="65" charset="-120"/>
                          <a:ea typeface="標楷體" pitchFamily="65" charset="-120"/>
                          <a:cs typeface="Times New Roman"/>
                        </a:rPr>
                        <a:t>2</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200"/>
                        </a:lnSpc>
                        <a:spcAft>
                          <a:spcPts val="0"/>
                        </a:spcAft>
                      </a:pPr>
                      <a:r>
                        <a:rPr lang="en-US" sz="2000" kern="100" dirty="0" smtClean="0">
                          <a:latin typeface="標楷體" pitchFamily="65" charset="-120"/>
                          <a:ea typeface="標楷體" pitchFamily="65" charset="-120"/>
                          <a:cs typeface="Times New Roman"/>
                        </a:rPr>
                        <a:t>3</a:t>
                      </a:r>
                      <a:endParaRPr lang="en-US" sz="2000" kern="100" dirty="0">
                        <a:latin typeface="標楷體" pitchFamily="65" charset="-120"/>
                        <a:ea typeface="標楷體" pitchFamily="65" charset="-120"/>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投影片編號版面配置區 2"/>
          <p:cNvSpPr>
            <a:spLocks noGrp="1"/>
          </p:cNvSpPr>
          <p:nvPr>
            <p:ph type="sldNum" sz="quarter" idx="10"/>
          </p:nvPr>
        </p:nvSpPr>
        <p:spPr/>
        <p:txBody>
          <a:bodyPr/>
          <a:lstStyle/>
          <a:p>
            <a:pPr>
              <a:defRPr/>
            </a:pPr>
            <a:fld id="{9C80E87A-72F5-48D0-B21E-AC6057130954}" type="slidenum">
              <a:rPr lang="en-US" altLang="zh-TW" smtClean="0"/>
              <a:pPr>
                <a:defRPr/>
              </a:pPr>
              <a:t>118</a:t>
            </a:fld>
            <a:endParaRPr lang="en-US" altLang="zh-TW"/>
          </a:p>
        </p:txBody>
      </p:sp>
      <p:sp>
        <p:nvSpPr>
          <p:cNvPr id="4" name="標題 3"/>
          <p:cNvSpPr>
            <a:spLocks noGrp="1"/>
          </p:cNvSpPr>
          <p:nvPr>
            <p:ph type="title"/>
          </p:nvPr>
        </p:nvSpPr>
        <p:spPr/>
        <p:txBody>
          <a:bodyPr/>
          <a:lstStyle/>
          <a:p>
            <a:r>
              <a:rPr lang="zh-TW" altLang="en-US" sz="4400" b="1" dirty="0" smtClean="0">
                <a:solidFill>
                  <a:srgbClr val="7030A0"/>
                </a:solidFill>
                <a:effectLst/>
                <a:latin typeface="標楷體" pitchFamily="65" charset="-120"/>
                <a:ea typeface="標楷體" pitchFamily="65" charset="-120"/>
              </a:rPr>
              <a:t>貳、採購稽核應注意事項</a:t>
            </a:r>
            <a:endParaRPr lang="zh-TW" altLang="en-US" sz="4400" dirty="0"/>
          </a:p>
        </p:txBody>
      </p:sp>
      <p:cxnSp>
        <p:nvCxnSpPr>
          <p:cNvPr id="7" name="直線接點 6"/>
          <p:cNvCxnSpPr/>
          <p:nvPr/>
        </p:nvCxnSpPr>
        <p:spPr>
          <a:xfrm>
            <a:off x="438150" y="1866900"/>
            <a:ext cx="2038350" cy="71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295275" y="942975"/>
            <a:ext cx="6010275" cy="523220"/>
          </a:xfrm>
          <a:prstGeom prst="rect">
            <a:avLst/>
          </a:prstGeom>
          <a:noFill/>
        </p:spPr>
        <p:txBody>
          <a:bodyPr wrap="square" rtlCol="0">
            <a:spAutoFit/>
          </a:bodyPr>
          <a:lstStyle/>
          <a:p>
            <a:r>
              <a:rPr lang="zh-TW" altLang="en-US" sz="2800" dirty="0" smtClean="0">
                <a:latin typeface="標楷體" pitchFamily="65" charset="-120"/>
                <a:ea typeface="標楷體" pitchFamily="65" charset="-120"/>
              </a:rPr>
              <a:t>序位法</a:t>
            </a: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8.</a:t>
            </a:r>
            <a:r>
              <a:rPr lang="zh-TW" altLang="en-US" dirty="0" smtClean="0">
                <a:solidFill>
                  <a:srgbClr val="1D04D2"/>
                </a:solidFill>
                <a:effectLst/>
                <a:latin typeface="標楷體" pitchFamily="65" charset="-120"/>
                <a:ea typeface="標楷體" pitchFamily="65" charset="-120"/>
              </a:rPr>
              <a:t>機關未確實</a:t>
            </a:r>
            <a:r>
              <a:rPr lang="zh-TW" altLang="zh-TW" dirty="0" smtClean="0">
                <a:solidFill>
                  <a:srgbClr val="1D04D2"/>
                </a:solidFill>
                <a:effectLst/>
                <a:latin typeface="標楷體" pitchFamily="65" charset="-120"/>
                <a:ea typeface="標楷體" pitchFamily="65" charset="-120"/>
              </a:rPr>
              <a:t>「依政府採購法第五十八條處理總標價低於底價百分之八十案件之執行程序」</a:t>
            </a:r>
            <a:r>
              <a:rPr lang="zh-TW" altLang="en-US" dirty="0" smtClean="0">
                <a:solidFill>
                  <a:srgbClr val="1D04D2"/>
                </a:solidFill>
                <a:effectLst/>
                <a:latin typeface="標楷體" pitchFamily="65" charset="-120"/>
                <a:ea typeface="標楷體" pitchFamily="65" charset="-120"/>
              </a:rPr>
              <a:t>辦理。</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119</a:t>
            </a:fld>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24744"/>
            <a:ext cx="8229600" cy="5199856"/>
          </a:xfrm>
        </p:spPr>
        <p:txBody>
          <a:bodyPr>
            <a:noAutofit/>
          </a:bodyPr>
          <a:lstStyle/>
          <a:p>
            <a:pPr marL="274320" indent="-274320" fontAlgn="auto">
              <a:spcAft>
                <a:spcPts val="0"/>
              </a:spcAft>
              <a:buFont typeface="Wingdings"/>
              <a:buNone/>
              <a:defRPr/>
            </a:pPr>
            <a:r>
              <a:rPr lang="zh-TW" altLang="en-US" sz="3200" b="1" dirty="0" smtClean="0">
                <a:solidFill>
                  <a:srgbClr val="1D04D2"/>
                </a:solidFill>
                <a:effectLst/>
                <a:latin typeface="標楷體" pitchFamily="65" charset="-120"/>
                <a:ea typeface="標楷體" pitchFamily="65" charset="-120"/>
              </a:rPr>
              <a:t>公職人員利益衝突迴避法　第</a:t>
            </a:r>
            <a:r>
              <a:rPr lang="en-US" altLang="zh-TW" sz="3200" b="1" dirty="0" smtClean="0">
                <a:solidFill>
                  <a:srgbClr val="1D04D2"/>
                </a:solidFill>
                <a:effectLst/>
                <a:latin typeface="標楷體" pitchFamily="65" charset="-120"/>
                <a:ea typeface="標楷體" pitchFamily="65" charset="-120"/>
              </a:rPr>
              <a:t>14</a:t>
            </a:r>
            <a:r>
              <a:rPr lang="zh-TW" altLang="en-US" sz="3200" b="1" dirty="0" smtClean="0">
                <a:solidFill>
                  <a:srgbClr val="1D04D2"/>
                </a:solidFill>
                <a:effectLst/>
                <a:latin typeface="標楷體" pitchFamily="65" charset="-120"/>
                <a:ea typeface="標楷體" pitchFamily="65" charset="-120"/>
              </a:rPr>
              <a:t>條</a:t>
            </a:r>
            <a:r>
              <a:rPr lang="en-US" altLang="zh-TW" sz="3200" b="1" dirty="0" smtClean="0">
                <a:solidFill>
                  <a:srgbClr val="1D04D2"/>
                </a:solidFill>
                <a:effectLst/>
                <a:latin typeface="標楷體" pitchFamily="65" charset="-120"/>
                <a:ea typeface="標楷體" pitchFamily="65" charset="-120"/>
              </a:rPr>
              <a:t>(</a:t>
            </a:r>
            <a:r>
              <a:rPr lang="zh-TW" altLang="en-US" sz="3200" b="1" dirty="0" smtClean="0">
                <a:solidFill>
                  <a:srgbClr val="1D04D2"/>
                </a:solidFill>
                <a:effectLst/>
                <a:latin typeface="標楷體" pitchFamily="65" charset="-120"/>
                <a:ea typeface="標楷體" pitchFamily="65" charset="-120"/>
              </a:rPr>
              <a:t>續</a:t>
            </a:r>
            <a:r>
              <a:rPr lang="en-US" altLang="zh-TW" sz="3200" b="1" dirty="0" smtClean="0">
                <a:solidFill>
                  <a:srgbClr val="1D04D2"/>
                </a:solidFill>
                <a:effectLst/>
                <a:latin typeface="標楷體" pitchFamily="65" charset="-120"/>
                <a:ea typeface="標楷體" pitchFamily="65" charset="-120"/>
              </a:rPr>
              <a:t>)</a:t>
            </a:r>
          </a:p>
          <a:p>
            <a:pPr marL="274320" indent="-274320" algn="just" fontAlgn="auto">
              <a:spcAft>
                <a:spcPts val="0"/>
              </a:spcAft>
              <a:buFont typeface="Wingdings"/>
              <a:buNone/>
              <a:defRPr/>
            </a:pPr>
            <a:r>
              <a:rPr lang="zh-TW" altLang="en-US" sz="1800" dirty="0" smtClean="0">
                <a:effectLst/>
                <a:latin typeface="標楷體" pitchFamily="65" charset="-120"/>
                <a:ea typeface="標楷體" pitchFamily="65" charset="-120"/>
              </a:rPr>
              <a:t/>
            </a:r>
            <a:br>
              <a:rPr lang="zh-TW" altLang="en-US" sz="1800" dirty="0" smtClean="0">
                <a:effectLst/>
                <a:latin typeface="標楷體" pitchFamily="65" charset="-120"/>
                <a:ea typeface="標楷體" pitchFamily="65" charset="-120"/>
              </a:rPr>
            </a:br>
            <a:r>
              <a:rPr lang="zh-TW" altLang="en-US" sz="2600" dirty="0" smtClean="0">
                <a:effectLst/>
                <a:latin typeface="標楷體" pitchFamily="65" charset="-120"/>
                <a:ea typeface="標楷體" pitchFamily="65" charset="-120"/>
              </a:rPr>
              <a:t>公職人員或其關係人與公職人員服務之機關團體或受其監督之機關團體為前項但書</a:t>
            </a:r>
            <a:r>
              <a:rPr lang="zh-TW" altLang="en-US" sz="2600" b="1" u="sng" dirty="0" smtClean="0">
                <a:solidFill>
                  <a:srgbClr val="FF0000"/>
                </a:solidFill>
                <a:effectLst/>
                <a:latin typeface="標楷體" pitchFamily="65" charset="-120"/>
                <a:ea typeface="標楷體" pitchFamily="65" charset="-120"/>
              </a:rPr>
              <a:t>第一款至第三款</a:t>
            </a:r>
            <a:r>
              <a:rPr lang="zh-TW" altLang="en-US" sz="2600" dirty="0" smtClean="0">
                <a:effectLst/>
                <a:latin typeface="標楷體" pitchFamily="65" charset="-120"/>
                <a:ea typeface="標楷體" pitchFamily="65" charset="-120"/>
              </a:rPr>
              <a:t>補助或</a:t>
            </a:r>
            <a:r>
              <a:rPr lang="zh-TW" altLang="en-US" sz="2600" u="sng" dirty="0" smtClean="0">
                <a:solidFill>
                  <a:srgbClr val="FF0000"/>
                </a:solidFill>
                <a:effectLst/>
                <a:latin typeface="標楷體" pitchFamily="65" charset="-120"/>
                <a:ea typeface="標楷體" pitchFamily="65" charset="-120"/>
              </a:rPr>
              <a:t>交易行為前</a:t>
            </a:r>
            <a:r>
              <a:rPr lang="zh-TW" altLang="en-US" sz="2600" dirty="0" smtClean="0">
                <a:effectLst/>
                <a:latin typeface="標楷體" pitchFamily="65" charset="-120"/>
                <a:ea typeface="標楷體" pitchFamily="65" charset="-120"/>
              </a:rPr>
              <a:t>，應主動於申請或</a:t>
            </a:r>
            <a:r>
              <a:rPr lang="zh-TW" altLang="en-US" sz="2600" b="1" u="sng" dirty="0" smtClean="0">
                <a:solidFill>
                  <a:srgbClr val="FF0000"/>
                </a:solidFill>
                <a:effectLst/>
                <a:latin typeface="標楷體" pitchFamily="65" charset="-120"/>
                <a:ea typeface="標楷體" pitchFamily="65" charset="-120"/>
              </a:rPr>
              <a:t>投標文件內據實表明其身分關係</a:t>
            </a:r>
            <a:r>
              <a:rPr lang="zh-TW" altLang="en-US" sz="2600" dirty="0" smtClean="0">
                <a:effectLst/>
                <a:latin typeface="標楷體" pitchFamily="65" charset="-120"/>
                <a:ea typeface="標楷體" pitchFamily="65" charset="-120"/>
              </a:rPr>
              <a:t>；於補助或</a:t>
            </a:r>
            <a:r>
              <a:rPr lang="zh-TW" altLang="en-US" sz="2600" u="sng" dirty="0" smtClean="0">
                <a:solidFill>
                  <a:srgbClr val="FF0000"/>
                </a:solidFill>
                <a:effectLst/>
                <a:latin typeface="標楷體" pitchFamily="65" charset="-120"/>
                <a:ea typeface="標楷體" pitchFamily="65" charset="-120"/>
              </a:rPr>
              <a:t>交易行為成立後</a:t>
            </a:r>
            <a:r>
              <a:rPr lang="zh-TW" altLang="en-US" sz="2600" dirty="0" smtClean="0">
                <a:effectLst/>
                <a:latin typeface="標楷體" pitchFamily="65" charset="-120"/>
                <a:ea typeface="標楷體" pitchFamily="65" charset="-120"/>
              </a:rPr>
              <a:t>，該機關團體應連同其身分關係</a:t>
            </a:r>
            <a:r>
              <a:rPr lang="zh-TW" altLang="en-US" sz="2600" b="1" u="sng" dirty="0" smtClean="0">
                <a:solidFill>
                  <a:srgbClr val="FF0000"/>
                </a:solidFill>
                <a:effectLst/>
                <a:latin typeface="標楷體" pitchFamily="65" charset="-120"/>
                <a:ea typeface="標楷體" pitchFamily="65" charset="-120"/>
              </a:rPr>
              <a:t>主動公開</a:t>
            </a:r>
            <a:r>
              <a:rPr lang="zh-TW" altLang="en-US" sz="2600" dirty="0" smtClean="0">
                <a:effectLst/>
                <a:latin typeface="標楷體" pitchFamily="65" charset="-120"/>
                <a:ea typeface="標楷體" pitchFamily="65" charset="-120"/>
              </a:rPr>
              <a:t>之。但屬前項但書第三款基於法定身分依法令規定申請之補助者，不在此限。</a:t>
            </a:r>
            <a:endParaRPr lang="en-US" altLang="zh-TW" sz="2600" dirty="0" smtClean="0">
              <a:effectLst/>
              <a:latin typeface="標楷體" pitchFamily="65" charset="-120"/>
              <a:ea typeface="標楷體" pitchFamily="65" charset="-120"/>
            </a:endParaRPr>
          </a:p>
          <a:p>
            <a:pPr marL="274320" indent="-274320" algn="just" fontAlgn="auto">
              <a:spcAft>
                <a:spcPts val="0"/>
              </a:spcAft>
              <a:buFont typeface="Wingdings"/>
              <a:buNone/>
              <a:defRPr/>
            </a:pPr>
            <a:r>
              <a:rPr lang="zh-TW" altLang="en-US" sz="2600" dirty="0" smtClean="0">
                <a:effectLst/>
                <a:latin typeface="標楷體" pitchFamily="65" charset="-120"/>
                <a:ea typeface="標楷體" pitchFamily="65" charset="-120"/>
              </a:rPr>
              <a:t/>
            </a:r>
            <a:br>
              <a:rPr lang="zh-TW" altLang="en-US" sz="2600" dirty="0" smtClean="0">
                <a:effectLst/>
                <a:latin typeface="標楷體" pitchFamily="65" charset="-120"/>
                <a:ea typeface="標楷體" pitchFamily="65" charset="-120"/>
              </a:rPr>
            </a:br>
            <a:r>
              <a:rPr lang="zh-TW" altLang="en-US" sz="2600" dirty="0" smtClean="0">
                <a:effectLst/>
                <a:latin typeface="標楷體" pitchFamily="65" charset="-120"/>
                <a:ea typeface="標楷體" pitchFamily="65" charset="-120"/>
              </a:rPr>
              <a:t>前項公開應利用電信網路或其他方式供公眾線上查詢。</a:t>
            </a:r>
            <a:endParaRPr lang="en-US" altLang="zh-TW" sz="2600" dirty="0" smtClean="0">
              <a:effectLst/>
              <a:latin typeface="標楷體" pitchFamily="65" charset="-120"/>
              <a:ea typeface="標楷體" pitchFamily="65" charset="-120"/>
            </a:endParaRPr>
          </a:p>
          <a:p>
            <a:pPr marL="274320" indent="-274320" algn="just" fontAlgn="auto">
              <a:spcAft>
                <a:spcPts val="0"/>
              </a:spcAft>
              <a:buFont typeface="Wingdings"/>
              <a:buNone/>
              <a:defRPr/>
            </a:pPr>
            <a:r>
              <a:rPr lang="zh-TW" altLang="en-US" sz="2600" dirty="0" smtClean="0">
                <a:effectLst/>
                <a:latin typeface="標楷體" pitchFamily="65" charset="-120"/>
                <a:ea typeface="標楷體" pitchFamily="65" charset="-120"/>
              </a:rPr>
              <a:t/>
            </a:r>
            <a:br>
              <a:rPr lang="zh-TW" altLang="en-US" sz="2600" dirty="0" smtClean="0">
                <a:effectLst/>
                <a:latin typeface="標楷體" pitchFamily="65" charset="-120"/>
                <a:ea typeface="標楷體" pitchFamily="65" charset="-120"/>
              </a:rPr>
            </a:br>
            <a:r>
              <a:rPr lang="zh-TW" altLang="en-US" sz="2600" b="1" dirty="0" smtClean="0">
                <a:solidFill>
                  <a:srgbClr val="FF0000"/>
                </a:solidFill>
                <a:effectLst/>
                <a:latin typeface="標楷體" pitchFamily="65" charset="-120"/>
                <a:ea typeface="標楷體" pitchFamily="65" charset="-120"/>
              </a:rPr>
              <a:t>第一項但書第六款之</a:t>
            </a:r>
            <a:r>
              <a:rPr lang="zh-TW" altLang="en-US" sz="2600" b="1" u="sng" dirty="0" smtClean="0">
                <a:solidFill>
                  <a:srgbClr val="FF0000"/>
                </a:solidFill>
                <a:effectLst/>
                <a:latin typeface="標楷體" pitchFamily="65" charset="-120"/>
                <a:ea typeface="標楷體" pitchFamily="65" charset="-120"/>
              </a:rPr>
              <a:t>一定金額</a:t>
            </a:r>
            <a:r>
              <a:rPr lang="zh-TW" altLang="en-US" sz="2600" b="1" dirty="0" smtClean="0">
                <a:solidFill>
                  <a:srgbClr val="FF0000"/>
                </a:solidFill>
                <a:effectLst/>
                <a:latin typeface="標楷體" pitchFamily="65" charset="-120"/>
                <a:ea typeface="標楷體" pitchFamily="65" charset="-120"/>
              </a:rPr>
              <a:t>，由行政院會同監察院定之。</a:t>
            </a:r>
            <a:endParaRPr lang="en-US" altLang="zh-TW" sz="2600" b="1" dirty="0" smtClean="0">
              <a:solidFill>
                <a:srgbClr val="FF0000"/>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12</a:t>
            </a:fld>
            <a:endParaRPr lang="zh-TW" altLang="en-US"/>
          </a:p>
        </p:txBody>
      </p:sp>
      <p:sp>
        <p:nvSpPr>
          <p:cNvPr id="5" name="標題 1"/>
          <p:cNvSpPr txBox="1">
            <a:spLocks/>
          </p:cNvSpPr>
          <p:nvPr/>
        </p:nvSpPr>
        <p:spPr>
          <a:xfrm>
            <a:off x="323528" y="332656"/>
            <a:ext cx="8363272" cy="720080"/>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a:defRPr/>
            </a:pPr>
            <a:r>
              <a:rPr lang="zh-TW" altLang="en-US" sz="4400" b="1" dirty="0" smtClean="0">
                <a:solidFill>
                  <a:srgbClr val="7030A0"/>
                </a:solidFill>
                <a:latin typeface="標楷體" pitchFamily="65" charset="-120"/>
                <a:ea typeface="標楷體" pitchFamily="65" charset="-120"/>
              </a:rPr>
              <a:t>壹、政府採購法修法重點</a:t>
            </a:r>
            <a:endParaRPr kumimoji="0" lang="zh-TW" altLang="en-US" sz="44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Line 29"/>
          <p:cNvSpPr>
            <a:spLocks noChangeShapeType="1"/>
          </p:cNvSpPr>
          <p:nvPr/>
        </p:nvSpPr>
        <p:spPr bwMode="auto">
          <a:xfrm>
            <a:off x="468313" y="1052513"/>
            <a:ext cx="0" cy="4176712"/>
          </a:xfrm>
          <a:prstGeom prst="line">
            <a:avLst/>
          </a:prstGeom>
          <a:noFill/>
          <a:ln w="9525">
            <a:solidFill>
              <a:schemeClr val="tx1"/>
            </a:solidFill>
            <a:round/>
            <a:headEnd/>
            <a:tailEnd/>
          </a:ln>
        </p:spPr>
        <p:txBody>
          <a:bodyPr wrap="none"/>
          <a:lstStyle/>
          <a:p>
            <a:endParaRPr lang="zh-TW" altLang="en-US"/>
          </a:p>
        </p:txBody>
      </p:sp>
      <p:sp>
        <p:nvSpPr>
          <p:cNvPr id="253954" name="Line 32"/>
          <p:cNvSpPr>
            <a:spLocks noChangeShapeType="1"/>
          </p:cNvSpPr>
          <p:nvPr/>
        </p:nvSpPr>
        <p:spPr bwMode="auto">
          <a:xfrm>
            <a:off x="468313" y="1268413"/>
            <a:ext cx="431800" cy="0"/>
          </a:xfrm>
          <a:prstGeom prst="line">
            <a:avLst/>
          </a:prstGeom>
          <a:noFill/>
          <a:ln w="9525">
            <a:solidFill>
              <a:schemeClr val="tx1"/>
            </a:solidFill>
            <a:round/>
            <a:headEnd/>
            <a:tailEnd/>
          </a:ln>
        </p:spPr>
        <p:txBody>
          <a:bodyPr wrap="none"/>
          <a:lstStyle/>
          <a:p>
            <a:endParaRPr lang="zh-TW" altLang="en-US"/>
          </a:p>
        </p:txBody>
      </p:sp>
      <p:sp>
        <p:nvSpPr>
          <p:cNvPr id="253955" name="Text Box 33"/>
          <p:cNvSpPr txBox="1">
            <a:spLocks noChangeArrowheads="1"/>
          </p:cNvSpPr>
          <p:nvPr/>
        </p:nvSpPr>
        <p:spPr bwMode="auto">
          <a:xfrm>
            <a:off x="900113" y="1052513"/>
            <a:ext cx="2159000" cy="3968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solidFill>
                  <a:srgbClr val="FF0000"/>
                </a:solidFill>
                <a:latin typeface="標楷體" pitchFamily="65" charset="-120"/>
                <a:ea typeface="標楷體" pitchFamily="65" charset="-120"/>
              </a:rPr>
              <a:t>底價</a:t>
            </a:r>
            <a:r>
              <a:rPr lang="en-US" altLang="zh-TW" sz="2000" b="1">
                <a:solidFill>
                  <a:srgbClr val="FF0000"/>
                </a:solidFill>
                <a:latin typeface="標楷體" pitchFamily="65" charset="-120"/>
                <a:ea typeface="標楷體" pitchFamily="65" charset="-120"/>
              </a:rPr>
              <a:t>80%</a:t>
            </a:r>
            <a:endParaRPr lang="zh-TW" altLang="en-US" sz="2000" b="1">
              <a:solidFill>
                <a:srgbClr val="FF0000"/>
              </a:solidFill>
              <a:latin typeface="標楷體" pitchFamily="65" charset="-120"/>
              <a:ea typeface="標楷體" pitchFamily="65" charset="-120"/>
            </a:endParaRPr>
          </a:p>
        </p:txBody>
      </p:sp>
      <p:sp>
        <p:nvSpPr>
          <p:cNvPr id="253956" name="Line 6"/>
          <p:cNvSpPr>
            <a:spLocks noChangeShapeType="1"/>
          </p:cNvSpPr>
          <p:nvPr/>
        </p:nvSpPr>
        <p:spPr bwMode="auto">
          <a:xfrm>
            <a:off x="468313" y="3979863"/>
            <a:ext cx="431800" cy="0"/>
          </a:xfrm>
          <a:prstGeom prst="line">
            <a:avLst/>
          </a:prstGeom>
          <a:noFill/>
          <a:ln w="9525">
            <a:solidFill>
              <a:schemeClr val="tx1"/>
            </a:solidFill>
            <a:round/>
            <a:headEnd/>
            <a:tailEnd/>
          </a:ln>
        </p:spPr>
        <p:txBody>
          <a:bodyPr wrap="none"/>
          <a:lstStyle/>
          <a:p>
            <a:endParaRPr lang="zh-TW" altLang="en-US"/>
          </a:p>
        </p:txBody>
      </p:sp>
      <p:sp>
        <p:nvSpPr>
          <p:cNvPr id="253957" name="Text Box 7"/>
          <p:cNvSpPr txBox="1">
            <a:spLocks noChangeArrowheads="1"/>
          </p:cNvSpPr>
          <p:nvPr/>
        </p:nvSpPr>
        <p:spPr bwMode="auto">
          <a:xfrm>
            <a:off x="900113" y="3763963"/>
            <a:ext cx="2016125" cy="3968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solidFill>
                  <a:srgbClr val="FF0000"/>
                </a:solidFill>
                <a:latin typeface="標楷體" pitchFamily="65" charset="-120"/>
                <a:ea typeface="標楷體" pitchFamily="65" charset="-120"/>
              </a:rPr>
              <a:t>底價</a:t>
            </a:r>
            <a:r>
              <a:rPr lang="en-US" altLang="zh-TW" sz="2000" b="1">
                <a:solidFill>
                  <a:srgbClr val="FF0000"/>
                </a:solidFill>
                <a:latin typeface="標楷體" pitchFamily="65" charset="-120"/>
                <a:ea typeface="標楷體" pitchFamily="65" charset="-120"/>
              </a:rPr>
              <a:t>70%</a:t>
            </a:r>
            <a:endParaRPr lang="zh-TW" altLang="en-US" sz="2000" b="1">
              <a:solidFill>
                <a:srgbClr val="FF0000"/>
              </a:solidFill>
              <a:latin typeface="標楷體" pitchFamily="65" charset="-120"/>
              <a:ea typeface="標楷體" pitchFamily="65" charset="-120"/>
            </a:endParaRPr>
          </a:p>
        </p:txBody>
      </p:sp>
      <p:sp>
        <p:nvSpPr>
          <p:cNvPr id="253958" name="Text Box 38"/>
          <p:cNvSpPr txBox="1">
            <a:spLocks noChangeArrowheads="1"/>
          </p:cNvSpPr>
          <p:nvPr/>
        </p:nvSpPr>
        <p:spPr bwMode="auto">
          <a:xfrm>
            <a:off x="539750" y="1484313"/>
            <a:ext cx="2808288" cy="1733550"/>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en-US" altLang="zh-TW" sz="2000" b="1">
                <a:latin typeface="標楷體" pitchFamily="65" charset="-120"/>
                <a:ea typeface="標楷體" pitchFamily="65" charset="-120"/>
                <a:cs typeface="全真疊圓體"/>
              </a:rPr>
              <a:t>(A)</a:t>
            </a:r>
            <a:r>
              <a:rPr lang="zh-TW" altLang="en-US" sz="2000" b="1">
                <a:latin typeface="標楷體" pitchFamily="65" charset="-120"/>
                <a:ea typeface="標楷體" pitchFamily="65" charset="-120"/>
                <a:cs typeface="全真疊圓體"/>
              </a:rPr>
              <a:t>無顯不合理</a:t>
            </a:r>
          </a:p>
          <a:p>
            <a:pPr eaLnBrk="0" hangingPunct="0">
              <a:lnSpc>
                <a:spcPct val="70000"/>
              </a:lnSpc>
              <a:buClr>
                <a:srgbClr val="0000FF"/>
              </a:buClr>
              <a:buFont typeface="Wingdings" pitchFamily="2" charset="2"/>
              <a:buNone/>
            </a:pPr>
            <a:r>
              <a:rPr lang="zh-TW" altLang="en-US" sz="1400" b="1">
                <a:latin typeface="標楷體" pitchFamily="65" charset="-120"/>
                <a:ea typeface="標楷體" pitchFamily="65" charset="-120"/>
                <a:cs typeface="全真疊圓體"/>
              </a:rPr>
              <a:t>最低標主動表示標價錯誤，要求不予決標？</a:t>
            </a:r>
            <a:r>
              <a:rPr lang="zh-TW" altLang="en-US" sz="2400" b="1">
                <a:latin typeface="標楷體" pitchFamily="65" charset="-120"/>
                <a:ea typeface="標楷體" pitchFamily="65" charset="-120"/>
                <a:cs typeface="全真疊圓體"/>
              </a:rPr>
              <a:t> </a:t>
            </a:r>
          </a:p>
          <a:p>
            <a:pPr eaLnBrk="0" hangingPunct="0">
              <a:buClr>
                <a:srgbClr val="0000FF"/>
              </a:buClr>
              <a:buFont typeface="Wingdings" pitchFamily="2" charset="2"/>
              <a:buNone/>
            </a:pPr>
            <a:endParaRPr lang="en-US" altLang="zh-TW" sz="2000" b="1">
              <a:latin typeface="標楷體" pitchFamily="65" charset="-120"/>
              <a:ea typeface="標楷體" pitchFamily="65" charset="-120"/>
              <a:cs typeface="全真疊圓體"/>
            </a:endParaRPr>
          </a:p>
          <a:p>
            <a:pPr eaLnBrk="0" hangingPunct="0">
              <a:buClr>
                <a:srgbClr val="0000FF"/>
              </a:buClr>
              <a:buFont typeface="Wingdings" pitchFamily="2" charset="2"/>
              <a:buNone/>
            </a:pPr>
            <a:r>
              <a:rPr lang="en-US" altLang="zh-TW" sz="2000" b="1">
                <a:latin typeface="標楷體" pitchFamily="65" charset="-120"/>
                <a:ea typeface="標楷體" pitchFamily="65" charset="-120"/>
                <a:cs typeface="全真疊圓體"/>
              </a:rPr>
              <a:t>(B)</a:t>
            </a:r>
            <a:r>
              <a:rPr lang="zh-TW" altLang="en-US" sz="2000" b="1">
                <a:latin typeface="標楷體" pitchFamily="65" charset="-120"/>
                <a:ea typeface="標楷體" pitchFamily="65" charset="-120"/>
                <a:cs typeface="全真疊圓體"/>
              </a:rPr>
              <a:t>顯不合理</a:t>
            </a:r>
          </a:p>
          <a:p>
            <a:pPr eaLnBrk="0" hangingPunct="0">
              <a:buClr>
                <a:srgbClr val="0000FF"/>
              </a:buClr>
              <a:buFont typeface="Wingdings" pitchFamily="2" charset="2"/>
              <a:buNone/>
            </a:pPr>
            <a:endParaRPr lang="en-US" altLang="zh-TW" sz="2000" b="1">
              <a:latin typeface="標楷體" pitchFamily="65" charset="-120"/>
              <a:ea typeface="標楷體" pitchFamily="65" charset="-120"/>
              <a:cs typeface="全真疊圓體"/>
            </a:endParaRPr>
          </a:p>
        </p:txBody>
      </p:sp>
      <p:sp>
        <p:nvSpPr>
          <p:cNvPr id="253959" name="Line 46"/>
          <p:cNvSpPr>
            <a:spLocks noChangeShapeType="1"/>
          </p:cNvSpPr>
          <p:nvPr/>
        </p:nvSpPr>
        <p:spPr bwMode="auto">
          <a:xfrm>
            <a:off x="2484438" y="1700213"/>
            <a:ext cx="6184900" cy="7937"/>
          </a:xfrm>
          <a:prstGeom prst="line">
            <a:avLst/>
          </a:prstGeom>
          <a:noFill/>
          <a:ln w="28575">
            <a:solidFill>
              <a:srgbClr val="FF0000"/>
            </a:solidFill>
            <a:round/>
            <a:headEnd/>
            <a:tailEnd type="triangle" w="med" len="med"/>
          </a:ln>
        </p:spPr>
        <p:txBody>
          <a:bodyPr wrap="none"/>
          <a:lstStyle/>
          <a:p>
            <a:endParaRPr lang="zh-TW" altLang="en-US"/>
          </a:p>
        </p:txBody>
      </p:sp>
      <p:sp>
        <p:nvSpPr>
          <p:cNvPr id="253960" name="Text Box 47"/>
          <p:cNvSpPr txBox="1">
            <a:spLocks noChangeArrowheads="1"/>
          </p:cNvSpPr>
          <p:nvPr/>
        </p:nvSpPr>
        <p:spPr bwMode="auto">
          <a:xfrm>
            <a:off x="3059113" y="1822450"/>
            <a:ext cx="5257800" cy="366713"/>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1800" b="1">
                <a:solidFill>
                  <a:srgbClr val="0000FF"/>
                </a:solidFill>
                <a:latin typeface="標楷體" pitchFamily="65" charset="-120"/>
                <a:ea typeface="標楷體" pitchFamily="65" charset="-120"/>
                <a:cs typeface="全真疊圓體"/>
              </a:rPr>
              <a:t>照價決標予最低標；不接受決標：</a:t>
            </a:r>
            <a:r>
              <a:rPr lang="en-US" altLang="zh-TW" sz="1800" b="1">
                <a:solidFill>
                  <a:srgbClr val="0000FF"/>
                </a:solidFill>
                <a:latin typeface="標楷體" pitchFamily="65" charset="-120"/>
                <a:ea typeface="標楷體" pitchFamily="65" charset="-120"/>
                <a:cs typeface="全真疊圓體"/>
              </a:rPr>
              <a:t>GPL 31,101</a:t>
            </a:r>
            <a:endParaRPr lang="zh-TW" altLang="en-US" sz="1800" b="1">
              <a:solidFill>
                <a:srgbClr val="0000FF"/>
              </a:solidFill>
              <a:latin typeface="標楷體" pitchFamily="65" charset="-120"/>
              <a:ea typeface="標楷體" pitchFamily="65" charset="-120"/>
              <a:cs typeface="全真疊圓體"/>
            </a:endParaRPr>
          </a:p>
        </p:txBody>
      </p:sp>
      <p:sp>
        <p:nvSpPr>
          <p:cNvPr id="253961" name="Text Box 38"/>
          <p:cNvSpPr txBox="1">
            <a:spLocks noChangeArrowheads="1"/>
          </p:cNvSpPr>
          <p:nvPr/>
        </p:nvSpPr>
        <p:spPr bwMode="auto">
          <a:xfrm>
            <a:off x="936625" y="2781300"/>
            <a:ext cx="1979613" cy="7016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latin typeface="標楷體" pitchFamily="65" charset="-120"/>
                <a:ea typeface="標楷體" pitchFamily="65" charset="-120"/>
                <a:cs typeface="全真疊圓體"/>
              </a:rPr>
              <a:t>限期通知最低標提出說明</a:t>
            </a:r>
            <a:endParaRPr lang="en-US" sz="2000" b="1">
              <a:latin typeface="標楷體" pitchFamily="65" charset="-120"/>
              <a:ea typeface="標楷體" pitchFamily="65" charset="-120"/>
              <a:cs typeface="全真疊圓體"/>
            </a:endParaRPr>
          </a:p>
        </p:txBody>
      </p:sp>
      <p:sp>
        <p:nvSpPr>
          <p:cNvPr id="253962" name="Text Box 11"/>
          <p:cNvSpPr txBox="1">
            <a:spLocks noChangeArrowheads="1"/>
          </p:cNvSpPr>
          <p:nvPr/>
        </p:nvSpPr>
        <p:spPr bwMode="auto">
          <a:xfrm>
            <a:off x="3360738" y="2276475"/>
            <a:ext cx="1098550" cy="366713"/>
          </a:xfrm>
          <a:prstGeom prst="rect">
            <a:avLst/>
          </a:prstGeom>
          <a:noFill/>
          <a:ln w="9525">
            <a:noFill/>
            <a:miter lim="800000"/>
            <a:headEnd/>
            <a:tailEnd/>
          </a:ln>
        </p:spPr>
        <p:txBody>
          <a:bodyPr wrap="none">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說明合理</a:t>
            </a:r>
          </a:p>
        </p:txBody>
      </p:sp>
      <p:sp>
        <p:nvSpPr>
          <p:cNvPr id="253963" name="Text Box 13"/>
          <p:cNvSpPr txBox="1">
            <a:spLocks noChangeArrowheads="1"/>
          </p:cNvSpPr>
          <p:nvPr/>
        </p:nvSpPr>
        <p:spPr bwMode="auto">
          <a:xfrm>
            <a:off x="3348038" y="2703513"/>
            <a:ext cx="3743325" cy="366712"/>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說明尚非完全合理</a:t>
            </a:r>
            <a:r>
              <a:rPr lang="en-US" altLang="zh-TW" sz="1800" b="1">
                <a:latin typeface="標楷體" pitchFamily="65" charset="-120"/>
                <a:ea typeface="標楷體" pitchFamily="65" charset="-120"/>
              </a:rPr>
              <a:t>+</a:t>
            </a:r>
            <a:r>
              <a:rPr lang="zh-TW" altLang="en-US" sz="1800" b="1">
                <a:solidFill>
                  <a:srgbClr val="FF0066"/>
                </a:solidFill>
                <a:latin typeface="標楷體" pitchFamily="65" charset="-120"/>
                <a:ea typeface="標楷體" pitchFamily="65" charset="-120"/>
              </a:rPr>
              <a:t>差額保證金</a:t>
            </a:r>
          </a:p>
        </p:txBody>
      </p:sp>
      <p:sp>
        <p:nvSpPr>
          <p:cNvPr id="253964" name="Text Box 14"/>
          <p:cNvSpPr txBox="1">
            <a:spLocks noChangeArrowheads="1"/>
          </p:cNvSpPr>
          <p:nvPr/>
        </p:nvSpPr>
        <p:spPr bwMode="auto">
          <a:xfrm>
            <a:off x="3348038" y="3175000"/>
            <a:ext cx="2590800" cy="366713"/>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說明顯不合理</a:t>
            </a:r>
            <a:endParaRPr lang="en-US" sz="1800" b="1">
              <a:latin typeface="標楷體" pitchFamily="65" charset="-120"/>
              <a:ea typeface="標楷體" pitchFamily="65" charset="-120"/>
            </a:endParaRPr>
          </a:p>
        </p:txBody>
      </p:sp>
      <p:sp>
        <p:nvSpPr>
          <p:cNvPr id="253965" name="Line 29"/>
          <p:cNvSpPr>
            <a:spLocks noChangeShapeType="1"/>
          </p:cNvSpPr>
          <p:nvPr/>
        </p:nvSpPr>
        <p:spPr bwMode="auto">
          <a:xfrm>
            <a:off x="8701088" y="1289050"/>
            <a:ext cx="0" cy="3659188"/>
          </a:xfrm>
          <a:prstGeom prst="line">
            <a:avLst/>
          </a:prstGeom>
          <a:noFill/>
          <a:ln w="38100">
            <a:solidFill>
              <a:srgbClr val="FF0000"/>
            </a:solidFill>
            <a:round/>
            <a:headEnd/>
            <a:tailEnd/>
          </a:ln>
        </p:spPr>
        <p:txBody>
          <a:bodyPr wrap="none"/>
          <a:lstStyle/>
          <a:p>
            <a:endParaRPr lang="zh-TW" altLang="en-US"/>
          </a:p>
        </p:txBody>
      </p:sp>
      <p:sp>
        <p:nvSpPr>
          <p:cNvPr id="253966" name="Text Box 4"/>
          <p:cNvSpPr txBox="1">
            <a:spLocks noChangeArrowheads="1"/>
          </p:cNvSpPr>
          <p:nvPr/>
        </p:nvSpPr>
        <p:spPr bwMode="auto">
          <a:xfrm>
            <a:off x="8705850" y="2306638"/>
            <a:ext cx="438150" cy="762000"/>
          </a:xfrm>
          <a:prstGeom prst="rect">
            <a:avLst/>
          </a:prstGeom>
          <a:noFill/>
          <a:ln w="9525">
            <a:noFill/>
            <a:miter lim="800000"/>
            <a:headEnd/>
            <a:tailEnd/>
          </a:ln>
        </p:spPr>
        <p:txBody>
          <a:bodyPr wrap="none">
            <a:spAutoFit/>
          </a:bodyPr>
          <a:lstStyle/>
          <a:p>
            <a:pPr eaLnBrk="0" hangingPunct="0">
              <a:spcBef>
                <a:spcPct val="20000"/>
              </a:spcBef>
              <a:buClr>
                <a:srgbClr val="0000FF"/>
              </a:buClr>
              <a:buFont typeface="Wingdings" pitchFamily="2" charset="2"/>
              <a:buNone/>
            </a:pPr>
            <a:r>
              <a:rPr lang="zh-TW" altLang="en-US" sz="2000" b="1">
                <a:solidFill>
                  <a:srgbClr val="FF0000"/>
                </a:solidFill>
                <a:latin typeface="標楷體" pitchFamily="65" charset="-120"/>
                <a:ea typeface="標楷體" pitchFamily="65" charset="-120"/>
              </a:rPr>
              <a:t>決</a:t>
            </a:r>
            <a:endParaRPr lang="en-US" sz="2000" b="1">
              <a:solidFill>
                <a:srgbClr val="FF0000"/>
              </a:solidFill>
              <a:latin typeface="標楷體" pitchFamily="65" charset="-120"/>
              <a:ea typeface="標楷體" pitchFamily="65" charset="-120"/>
            </a:endParaRPr>
          </a:p>
          <a:p>
            <a:pPr eaLnBrk="0" hangingPunct="0">
              <a:spcBef>
                <a:spcPct val="20000"/>
              </a:spcBef>
              <a:buClr>
                <a:srgbClr val="0000FF"/>
              </a:buClr>
              <a:buFont typeface="Wingdings" pitchFamily="2" charset="2"/>
              <a:buNone/>
            </a:pPr>
            <a:r>
              <a:rPr lang="zh-TW" altLang="en-US" sz="2000" b="1">
                <a:solidFill>
                  <a:srgbClr val="FF0000"/>
                </a:solidFill>
                <a:latin typeface="標楷體" pitchFamily="65" charset="-120"/>
                <a:ea typeface="標楷體" pitchFamily="65" charset="-120"/>
              </a:rPr>
              <a:t>標</a:t>
            </a:r>
          </a:p>
        </p:txBody>
      </p:sp>
      <p:sp>
        <p:nvSpPr>
          <p:cNvPr id="253967" name="左大括弧 16"/>
          <p:cNvSpPr>
            <a:spLocks/>
          </p:cNvSpPr>
          <p:nvPr/>
        </p:nvSpPr>
        <p:spPr bwMode="auto">
          <a:xfrm>
            <a:off x="2905125" y="2476500"/>
            <a:ext cx="442913" cy="1419225"/>
          </a:xfrm>
          <a:prstGeom prst="leftBrace">
            <a:avLst>
              <a:gd name="adj1" fmla="val 8337"/>
              <a:gd name="adj2" fmla="val 50000"/>
            </a:avLst>
          </a:prstGeom>
          <a:noFill/>
          <a:ln w="9525">
            <a:solidFill>
              <a:schemeClr val="tx1"/>
            </a:solidFill>
            <a:round/>
            <a:headEnd/>
            <a:tailEnd/>
          </a:ln>
        </p:spPr>
        <p:txBody>
          <a:bodyPr anchor="ctr"/>
          <a:lstStyle/>
          <a:p>
            <a:pPr algn="ctr" eaLnBrk="0" hangingPunct="0">
              <a:spcBef>
                <a:spcPct val="20000"/>
              </a:spcBef>
              <a:buClr>
                <a:srgbClr val="0000FF"/>
              </a:buClr>
              <a:buFont typeface="Wingdings" pitchFamily="2" charset="2"/>
              <a:buNone/>
            </a:pPr>
            <a:endParaRPr lang="zh-TW" altLang="en-US" sz="2400" b="1">
              <a:latin typeface="標楷體" pitchFamily="65" charset="-120"/>
              <a:ea typeface="標楷體" pitchFamily="65" charset="-120"/>
              <a:cs typeface="華康談楷體W5"/>
            </a:endParaRPr>
          </a:p>
        </p:txBody>
      </p:sp>
      <p:sp>
        <p:nvSpPr>
          <p:cNvPr id="253968" name="Line 46"/>
          <p:cNvSpPr>
            <a:spLocks noChangeShapeType="1"/>
          </p:cNvSpPr>
          <p:nvPr/>
        </p:nvSpPr>
        <p:spPr bwMode="auto">
          <a:xfrm flipV="1">
            <a:off x="4572000" y="2509838"/>
            <a:ext cx="4132263" cy="3175"/>
          </a:xfrm>
          <a:prstGeom prst="line">
            <a:avLst/>
          </a:prstGeom>
          <a:noFill/>
          <a:ln w="28575">
            <a:solidFill>
              <a:srgbClr val="FF0000"/>
            </a:solidFill>
            <a:round/>
            <a:headEnd/>
            <a:tailEnd type="triangle" w="med" len="med"/>
          </a:ln>
        </p:spPr>
        <p:txBody>
          <a:bodyPr wrap="none"/>
          <a:lstStyle/>
          <a:p>
            <a:endParaRPr lang="zh-TW" altLang="en-US"/>
          </a:p>
        </p:txBody>
      </p:sp>
      <p:sp>
        <p:nvSpPr>
          <p:cNvPr id="253969" name="Line 46"/>
          <p:cNvSpPr>
            <a:spLocks noChangeShapeType="1"/>
          </p:cNvSpPr>
          <p:nvPr/>
        </p:nvSpPr>
        <p:spPr bwMode="auto">
          <a:xfrm flipV="1">
            <a:off x="6948488" y="2933700"/>
            <a:ext cx="1738312" cy="0"/>
          </a:xfrm>
          <a:prstGeom prst="line">
            <a:avLst/>
          </a:prstGeom>
          <a:noFill/>
          <a:ln w="28575">
            <a:solidFill>
              <a:srgbClr val="FF0000"/>
            </a:solidFill>
            <a:round/>
            <a:headEnd/>
            <a:tailEnd type="triangle" w="med" len="med"/>
          </a:ln>
        </p:spPr>
        <p:txBody>
          <a:bodyPr wrap="none"/>
          <a:lstStyle/>
          <a:p>
            <a:endParaRPr lang="zh-TW" altLang="en-US"/>
          </a:p>
        </p:txBody>
      </p:sp>
      <p:sp>
        <p:nvSpPr>
          <p:cNvPr id="253970" name="Line 46"/>
          <p:cNvSpPr>
            <a:spLocks noChangeShapeType="1"/>
          </p:cNvSpPr>
          <p:nvPr/>
        </p:nvSpPr>
        <p:spPr bwMode="auto">
          <a:xfrm>
            <a:off x="5033963" y="3390900"/>
            <a:ext cx="1112837" cy="0"/>
          </a:xfrm>
          <a:prstGeom prst="line">
            <a:avLst/>
          </a:prstGeom>
          <a:noFill/>
          <a:ln w="28575">
            <a:solidFill>
              <a:srgbClr val="FF0000"/>
            </a:solidFill>
            <a:round/>
            <a:headEnd/>
            <a:tailEnd type="triangle" w="med" len="med"/>
          </a:ln>
        </p:spPr>
        <p:txBody>
          <a:bodyPr wrap="none"/>
          <a:lstStyle/>
          <a:p>
            <a:endParaRPr lang="zh-TW" altLang="en-US"/>
          </a:p>
        </p:txBody>
      </p:sp>
      <p:sp>
        <p:nvSpPr>
          <p:cNvPr id="253971" name="Text Box 14"/>
          <p:cNvSpPr txBox="1">
            <a:spLocks noChangeArrowheads="1"/>
          </p:cNvSpPr>
          <p:nvPr/>
        </p:nvSpPr>
        <p:spPr bwMode="auto">
          <a:xfrm>
            <a:off x="3494088" y="3535363"/>
            <a:ext cx="2590800" cy="696912"/>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未期限內提出說明</a:t>
            </a:r>
            <a:endParaRPr lang="en-US" sz="1800" b="1">
              <a:latin typeface="標楷體" pitchFamily="65" charset="-120"/>
              <a:ea typeface="標楷體" pitchFamily="65" charset="-120"/>
            </a:endParaRPr>
          </a:p>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未提出差額保證金</a:t>
            </a:r>
            <a:endParaRPr lang="en-US" sz="1800" b="1">
              <a:latin typeface="標楷體" pitchFamily="65" charset="-120"/>
              <a:ea typeface="標楷體" pitchFamily="65" charset="-120"/>
            </a:endParaRPr>
          </a:p>
        </p:txBody>
      </p:sp>
      <p:sp>
        <p:nvSpPr>
          <p:cNvPr id="253972" name="左大括弧 21"/>
          <p:cNvSpPr>
            <a:spLocks/>
          </p:cNvSpPr>
          <p:nvPr/>
        </p:nvSpPr>
        <p:spPr bwMode="auto">
          <a:xfrm>
            <a:off x="3348038" y="3730625"/>
            <a:ext cx="222250" cy="328613"/>
          </a:xfrm>
          <a:prstGeom prst="leftBrace">
            <a:avLst>
              <a:gd name="adj1" fmla="val 8331"/>
              <a:gd name="adj2" fmla="val 50000"/>
            </a:avLst>
          </a:prstGeom>
          <a:noFill/>
          <a:ln w="9525">
            <a:solidFill>
              <a:schemeClr val="tx1"/>
            </a:solidFill>
            <a:round/>
            <a:headEnd/>
            <a:tailEnd/>
          </a:ln>
        </p:spPr>
        <p:txBody>
          <a:bodyPr anchor="ctr"/>
          <a:lstStyle/>
          <a:p>
            <a:pPr algn="ctr" eaLnBrk="0" hangingPunct="0">
              <a:spcBef>
                <a:spcPct val="20000"/>
              </a:spcBef>
              <a:buClr>
                <a:srgbClr val="0000FF"/>
              </a:buClr>
              <a:buFont typeface="Wingdings" pitchFamily="2" charset="2"/>
              <a:buNone/>
            </a:pPr>
            <a:endParaRPr lang="zh-TW" altLang="en-US" sz="2400" b="1">
              <a:latin typeface="標楷體" pitchFamily="65" charset="-120"/>
              <a:ea typeface="標楷體" pitchFamily="65" charset="-120"/>
              <a:cs typeface="華康談楷體W5"/>
            </a:endParaRPr>
          </a:p>
        </p:txBody>
      </p:sp>
      <p:sp>
        <p:nvSpPr>
          <p:cNvPr id="253973" name="Line 46"/>
          <p:cNvSpPr>
            <a:spLocks noChangeShapeType="1"/>
          </p:cNvSpPr>
          <p:nvPr/>
        </p:nvSpPr>
        <p:spPr bwMode="auto">
          <a:xfrm flipV="1">
            <a:off x="5556250" y="3889375"/>
            <a:ext cx="590550" cy="3175"/>
          </a:xfrm>
          <a:prstGeom prst="line">
            <a:avLst/>
          </a:prstGeom>
          <a:noFill/>
          <a:ln w="28575">
            <a:solidFill>
              <a:srgbClr val="FF0000"/>
            </a:solidFill>
            <a:round/>
            <a:headEnd/>
            <a:tailEnd type="triangle" w="med" len="med"/>
          </a:ln>
        </p:spPr>
        <p:txBody>
          <a:bodyPr wrap="none"/>
          <a:lstStyle/>
          <a:p>
            <a:endParaRPr lang="zh-TW" altLang="en-US"/>
          </a:p>
        </p:txBody>
      </p:sp>
      <p:sp>
        <p:nvSpPr>
          <p:cNvPr id="253974" name="Text Box 38"/>
          <p:cNvSpPr txBox="1">
            <a:spLocks noChangeArrowheads="1"/>
          </p:cNvSpPr>
          <p:nvPr/>
        </p:nvSpPr>
        <p:spPr bwMode="auto">
          <a:xfrm>
            <a:off x="554038" y="4149725"/>
            <a:ext cx="2806700" cy="550863"/>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en-US" altLang="zh-TW" sz="2000" b="1">
                <a:latin typeface="標楷體" pitchFamily="65" charset="-120"/>
                <a:ea typeface="標楷體" pitchFamily="65" charset="-120"/>
                <a:cs typeface="全真疊圓體"/>
              </a:rPr>
              <a:t>(A)</a:t>
            </a:r>
            <a:r>
              <a:rPr lang="zh-TW" altLang="en-US" sz="2000" b="1">
                <a:latin typeface="標楷體" pitchFamily="65" charset="-120"/>
                <a:ea typeface="標楷體" pitchFamily="65" charset="-120"/>
                <a:cs typeface="全真疊圓體"/>
              </a:rPr>
              <a:t>無顯不合理</a:t>
            </a:r>
          </a:p>
          <a:p>
            <a:pPr eaLnBrk="0" hangingPunct="0">
              <a:lnSpc>
                <a:spcPct val="70000"/>
              </a:lnSpc>
              <a:buClr>
                <a:srgbClr val="0000FF"/>
              </a:buClr>
              <a:buFont typeface="Wingdings" pitchFamily="2" charset="2"/>
              <a:buNone/>
            </a:pPr>
            <a:r>
              <a:rPr lang="zh-TW" altLang="en-US" sz="1400" b="1">
                <a:latin typeface="標楷體" pitchFamily="65" charset="-120"/>
                <a:ea typeface="標楷體" pitchFamily="65" charset="-120"/>
                <a:cs typeface="全真疊圓體"/>
              </a:rPr>
              <a:t>         </a:t>
            </a:r>
            <a:endParaRPr lang="en-US" altLang="zh-TW" sz="2000" b="1">
              <a:latin typeface="標楷體" pitchFamily="65" charset="-120"/>
              <a:ea typeface="標楷體" pitchFamily="65" charset="-120"/>
              <a:cs typeface="全真疊圓體"/>
            </a:endParaRPr>
          </a:p>
        </p:txBody>
      </p:sp>
      <p:sp>
        <p:nvSpPr>
          <p:cNvPr id="253975" name="Line 46"/>
          <p:cNvSpPr>
            <a:spLocks noChangeShapeType="1"/>
          </p:cNvSpPr>
          <p:nvPr/>
        </p:nvSpPr>
        <p:spPr bwMode="auto">
          <a:xfrm>
            <a:off x="2498725" y="4365625"/>
            <a:ext cx="6262688" cy="0"/>
          </a:xfrm>
          <a:prstGeom prst="line">
            <a:avLst/>
          </a:prstGeom>
          <a:noFill/>
          <a:ln w="28575">
            <a:solidFill>
              <a:srgbClr val="FF0000"/>
            </a:solidFill>
            <a:round/>
            <a:headEnd/>
            <a:tailEnd type="triangle" w="med" len="med"/>
          </a:ln>
        </p:spPr>
        <p:txBody>
          <a:bodyPr wrap="none"/>
          <a:lstStyle/>
          <a:p>
            <a:endParaRPr lang="zh-TW" altLang="en-US"/>
          </a:p>
        </p:txBody>
      </p:sp>
      <p:sp>
        <p:nvSpPr>
          <p:cNvPr id="253976" name="Text Box 38"/>
          <p:cNvSpPr txBox="1">
            <a:spLocks noChangeArrowheads="1"/>
          </p:cNvSpPr>
          <p:nvPr/>
        </p:nvSpPr>
        <p:spPr bwMode="auto">
          <a:xfrm>
            <a:off x="546100" y="4579938"/>
            <a:ext cx="2808288" cy="550862"/>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en-US" altLang="zh-TW" sz="2000" b="1">
                <a:latin typeface="標楷體" pitchFamily="65" charset="-120"/>
                <a:ea typeface="標楷體" pitchFamily="65" charset="-120"/>
                <a:cs typeface="全真疊圓體"/>
              </a:rPr>
              <a:t>(B)</a:t>
            </a:r>
            <a:r>
              <a:rPr lang="zh-TW" altLang="en-US" sz="2000" b="1">
                <a:latin typeface="標楷體" pitchFamily="65" charset="-120"/>
                <a:ea typeface="標楷體" pitchFamily="65" charset="-120"/>
                <a:cs typeface="全真疊圓體"/>
              </a:rPr>
              <a:t>顯不合理</a:t>
            </a:r>
          </a:p>
          <a:p>
            <a:pPr eaLnBrk="0" hangingPunct="0">
              <a:lnSpc>
                <a:spcPct val="70000"/>
              </a:lnSpc>
              <a:buClr>
                <a:srgbClr val="0000FF"/>
              </a:buClr>
              <a:buFont typeface="Wingdings" pitchFamily="2" charset="2"/>
              <a:buNone/>
            </a:pPr>
            <a:r>
              <a:rPr lang="zh-TW" altLang="en-US" sz="1400" b="1">
                <a:latin typeface="標楷體" pitchFamily="65" charset="-120"/>
                <a:ea typeface="標楷體" pitchFamily="65" charset="-120"/>
                <a:cs typeface="全真疊圓體"/>
              </a:rPr>
              <a:t>         </a:t>
            </a:r>
            <a:endParaRPr lang="en-US" altLang="zh-TW" sz="2000" b="1">
              <a:latin typeface="標楷體" pitchFamily="65" charset="-120"/>
              <a:ea typeface="標楷體" pitchFamily="65" charset="-120"/>
              <a:cs typeface="全真疊圓體"/>
            </a:endParaRPr>
          </a:p>
        </p:txBody>
      </p:sp>
      <p:sp>
        <p:nvSpPr>
          <p:cNvPr id="253977" name="Text Box 38"/>
          <p:cNvSpPr txBox="1">
            <a:spLocks noChangeArrowheads="1"/>
          </p:cNvSpPr>
          <p:nvPr/>
        </p:nvSpPr>
        <p:spPr bwMode="auto">
          <a:xfrm>
            <a:off x="936625" y="4868863"/>
            <a:ext cx="1979613" cy="7016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latin typeface="標楷體" pitchFamily="65" charset="-120"/>
                <a:ea typeface="標楷體" pitchFamily="65" charset="-120"/>
                <a:cs typeface="全真疊圓體"/>
              </a:rPr>
              <a:t>限期通知最低標提出說明</a:t>
            </a:r>
            <a:endParaRPr lang="en-US" sz="2000" b="1">
              <a:latin typeface="標楷體" pitchFamily="65" charset="-120"/>
              <a:ea typeface="標楷體" pitchFamily="65" charset="-120"/>
              <a:cs typeface="全真疊圓體"/>
            </a:endParaRPr>
          </a:p>
        </p:txBody>
      </p:sp>
      <p:sp>
        <p:nvSpPr>
          <p:cNvPr id="253978" name="左大括弧 27"/>
          <p:cNvSpPr>
            <a:spLocks/>
          </p:cNvSpPr>
          <p:nvPr/>
        </p:nvSpPr>
        <p:spPr bwMode="auto">
          <a:xfrm>
            <a:off x="2905125" y="4787900"/>
            <a:ext cx="442913" cy="1358900"/>
          </a:xfrm>
          <a:prstGeom prst="leftBrace">
            <a:avLst>
              <a:gd name="adj1" fmla="val 8338"/>
              <a:gd name="adj2" fmla="val 50000"/>
            </a:avLst>
          </a:prstGeom>
          <a:noFill/>
          <a:ln w="9525">
            <a:solidFill>
              <a:schemeClr val="tx1"/>
            </a:solidFill>
            <a:round/>
            <a:headEnd/>
            <a:tailEnd/>
          </a:ln>
        </p:spPr>
        <p:txBody>
          <a:bodyPr anchor="ctr"/>
          <a:lstStyle/>
          <a:p>
            <a:pPr algn="ctr" eaLnBrk="0" hangingPunct="0">
              <a:spcBef>
                <a:spcPct val="20000"/>
              </a:spcBef>
              <a:buClr>
                <a:srgbClr val="0000FF"/>
              </a:buClr>
              <a:buFont typeface="Wingdings" pitchFamily="2" charset="2"/>
              <a:buNone/>
            </a:pPr>
            <a:endParaRPr lang="zh-TW" altLang="en-US" sz="2400" b="1">
              <a:latin typeface="標楷體" pitchFamily="65" charset="-120"/>
              <a:ea typeface="標楷體" pitchFamily="65" charset="-120"/>
              <a:cs typeface="華康談楷體W5"/>
            </a:endParaRPr>
          </a:p>
        </p:txBody>
      </p:sp>
      <p:sp>
        <p:nvSpPr>
          <p:cNvPr id="253979" name="Text Box 11"/>
          <p:cNvSpPr txBox="1">
            <a:spLocks noChangeArrowheads="1"/>
          </p:cNvSpPr>
          <p:nvPr/>
        </p:nvSpPr>
        <p:spPr bwMode="auto">
          <a:xfrm>
            <a:off x="3348038" y="4540250"/>
            <a:ext cx="1098550" cy="366713"/>
          </a:xfrm>
          <a:prstGeom prst="rect">
            <a:avLst/>
          </a:prstGeom>
          <a:noFill/>
          <a:ln w="9525">
            <a:noFill/>
            <a:miter lim="800000"/>
            <a:headEnd/>
            <a:tailEnd/>
          </a:ln>
        </p:spPr>
        <p:txBody>
          <a:bodyPr wrap="none">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說明合理</a:t>
            </a:r>
          </a:p>
        </p:txBody>
      </p:sp>
      <p:sp>
        <p:nvSpPr>
          <p:cNvPr id="253980" name="Line 46"/>
          <p:cNvSpPr>
            <a:spLocks noChangeShapeType="1"/>
          </p:cNvSpPr>
          <p:nvPr/>
        </p:nvSpPr>
        <p:spPr bwMode="auto">
          <a:xfrm>
            <a:off x="4568825" y="4718050"/>
            <a:ext cx="4176713" cy="0"/>
          </a:xfrm>
          <a:prstGeom prst="line">
            <a:avLst/>
          </a:prstGeom>
          <a:noFill/>
          <a:ln w="28575">
            <a:solidFill>
              <a:srgbClr val="FF0000"/>
            </a:solidFill>
            <a:round/>
            <a:headEnd/>
            <a:tailEnd type="triangle" w="med" len="med"/>
          </a:ln>
        </p:spPr>
        <p:txBody>
          <a:bodyPr wrap="none"/>
          <a:lstStyle/>
          <a:p>
            <a:endParaRPr lang="zh-TW" altLang="en-US"/>
          </a:p>
        </p:txBody>
      </p:sp>
      <p:sp>
        <p:nvSpPr>
          <p:cNvPr id="253981" name="Text Box 14"/>
          <p:cNvSpPr txBox="1">
            <a:spLocks noChangeArrowheads="1"/>
          </p:cNvSpPr>
          <p:nvPr/>
        </p:nvSpPr>
        <p:spPr bwMode="auto">
          <a:xfrm>
            <a:off x="3298825" y="4913313"/>
            <a:ext cx="1924050" cy="641350"/>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說明顯不合理</a:t>
            </a:r>
            <a:r>
              <a:rPr lang="en-US" altLang="zh-TW" sz="1800" b="1">
                <a:latin typeface="標楷體" pitchFamily="65" charset="-120"/>
                <a:ea typeface="標楷體" pitchFamily="65" charset="-120"/>
              </a:rPr>
              <a:t>or</a:t>
            </a:r>
            <a:r>
              <a:rPr lang="zh-TW" altLang="en-US" sz="1800" b="1">
                <a:latin typeface="標楷體" pitchFamily="65" charset="-120"/>
                <a:ea typeface="標楷體" pitchFamily="65" charset="-120"/>
              </a:rPr>
              <a:t>尚非完全合理</a:t>
            </a:r>
          </a:p>
        </p:txBody>
      </p:sp>
      <p:sp>
        <p:nvSpPr>
          <p:cNvPr id="253982" name="Line 46"/>
          <p:cNvSpPr>
            <a:spLocks noChangeShapeType="1"/>
          </p:cNvSpPr>
          <p:nvPr/>
        </p:nvSpPr>
        <p:spPr bwMode="auto">
          <a:xfrm flipV="1">
            <a:off x="5116513" y="5278438"/>
            <a:ext cx="1385887" cy="11112"/>
          </a:xfrm>
          <a:prstGeom prst="line">
            <a:avLst/>
          </a:prstGeom>
          <a:noFill/>
          <a:ln w="28575">
            <a:solidFill>
              <a:srgbClr val="FF0000"/>
            </a:solidFill>
            <a:round/>
            <a:headEnd/>
            <a:tailEnd type="triangle" w="med" len="med"/>
          </a:ln>
        </p:spPr>
        <p:txBody>
          <a:bodyPr wrap="none"/>
          <a:lstStyle/>
          <a:p>
            <a:endParaRPr lang="zh-TW" altLang="en-US"/>
          </a:p>
        </p:txBody>
      </p:sp>
      <p:sp>
        <p:nvSpPr>
          <p:cNvPr id="253983" name="Text Box 19"/>
          <p:cNvSpPr txBox="1">
            <a:spLocks noChangeArrowheads="1"/>
          </p:cNvSpPr>
          <p:nvPr/>
        </p:nvSpPr>
        <p:spPr bwMode="auto">
          <a:xfrm>
            <a:off x="3354388" y="5430838"/>
            <a:ext cx="2274887" cy="544512"/>
          </a:xfrm>
          <a:prstGeom prst="rect">
            <a:avLst/>
          </a:prstGeom>
          <a:noFill/>
          <a:ln w="9525">
            <a:noFill/>
            <a:miter lim="800000"/>
            <a:headEnd/>
            <a:tailEnd/>
          </a:ln>
        </p:spPr>
        <p:txBody>
          <a:bodyPr>
            <a:spAutoFit/>
          </a:bodyPr>
          <a:lstStyle/>
          <a:p>
            <a:pPr eaLnBrk="0" hangingPunct="0">
              <a:spcBef>
                <a:spcPct val="10000"/>
              </a:spcBef>
              <a:buClr>
                <a:srgbClr val="CC0099"/>
              </a:buClr>
              <a:buFont typeface="Wingdings" pitchFamily="2" charset="2"/>
              <a:buNone/>
            </a:pPr>
            <a:r>
              <a:rPr lang="zh-TW" altLang="en-US" sz="1400" b="1">
                <a:solidFill>
                  <a:srgbClr val="CC0099"/>
                </a:solidFill>
                <a:latin typeface="標楷體" pitchFamily="65" charset="-120"/>
                <a:ea typeface="標楷體" pitchFamily="65" charset="-120"/>
              </a:rPr>
              <a:t>最低標表示願意提出差額</a:t>
            </a:r>
            <a:endParaRPr lang="en-US" sz="1400" b="1">
              <a:solidFill>
                <a:srgbClr val="CC0099"/>
              </a:solidFill>
              <a:latin typeface="標楷體" pitchFamily="65" charset="-120"/>
              <a:ea typeface="標楷體" pitchFamily="65" charset="-120"/>
            </a:endParaRPr>
          </a:p>
          <a:p>
            <a:pPr eaLnBrk="0" hangingPunct="0">
              <a:spcBef>
                <a:spcPct val="10000"/>
              </a:spcBef>
              <a:buClr>
                <a:srgbClr val="CC0099"/>
              </a:buClr>
              <a:buFont typeface="Wingdings" pitchFamily="2" charset="2"/>
              <a:buNone/>
            </a:pPr>
            <a:r>
              <a:rPr lang="zh-TW" altLang="en-US" sz="1400" b="1">
                <a:solidFill>
                  <a:srgbClr val="CC0099"/>
                </a:solidFill>
                <a:latin typeface="標楷體" pitchFamily="65" charset="-120"/>
                <a:ea typeface="標楷體" pitchFamily="65" charset="-120"/>
              </a:rPr>
              <a:t>保證金者，機關應予拒絕</a:t>
            </a:r>
          </a:p>
        </p:txBody>
      </p:sp>
      <p:sp>
        <p:nvSpPr>
          <p:cNvPr id="253984" name="Text Box 4"/>
          <p:cNvSpPr txBox="1">
            <a:spLocks noChangeArrowheads="1"/>
          </p:cNvSpPr>
          <p:nvPr/>
        </p:nvSpPr>
        <p:spPr bwMode="auto">
          <a:xfrm>
            <a:off x="47625" y="1998663"/>
            <a:ext cx="420688" cy="1311275"/>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2000" b="1">
                <a:solidFill>
                  <a:srgbClr val="FF0000"/>
                </a:solidFill>
                <a:latin typeface="標楷體" pitchFamily="65" charset="-120"/>
                <a:ea typeface="標楷體" pitchFamily="65" charset="-120"/>
              </a:rPr>
              <a:t>最低標價</a:t>
            </a:r>
          </a:p>
        </p:txBody>
      </p:sp>
      <p:sp>
        <p:nvSpPr>
          <p:cNvPr id="253985" name="Text Box 14"/>
          <p:cNvSpPr txBox="1">
            <a:spLocks noChangeArrowheads="1"/>
          </p:cNvSpPr>
          <p:nvPr/>
        </p:nvSpPr>
        <p:spPr bwMode="auto">
          <a:xfrm>
            <a:off x="3262313" y="5940425"/>
            <a:ext cx="2590800" cy="368300"/>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未期限內提出說明</a:t>
            </a:r>
            <a:endParaRPr lang="en-US" sz="1800" b="1">
              <a:latin typeface="標楷體" pitchFamily="65" charset="-120"/>
              <a:ea typeface="標楷體" pitchFamily="65" charset="-120"/>
            </a:endParaRPr>
          </a:p>
        </p:txBody>
      </p:sp>
      <p:sp>
        <p:nvSpPr>
          <p:cNvPr id="253986" name="Line 46"/>
          <p:cNvSpPr>
            <a:spLocks noChangeShapeType="1"/>
          </p:cNvSpPr>
          <p:nvPr/>
        </p:nvSpPr>
        <p:spPr bwMode="auto">
          <a:xfrm flipV="1">
            <a:off x="5227638" y="6102350"/>
            <a:ext cx="1239837" cy="14288"/>
          </a:xfrm>
          <a:prstGeom prst="line">
            <a:avLst/>
          </a:prstGeom>
          <a:noFill/>
          <a:ln w="28575">
            <a:solidFill>
              <a:srgbClr val="FF0000"/>
            </a:solidFill>
            <a:round/>
            <a:headEnd/>
            <a:tailEnd type="triangle" w="med" len="med"/>
          </a:ln>
        </p:spPr>
        <p:txBody>
          <a:bodyPr wrap="none"/>
          <a:lstStyle/>
          <a:p>
            <a:endParaRPr lang="zh-TW" altLang="en-US"/>
          </a:p>
        </p:txBody>
      </p:sp>
      <p:sp>
        <p:nvSpPr>
          <p:cNvPr id="253987" name="矩形 40"/>
          <p:cNvSpPr>
            <a:spLocks noChangeArrowheads="1"/>
          </p:cNvSpPr>
          <p:nvPr/>
        </p:nvSpPr>
        <p:spPr bwMode="auto">
          <a:xfrm>
            <a:off x="6146800" y="3213100"/>
            <a:ext cx="2232025" cy="827088"/>
          </a:xfrm>
          <a:prstGeom prst="rect">
            <a:avLst/>
          </a:prstGeom>
          <a:noFill/>
          <a:ln w="9525">
            <a:solidFill>
              <a:srgbClr val="FF0000"/>
            </a:solidFill>
            <a:miter lim="800000"/>
            <a:headEnd/>
            <a:tailEnd/>
          </a:ln>
        </p:spPr>
        <p:txBody>
          <a:bodyPr wrap="none" anchor="ctr"/>
          <a:lstStyle/>
          <a:p>
            <a:pPr eaLnBrk="0" hangingPunct="0">
              <a:buClr>
                <a:srgbClr val="0000FF"/>
              </a:buClr>
              <a:buFont typeface="Wingdings" pitchFamily="2" charset="2"/>
              <a:buNone/>
            </a:pPr>
            <a:r>
              <a:rPr lang="zh-TW" altLang="en-US" sz="2000" b="1" dirty="0">
                <a:solidFill>
                  <a:srgbClr val="FF0000"/>
                </a:solidFill>
                <a:latin typeface="標楷體" pitchFamily="65" charset="-120"/>
                <a:ea typeface="標楷體" pitchFamily="65" charset="-120"/>
              </a:rPr>
              <a:t>逕不決標予最低標</a:t>
            </a:r>
          </a:p>
        </p:txBody>
      </p:sp>
      <p:sp>
        <p:nvSpPr>
          <p:cNvPr id="253988" name="矩形 41"/>
          <p:cNvSpPr>
            <a:spLocks noChangeArrowheads="1"/>
          </p:cNvSpPr>
          <p:nvPr/>
        </p:nvSpPr>
        <p:spPr bwMode="auto">
          <a:xfrm>
            <a:off x="6527800" y="5048250"/>
            <a:ext cx="1644600" cy="1130300"/>
          </a:xfrm>
          <a:prstGeom prst="rect">
            <a:avLst/>
          </a:prstGeom>
          <a:noFill/>
          <a:ln w="9525">
            <a:solidFill>
              <a:srgbClr val="FF0000"/>
            </a:solidFill>
            <a:miter lim="800000"/>
            <a:headEnd/>
            <a:tailEnd/>
          </a:ln>
        </p:spPr>
        <p:txBody>
          <a:bodyPr wrap="none" anchor="ctr"/>
          <a:lstStyle/>
          <a:p>
            <a:pPr eaLnBrk="0" hangingPunct="0">
              <a:buClr>
                <a:srgbClr val="0000FF"/>
              </a:buClr>
              <a:buFont typeface="Wingdings" pitchFamily="2" charset="2"/>
              <a:buNone/>
            </a:pPr>
            <a:r>
              <a:rPr lang="zh-TW" altLang="en-US" sz="2000" b="1" dirty="0">
                <a:solidFill>
                  <a:srgbClr val="FF0000"/>
                </a:solidFill>
                <a:latin typeface="標楷體" pitchFamily="65" charset="-120"/>
                <a:ea typeface="標楷體" pitchFamily="65" charset="-120"/>
              </a:rPr>
              <a:t>逕不決</a:t>
            </a:r>
            <a:r>
              <a:rPr lang="zh-TW" altLang="en-US" sz="2000" b="1" dirty="0" smtClean="0">
                <a:solidFill>
                  <a:srgbClr val="FF0000"/>
                </a:solidFill>
                <a:latin typeface="標楷體" pitchFamily="65" charset="-120"/>
                <a:ea typeface="標楷體" pitchFamily="65" charset="-120"/>
              </a:rPr>
              <a:t>標</a:t>
            </a:r>
            <a:endParaRPr lang="en-US" altLang="zh-TW" sz="2000" b="1" dirty="0" smtClean="0">
              <a:solidFill>
                <a:srgbClr val="FF0000"/>
              </a:solidFill>
              <a:latin typeface="標楷體" pitchFamily="65" charset="-120"/>
              <a:ea typeface="標楷體" pitchFamily="65" charset="-120"/>
            </a:endParaRPr>
          </a:p>
          <a:p>
            <a:pPr eaLnBrk="0" hangingPunct="0">
              <a:buClr>
                <a:srgbClr val="0000FF"/>
              </a:buClr>
              <a:buFont typeface="Wingdings" pitchFamily="2" charset="2"/>
              <a:buNone/>
            </a:pPr>
            <a:r>
              <a:rPr lang="zh-TW" altLang="en-US" sz="2000" b="1" dirty="0" smtClean="0">
                <a:solidFill>
                  <a:srgbClr val="FF0000"/>
                </a:solidFill>
                <a:latin typeface="標楷體" pitchFamily="65" charset="-120"/>
                <a:ea typeface="標楷體" pitchFamily="65" charset="-120"/>
              </a:rPr>
              <a:t>予</a:t>
            </a:r>
            <a:r>
              <a:rPr lang="zh-TW" altLang="en-US" sz="2000" b="1" dirty="0">
                <a:solidFill>
                  <a:srgbClr val="FF0000"/>
                </a:solidFill>
                <a:latin typeface="標楷體" pitchFamily="65" charset="-120"/>
                <a:ea typeface="標楷體" pitchFamily="65" charset="-120"/>
              </a:rPr>
              <a:t>最低標</a:t>
            </a:r>
          </a:p>
        </p:txBody>
      </p:sp>
      <p:sp>
        <p:nvSpPr>
          <p:cNvPr id="253989" name="標題 1"/>
          <p:cNvSpPr txBox="1">
            <a:spLocks noChangeArrowheads="1"/>
          </p:cNvSpPr>
          <p:nvPr/>
        </p:nvSpPr>
        <p:spPr bwMode="auto">
          <a:xfrm>
            <a:off x="461963" y="298450"/>
            <a:ext cx="8353425" cy="568325"/>
          </a:xfrm>
          <a:prstGeom prst="rect">
            <a:avLst/>
          </a:prstGeom>
          <a:noFill/>
          <a:ln w="9525">
            <a:noFill/>
            <a:miter lim="800000"/>
            <a:headEnd/>
            <a:tailEnd/>
          </a:ln>
        </p:spPr>
        <p:txBody>
          <a:bodyPr/>
          <a:lstStyle/>
          <a:p>
            <a:pPr algn="ctr" defTabSz="890588" eaLnBrk="0" hangingPunct="0"/>
            <a:r>
              <a:rPr lang="zh-TW" altLang="en-US" sz="3200" b="1" dirty="0">
                <a:latin typeface="標楷體" pitchFamily="65" charset="-120"/>
                <a:ea typeface="標楷體" pitchFamily="65" charset="-120"/>
              </a:rPr>
              <a:t>採購法第</a:t>
            </a:r>
            <a:r>
              <a:rPr lang="en-US" altLang="zh-TW" sz="3200" b="1" dirty="0">
                <a:latin typeface="標楷體" pitchFamily="65" charset="-120"/>
                <a:ea typeface="標楷體" pitchFamily="65" charset="-120"/>
              </a:rPr>
              <a:t>58</a:t>
            </a:r>
            <a:r>
              <a:rPr lang="zh-TW" altLang="en-US" sz="3200" b="1" dirty="0">
                <a:latin typeface="標楷體" pitchFamily="65" charset="-120"/>
                <a:ea typeface="標楷體" pitchFamily="65" charset="-120"/>
              </a:rPr>
              <a:t>條</a:t>
            </a:r>
            <a:r>
              <a:rPr lang="en-US" altLang="zh-TW" sz="3200" b="1" dirty="0">
                <a:latin typeface="標楷體" pitchFamily="65" charset="-120"/>
                <a:ea typeface="標楷體" pitchFamily="65" charset="-120"/>
              </a:rPr>
              <a:t>(</a:t>
            </a:r>
            <a:r>
              <a:rPr lang="zh-TW" altLang="en-US" sz="3200" b="1" dirty="0">
                <a:latin typeface="標楷體" pitchFamily="65" charset="-120"/>
                <a:ea typeface="標楷體" pitchFamily="65" charset="-120"/>
              </a:rPr>
              <a:t>標價偏低</a:t>
            </a:r>
            <a:r>
              <a:rPr lang="en-US" altLang="zh-TW" sz="3200" b="1" dirty="0">
                <a:latin typeface="標楷體" pitchFamily="65" charset="-120"/>
                <a:ea typeface="標楷體" pitchFamily="65" charset="-120"/>
              </a:rPr>
              <a:t>)</a:t>
            </a:r>
            <a:r>
              <a:rPr lang="zh-TW" altLang="en-US" sz="3200" b="1" dirty="0">
                <a:latin typeface="標楷體" pitchFamily="65" charset="-120"/>
                <a:ea typeface="標楷體" pitchFamily="65" charset="-120"/>
              </a:rPr>
              <a:t>執行程序</a:t>
            </a:r>
          </a:p>
        </p:txBody>
      </p:sp>
      <p:sp>
        <p:nvSpPr>
          <p:cNvPr id="40" name="投影片編號版面配置區 39"/>
          <p:cNvSpPr>
            <a:spLocks noGrp="1"/>
          </p:cNvSpPr>
          <p:nvPr>
            <p:ph type="sldNum" sz="quarter" idx="10"/>
          </p:nvPr>
        </p:nvSpPr>
        <p:spPr/>
        <p:txBody>
          <a:bodyPr/>
          <a:lstStyle/>
          <a:p>
            <a:pPr>
              <a:defRPr/>
            </a:pPr>
            <a:fld id="{D49316E8-22CE-43A1-B563-4878DEB7A07A}" type="slidenum">
              <a:rPr lang="en-US" altLang="zh-TW" smtClean="0"/>
              <a:pPr>
                <a:defRPr/>
              </a:pPr>
              <a:t>120</a:t>
            </a:fld>
            <a:endParaRPr lang="en-US" altLang="zh-TW"/>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25</a:t>
            </a:r>
            <a:r>
              <a:rPr lang="en-US" altLang="zh-TW" sz="2000" dirty="0" smtClean="0">
                <a:solidFill>
                  <a:srgbClr val="1D076F"/>
                </a:solidFill>
                <a:effectLst/>
                <a:latin typeface="標楷體" pitchFamily="65" charset="-120"/>
                <a:ea typeface="標楷體" pitchFamily="65" charset="-120"/>
              </a:rPr>
              <a:t>(1/2)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本案開標結果以○○營造股份有限公司報價</a:t>
            </a:r>
            <a:r>
              <a:rPr lang="en-US" altLang="zh-TW" sz="2800" dirty="0" smtClean="0">
                <a:effectLst/>
                <a:latin typeface="標楷體" pitchFamily="65" charset="-120"/>
                <a:ea typeface="標楷體" pitchFamily="65" charset="-120"/>
              </a:rPr>
              <a:t>215,360,000</a:t>
            </a:r>
            <a:r>
              <a:rPr lang="zh-TW" altLang="zh-TW" sz="2800" dirty="0" smtClean="0">
                <a:effectLst/>
                <a:latin typeface="標楷體" pitchFamily="65" charset="-120"/>
                <a:ea typeface="標楷體" pitchFamily="65" charset="-120"/>
              </a:rPr>
              <a:t>元最低，為底價</a:t>
            </a:r>
            <a:r>
              <a:rPr lang="en-US" altLang="zh-TW" sz="2800" dirty="0" smtClean="0">
                <a:effectLst/>
                <a:latin typeface="標楷體" pitchFamily="65" charset="-120"/>
                <a:ea typeface="標楷體" pitchFamily="65" charset="-120"/>
              </a:rPr>
              <a:t>290,000,000</a:t>
            </a:r>
            <a:r>
              <a:rPr lang="zh-TW" altLang="zh-TW" sz="2800" dirty="0" smtClean="0">
                <a:effectLst/>
                <a:latin typeface="標楷體" pitchFamily="65" charset="-120"/>
                <a:ea typeface="標楷體" pitchFamily="65" charset="-120"/>
              </a:rPr>
              <a:t>元之</a:t>
            </a:r>
            <a:r>
              <a:rPr lang="en-US" altLang="zh-TW" sz="2800" dirty="0" smtClean="0">
                <a:effectLst/>
                <a:latin typeface="標楷體" pitchFamily="65" charset="-120"/>
                <a:ea typeface="標楷體" pitchFamily="65" charset="-120"/>
              </a:rPr>
              <a:t>74.26</a:t>
            </a:r>
            <a:r>
              <a:rPr lang="zh-TW" altLang="zh-TW" sz="2800" dirty="0" smtClean="0">
                <a:effectLst/>
                <a:latin typeface="標楷體" pitchFamily="65" charset="-120"/>
                <a:ea typeface="標楷體" pitchFamily="65" charset="-120"/>
              </a:rPr>
              <a:t>％，機關依執行程序第</a:t>
            </a:r>
            <a:r>
              <a:rPr lang="en-US" altLang="zh-TW" sz="2800" dirty="0" smtClean="0">
                <a:effectLst/>
                <a:latin typeface="標楷體" pitchFamily="65" charset="-120"/>
                <a:ea typeface="標楷體" pitchFamily="65" charset="-120"/>
              </a:rPr>
              <a:t>4</a:t>
            </a:r>
            <a:r>
              <a:rPr lang="zh-TW" altLang="zh-TW" sz="2800" dirty="0" smtClean="0">
                <a:effectLst/>
                <a:latin typeface="標楷體" pitchFamily="65" charset="-120"/>
                <a:ea typeface="標楷體" pitchFamily="65" charset="-120"/>
              </a:rPr>
              <a:t>項規定，通知廠商提出說明，該廠商於通知期限內提出書面說明，經機關審查認為該</a:t>
            </a:r>
            <a:r>
              <a:rPr lang="zh-TW" altLang="zh-TW" sz="2800" dirty="0" smtClean="0">
                <a:solidFill>
                  <a:srgbClr val="FF0000"/>
                </a:solidFill>
                <a:effectLst/>
                <a:latin typeface="標楷體" pitchFamily="65" charset="-120"/>
                <a:ea typeface="標楷體" pitchFamily="65" charset="-120"/>
              </a:rPr>
              <a:t>說明合理</a:t>
            </a:r>
            <a:r>
              <a:rPr lang="zh-TW" altLang="zh-TW" sz="2800" dirty="0" smtClean="0">
                <a:effectLst/>
                <a:latin typeface="標楷體" pitchFamily="65" charset="-120"/>
                <a:ea typeface="標楷體" pitchFamily="65" charset="-120"/>
              </a:rPr>
              <a:t>，於</a:t>
            </a:r>
            <a:r>
              <a:rPr lang="en-US" altLang="zh-TW" sz="2800" dirty="0" smtClean="0">
                <a:effectLst/>
                <a:latin typeface="標楷體" pitchFamily="65" charset="-120"/>
                <a:ea typeface="標楷體" pitchFamily="65" charset="-120"/>
              </a:rPr>
              <a:t>105</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7</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11</a:t>
            </a:r>
            <a:r>
              <a:rPr lang="zh-TW" altLang="zh-TW" sz="2800" dirty="0" smtClean="0">
                <a:effectLst/>
                <a:latin typeface="標楷體" pitchFamily="65" charset="-120"/>
                <a:ea typeface="標楷體" pitchFamily="65" charset="-120"/>
              </a:rPr>
              <a:t>日簽准依上開執行程序第</a:t>
            </a:r>
            <a:r>
              <a:rPr lang="en-US" altLang="zh-TW" sz="2800" dirty="0" smtClean="0">
                <a:effectLst/>
                <a:latin typeface="標楷體" pitchFamily="65" charset="-120"/>
                <a:ea typeface="標楷體" pitchFamily="65" charset="-120"/>
              </a:rPr>
              <a:t>4</a:t>
            </a:r>
            <a:r>
              <a:rPr lang="zh-TW" altLang="zh-TW" sz="2800" dirty="0" smtClean="0">
                <a:effectLst/>
                <a:latin typeface="標楷體" pitchFamily="65" charset="-120"/>
                <a:ea typeface="標楷體" pitchFamily="65" charset="-120"/>
              </a:rPr>
              <a:t>項之</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規定，照價決標予最低標廠商○○營造股份有限公司，惟細究廠商</a:t>
            </a:r>
            <a:r>
              <a:rPr lang="en-US" altLang="zh-TW" sz="2800" dirty="0" smtClean="0">
                <a:effectLst/>
                <a:latin typeface="標楷體" pitchFamily="65" charset="-120"/>
                <a:ea typeface="標楷體" pitchFamily="65" charset="-120"/>
              </a:rPr>
              <a:t>105</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25</a:t>
            </a:r>
            <a:r>
              <a:rPr lang="zh-TW" altLang="zh-TW" sz="2800" dirty="0" smtClean="0">
                <a:effectLst/>
                <a:latin typeface="標楷體" pitchFamily="65" charset="-120"/>
                <a:ea typeface="標楷體" pitchFamily="65" charset="-120"/>
              </a:rPr>
              <a:t>日所提報</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121</a:t>
            </a:fld>
            <a:endParaRPr lang="zh-TW"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25</a:t>
            </a:r>
            <a:r>
              <a:rPr lang="en-US" altLang="zh-TW" sz="2000" dirty="0" smtClean="0">
                <a:solidFill>
                  <a:srgbClr val="1D076F"/>
                </a:solidFill>
                <a:effectLst/>
                <a:latin typeface="標楷體" pitchFamily="65" charset="-120"/>
                <a:ea typeface="標楷體" pitchFamily="65" charset="-120"/>
              </a:rPr>
              <a:t>(2/2)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價偏低說明「經檢討分析乃相關</a:t>
            </a:r>
            <a:r>
              <a:rPr lang="zh-TW" altLang="zh-TW" sz="2800" dirty="0" smtClean="0">
                <a:solidFill>
                  <a:srgbClr val="FF0000"/>
                </a:solidFill>
                <a:effectLst/>
                <a:latin typeface="標楷體" pitchFamily="65" charset="-120"/>
                <a:ea typeface="標楷體" pitchFamily="65" charset="-120"/>
              </a:rPr>
              <a:t>協力廠商未</a:t>
            </a:r>
            <a:r>
              <a:rPr lang="zh-TW" altLang="zh-TW" sz="2800" dirty="0" smtClean="0">
                <a:effectLst/>
                <a:latin typeface="標楷體" pitchFamily="65" charset="-120"/>
                <a:ea typeface="標楷體" pitchFamily="65" charset="-120"/>
              </a:rPr>
              <a:t>全部</a:t>
            </a:r>
            <a:r>
              <a:rPr lang="zh-TW" altLang="zh-TW" sz="2800" dirty="0" smtClean="0">
                <a:solidFill>
                  <a:srgbClr val="FF0000"/>
                </a:solidFill>
                <a:effectLst/>
                <a:latin typeface="標楷體" pitchFamily="65" charset="-120"/>
                <a:ea typeface="標楷體" pitchFamily="65" charset="-120"/>
              </a:rPr>
              <a:t>了解施工內容及規範</a:t>
            </a:r>
            <a:r>
              <a:rPr lang="zh-TW" altLang="zh-TW" sz="2800" dirty="0" smtClean="0">
                <a:effectLst/>
                <a:latin typeface="標楷體" pitchFamily="65" charset="-120"/>
                <a:ea typeface="標楷體" pitchFamily="65" charset="-120"/>
              </a:rPr>
              <a:t>致部分</a:t>
            </a:r>
            <a:r>
              <a:rPr lang="zh-TW" altLang="zh-TW" sz="2800" dirty="0" smtClean="0">
                <a:solidFill>
                  <a:srgbClr val="FF0000"/>
                </a:solidFill>
                <a:effectLst/>
                <a:latin typeface="標楷體" pitchFamily="65" charset="-120"/>
                <a:ea typeface="標楷體" pitchFamily="65" charset="-120"/>
              </a:rPr>
              <a:t>標價太過偏低</a:t>
            </a:r>
            <a:r>
              <a:rPr lang="zh-TW" altLang="zh-TW" sz="2800" dirty="0" smtClean="0">
                <a:effectLst/>
                <a:latin typeface="標楷體" pitchFamily="65" charset="-120"/>
                <a:ea typeface="標楷體" pitchFamily="65" charset="-120"/>
              </a:rPr>
              <a:t>所致（如不織布鋪設，植灌木，木麻黃，場地整修，垂直排水帶打設等工項）……」，顯然該說明尚非完全合理。」</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122</a:t>
            </a:fld>
            <a:endParaRPr lang="zh-TW"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二</a:t>
            </a:r>
            <a:r>
              <a:rPr lang="en-US" altLang="zh-TW" dirty="0" smtClean="0">
                <a:solidFill>
                  <a:srgbClr val="7030A0"/>
                </a:solidFill>
                <a:latin typeface="標楷體" pitchFamily="65" charset="-120"/>
                <a:ea typeface="標楷體" pitchFamily="65" charset="-120"/>
              </a:rPr>
              <a:t>)</a:t>
            </a:r>
            <a:r>
              <a:rPr lang="zh-TW" altLang="zh-TW" dirty="0" smtClean="0">
                <a:solidFill>
                  <a:srgbClr val="7030A0"/>
                </a:solidFill>
                <a:latin typeface="標楷體" pitchFamily="65" charset="-120"/>
                <a:ea typeface="標楷體" pitchFamily="65" charset="-120"/>
              </a:rPr>
              <a:t>開標、審標及決標階段</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effectLst/>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9.</a:t>
            </a:r>
            <a:r>
              <a:rPr lang="zh-TW" altLang="en-US" dirty="0" smtClean="0">
                <a:solidFill>
                  <a:srgbClr val="1D04D2"/>
                </a:solidFill>
                <a:effectLst/>
                <a:latin typeface="標楷體" pitchFamily="65" charset="-120"/>
                <a:ea typeface="標楷體" pitchFamily="65" charset="-120"/>
              </a:rPr>
              <a:t>機關未依招標文件審查，並於議價時配合廠商變更文件。</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123</a:t>
            </a:fld>
            <a:endParaRPr lang="zh-TW"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26</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400" dirty="0" smtClean="0">
                <a:effectLst/>
                <a:latin typeface="標楷體" pitchFamily="65" charset="-120"/>
                <a:ea typeface="標楷體" pitchFamily="65" charset="-120"/>
              </a:rPr>
              <a:t>招標文件需求說明書四、（四）、</a:t>
            </a:r>
            <a:r>
              <a:rPr lang="en-US" altLang="zh-TW" sz="2400" dirty="0" smtClean="0">
                <a:effectLst/>
                <a:latin typeface="標楷體" pitchFamily="65" charset="-120"/>
                <a:ea typeface="標楷體" pitchFamily="65" charset="-120"/>
              </a:rPr>
              <a:t>3</a:t>
            </a:r>
            <a:r>
              <a:rPr lang="zh-TW" altLang="zh-TW" sz="2400" dirty="0" smtClean="0">
                <a:effectLst/>
                <a:latin typeface="標楷體" pitchFamily="65" charset="-120"/>
                <a:ea typeface="標楷體" pitchFamily="65" charset="-120"/>
              </a:rPr>
              <a:t>載明「文宣品：…</a:t>
            </a:r>
            <a:r>
              <a:rPr lang="en-US" altLang="zh-TW" sz="2400" dirty="0" smtClean="0">
                <a:effectLst/>
                <a:latin typeface="標楷體" pitchFamily="65" charset="-120"/>
                <a:ea typeface="標楷體" pitchFamily="65" charset="-120"/>
              </a:rPr>
              <a:t>…3.2</a:t>
            </a:r>
            <a:r>
              <a:rPr lang="zh-TW" altLang="zh-TW" sz="2400" dirty="0" smtClean="0">
                <a:effectLst/>
                <a:latin typeface="標楷體" pitchFamily="65" charset="-120"/>
                <a:ea typeface="標楷體" pitchFamily="65" charset="-120"/>
              </a:rPr>
              <a:t>○○紙</a:t>
            </a:r>
            <a:r>
              <a:rPr lang="zh-TW" altLang="zh-TW" sz="2400" dirty="0" smtClean="0">
                <a:solidFill>
                  <a:srgbClr val="1D04D2"/>
                </a:solidFill>
                <a:effectLst/>
                <a:latin typeface="標楷體" pitchFamily="65" charset="-120"/>
                <a:ea typeface="標楷體" pitchFamily="65" charset="-120"/>
              </a:rPr>
              <a:t>膠帶至少</a:t>
            </a:r>
            <a:r>
              <a:rPr lang="en-US" altLang="zh-TW" sz="2400" dirty="0" smtClean="0">
                <a:solidFill>
                  <a:srgbClr val="1D04D2"/>
                </a:solidFill>
                <a:effectLst/>
                <a:latin typeface="標楷體" pitchFamily="65" charset="-120"/>
                <a:ea typeface="標楷體" pitchFamily="65" charset="-120"/>
              </a:rPr>
              <a:t>3</a:t>
            </a:r>
            <a:r>
              <a:rPr lang="zh-TW" altLang="zh-TW" sz="2400" dirty="0" smtClean="0">
                <a:solidFill>
                  <a:srgbClr val="1D04D2"/>
                </a:solidFill>
                <a:effectLst/>
                <a:latin typeface="標楷體" pitchFamily="65" charset="-120"/>
                <a:ea typeface="標楷體" pitchFamily="65" charset="-120"/>
              </a:rPr>
              <a:t>款</a:t>
            </a:r>
            <a:r>
              <a:rPr lang="zh-TW" altLang="zh-TW" sz="2400" dirty="0" smtClean="0">
                <a:effectLst/>
                <a:latin typeface="標楷體" pitchFamily="65" charset="-120"/>
                <a:ea typeface="標楷體" pitchFamily="65" charset="-120"/>
              </a:rPr>
              <a:t>，每款</a:t>
            </a:r>
            <a:r>
              <a:rPr lang="zh-TW" altLang="zh-TW" sz="2400" dirty="0" smtClean="0">
                <a:solidFill>
                  <a:srgbClr val="1D04D2"/>
                </a:solidFill>
                <a:effectLst/>
                <a:latin typeface="標楷體" pitchFamily="65" charset="-120"/>
                <a:ea typeface="標楷體" pitchFamily="65" charset="-120"/>
              </a:rPr>
              <a:t>至少</a:t>
            </a:r>
            <a:r>
              <a:rPr lang="en-US" altLang="zh-TW" sz="2400" dirty="0" smtClean="0">
                <a:solidFill>
                  <a:srgbClr val="1D04D2"/>
                </a:solidFill>
                <a:effectLst/>
                <a:latin typeface="標楷體" pitchFamily="65" charset="-120"/>
                <a:ea typeface="標楷體" pitchFamily="65" charset="-120"/>
              </a:rPr>
              <a:t>500</a:t>
            </a:r>
            <a:r>
              <a:rPr lang="zh-TW" altLang="zh-TW" sz="2400" dirty="0" smtClean="0">
                <a:solidFill>
                  <a:srgbClr val="1D04D2"/>
                </a:solidFill>
                <a:effectLst/>
                <a:latin typeface="標楷體" pitchFamily="65" charset="-120"/>
                <a:ea typeface="標楷體" pitchFamily="65" charset="-120"/>
              </a:rPr>
              <a:t>份</a:t>
            </a:r>
            <a:r>
              <a:rPr lang="zh-TW" altLang="zh-TW" sz="2400" dirty="0" smtClean="0">
                <a:effectLst/>
                <a:latin typeface="標楷體" pitchFamily="65" charset="-120"/>
                <a:ea typeface="標楷體" pitchFamily="65" charset="-120"/>
              </a:rPr>
              <a:t>。…</a:t>
            </a:r>
            <a:r>
              <a:rPr lang="en-US" altLang="zh-TW" sz="2400" dirty="0" smtClean="0">
                <a:effectLst/>
                <a:latin typeface="標楷體" pitchFamily="65" charset="-120"/>
                <a:ea typeface="標楷體" pitchFamily="65" charset="-120"/>
              </a:rPr>
              <a:t>…</a:t>
            </a:r>
            <a:r>
              <a:rPr lang="zh-TW" altLang="zh-TW" sz="2400" dirty="0" smtClean="0">
                <a:effectLst/>
                <a:latin typeface="標楷體" pitchFamily="65" charset="-120"/>
                <a:ea typeface="標楷體" pitchFamily="65" charset="-120"/>
              </a:rPr>
              <a:t>」，機關</a:t>
            </a:r>
            <a:r>
              <a:rPr lang="en-US" altLang="zh-TW" sz="2400" dirty="0" smtClean="0">
                <a:effectLst/>
                <a:latin typeface="標楷體" pitchFamily="65" charset="-120"/>
                <a:ea typeface="標楷體" pitchFamily="65" charset="-120"/>
              </a:rPr>
              <a:t>105</a:t>
            </a:r>
            <a:r>
              <a:rPr lang="zh-TW" altLang="zh-TW" sz="2400" dirty="0" smtClean="0">
                <a:effectLst/>
                <a:latin typeface="標楷體" pitchFamily="65" charset="-120"/>
                <a:ea typeface="標楷體" pitchFamily="65" charset="-120"/>
              </a:rPr>
              <a:t>年</a:t>
            </a:r>
            <a:r>
              <a:rPr lang="en-US" altLang="zh-TW" sz="2400" dirty="0" smtClean="0">
                <a:effectLst/>
                <a:latin typeface="標楷體" pitchFamily="65" charset="-120"/>
                <a:ea typeface="標楷體" pitchFamily="65" charset="-120"/>
              </a:rPr>
              <a:t>2</a:t>
            </a:r>
            <a:r>
              <a:rPr lang="zh-TW" altLang="zh-TW" sz="2400" dirty="0" smtClean="0">
                <a:effectLst/>
                <a:latin typeface="標楷體" pitchFamily="65" charset="-120"/>
                <a:ea typeface="標楷體" pitchFamily="65" charset="-120"/>
              </a:rPr>
              <a:t>月</a:t>
            </a:r>
            <a:r>
              <a:rPr lang="en-US" altLang="zh-TW" sz="2400" dirty="0" smtClean="0">
                <a:effectLst/>
                <a:latin typeface="標楷體" pitchFamily="65" charset="-120"/>
                <a:ea typeface="標楷體" pitchFamily="65" charset="-120"/>
              </a:rPr>
              <a:t>17</a:t>
            </a:r>
            <a:r>
              <a:rPr lang="zh-TW" altLang="zh-TW" sz="2400" dirty="0" smtClean="0">
                <a:effectLst/>
                <a:latin typeface="標楷體" pitchFamily="65" charset="-120"/>
                <a:ea typeface="標楷體" pitchFamily="65" charset="-120"/>
              </a:rPr>
              <a:t>日簽辦議價事宜，其中</a:t>
            </a:r>
            <a:r>
              <a:rPr lang="zh-TW" altLang="zh-TW" sz="2400" dirty="0" smtClean="0">
                <a:solidFill>
                  <a:srgbClr val="FF0000"/>
                </a:solidFill>
                <a:effectLst/>
                <a:latin typeface="標楷體" pitchFamily="65" charset="-120"/>
                <a:ea typeface="標楷體" pitchFamily="65" charset="-120"/>
              </a:rPr>
              <a:t>議價</a:t>
            </a:r>
            <a:r>
              <a:rPr lang="zh-TW" altLang="zh-TW" sz="2400" dirty="0" smtClean="0">
                <a:effectLst/>
                <a:latin typeface="標楷體" pitchFamily="65" charset="-120"/>
                <a:ea typeface="標楷體" pitchFamily="65" charset="-120"/>
              </a:rPr>
              <a:t>內容項次</a:t>
            </a:r>
            <a:r>
              <a:rPr lang="en-US" altLang="zh-TW" sz="2400" dirty="0" smtClean="0">
                <a:effectLst/>
                <a:latin typeface="標楷體" pitchFamily="65" charset="-120"/>
                <a:ea typeface="標楷體" pitchFamily="65" charset="-120"/>
              </a:rPr>
              <a:t>4</a:t>
            </a:r>
            <a:r>
              <a:rPr lang="zh-TW" altLang="zh-TW" sz="2400" dirty="0" smtClean="0">
                <a:effectLst/>
                <a:latin typeface="標楷體" pitchFamily="65" charset="-120"/>
                <a:ea typeface="標楷體" pitchFamily="65" charset="-120"/>
              </a:rPr>
              <a:t>載明「○○紙膠帶</a:t>
            </a:r>
            <a:r>
              <a:rPr lang="en-US" altLang="zh-TW" sz="2400" dirty="0" smtClean="0">
                <a:effectLst/>
                <a:latin typeface="標楷體" pitchFamily="65" charset="-120"/>
                <a:ea typeface="標楷體" pitchFamily="65" charset="-120"/>
              </a:rPr>
              <a:t>3</a:t>
            </a:r>
            <a:r>
              <a:rPr lang="zh-TW" altLang="zh-TW" sz="2400" dirty="0" smtClean="0">
                <a:effectLst/>
                <a:latin typeface="標楷體" pitchFamily="65" charset="-120"/>
                <a:ea typeface="標楷體" pitchFamily="65" charset="-120"/>
              </a:rPr>
              <a:t>款共</a:t>
            </a:r>
            <a:r>
              <a:rPr lang="en-US" altLang="zh-TW" sz="2400" dirty="0" smtClean="0">
                <a:effectLst/>
                <a:latin typeface="標楷體" pitchFamily="65" charset="-120"/>
                <a:ea typeface="標楷體" pitchFamily="65" charset="-120"/>
              </a:rPr>
              <a:t>1500</a:t>
            </a:r>
            <a:r>
              <a:rPr lang="zh-TW" altLang="zh-TW" sz="2400" dirty="0" smtClean="0">
                <a:effectLst/>
                <a:latin typeface="標楷體" pitchFamily="65" charset="-120"/>
                <a:ea typeface="標楷體" pitchFamily="65" charset="-120"/>
              </a:rPr>
              <a:t>個改做</a:t>
            </a:r>
            <a:r>
              <a:rPr lang="zh-TW" altLang="zh-TW" sz="2400" dirty="0" smtClean="0">
                <a:solidFill>
                  <a:srgbClr val="FF0000"/>
                </a:solidFill>
                <a:effectLst/>
                <a:latin typeface="標楷體" pitchFamily="65" charset="-120"/>
                <a:ea typeface="標楷體" pitchFamily="65" charset="-120"/>
              </a:rPr>
              <a:t>紙膠帶</a:t>
            </a:r>
            <a:r>
              <a:rPr lang="en-US" altLang="zh-TW" sz="2400" dirty="0" smtClean="0">
                <a:solidFill>
                  <a:srgbClr val="FF0000"/>
                </a:solidFill>
                <a:effectLst/>
                <a:latin typeface="標楷體" pitchFamily="65" charset="-120"/>
                <a:ea typeface="標楷體" pitchFamily="65" charset="-120"/>
              </a:rPr>
              <a:t>2</a:t>
            </a:r>
            <a:r>
              <a:rPr lang="zh-TW" altLang="zh-TW" sz="2400" dirty="0" smtClean="0">
                <a:solidFill>
                  <a:srgbClr val="FF0000"/>
                </a:solidFill>
                <a:effectLst/>
                <a:latin typeface="標楷體" pitchFamily="65" charset="-120"/>
                <a:ea typeface="標楷體" pitchFamily="65" charset="-120"/>
              </a:rPr>
              <a:t>款</a:t>
            </a:r>
            <a:r>
              <a:rPr lang="en-US" altLang="zh-TW" sz="2400" dirty="0" smtClean="0">
                <a:solidFill>
                  <a:srgbClr val="FF0000"/>
                </a:solidFill>
                <a:effectLst/>
                <a:latin typeface="標楷體" pitchFamily="65" charset="-120"/>
                <a:ea typeface="標楷體" pitchFamily="65" charset="-120"/>
              </a:rPr>
              <a:t>1000</a:t>
            </a:r>
            <a:r>
              <a:rPr lang="zh-TW" altLang="zh-TW" sz="2400" dirty="0" smtClean="0">
                <a:solidFill>
                  <a:srgbClr val="FF0000"/>
                </a:solidFill>
                <a:effectLst/>
                <a:latin typeface="標楷體" pitchFamily="65" charset="-120"/>
                <a:ea typeface="標楷體" pitchFamily="65" charset="-120"/>
              </a:rPr>
              <a:t>個及手工皂</a:t>
            </a:r>
            <a:r>
              <a:rPr lang="en-US" altLang="zh-TW" sz="2400" dirty="0" smtClean="0">
                <a:solidFill>
                  <a:srgbClr val="FF0000"/>
                </a:solidFill>
                <a:effectLst/>
                <a:latin typeface="標楷體" pitchFamily="65" charset="-120"/>
                <a:ea typeface="標楷體" pitchFamily="65" charset="-120"/>
              </a:rPr>
              <a:t>500</a:t>
            </a:r>
            <a:r>
              <a:rPr lang="zh-TW" altLang="zh-TW" sz="2400" dirty="0" smtClean="0">
                <a:solidFill>
                  <a:srgbClr val="FF0000"/>
                </a:solidFill>
                <a:effectLst/>
                <a:latin typeface="標楷體" pitchFamily="65" charset="-120"/>
                <a:ea typeface="標楷體" pitchFamily="65" charset="-120"/>
              </a:rPr>
              <a:t>份</a:t>
            </a:r>
            <a:r>
              <a:rPr lang="zh-TW" altLang="zh-TW" sz="2400" dirty="0" smtClean="0">
                <a:effectLst/>
                <a:latin typeface="標楷體" pitchFamily="65" charset="-120"/>
                <a:ea typeface="標楷體" pitchFamily="65" charset="-120"/>
              </a:rPr>
              <a:t>。」，其係廠商投標文件服務建議書原先載明之內容，與原招標文件規定不相符，機關簽辦將其納為議價內容，有更改原招標文件規定之情形，且該份簽呈未見敘明機關更改原招標文件規定之理由，請檢討</a:t>
            </a:r>
            <a:r>
              <a:rPr lang="zh-TW" altLang="en-US" sz="2400" dirty="0" smtClean="0">
                <a:effectLst/>
                <a:latin typeface="標楷體" pitchFamily="65" charset="-120"/>
                <a:ea typeface="標楷體" pitchFamily="65" charset="-120"/>
              </a:rPr>
              <a:t>。</a:t>
            </a:r>
            <a:endParaRPr lang="en-US" altLang="zh-TW" sz="24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124</a:t>
            </a:fld>
            <a:endParaRPr lang="zh-TW"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00B050"/>
                </a:solidFill>
                <a:effectLst/>
                <a:latin typeface="標楷體" pitchFamily="65" charset="-120"/>
                <a:ea typeface="標楷體" pitchFamily="65" charset="-120"/>
              </a:rPr>
              <a:t>(</a:t>
            </a:r>
            <a:r>
              <a:rPr lang="zh-TW" altLang="en-US" dirty="0" smtClean="0">
                <a:solidFill>
                  <a:srgbClr val="00B050"/>
                </a:solidFill>
                <a:effectLst/>
                <a:latin typeface="標楷體" pitchFamily="65" charset="-120"/>
                <a:ea typeface="標楷體" pitchFamily="65" charset="-120"/>
              </a:rPr>
              <a:t>三</a:t>
            </a:r>
            <a:r>
              <a:rPr lang="en-US" altLang="zh-TW" dirty="0" smtClean="0">
                <a:solidFill>
                  <a:srgbClr val="00B050"/>
                </a:solidFill>
                <a:effectLst/>
                <a:latin typeface="標楷體" pitchFamily="65" charset="-120"/>
                <a:ea typeface="標楷體" pitchFamily="65" charset="-120"/>
              </a:rPr>
              <a:t>)</a:t>
            </a:r>
            <a:r>
              <a:rPr lang="zh-TW" altLang="zh-TW" dirty="0" smtClean="0">
                <a:solidFill>
                  <a:srgbClr val="00B050"/>
                </a:solidFill>
                <a:effectLst/>
                <a:latin typeface="標楷體" pitchFamily="65" charset="-120"/>
                <a:ea typeface="標楷體" pitchFamily="65" charset="-120"/>
              </a:rPr>
              <a:t>履約階段之缺失</a:t>
            </a:r>
            <a:endParaRPr lang="en-US" altLang="zh-TW" dirty="0" smtClean="0">
              <a:solidFill>
                <a:srgbClr val="00B050"/>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1.</a:t>
            </a:r>
            <a:r>
              <a:rPr lang="zh-TW" altLang="en-US" dirty="0" smtClean="0">
                <a:solidFill>
                  <a:srgbClr val="1D04D2"/>
                </a:solidFill>
                <a:effectLst/>
                <a:latin typeface="標楷體" pitchFamily="65" charset="-120"/>
                <a:ea typeface="標楷體" pitchFamily="65" charset="-120"/>
              </a:rPr>
              <a:t>機關未落實履約管理內控，影響權益。</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125</a:t>
            </a:fld>
            <a:endParaRPr lang="zh-TW"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27</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400" dirty="0" smtClean="0">
                <a:effectLst/>
                <a:latin typeface="標楷體" pitchFamily="65" charset="-120"/>
                <a:ea typeface="標楷體" pitchFamily="65" charset="-120"/>
              </a:rPr>
              <a:t>契約第</a:t>
            </a:r>
            <a:r>
              <a:rPr lang="en-US" altLang="zh-TW" sz="2400" dirty="0" smtClean="0">
                <a:effectLst/>
                <a:latin typeface="標楷體" pitchFamily="65" charset="-120"/>
                <a:ea typeface="標楷體" pitchFamily="65" charset="-120"/>
              </a:rPr>
              <a:t>7</a:t>
            </a:r>
            <a:r>
              <a:rPr lang="zh-TW" altLang="zh-TW" sz="2400" dirty="0" smtClean="0">
                <a:effectLst/>
                <a:latin typeface="標楷體" pitchFamily="65" charset="-120"/>
                <a:ea typeface="標楷體" pitchFamily="65" charset="-120"/>
              </a:rPr>
              <a:t>條履約期限為</a:t>
            </a:r>
            <a:r>
              <a:rPr lang="en-US" altLang="zh-TW" sz="2400" dirty="0" smtClean="0">
                <a:effectLst/>
                <a:latin typeface="標楷體" pitchFamily="65" charset="-120"/>
                <a:ea typeface="標楷體" pitchFamily="65" charset="-120"/>
              </a:rPr>
              <a:t>106</a:t>
            </a:r>
            <a:r>
              <a:rPr lang="zh-TW" altLang="zh-TW" sz="2400" dirty="0" smtClean="0">
                <a:effectLst/>
                <a:latin typeface="標楷體" pitchFamily="65" charset="-120"/>
                <a:ea typeface="標楷體" pitchFamily="65" charset="-120"/>
              </a:rPr>
              <a:t>年</a:t>
            </a:r>
            <a:r>
              <a:rPr lang="en-US" altLang="zh-TW" sz="2400" dirty="0" smtClean="0">
                <a:effectLst/>
                <a:latin typeface="標楷體" pitchFamily="65" charset="-120"/>
                <a:ea typeface="標楷體" pitchFamily="65" charset="-120"/>
              </a:rPr>
              <a:t>6</a:t>
            </a:r>
            <a:r>
              <a:rPr lang="zh-TW" altLang="zh-TW" sz="2400" dirty="0" smtClean="0">
                <a:effectLst/>
                <a:latin typeface="標楷體" pitchFamily="65" charset="-120"/>
                <a:ea typeface="標楷體" pitchFamily="65" charset="-120"/>
              </a:rPr>
              <a:t>月</a:t>
            </a:r>
            <a:r>
              <a:rPr lang="en-US" altLang="zh-TW" sz="2400" dirty="0" smtClean="0">
                <a:effectLst/>
                <a:latin typeface="標楷體" pitchFamily="65" charset="-120"/>
                <a:ea typeface="標楷體" pitchFamily="65" charset="-120"/>
              </a:rPr>
              <a:t>1</a:t>
            </a:r>
            <a:r>
              <a:rPr lang="zh-TW" altLang="zh-TW" sz="2400" dirty="0" smtClean="0">
                <a:effectLst/>
                <a:latin typeface="標楷體" pitchFamily="65" charset="-120"/>
                <a:ea typeface="標楷體" pitchFamily="65" charset="-120"/>
              </a:rPr>
              <a:t>日至</a:t>
            </a:r>
            <a:r>
              <a:rPr lang="en-US" altLang="zh-TW" sz="2400" dirty="0" smtClean="0">
                <a:effectLst/>
                <a:latin typeface="標楷體" pitchFamily="65" charset="-120"/>
                <a:ea typeface="標楷體" pitchFamily="65" charset="-120"/>
              </a:rPr>
              <a:t>107</a:t>
            </a:r>
            <a:r>
              <a:rPr lang="zh-TW" altLang="zh-TW" sz="2400" dirty="0" smtClean="0">
                <a:effectLst/>
                <a:latin typeface="標楷體" pitchFamily="65" charset="-120"/>
                <a:ea typeface="標楷體" pitchFamily="65" charset="-120"/>
              </a:rPr>
              <a:t>年</a:t>
            </a:r>
            <a:r>
              <a:rPr lang="en-US" altLang="zh-TW" sz="2400" dirty="0" smtClean="0">
                <a:effectLst/>
                <a:latin typeface="標楷體" pitchFamily="65" charset="-120"/>
                <a:ea typeface="標楷體" pitchFamily="65" charset="-120"/>
              </a:rPr>
              <a:t>5</a:t>
            </a:r>
            <a:r>
              <a:rPr lang="zh-TW" altLang="zh-TW" sz="2400" dirty="0" smtClean="0">
                <a:effectLst/>
                <a:latin typeface="標楷體" pitchFamily="65" charset="-120"/>
                <a:ea typeface="標楷體" pitchFamily="65" charset="-120"/>
              </a:rPr>
              <a:t>月</a:t>
            </a:r>
            <a:r>
              <a:rPr lang="en-US" altLang="zh-TW" sz="2400" dirty="0" smtClean="0">
                <a:effectLst/>
                <a:latin typeface="標楷體" pitchFamily="65" charset="-120"/>
                <a:ea typeface="標楷體" pitchFamily="65" charset="-120"/>
              </a:rPr>
              <a:t>31</a:t>
            </a:r>
            <a:r>
              <a:rPr lang="zh-TW" altLang="zh-TW" sz="2400" dirty="0" smtClean="0">
                <a:effectLst/>
                <a:latin typeface="標楷體" pitchFamily="65" charset="-120"/>
                <a:ea typeface="標楷體" pitchFamily="65" charset="-120"/>
              </a:rPr>
              <a:t>日，契約</a:t>
            </a:r>
            <a:r>
              <a:rPr lang="zh-TW" altLang="en-US" sz="2400" dirty="0" smtClean="0">
                <a:solidFill>
                  <a:srgbClr val="FF0000"/>
                </a:solidFill>
                <a:effectLst/>
                <a:latin typeface="標楷體" pitchFamily="65" charset="-120"/>
                <a:ea typeface="標楷體" pitchFamily="65" charset="-120"/>
              </a:rPr>
              <a:t>訂</a:t>
            </a:r>
            <a:r>
              <a:rPr lang="zh-TW" altLang="zh-TW" sz="2400" dirty="0" smtClean="0">
                <a:solidFill>
                  <a:srgbClr val="FF0000"/>
                </a:solidFill>
                <a:effectLst/>
                <a:latin typeface="標楷體" pitchFamily="65" charset="-120"/>
                <a:ea typeface="標楷體" pitchFamily="65" charset="-120"/>
              </a:rPr>
              <a:t>約</a:t>
            </a:r>
            <a:r>
              <a:rPr lang="zh-TW" altLang="zh-TW" sz="2400" dirty="0" smtClean="0">
                <a:effectLst/>
                <a:latin typeface="標楷體" pitchFamily="65" charset="-120"/>
                <a:ea typeface="標楷體" pitchFamily="65" charset="-120"/>
              </a:rPr>
              <a:t>日期為</a:t>
            </a:r>
            <a:r>
              <a:rPr lang="en-US" altLang="zh-TW" sz="2400" dirty="0" smtClean="0">
                <a:solidFill>
                  <a:srgbClr val="FF0000"/>
                </a:solidFill>
                <a:effectLst/>
                <a:latin typeface="標楷體" pitchFamily="65" charset="-120"/>
                <a:ea typeface="標楷體" pitchFamily="65" charset="-120"/>
              </a:rPr>
              <a:t>106</a:t>
            </a:r>
            <a:r>
              <a:rPr lang="zh-TW" altLang="zh-TW" sz="2400" dirty="0" smtClean="0">
                <a:solidFill>
                  <a:srgbClr val="FF0000"/>
                </a:solidFill>
                <a:effectLst/>
                <a:latin typeface="標楷體" pitchFamily="65" charset="-120"/>
                <a:ea typeface="標楷體" pitchFamily="65" charset="-120"/>
              </a:rPr>
              <a:t>年</a:t>
            </a:r>
            <a:r>
              <a:rPr lang="en-US" altLang="zh-TW" sz="2400" dirty="0" smtClean="0">
                <a:solidFill>
                  <a:srgbClr val="FF0000"/>
                </a:solidFill>
                <a:effectLst/>
                <a:latin typeface="標楷體" pitchFamily="65" charset="-120"/>
                <a:ea typeface="標楷體" pitchFamily="65" charset="-120"/>
              </a:rPr>
              <a:t>6</a:t>
            </a:r>
            <a:r>
              <a:rPr lang="zh-TW" altLang="zh-TW" sz="2400" dirty="0" smtClean="0">
                <a:solidFill>
                  <a:srgbClr val="FF0000"/>
                </a:solidFill>
                <a:effectLst/>
                <a:latin typeface="標楷體" pitchFamily="65" charset="-120"/>
                <a:ea typeface="標楷體" pitchFamily="65" charset="-120"/>
              </a:rPr>
              <a:t>月</a:t>
            </a:r>
            <a:r>
              <a:rPr lang="en-US" altLang="zh-TW" sz="2400" dirty="0" smtClean="0">
                <a:solidFill>
                  <a:srgbClr val="FF0000"/>
                </a:solidFill>
                <a:effectLst/>
                <a:latin typeface="標楷體" pitchFamily="65" charset="-120"/>
                <a:ea typeface="標楷體" pitchFamily="65" charset="-120"/>
              </a:rPr>
              <a:t>1</a:t>
            </a:r>
            <a:r>
              <a:rPr lang="zh-TW" altLang="zh-TW" sz="2400" dirty="0" smtClean="0">
                <a:solidFill>
                  <a:srgbClr val="FF0000"/>
                </a:solidFill>
                <a:effectLst/>
                <a:latin typeface="標楷體" pitchFamily="65" charset="-120"/>
                <a:ea typeface="標楷體" pitchFamily="65" charset="-120"/>
              </a:rPr>
              <a:t>日</a:t>
            </a:r>
            <a:r>
              <a:rPr lang="zh-TW" altLang="zh-TW" sz="2400" dirty="0" smtClean="0">
                <a:effectLst/>
                <a:latin typeface="標楷體" pitchFamily="65" charset="-120"/>
                <a:ea typeface="標楷體" pitchFamily="65" charset="-120"/>
              </a:rPr>
              <a:t>，履約保證金依投標須知為契約金額</a:t>
            </a:r>
            <a:r>
              <a:rPr lang="en-US" altLang="zh-TW" sz="2400" dirty="0" smtClean="0">
                <a:effectLst/>
                <a:latin typeface="標楷體" pitchFamily="65" charset="-120"/>
                <a:ea typeface="標楷體" pitchFamily="65" charset="-120"/>
              </a:rPr>
              <a:t>10%</a:t>
            </a:r>
            <a:r>
              <a:rPr lang="zh-TW" altLang="zh-TW" sz="2400" dirty="0" smtClean="0">
                <a:effectLst/>
                <a:latin typeface="標楷體" pitchFamily="65" charset="-120"/>
                <a:ea typeface="標楷體" pitchFamily="65" charset="-120"/>
              </a:rPr>
              <a:t>（</a:t>
            </a:r>
            <a:r>
              <a:rPr lang="en-US" altLang="zh-TW" sz="2400" dirty="0" smtClean="0">
                <a:effectLst/>
                <a:latin typeface="標楷體" pitchFamily="65" charset="-120"/>
                <a:ea typeface="標楷體" pitchFamily="65" charset="-120"/>
              </a:rPr>
              <a:t>12</a:t>
            </a:r>
            <a:r>
              <a:rPr lang="zh-TW" altLang="zh-TW" sz="2400" dirty="0" smtClean="0">
                <a:effectLst/>
                <a:latin typeface="標楷體" pitchFamily="65" charset="-120"/>
                <a:ea typeface="標楷體" pitchFamily="65" charset="-120"/>
              </a:rPr>
              <a:t>萬元），另投標須知載</a:t>
            </a:r>
            <a:r>
              <a:rPr lang="zh-TW" altLang="en-US" sz="2400" dirty="0" smtClean="0">
                <a:effectLst/>
                <a:latin typeface="標楷體" pitchFamily="65" charset="-120"/>
                <a:ea typeface="標楷體" pitchFamily="65" charset="-120"/>
              </a:rPr>
              <a:t>明</a:t>
            </a:r>
            <a:r>
              <a:rPr lang="zh-TW" altLang="zh-TW" sz="2400" dirty="0" smtClean="0">
                <a:solidFill>
                  <a:srgbClr val="1D04D2"/>
                </a:solidFill>
                <a:effectLst/>
                <a:latin typeface="標楷體" pitchFamily="65" charset="-120"/>
                <a:ea typeface="標楷體" pitchFamily="65" charset="-120"/>
              </a:rPr>
              <a:t>履約保證金繳納期限為簽訂契約前繳納</a:t>
            </a:r>
            <a:r>
              <a:rPr lang="zh-TW" altLang="zh-TW" sz="2400" dirty="0" smtClean="0">
                <a:effectLst/>
                <a:latin typeface="標楷體" pitchFamily="65" charset="-120"/>
                <a:ea typeface="標楷體" pitchFamily="65" charset="-120"/>
              </a:rPr>
              <a:t>，查機關提供稽核資料之「○○部自行收納款項收據」</a:t>
            </a:r>
            <a:r>
              <a:rPr lang="zh-TW" altLang="zh-TW" sz="2400" dirty="0" smtClean="0">
                <a:solidFill>
                  <a:srgbClr val="FF0000"/>
                </a:solidFill>
                <a:effectLst/>
                <a:latin typeface="標楷體" pitchFamily="65" charset="-120"/>
                <a:ea typeface="標楷體" pitchFamily="65" charset="-120"/>
              </a:rPr>
              <a:t>開立日期為</a:t>
            </a:r>
            <a:r>
              <a:rPr lang="en-US" altLang="zh-TW" sz="2400" dirty="0" smtClean="0">
                <a:solidFill>
                  <a:srgbClr val="FF0000"/>
                </a:solidFill>
                <a:effectLst/>
                <a:latin typeface="標楷體" pitchFamily="65" charset="-120"/>
                <a:ea typeface="標楷體" pitchFamily="65" charset="-120"/>
              </a:rPr>
              <a:t>106</a:t>
            </a:r>
            <a:r>
              <a:rPr lang="zh-TW" altLang="zh-TW" sz="2400" dirty="0" smtClean="0">
                <a:solidFill>
                  <a:srgbClr val="FF0000"/>
                </a:solidFill>
                <a:effectLst/>
                <a:latin typeface="標楷體" pitchFamily="65" charset="-120"/>
                <a:ea typeface="標楷體" pitchFamily="65" charset="-120"/>
              </a:rPr>
              <a:t>年</a:t>
            </a:r>
            <a:r>
              <a:rPr lang="en-US" altLang="zh-TW" sz="2400" dirty="0" smtClean="0">
                <a:solidFill>
                  <a:srgbClr val="FF0000"/>
                </a:solidFill>
                <a:effectLst/>
                <a:latin typeface="標楷體" pitchFamily="65" charset="-120"/>
                <a:ea typeface="標楷體" pitchFamily="65" charset="-120"/>
              </a:rPr>
              <a:t>8</a:t>
            </a:r>
            <a:r>
              <a:rPr lang="zh-TW" altLang="zh-TW" sz="2400" dirty="0" smtClean="0">
                <a:solidFill>
                  <a:srgbClr val="FF0000"/>
                </a:solidFill>
                <a:effectLst/>
                <a:latin typeface="標楷體" pitchFamily="65" charset="-120"/>
                <a:ea typeface="標楷體" pitchFamily="65" charset="-120"/>
              </a:rPr>
              <a:t>月</a:t>
            </a:r>
            <a:r>
              <a:rPr lang="en-US" altLang="zh-TW" sz="2400" dirty="0" smtClean="0">
                <a:solidFill>
                  <a:srgbClr val="FF0000"/>
                </a:solidFill>
                <a:effectLst/>
                <a:latin typeface="標楷體" pitchFamily="65" charset="-120"/>
                <a:ea typeface="標楷體" pitchFamily="65" charset="-120"/>
              </a:rPr>
              <a:t>2</a:t>
            </a:r>
            <a:r>
              <a:rPr lang="zh-TW" altLang="zh-TW" sz="2400" dirty="0" smtClean="0">
                <a:solidFill>
                  <a:srgbClr val="FF0000"/>
                </a:solidFill>
                <a:effectLst/>
                <a:latin typeface="標楷體" pitchFamily="65" charset="-120"/>
                <a:ea typeface="標楷體" pitchFamily="65" charset="-120"/>
              </a:rPr>
              <a:t>日</a:t>
            </a:r>
            <a:r>
              <a:rPr lang="zh-TW" altLang="zh-TW" sz="2400" dirty="0" smtClean="0">
                <a:effectLst/>
                <a:latin typeface="標楷體" pitchFamily="65" charset="-120"/>
                <a:ea typeface="標楷體" pitchFamily="65" charset="-120"/>
              </a:rPr>
              <a:t>，該收據並註明由得標廠商○○企業有限公司前一年度履約保證金</a:t>
            </a:r>
            <a:r>
              <a:rPr lang="en-US" altLang="zh-TW" sz="2400" dirty="0" smtClean="0">
                <a:effectLst/>
                <a:latin typeface="標楷體" pitchFamily="65" charset="-120"/>
                <a:ea typeface="標楷體" pitchFamily="65" charset="-120"/>
              </a:rPr>
              <a:t>117,000</a:t>
            </a:r>
            <a:r>
              <a:rPr lang="zh-TW" altLang="zh-TW" sz="2400" dirty="0" smtClean="0">
                <a:effectLst/>
                <a:latin typeface="標楷體" pitchFamily="65" charset="-120"/>
                <a:ea typeface="標楷體" pitchFamily="65" charset="-120"/>
              </a:rPr>
              <a:t>元轉充，再補繳差額</a:t>
            </a:r>
            <a:r>
              <a:rPr lang="en-US" altLang="zh-TW" sz="2400" dirty="0" smtClean="0">
                <a:effectLst/>
                <a:latin typeface="標楷體" pitchFamily="65" charset="-120"/>
                <a:ea typeface="標楷體" pitchFamily="65" charset="-120"/>
              </a:rPr>
              <a:t>3,000</a:t>
            </a:r>
            <a:r>
              <a:rPr lang="zh-TW" altLang="zh-TW" sz="2400" dirty="0" smtClean="0">
                <a:effectLst/>
                <a:latin typeface="標楷體" pitchFamily="65" charset="-120"/>
                <a:ea typeface="標楷體" pitchFamily="65" charset="-120"/>
              </a:rPr>
              <a:t>元，收取履約保證金時間已</a:t>
            </a:r>
            <a:r>
              <a:rPr lang="zh-TW" altLang="zh-TW" sz="2400" dirty="0" smtClean="0">
                <a:solidFill>
                  <a:srgbClr val="7030A0"/>
                </a:solidFill>
                <a:effectLst/>
                <a:latin typeface="標楷體" pitchFamily="65" charset="-120"/>
                <a:ea typeface="標楷體" pitchFamily="65" charset="-120"/>
              </a:rPr>
              <a:t>逾上開約定</a:t>
            </a:r>
            <a:r>
              <a:rPr lang="zh-TW" altLang="en-US" sz="2400" dirty="0" smtClean="0">
                <a:effectLst/>
                <a:latin typeface="標楷體" pitchFamily="65" charset="-120"/>
                <a:ea typeface="標楷體" pitchFamily="65" charset="-120"/>
              </a:rPr>
              <a:t>。</a:t>
            </a:r>
            <a:endParaRPr lang="en-US" altLang="zh-TW" sz="24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126</a:t>
            </a:fld>
            <a:endParaRPr lang="zh-TW" alt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00B050"/>
                </a:solidFill>
                <a:effectLst/>
                <a:latin typeface="標楷體" pitchFamily="65" charset="-120"/>
                <a:ea typeface="標楷體" pitchFamily="65" charset="-120"/>
              </a:rPr>
              <a:t>(</a:t>
            </a:r>
            <a:r>
              <a:rPr lang="zh-TW" altLang="en-US" dirty="0" smtClean="0">
                <a:solidFill>
                  <a:srgbClr val="00B050"/>
                </a:solidFill>
                <a:effectLst/>
                <a:latin typeface="標楷體" pitchFamily="65" charset="-120"/>
                <a:ea typeface="標楷體" pitchFamily="65" charset="-120"/>
              </a:rPr>
              <a:t>三</a:t>
            </a:r>
            <a:r>
              <a:rPr lang="en-US" altLang="zh-TW" dirty="0" smtClean="0">
                <a:solidFill>
                  <a:srgbClr val="00B050"/>
                </a:solidFill>
                <a:effectLst/>
                <a:latin typeface="標楷體" pitchFamily="65" charset="-120"/>
                <a:ea typeface="標楷體" pitchFamily="65" charset="-120"/>
              </a:rPr>
              <a:t>)</a:t>
            </a:r>
            <a:r>
              <a:rPr lang="zh-TW" altLang="zh-TW" dirty="0" smtClean="0">
                <a:solidFill>
                  <a:srgbClr val="00B050"/>
                </a:solidFill>
                <a:effectLst/>
                <a:latin typeface="標楷體" pitchFamily="65" charset="-120"/>
                <a:ea typeface="標楷體" pitchFamily="65" charset="-120"/>
              </a:rPr>
              <a:t>履約階段之缺失</a:t>
            </a:r>
            <a:endParaRPr lang="en-US" altLang="zh-TW" dirty="0" smtClean="0">
              <a:solidFill>
                <a:srgbClr val="00B050"/>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2.</a:t>
            </a:r>
            <a:r>
              <a:rPr lang="zh-TW" altLang="zh-TW" dirty="0" smtClean="0">
                <a:solidFill>
                  <a:srgbClr val="1D04D2"/>
                </a:solidFill>
                <a:effectLst/>
                <a:latin typeface="標楷體" pitchFamily="65" charset="-120"/>
                <a:ea typeface="標楷體" pitchFamily="65" charset="-120"/>
              </a:rPr>
              <a:t>採購契約單價</a:t>
            </a:r>
            <a:r>
              <a:rPr lang="zh-TW" altLang="en-US" dirty="0" smtClean="0">
                <a:solidFill>
                  <a:srgbClr val="1D04D2"/>
                </a:solidFill>
                <a:effectLst/>
                <a:latin typeface="標楷體" pitchFamily="65" charset="-120"/>
                <a:ea typeface="標楷體" pitchFamily="65" charset="-120"/>
              </a:rPr>
              <a:t>調整</a:t>
            </a:r>
            <a:r>
              <a:rPr lang="zh-TW" altLang="zh-TW" dirty="0" smtClean="0">
                <a:solidFill>
                  <a:srgbClr val="1D04D2"/>
                </a:solidFill>
                <a:effectLst/>
                <a:latin typeface="標楷體" pitchFamily="65" charset="-120"/>
                <a:ea typeface="標楷體" pitchFamily="65" charset="-120"/>
              </a:rPr>
              <a:t>，</a:t>
            </a:r>
            <a:r>
              <a:rPr lang="zh-TW" altLang="en-US" dirty="0" smtClean="0">
                <a:solidFill>
                  <a:srgbClr val="1D04D2"/>
                </a:solidFill>
                <a:effectLst/>
                <a:latin typeface="標楷體" pitchFamily="65" charset="-120"/>
                <a:ea typeface="標楷體" pitchFamily="65" charset="-120"/>
              </a:rPr>
              <a:t>未</a:t>
            </a:r>
            <a:r>
              <a:rPr lang="zh-TW" altLang="zh-TW" dirty="0" smtClean="0">
                <a:solidFill>
                  <a:srgbClr val="1D04D2"/>
                </a:solidFill>
                <a:effectLst/>
                <a:latin typeface="標楷體" pitchFamily="65" charset="-120"/>
                <a:ea typeface="標楷體" pitchFamily="65" charset="-120"/>
              </a:rPr>
              <a:t>以合理性為前提</a:t>
            </a:r>
            <a:r>
              <a:rPr lang="zh-TW" altLang="en-US" dirty="0" smtClean="0">
                <a:solidFill>
                  <a:srgbClr val="1D04D2"/>
                </a:solidFill>
                <a:effectLst/>
                <a:latin typeface="標楷體" pitchFamily="65" charset="-120"/>
                <a:ea typeface="標楷體" pitchFamily="65" charset="-120"/>
              </a:rPr>
              <a:t>。</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spcBef>
                <a:spcPts val="600"/>
              </a:spcBef>
              <a:buNone/>
            </a:pPr>
            <a:r>
              <a:rPr lang="zh-TW" altLang="en-US" sz="2800" dirty="0" smtClean="0">
                <a:solidFill>
                  <a:srgbClr val="1D076F"/>
                </a:solidFill>
                <a:effectLst/>
                <a:latin typeface="標楷體" pitchFamily="65" charset="-120"/>
                <a:ea typeface="標楷體" pitchFamily="65" charset="-120"/>
              </a:rPr>
              <a:t>  案例</a:t>
            </a:r>
            <a:r>
              <a:rPr lang="en-US" altLang="zh-TW" sz="2800" dirty="0" smtClean="0">
                <a:solidFill>
                  <a:srgbClr val="1D076F"/>
                </a:solidFill>
                <a:effectLst/>
                <a:latin typeface="標楷體" pitchFamily="65" charset="-120"/>
                <a:ea typeface="標楷體" pitchFamily="65" charset="-120"/>
              </a:rPr>
              <a:t>28</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en-US" sz="2800" dirty="0" smtClean="0">
                <a:effectLst/>
                <a:latin typeface="標楷體" pitchFamily="65" charset="-120"/>
                <a:ea typeface="標楷體" pitchFamily="65" charset="-120"/>
              </a:rPr>
              <a:t>機關辦理採購，於</a:t>
            </a:r>
            <a:r>
              <a:rPr lang="zh-TW" altLang="zh-TW" sz="2800" dirty="0" smtClean="0">
                <a:effectLst/>
                <a:latin typeface="標楷體" pitchFamily="65" charset="-120"/>
                <a:ea typeface="標楷體" pitchFamily="65" charset="-120"/>
              </a:rPr>
              <a:t>投標須知第</a:t>
            </a:r>
            <a:r>
              <a:rPr lang="en-US" altLang="zh-TW" sz="2800" dirty="0" smtClean="0">
                <a:effectLst/>
                <a:latin typeface="標楷體" pitchFamily="65" charset="-120"/>
                <a:ea typeface="標楷體" pitchFamily="65" charset="-120"/>
              </a:rPr>
              <a:t>13</a:t>
            </a:r>
            <a:r>
              <a:rPr lang="zh-TW" altLang="zh-TW"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款訂明契約之各單項價格，應</a:t>
            </a:r>
            <a:r>
              <a:rPr lang="zh-TW" altLang="zh-TW" sz="2800" dirty="0" smtClean="0">
                <a:solidFill>
                  <a:srgbClr val="1D04D2"/>
                </a:solidFill>
                <a:effectLst/>
                <a:latin typeface="標楷體" pitchFamily="65" charset="-120"/>
                <a:ea typeface="標楷體" pitchFamily="65" charset="-120"/>
              </a:rPr>
              <a:t>按決標總價與預算各單項價格及數量乘積加總之比率調整</a:t>
            </a:r>
            <a:r>
              <a:rPr lang="zh-TW" altLang="zh-TW" sz="2800" dirty="0" smtClean="0">
                <a:effectLst/>
                <a:latin typeface="標楷體" pitchFamily="65" charset="-120"/>
                <a:ea typeface="標楷體" pitchFamily="65" charset="-120"/>
              </a:rPr>
              <a:t>之</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1520825" indent="-977900" algn="just">
              <a:lnSpc>
                <a:spcPct val="120000"/>
              </a:lnSpc>
              <a:buNone/>
            </a:pP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127</a:t>
            </a:fld>
            <a:endParaRPr lang="zh-TW"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00B050"/>
                </a:solidFill>
                <a:effectLst/>
                <a:latin typeface="標楷體" pitchFamily="65" charset="-120"/>
                <a:ea typeface="標楷體" pitchFamily="65" charset="-120"/>
              </a:rPr>
              <a:t>(</a:t>
            </a:r>
            <a:r>
              <a:rPr lang="zh-TW" altLang="en-US" dirty="0" smtClean="0">
                <a:solidFill>
                  <a:srgbClr val="00B050"/>
                </a:solidFill>
                <a:effectLst/>
                <a:latin typeface="標楷體" pitchFamily="65" charset="-120"/>
                <a:ea typeface="標楷體" pitchFamily="65" charset="-120"/>
              </a:rPr>
              <a:t>三</a:t>
            </a:r>
            <a:r>
              <a:rPr lang="en-US" altLang="zh-TW" dirty="0" smtClean="0">
                <a:solidFill>
                  <a:srgbClr val="00B050"/>
                </a:solidFill>
                <a:effectLst/>
                <a:latin typeface="標楷體" pitchFamily="65" charset="-120"/>
                <a:ea typeface="標楷體" pitchFamily="65" charset="-120"/>
              </a:rPr>
              <a:t>)</a:t>
            </a:r>
            <a:r>
              <a:rPr lang="zh-TW" altLang="zh-TW" dirty="0" smtClean="0">
                <a:solidFill>
                  <a:srgbClr val="00B050"/>
                </a:solidFill>
                <a:effectLst/>
                <a:latin typeface="標楷體" pitchFamily="65" charset="-120"/>
                <a:ea typeface="標楷體" pitchFamily="65" charset="-120"/>
              </a:rPr>
              <a:t>履約階段之缺失</a:t>
            </a:r>
            <a:endParaRPr lang="en-US" altLang="zh-TW" dirty="0" smtClean="0">
              <a:solidFill>
                <a:srgbClr val="00B050"/>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3.</a:t>
            </a:r>
            <a:r>
              <a:rPr lang="zh-TW" altLang="en-US" dirty="0" smtClean="0">
                <a:solidFill>
                  <a:srgbClr val="1D04D2"/>
                </a:solidFill>
                <a:effectLst/>
                <a:latin typeface="標楷體" pitchFamily="65" charset="-120"/>
                <a:ea typeface="標楷體" pitchFamily="65" charset="-120"/>
              </a:rPr>
              <a:t>機關未落實契約約定，要求廠商提交應交付文件、物品。</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effectLst/>
                <a:latin typeface="標楷體" pitchFamily="65" charset="-120"/>
                <a:ea typeface="標楷體" pitchFamily="65" charset="-120"/>
              </a:rPr>
              <a:t>　</a:t>
            </a:r>
            <a:endParaRPr lang="en-US" altLang="zh-TW"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128</a:t>
            </a:fld>
            <a:endParaRPr lang="zh-TW"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29</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契約第</a:t>
            </a:r>
            <a:r>
              <a:rPr lang="en-US" altLang="zh-TW" sz="2800" dirty="0" smtClean="0">
                <a:effectLst/>
                <a:latin typeface="標楷體" pitchFamily="65" charset="-120"/>
                <a:ea typeface="標楷體" pitchFamily="65" charset="-120"/>
              </a:rPr>
              <a:t>8</a:t>
            </a:r>
            <a:r>
              <a:rPr lang="zh-TW" altLang="zh-TW" sz="2800" dirty="0" smtClean="0">
                <a:effectLst/>
                <a:latin typeface="標楷體" pitchFamily="65" charset="-120"/>
                <a:ea typeface="標楷體" pitchFamily="65" charset="-120"/>
              </a:rPr>
              <a:t>條（十七）、</a:t>
            </a:r>
            <a:r>
              <a:rPr lang="en-US" altLang="zh-TW" sz="2800" dirty="0" smtClean="0">
                <a:effectLst/>
                <a:latin typeface="標楷體" pitchFamily="65" charset="-120"/>
                <a:ea typeface="標楷體" pitchFamily="65" charset="-120"/>
              </a:rPr>
              <a:t>1</a:t>
            </a:r>
            <a:r>
              <a:rPr lang="zh-TW" altLang="en-US" sz="2800" dirty="0" smtClean="0">
                <a:effectLst/>
                <a:latin typeface="標楷體" pitchFamily="65" charset="-120"/>
                <a:ea typeface="標楷體" pitchFamily="65" charset="-120"/>
              </a:rPr>
              <a:t>約定</a:t>
            </a:r>
            <a:r>
              <a:rPr lang="zh-TW" altLang="zh-TW" sz="2800" dirty="0" smtClean="0">
                <a:effectLst/>
                <a:latin typeface="標楷體" pitchFamily="65" charset="-120"/>
                <a:ea typeface="標楷體" pitchFamily="65" charset="-120"/>
              </a:rPr>
              <a:t>「廠商對其派至機關提供勞務之派駐人員，應訂立</a:t>
            </a:r>
            <a:r>
              <a:rPr lang="zh-TW" altLang="zh-TW" sz="2800" dirty="0" smtClean="0">
                <a:solidFill>
                  <a:srgbClr val="1D04D2"/>
                </a:solidFill>
                <a:effectLst/>
                <a:latin typeface="標楷體" pitchFamily="65" charset="-120"/>
                <a:ea typeface="標楷體" pitchFamily="65" charset="-120"/>
              </a:rPr>
              <a:t>書面勞動契約</a:t>
            </a:r>
            <a:r>
              <a:rPr lang="zh-TW" altLang="zh-TW" sz="2800" dirty="0" smtClean="0">
                <a:effectLst/>
                <a:latin typeface="標楷體" pitchFamily="65" charset="-120"/>
                <a:ea typeface="標楷體" pitchFamily="65" charset="-120"/>
              </a:rPr>
              <a:t>……，並將該契約影本於簽約後</a:t>
            </a:r>
            <a:r>
              <a:rPr lang="en-US" altLang="zh-TW" sz="2800" dirty="0" smtClean="0">
                <a:effectLst/>
                <a:latin typeface="標楷體" pitchFamily="65" charset="-120"/>
                <a:ea typeface="標楷體" pitchFamily="65" charset="-120"/>
              </a:rPr>
              <a:t>10</a:t>
            </a:r>
            <a:r>
              <a:rPr lang="zh-TW" altLang="zh-TW" sz="2800" dirty="0" smtClean="0">
                <a:effectLst/>
                <a:latin typeface="標楷體" pitchFamily="65" charset="-120"/>
                <a:ea typeface="標楷體" pitchFamily="65" charset="-120"/>
              </a:rPr>
              <a:t>日內或機關另外通知之期限內</a:t>
            </a:r>
            <a:r>
              <a:rPr lang="zh-TW" altLang="zh-TW" sz="2800" dirty="0" smtClean="0">
                <a:solidFill>
                  <a:srgbClr val="FF0000"/>
                </a:solidFill>
                <a:effectLst/>
                <a:latin typeface="標楷體" pitchFamily="65" charset="-120"/>
                <a:ea typeface="標楷體" pitchFamily="65" charset="-120"/>
              </a:rPr>
              <a:t>送機關備查</a:t>
            </a:r>
            <a:r>
              <a:rPr lang="zh-TW" altLang="zh-TW" sz="2800" dirty="0" smtClean="0">
                <a:effectLst/>
                <a:latin typeface="標楷體" pitchFamily="65" charset="-120"/>
                <a:ea typeface="標楷體" pitchFamily="65" charset="-120"/>
              </a:rPr>
              <a:t>……」，機關文件</a:t>
            </a:r>
            <a:r>
              <a:rPr lang="zh-TW" altLang="zh-TW" sz="2800" dirty="0" smtClean="0">
                <a:solidFill>
                  <a:srgbClr val="FF0000"/>
                </a:solidFill>
                <a:effectLst/>
                <a:latin typeface="標楷體" pitchFamily="65" charset="-120"/>
                <a:ea typeface="標楷體" pitchFamily="65" charset="-120"/>
              </a:rPr>
              <a:t>未見</a:t>
            </a:r>
            <a:r>
              <a:rPr lang="zh-TW" altLang="zh-TW" sz="2800" dirty="0" smtClean="0">
                <a:effectLst/>
                <a:latin typeface="標楷體" pitchFamily="65" charset="-120"/>
                <a:ea typeface="標楷體" pitchFamily="65" charset="-120"/>
              </a:rPr>
              <a:t>廠商與派駐人員之</a:t>
            </a:r>
            <a:r>
              <a:rPr lang="zh-TW" altLang="zh-TW" sz="2800" dirty="0" smtClean="0">
                <a:solidFill>
                  <a:srgbClr val="FF0000"/>
                </a:solidFill>
                <a:effectLst/>
                <a:latin typeface="標楷體" pitchFamily="65" charset="-120"/>
                <a:ea typeface="標楷體" pitchFamily="65" charset="-120"/>
              </a:rPr>
              <a:t>勞動契約</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129</a:t>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003232" cy="5349081"/>
          </a:xfrm>
        </p:spPr>
        <p:txBody>
          <a:bodyPr>
            <a:noAutofit/>
          </a:bodyPr>
          <a:lstStyle/>
          <a:p>
            <a:pPr>
              <a:buNone/>
              <a:defRPr/>
            </a:pPr>
            <a:r>
              <a:rPr lang="zh-TW" altLang="en-US" sz="3200" b="1" dirty="0" smtClean="0">
                <a:solidFill>
                  <a:srgbClr val="1D04D2"/>
                </a:solidFill>
                <a:effectLst/>
                <a:latin typeface="標楷體" pitchFamily="65" charset="-120"/>
                <a:ea typeface="標楷體" pitchFamily="65" charset="-120"/>
              </a:rPr>
              <a:t>公職人員利益衝突迴避法　第</a:t>
            </a:r>
            <a:r>
              <a:rPr lang="en-US" altLang="zh-TW" sz="3200" b="1" dirty="0" smtClean="0">
                <a:solidFill>
                  <a:srgbClr val="1D04D2"/>
                </a:solidFill>
                <a:effectLst/>
                <a:latin typeface="標楷體" pitchFamily="65" charset="-120"/>
                <a:ea typeface="標楷體" pitchFamily="65" charset="-120"/>
              </a:rPr>
              <a:t>14</a:t>
            </a:r>
            <a:r>
              <a:rPr lang="zh-TW" altLang="en-US" sz="3200" b="1" dirty="0" smtClean="0">
                <a:solidFill>
                  <a:srgbClr val="1D04D2"/>
                </a:solidFill>
                <a:effectLst/>
                <a:latin typeface="標楷體" pitchFamily="65" charset="-120"/>
                <a:ea typeface="標楷體" pitchFamily="65" charset="-120"/>
              </a:rPr>
              <a:t>條</a:t>
            </a:r>
            <a:endParaRPr lang="en-US" altLang="zh-TW" sz="2800" b="1" dirty="0" smtClean="0">
              <a:solidFill>
                <a:srgbClr val="02901D"/>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zh-TW" altLang="en-US" sz="2800" b="1" dirty="0" smtClean="0">
                <a:solidFill>
                  <a:srgbClr val="FF0000"/>
                </a:solidFill>
                <a:effectLst/>
                <a:latin typeface="標楷體" pitchFamily="65" charset="-120"/>
                <a:ea typeface="標楷體" pitchFamily="65" charset="-120"/>
              </a:rPr>
              <a:t>第一項但書第六款之</a:t>
            </a:r>
            <a:r>
              <a:rPr lang="zh-TW" altLang="en-US" sz="2800" b="1" u="sng" dirty="0" smtClean="0">
                <a:solidFill>
                  <a:srgbClr val="FF0000"/>
                </a:solidFill>
                <a:effectLst/>
                <a:latin typeface="標楷體" pitchFamily="65" charset="-120"/>
                <a:ea typeface="標楷體" pitchFamily="65" charset="-120"/>
              </a:rPr>
              <a:t>一定金額</a:t>
            </a:r>
            <a:endParaRPr lang="en-US" altLang="zh-TW" sz="2800" b="1" u="sng" dirty="0" smtClean="0">
              <a:solidFill>
                <a:srgbClr val="FF0000"/>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zh-TW" altLang="en-US" sz="2800" b="1" u="sng" dirty="0" smtClean="0">
                <a:solidFill>
                  <a:srgbClr val="FF0000"/>
                </a:solidFill>
                <a:effectLst/>
                <a:latin typeface="標楷體" pitchFamily="65" charset="-120"/>
                <a:ea typeface="標楷體" pitchFamily="65" charset="-120"/>
              </a:rPr>
              <a:t>　</a:t>
            </a:r>
            <a:endParaRPr lang="en-US" altLang="zh-TW" sz="2800" b="1" u="sng" dirty="0" smtClean="0">
              <a:solidFill>
                <a:srgbClr val="FF0000"/>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zh-TW" altLang="en-US" sz="2800" b="1" dirty="0" smtClean="0">
                <a:solidFill>
                  <a:srgbClr val="1D04D2"/>
                </a:solidFill>
                <a:effectLst/>
                <a:latin typeface="標楷體" pitchFamily="65" charset="-120"/>
                <a:ea typeface="標楷體" pitchFamily="65" charset="-120"/>
              </a:rPr>
              <a:t>　</a:t>
            </a:r>
            <a:r>
              <a:rPr lang="en-US" altLang="zh-TW" sz="2800" b="1" dirty="0" smtClean="0">
                <a:solidFill>
                  <a:srgbClr val="1D04D2"/>
                </a:solidFill>
                <a:effectLst/>
                <a:latin typeface="標楷體" pitchFamily="65" charset="-120"/>
                <a:ea typeface="標楷體" pitchFamily="65" charset="-120"/>
              </a:rPr>
              <a:t>107</a:t>
            </a:r>
            <a:r>
              <a:rPr lang="zh-TW" altLang="en-US" sz="2800" b="1" dirty="0" smtClean="0">
                <a:solidFill>
                  <a:srgbClr val="1D04D2"/>
                </a:solidFill>
                <a:effectLst/>
                <a:latin typeface="標楷體" pitchFamily="65" charset="-120"/>
                <a:ea typeface="標楷體" pitchFamily="65" charset="-120"/>
              </a:rPr>
              <a:t>年</a:t>
            </a:r>
            <a:r>
              <a:rPr lang="en-US" altLang="zh-TW" sz="2800" b="1" dirty="0" smtClean="0">
                <a:solidFill>
                  <a:srgbClr val="1D04D2"/>
                </a:solidFill>
                <a:effectLst/>
                <a:latin typeface="標楷體" pitchFamily="65" charset="-120"/>
                <a:ea typeface="標楷體" pitchFamily="65" charset="-120"/>
              </a:rPr>
              <a:t>12</a:t>
            </a:r>
            <a:r>
              <a:rPr lang="zh-TW" altLang="en-US" sz="2800" b="1" dirty="0" smtClean="0">
                <a:solidFill>
                  <a:srgbClr val="1D04D2"/>
                </a:solidFill>
                <a:effectLst/>
                <a:latin typeface="標楷體" pitchFamily="65" charset="-120"/>
                <a:ea typeface="標楷體" pitchFamily="65" charset="-120"/>
              </a:rPr>
              <a:t>月</a:t>
            </a:r>
            <a:r>
              <a:rPr lang="en-US" altLang="zh-TW" sz="2800" b="1" dirty="0" smtClean="0">
                <a:solidFill>
                  <a:srgbClr val="1D04D2"/>
                </a:solidFill>
                <a:effectLst/>
                <a:latin typeface="標楷體" pitchFamily="65" charset="-120"/>
                <a:ea typeface="標楷體" pitchFamily="65" charset="-120"/>
              </a:rPr>
              <a:t>10</a:t>
            </a:r>
            <a:r>
              <a:rPr lang="zh-TW" altLang="en-US" sz="2800" b="1" dirty="0" smtClean="0">
                <a:solidFill>
                  <a:srgbClr val="1D04D2"/>
                </a:solidFill>
                <a:effectLst/>
                <a:latin typeface="標楷體" pitchFamily="65" charset="-120"/>
                <a:ea typeface="標楷體" pitchFamily="65" charset="-120"/>
              </a:rPr>
              <a:t>日監察院、行政院公告</a:t>
            </a:r>
            <a:endParaRPr lang="en-US" altLang="zh-TW" sz="2800" b="1" dirty="0" smtClean="0">
              <a:solidFill>
                <a:srgbClr val="1D04D2"/>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zh-TW" altLang="en-US" sz="2800" b="1" dirty="0" smtClean="0">
                <a:solidFill>
                  <a:srgbClr val="1D04D2"/>
                </a:solidFill>
                <a:effectLst/>
                <a:latin typeface="標楷體" pitchFamily="65" charset="-120"/>
                <a:ea typeface="標楷體" pitchFamily="65" charset="-120"/>
              </a:rPr>
              <a:t>　</a:t>
            </a:r>
            <a:endParaRPr lang="en-US" altLang="zh-TW" sz="2800" b="1" dirty="0" smtClean="0">
              <a:solidFill>
                <a:srgbClr val="1D04D2"/>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zh-TW" altLang="en-US" sz="2800" b="1" dirty="0" smtClean="0">
                <a:solidFill>
                  <a:srgbClr val="1D04D2"/>
                </a:solidFill>
                <a:effectLst/>
                <a:latin typeface="標楷體" pitchFamily="65" charset="-120"/>
                <a:ea typeface="標楷體" pitchFamily="65" charset="-120"/>
              </a:rPr>
              <a:t>  </a:t>
            </a:r>
            <a:r>
              <a:rPr lang="zh-TW" altLang="en-US" sz="2800" dirty="0" smtClean="0">
                <a:solidFill>
                  <a:srgbClr val="1D04D2"/>
                </a:solidFill>
                <a:effectLst/>
                <a:latin typeface="標楷體" pitchFamily="65" charset="-120"/>
                <a:ea typeface="標楷體" pitchFamily="65" charset="-120"/>
              </a:rPr>
              <a:t>一定金額指</a:t>
            </a:r>
            <a:r>
              <a:rPr lang="zh-TW" altLang="en-US" sz="2800" b="1" dirty="0" smtClean="0">
                <a:solidFill>
                  <a:srgbClr val="FF0000"/>
                </a:solidFill>
                <a:effectLst/>
                <a:latin typeface="標楷體" pitchFamily="65" charset="-120"/>
                <a:ea typeface="標楷體" pitchFamily="65" charset="-120"/>
              </a:rPr>
              <a:t>每筆</a:t>
            </a:r>
            <a:r>
              <a:rPr lang="zh-TW" altLang="en-US" sz="2800" dirty="0" smtClean="0">
                <a:solidFill>
                  <a:srgbClr val="1D04D2"/>
                </a:solidFill>
                <a:effectLst/>
                <a:latin typeface="標楷體" pitchFamily="65" charset="-120"/>
                <a:ea typeface="標楷體" pitchFamily="65" charset="-120"/>
              </a:rPr>
              <a:t>新臺幣</a:t>
            </a:r>
            <a:r>
              <a:rPr lang="en-US" altLang="zh-TW" sz="2800" b="1" dirty="0" smtClean="0">
                <a:solidFill>
                  <a:srgbClr val="FF0000"/>
                </a:solidFill>
                <a:effectLst/>
                <a:latin typeface="標楷體" pitchFamily="65" charset="-120"/>
                <a:ea typeface="標楷體" pitchFamily="65" charset="-120"/>
              </a:rPr>
              <a:t>1</a:t>
            </a:r>
            <a:r>
              <a:rPr lang="zh-TW" altLang="en-US" sz="2800" b="1" dirty="0" smtClean="0">
                <a:solidFill>
                  <a:srgbClr val="FF0000"/>
                </a:solidFill>
                <a:effectLst/>
                <a:latin typeface="標楷體" pitchFamily="65" charset="-120"/>
                <a:ea typeface="標楷體" pitchFamily="65" charset="-120"/>
              </a:rPr>
              <a:t>萬元</a:t>
            </a:r>
            <a:r>
              <a:rPr lang="zh-TW" altLang="en-US" sz="2800" b="1" dirty="0" smtClean="0">
                <a:solidFill>
                  <a:srgbClr val="1D04D2"/>
                </a:solidFill>
                <a:effectLst/>
                <a:latin typeface="標楷體" pitchFamily="65" charset="-120"/>
                <a:ea typeface="標楷體" pitchFamily="65" charset="-120"/>
              </a:rPr>
              <a:t>。同一年度</a:t>
            </a:r>
            <a:r>
              <a:rPr lang="zh-TW" altLang="en-US" sz="2800" b="1" dirty="0" smtClean="0">
                <a:solidFill>
                  <a:srgbClr val="FF0000"/>
                </a:solidFill>
                <a:effectLst/>
                <a:latin typeface="標楷體" pitchFamily="65" charset="-120"/>
                <a:ea typeface="標楷體" pitchFamily="65" charset="-120"/>
              </a:rPr>
              <a:t>同一</a:t>
            </a:r>
            <a:r>
              <a:rPr lang="zh-TW" altLang="en-US" sz="2800" dirty="0" smtClean="0">
                <a:solidFill>
                  <a:srgbClr val="1D04D2"/>
                </a:solidFill>
                <a:effectLst/>
                <a:latin typeface="標楷體" pitchFamily="65" charset="-120"/>
                <a:ea typeface="標楷體" pitchFamily="65" charset="-120"/>
              </a:rPr>
              <a:t>補助或</a:t>
            </a:r>
            <a:r>
              <a:rPr lang="zh-TW" altLang="en-US" sz="2800" b="1" dirty="0" smtClean="0">
                <a:solidFill>
                  <a:srgbClr val="FF0000"/>
                </a:solidFill>
                <a:effectLst/>
                <a:latin typeface="標楷體" pitchFamily="65" charset="-120"/>
                <a:ea typeface="標楷體" pitchFamily="65" charset="-120"/>
              </a:rPr>
              <a:t>交易對象</a:t>
            </a:r>
            <a:r>
              <a:rPr lang="zh-TW" altLang="en-US" sz="2800" dirty="0" smtClean="0">
                <a:solidFill>
                  <a:srgbClr val="1D04D2"/>
                </a:solidFill>
                <a:effectLst/>
                <a:latin typeface="標楷體" pitchFamily="65" charset="-120"/>
                <a:ea typeface="標楷體" pitchFamily="65" charset="-120"/>
              </a:rPr>
              <a:t>合計</a:t>
            </a:r>
            <a:r>
              <a:rPr lang="zh-TW" altLang="en-US" sz="2800" b="1" dirty="0" smtClean="0">
                <a:solidFill>
                  <a:srgbClr val="FF0000"/>
                </a:solidFill>
                <a:effectLst/>
                <a:latin typeface="標楷體" pitchFamily="65" charset="-120"/>
                <a:ea typeface="標楷體" pitchFamily="65" charset="-120"/>
              </a:rPr>
              <a:t>不逾新臺幣</a:t>
            </a:r>
            <a:r>
              <a:rPr lang="en-US" altLang="zh-TW" sz="2800" b="1" dirty="0" smtClean="0">
                <a:solidFill>
                  <a:srgbClr val="FF0000"/>
                </a:solidFill>
                <a:effectLst/>
                <a:latin typeface="標楷體" pitchFamily="65" charset="-120"/>
                <a:ea typeface="標楷體" pitchFamily="65" charset="-120"/>
              </a:rPr>
              <a:t>10</a:t>
            </a:r>
            <a:r>
              <a:rPr lang="zh-TW" altLang="en-US" sz="2800" b="1" dirty="0" smtClean="0">
                <a:solidFill>
                  <a:srgbClr val="FF0000"/>
                </a:solidFill>
                <a:effectLst/>
                <a:latin typeface="標楷體" pitchFamily="65" charset="-120"/>
                <a:ea typeface="標楷體" pitchFamily="65" charset="-120"/>
              </a:rPr>
              <a:t>萬元</a:t>
            </a:r>
            <a:r>
              <a:rPr lang="zh-TW" altLang="en-US" sz="2800" b="1" dirty="0" smtClean="0">
                <a:solidFill>
                  <a:srgbClr val="1D04D2"/>
                </a:solidFill>
                <a:effectLst/>
                <a:latin typeface="標楷體" pitchFamily="65" charset="-120"/>
                <a:ea typeface="標楷體" pitchFamily="65" charset="-120"/>
              </a:rPr>
              <a:t>。</a:t>
            </a:r>
            <a:endParaRPr lang="en-US" altLang="zh-TW" sz="2800" b="1" dirty="0" smtClean="0">
              <a:solidFill>
                <a:srgbClr val="1D04D2"/>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endParaRPr lang="en-US" altLang="zh-TW" sz="2800" b="1" dirty="0" smtClean="0">
              <a:solidFill>
                <a:srgbClr val="02901D"/>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endParaRPr lang="en-US" altLang="zh-TW" sz="26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13</a:t>
            </a:fld>
            <a:endParaRPr lang="zh-TW" altLang="en-US"/>
          </a:p>
        </p:txBody>
      </p:sp>
      <p:sp>
        <p:nvSpPr>
          <p:cNvPr id="5" name="標題 1"/>
          <p:cNvSpPr txBox="1">
            <a:spLocks/>
          </p:cNvSpPr>
          <p:nvPr/>
        </p:nvSpPr>
        <p:spPr>
          <a:xfrm>
            <a:off x="323528" y="476672"/>
            <a:ext cx="8363272" cy="576064"/>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a:defRPr/>
            </a:pPr>
            <a:r>
              <a:rPr lang="zh-TW" altLang="en-US" sz="4400" b="1" dirty="0" smtClean="0">
                <a:solidFill>
                  <a:srgbClr val="7030A0"/>
                </a:solidFill>
                <a:latin typeface="標楷體" pitchFamily="65" charset="-120"/>
                <a:ea typeface="標楷體" pitchFamily="65" charset="-120"/>
              </a:rPr>
              <a:t>壹、政府採購法修法重點</a:t>
            </a:r>
            <a:endParaRPr lang="zh-TW" altLang="en-US" sz="4400" b="1" cap="small" dirty="0" smtClean="0">
              <a:solidFill>
                <a:srgbClr val="7030A0"/>
              </a:solidFill>
              <a:latin typeface="標楷體" pitchFamily="65" charset="-120"/>
              <a:ea typeface="標楷體" pitchFamily="65" charset="-12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30</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契約附件之施工規範第</a:t>
            </a:r>
            <a:r>
              <a:rPr lang="en-US" altLang="zh-TW" sz="2800" dirty="0" smtClean="0">
                <a:effectLst/>
                <a:latin typeface="標楷體" pitchFamily="65" charset="-120"/>
                <a:ea typeface="標楷體" pitchFamily="65" charset="-120"/>
              </a:rPr>
              <a:t>09680</a:t>
            </a:r>
            <a:r>
              <a:rPr lang="zh-TW" altLang="zh-TW" sz="2800" dirty="0" smtClean="0">
                <a:effectLst/>
                <a:latin typeface="標楷體" pitchFamily="65" charset="-120"/>
                <a:ea typeface="標楷體" pitchFamily="65" charset="-120"/>
              </a:rPr>
              <a:t>章地毯</a:t>
            </a:r>
            <a:r>
              <a:rPr lang="en-US" altLang="zh-TW" sz="2800" dirty="0" smtClean="0">
                <a:effectLst/>
                <a:latin typeface="標楷體" pitchFamily="65" charset="-120"/>
                <a:ea typeface="標楷體" pitchFamily="65" charset="-120"/>
              </a:rPr>
              <a:t>2.3</a:t>
            </a:r>
            <a:r>
              <a:rPr lang="zh-TW" altLang="zh-TW" sz="2800" dirty="0" smtClean="0">
                <a:effectLst/>
                <a:latin typeface="標楷體" pitchFamily="65" charset="-120"/>
                <a:ea typeface="標楷體" pitchFamily="65" charset="-120"/>
              </a:rPr>
              <a:t>備品「本項地毯工程承包商除依契約規定完成本工程外，須另</a:t>
            </a:r>
            <a:r>
              <a:rPr lang="zh-TW" altLang="zh-TW" sz="2800" dirty="0" smtClean="0">
                <a:solidFill>
                  <a:srgbClr val="1D04D2"/>
                </a:solidFill>
                <a:effectLst/>
                <a:latin typeface="標楷體" pitchFamily="65" charset="-120"/>
                <a:ea typeface="標楷體" pitchFamily="65" charset="-120"/>
              </a:rPr>
              <a:t>提供</a:t>
            </a:r>
            <a:r>
              <a:rPr lang="zh-TW" altLang="zh-TW" sz="2800" dirty="0" smtClean="0">
                <a:effectLst/>
                <a:latin typeface="標楷體" pitchFamily="65" charset="-120"/>
                <a:ea typeface="標楷體" pitchFamily="65" charset="-120"/>
              </a:rPr>
              <a:t>契約數量</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之地毯交給業主做為</a:t>
            </a:r>
            <a:r>
              <a:rPr lang="zh-TW" altLang="zh-TW" sz="2800" dirty="0" smtClean="0">
                <a:solidFill>
                  <a:srgbClr val="1D04D2"/>
                </a:solidFill>
                <a:effectLst/>
                <a:latin typeface="標楷體" pitchFamily="65" charset="-120"/>
                <a:ea typeface="標楷體" pitchFamily="65" charset="-120"/>
              </a:rPr>
              <a:t>備用材料</a:t>
            </a:r>
            <a:r>
              <a:rPr lang="zh-TW" altLang="zh-TW" sz="2800" dirty="0" smtClean="0">
                <a:effectLst/>
                <a:latin typeface="標楷體" pitchFamily="65" charset="-120"/>
                <a:ea typeface="標楷體" pitchFamily="65" charset="-120"/>
              </a:rPr>
              <a:t>，其數量價款已包含於契約總價內，不另給付。」均訂有廠商須提供備品之規定，惟稽核會議時機關表示</a:t>
            </a:r>
            <a:r>
              <a:rPr lang="zh-TW" altLang="zh-TW" sz="2800" dirty="0" smtClean="0">
                <a:solidFill>
                  <a:srgbClr val="FF0000"/>
                </a:solidFill>
                <a:effectLst/>
                <a:latin typeface="標楷體" pitchFamily="65" charset="-120"/>
                <a:ea typeface="標楷體" pitchFamily="65" charset="-120"/>
              </a:rPr>
              <a:t>未要求廠商提供備品但已完成驗收</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130</a:t>
            </a:fld>
            <a:endParaRPr lang="zh-TW"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31</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en-US" sz="2800" dirty="0" smtClean="0">
                <a:effectLst/>
                <a:latin typeface="標楷體" pitchFamily="65" charset="-120"/>
                <a:ea typeface="標楷體" pitchFamily="65" charset="-120"/>
              </a:rPr>
              <a:t>機關辦理工程採購，</a:t>
            </a:r>
            <a:r>
              <a:rPr lang="zh-TW" altLang="zh-TW" sz="2800" dirty="0" smtClean="0">
                <a:solidFill>
                  <a:srgbClr val="1D04D2"/>
                </a:solidFill>
                <a:effectLst/>
                <a:latin typeface="標楷體" pitchFamily="65" charset="-120"/>
                <a:ea typeface="標楷體" pitchFamily="65" charset="-120"/>
              </a:rPr>
              <a:t>廠商品質計畫書及施工計畫書</a:t>
            </a:r>
            <a:r>
              <a:rPr lang="zh-TW" altLang="zh-TW" sz="2800" dirty="0" smtClean="0">
                <a:effectLst/>
                <a:latin typeface="標楷體" pitchFamily="65" charset="-120"/>
                <a:ea typeface="標楷體" pitchFamily="65" charset="-120"/>
              </a:rPr>
              <a:t>係於</a:t>
            </a:r>
            <a:r>
              <a:rPr lang="en-US" altLang="zh-TW" sz="2800" dirty="0" smtClean="0">
                <a:effectLst/>
                <a:latin typeface="標楷體" pitchFamily="65" charset="-120"/>
                <a:ea typeface="標楷體" pitchFamily="65" charset="-120"/>
              </a:rPr>
              <a:t>102</a:t>
            </a:r>
            <a:r>
              <a:rPr lang="zh-TW" altLang="zh-TW" sz="2800" dirty="0" smtClean="0">
                <a:effectLst/>
                <a:latin typeface="標楷體" pitchFamily="65" charset="-120"/>
                <a:ea typeface="標楷體" pitchFamily="65" charset="-120"/>
              </a:rPr>
              <a:t>年</a:t>
            </a:r>
            <a:r>
              <a:rPr lang="en-US" altLang="zh-TW" sz="2800" dirty="0" smtClean="0">
                <a:solidFill>
                  <a:srgbClr val="FF3300"/>
                </a:solidFill>
                <a:effectLst/>
                <a:latin typeface="標楷體" pitchFamily="65" charset="-120"/>
                <a:ea typeface="標楷體" pitchFamily="65" charset="-120"/>
              </a:rPr>
              <a:t>10</a:t>
            </a:r>
            <a:r>
              <a:rPr lang="zh-TW" altLang="zh-TW" sz="2800" dirty="0" smtClean="0">
                <a:solidFill>
                  <a:srgbClr val="FF3300"/>
                </a:solidFill>
                <a:effectLst/>
                <a:latin typeface="標楷體" pitchFamily="65" charset="-120"/>
                <a:ea typeface="標楷體" pitchFamily="65" charset="-120"/>
              </a:rPr>
              <a:t>月</a:t>
            </a:r>
            <a:r>
              <a:rPr lang="en-US" altLang="zh-TW" sz="2800" dirty="0" smtClean="0">
                <a:solidFill>
                  <a:srgbClr val="FF3300"/>
                </a:solidFill>
                <a:effectLst/>
                <a:latin typeface="標楷體" pitchFamily="65" charset="-120"/>
                <a:ea typeface="標楷體" pitchFamily="65" charset="-120"/>
              </a:rPr>
              <a:t>9</a:t>
            </a:r>
            <a:r>
              <a:rPr lang="zh-TW" altLang="zh-TW" sz="2800" dirty="0" smtClean="0">
                <a:solidFill>
                  <a:srgbClr val="FF3300"/>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第</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次提送監造單位</a:t>
            </a:r>
            <a:r>
              <a:rPr lang="zh-TW" altLang="zh-TW" sz="2800" dirty="0" smtClean="0">
                <a:solidFill>
                  <a:srgbClr val="FF3300"/>
                </a:solidFill>
                <a:effectLst/>
                <a:latin typeface="標楷體" pitchFamily="65" charset="-120"/>
                <a:ea typeface="標楷體" pitchFamily="65" charset="-120"/>
              </a:rPr>
              <a:t>審查</a:t>
            </a:r>
            <a:r>
              <a:rPr lang="zh-TW" altLang="zh-TW" sz="2800" dirty="0" smtClean="0">
                <a:effectLst/>
                <a:latin typeface="標楷體" pitchFamily="65" charset="-120"/>
                <a:ea typeface="標楷體" pitchFamily="65" charset="-120"/>
              </a:rPr>
              <a:t>，惟</a:t>
            </a:r>
            <a:r>
              <a:rPr lang="zh-TW" altLang="zh-TW" sz="2800" dirty="0" smtClean="0">
                <a:solidFill>
                  <a:srgbClr val="00B050"/>
                </a:solidFill>
                <a:effectLst/>
                <a:latin typeface="標楷體" pitchFamily="65" charset="-120"/>
                <a:ea typeface="標楷體" pitchFamily="65" charset="-120"/>
              </a:rPr>
              <a:t>監造計畫書</a:t>
            </a:r>
            <a:r>
              <a:rPr lang="zh-TW" altLang="zh-TW" sz="2800" dirty="0" smtClean="0">
                <a:effectLst/>
                <a:latin typeface="標楷體" pitchFamily="65" charset="-120"/>
                <a:ea typeface="標楷體" pitchFamily="65" charset="-120"/>
              </a:rPr>
              <a:t>於同年</a:t>
            </a:r>
            <a:r>
              <a:rPr lang="en-US" altLang="zh-TW" sz="2800" dirty="0" smtClean="0">
                <a:solidFill>
                  <a:srgbClr val="00B050"/>
                </a:solidFill>
                <a:effectLst/>
                <a:latin typeface="標楷體" pitchFamily="65" charset="-120"/>
                <a:ea typeface="標楷體" pitchFamily="65" charset="-120"/>
              </a:rPr>
              <a:t>10</a:t>
            </a:r>
            <a:r>
              <a:rPr lang="zh-TW" altLang="zh-TW" sz="2800" dirty="0" smtClean="0">
                <a:solidFill>
                  <a:srgbClr val="00B050"/>
                </a:solidFill>
                <a:effectLst/>
                <a:latin typeface="標楷體" pitchFamily="65" charset="-120"/>
                <a:ea typeface="標楷體" pitchFamily="65" charset="-120"/>
              </a:rPr>
              <a:t>月</a:t>
            </a:r>
            <a:r>
              <a:rPr lang="en-US" altLang="zh-TW" sz="2800" dirty="0" smtClean="0">
                <a:solidFill>
                  <a:srgbClr val="00B050"/>
                </a:solidFill>
                <a:effectLst/>
                <a:latin typeface="標楷體" pitchFamily="65" charset="-120"/>
                <a:ea typeface="標楷體" pitchFamily="65" charset="-120"/>
              </a:rPr>
              <a:t>21</a:t>
            </a:r>
            <a:r>
              <a:rPr lang="zh-TW" altLang="zh-TW" sz="2800" dirty="0" smtClean="0">
                <a:solidFill>
                  <a:srgbClr val="00B050"/>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始由機關</a:t>
            </a:r>
            <a:r>
              <a:rPr lang="zh-TW" altLang="zh-TW" sz="2800" dirty="0" smtClean="0">
                <a:solidFill>
                  <a:srgbClr val="00B050"/>
                </a:solidFill>
                <a:effectLst/>
                <a:latin typeface="標楷體" pitchFamily="65" charset="-120"/>
                <a:ea typeface="標楷體" pitchFamily="65" charset="-120"/>
              </a:rPr>
              <a:t>核定</a:t>
            </a:r>
            <a:r>
              <a:rPr lang="zh-TW" altLang="zh-TW" sz="2800" dirty="0" smtClean="0">
                <a:effectLst/>
                <a:latin typeface="標楷體" pitchFamily="65" charset="-120"/>
                <a:ea typeface="標楷體" pitchFamily="65" charset="-120"/>
              </a:rPr>
              <a:t>，</a:t>
            </a:r>
            <a:r>
              <a:rPr lang="zh-TW" altLang="zh-TW" sz="2800" dirty="0" smtClean="0">
                <a:solidFill>
                  <a:srgbClr val="1D04D2"/>
                </a:solidFill>
                <a:effectLst/>
                <a:latin typeface="標楷體" pitchFamily="65" charset="-120"/>
                <a:ea typeface="標楷體" pitchFamily="65" charset="-120"/>
              </a:rPr>
              <a:t>監造計畫核定日期晚於品質、施工計畫提送日期</a:t>
            </a:r>
            <a:r>
              <a:rPr lang="zh-TW" altLang="zh-TW" sz="2800" dirty="0" smtClean="0">
                <a:effectLst/>
                <a:latin typeface="標楷體" pitchFamily="65" charset="-120"/>
                <a:ea typeface="標楷體" pitchFamily="65" charset="-120"/>
              </a:rPr>
              <a:t>，顯見本案品質及施工計畫均未參考監造計畫擬定，</a:t>
            </a:r>
            <a:r>
              <a:rPr lang="zh-TW" altLang="zh-TW" sz="2800" dirty="0" smtClean="0">
                <a:solidFill>
                  <a:srgbClr val="FF3300"/>
                </a:solidFill>
                <a:effectLst/>
                <a:latin typeface="標楷體" pitchFamily="65" charset="-120"/>
                <a:ea typeface="標楷體" pitchFamily="65" charset="-120"/>
              </a:rPr>
              <a:t>未</a:t>
            </a:r>
            <a:r>
              <a:rPr lang="zh-TW" altLang="zh-TW" sz="2800" dirty="0" smtClean="0">
                <a:effectLst/>
                <a:latin typeface="標楷體" pitchFamily="65" charset="-120"/>
                <a:ea typeface="標楷體" pitchFamily="65" charset="-120"/>
              </a:rPr>
              <a:t>能</a:t>
            </a:r>
            <a:r>
              <a:rPr lang="zh-TW" altLang="zh-TW" sz="2800" dirty="0" smtClean="0">
                <a:solidFill>
                  <a:srgbClr val="FF3300"/>
                </a:solidFill>
                <a:effectLst/>
                <a:latin typeface="標楷體" pitchFamily="65" charset="-120"/>
                <a:ea typeface="標楷體" pitchFamily="65" charset="-120"/>
              </a:rPr>
              <a:t>落實三級品管</a:t>
            </a:r>
            <a:r>
              <a:rPr lang="zh-TW" altLang="zh-TW" sz="2800" dirty="0" smtClean="0">
                <a:effectLst/>
                <a:latin typeface="標楷體" pitchFamily="65" charset="-120"/>
                <a:ea typeface="標楷體" pitchFamily="65" charset="-120"/>
              </a:rPr>
              <a:t>制度</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131</a:t>
            </a:fld>
            <a:endParaRPr lang="zh-TW"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00B050"/>
                </a:solidFill>
                <a:effectLst/>
                <a:latin typeface="標楷體" pitchFamily="65" charset="-120"/>
                <a:ea typeface="標楷體" pitchFamily="65" charset="-120"/>
              </a:rPr>
              <a:t>(</a:t>
            </a:r>
            <a:r>
              <a:rPr lang="zh-TW" altLang="en-US" dirty="0" smtClean="0">
                <a:solidFill>
                  <a:srgbClr val="00B050"/>
                </a:solidFill>
                <a:effectLst/>
                <a:latin typeface="標楷體" pitchFamily="65" charset="-120"/>
                <a:ea typeface="標楷體" pitchFamily="65" charset="-120"/>
              </a:rPr>
              <a:t>三</a:t>
            </a:r>
            <a:r>
              <a:rPr lang="en-US" altLang="zh-TW" dirty="0" smtClean="0">
                <a:solidFill>
                  <a:srgbClr val="00B050"/>
                </a:solidFill>
                <a:effectLst/>
                <a:latin typeface="標楷體" pitchFamily="65" charset="-120"/>
                <a:ea typeface="標楷體" pitchFamily="65" charset="-120"/>
              </a:rPr>
              <a:t>)</a:t>
            </a:r>
            <a:r>
              <a:rPr lang="zh-TW" altLang="zh-TW" dirty="0" smtClean="0">
                <a:solidFill>
                  <a:srgbClr val="00B050"/>
                </a:solidFill>
                <a:effectLst/>
                <a:latin typeface="標楷體" pitchFamily="65" charset="-120"/>
                <a:ea typeface="標楷體" pitchFamily="65" charset="-120"/>
              </a:rPr>
              <a:t>履約階段之缺失</a:t>
            </a:r>
            <a:endParaRPr lang="en-US" altLang="zh-TW" dirty="0" smtClean="0">
              <a:solidFill>
                <a:srgbClr val="00B050"/>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4.</a:t>
            </a:r>
            <a:r>
              <a:rPr lang="zh-TW" altLang="en-US" dirty="0" smtClean="0">
                <a:solidFill>
                  <a:srgbClr val="1D04D2"/>
                </a:solidFill>
                <a:effectLst/>
                <a:latin typeface="標楷體" pitchFamily="65" charset="-120"/>
                <a:ea typeface="標楷體" pitchFamily="65" charset="-120"/>
              </a:rPr>
              <a:t>廠商保險未依契約約定辦理，例如投保額度不符契約、保險期限未涵蓋履約期限、未依期限提出或未依採購特性約定合適保險。</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132</a:t>
            </a:fld>
            <a:endParaRPr lang="zh-TW"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機關訂明廠商應於履約期間辦理「營造綜合保險」、「安裝工程綜合保險」、「雇主意外責任險」及「第三人意外責任險」，惟本案保險單</a:t>
            </a:r>
            <a:r>
              <a:rPr lang="zh-TW" altLang="zh-TW" sz="2800" dirty="0" smtClean="0">
                <a:solidFill>
                  <a:srgbClr val="FF0000"/>
                </a:solidFill>
                <a:effectLst/>
                <a:latin typeface="標楷體" pitchFamily="65" charset="-120"/>
                <a:ea typeface="標楷體" pitchFamily="65" charset="-120"/>
              </a:rPr>
              <a:t>未見</a:t>
            </a:r>
            <a:r>
              <a:rPr lang="zh-TW" altLang="zh-TW" sz="2800" dirty="0" smtClean="0">
                <a:solidFill>
                  <a:srgbClr val="1D04D2"/>
                </a:solidFill>
                <a:effectLst/>
                <a:latin typeface="標楷體" pitchFamily="65" charset="-120"/>
                <a:ea typeface="標楷體" pitchFamily="65" charset="-120"/>
              </a:rPr>
              <a:t>「安裝工程綜合保險」</a:t>
            </a:r>
            <a:r>
              <a:rPr lang="zh-TW" altLang="zh-TW" sz="2800" dirty="0" smtClean="0">
                <a:effectLst/>
                <a:latin typeface="標楷體" pitchFamily="65" charset="-120"/>
                <a:ea typeface="標楷體" pitchFamily="65" charset="-120"/>
              </a:rPr>
              <a:t>相關</a:t>
            </a:r>
            <a:r>
              <a:rPr lang="zh-TW" altLang="zh-TW" sz="2800" dirty="0" smtClean="0">
                <a:solidFill>
                  <a:srgbClr val="FF0000"/>
                </a:solidFill>
                <a:effectLst/>
                <a:latin typeface="標楷體" pitchFamily="65" charset="-120"/>
                <a:ea typeface="標楷體" pitchFamily="65" charset="-120"/>
              </a:rPr>
              <a:t>條款內容</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133</a:t>
            </a:fld>
            <a:endParaRPr lang="zh-TW"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33</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en-US" sz="2800" dirty="0" smtClean="0">
                <a:effectLst/>
                <a:latin typeface="標楷體" pitchFamily="65" charset="-120"/>
                <a:ea typeface="標楷體" pitchFamily="65" charset="-120"/>
              </a:rPr>
              <a:t>機關</a:t>
            </a:r>
            <a:r>
              <a:rPr lang="zh-TW" altLang="zh-TW" sz="2800" dirty="0" smtClean="0">
                <a:effectLst/>
                <a:latin typeface="標楷體" pitchFamily="65" charset="-120"/>
                <a:ea typeface="標楷體" pitchFamily="65" charset="-120"/>
              </a:rPr>
              <a:t>需求規範說明書五之序號</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之備註載明「應於各場活動</a:t>
            </a:r>
            <a:r>
              <a:rPr lang="zh-TW" altLang="zh-TW" sz="2800" dirty="0" smtClean="0">
                <a:solidFill>
                  <a:srgbClr val="1D04D2"/>
                </a:solidFill>
                <a:effectLst/>
                <a:latin typeface="標楷體" pitchFamily="65" charset="-120"/>
                <a:ea typeface="標楷體" pitchFamily="65" charset="-120"/>
              </a:rPr>
              <a:t>開始</a:t>
            </a:r>
            <a:r>
              <a:rPr lang="en-US" altLang="zh-TW" sz="2800" dirty="0" smtClean="0">
                <a:solidFill>
                  <a:srgbClr val="1D04D2"/>
                </a:solidFill>
                <a:effectLst/>
                <a:latin typeface="標楷體" pitchFamily="65" charset="-120"/>
                <a:ea typeface="標楷體" pitchFamily="65" charset="-120"/>
              </a:rPr>
              <a:t>5</a:t>
            </a:r>
            <a:r>
              <a:rPr lang="zh-TW" altLang="zh-TW" sz="2800" dirty="0" smtClean="0">
                <a:solidFill>
                  <a:srgbClr val="1D04D2"/>
                </a:solidFill>
                <a:effectLst/>
                <a:latin typeface="標楷體" pitchFamily="65" charset="-120"/>
                <a:ea typeface="標楷體" pitchFamily="65" charset="-120"/>
              </a:rPr>
              <a:t>日前</a:t>
            </a:r>
            <a:r>
              <a:rPr lang="zh-TW" altLang="zh-TW" sz="2800" dirty="0" smtClean="0">
                <a:effectLst/>
                <a:latin typeface="標楷體" pitchFamily="65" charset="-120"/>
                <a:ea typeface="標楷體" pitchFamily="65" charset="-120"/>
              </a:rPr>
              <a:t>，提送已</a:t>
            </a:r>
            <a:r>
              <a:rPr lang="zh-TW" altLang="zh-TW" sz="2800" dirty="0" smtClean="0">
                <a:solidFill>
                  <a:srgbClr val="1D04D2"/>
                </a:solidFill>
                <a:effectLst/>
                <a:latin typeface="標楷體" pitchFamily="65" charset="-120"/>
                <a:ea typeface="標楷體" pitchFamily="65" charset="-120"/>
              </a:rPr>
              <a:t>辦妥保險證明文件</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到會核備」，卷附資料顯示多場活動之保險證明文件</a:t>
            </a:r>
            <a:r>
              <a:rPr lang="zh-TW" altLang="zh-TW" sz="2800" dirty="0" smtClean="0">
                <a:solidFill>
                  <a:srgbClr val="FF0000"/>
                </a:solidFill>
                <a:effectLst/>
                <a:latin typeface="標楷體" pitchFamily="65" charset="-120"/>
                <a:ea typeface="標楷體" pitchFamily="65" charset="-120"/>
              </a:rPr>
              <a:t>未於</a:t>
            </a:r>
            <a:r>
              <a:rPr lang="zh-TW" altLang="zh-TW" sz="2800" dirty="0" smtClean="0">
                <a:effectLst/>
                <a:latin typeface="標楷體" pitchFamily="65" charset="-120"/>
                <a:ea typeface="標楷體" pitchFamily="65" charset="-120"/>
              </a:rPr>
              <a:t>各場活動開始</a:t>
            </a:r>
            <a:r>
              <a:rPr lang="en-US" altLang="zh-TW" sz="2800" dirty="0" smtClean="0">
                <a:solidFill>
                  <a:srgbClr val="FF0000"/>
                </a:solidFill>
                <a:effectLst/>
                <a:latin typeface="標楷體" pitchFamily="65" charset="-120"/>
                <a:ea typeface="標楷體" pitchFamily="65" charset="-120"/>
              </a:rPr>
              <a:t>5</a:t>
            </a:r>
            <a:r>
              <a:rPr lang="zh-TW" altLang="zh-TW" sz="2800" dirty="0" smtClean="0">
                <a:solidFill>
                  <a:srgbClr val="FF0000"/>
                </a:solidFill>
                <a:effectLst/>
                <a:latin typeface="標楷體" pitchFamily="65" charset="-120"/>
                <a:ea typeface="標楷體" pitchFamily="65" charset="-120"/>
              </a:rPr>
              <a:t>日前辦妥</a:t>
            </a:r>
            <a:r>
              <a:rPr lang="zh-TW" altLang="zh-TW" sz="2800" dirty="0" smtClean="0">
                <a:effectLst/>
                <a:latin typeface="標楷體" pitchFamily="65" charset="-120"/>
                <a:ea typeface="標楷體" pitchFamily="65" charset="-120"/>
              </a:rPr>
              <a:t>，與契約規定有間</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134</a:t>
            </a:fld>
            <a:endParaRPr lang="zh-TW"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34</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契約第</a:t>
            </a:r>
            <a:r>
              <a:rPr lang="en-US" altLang="zh-TW" sz="2800" dirty="0" smtClean="0">
                <a:effectLst/>
                <a:latin typeface="標楷體" pitchFamily="65" charset="-120"/>
                <a:ea typeface="標楷體" pitchFamily="65" charset="-120"/>
              </a:rPr>
              <a:t>13</a:t>
            </a:r>
            <a:r>
              <a:rPr lang="zh-TW" altLang="zh-TW"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款第</a:t>
            </a:r>
            <a:r>
              <a:rPr lang="en-US" altLang="zh-TW" sz="2800" dirty="0" smtClean="0">
                <a:effectLst/>
                <a:latin typeface="標楷體" pitchFamily="65" charset="-120"/>
                <a:ea typeface="標楷體" pitchFamily="65" charset="-120"/>
              </a:rPr>
              <a:t>10</a:t>
            </a:r>
            <a:r>
              <a:rPr lang="zh-TW" altLang="zh-TW" sz="2800" dirty="0" smtClean="0">
                <a:effectLst/>
                <a:latin typeface="標楷體" pitchFamily="65" charset="-120"/>
                <a:ea typeface="標楷體" pitchFamily="65" charset="-120"/>
              </a:rPr>
              <a:t>目載明附加保險包含「雇主意外責任保險」，同條第</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款第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目載明「保險期間內</a:t>
            </a:r>
            <a:r>
              <a:rPr lang="zh-TW" altLang="zh-TW" sz="2800" dirty="0" smtClean="0">
                <a:solidFill>
                  <a:srgbClr val="1D04D2"/>
                </a:solidFill>
                <a:effectLst/>
                <a:latin typeface="標楷體" pitchFamily="65" charset="-120"/>
                <a:ea typeface="標楷體" pitchFamily="65" charset="-120"/>
              </a:rPr>
              <a:t>最高累積責任</a:t>
            </a:r>
            <a:r>
              <a:rPr lang="zh-TW" altLang="zh-TW" sz="2800" dirty="0" smtClean="0">
                <a:effectLst/>
                <a:latin typeface="標楷體" pitchFamily="65" charset="-120"/>
                <a:ea typeface="標楷體" pitchFamily="65" charset="-120"/>
              </a:rPr>
              <a:t>：</a:t>
            </a:r>
            <a:r>
              <a:rPr lang="en-US" altLang="zh-TW" sz="2800" dirty="0" smtClean="0">
                <a:solidFill>
                  <a:srgbClr val="1D04D2"/>
                </a:solidFill>
                <a:effectLst/>
                <a:latin typeface="標楷體" pitchFamily="65" charset="-120"/>
                <a:ea typeface="標楷體" pitchFamily="65" charset="-120"/>
              </a:rPr>
              <a:t>50,000,000</a:t>
            </a:r>
            <a:r>
              <a:rPr lang="zh-TW" altLang="zh-TW" sz="2800" dirty="0" smtClean="0">
                <a:solidFill>
                  <a:srgbClr val="1D04D2"/>
                </a:solidFill>
                <a:effectLst/>
                <a:latin typeface="標楷體" pitchFamily="65" charset="-120"/>
                <a:ea typeface="標楷體" pitchFamily="65" charset="-120"/>
              </a:rPr>
              <a:t>元</a:t>
            </a:r>
            <a:r>
              <a:rPr lang="zh-TW" altLang="zh-TW" sz="2800" dirty="0" smtClean="0">
                <a:effectLst/>
                <a:latin typeface="標楷體" pitchFamily="65" charset="-120"/>
                <a:ea typeface="標楷體" pitchFamily="65" charset="-120"/>
              </a:rPr>
              <a:t>」，惟「</a:t>
            </a:r>
            <a:r>
              <a:rPr lang="en-US" altLang="zh-TW" sz="2800" dirty="0" smtClean="0">
                <a:effectLst/>
                <a:latin typeface="標楷體" pitchFamily="65" charset="-120"/>
                <a:ea typeface="標楷體" pitchFamily="65" charset="-120"/>
              </a:rPr>
              <a:t>037A</a:t>
            </a:r>
            <a:r>
              <a:rPr lang="zh-TW" altLang="zh-TW" sz="2800" dirty="0" smtClean="0">
                <a:effectLst/>
                <a:latin typeface="標楷體" pitchFamily="65" charset="-120"/>
                <a:ea typeface="標楷體" pitchFamily="65" charset="-120"/>
              </a:rPr>
              <a:t>營造（安裝工程）綜合保險加保僱主意外責任險定作人附加條款」載明「保險期間內</a:t>
            </a:r>
            <a:r>
              <a:rPr lang="zh-TW" altLang="zh-TW" sz="2800" dirty="0" smtClean="0">
                <a:solidFill>
                  <a:srgbClr val="FF0000"/>
                </a:solidFill>
                <a:effectLst/>
                <a:latin typeface="標楷體" pitchFamily="65" charset="-120"/>
                <a:ea typeface="標楷體" pitchFamily="65" charset="-120"/>
              </a:rPr>
              <a:t>最高責任：</a:t>
            </a:r>
            <a:r>
              <a:rPr lang="en-US" altLang="zh-TW" sz="2800" dirty="0" smtClean="0">
                <a:solidFill>
                  <a:srgbClr val="FF0000"/>
                </a:solidFill>
                <a:effectLst/>
                <a:latin typeface="標楷體" pitchFamily="65" charset="-120"/>
                <a:ea typeface="標楷體" pitchFamily="65" charset="-120"/>
              </a:rPr>
              <a:t>NT$20,000,000</a:t>
            </a:r>
            <a:r>
              <a:rPr lang="zh-TW" altLang="zh-TW" sz="2800" dirty="0" smtClean="0">
                <a:effectLst/>
                <a:latin typeface="標楷體" pitchFamily="65" charset="-120"/>
                <a:ea typeface="標楷體" pitchFamily="65" charset="-120"/>
              </a:rPr>
              <a:t>」</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135</a:t>
            </a:fld>
            <a:endParaRPr lang="zh-TW"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35</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本案契約第</a:t>
            </a:r>
            <a:r>
              <a:rPr lang="en-US" altLang="zh-TW" sz="2800" dirty="0" smtClean="0">
                <a:effectLst/>
                <a:latin typeface="標楷體" pitchFamily="65" charset="-120"/>
                <a:ea typeface="標楷體" pitchFamily="65" charset="-120"/>
              </a:rPr>
              <a:t>13</a:t>
            </a:r>
            <a:r>
              <a:rPr lang="zh-TW" altLang="zh-TW"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款第</a:t>
            </a:r>
            <a:r>
              <a:rPr lang="en-US" altLang="zh-TW" sz="2800" dirty="0" smtClean="0">
                <a:effectLst/>
                <a:latin typeface="標楷體" pitchFamily="65" charset="-120"/>
                <a:ea typeface="標楷體" pitchFamily="65" charset="-120"/>
              </a:rPr>
              <a:t>7</a:t>
            </a:r>
            <a:r>
              <a:rPr lang="zh-TW" altLang="zh-TW" sz="2800" dirty="0" smtClean="0">
                <a:effectLst/>
                <a:latin typeface="標楷體" pitchFamily="65" charset="-120"/>
                <a:ea typeface="標楷體" pitchFamily="65" charset="-120"/>
              </a:rPr>
              <a:t>目訂明保險期間為</a:t>
            </a:r>
            <a:r>
              <a:rPr lang="zh-TW" altLang="zh-TW" sz="2800" dirty="0" smtClean="0">
                <a:solidFill>
                  <a:srgbClr val="1D04D2"/>
                </a:solidFill>
                <a:effectLst/>
                <a:latin typeface="標楷體" pitchFamily="65" charset="-120"/>
                <a:ea typeface="標楷體" pitchFamily="65" charset="-120"/>
              </a:rPr>
              <a:t>自決標日起</a:t>
            </a:r>
            <a:r>
              <a:rPr lang="zh-TW" altLang="zh-TW" sz="2800" dirty="0" smtClean="0">
                <a:solidFill>
                  <a:srgbClr val="1D076F"/>
                </a:solidFill>
                <a:effectLst/>
                <a:latin typeface="標楷體" pitchFamily="65" charset="-120"/>
                <a:ea typeface="標楷體" pitchFamily="65" charset="-120"/>
              </a:rPr>
              <a:t>至預定驗收合格</a:t>
            </a:r>
            <a:r>
              <a:rPr lang="zh-TW" altLang="zh-TW" sz="2800" dirty="0" smtClean="0">
                <a:effectLst/>
                <a:latin typeface="標楷體" pitchFamily="65" charset="-120"/>
                <a:ea typeface="標楷體" pitchFamily="65" charset="-120"/>
              </a:rPr>
              <a:t>（履約期限後</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個月以上）之日止，查本案</a:t>
            </a:r>
            <a:r>
              <a:rPr lang="zh-TW" altLang="zh-TW" sz="2800" dirty="0" smtClean="0">
                <a:solidFill>
                  <a:srgbClr val="1D04D2"/>
                </a:solidFill>
                <a:effectLst/>
                <a:latin typeface="標楷體" pitchFamily="65" charset="-120"/>
                <a:ea typeface="標楷體" pitchFamily="65" charset="-120"/>
              </a:rPr>
              <a:t>決標日期為</a:t>
            </a:r>
            <a:r>
              <a:rPr lang="en-US" altLang="zh-TW" sz="2800" dirty="0" smtClean="0">
                <a:solidFill>
                  <a:srgbClr val="1D04D2"/>
                </a:solidFill>
                <a:effectLst/>
                <a:latin typeface="標楷體" pitchFamily="65" charset="-120"/>
                <a:ea typeface="標楷體" pitchFamily="65" charset="-120"/>
              </a:rPr>
              <a:t>105</a:t>
            </a:r>
            <a:r>
              <a:rPr lang="zh-TW" altLang="zh-TW" sz="2800" dirty="0" smtClean="0">
                <a:solidFill>
                  <a:srgbClr val="1D04D2"/>
                </a:solidFill>
                <a:effectLst/>
                <a:latin typeface="標楷體" pitchFamily="65" charset="-120"/>
                <a:ea typeface="標楷體" pitchFamily="65" charset="-120"/>
              </a:rPr>
              <a:t>年</a:t>
            </a:r>
            <a:r>
              <a:rPr lang="en-US" altLang="zh-TW" sz="2800" dirty="0" smtClean="0">
                <a:solidFill>
                  <a:srgbClr val="1D04D2"/>
                </a:solidFill>
                <a:effectLst/>
                <a:latin typeface="標楷體" pitchFamily="65" charset="-120"/>
                <a:ea typeface="標楷體" pitchFamily="65" charset="-120"/>
              </a:rPr>
              <a:t>12</a:t>
            </a:r>
            <a:r>
              <a:rPr lang="zh-TW" altLang="zh-TW" sz="2800" dirty="0" smtClean="0">
                <a:solidFill>
                  <a:srgbClr val="1D04D2"/>
                </a:solidFill>
                <a:effectLst/>
                <a:latin typeface="標楷體" pitchFamily="65" charset="-120"/>
                <a:ea typeface="標楷體" pitchFamily="65" charset="-120"/>
              </a:rPr>
              <a:t>月</a:t>
            </a:r>
            <a:r>
              <a:rPr lang="en-US" altLang="zh-TW" sz="2800" dirty="0" smtClean="0">
                <a:solidFill>
                  <a:srgbClr val="1D04D2"/>
                </a:solidFill>
                <a:effectLst/>
                <a:latin typeface="標楷體" pitchFamily="65" charset="-120"/>
                <a:ea typeface="標楷體" pitchFamily="65" charset="-120"/>
              </a:rPr>
              <a:t>9</a:t>
            </a:r>
            <a:r>
              <a:rPr lang="zh-TW" altLang="zh-TW" sz="2800" dirty="0" smtClean="0">
                <a:solidFill>
                  <a:srgbClr val="1D04D2"/>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，惟營造綜合</a:t>
            </a:r>
            <a:r>
              <a:rPr lang="zh-TW" altLang="zh-TW" sz="2800" dirty="0" smtClean="0">
                <a:solidFill>
                  <a:srgbClr val="1D04D2"/>
                </a:solidFill>
                <a:effectLst/>
                <a:latin typeface="標楷體" pitchFamily="65" charset="-120"/>
                <a:ea typeface="標楷體" pitchFamily="65" charset="-120"/>
              </a:rPr>
              <a:t>保險單所載</a:t>
            </a:r>
            <a:r>
              <a:rPr lang="zh-TW" altLang="zh-TW" sz="2800" dirty="0" smtClean="0">
                <a:effectLst/>
                <a:latin typeface="標楷體" pitchFamily="65" charset="-120"/>
                <a:ea typeface="標楷體" pitchFamily="65" charset="-120"/>
              </a:rPr>
              <a:t>保險期間為：「自民國</a:t>
            </a:r>
            <a:r>
              <a:rPr lang="en-US" altLang="zh-TW" sz="2800" dirty="0" smtClean="0">
                <a:solidFill>
                  <a:srgbClr val="FF0000"/>
                </a:solidFill>
                <a:effectLst/>
                <a:latin typeface="標楷體" pitchFamily="65" charset="-120"/>
                <a:ea typeface="標楷體" pitchFamily="65" charset="-120"/>
              </a:rPr>
              <a:t>106</a:t>
            </a:r>
            <a:r>
              <a:rPr lang="zh-TW" altLang="zh-TW" sz="2800" dirty="0" smtClean="0">
                <a:solidFill>
                  <a:srgbClr val="FF0000"/>
                </a:solidFill>
                <a:effectLst/>
                <a:latin typeface="標楷體" pitchFamily="65" charset="-120"/>
                <a:ea typeface="標楷體" pitchFamily="65" charset="-120"/>
              </a:rPr>
              <a:t>年</a:t>
            </a:r>
            <a:r>
              <a:rPr lang="en-US" altLang="zh-TW" sz="2800" dirty="0" smtClean="0">
                <a:solidFill>
                  <a:srgbClr val="FF0000"/>
                </a:solidFill>
                <a:effectLst/>
                <a:latin typeface="標楷體" pitchFamily="65" charset="-120"/>
                <a:ea typeface="標楷體" pitchFamily="65" charset="-120"/>
              </a:rPr>
              <a:t>01</a:t>
            </a:r>
            <a:r>
              <a:rPr lang="zh-TW" altLang="zh-TW" sz="2800" dirty="0" smtClean="0">
                <a:solidFill>
                  <a:srgbClr val="FF0000"/>
                </a:solidFill>
                <a:effectLst/>
                <a:latin typeface="標楷體" pitchFamily="65" charset="-120"/>
                <a:ea typeface="標楷體" pitchFamily="65" charset="-120"/>
              </a:rPr>
              <a:t>月</a:t>
            </a:r>
            <a:r>
              <a:rPr lang="en-US" altLang="zh-TW" sz="2800" dirty="0" smtClean="0">
                <a:solidFill>
                  <a:srgbClr val="FF0000"/>
                </a:solidFill>
                <a:effectLst/>
                <a:latin typeface="標楷體" pitchFamily="65" charset="-120"/>
                <a:ea typeface="標楷體" pitchFamily="65" charset="-120"/>
              </a:rPr>
              <a:t>06</a:t>
            </a:r>
            <a:r>
              <a:rPr lang="zh-TW" altLang="zh-TW" sz="2800" dirty="0" smtClean="0">
                <a:solidFill>
                  <a:srgbClr val="FF0000"/>
                </a:solidFill>
                <a:effectLst/>
                <a:latin typeface="標楷體" pitchFamily="65" charset="-120"/>
                <a:ea typeface="標楷體" pitchFamily="65" charset="-120"/>
              </a:rPr>
              <a:t>日</a:t>
            </a:r>
            <a:r>
              <a:rPr lang="en-US" altLang="zh-TW" sz="2800" dirty="0" smtClean="0">
                <a:effectLst/>
                <a:latin typeface="標楷體" pitchFamily="65" charset="-120"/>
                <a:ea typeface="標楷體" pitchFamily="65" charset="-120"/>
              </a:rPr>
              <a:t>00</a:t>
            </a:r>
            <a:r>
              <a:rPr lang="zh-TW" altLang="zh-TW" sz="2800" dirty="0" smtClean="0">
                <a:effectLst/>
                <a:latin typeface="標楷體" pitchFamily="65" charset="-120"/>
                <a:ea typeface="標楷體" pitchFamily="65" charset="-120"/>
              </a:rPr>
              <a:t>時起至民國</a:t>
            </a:r>
            <a:r>
              <a:rPr lang="en-US" altLang="zh-TW" sz="2800" dirty="0" smtClean="0">
                <a:effectLst/>
                <a:latin typeface="標楷體" pitchFamily="65" charset="-120"/>
                <a:ea typeface="標楷體" pitchFamily="65" charset="-120"/>
              </a:rPr>
              <a:t>107</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05</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06</a:t>
            </a:r>
            <a:r>
              <a:rPr lang="zh-TW" altLang="zh-TW" sz="2800" dirty="0" smtClean="0">
                <a:effectLst/>
                <a:latin typeface="標楷體" pitchFamily="65" charset="-120"/>
                <a:ea typeface="標楷體" pitchFamily="65" charset="-120"/>
              </a:rPr>
              <a:t>日</a:t>
            </a:r>
            <a:r>
              <a:rPr lang="en-US" altLang="zh-TW" sz="2800" dirty="0" smtClean="0">
                <a:effectLst/>
                <a:latin typeface="標楷體" pitchFamily="65" charset="-120"/>
                <a:ea typeface="標楷體" pitchFamily="65" charset="-120"/>
              </a:rPr>
              <a:t>00</a:t>
            </a:r>
            <a:r>
              <a:rPr lang="zh-TW" altLang="zh-TW" sz="2800" dirty="0" smtClean="0">
                <a:effectLst/>
                <a:latin typeface="標楷體" pitchFamily="65" charset="-120"/>
                <a:ea typeface="標楷體" pitchFamily="65" charset="-120"/>
              </a:rPr>
              <a:t>時止……」</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136</a:t>
            </a:fld>
            <a:endParaRPr lang="zh-TW"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36</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en-US" sz="2800" dirty="0" smtClean="0">
                <a:effectLst/>
                <a:latin typeface="標楷體" pitchFamily="65" charset="-120"/>
                <a:ea typeface="標楷體" pitchFamily="65" charset="-120"/>
              </a:rPr>
              <a:t>契</a:t>
            </a:r>
            <a:r>
              <a:rPr lang="zh-TW" altLang="zh-TW" sz="2800" dirty="0" smtClean="0">
                <a:effectLst/>
                <a:latin typeface="標楷體" pitchFamily="65" charset="-120"/>
                <a:ea typeface="標楷體" pitchFamily="65" charset="-120"/>
              </a:rPr>
              <a:t>約第</a:t>
            </a:r>
            <a:r>
              <a:rPr lang="en-US" altLang="zh-TW" sz="2800" dirty="0" smtClean="0">
                <a:effectLst/>
                <a:latin typeface="標楷體" pitchFamily="65" charset="-120"/>
                <a:ea typeface="標楷體" pitchFamily="65" charset="-120"/>
              </a:rPr>
              <a:t>13</a:t>
            </a:r>
            <a:r>
              <a:rPr lang="zh-TW" altLang="zh-TW"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款第</a:t>
            </a:r>
            <a:r>
              <a:rPr lang="en-US" altLang="zh-TW" sz="2800" dirty="0" smtClean="0">
                <a:effectLst/>
                <a:latin typeface="標楷體" pitchFamily="65" charset="-120"/>
                <a:ea typeface="標楷體" pitchFamily="65" charset="-120"/>
              </a:rPr>
              <a:t>7</a:t>
            </a:r>
            <a:r>
              <a:rPr lang="zh-TW" altLang="zh-TW" sz="2800" dirty="0" smtClean="0">
                <a:effectLst/>
                <a:latin typeface="標楷體" pitchFamily="65" charset="-120"/>
                <a:ea typeface="標楷體" pitchFamily="65" charset="-120"/>
              </a:rPr>
              <a:t>目載明「保險期間：自申報開工日起至履約期限屆滿之日加計</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個月止。有</a:t>
            </a:r>
            <a:r>
              <a:rPr lang="zh-TW" altLang="zh-TW" sz="2800" dirty="0" smtClean="0">
                <a:solidFill>
                  <a:srgbClr val="1D04D2"/>
                </a:solidFill>
                <a:effectLst/>
                <a:latin typeface="標楷體" pitchFamily="65" charset="-120"/>
                <a:ea typeface="標楷體" pitchFamily="65" charset="-120"/>
              </a:rPr>
              <a:t>延期或遲延履約者，保險期間比照順延</a:t>
            </a:r>
            <a:r>
              <a:rPr lang="zh-TW" altLang="zh-TW" sz="2800" dirty="0" smtClean="0">
                <a:effectLst/>
                <a:latin typeface="標楷體" pitchFamily="65" charset="-120"/>
                <a:ea typeface="標楷體" pitchFamily="65" charset="-120"/>
              </a:rPr>
              <a:t>。」保險單所載保險期間為</a:t>
            </a:r>
            <a:r>
              <a:rPr lang="en-US" altLang="zh-TW" sz="2800" dirty="0" smtClean="0">
                <a:effectLst/>
                <a:latin typeface="標楷體" pitchFamily="65" charset="-120"/>
                <a:ea typeface="標楷體" pitchFamily="65" charset="-120"/>
              </a:rPr>
              <a:t>106</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4</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日起</a:t>
            </a:r>
            <a:r>
              <a:rPr lang="zh-TW" altLang="zh-TW" sz="2800" dirty="0" smtClean="0">
                <a:solidFill>
                  <a:srgbClr val="FF0000"/>
                </a:solidFill>
                <a:effectLst/>
                <a:latin typeface="標楷體" pitchFamily="65" charset="-120"/>
                <a:ea typeface="標楷體" pitchFamily="65" charset="-120"/>
              </a:rPr>
              <a:t>至</a:t>
            </a:r>
            <a:r>
              <a:rPr lang="en-US" altLang="zh-TW" sz="2800" dirty="0" smtClean="0">
                <a:solidFill>
                  <a:srgbClr val="FF0000"/>
                </a:solidFill>
                <a:effectLst/>
                <a:latin typeface="標楷體" pitchFamily="65" charset="-120"/>
                <a:ea typeface="標楷體" pitchFamily="65" charset="-120"/>
              </a:rPr>
              <a:t>106</a:t>
            </a:r>
            <a:r>
              <a:rPr lang="zh-TW" altLang="zh-TW" sz="2800" dirty="0" smtClean="0">
                <a:solidFill>
                  <a:srgbClr val="FF0000"/>
                </a:solidFill>
                <a:effectLst/>
                <a:latin typeface="標楷體" pitchFamily="65" charset="-120"/>
                <a:ea typeface="標楷體" pitchFamily="65" charset="-120"/>
              </a:rPr>
              <a:t>年</a:t>
            </a:r>
            <a:r>
              <a:rPr lang="en-US" altLang="zh-TW" sz="2800" dirty="0" smtClean="0">
                <a:solidFill>
                  <a:srgbClr val="FF0000"/>
                </a:solidFill>
                <a:effectLst/>
                <a:latin typeface="標楷體" pitchFamily="65" charset="-120"/>
                <a:ea typeface="標楷體" pitchFamily="65" charset="-120"/>
              </a:rPr>
              <a:t>10</a:t>
            </a:r>
            <a:r>
              <a:rPr lang="zh-TW" altLang="zh-TW" sz="2800" dirty="0" smtClean="0">
                <a:solidFill>
                  <a:srgbClr val="FF0000"/>
                </a:solidFill>
                <a:effectLst/>
                <a:latin typeface="標楷體" pitchFamily="65" charset="-120"/>
                <a:ea typeface="標楷體" pitchFamily="65" charset="-120"/>
              </a:rPr>
              <a:t>月</a:t>
            </a:r>
            <a:r>
              <a:rPr lang="en-US" altLang="zh-TW" sz="2800" dirty="0" smtClean="0">
                <a:solidFill>
                  <a:srgbClr val="FF0000"/>
                </a:solidFill>
                <a:effectLst/>
                <a:latin typeface="標楷體" pitchFamily="65" charset="-120"/>
                <a:ea typeface="標楷體" pitchFamily="65" charset="-120"/>
              </a:rPr>
              <a:t>10</a:t>
            </a:r>
            <a:r>
              <a:rPr lang="zh-TW" altLang="zh-TW" sz="2800" dirty="0" smtClean="0">
                <a:solidFill>
                  <a:srgbClr val="FF0000"/>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止，查本案</a:t>
            </a:r>
            <a:r>
              <a:rPr lang="zh-TW" altLang="zh-TW" sz="2800" dirty="0" smtClean="0">
                <a:solidFill>
                  <a:srgbClr val="1D04D2"/>
                </a:solidFill>
                <a:effectLst/>
                <a:latin typeface="標楷體" pitchFamily="65" charset="-120"/>
                <a:ea typeface="標楷體" pitchFamily="65" charset="-120"/>
              </a:rPr>
              <a:t>經機關同意展延工期</a:t>
            </a:r>
            <a:r>
              <a:rPr lang="en-US" altLang="zh-TW" sz="2800" dirty="0" smtClean="0">
                <a:solidFill>
                  <a:srgbClr val="1D04D2"/>
                </a:solidFill>
                <a:effectLst/>
                <a:latin typeface="標楷體" pitchFamily="65" charset="-120"/>
                <a:ea typeface="標楷體" pitchFamily="65" charset="-120"/>
              </a:rPr>
              <a:t>2</a:t>
            </a:r>
            <a:r>
              <a:rPr lang="zh-TW" altLang="zh-TW" sz="2800" dirty="0" smtClean="0">
                <a:solidFill>
                  <a:srgbClr val="1D04D2"/>
                </a:solidFill>
                <a:effectLst/>
                <a:latin typeface="標楷體" pitchFamily="65" charset="-120"/>
                <a:ea typeface="標楷體" pitchFamily="65" charset="-120"/>
              </a:rPr>
              <a:t>次</a:t>
            </a:r>
            <a:r>
              <a:rPr lang="zh-TW" altLang="zh-TW" sz="2800" dirty="0" smtClean="0">
                <a:effectLst/>
                <a:latin typeface="標楷體" pitchFamily="65" charset="-120"/>
                <a:ea typeface="標楷體" pitchFamily="65" charset="-120"/>
              </a:rPr>
              <a:t>（履約期限由</a:t>
            </a:r>
            <a:r>
              <a:rPr lang="en-US" altLang="zh-TW" sz="2800" dirty="0" smtClean="0">
                <a:effectLst/>
                <a:latin typeface="標楷體" pitchFamily="65" charset="-120"/>
                <a:ea typeface="標楷體" pitchFamily="65" charset="-120"/>
              </a:rPr>
              <a:t>106</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7</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日</a:t>
            </a:r>
            <a:r>
              <a:rPr lang="zh-TW" altLang="zh-TW" sz="2800" dirty="0" smtClean="0">
                <a:solidFill>
                  <a:srgbClr val="FF0000"/>
                </a:solidFill>
                <a:effectLst/>
                <a:latin typeface="標楷體" pitchFamily="65" charset="-120"/>
                <a:ea typeface="標楷體" pitchFamily="65" charset="-120"/>
              </a:rPr>
              <a:t>展延至</a:t>
            </a:r>
            <a:r>
              <a:rPr lang="en-US" altLang="zh-TW" sz="2800" dirty="0" smtClean="0">
                <a:solidFill>
                  <a:srgbClr val="FF0000"/>
                </a:solidFill>
                <a:effectLst/>
                <a:latin typeface="標楷體" pitchFamily="65" charset="-120"/>
                <a:ea typeface="標楷體" pitchFamily="65" charset="-120"/>
              </a:rPr>
              <a:t>106</a:t>
            </a:r>
            <a:r>
              <a:rPr lang="zh-TW" altLang="zh-TW" sz="2800" dirty="0" smtClean="0">
                <a:solidFill>
                  <a:srgbClr val="FF0000"/>
                </a:solidFill>
                <a:effectLst/>
                <a:latin typeface="標楷體" pitchFamily="65" charset="-120"/>
                <a:ea typeface="標楷體" pitchFamily="65" charset="-120"/>
              </a:rPr>
              <a:t>年</a:t>
            </a:r>
            <a:r>
              <a:rPr lang="en-US" altLang="zh-TW" sz="2800" dirty="0" smtClean="0">
                <a:solidFill>
                  <a:srgbClr val="FF0000"/>
                </a:solidFill>
                <a:effectLst/>
                <a:latin typeface="標楷體" pitchFamily="65" charset="-120"/>
                <a:ea typeface="標楷體" pitchFamily="65" charset="-120"/>
              </a:rPr>
              <a:t>10</a:t>
            </a:r>
            <a:r>
              <a:rPr lang="zh-TW" altLang="zh-TW" sz="2800" dirty="0" smtClean="0">
                <a:solidFill>
                  <a:srgbClr val="FF0000"/>
                </a:solidFill>
                <a:effectLst/>
                <a:latin typeface="標楷體" pitchFamily="65" charset="-120"/>
                <a:ea typeface="標楷體" pitchFamily="65" charset="-120"/>
              </a:rPr>
              <a:t>月</a:t>
            </a:r>
            <a:r>
              <a:rPr lang="en-US" altLang="zh-TW" sz="2800" dirty="0" smtClean="0">
                <a:solidFill>
                  <a:srgbClr val="FF0000"/>
                </a:solidFill>
                <a:effectLst/>
                <a:latin typeface="標楷體" pitchFamily="65" charset="-120"/>
                <a:ea typeface="標楷體" pitchFamily="65" charset="-120"/>
              </a:rPr>
              <a:t>20</a:t>
            </a:r>
            <a:r>
              <a:rPr lang="zh-TW" altLang="zh-TW" sz="2800" dirty="0" smtClean="0">
                <a:solidFill>
                  <a:srgbClr val="FF0000"/>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），惟廠商未依上開約定展延保險期間</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137</a:t>
            </a:fld>
            <a:endParaRPr lang="zh-TW" alt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00B050"/>
                </a:solidFill>
                <a:effectLst/>
                <a:latin typeface="標楷體" pitchFamily="65" charset="-120"/>
                <a:ea typeface="標楷體" pitchFamily="65" charset="-120"/>
              </a:rPr>
              <a:t>(</a:t>
            </a:r>
            <a:r>
              <a:rPr lang="zh-TW" altLang="en-US" dirty="0" smtClean="0">
                <a:solidFill>
                  <a:srgbClr val="00B050"/>
                </a:solidFill>
                <a:effectLst/>
                <a:latin typeface="標楷體" pitchFamily="65" charset="-120"/>
                <a:ea typeface="標楷體" pitchFamily="65" charset="-120"/>
              </a:rPr>
              <a:t>三</a:t>
            </a:r>
            <a:r>
              <a:rPr lang="en-US" altLang="zh-TW" dirty="0" smtClean="0">
                <a:solidFill>
                  <a:srgbClr val="00B050"/>
                </a:solidFill>
                <a:effectLst/>
                <a:latin typeface="標楷體" pitchFamily="65" charset="-120"/>
                <a:ea typeface="標楷體" pitchFamily="65" charset="-120"/>
              </a:rPr>
              <a:t>)</a:t>
            </a:r>
            <a:r>
              <a:rPr lang="zh-TW" altLang="zh-TW" dirty="0" smtClean="0">
                <a:solidFill>
                  <a:srgbClr val="00B050"/>
                </a:solidFill>
                <a:effectLst/>
                <a:latin typeface="標楷體" pitchFamily="65" charset="-120"/>
                <a:ea typeface="標楷體" pitchFamily="65" charset="-120"/>
              </a:rPr>
              <a:t>履約階段之缺失</a:t>
            </a:r>
            <a:endParaRPr lang="en-US" altLang="zh-TW" dirty="0" smtClean="0">
              <a:solidFill>
                <a:srgbClr val="00B050"/>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5.</a:t>
            </a:r>
            <a:r>
              <a:rPr lang="zh-TW" altLang="en-US" dirty="0" smtClean="0">
                <a:solidFill>
                  <a:srgbClr val="1D04D2"/>
                </a:solidFill>
                <a:effectLst/>
                <a:latin typeface="標楷體" pitchFamily="65" charset="-120"/>
                <a:ea typeface="標楷體" pitchFamily="65" charset="-120"/>
              </a:rPr>
              <a:t>機關未落實查驗工作。</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r>
              <a:rPr lang="zh-TW" altLang="en-US" sz="3000" dirty="0" smtClean="0">
                <a:solidFill>
                  <a:srgbClr val="1D076F"/>
                </a:solidFill>
                <a:effectLst/>
                <a:latin typeface="標楷體" pitchFamily="65" charset="-120"/>
                <a:ea typeface="標楷體" pitchFamily="65" charset="-120"/>
              </a:rPr>
              <a:t>案例</a:t>
            </a:r>
            <a:r>
              <a:rPr lang="en-US" altLang="zh-TW" sz="3000" dirty="0" smtClean="0">
                <a:solidFill>
                  <a:srgbClr val="1D076F"/>
                </a:solidFill>
                <a:effectLst/>
                <a:latin typeface="標楷體" pitchFamily="65" charset="-120"/>
                <a:ea typeface="標楷體" pitchFamily="65" charset="-120"/>
              </a:rPr>
              <a:t>37</a:t>
            </a:r>
            <a:r>
              <a:rPr lang="zh-TW" altLang="en-US" sz="3000" dirty="0" smtClean="0">
                <a:solidFill>
                  <a:srgbClr val="1D076F"/>
                </a:solidFill>
                <a:effectLst/>
                <a:latin typeface="標楷體" pitchFamily="65" charset="-120"/>
                <a:ea typeface="標楷體" pitchFamily="65" charset="-120"/>
              </a:rPr>
              <a:t>：</a:t>
            </a:r>
            <a:endParaRPr lang="en-US" altLang="zh-TW" sz="3000"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3000" dirty="0" smtClean="0">
                <a:effectLst/>
                <a:latin typeface="標楷體" pitchFamily="65" charset="-120"/>
                <a:ea typeface="標楷體" pitchFamily="65" charset="-120"/>
              </a:rPr>
              <a:t>工程施工期間機關及監造單位均未發現地磚鋪設</a:t>
            </a:r>
            <a:r>
              <a:rPr lang="zh-TW" altLang="zh-TW" sz="3000" dirty="0" smtClean="0">
                <a:solidFill>
                  <a:srgbClr val="FF0000"/>
                </a:solidFill>
                <a:effectLst/>
                <a:latin typeface="標楷體" pitchFamily="65" charset="-120"/>
                <a:ea typeface="標楷體" pitchFamily="65" charset="-120"/>
              </a:rPr>
              <a:t>未按圖施工</a:t>
            </a:r>
            <a:r>
              <a:rPr lang="zh-TW" altLang="zh-TW" sz="3000" dirty="0" smtClean="0">
                <a:effectLst/>
                <a:latin typeface="標楷體" pitchFamily="65" charset="-120"/>
                <a:ea typeface="標楷體" pitchFamily="65" charset="-120"/>
              </a:rPr>
              <a:t>，監造單位亦</a:t>
            </a:r>
            <a:r>
              <a:rPr lang="zh-TW" altLang="zh-TW" sz="3000" dirty="0" smtClean="0">
                <a:solidFill>
                  <a:srgbClr val="1D04D2"/>
                </a:solidFill>
                <a:effectLst/>
                <a:latin typeface="標楷體" pitchFamily="65" charset="-120"/>
                <a:ea typeface="標楷體" pitchFamily="65" charset="-120"/>
              </a:rPr>
              <a:t>未</a:t>
            </a:r>
            <a:r>
              <a:rPr lang="zh-TW" altLang="zh-TW" sz="3000" dirty="0" smtClean="0">
                <a:effectLst/>
                <a:latin typeface="標楷體" pitchFamily="65" charset="-120"/>
                <a:ea typeface="標楷體" pitchFamily="65" charset="-120"/>
              </a:rPr>
              <a:t>依監造計畫實施</a:t>
            </a:r>
            <a:r>
              <a:rPr lang="zh-TW" altLang="zh-TW" sz="3000" dirty="0" smtClean="0">
                <a:solidFill>
                  <a:srgbClr val="1D04D2"/>
                </a:solidFill>
                <a:effectLst/>
                <a:latin typeface="標楷體" pitchFamily="65" charset="-120"/>
                <a:ea typeface="標楷體" pitchFamily="65" charset="-120"/>
              </a:rPr>
              <a:t>查驗</a:t>
            </a:r>
            <a:r>
              <a:rPr lang="zh-TW" altLang="zh-TW" sz="3000" dirty="0" smtClean="0">
                <a:effectLst/>
                <a:latin typeface="標楷體" pitchFamily="65" charset="-120"/>
                <a:ea typeface="標楷體" pitchFamily="65" charset="-120"/>
              </a:rPr>
              <a:t>，</a:t>
            </a:r>
            <a:r>
              <a:rPr lang="zh-TW" altLang="zh-TW" sz="3000" dirty="0" smtClean="0">
                <a:solidFill>
                  <a:srgbClr val="1D04D2"/>
                </a:solidFill>
                <a:effectLst/>
                <a:latin typeface="標楷體" pitchFamily="65" charset="-120"/>
                <a:ea typeface="標楷體" pitchFamily="65" charset="-120"/>
              </a:rPr>
              <a:t>未有</a:t>
            </a:r>
            <a:r>
              <a:rPr lang="zh-TW" altLang="zh-TW" sz="3000" dirty="0" smtClean="0">
                <a:effectLst/>
                <a:latin typeface="標楷體" pitchFamily="65" charset="-120"/>
                <a:ea typeface="標楷體" pitchFamily="65" charset="-120"/>
              </a:rPr>
              <a:t>品保文件紀錄</a:t>
            </a:r>
            <a:r>
              <a:rPr lang="zh-TW" altLang="zh-TW" sz="3000" dirty="0" smtClean="0">
                <a:solidFill>
                  <a:srgbClr val="1D04D2"/>
                </a:solidFill>
                <a:effectLst/>
                <a:latin typeface="標楷體" pitchFamily="65" charset="-120"/>
                <a:ea typeface="標楷體" pitchFamily="65" charset="-120"/>
              </a:rPr>
              <a:t>留存</a:t>
            </a:r>
            <a:r>
              <a:rPr lang="zh-TW" altLang="zh-TW" sz="3000" dirty="0" smtClean="0">
                <a:effectLst/>
                <a:latin typeface="標楷體" pitchFamily="65" charset="-120"/>
                <a:ea typeface="標楷體" pitchFamily="65" charset="-120"/>
              </a:rPr>
              <a:t>及施工廠商未盡契約責任</a:t>
            </a:r>
            <a:r>
              <a:rPr lang="zh-TW" altLang="en-US" sz="3000" dirty="0" smtClean="0">
                <a:effectLst/>
                <a:latin typeface="標楷體" pitchFamily="65" charset="-120"/>
                <a:ea typeface="標楷體" pitchFamily="65" charset="-120"/>
              </a:rPr>
              <a:t>。</a:t>
            </a:r>
            <a:endParaRPr lang="en-US" altLang="zh-TW" sz="3000" dirty="0" smtClean="0">
              <a:effectLst/>
              <a:latin typeface="標楷體" pitchFamily="65" charset="-120"/>
              <a:ea typeface="標楷體" pitchFamily="65" charset="-120"/>
            </a:endParaRPr>
          </a:p>
          <a:p>
            <a:pPr marL="1520825" indent="-977900" algn="just">
              <a:lnSpc>
                <a:spcPct val="120000"/>
              </a:lnSpc>
              <a:buNone/>
            </a:pP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138</a:t>
            </a:fld>
            <a:endParaRPr lang="zh-TW"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00B050"/>
                </a:solidFill>
                <a:effectLst/>
                <a:latin typeface="標楷體" pitchFamily="65" charset="-120"/>
                <a:ea typeface="標楷體" pitchFamily="65" charset="-120"/>
              </a:rPr>
              <a:t>(</a:t>
            </a:r>
            <a:r>
              <a:rPr lang="zh-TW" altLang="en-US" dirty="0" smtClean="0">
                <a:solidFill>
                  <a:srgbClr val="00B050"/>
                </a:solidFill>
                <a:effectLst/>
                <a:latin typeface="標楷體" pitchFamily="65" charset="-120"/>
                <a:ea typeface="標楷體" pitchFamily="65" charset="-120"/>
              </a:rPr>
              <a:t>三</a:t>
            </a:r>
            <a:r>
              <a:rPr lang="en-US" altLang="zh-TW" dirty="0" smtClean="0">
                <a:solidFill>
                  <a:srgbClr val="00B050"/>
                </a:solidFill>
                <a:effectLst/>
                <a:latin typeface="標楷體" pitchFamily="65" charset="-120"/>
                <a:ea typeface="標楷體" pitchFamily="65" charset="-120"/>
              </a:rPr>
              <a:t>)</a:t>
            </a:r>
            <a:r>
              <a:rPr lang="zh-TW" altLang="zh-TW" dirty="0" smtClean="0">
                <a:solidFill>
                  <a:srgbClr val="00B050"/>
                </a:solidFill>
                <a:effectLst/>
                <a:latin typeface="標楷體" pitchFamily="65" charset="-120"/>
                <a:ea typeface="標楷體" pitchFamily="65" charset="-120"/>
              </a:rPr>
              <a:t>履約階段之缺失</a:t>
            </a:r>
            <a:endParaRPr lang="en-US" altLang="zh-TW" dirty="0" smtClean="0">
              <a:solidFill>
                <a:srgbClr val="00B050"/>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6.</a:t>
            </a:r>
            <a:r>
              <a:rPr lang="zh-TW" altLang="en-US" dirty="0" smtClean="0">
                <a:solidFill>
                  <a:srgbClr val="1D04D2"/>
                </a:solidFill>
                <a:effectLst/>
                <a:latin typeface="標楷體" pitchFamily="65" charset="-120"/>
                <a:ea typeface="標楷體" pitchFamily="65" charset="-120"/>
              </a:rPr>
              <a:t>辦理契約變更，機關未檢討妥適性。</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139</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14</a:t>
            </a:fld>
            <a:endParaRPr lang="zh-TW" altLang="en-US"/>
          </a:p>
        </p:txBody>
      </p:sp>
      <p:sp>
        <p:nvSpPr>
          <p:cNvPr id="5" name="標題 1"/>
          <p:cNvSpPr txBox="1">
            <a:spLocks/>
          </p:cNvSpPr>
          <p:nvPr/>
        </p:nvSpPr>
        <p:spPr>
          <a:xfrm>
            <a:off x="323528" y="260648"/>
            <a:ext cx="8363272" cy="792088"/>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a:defRPr/>
            </a:pPr>
            <a:r>
              <a:rPr lang="zh-TW" altLang="en-US" sz="4400" b="1" dirty="0" smtClean="0">
                <a:solidFill>
                  <a:srgbClr val="7030A0"/>
                </a:solidFill>
                <a:latin typeface="標楷體" pitchFamily="65" charset="-120"/>
                <a:ea typeface="標楷體" pitchFamily="65" charset="-120"/>
              </a:rPr>
              <a:t>壹、政府採購法修法重點</a:t>
            </a:r>
            <a:endParaRPr lang="zh-TW" altLang="en-US" sz="4400" b="1" cap="small" dirty="0" smtClean="0">
              <a:solidFill>
                <a:srgbClr val="7030A0"/>
              </a:solidFill>
              <a:latin typeface="標楷體" pitchFamily="65" charset="-120"/>
              <a:ea typeface="標楷體" pitchFamily="65" charset="-120"/>
            </a:endParaRPr>
          </a:p>
        </p:txBody>
      </p:sp>
      <p:pic>
        <p:nvPicPr>
          <p:cNvPr id="1026" name="Picture 2"/>
          <p:cNvPicPr>
            <a:picLocks noGrp="1" noChangeAspect="1" noChangeArrowheads="1"/>
          </p:cNvPicPr>
          <p:nvPr>
            <p:ph idx="1"/>
          </p:nvPr>
        </p:nvPicPr>
        <p:blipFill>
          <a:blip r:embed="rId3" cstate="print">
            <a:lum contrast="-20000"/>
          </a:blip>
          <a:srcRect/>
          <a:stretch>
            <a:fillRect/>
          </a:stretch>
        </p:blipFill>
        <p:spPr bwMode="auto">
          <a:xfrm>
            <a:off x="457200" y="1052736"/>
            <a:ext cx="8147050" cy="5060543"/>
          </a:xfrm>
          <a:prstGeom prst="rect">
            <a:avLst/>
          </a:prstGeom>
          <a:noFill/>
          <a:ln w="9525">
            <a:noFill/>
            <a:miter lim="800000"/>
            <a:headEnd/>
            <a:tailEnd/>
          </a:ln>
        </p:spPr>
      </p:pic>
      <p:sp>
        <p:nvSpPr>
          <p:cNvPr id="6" name="圓角矩形 5"/>
          <p:cNvSpPr/>
          <p:nvPr/>
        </p:nvSpPr>
        <p:spPr>
          <a:xfrm>
            <a:off x="683568" y="5517232"/>
            <a:ext cx="7776864" cy="4320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38</a:t>
            </a:r>
            <a:r>
              <a:rPr lang="en-US" altLang="zh-TW" sz="2000" dirty="0" smtClean="0">
                <a:solidFill>
                  <a:srgbClr val="1D076F"/>
                </a:solidFill>
                <a:effectLst/>
                <a:latin typeface="標楷體" pitchFamily="65" charset="-120"/>
                <a:ea typeface="標楷體" pitchFamily="65" charset="-120"/>
              </a:rPr>
              <a:t>(1/2)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機關於</a:t>
            </a:r>
            <a:r>
              <a:rPr lang="zh-TW" altLang="zh-TW" sz="2800" dirty="0" smtClean="0">
                <a:solidFill>
                  <a:srgbClr val="FF0000"/>
                </a:solidFill>
                <a:effectLst/>
                <a:latin typeface="標楷體" pitchFamily="65" charset="-120"/>
                <a:ea typeface="標楷體" pitchFamily="65" charset="-120"/>
              </a:rPr>
              <a:t>決標後</a:t>
            </a:r>
            <a:r>
              <a:rPr lang="zh-TW" altLang="zh-TW" sz="2800" dirty="0" smtClean="0">
                <a:effectLst/>
                <a:latin typeface="標楷體" pitchFamily="65" charset="-120"/>
                <a:ea typeface="標楷體" pitchFamily="65" charset="-120"/>
              </a:rPr>
              <a:t>立</a:t>
            </a:r>
            <a:r>
              <a:rPr lang="zh-TW" altLang="zh-TW" sz="2800" dirty="0" smtClean="0">
                <a:solidFill>
                  <a:srgbClr val="FF0000"/>
                </a:solidFill>
                <a:effectLst/>
                <a:latin typeface="標楷體" pitchFamily="65" charset="-120"/>
                <a:ea typeface="標楷體" pitchFamily="65" charset="-120"/>
              </a:rPr>
              <a:t>即</a:t>
            </a:r>
            <a:r>
              <a:rPr lang="zh-TW" altLang="zh-TW" sz="2800" dirty="0" smtClean="0">
                <a:effectLst/>
                <a:latin typeface="標楷體" pitchFamily="65" charset="-120"/>
                <a:ea typeface="標楷體" pitchFamily="65" charset="-120"/>
              </a:rPr>
              <a:t>要求廠商辦理</a:t>
            </a:r>
            <a:r>
              <a:rPr lang="zh-TW" altLang="zh-TW" sz="2800" dirty="0" smtClean="0">
                <a:solidFill>
                  <a:srgbClr val="FF0000"/>
                </a:solidFill>
                <a:effectLst/>
                <a:latin typeface="標楷體" pitchFamily="65" charset="-120"/>
                <a:ea typeface="標楷體" pitchFamily="65" charset="-120"/>
              </a:rPr>
              <a:t>契約變更</a:t>
            </a:r>
            <a:r>
              <a:rPr lang="zh-TW" altLang="zh-TW" sz="2800" dirty="0" smtClean="0">
                <a:effectLst/>
                <a:latin typeface="標楷體" pitchFamily="65" charset="-120"/>
                <a:ea typeface="標楷體" pitchFamily="65" charset="-120"/>
              </a:rPr>
              <a:t>，且變更內容為納入評選項目之「媒體規劃」</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配分為</a:t>
            </a:r>
            <a:r>
              <a:rPr lang="en-US" altLang="zh-TW" sz="2800" dirty="0" smtClean="0">
                <a:effectLst/>
                <a:latin typeface="標楷體" pitchFamily="65" charset="-120"/>
                <a:ea typeface="標楷體" pitchFamily="65" charset="-120"/>
              </a:rPr>
              <a:t>20%)</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按</a:t>
            </a:r>
            <a:r>
              <a:rPr lang="zh-TW" altLang="en-US" sz="2800" dirty="0" smtClean="0">
                <a:effectLst/>
                <a:latin typeface="標楷體" pitchFamily="65" charset="-120"/>
                <a:ea typeface="標楷體" pitchFamily="65" charset="-120"/>
              </a:rPr>
              <a:t>機關</a:t>
            </a:r>
            <a:r>
              <a:rPr lang="zh-TW" altLang="zh-TW" sz="2800" dirty="0" smtClean="0">
                <a:effectLst/>
                <a:latin typeface="標楷體" pitchFamily="65" charset="-120"/>
                <a:ea typeface="標楷體" pitchFamily="65" charset="-120"/>
              </a:rPr>
              <a:t>簽</a:t>
            </a:r>
            <a:r>
              <a:rPr lang="zh-TW" altLang="en-US" sz="2800" dirty="0" smtClean="0">
                <a:effectLst/>
                <a:latin typeface="標楷體" pitchFamily="65" charset="-120"/>
                <a:ea typeface="標楷體" pitchFamily="65" charset="-120"/>
              </a:rPr>
              <a:t>文</a:t>
            </a:r>
            <a:r>
              <a:rPr lang="zh-TW" altLang="zh-TW" sz="2800" dirty="0" smtClean="0">
                <a:effectLst/>
                <a:latin typeface="標楷體" pitchFamily="65" charset="-120"/>
                <a:ea typeface="標楷體" pitchFamily="65" charset="-120"/>
              </a:rPr>
              <a:t>，機關因業務需要，爰於決標後調整部分宣導項目，惟機關</a:t>
            </a:r>
            <a:r>
              <a:rPr lang="en-US" altLang="zh-TW" sz="2800" dirty="0" smtClean="0">
                <a:effectLst/>
                <a:latin typeface="標楷體" pitchFamily="65" charset="-120"/>
                <a:ea typeface="標楷體" pitchFamily="65" charset="-120"/>
              </a:rPr>
              <a:t>簽變更契約似未分析說明民○公司</a:t>
            </a:r>
            <a:r>
              <a:rPr lang="en-US" altLang="zh-TW" sz="2800" dirty="0" smtClean="0">
                <a:solidFill>
                  <a:srgbClr val="FF0000"/>
                </a:solidFill>
                <a:effectLst/>
                <a:latin typeface="標楷體" pitchFamily="65" charset="-120"/>
                <a:ea typeface="標楷體" pitchFamily="65" charset="-120"/>
              </a:rPr>
              <a:t>原建議書評選</a:t>
            </a:r>
            <a:r>
              <a:rPr lang="en-US" altLang="zh-TW" sz="2800" dirty="0" smtClean="0">
                <a:effectLst/>
                <a:latin typeface="標楷體" pitchFamily="65" charset="-120"/>
                <a:ea typeface="標楷體" pitchFamily="65" charset="-120"/>
              </a:rPr>
              <a:t>為最優勝廠商之優勢是否確保，對照於評選時各評選委員針對</a:t>
            </a:r>
            <a:r>
              <a:rPr lang="en-US" altLang="zh-TW" sz="2800" dirty="0" smtClean="0">
                <a:solidFill>
                  <a:srgbClr val="FF0000"/>
                </a:solidFill>
                <a:effectLst/>
                <a:latin typeface="標楷體" pitchFamily="65" charset="-120"/>
                <a:ea typeface="標楷體" pitchFamily="65" charset="-120"/>
              </a:rPr>
              <a:t>「媒體規劃」</a:t>
            </a:r>
            <a:r>
              <a:rPr lang="en-US" altLang="zh-TW" sz="2800" dirty="0" smtClean="0">
                <a:effectLst/>
                <a:latin typeface="標楷體" pitchFamily="65" charset="-120"/>
                <a:ea typeface="標楷體" pitchFamily="65" charset="-120"/>
              </a:rPr>
              <a:t>一致給予得標之民○公</a:t>
            </a: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140</a:t>
            </a:fld>
            <a:endParaRPr lang="zh-TW"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38</a:t>
            </a:r>
            <a:r>
              <a:rPr lang="en-US" altLang="zh-TW" sz="2000" dirty="0" smtClean="0">
                <a:solidFill>
                  <a:srgbClr val="1D076F"/>
                </a:solidFill>
                <a:effectLst/>
                <a:latin typeface="標楷體" pitchFamily="65" charset="-120"/>
                <a:ea typeface="標楷體" pitchFamily="65" charset="-120"/>
              </a:rPr>
              <a:t>(2/2)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en-US" altLang="zh-TW" sz="2800" dirty="0" err="1" smtClean="0">
                <a:effectLst/>
                <a:latin typeface="標楷體" pitchFamily="65" charset="-120"/>
                <a:ea typeface="標楷體" pitchFamily="65" charset="-120"/>
              </a:rPr>
              <a:t>司</a:t>
            </a:r>
            <a:r>
              <a:rPr lang="en-US" altLang="zh-TW" sz="2800" dirty="0" err="1" smtClean="0">
                <a:solidFill>
                  <a:srgbClr val="FF0000"/>
                </a:solidFill>
                <a:effectLst/>
                <a:latin typeface="標楷體" pitchFamily="65" charset="-120"/>
                <a:ea typeface="標楷體" pitchFamily="65" charset="-120"/>
              </a:rPr>
              <a:t>較高分數</a:t>
            </a:r>
            <a:r>
              <a:rPr lang="en-US" altLang="zh-TW" sz="2800" dirty="0" err="1" smtClean="0">
                <a:effectLst/>
                <a:latin typeface="標楷體" pitchFamily="65" charset="-120"/>
                <a:ea typeface="標楷體" pitchFamily="65" charset="-120"/>
              </a:rPr>
              <a:t>，機關允宜檢討本案契約變更之項目及內容</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電視託播減少○○新聞…</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電視節目配合減少○○新聞…</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等</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a:t>
            </a:r>
            <a:r>
              <a:rPr lang="zh-TW" altLang="zh-TW" sz="2800" dirty="0" smtClean="0">
                <a:solidFill>
                  <a:srgbClr val="FF0000"/>
                </a:solidFill>
                <a:effectLst/>
                <a:latin typeface="標楷體" pitchFamily="65" charset="-120"/>
                <a:ea typeface="標楷體" pitchFamily="65" charset="-120"/>
              </a:rPr>
              <a:t>是否符合</a:t>
            </a:r>
            <a:r>
              <a:rPr lang="zh-TW" altLang="zh-TW" sz="2800" dirty="0" smtClean="0">
                <a:effectLst/>
                <a:latin typeface="標楷體" pitchFamily="65" charset="-120"/>
                <a:ea typeface="標楷體" pitchFamily="65" charset="-120"/>
              </a:rPr>
              <a:t>公共利益及招標之公平性。</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141</a:t>
            </a:fld>
            <a:endParaRPr lang="zh-TW" alt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00B050"/>
                </a:solidFill>
                <a:effectLst/>
                <a:latin typeface="標楷體" pitchFamily="65" charset="-120"/>
                <a:ea typeface="標楷體" pitchFamily="65" charset="-120"/>
              </a:rPr>
              <a:t>(</a:t>
            </a:r>
            <a:r>
              <a:rPr lang="zh-TW" altLang="en-US" dirty="0" smtClean="0">
                <a:solidFill>
                  <a:srgbClr val="00B050"/>
                </a:solidFill>
                <a:effectLst/>
                <a:latin typeface="標楷體" pitchFamily="65" charset="-120"/>
                <a:ea typeface="標楷體" pitchFamily="65" charset="-120"/>
              </a:rPr>
              <a:t>三</a:t>
            </a:r>
            <a:r>
              <a:rPr lang="en-US" altLang="zh-TW" dirty="0" smtClean="0">
                <a:solidFill>
                  <a:srgbClr val="00B050"/>
                </a:solidFill>
                <a:effectLst/>
                <a:latin typeface="標楷體" pitchFamily="65" charset="-120"/>
                <a:ea typeface="標楷體" pitchFamily="65" charset="-120"/>
              </a:rPr>
              <a:t>)</a:t>
            </a:r>
            <a:r>
              <a:rPr lang="zh-TW" altLang="zh-TW" dirty="0" smtClean="0">
                <a:solidFill>
                  <a:srgbClr val="00B050"/>
                </a:solidFill>
                <a:effectLst/>
                <a:latin typeface="標楷體" pitchFamily="65" charset="-120"/>
                <a:ea typeface="標楷體" pitchFamily="65" charset="-120"/>
              </a:rPr>
              <a:t>履約階段之缺失</a:t>
            </a:r>
            <a:endParaRPr lang="en-US" altLang="zh-TW" dirty="0" smtClean="0">
              <a:solidFill>
                <a:srgbClr val="00B050"/>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7.</a:t>
            </a:r>
            <a:r>
              <a:rPr lang="zh-TW" altLang="en-US" dirty="0" smtClean="0">
                <a:solidFill>
                  <a:srgbClr val="1D04D2"/>
                </a:solidFill>
                <a:effectLst/>
                <a:latin typeface="標楷體" pitchFamily="65" charset="-120"/>
                <a:ea typeface="標楷體" pitchFamily="65" charset="-120"/>
              </a:rPr>
              <a:t>廠商未替相關履約勞工依規定投保。</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142</a:t>
            </a:fld>
            <a:endParaRPr lang="zh-TW"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39</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en-US" sz="2600" dirty="0" smtClean="0">
                <a:effectLst/>
                <a:latin typeface="標楷體" pitchFamily="65" charset="-120"/>
                <a:ea typeface="標楷體" pitchFamily="65" charset="-120"/>
              </a:rPr>
              <a:t>機關於</a:t>
            </a:r>
            <a:r>
              <a:rPr lang="zh-TW" altLang="zh-TW" sz="2600" dirty="0" smtClean="0">
                <a:effectLst/>
                <a:latin typeface="標楷體" pitchFamily="65" charset="-120"/>
                <a:ea typeface="標楷體" pitchFamily="65" charset="-120"/>
              </a:rPr>
              <a:t>契約第</a:t>
            </a:r>
            <a:r>
              <a:rPr lang="en-US" altLang="zh-TW" sz="2600" dirty="0" smtClean="0">
                <a:effectLst/>
                <a:latin typeface="標楷體" pitchFamily="65" charset="-120"/>
                <a:ea typeface="標楷體" pitchFamily="65" charset="-120"/>
              </a:rPr>
              <a:t>5</a:t>
            </a:r>
            <a:r>
              <a:rPr lang="zh-TW" altLang="zh-TW" sz="2600" dirty="0" smtClean="0">
                <a:effectLst/>
                <a:latin typeface="標楷體" pitchFamily="65" charset="-120"/>
                <a:ea typeface="標楷體" pitchFamily="65" charset="-120"/>
              </a:rPr>
              <a:t>條</a:t>
            </a:r>
            <a:r>
              <a:rPr lang="zh-TW" altLang="en-US" sz="2600" dirty="0" smtClean="0">
                <a:effectLst/>
                <a:latin typeface="標楷體" pitchFamily="65" charset="-120"/>
                <a:ea typeface="標楷體" pitchFamily="65" charset="-120"/>
              </a:rPr>
              <a:t>規定</a:t>
            </a:r>
            <a:r>
              <a:rPr lang="zh-TW" altLang="zh-TW" sz="2600" dirty="0" smtClean="0">
                <a:effectLst/>
                <a:latin typeface="標楷體" pitchFamily="65" charset="-120"/>
                <a:ea typeface="標楷體" pitchFamily="65" charset="-120"/>
              </a:rPr>
              <a:t>結案報告應附資料之人力資源作業包含每月投保紀錄資料，另機關</a:t>
            </a:r>
            <a:r>
              <a:rPr lang="en-US" altLang="zh-TW" sz="2600" dirty="0" smtClean="0">
                <a:effectLst/>
                <a:latin typeface="標楷體" pitchFamily="65" charset="-120"/>
                <a:ea typeface="標楷體" pitchFamily="65" charset="-120"/>
              </a:rPr>
              <a:t>107</a:t>
            </a:r>
            <a:r>
              <a:rPr lang="zh-TW" altLang="zh-TW" sz="2600" dirty="0" smtClean="0">
                <a:effectLst/>
                <a:latin typeface="標楷體" pitchFamily="65" charset="-120"/>
                <a:ea typeface="標楷體" pitchFamily="65" charset="-120"/>
              </a:rPr>
              <a:t>年</a:t>
            </a:r>
            <a:r>
              <a:rPr lang="en-US" altLang="zh-TW" sz="2600" dirty="0" smtClean="0">
                <a:effectLst/>
                <a:latin typeface="標楷體" pitchFamily="65" charset="-120"/>
                <a:ea typeface="標楷體" pitchFamily="65" charset="-120"/>
              </a:rPr>
              <a:t>8</a:t>
            </a:r>
            <a:r>
              <a:rPr lang="zh-TW" altLang="zh-TW" sz="2600" dirty="0" smtClean="0">
                <a:effectLst/>
                <a:latin typeface="標楷體" pitchFamily="65" charset="-120"/>
                <a:ea typeface="標楷體" pitchFamily="65" charset="-120"/>
              </a:rPr>
              <a:t>月</a:t>
            </a:r>
            <a:r>
              <a:rPr lang="en-US" altLang="zh-TW" sz="2600" dirty="0" smtClean="0">
                <a:effectLst/>
                <a:latin typeface="標楷體" pitchFamily="65" charset="-120"/>
                <a:ea typeface="標楷體" pitchFamily="65" charset="-120"/>
              </a:rPr>
              <a:t>29</a:t>
            </a:r>
            <a:r>
              <a:rPr lang="zh-TW" altLang="zh-TW" sz="2600" dirty="0" smtClean="0">
                <a:effectLst/>
                <a:latin typeface="標楷體" pitchFamily="65" charset="-120"/>
                <a:ea typeface="標楷體" pitchFamily="65" charset="-120"/>
              </a:rPr>
              <a:t>日簽說明四亦表示結案報告書須檢附資料包含</a:t>
            </a:r>
            <a:r>
              <a:rPr lang="zh-TW" altLang="zh-TW" sz="2600" dirty="0" smtClean="0">
                <a:solidFill>
                  <a:srgbClr val="FF0000"/>
                </a:solidFill>
                <a:effectLst/>
                <a:latin typeface="標楷體" pitchFamily="65" charset="-120"/>
                <a:ea typeface="標楷體" pitchFamily="65" charset="-120"/>
              </a:rPr>
              <a:t>投保紀錄</a:t>
            </a:r>
            <a:r>
              <a:rPr lang="zh-TW" altLang="zh-TW" sz="2600" dirty="0" smtClean="0">
                <a:effectLst/>
                <a:latin typeface="標楷體" pitchFamily="65" charset="-120"/>
                <a:ea typeface="標楷體" pitchFamily="65" charset="-120"/>
              </a:rPr>
              <a:t>，惟查本案機關所附廠商請款所提資料顯示陳○○投保日期為</a:t>
            </a:r>
            <a:r>
              <a:rPr lang="en-US" altLang="zh-TW" sz="2600" dirty="0" smtClean="0">
                <a:solidFill>
                  <a:srgbClr val="FF0000"/>
                </a:solidFill>
                <a:effectLst/>
                <a:latin typeface="標楷體" pitchFamily="65" charset="-120"/>
                <a:ea typeface="標楷體" pitchFamily="65" charset="-120"/>
              </a:rPr>
              <a:t>107</a:t>
            </a:r>
            <a:r>
              <a:rPr lang="zh-TW" altLang="zh-TW" sz="2600" dirty="0" smtClean="0">
                <a:solidFill>
                  <a:srgbClr val="FF0000"/>
                </a:solidFill>
                <a:effectLst/>
                <a:latin typeface="標楷體" pitchFamily="65" charset="-120"/>
                <a:ea typeface="標楷體" pitchFamily="65" charset="-120"/>
              </a:rPr>
              <a:t>年</a:t>
            </a:r>
            <a:r>
              <a:rPr lang="en-US" altLang="zh-TW" sz="2600" dirty="0" smtClean="0">
                <a:solidFill>
                  <a:srgbClr val="FF0000"/>
                </a:solidFill>
                <a:effectLst/>
                <a:latin typeface="標楷體" pitchFamily="65" charset="-120"/>
                <a:ea typeface="標楷體" pitchFamily="65" charset="-120"/>
              </a:rPr>
              <a:t>7</a:t>
            </a:r>
            <a:r>
              <a:rPr lang="zh-TW" altLang="zh-TW" sz="2600" dirty="0" smtClean="0">
                <a:solidFill>
                  <a:srgbClr val="FF0000"/>
                </a:solidFill>
                <a:effectLst/>
                <a:latin typeface="標楷體" pitchFamily="65" charset="-120"/>
                <a:ea typeface="標楷體" pitchFamily="65" charset="-120"/>
              </a:rPr>
              <a:t>月</a:t>
            </a:r>
            <a:r>
              <a:rPr lang="en-US" altLang="zh-TW" sz="2600" dirty="0" smtClean="0">
                <a:solidFill>
                  <a:srgbClr val="FF0000"/>
                </a:solidFill>
                <a:effectLst/>
                <a:latin typeface="標楷體" pitchFamily="65" charset="-120"/>
                <a:ea typeface="標楷體" pitchFamily="65" charset="-120"/>
              </a:rPr>
              <a:t>27</a:t>
            </a:r>
            <a:r>
              <a:rPr lang="zh-TW" altLang="zh-TW" sz="2600" dirty="0" smtClean="0">
                <a:solidFill>
                  <a:srgbClr val="FF0000"/>
                </a:solidFill>
                <a:effectLst/>
                <a:latin typeface="標楷體" pitchFamily="65" charset="-120"/>
                <a:ea typeface="標楷體" pitchFamily="65" charset="-120"/>
              </a:rPr>
              <a:t>日加保</a:t>
            </a:r>
            <a:r>
              <a:rPr lang="zh-TW" altLang="zh-TW" sz="2600" dirty="0" smtClean="0">
                <a:effectLst/>
                <a:latin typeface="標楷體" pitchFamily="65" charset="-120"/>
                <a:ea typeface="標楷體" pitchFamily="65" charset="-120"/>
              </a:rPr>
              <a:t>，並於</a:t>
            </a:r>
            <a:r>
              <a:rPr lang="zh-TW" altLang="en-US" sz="2600" dirty="0" smtClean="0">
                <a:effectLst/>
                <a:latin typeface="標楷體" pitchFamily="65" charset="-120"/>
                <a:ea typeface="標楷體" pitchFamily="65" charset="-120"/>
              </a:rPr>
              <a:t>同</a:t>
            </a:r>
            <a:r>
              <a:rPr lang="zh-TW" altLang="zh-TW" sz="2600" dirty="0" smtClean="0">
                <a:effectLst/>
                <a:latin typeface="標楷體" pitchFamily="65" charset="-120"/>
                <a:ea typeface="標楷體" pitchFamily="65" charset="-120"/>
              </a:rPr>
              <a:t>日</a:t>
            </a:r>
            <a:r>
              <a:rPr lang="zh-TW" altLang="zh-TW" sz="2600" dirty="0" smtClean="0">
                <a:solidFill>
                  <a:srgbClr val="FF0000"/>
                </a:solidFill>
                <a:effectLst/>
                <a:latin typeface="標楷體" pitchFamily="65" charset="-120"/>
                <a:ea typeface="標楷體" pitchFamily="65" charset="-120"/>
              </a:rPr>
              <a:t>退保</a:t>
            </a:r>
            <a:r>
              <a:rPr lang="zh-TW" altLang="zh-TW" sz="2600" dirty="0" smtClean="0">
                <a:effectLst/>
                <a:latin typeface="標楷體" pitchFamily="65" charset="-120"/>
                <a:ea typeface="標楷體" pitchFamily="65" charset="-120"/>
              </a:rPr>
              <a:t>，出勤表顯示出勤時間卻為</a:t>
            </a:r>
            <a:r>
              <a:rPr lang="en-US" altLang="zh-TW" sz="2600" dirty="0" smtClean="0">
                <a:effectLst/>
                <a:latin typeface="標楷體" pitchFamily="65" charset="-120"/>
                <a:ea typeface="標楷體" pitchFamily="65" charset="-120"/>
              </a:rPr>
              <a:t>107</a:t>
            </a:r>
            <a:r>
              <a:rPr lang="zh-TW" altLang="zh-TW" sz="2600" dirty="0" smtClean="0">
                <a:effectLst/>
                <a:latin typeface="標楷體" pitchFamily="65" charset="-120"/>
                <a:ea typeface="標楷體" pitchFamily="65" charset="-120"/>
              </a:rPr>
              <a:t>年</a:t>
            </a:r>
            <a:r>
              <a:rPr lang="en-US" altLang="zh-TW" sz="2600" dirty="0" smtClean="0">
                <a:effectLst/>
                <a:latin typeface="標楷體" pitchFamily="65" charset="-120"/>
                <a:ea typeface="標楷體" pitchFamily="65" charset="-120"/>
              </a:rPr>
              <a:t>7</a:t>
            </a:r>
            <a:r>
              <a:rPr lang="zh-TW" altLang="zh-TW" sz="2600" dirty="0" smtClean="0">
                <a:effectLst/>
                <a:latin typeface="標楷體" pitchFamily="65" charset="-120"/>
                <a:ea typeface="標楷體" pitchFamily="65" charset="-120"/>
              </a:rPr>
              <a:t>月</a:t>
            </a:r>
            <a:r>
              <a:rPr lang="en-US" altLang="zh-TW" sz="2600" dirty="0" smtClean="0">
                <a:effectLst/>
                <a:latin typeface="標楷體" pitchFamily="65" charset="-120"/>
                <a:ea typeface="標楷體" pitchFamily="65" charset="-120"/>
              </a:rPr>
              <a:t>13</a:t>
            </a:r>
            <a:r>
              <a:rPr lang="zh-TW" altLang="zh-TW" sz="2600" dirty="0" smtClean="0">
                <a:effectLst/>
                <a:latin typeface="標楷體" pitchFamily="65" charset="-120"/>
                <a:ea typeface="標楷體" pitchFamily="65" charset="-120"/>
              </a:rPr>
              <a:t>日，本案時薪、日薪</a:t>
            </a:r>
            <a:r>
              <a:rPr lang="zh-TW" altLang="zh-TW" sz="2600" dirty="0" smtClean="0">
                <a:solidFill>
                  <a:srgbClr val="1D04D2"/>
                </a:solidFill>
                <a:effectLst/>
                <a:latin typeface="標楷體" pitchFamily="65" charset="-120"/>
                <a:ea typeface="標楷體" pitchFamily="65" charset="-120"/>
              </a:rPr>
              <a:t>請款明細表</a:t>
            </a:r>
            <a:r>
              <a:rPr lang="zh-TW" altLang="zh-TW" sz="2600" dirty="0" smtClean="0">
                <a:effectLst/>
                <a:latin typeface="標楷體" pitchFamily="65" charset="-120"/>
                <a:ea typeface="標楷體" pitchFamily="65" charset="-120"/>
              </a:rPr>
              <a:t>亦包含</a:t>
            </a:r>
            <a:r>
              <a:rPr lang="zh-TW" altLang="zh-TW" sz="2600" dirty="0" smtClean="0">
                <a:solidFill>
                  <a:srgbClr val="1D04D2"/>
                </a:solidFill>
                <a:effectLst/>
                <a:latin typeface="標楷體" pitchFamily="65" charset="-120"/>
                <a:ea typeface="標楷體" pitchFamily="65" charset="-120"/>
              </a:rPr>
              <a:t>勞保費用</a:t>
            </a:r>
            <a:r>
              <a:rPr lang="zh-TW" altLang="zh-TW" sz="2600" dirty="0" smtClean="0">
                <a:effectLst/>
                <a:latin typeface="標楷體" pitchFamily="65" charset="-120"/>
                <a:ea typeface="標楷體" pitchFamily="65" charset="-120"/>
              </a:rPr>
              <a:t>，廠商似未依契約規定投保勞保。</a:t>
            </a:r>
            <a:endParaRPr lang="en-US" altLang="zh-TW" sz="26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143</a:t>
            </a:fld>
            <a:endParaRPr lang="zh-TW" alt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四</a:t>
            </a: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驗收</a:t>
            </a:r>
            <a:r>
              <a:rPr lang="zh-TW" altLang="zh-TW" dirty="0" smtClean="0">
                <a:solidFill>
                  <a:srgbClr val="7030A0"/>
                </a:solidFill>
                <a:latin typeface="標楷體" pitchFamily="65" charset="-120"/>
                <a:ea typeface="標楷體" pitchFamily="65" charset="-120"/>
              </a:rPr>
              <a:t>階段之缺失</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1.</a:t>
            </a:r>
            <a:r>
              <a:rPr lang="zh-TW" altLang="en-US" dirty="0" smtClean="0">
                <a:solidFill>
                  <a:srgbClr val="1D04D2"/>
                </a:solidFill>
                <a:effectLst/>
                <a:latin typeface="標楷體" pitchFamily="65" charset="-120"/>
                <a:ea typeface="標楷體" pitchFamily="65" charset="-120"/>
              </a:rPr>
              <a:t>廠商未依規定通知機關竣工日期。　</a:t>
            </a:r>
            <a:endParaRPr lang="en-US" altLang="zh-TW"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144</a:t>
            </a:fld>
            <a:endParaRPr lang="zh-TW"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40</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採購契約第</a:t>
            </a:r>
            <a:r>
              <a:rPr lang="en-US" altLang="zh-TW" sz="2800" dirty="0" smtClean="0">
                <a:effectLst/>
                <a:latin typeface="標楷體" pitchFamily="65" charset="-120"/>
                <a:ea typeface="標楷體" pitchFamily="65" charset="-120"/>
              </a:rPr>
              <a:t>13</a:t>
            </a:r>
            <a:r>
              <a:rPr lang="zh-TW" altLang="zh-TW" sz="2800" dirty="0" smtClean="0">
                <a:effectLst/>
                <a:latin typeface="標楷體" pitchFamily="65" charset="-120"/>
                <a:ea typeface="標楷體" pitchFamily="65" charset="-120"/>
              </a:rPr>
              <a:t>條</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二</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驗收程序：「廠商應於履約標的</a:t>
            </a:r>
            <a:r>
              <a:rPr lang="zh-TW" altLang="zh-TW" sz="2800" dirty="0" smtClean="0">
                <a:solidFill>
                  <a:srgbClr val="FF0000"/>
                </a:solidFill>
                <a:effectLst/>
                <a:latin typeface="標楷體" pitchFamily="65" charset="-120"/>
                <a:ea typeface="標楷體" pitchFamily="65" charset="-120"/>
              </a:rPr>
              <a:t>預定完成</a:t>
            </a:r>
            <a:r>
              <a:rPr lang="zh-TW" altLang="zh-TW" sz="2800" dirty="0" smtClean="0">
                <a:effectLst/>
                <a:latin typeface="標楷體" pitchFamily="65" charset="-120"/>
                <a:ea typeface="標楷體" pitchFamily="65" charset="-120"/>
              </a:rPr>
              <a:t>履約日</a:t>
            </a:r>
            <a:r>
              <a:rPr lang="zh-TW" altLang="zh-TW" sz="2800" dirty="0" smtClean="0">
                <a:solidFill>
                  <a:srgbClr val="FF0000"/>
                </a:solidFill>
                <a:effectLst/>
                <a:latin typeface="標楷體" pitchFamily="65" charset="-120"/>
                <a:ea typeface="標楷體" pitchFamily="65" charset="-120"/>
              </a:rPr>
              <a:t>前</a:t>
            </a:r>
            <a:r>
              <a:rPr lang="zh-TW" altLang="zh-TW" sz="2800" dirty="0" smtClean="0">
                <a:effectLst/>
                <a:latin typeface="標楷體" pitchFamily="65" charset="-120"/>
                <a:ea typeface="標楷體" pitchFamily="65" charset="-120"/>
              </a:rPr>
              <a:t>或</a:t>
            </a:r>
            <a:r>
              <a:rPr lang="zh-TW" altLang="zh-TW" sz="2800" dirty="0" smtClean="0">
                <a:solidFill>
                  <a:srgbClr val="FF0000"/>
                </a:solidFill>
                <a:effectLst/>
                <a:latin typeface="標楷體" pitchFamily="65" charset="-120"/>
                <a:ea typeface="標楷體" pitchFamily="65" charset="-120"/>
              </a:rPr>
              <a:t>完成履約當日</a:t>
            </a:r>
            <a:r>
              <a:rPr lang="zh-TW" altLang="zh-TW" sz="2800" dirty="0" smtClean="0">
                <a:effectLst/>
                <a:latin typeface="標楷體" pitchFamily="65" charset="-120"/>
                <a:ea typeface="標楷體" pitchFamily="65" charset="-120"/>
              </a:rPr>
              <a:t>，將完成履約日期</a:t>
            </a:r>
            <a:r>
              <a:rPr lang="zh-TW" altLang="zh-TW" sz="2800" dirty="0" smtClean="0">
                <a:solidFill>
                  <a:srgbClr val="FF0000"/>
                </a:solidFill>
                <a:effectLst/>
                <a:latin typeface="標楷體" pitchFamily="65" charset="-120"/>
                <a:ea typeface="標楷體" pitchFamily="65" charset="-120"/>
              </a:rPr>
              <a:t>書面通知</a:t>
            </a:r>
            <a:r>
              <a:rPr lang="zh-TW" altLang="zh-TW" sz="2800" dirty="0" smtClean="0">
                <a:effectLst/>
                <a:latin typeface="標楷體" pitchFamily="65" charset="-120"/>
                <a:ea typeface="標楷體" pitchFamily="65" charset="-120"/>
              </a:rPr>
              <a:t>機關。</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a:t>
            </a:r>
            <a:r>
              <a:rPr lang="zh-TW" altLang="zh-TW" sz="2600" dirty="0" smtClean="0">
                <a:effectLst/>
                <a:latin typeface="標楷體" pitchFamily="65" charset="-120"/>
                <a:ea typeface="標楷體" pitchFamily="65" charset="-120"/>
              </a:rPr>
              <a:t>。</a:t>
            </a:r>
            <a:endParaRPr lang="en-US" altLang="zh-TW" sz="2600" dirty="0" smtClean="0">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契約第</a:t>
            </a:r>
            <a:r>
              <a:rPr lang="en-US" altLang="zh-TW" sz="2800" dirty="0" smtClean="0">
                <a:effectLst/>
                <a:latin typeface="標楷體" pitchFamily="65" charset="-120"/>
                <a:ea typeface="標楷體" pitchFamily="65" charset="-120"/>
              </a:rPr>
              <a:t>7</a:t>
            </a:r>
            <a:r>
              <a:rPr lang="zh-TW" altLang="zh-TW" sz="2800" dirty="0" smtClean="0">
                <a:effectLst/>
                <a:latin typeface="標楷體" pitchFamily="65" charset="-120"/>
                <a:ea typeface="標楷體" pitchFamily="65" charset="-120"/>
              </a:rPr>
              <a:t>條（一）</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履約期限</a:t>
            </a:r>
            <a:r>
              <a:rPr lang="en-US" altLang="zh-TW" sz="2800" dirty="0" smtClean="0">
                <a:effectLst/>
                <a:latin typeface="標楷體" pitchFamily="65" charset="-120"/>
                <a:ea typeface="標楷體" pitchFamily="65" charset="-120"/>
              </a:rPr>
              <a:t>102</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11</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29</a:t>
            </a:r>
            <a:r>
              <a:rPr lang="zh-TW" altLang="zh-TW" sz="2800" dirty="0" smtClean="0">
                <a:effectLst/>
                <a:latin typeface="標楷體" pitchFamily="65" charset="-120"/>
                <a:ea typeface="標楷體" pitchFamily="65" charset="-120"/>
              </a:rPr>
              <a:t>日中午</a:t>
            </a:r>
            <a:r>
              <a:rPr lang="en-US" altLang="zh-TW" sz="2800" dirty="0" smtClean="0">
                <a:effectLst/>
                <a:latin typeface="標楷體" pitchFamily="65" charset="-120"/>
                <a:ea typeface="標楷體" pitchFamily="65" charset="-120"/>
              </a:rPr>
              <a:t>12</a:t>
            </a:r>
            <a:r>
              <a:rPr lang="zh-TW" altLang="zh-TW" sz="2800" dirty="0" smtClean="0">
                <a:effectLst/>
                <a:latin typeface="標楷體" pitchFamily="65" charset="-120"/>
                <a:ea typeface="標楷體" pitchFamily="65" charset="-120"/>
              </a:rPr>
              <a:t>時起至</a:t>
            </a:r>
            <a:r>
              <a:rPr lang="en-US" altLang="zh-TW" sz="2800" dirty="0" smtClean="0">
                <a:effectLst/>
                <a:latin typeface="標楷體" pitchFamily="65" charset="-120"/>
                <a:ea typeface="標楷體" pitchFamily="65" charset="-120"/>
              </a:rPr>
              <a:t>102</a:t>
            </a:r>
            <a:r>
              <a:rPr lang="zh-TW" altLang="zh-TW" sz="2800" dirty="0" smtClean="0">
                <a:effectLst/>
                <a:latin typeface="標楷體" pitchFamily="65" charset="-120"/>
                <a:ea typeface="標楷體" pitchFamily="65" charset="-120"/>
              </a:rPr>
              <a:t>年</a:t>
            </a:r>
            <a:r>
              <a:rPr lang="en-US" altLang="zh-TW" sz="2800" dirty="0" smtClean="0">
                <a:solidFill>
                  <a:srgbClr val="FF3300"/>
                </a:solidFill>
                <a:effectLst/>
                <a:latin typeface="標楷體" pitchFamily="65" charset="-120"/>
                <a:ea typeface="標楷體" pitchFamily="65" charset="-120"/>
              </a:rPr>
              <a:t>12</a:t>
            </a:r>
            <a:r>
              <a:rPr lang="zh-TW" altLang="zh-TW" sz="2800" dirty="0" smtClean="0">
                <a:solidFill>
                  <a:srgbClr val="FF3300"/>
                </a:solidFill>
                <a:effectLst/>
                <a:latin typeface="標楷體" pitchFamily="65" charset="-120"/>
                <a:ea typeface="標楷體" pitchFamily="65" charset="-120"/>
              </a:rPr>
              <a:t>月</a:t>
            </a:r>
            <a:r>
              <a:rPr lang="en-US" altLang="zh-TW" sz="2800" dirty="0" smtClean="0">
                <a:solidFill>
                  <a:srgbClr val="FF3300"/>
                </a:solidFill>
                <a:effectLst/>
                <a:latin typeface="標楷體" pitchFamily="65" charset="-120"/>
                <a:ea typeface="標楷體" pitchFamily="65" charset="-120"/>
              </a:rPr>
              <a:t>1</a:t>
            </a:r>
            <a:r>
              <a:rPr lang="zh-TW" altLang="zh-TW" sz="2800" dirty="0" smtClean="0">
                <a:solidFill>
                  <a:srgbClr val="FF3300"/>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上午</a:t>
            </a:r>
            <a:r>
              <a:rPr lang="en-US" altLang="zh-TW" sz="2800" dirty="0" smtClean="0">
                <a:effectLst/>
                <a:latin typeface="標楷體" pitchFamily="65" charset="-120"/>
                <a:ea typeface="標楷體" pitchFamily="65" charset="-120"/>
              </a:rPr>
              <a:t>12</a:t>
            </a:r>
            <a:r>
              <a:rPr lang="zh-TW" altLang="zh-TW" sz="2800" dirty="0" smtClean="0">
                <a:effectLst/>
                <a:latin typeface="標楷體" pitchFamily="65" charset="-120"/>
                <a:ea typeface="標楷體" pitchFamily="65" charset="-120"/>
              </a:rPr>
              <a:t>時前</a:t>
            </a:r>
            <a:r>
              <a:rPr lang="zh-TW" altLang="zh-TW" sz="2800" dirty="0" smtClean="0">
                <a:solidFill>
                  <a:srgbClr val="FF3300"/>
                </a:solidFill>
                <a:effectLst/>
                <a:latin typeface="標楷體" pitchFamily="65" charset="-120"/>
                <a:ea typeface="標楷體" pitchFamily="65" charset="-120"/>
              </a:rPr>
              <a:t>完成</a:t>
            </a:r>
            <a:r>
              <a:rPr lang="zh-TW" altLang="zh-TW" sz="2800" dirty="0" smtClean="0">
                <a:effectLst/>
                <a:latin typeface="標楷體" pitchFamily="65" charset="-120"/>
                <a:ea typeface="標楷體" pitchFamily="65" charset="-120"/>
              </a:rPr>
              <a:t>全部工程，惟廠商</a:t>
            </a:r>
            <a:r>
              <a:rPr lang="en-US" altLang="zh-TW" sz="2800" dirty="0" smtClean="0">
                <a:effectLst/>
                <a:latin typeface="標楷體" pitchFamily="65" charset="-120"/>
                <a:ea typeface="標楷體" pitchFamily="65" charset="-120"/>
              </a:rPr>
              <a:t>102</a:t>
            </a:r>
            <a:r>
              <a:rPr lang="zh-TW" altLang="zh-TW" sz="2800" dirty="0" smtClean="0">
                <a:effectLst/>
                <a:latin typeface="標楷體" pitchFamily="65" charset="-120"/>
                <a:ea typeface="標楷體" pitchFamily="65" charset="-120"/>
              </a:rPr>
              <a:t>年</a:t>
            </a:r>
            <a:r>
              <a:rPr lang="en-US" altLang="zh-TW" sz="2800" dirty="0" smtClean="0">
                <a:solidFill>
                  <a:srgbClr val="FF3300"/>
                </a:solidFill>
                <a:effectLst/>
                <a:latin typeface="標楷體" pitchFamily="65" charset="-120"/>
                <a:ea typeface="標楷體" pitchFamily="65" charset="-120"/>
              </a:rPr>
              <a:t>12</a:t>
            </a:r>
            <a:r>
              <a:rPr lang="zh-TW" altLang="zh-TW" sz="2800" dirty="0" smtClean="0">
                <a:solidFill>
                  <a:srgbClr val="FF3300"/>
                </a:solidFill>
                <a:effectLst/>
                <a:latin typeface="標楷體" pitchFamily="65" charset="-120"/>
                <a:ea typeface="標楷體" pitchFamily="65" charset="-120"/>
              </a:rPr>
              <a:t>月</a:t>
            </a:r>
            <a:r>
              <a:rPr lang="en-US" altLang="zh-TW" sz="2800" dirty="0" smtClean="0">
                <a:solidFill>
                  <a:srgbClr val="FF3300"/>
                </a:solidFill>
                <a:effectLst/>
                <a:latin typeface="標楷體" pitchFamily="65" charset="-120"/>
                <a:ea typeface="標楷體" pitchFamily="65" charset="-120"/>
              </a:rPr>
              <a:t>3</a:t>
            </a:r>
            <a:r>
              <a:rPr lang="zh-TW" altLang="zh-TW" sz="2800" dirty="0" smtClean="0">
                <a:solidFill>
                  <a:srgbClr val="FF3300"/>
                </a:solidFill>
                <a:effectLst/>
                <a:latin typeface="標楷體" pitchFamily="65" charset="-120"/>
                <a:ea typeface="標楷體" pitchFamily="65" charset="-120"/>
              </a:rPr>
              <a:t>日函通知</a:t>
            </a:r>
            <a:r>
              <a:rPr lang="zh-TW" altLang="zh-TW" sz="2800" dirty="0" smtClean="0">
                <a:effectLst/>
                <a:latin typeface="標楷體" pitchFamily="65" charset="-120"/>
                <a:ea typeface="標楷體" pitchFamily="65" charset="-120"/>
              </a:rPr>
              <a:t>機關於</a:t>
            </a:r>
            <a:r>
              <a:rPr lang="en-US" altLang="zh-TW" sz="2800" dirty="0" smtClean="0">
                <a:effectLst/>
                <a:latin typeface="標楷體" pitchFamily="65" charset="-120"/>
                <a:ea typeface="標楷體" pitchFamily="65" charset="-120"/>
              </a:rPr>
              <a:t>102</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12</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日竣工</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145</a:t>
            </a:fld>
            <a:endParaRPr lang="zh-TW" alt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四</a:t>
            </a: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驗收</a:t>
            </a:r>
            <a:r>
              <a:rPr lang="zh-TW" altLang="zh-TW" dirty="0" smtClean="0">
                <a:solidFill>
                  <a:srgbClr val="7030A0"/>
                </a:solidFill>
                <a:latin typeface="標楷體" pitchFamily="65" charset="-120"/>
                <a:ea typeface="標楷體" pitchFamily="65" charset="-120"/>
              </a:rPr>
              <a:t>階段之缺失</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2.</a:t>
            </a:r>
            <a:r>
              <a:rPr lang="zh-TW" altLang="en-US" dirty="0" smtClean="0">
                <a:solidFill>
                  <a:srgbClr val="1D04D2"/>
                </a:solidFill>
                <a:effectLst/>
                <a:latin typeface="標楷體" pitchFamily="65" charset="-120"/>
                <a:ea typeface="標楷體" pitchFamily="65" charset="-120"/>
              </a:rPr>
              <a:t>機關未限期辦理驗收。</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案例</a:t>
            </a:r>
            <a:r>
              <a:rPr lang="en-US" altLang="zh-TW" dirty="0" smtClean="0">
                <a:solidFill>
                  <a:srgbClr val="1D076F"/>
                </a:solidFill>
                <a:effectLst/>
                <a:latin typeface="標楷體" pitchFamily="65" charset="-120"/>
                <a:ea typeface="標楷體" pitchFamily="65" charset="-120"/>
              </a:rPr>
              <a:t>41</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latin typeface="標楷體" pitchFamily="65" charset="-120"/>
                <a:ea typeface="標楷體" pitchFamily="65" charset="-120"/>
              </a:rPr>
              <a:t>本案契約第</a:t>
            </a:r>
            <a:r>
              <a:rPr lang="en-US" altLang="zh-TW" sz="2800" dirty="0" smtClean="0">
                <a:latin typeface="標楷體" pitchFamily="65" charset="-120"/>
                <a:ea typeface="標楷體" pitchFamily="65" charset="-120"/>
              </a:rPr>
              <a:t>15</a:t>
            </a:r>
            <a:r>
              <a:rPr lang="zh-TW" altLang="zh-TW" sz="2800" dirty="0" smtClean="0">
                <a:latin typeface="標楷體" pitchFamily="65" charset="-120"/>
                <a:ea typeface="標楷體" pitchFamily="65" charset="-120"/>
              </a:rPr>
              <a:t>條第</a:t>
            </a:r>
            <a:r>
              <a:rPr lang="en-US" altLang="zh-TW" sz="2800" dirty="0" smtClean="0">
                <a:latin typeface="標楷體" pitchFamily="65" charset="-120"/>
                <a:ea typeface="標楷體" pitchFamily="65" charset="-120"/>
              </a:rPr>
              <a:t>2</a:t>
            </a:r>
            <a:r>
              <a:rPr lang="zh-TW" altLang="zh-TW" sz="2800" dirty="0" smtClean="0">
                <a:latin typeface="標楷體" pitchFamily="65" charset="-120"/>
                <a:ea typeface="標楷體" pitchFamily="65" charset="-120"/>
              </a:rPr>
              <a:t>款第</a:t>
            </a:r>
            <a:r>
              <a:rPr lang="en-US" altLang="zh-TW" sz="2800" dirty="0" smtClean="0">
                <a:latin typeface="標楷體" pitchFamily="65" charset="-120"/>
                <a:ea typeface="標楷體" pitchFamily="65" charset="-120"/>
              </a:rPr>
              <a:t>2</a:t>
            </a:r>
            <a:r>
              <a:rPr lang="zh-TW" altLang="zh-TW" sz="2800" dirty="0" smtClean="0">
                <a:latin typeface="標楷體" pitchFamily="65" charset="-120"/>
                <a:ea typeface="標楷體" pitchFamily="65" charset="-120"/>
              </a:rPr>
              <a:t>目訂明工程竣工後，機關應於接獲廠商通知備驗或可得驗收之程序完成後</a:t>
            </a:r>
            <a:r>
              <a:rPr lang="en-US" altLang="zh-TW" sz="2800" dirty="0" smtClean="0">
                <a:latin typeface="標楷體" pitchFamily="65" charset="-120"/>
                <a:ea typeface="標楷體" pitchFamily="65" charset="-120"/>
              </a:rPr>
              <a:t>30</a:t>
            </a:r>
            <a:r>
              <a:rPr lang="zh-TW" altLang="zh-TW" sz="2800" dirty="0" smtClean="0">
                <a:latin typeface="標楷體" pitchFamily="65" charset="-120"/>
                <a:ea typeface="標楷體" pitchFamily="65" charset="-120"/>
              </a:rPr>
              <a:t>日內辦理驗收，查廠商於</a:t>
            </a:r>
            <a:r>
              <a:rPr lang="en-US" altLang="zh-TW" sz="2800" dirty="0" smtClean="0">
                <a:latin typeface="標楷體" pitchFamily="65" charset="-120"/>
                <a:ea typeface="標楷體" pitchFamily="65" charset="-120"/>
              </a:rPr>
              <a:t>105</a:t>
            </a:r>
            <a:r>
              <a:rPr lang="zh-TW" altLang="zh-TW"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6</a:t>
            </a:r>
            <a:r>
              <a:rPr lang="zh-TW" altLang="zh-TW" sz="2800" dirty="0" smtClean="0">
                <a:latin typeface="標楷體" pitchFamily="65" charset="-120"/>
                <a:ea typeface="標楷體" pitchFamily="65" charset="-120"/>
              </a:rPr>
              <a:t>月</a:t>
            </a:r>
            <a:r>
              <a:rPr lang="en-US" altLang="zh-TW" sz="2800" dirty="0" smtClean="0">
                <a:latin typeface="標楷體" pitchFamily="65" charset="-120"/>
                <a:ea typeface="標楷體" pitchFamily="65" charset="-120"/>
              </a:rPr>
              <a:t>21</a:t>
            </a:r>
            <a:r>
              <a:rPr lang="zh-TW" altLang="zh-TW" sz="2800" dirty="0" smtClean="0">
                <a:latin typeface="標楷體" pitchFamily="65" charset="-120"/>
                <a:ea typeface="標楷體" pitchFamily="65" charset="-120"/>
              </a:rPr>
              <a:t>日竣工，惟機關於</a:t>
            </a:r>
            <a:r>
              <a:rPr lang="en-US" altLang="zh-TW" sz="2800" dirty="0" smtClean="0">
                <a:latin typeface="標楷體" pitchFamily="65" charset="-120"/>
                <a:ea typeface="標楷體" pitchFamily="65" charset="-120"/>
              </a:rPr>
              <a:t>105</a:t>
            </a:r>
            <a:r>
              <a:rPr lang="zh-TW" altLang="zh-TW"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8</a:t>
            </a:r>
            <a:r>
              <a:rPr lang="zh-TW" altLang="zh-TW" sz="2800" dirty="0" smtClean="0">
                <a:latin typeface="標楷體" pitchFamily="65" charset="-120"/>
                <a:ea typeface="標楷體" pitchFamily="65" charset="-120"/>
              </a:rPr>
              <a:t>月</a:t>
            </a:r>
            <a:r>
              <a:rPr lang="en-US" altLang="zh-TW" sz="2800" dirty="0" smtClean="0">
                <a:latin typeface="標楷體" pitchFamily="65" charset="-120"/>
                <a:ea typeface="標楷體" pitchFamily="65" charset="-120"/>
              </a:rPr>
              <a:t>22</a:t>
            </a:r>
            <a:r>
              <a:rPr lang="zh-TW" altLang="zh-TW" sz="2800" dirty="0" smtClean="0">
                <a:latin typeface="標楷體" pitchFamily="65" charset="-120"/>
                <a:ea typeface="標楷體" pitchFamily="65" charset="-120"/>
              </a:rPr>
              <a:t>日始辦理驗收</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146</a:t>
            </a:fld>
            <a:endParaRPr lang="zh-TW" alt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四</a:t>
            </a: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驗收</a:t>
            </a:r>
            <a:r>
              <a:rPr lang="zh-TW" altLang="zh-TW" dirty="0" smtClean="0">
                <a:solidFill>
                  <a:srgbClr val="7030A0"/>
                </a:solidFill>
                <a:latin typeface="標楷體" pitchFamily="65" charset="-120"/>
                <a:ea typeface="標楷體" pitchFamily="65" charset="-120"/>
              </a:rPr>
              <a:t>階段之缺失</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3.</a:t>
            </a:r>
            <a:r>
              <a:rPr lang="zh-TW" altLang="en-US" dirty="0" smtClean="0">
                <a:solidFill>
                  <a:srgbClr val="1D04D2"/>
                </a:solidFill>
                <a:effectLst/>
                <a:latin typeface="標楷體" pitchFamily="65" charset="-120"/>
                <a:ea typeface="標楷體" pitchFamily="65" charset="-120"/>
              </a:rPr>
              <a:t>機關驗收人員不符規定。</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r>
              <a:rPr lang="zh-TW" altLang="en-US" sz="2800" dirty="0" smtClean="0">
                <a:solidFill>
                  <a:srgbClr val="1D076F"/>
                </a:solidFill>
                <a:effectLst/>
                <a:latin typeface="標楷體" pitchFamily="65" charset="-120"/>
                <a:ea typeface="標楷體" pitchFamily="65" charset="-120"/>
              </a:rPr>
              <a:t>案例</a:t>
            </a:r>
            <a:r>
              <a:rPr lang="en-US" altLang="zh-TW" sz="2800" dirty="0" smtClean="0">
                <a:solidFill>
                  <a:srgbClr val="1D076F"/>
                </a:solidFill>
                <a:effectLst/>
                <a:latin typeface="標楷體" pitchFamily="65" charset="-120"/>
                <a:ea typeface="標楷體" pitchFamily="65" charset="-120"/>
              </a:rPr>
              <a:t>42</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en-US" sz="2800" dirty="0" smtClean="0">
                <a:effectLst/>
                <a:latin typeface="標楷體" pitchFamily="65" charset="-120"/>
                <a:ea typeface="標楷體" pitchFamily="65" charset="-120"/>
              </a:rPr>
              <a:t>採購</a:t>
            </a:r>
            <a:r>
              <a:rPr lang="zh-TW" altLang="zh-TW" sz="2800" dirty="0" smtClean="0">
                <a:effectLst/>
                <a:latin typeface="標楷體" pitchFamily="65" charset="-120"/>
                <a:ea typeface="標楷體" pitchFamily="65" charset="-120"/>
              </a:rPr>
              <a:t>法第</a:t>
            </a:r>
            <a:r>
              <a:rPr lang="en-US" altLang="zh-TW" sz="2800" dirty="0" smtClean="0">
                <a:effectLst/>
                <a:latin typeface="標楷體" pitchFamily="65" charset="-120"/>
                <a:ea typeface="標楷體" pitchFamily="65" charset="-120"/>
              </a:rPr>
              <a:t>71</a:t>
            </a:r>
            <a:r>
              <a:rPr lang="zh-TW" altLang="zh-TW"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項規定，驗收時應由機關首長或其授權人員</a:t>
            </a:r>
            <a:r>
              <a:rPr lang="zh-TW" altLang="zh-TW" sz="2800" dirty="0" smtClean="0">
                <a:solidFill>
                  <a:srgbClr val="FF0000"/>
                </a:solidFill>
                <a:effectLst/>
                <a:latin typeface="標楷體" pitchFamily="65" charset="-120"/>
                <a:ea typeface="標楷體" pitchFamily="65" charset="-120"/>
              </a:rPr>
              <a:t>指派適當人員主驗</a:t>
            </a:r>
            <a:r>
              <a:rPr lang="zh-TW" altLang="zh-TW" sz="2800" dirty="0" smtClean="0">
                <a:effectLst/>
                <a:latin typeface="標楷體" pitchFamily="65" charset="-120"/>
                <a:ea typeface="標楷體" pitchFamily="65" charset="-120"/>
              </a:rPr>
              <a:t>，惟查機關</a:t>
            </a:r>
            <a:r>
              <a:rPr lang="en-US" altLang="zh-TW" sz="2800" dirty="0" smtClean="0">
                <a:effectLst/>
                <a:latin typeface="標楷體" pitchFamily="65" charset="-120"/>
                <a:ea typeface="標楷體" pitchFamily="65" charset="-120"/>
              </a:rPr>
              <a:t>107</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5</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23</a:t>
            </a:r>
            <a:r>
              <a:rPr lang="zh-TW" altLang="zh-TW" sz="2800" dirty="0" smtClean="0">
                <a:effectLst/>
                <a:latin typeface="標楷體" pitchFamily="65" charset="-120"/>
                <a:ea typeface="標楷體" pitchFamily="65" charset="-120"/>
              </a:rPr>
              <a:t>日簽派驗收主驗人員係由○局局長授權人批示「請○發展中心派員主驗」，○○發展中心主任</a:t>
            </a:r>
            <a:r>
              <a:rPr lang="zh-TW" altLang="zh-TW" sz="2800" dirty="0" smtClean="0">
                <a:solidFill>
                  <a:srgbClr val="FF0000"/>
                </a:solidFill>
                <a:effectLst/>
                <a:latin typeface="標楷體" pitchFamily="65" charset="-120"/>
                <a:ea typeface="標楷體" pitchFamily="65" charset="-120"/>
              </a:rPr>
              <a:t>再核派</a:t>
            </a:r>
            <a:r>
              <a:rPr lang="zh-TW" altLang="zh-TW" sz="2800" dirty="0" smtClean="0">
                <a:effectLst/>
                <a:latin typeface="標楷體" pitchFamily="65" charset="-120"/>
                <a:ea typeface="標楷體" pitchFamily="65" charset="-120"/>
              </a:rPr>
              <a:t>○課長主驗</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147</a:t>
            </a:fld>
            <a:endParaRPr lang="zh-TW"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四</a:t>
            </a: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驗收</a:t>
            </a:r>
            <a:r>
              <a:rPr lang="zh-TW" altLang="zh-TW" dirty="0" smtClean="0">
                <a:solidFill>
                  <a:srgbClr val="7030A0"/>
                </a:solidFill>
                <a:latin typeface="標楷體" pitchFamily="65" charset="-120"/>
                <a:ea typeface="標楷體" pitchFamily="65" charset="-120"/>
              </a:rPr>
              <a:t>階段之缺失</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4.</a:t>
            </a:r>
            <a:r>
              <a:rPr lang="zh-TW" altLang="en-US" dirty="0" smtClean="0">
                <a:solidFill>
                  <a:srgbClr val="1D04D2"/>
                </a:solidFill>
                <a:effectLst/>
                <a:latin typeface="標楷體" pitchFamily="65" charset="-120"/>
                <a:ea typeface="標楷體" pitchFamily="65" charset="-120"/>
              </a:rPr>
              <a:t>機關驗收未確實確認是否符合契約約定。</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148</a:t>
            </a:fld>
            <a:endParaRPr lang="zh-TW" alt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43</a:t>
            </a:r>
            <a:r>
              <a:rPr lang="en-US" altLang="zh-TW" sz="2000" dirty="0" smtClean="0">
                <a:solidFill>
                  <a:srgbClr val="1D076F"/>
                </a:solidFill>
                <a:effectLst/>
                <a:latin typeface="標楷體" pitchFamily="65" charset="-120"/>
                <a:ea typeface="標楷體" pitchFamily="65" charset="-120"/>
              </a:rPr>
              <a:t>(1/2)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latin typeface="標楷體" pitchFamily="65" charset="-120"/>
                <a:ea typeface="標楷體" pitchFamily="65" charset="-120"/>
              </a:rPr>
              <a:t>招標文件「材質特性說明」注意第</a:t>
            </a:r>
            <a:r>
              <a:rPr lang="en-US" altLang="zh-TW" sz="2800" dirty="0" smtClean="0">
                <a:latin typeface="標楷體" pitchFamily="65" charset="-120"/>
                <a:ea typeface="標楷體" pitchFamily="65" charset="-120"/>
              </a:rPr>
              <a:t>2</a:t>
            </a:r>
            <a:r>
              <a:rPr lang="zh-TW" altLang="zh-TW" sz="2800" dirty="0" smtClean="0">
                <a:latin typeface="標楷體" pitchFamily="65" charset="-120"/>
                <a:ea typeface="標楷體" pitchFamily="65" charset="-120"/>
              </a:rPr>
              <a:t>點載明「得標廠商交貨前，須</a:t>
            </a:r>
            <a:r>
              <a:rPr lang="zh-TW" altLang="zh-TW" sz="2800" dirty="0" smtClean="0">
                <a:solidFill>
                  <a:srgbClr val="1D04D2"/>
                </a:solidFill>
                <a:latin typeface="標楷體" pitchFamily="65" charset="-120"/>
                <a:ea typeface="標楷體" pitchFamily="65" charset="-120"/>
              </a:rPr>
              <a:t>自行</a:t>
            </a:r>
            <a:r>
              <a:rPr lang="zh-TW" altLang="zh-TW" sz="2800" dirty="0" smtClean="0">
                <a:latin typeface="標楷體" pitchFamily="65" charset="-120"/>
                <a:ea typeface="標楷體" pitchFamily="65" charset="-120"/>
              </a:rPr>
              <a:t>將上述材質</a:t>
            </a:r>
            <a:r>
              <a:rPr lang="zh-TW" altLang="zh-TW" sz="2800" dirty="0" smtClean="0">
                <a:solidFill>
                  <a:srgbClr val="1D04D2"/>
                </a:solidFill>
                <a:latin typeface="標楷體" pitchFamily="65" charset="-120"/>
                <a:ea typeface="標楷體" pitchFamily="65" charset="-120"/>
              </a:rPr>
              <a:t>檢驗合格報告</a:t>
            </a:r>
            <a:r>
              <a:rPr lang="zh-TW" altLang="zh-TW" sz="2800" dirty="0" smtClean="0">
                <a:latin typeface="標楷體" pitchFamily="65" charset="-120"/>
                <a:ea typeface="標楷體" pitchFamily="65" charset="-120"/>
              </a:rPr>
              <a:t>、出貨、授權或認證證明</a:t>
            </a:r>
            <a:r>
              <a:rPr lang="en-US" altLang="zh-TW" sz="2800" dirty="0" smtClean="0">
                <a:latin typeface="標楷體" pitchFamily="65" charset="-120"/>
                <a:ea typeface="標楷體" pitchFamily="65" charset="-120"/>
              </a:rPr>
              <a:t>1</a:t>
            </a:r>
            <a:r>
              <a:rPr lang="zh-TW" altLang="zh-TW" sz="2800" dirty="0" smtClean="0">
                <a:latin typeface="標楷體" pitchFamily="65" charset="-120"/>
                <a:ea typeface="標楷體" pitchFamily="65" charset="-120"/>
              </a:rPr>
              <a:t>份送交本廠，以作為日後驗收之依據」。查得標廠商所提之材質特性說明為「衣物成份規格說明：</a:t>
            </a:r>
            <a:r>
              <a:rPr lang="en-US" altLang="zh-TW" sz="2800" dirty="0" smtClean="0">
                <a:latin typeface="標楷體" pitchFamily="65" charset="-120"/>
                <a:ea typeface="標楷體" pitchFamily="65" charset="-120"/>
              </a:rPr>
              <a:t>1.</a:t>
            </a:r>
            <a:r>
              <a:rPr lang="zh-TW" altLang="zh-TW" sz="2800" dirty="0" smtClean="0">
                <a:latin typeface="標楷體" pitchFamily="65" charset="-120"/>
                <a:ea typeface="標楷體" pitchFamily="65" charset="-120"/>
              </a:rPr>
              <a:t>布料品名—桃皮紡條紋布</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高密度防風布</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黃色</a:t>
            </a:r>
            <a:r>
              <a:rPr lang="en-US" altLang="zh-TW" sz="2800" dirty="0" smtClean="0">
                <a:latin typeface="標楷體" pitchFamily="65" charset="-120"/>
                <a:ea typeface="標楷體" pitchFamily="65" charset="-120"/>
              </a:rPr>
              <a:t>)2.</a:t>
            </a:r>
            <a:r>
              <a:rPr lang="zh-TW" altLang="zh-TW" sz="2800" dirty="0" smtClean="0">
                <a:latin typeface="標楷體" pitchFamily="65" charset="-120"/>
                <a:ea typeface="標楷體" pitchFamily="65" charset="-120"/>
              </a:rPr>
              <a:t>表布及裡布成份</a:t>
            </a:r>
            <a:r>
              <a:rPr lang="en-US" altLang="zh-TW" sz="2800" dirty="0" smtClean="0">
                <a:latin typeface="標楷體" pitchFamily="65" charset="-120"/>
                <a:ea typeface="標楷體" pitchFamily="65" charset="-120"/>
              </a:rPr>
              <a:t>--100</a:t>
            </a:r>
            <a:r>
              <a:rPr lang="zh-TW" altLang="zh-TW"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 POLYESTER</a:t>
            </a:r>
            <a:r>
              <a:rPr lang="zh-TW" altLang="zh-TW" sz="2800" dirty="0" smtClean="0">
                <a:latin typeface="標楷體" pitchFamily="65" charset="-120"/>
                <a:ea typeface="標楷體" pitchFamily="65" charset="-120"/>
              </a:rPr>
              <a:t>（聚脂纖維）」，</a:t>
            </a: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惟查驗收紀錄</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149</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147248" cy="5421089"/>
          </a:xfrm>
        </p:spPr>
        <p:txBody>
          <a:bodyPr>
            <a:noAutofit/>
          </a:bodyPr>
          <a:lstStyle/>
          <a:p>
            <a:pPr marL="274320" indent="-274320" fontAlgn="auto">
              <a:spcAft>
                <a:spcPts val="0"/>
              </a:spcAft>
              <a:buFont typeface="Wingdings"/>
              <a:buNone/>
              <a:defRPr/>
            </a:pPr>
            <a:r>
              <a:rPr lang="zh-TW" altLang="en-US" sz="3200" b="1" dirty="0" smtClean="0">
                <a:solidFill>
                  <a:srgbClr val="1D04D2"/>
                </a:solidFill>
                <a:effectLst/>
                <a:latin typeface="標楷體" pitchFamily="65" charset="-120"/>
                <a:ea typeface="標楷體" pitchFamily="65" charset="-120"/>
              </a:rPr>
              <a:t>投標廠商聲明書</a:t>
            </a:r>
            <a:r>
              <a:rPr lang="zh-TW" altLang="en-US" sz="1800" b="1" dirty="0" smtClean="0">
                <a:solidFill>
                  <a:srgbClr val="1D04D2"/>
                </a:solidFill>
                <a:effectLst/>
                <a:latin typeface="標楷體" pitchFamily="65" charset="-120"/>
                <a:ea typeface="標楷體" pitchFamily="65" charset="-120"/>
              </a:rPr>
              <a:t>　</a:t>
            </a:r>
            <a:endParaRPr lang="en-US" altLang="zh-TW" sz="1800" b="1" dirty="0" smtClean="0">
              <a:solidFill>
                <a:srgbClr val="02901D"/>
              </a:solidFill>
              <a:effectLst/>
              <a:latin typeface="標楷體" pitchFamily="65" charset="-120"/>
              <a:ea typeface="標楷體" pitchFamily="65" charset="-120"/>
            </a:endParaRPr>
          </a:p>
          <a:p>
            <a:pPr marL="452438" indent="-182563" algn="just" fontAlgn="auto">
              <a:spcAft>
                <a:spcPts val="0"/>
              </a:spcAft>
              <a:buFont typeface="Wingdings" pitchFamily="2" charset="2"/>
              <a:buChar char="l"/>
              <a:tabLst>
                <a:tab pos="981075" algn="l"/>
              </a:tabLst>
              <a:defRPr/>
            </a:pPr>
            <a:r>
              <a:rPr lang="zh-TW" altLang="en-US" sz="2800" b="1" dirty="0" smtClean="0">
                <a:solidFill>
                  <a:srgbClr val="02901D"/>
                </a:solidFill>
                <a:effectLst/>
                <a:latin typeface="標楷體" pitchFamily="65" charset="-120"/>
                <a:ea typeface="標楷體" pitchFamily="65" charset="-120"/>
              </a:rPr>
              <a:t>附註</a:t>
            </a:r>
            <a:endParaRPr lang="en-US" altLang="zh-TW" sz="2800" b="1" dirty="0" smtClean="0">
              <a:solidFill>
                <a:srgbClr val="02901D"/>
              </a:solidFill>
              <a:effectLst/>
              <a:latin typeface="標楷體" pitchFamily="65" charset="-120"/>
              <a:ea typeface="標楷體" pitchFamily="65" charset="-120"/>
            </a:endParaRPr>
          </a:p>
          <a:p>
            <a:pPr marL="452438" lvl="0" indent="-182563" algn="just" fontAlgn="auto">
              <a:spcAft>
                <a:spcPts val="0"/>
              </a:spcAft>
              <a:buNone/>
              <a:tabLst>
                <a:tab pos="981075" algn="l"/>
              </a:tabLst>
              <a:defRPr/>
            </a:pPr>
            <a:r>
              <a:rPr lang="en-US" altLang="zh-TW" sz="2800" b="1" dirty="0" smtClean="0">
                <a:solidFill>
                  <a:srgbClr val="02901D"/>
                </a:solidFill>
                <a:effectLst/>
                <a:latin typeface="標楷體" pitchFamily="65" charset="-120"/>
                <a:ea typeface="標楷體" pitchFamily="65" charset="-120"/>
              </a:rPr>
              <a:t>2.</a:t>
            </a:r>
            <a:r>
              <a:rPr lang="zh-TW" altLang="zh-TW" sz="2800" b="1" dirty="0" smtClean="0">
                <a:solidFill>
                  <a:srgbClr val="02901D"/>
                </a:solidFill>
                <a:effectLst/>
                <a:latin typeface="標楷體" pitchFamily="65" charset="-120"/>
                <a:ea typeface="標楷體" pitchFamily="65" charset="-120"/>
              </a:rPr>
              <a:t>本採購如</a:t>
            </a:r>
            <a:r>
              <a:rPr lang="zh-TW" altLang="zh-TW" sz="2800" b="1" dirty="0" smtClean="0">
                <a:solidFill>
                  <a:srgbClr val="FF3300"/>
                </a:solidFill>
                <a:effectLst/>
                <a:latin typeface="標楷體" pitchFamily="65" charset="-120"/>
                <a:ea typeface="標楷體" pitchFamily="65" charset="-120"/>
              </a:rPr>
              <a:t>非屬</a:t>
            </a:r>
            <a:r>
              <a:rPr lang="zh-TW" altLang="zh-TW" sz="2800" b="1" dirty="0" smtClean="0">
                <a:solidFill>
                  <a:srgbClr val="02901D"/>
                </a:solidFill>
                <a:effectLst/>
                <a:latin typeface="標楷體" pitchFamily="65" charset="-120"/>
                <a:ea typeface="標楷體" pitchFamily="65" charset="-120"/>
              </a:rPr>
              <a:t>依採購法以</a:t>
            </a:r>
            <a:r>
              <a:rPr lang="zh-TW" altLang="zh-TW" sz="2800" b="1" dirty="0" smtClean="0">
                <a:solidFill>
                  <a:srgbClr val="FF3300"/>
                </a:solidFill>
                <a:effectLst/>
                <a:latin typeface="標楷體" pitchFamily="65" charset="-120"/>
                <a:ea typeface="標楷體" pitchFamily="65" charset="-120"/>
              </a:rPr>
              <a:t>公告程序辦理或同法第</a:t>
            </a:r>
            <a:r>
              <a:rPr lang="en-US" altLang="zh-TW" sz="2800" b="1" dirty="0" smtClean="0">
                <a:solidFill>
                  <a:srgbClr val="FF3300"/>
                </a:solidFill>
                <a:effectLst/>
                <a:latin typeface="標楷體" pitchFamily="65" charset="-120"/>
                <a:ea typeface="標楷體" pitchFamily="65" charset="-120"/>
              </a:rPr>
              <a:t>105</a:t>
            </a:r>
            <a:r>
              <a:rPr lang="zh-TW" altLang="zh-TW" sz="2800" b="1" dirty="0" smtClean="0">
                <a:solidFill>
                  <a:srgbClr val="FF3300"/>
                </a:solidFill>
                <a:effectLst/>
                <a:latin typeface="標楷體" pitchFamily="65" charset="-120"/>
                <a:ea typeface="標楷體" pitchFamily="65" charset="-120"/>
              </a:rPr>
              <a:t>條辦理之情形</a:t>
            </a:r>
            <a:r>
              <a:rPr lang="zh-TW" altLang="zh-TW" sz="2800" b="1" dirty="0" smtClean="0">
                <a:solidFill>
                  <a:srgbClr val="02901D"/>
                </a:solidFill>
                <a:effectLst/>
                <a:latin typeface="標楷體" pitchFamily="65" charset="-120"/>
                <a:ea typeface="標楷體" pitchFamily="65" charset="-120"/>
              </a:rPr>
              <a:t>者，第</a:t>
            </a:r>
            <a:r>
              <a:rPr lang="zh-TW" altLang="en-US" sz="2800" b="1" dirty="0" smtClean="0">
                <a:solidFill>
                  <a:srgbClr val="02901D"/>
                </a:solidFill>
                <a:effectLst/>
                <a:latin typeface="標楷體" pitchFamily="65" charset="-120"/>
                <a:ea typeface="標楷體" pitchFamily="65" charset="-120"/>
              </a:rPr>
              <a:t>八</a:t>
            </a:r>
            <a:r>
              <a:rPr lang="zh-TW" altLang="zh-TW" sz="2800" b="1" dirty="0" smtClean="0">
                <a:solidFill>
                  <a:srgbClr val="02901D"/>
                </a:solidFill>
                <a:effectLst/>
                <a:latin typeface="標楷體" pitchFamily="65" charset="-120"/>
                <a:ea typeface="標楷體" pitchFamily="65" charset="-120"/>
              </a:rPr>
              <a:t>項答</a:t>
            </a:r>
            <a:r>
              <a:rPr lang="zh-TW" altLang="zh-TW" sz="2800" b="1" dirty="0" smtClean="0">
                <a:solidFill>
                  <a:srgbClr val="7030A0"/>
                </a:solidFill>
                <a:effectLst/>
                <a:latin typeface="標楷體" pitchFamily="65" charset="-120"/>
                <a:ea typeface="標楷體" pitchFamily="65" charset="-120"/>
              </a:rPr>
              <a:t>「是」或未答</a:t>
            </a:r>
            <a:r>
              <a:rPr lang="zh-TW" altLang="zh-TW" sz="2800" b="1" dirty="0" smtClean="0">
                <a:solidFill>
                  <a:srgbClr val="02901D"/>
                </a:solidFill>
                <a:effectLst/>
                <a:latin typeface="標楷體" pitchFamily="65" charset="-120"/>
                <a:ea typeface="標楷體" pitchFamily="65" charset="-120"/>
              </a:rPr>
              <a:t>者，</a:t>
            </a:r>
            <a:r>
              <a:rPr lang="zh-TW" altLang="zh-TW" sz="2800" b="1" dirty="0" smtClean="0">
                <a:solidFill>
                  <a:srgbClr val="FF3300"/>
                </a:solidFill>
                <a:effectLst/>
                <a:latin typeface="標楷體" pitchFamily="65" charset="-120"/>
                <a:ea typeface="標楷體" pitchFamily="65" charset="-120"/>
              </a:rPr>
              <a:t>不得參加投標</a:t>
            </a:r>
            <a:r>
              <a:rPr lang="zh-TW" altLang="zh-TW" sz="2800" b="1" dirty="0" smtClean="0">
                <a:solidFill>
                  <a:srgbClr val="02901D"/>
                </a:solidFill>
                <a:effectLst/>
                <a:latin typeface="標楷體" pitchFamily="65" charset="-120"/>
                <a:ea typeface="標楷體" pitchFamily="65" charset="-120"/>
              </a:rPr>
              <a:t>；其投標者，</a:t>
            </a:r>
            <a:r>
              <a:rPr lang="zh-TW" altLang="zh-TW" sz="2800" b="1" dirty="0" smtClean="0">
                <a:solidFill>
                  <a:srgbClr val="FF3300"/>
                </a:solidFill>
                <a:effectLst/>
                <a:latin typeface="標楷體" pitchFamily="65" charset="-120"/>
                <a:ea typeface="標楷體" pitchFamily="65" charset="-120"/>
              </a:rPr>
              <a:t>不得作為決標對象</a:t>
            </a:r>
            <a:r>
              <a:rPr lang="zh-TW" altLang="zh-TW" sz="2800" b="1" dirty="0" smtClean="0">
                <a:solidFill>
                  <a:srgbClr val="02901D"/>
                </a:solidFill>
                <a:effectLst/>
                <a:latin typeface="標楷體" pitchFamily="65" charset="-120"/>
                <a:ea typeface="標楷體" pitchFamily="65" charset="-120"/>
              </a:rPr>
              <a:t>；聲明書內容有誤者，不得作為決標對象【違反公職人員利益衝突迴避法第</a:t>
            </a:r>
            <a:r>
              <a:rPr lang="en-US" altLang="zh-TW" sz="2800" b="1" dirty="0" smtClean="0">
                <a:solidFill>
                  <a:srgbClr val="02901D"/>
                </a:solidFill>
                <a:effectLst/>
                <a:latin typeface="標楷體" pitchFamily="65" charset="-120"/>
                <a:ea typeface="標楷體" pitchFamily="65" charset="-120"/>
              </a:rPr>
              <a:t>14</a:t>
            </a:r>
            <a:r>
              <a:rPr lang="zh-TW" altLang="zh-TW" sz="2800" b="1" dirty="0" smtClean="0">
                <a:solidFill>
                  <a:srgbClr val="02901D"/>
                </a:solidFill>
                <a:effectLst/>
                <a:latin typeface="標楷體" pitchFamily="65" charset="-120"/>
                <a:ea typeface="標楷體" pitchFamily="65" charset="-120"/>
              </a:rPr>
              <a:t>條第</a:t>
            </a:r>
            <a:r>
              <a:rPr lang="en-US" altLang="zh-TW" sz="2800" b="1" dirty="0" smtClean="0">
                <a:solidFill>
                  <a:srgbClr val="02901D"/>
                </a:solidFill>
                <a:effectLst/>
                <a:latin typeface="標楷體" pitchFamily="65" charset="-120"/>
                <a:ea typeface="標楷體" pitchFamily="65" charset="-120"/>
              </a:rPr>
              <a:t>1</a:t>
            </a:r>
            <a:r>
              <a:rPr lang="zh-TW" altLang="zh-TW" sz="2800" b="1" dirty="0" smtClean="0">
                <a:solidFill>
                  <a:srgbClr val="02901D"/>
                </a:solidFill>
                <a:effectLst/>
                <a:latin typeface="標楷體" pitchFamily="65" charset="-120"/>
                <a:ea typeface="標楷體" pitchFamily="65" charset="-120"/>
              </a:rPr>
              <a:t>項規定者，依同法第</a:t>
            </a:r>
            <a:r>
              <a:rPr lang="en-US" altLang="zh-TW" sz="2800" b="1" dirty="0" smtClean="0">
                <a:solidFill>
                  <a:srgbClr val="02901D"/>
                </a:solidFill>
                <a:effectLst/>
                <a:latin typeface="標楷體" pitchFamily="65" charset="-120"/>
                <a:ea typeface="標楷體" pitchFamily="65" charset="-120"/>
              </a:rPr>
              <a:t>18</a:t>
            </a:r>
            <a:r>
              <a:rPr lang="zh-TW" altLang="zh-TW" sz="2800" b="1" dirty="0" smtClean="0">
                <a:solidFill>
                  <a:srgbClr val="02901D"/>
                </a:solidFill>
                <a:effectLst/>
                <a:latin typeface="標楷體" pitchFamily="65" charset="-120"/>
                <a:ea typeface="標楷體" pitchFamily="65" charset="-120"/>
              </a:rPr>
              <a:t>條第</a:t>
            </a:r>
            <a:r>
              <a:rPr lang="en-US" altLang="zh-TW" sz="2800" b="1" dirty="0" smtClean="0">
                <a:solidFill>
                  <a:srgbClr val="02901D"/>
                </a:solidFill>
                <a:effectLst/>
                <a:latin typeface="標楷體" pitchFamily="65" charset="-120"/>
                <a:ea typeface="標楷體" pitchFamily="65" charset="-120"/>
              </a:rPr>
              <a:t>1</a:t>
            </a:r>
            <a:r>
              <a:rPr lang="zh-TW" altLang="zh-TW" sz="2800" b="1" dirty="0" smtClean="0">
                <a:solidFill>
                  <a:srgbClr val="02901D"/>
                </a:solidFill>
                <a:effectLst/>
                <a:latin typeface="標楷體" pitchFamily="65" charset="-120"/>
                <a:ea typeface="標楷體" pitchFamily="65" charset="-120"/>
              </a:rPr>
              <a:t>項處罰】。如屬</a:t>
            </a:r>
            <a:r>
              <a:rPr lang="zh-TW" altLang="zh-TW" sz="2800" b="1" dirty="0" smtClean="0">
                <a:solidFill>
                  <a:srgbClr val="FF3300"/>
                </a:solidFill>
                <a:effectLst/>
                <a:latin typeface="標楷體" pitchFamily="65" charset="-120"/>
                <a:ea typeface="標楷體" pitchFamily="65" charset="-120"/>
              </a:rPr>
              <a:t>依</a:t>
            </a:r>
            <a:r>
              <a:rPr lang="zh-TW" altLang="zh-TW" sz="2800" b="1" dirty="0" smtClean="0">
                <a:solidFill>
                  <a:srgbClr val="02901D"/>
                </a:solidFill>
                <a:effectLst/>
                <a:latin typeface="標楷體" pitchFamily="65" charset="-120"/>
                <a:ea typeface="標楷體" pitchFamily="65" charset="-120"/>
              </a:rPr>
              <a:t>採購法以</a:t>
            </a:r>
            <a:r>
              <a:rPr lang="zh-TW" altLang="zh-TW" sz="2800" b="1" dirty="0" smtClean="0">
                <a:solidFill>
                  <a:srgbClr val="FF3300"/>
                </a:solidFill>
                <a:effectLst/>
                <a:latin typeface="標楷體" pitchFamily="65" charset="-120"/>
                <a:ea typeface="標楷體" pitchFamily="65" charset="-120"/>
              </a:rPr>
              <a:t>公告程序辦理或同法第</a:t>
            </a:r>
            <a:r>
              <a:rPr lang="en-US" altLang="zh-TW" sz="2800" b="1" dirty="0" smtClean="0">
                <a:solidFill>
                  <a:srgbClr val="FF3300"/>
                </a:solidFill>
                <a:effectLst/>
                <a:latin typeface="標楷體" pitchFamily="65" charset="-120"/>
                <a:ea typeface="標楷體" pitchFamily="65" charset="-120"/>
              </a:rPr>
              <a:t>105</a:t>
            </a:r>
            <a:r>
              <a:rPr lang="zh-TW" altLang="zh-TW" sz="2800" b="1" dirty="0" smtClean="0">
                <a:solidFill>
                  <a:srgbClr val="FF3300"/>
                </a:solidFill>
                <a:effectLst/>
                <a:latin typeface="標楷體" pitchFamily="65" charset="-120"/>
                <a:ea typeface="標楷體" pitchFamily="65" charset="-120"/>
              </a:rPr>
              <a:t>條辦理之情形</a:t>
            </a:r>
            <a:r>
              <a:rPr lang="zh-TW" altLang="zh-TW" sz="2800" b="1" dirty="0" smtClean="0">
                <a:solidFill>
                  <a:srgbClr val="02901D"/>
                </a:solidFill>
                <a:effectLst/>
                <a:latin typeface="標楷體" pitchFamily="65" charset="-120"/>
                <a:ea typeface="標楷體" pitchFamily="65" charset="-120"/>
              </a:rPr>
              <a:t>者，答</a:t>
            </a:r>
            <a:r>
              <a:rPr lang="zh-TW" altLang="zh-TW" sz="2800" b="1" u="sng" dirty="0" smtClean="0">
                <a:solidFill>
                  <a:srgbClr val="7030A0"/>
                </a:solidFill>
                <a:effectLst/>
                <a:latin typeface="標楷體" pitchFamily="65" charset="-120"/>
                <a:ea typeface="標楷體" pitchFamily="65" charset="-120"/>
              </a:rPr>
              <a:t>「是」、「否」或未答者</a:t>
            </a:r>
            <a:r>
              <a:rPr lang="zh-TW" altLang="zh-TW" sz="2800" b="1" u="sng" dirty="0" smtClean="0">
                <a:solidFill>
                  <a:srgbClr val="FF3300"/>
                </a:solidFill>
                <a:effectLst/>
                <a:latin typeface="標楷體" pitchFamily="65" charset="-120"/>
                <a:ea typeface="標楷體" pitchFamily="65" charset="-120"/>
              </a:rPr>
              <a:t>，均可。</a:t>
            </a:r>
          </a:p>
          <a:p>
            <a:pPr marL="452438" indent="-182563" algn="just" fontAlgn="auto">
              <a:spcAft>
                <a:spcPts val="0"/>
              </a:spcAft>
              <a:buNone/>
              <a:tabLst>
                <a:tab pos="981075" algn="l"/>
              </a:tabLst>
              <a:defRPr/>
            </a:pPr>
            <a:r>
              <a:rPr lang="zh-TW" altLang="en-US" sz="2800" b="1" u="sng" dirty="0" smtClean="0">
                <a:solidFill>
                  <a:srgbClr val="FF3300"/>
                </a:solidFill>
                <a:effectLst/>
                <a:latin typeface="標楷體" pitchFamily="65" charset="-120"/>
                <a:ea typeface="標楷體" pitchFamily="65" charset="-120"/>
              </a:rPr>
              <a:t>   </a:t>
            </a:r>
            <a:endParaRPr lang="en-US" altLang="zh-TW" sz="2800" b="1" u="sng" dirty="0" smtClean="0">
              <a:solidFill>
                <a:srgbClr val="FF3300"/>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15</a:t>
            </a:fld>
            <a:endParaRPr lang="zh-TW" altLang="en-US"/>
          </a:p>
        </p:txBody>
      </p:sp>
      <p:sp>
        <p:nvSpPr>
          <p:cNvPr id="5" name="標題 1"/>
          <p:cNvSpPr txBox="1">
            <a:spLocks/>
          </p:cNvSpPr>
          <p:nvPr/>
        </p:nvSpPr>
        <p:spPr>
          <a:xfrm>
            <a:off x="323528" y="332656"/>
            <a:ext cx="8363272" cy="720080"/>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a:defRPr/>
            </a:pPr>
            <a:r>
              <a:rPr lang="zh-TW" altLang="en-US" sz="4400" b="1" dirty="0" smtClean="0">
                <a:solidFill>
                  <a:srgbClr val="7030A0"/>
                </a:solidFill>
                <a:latin typeface="標楷體" pitchFamily="65" charset="-120"/>
                <a:ea typeface="標楷體" pitchFamily="65" charset="-120"/>
              </a:rPr>
              <a:t>壹、政府採購法修法重點</a:t>
            </a:r>
            <a:endParaRPr lang="zh-TW" altLang="en-US" sz="4400" b="1" cap="small" dirty="0" smtClean="0">
              <a:solidFill>
                <a:srgbClr val="7030A0"/>
              </a:solidFill>
              <a:latin typeface="標楷體" pitchFamily="65" charset="-120"/>
              <a:ea typeface="標楷體" pitchFamily="65" charset="-12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43</a:t>
            </a:r>
            <a:r>
              <a:rPr lang="en-US" altLang="zh-TW" sz="2000" dirty="0" smtClean="0">
                <a:solidFill>
                  <a:srgbClr val="1D076F"/>
                </a:solidFill>
                <a:effectLst/>
                <a:latin typeface="標楷體" pitchFamily="65" charset="-120"/>
                <a:ea typeface="標楷體" pitchFamily="65" charset="-120"/>
              </a:rPr>
              <a:t>(2/2)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en-US" sz="2800" dirty="0" smtClean="0">
                <a:latin typeface="標楷體" pitchFamily="65" charset="-120"/>
                <a:ea typeface="標楷體" pitchFamily="65" charset="-120"/>
              </a:rPr>
              <a:t>內</a:t>
            </a:r>
            <a:r>
              <a:rPr lang="zh-TW" altLang="zh-TW" sz="2800" dirty="0" smtClean="0">
                <a:latin typeface="標楷體" pitchFamily="65" charset="-120"/>
                <a:ea typeface="標楷體" pitchFamily="65" charset="-120"/>
              </a:rPr>
              <a:t>廠商提供「財團法人紡織產業綜合研究所」 </a:t>
            </a:r>
            <a:r>
              <a:rPr lang="en-US" altLang="zh-TW" sz="2800" dirty="0" smtClean="0">
                <a:latin typeface="標楷體" pitchFamily="65" charset="-120"/>
                <a:ea typeface="標楷體" pitchFamily="65" charset="-120"/>
              </a:rPr>
              <a:t>2013</a:t>
            </a:r>
            <a:r>
              <a:rPr lang="zh-TW" altLang="zh-TW"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6</a:t>
            </a:r>
            <a:r>
              <a:rPr lang="zh-TW" altLang="zh-TW" sz="2800" dirty="0" smtClean="0">
                <a:latin typeface="標楷體" pitchFamily="65" charset="-120"/>
                <a:ea typeface="標楷體" pitchFamily="65" charset="-120"/>
              </a:rPr>
              <a:t>月</a:t>
            </a:r>
            <a:r>
              <a:rPr lang="en-US" altLang="zh-TW" sz="2800" dirty="0" smtClean="0">
                <a:latin typeface="標楷體" pitchFamily="65" charset="-120"/>
                <a:ea typeface="標楷體" pitchFamily="65" charset="-120"/>
              </a:rPr>
              <a:t>28</a:t>
            </a:r>
            <a:r>
              <a:rPr lang="zh-TW" altLang="zh-TW" sz="2800" dirty="0" smtClean="0">
                <a:latin typeface="標楷體" pitchFamily="65" charset="-120"/>
                <a:ea typeface="標楷體" pitchFamily="65" charset="-120"/>
              </a:rPr>
              <a:t>日出具之試驗報告，僅就表布成份部分進行試驗，</a:t>
            </a:r>
            <a:r>
              <a:rPr lang="zh-TW" altLang="zh-TW" sz="2800" dirty="0" smtClean="0">
                <a:solidFill>
                  <a:srgbClr val="FF3300"/>
                </a:solidFill>
                <a:latin typeface="標楷體" pitchFamily="65" charset="-120"/>
                <a:ea typeface="標楷體" pitchFamily="65" charset="-120"/>
              </a:rPr>
              <a:t>未見</a:t>
            </a:r>
            <a:r>
              <a:rPr lang="zh-TW" altLang="zh-TW" sz="2800" dirty="0" smtClean="0">
                <a:latin typeface="標楷體" pitchFamily="65" charset="-120"/>
                <a:ea typeface="標楷體" pitchFamily="65" charset="-120"/>
              </a:rPr>
              <a:t>有關裡布成分及防風與防風係數之相關</a:t>
            </a:r>
            <a:r>
              <a:rPr lang="zh-TW" altLang="zh-TW" sz="2800" dirty="0" smtClean="0">
                <a:solidFill>
                  <a:srgbClr val="FF3300"/>
                </a:solidFill>
                <a:latin typeface="標楷體" pitchFamily="65" charset="-120"/>
                <a:ea typeface="標楷體" pitchFamily="65" charset="-120"/>
              </a:rPr>
              <a:t>試驗報告</a:t>
            </a:r>
            <a:r>
              <a:rPr lang="zh-TW" altLang="zh-TW" sz="2800" dirty="0" smtClean="0">
                <a:latin typeface="標楷體" pitchFamily="65" charset="-120"/>
                <a:ea typeface="標楷體" pitchFamily="65" charset="-120"/>
              </a:rPr>
              <a:t>，機關即核予驗收合格，未臻確實</a:t>
            </a:r>
            <a:r>
              <a:rPr lang="zh-TW" altLang="en-US" sz="2800" dirty="0" smtClean="0">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150</a:t>
            </a:fld>
            <a:endParaRPr lang="zh-TW" alt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44</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989013" indent="0" algn="just">
              <a:lnSpc>
                <a:spcPct val="120000"/>
              </a:lnSpc>
              <a:spcBef>
                <a:spcPts val="600"/>
              </a:spcBef>
              <a:buNone/>
            </a:pPr>
            <a:r>
              <a:rPr lang="zh-TW" altLang="zh-TW" sz="2800" dirty="0" smtClean="0">
                <a:effectLst/>
                <a:latin typeface="標楷體" pitchFamily="65" charset="-120"/>
                <a:ea typeface="標楷體" pitchFamily="65" charset="-120"/>
              </a:rPr>
              <a:t>投標須知第</a:t>
            </a:r>
            <a:r>
              <a:rPr lang="en-US" altLang="zh-TW" sz="2800" dirty="0" smtClean="0">
                <a:effectLst/>
                <a:latin typeface="標楷體" pitchFamily="65" charset="-120"/>
                <a:ea typeface="標楷體" pitchFamily="65" charset="-120"/>
              </a:rPr>
              <a:t>14</a:t>
            </a:r>
            <a:r>
              <a:rPr lang="zh-TW" altLang="zh-TW" sz="2800" dirty="0" smtClean="0">
                <a:effectLst/>
                <a:latin typeface="標楷體" pitchFamily="65" charset="-120"/>
                <a:ea typeface="標楷體" pitchFamily="65" charset="-120"/>
              </a:rPr>
              <a:t>點規定，本採購不適用我國締結之條約或協定，外國廠商不可參與投標，而本案招標文件</a:t>
            </a:r>
            <a:r>
              <a:rPr lang="zh-TW" altLang="zh-TW" sz="2800" dirty="0" smtClean="0">
                <a:solidFill>
                  <a:srgbClr val="1D04D2"/>
                </a:solidFill>
                <a:effectLst/>
                <a:latin typeface="標楷體" pitchFamily="65" charset="-120"/>
                <a:ea typeface="標楷體" pitchFamily="65" charset="-120"/>
              </a:rPr>
              <a:t>未明定</a:t>
            </a:r>
            <a:r>
              <a:rPr lang="zh-TW" altLang="zh-TW" sz="2800" dirty="0" smtClean="0">
                <a:effectLst/>
                <a:latin typeface="標楷體" pitchFamily="65" charset="-120"/>
                <a:ea typeface="標楷體" pitchFamily="65" charset="-120"/>
              </a:rPr>
              <a:t>我國廠商所供應財物或勞務之原產地是否</a:t>
            </a:r>
            <a:r>
              <a:rPr lang="zh-TW" altLang="zh-TW" sz="2800" dirty="0" smtClean="0">
                <a:solidFill>
                  <a:srgbClr val="1D04D2"/>
                </a:solidFill>
                <a:effectLst/>
                <a:latin typeface="標楷體" pitchFamily="65" charset="-120"/>
                <a:ea typeface="標楷體" pitchFamily="65" charset="-120"/>
              </a:rPr>
              <a:t>得為外國</a:t>
            </a:r>
            <a:r>
              <a:rPr lang="zh-TW" altLang="zh-TW" sz="2800" dirty="0" smtClean="0">
                <a:effectLst/>
                <a:latin typeface="標楷體" pitchFamily="65" charset="-120"/>
                <a:ea typeface="標楷體" pitchFamily="65" charset="-120"/>
              </a:rPr>
              <a:t>者；按前開規定，我國廠商所供應財物之原產地非屬我國者，視同外國廠商，惟查本案得標廠商</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係我國廠商</a:t>
            </a:r>
            <a:r>
              <a:rPr lang="en-US" altLang="zh-TW"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驗收時所交之</a:t>
            </a:r>
            <a:r>
              <a:rPr lang="zh-TW" altLang="zh-TW" sz="2800" dirty="0" smtClean="0">
                <a:solidFill>
                  <a:srgbClr val="FF0000"/>
                </a:solidFill>
                <a:effectLst/>
                <a:latin typeface="標楷體" pitchFamily="65" charset="-120"/>
                <a:ea typeface="標楷體" pitchFamily="65" charset="-120"/>
              </a:rPr>
              <a:t>標的物產地為「中國大陸」</a:t>
            </a:r>
            <a:r>
              <a:rPr lang="zh-TW" altLang="zh-TW" sz="2800" dirty="0" smtClean="0">
                <a:effectLst/>
                <a:latin typeface="標楷體" pitchFamily="65" charset="-120"/>
                <a:ea typeface="標楷體" pitchFamily="65" charset="-120"/>
              </a:rPr>
              <a:t>，其究否符合招標文件及契約規定，請機關先檢討澄明。 </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151</a:t>
            </a:fld>
            <a:endParaRPr lang="zh-TW" alt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五</a:t>
            </a: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其他</a:t>
            </a:r>
            <a:r>
              <a:rPr lang="zh-TW" altLang="zh-TW" dirty="0" smtClean="0">
                <a:solidFill>
                  <a:srgbClr val="7030A0"/>
                </a:solidFill>
                <a:latin typeface="標楷體" pitchFamily="65" charset="-120"/>
                <a:ea typeface="標楷體" pitchFamily="65" charset="-120"/>
              </a:rPr>
              <a:t>缺失</a:t>
            </a:r>
            <a:endParaRPr lang="en-US" altLang="zh-TW" dirty="0" smtClean="0">
              <a:solidFill>
                <a:srgbClr val="7030A0"/>
              </a:solidFill>
              <a:latin typeface="標楷體" pitchFamily="65" charset="-120"/>
              <a:ea typeface="標楷體" pitchFamily="65" charset="-120"/>
            </a:endParaRPr>
          </a:p>
          <a:p>
            <a:pPr marL="1520825" indent="-977900" algn="just">
              <a:lnSpc>
                <a:spcPct val="120000"/>
              </a:lnSpc>
              <a:buNone/>
            </a:pPr>
            <a:r>
              <a:rPr lang="zh-TW" altLang="en-US" dirty="0" smtClean="0">
                <a:solidFill>
                  <a:srgbClr val="1D04D2"/>
                </a:solidFill>
                <a:effectLst/>
                <a:latin typeface="標楷體" pitchFamily="65" charset="-120"/>
                <a:ea typeface="標楷體" pitchFamily="65" charset="-120"/>
              </a:rPr>
              <a:t>  機關規劃時程不當，影響採購效益。</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152</a:t>
            </a:fld>
            <a:endParaRPr lang="zh-TW"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520825" indent="-977900" algn="just">
              <a:lnSpc>
                <a:spcPct val="120000"/>
              </a:lnSpc>
              <a:buNone/>
            </a:pP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45</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542925" indent="0" algn="just">
              <a:lnSpc>
                <a:spcPct val="100000"/>
              </a:lnSpc>
              <a:spcBef>
                <a:spcPts val="600"/>
              </a:spcBef>
              <a:buNone/>
              <a:tabLst>
                <a:tab pos="542925" algn="l"/>
              </a:tabLst>
            </a:pPr>
            <a:r>
              <a:rPr lang="zh-TW" altLang="en-US" sz="2600" dirty="0" smtClean="0">
                <a:effectLst/>
                <a:latin typeface="標楷體" pitchFamily="65" charset="-120"/>
                <a:ea typeface="標楷體" pitchFamily="65" charset="-120"/>
              </a:rPr>
              <a:t>機關辦理工程採購</a:t>
            </a:r>
            <a:r>
              <a:rPr lang="zh-TW" altLang="zh-TW" sz="2600" dirty="0" smtClean="0">
                <a:effectLst/>
                <a:latin typeface="標楷體" pitchFamily="65" charset="-120"/>
                <a:ea typeface="標楷體" pitchFamily="65" charset="-120"/>
              </a:rPr>
              <a:t>案</a:t>
            </a:r>
            <a:r>
              <a:rPr lang="en-US" altLang="zh-TW" sz="2600" dirty="0" smtClean="0">
                <a:effectLst/>
                <a:latin typeface="標楷體" pitchFamily="65" charset="-120"/>
                <a:ea typeface="標楷體" pitchFamily="65" charset="-120"/>
              </a:rPr>
              <a:t>106</a:t>
            </a:r>
            <a:r>
              <a:rPr lang="zh-TW" altLang="zh-TW" sz="2600" dirty="0" smtClean="0">
                <a:effectLst/>
                <a:latin typeface="標楷體" pitchFamily="65" charset="-120"/>
                <a:ea typeface="標楷體" pitchFamily="65" charset="-120"/>
              </a:rPr>
              <a:t>年</a:t>
            </a:r>
            <a:r>
              <a:rPr lang="en-US" altLang="zh-TW" sz="2600" dirty="0" smtClean="0">
                <a:effectLst/>
                <a:latin typeface="標楷體" pitchFamily="65" charset="-120"/>
                <a:ea typeface="標楷體" pitchFamily="65" charset="-120"/>
              </a:rPr>
              <a:t>10</a:t>
            </a:r>
            <a:r>
              <a:rPr lang="zh-TW" altLang="zh-TW" sz="2600" dirty="0" smtClean="0">
                <a:effectLst/>
                <a:latin typeface="標楷體" pitchFamily="65" charset="-120"/>
                <a:ea typeface="標楷體" pitchFamily="65" charset="-120"/>
              </a:rPr>
              <a:t>月</a:t>
            </a:r>
            <a:r>
              <a:rPr lang="en-US" altLang="zh-TW" sz="2600" dirty="0" smtClean="0">
                <a:effectLst/>
                <a:latin typeface="標楷體" pitchFamily="65" charset="-120"/>
                <a:ea typeface="標楷體" pitchFamily="65" charset="-120"/>
              </a:rPr>
              <a:t>16</a:t>
            </a:r>
            <a:r>
              <a:rPr lang="zh-TW" altLang="zh-TW" sz="2600" dirty="0" smtClean="0">
                <a:effectLst/>
                <a:latin typeface="標楷體" pitchFamily="65" charset="-120"/>
                <a:ea typeface="標楷體" pitchFamily="65" charset="-120"/>
              </a:rPr>
              <a:t>日決標，依契約第</a:t>
            </a:r>
            <a:r>
              <a:rPr lang="en-US" altLang="zh-TW" sz="2600" dirty="0" smtClean="0">
                <a:effectLst/>
                <a:latin typeface="標楷體" pitchFamily="65" charset="-120"/>
                <a:ea typeface="標楷體" pitchFamily="65" charset="-120"/>
              </a:rPr>
              <a:t>7</a:t>
            </a:r>
            <a:r>
              <a:rPr lang="zh-TW" altLang="zh-TW" sz="2600" dirty="0" smtClean="0">
                <a:effectLst/>
                <a:latin typeface="標楷體" pitchFamily="65" charset="-120"/>
                <a:ea typeface="標楷體" pitchFamily="65" charset="-120"/>
              </a:rPr>
              <a:t>條第</a:t>
            </a:r>
            <a:r>
              <a:rPr lang="en-US" altLang="zh-TW" sz="2600" dirty="0" smtClean="0">
                <a:effectLst/>
                <a:latin typeface="標楷體" pitchFamily="65" charset="-120"/>
                <a:ea typeface="標楷體" pitchFamily="65" charset="-120"/>
              </a:rPr>
              <a:t>1</a:t>
            </a:r>
            <a:r>
              <a:rPr lang="zh-TW" altLang="zh-TW" sz="2600" dirty="0" smtClean="0">
                <a:effectLst/>
                <a:latin typeface="標楷體" pitchFamily="65" charset="-120"/>
                <a:ea typeface="標楷體" pitchFamily="65" charset="-120"/>
              </a:rPr>
              <a:t>款第</a:t>
            </a:r>
            <a:r>
              <a:rPr lang="en-US" altLang="zh-TW" sz="2600" dirty="0" smtClean="0">
                <a:effectLst/>
                <a:latin typeface="標楷體" pitchFamily="65" charset="-120"/>
                <a:ea typeface="標楷體" pitchFamily="65" charset="-120"/>
              </a:rPr>
              <a:t>1</a:t>
            </a:r>
            <a:r>
              <a:rPr lang="zh-TW" altLang="zh-TW" sz="2600" dirty="0" smtClean="0">
                <a:effectLst/>
                <a:latin typeface="標楷體" pitchFamily="65" charset="-120"/>
                <a:ea typeface="標楷體" pitchFamily="65" charset="-120"/>
              </a:rPr>
              <a:t>目約定，履約期限為機關</a:t>
            </a:r>
            <a:r>
              <a:rPr lang="zh-TW" altLang="zh-TW" sz="2600" dirty="0" smtClean="0">
                <a:solidFill>
                  <a:srgbClr val="1D04D2"/>
                </a:solidFill>
                <a:effectLst/>
                <a:latin typeface="標楷體" pitchFamily="65" charset="-120"/>
                <a:ea typeface="標楷體" pitchFamily="65" charset="-120"/>
              </a:rPr>
              <a:t>通知日起</a:t>
            </a:r>
            <a:r>
              <a:rPr lang="en-US" altLang="zh-TW" sz="2600" dirty="0" smtClean="0">
                <a:solidFill>
                  <a:srgbClr val="1D04D2"/>
                </a:solidFill>
                <a:effectLst/>
                <a:latin typeface="標楷體" pitchFamily="65" charset="-120"/>
                <a:ea typeface="標楷體" pitchFamily="65" charset="-120"/>
              </a:rPr>
              <a:t>30</a:t>
            </a:r>
            <a:r>
              <a:rPr lang="zh-TW" altLang="zh-TW" sz="2600" dirty="0" smtClean="0">
                <a:solidFill>
                  <a:srgbClr val="1D04D2"/>
                </a:solidFill>
                <a:effectLst/>
                <a:latin typeface="標楷體" pitchFamily="65" charset="-120"/>
                <a:ea typeface="標楷體" pitchFamily="65" charset="-120"/>
              </a:rPr>
              <a:t>日內開工</a:t>
            </a:r>
            <a:r>
              <a:rPr lang="zh-TW" altLang="zh-TW" sz="2600" dirty="0" smtClean="0">
                <a:effectLst/>
                <a:latin typeface="標楷體" pitchFamily="65" charset="-120"/>
                <a:ea typeface="標楷體" pitchFamily="65" charset="-120"/>
              </a:rPr>
              <a:t>，並於開工之日起</a:t>
            </a:r>
            <a:r>
              <a:rPr lang="en-US" altLang="zh-TW" sz="2600" dirty="0" smtClean="0">
                <a:effectLst/>
                <a:latin typeface="標楷體" pitchFamily="65" charset="-120"/>
                <a:ea typeface="標楷體" pitchFamily="65" charset="-120"/>
              </a:rPr>
              <a:t>570</a:t>
            </a:r>
            <a:r>
              <a:rPr lang="zh-TW" altLang="zh-TW" sz="2600" dirty="0" smtClean="0">
                <a:effectLst/>
                <a:latin typeface="標楷體" pitchFamily="65" charset="-120"/>
                <a:ea typeface="標楷體" pitchFamily="65" charset="-120"/>
              </a:rPr>
              <a:t>日內竣工。查「公共工程標案管理資訊系統」內，填報之「工程開工報告表」顯示，</a:t>
            </a:r>
            <a:r>
              <a:rPr lang="zh-TW" altLang="zh-TW" sz="2600" dirty="0" smtClean="0">
                <a:solidFill>
                  <a:srgbClr val="1D04D2"/>
                </a:solidFill>
                <a:effectLst/>
                <a:latin typeface="標楷體" pitchFamily="65" charset="-120"/>
                <a:ea typeface="標楷體" pitchFamily="65" charset="-120"/>
              </a:rPr>
              <a:t>契約規定開工日為</a:t>
            </a:r>
            <a:r>
              <a:rPr lang="en-US" altLang="zh-TW" sz="2600" dirty="0" smtClean="0">
                <a:solidFill>
                  <a:srgbClr val="1D04D2"/>
                </a:solidFill>
                <a:effectLst/>
                <a:latin typeface="標楷體" pitchFamily="65" charset="-120"/>
                <a:ea typeface="標楷體" pitchFamily="65" charset="-120"/>
              </a:rPr>
              <a:t>107</a:t>
            </a:r>
            <a:r>
              <a:rPr lang="zh-TW" altLang="zh-TW" sz="2600" dirty="0" smtClean="0">
                <a:solidFill>
                  <a:srgbClr val="1D04D2"/>
                </a:solidFill>
                <a:effectLst/>
                <a:latin typeface="標楷體" pitchFamily="65" charset="-120"/>
                <a:ea typeface="標楷體" pitchFamily="65" charset="-120"/>
              </a:rPr>
              <a:t>年</a:t>
            </a:r>
            <a:r>
              <a:rPr lang="en-US" altLang="zh-TW" sz="2600" dirty="0" smtClean="0">
                <a:solidFill>
                  <a:srgbClr val="1D04D2"/>
                </a:solidFill>
                <a:effectLst/>
                <a:latin typeface="標楷體" pitchFamily="65" charset="-120"/>
                <a:ea typeface="標楷體" pitchFamily="65" charset="-120"/>
              </a:rPr>
              <a:t>1</a:t>
            </a:r>
            <a:r>
              <a:rPr lang="zh-TW" altLang="zh-TW" sz="2600" dirty="0" smtClean="0">
                <a:solidFill>
                  <a:srgbClr val="1D04D2"/>
                </a:solidFill>
                <a:effectLst/>
                <a:latin typeface="標楷體" pitchFamily="65" charset="-120"/>
                <a:ea typeface="標楷體" pitchFamily="65" charset="-120"/>
              </a:rPr>
              <a:t>月</a:t>
            </a:r>
            <a:r>
              <a:rPr lang="en-US" altLang="zh-TW" sz="2600" dirty="0" smtClean="0">
                <a:solidFill>
                  <a:srgbClr val="1D04D2"/>
                </a:solidFill>
                <a:effectLst/>
                <a:latin typeface="標楷體" pitchFamily="65" charset="-120"/>
                <a:ea typeface="標楷體" pitchFamily="65" charset="-120"/>
              </a:rPr>
              <a:t>31</a:t>
            </a:r>
            <a:r>
              <a:rPr lang="zh-TW" altLang="zh-TW" sz="2600" dirty="0" smtClean="0">
                <a:solidFill>
                  <a:srgbClr val="1D04D2"/>
                </a:solidFill>
                <a:effectLst/>
                <a:latin typeface="標楷體" pitchFamily="65" charset="-120"/>
                <a:ea typeface="標楷體" pitchFamily="65" charset="-120"/>
              </a:rPr>
              <a:t>日</a:t>
            </a:r>
            <a:r>
              <a:rPr lang="zh-TW" altLang="zh-TW" sz="2600" dirty="0" smtClean="0">
                <a:effectLst/>
                <a:latin typeface="標楷體" pitchFamily="65" charset="-120"/>
                <a:ea typeface="標楷體" pitchFamily="65" charset="-120"/>
              </a:rPr>
              <a:t>，惟</a:t>
            </a:r>
            <a:r>
              <a:rPr lang="zh-TW" altLang="zh-TW" sz="2600" dirty="0" smtClean="0">
                <a:solidFill>
                  <a:srgbClr val="FF0000"/>
                </a:solidFill>
                <a:effectLst/>
                <a:latin typeface="標楷體" pitchFamily="65" charset="-120"/>
                <a:ea typeface="標楷體" pitchFamily="65" charset="-120"/>
              </a:rPr>
              <a:t>實際開工日期為</a:t>
            </a:r>
            <a:r>
              <a:rPr lang="en-US" altLang="zh-TW" sz="2600" dirty="0" smtClean="0">
                <a:solidFill>
                  <a:srgbClr val="FF0000"/>
                </a:solidFill>
                <a:effectLst/>
                <a:latin typeface="標楷體" pitchFamily="65" charset="-120"/>
                <a:ea typeface="標楷體" pitchFamily="65" charset="-120"/>
              </a:rPr>
              <a:t>107</a:t>
            </a:r>
            <a:r>
              <a:rPr lang="zh-TW" altLang="zh-TW" sz="2600" dirty="0" smtClean="0">
                <a:solidFill>
                  <a:srgbClr val="FF0000"/>
                </a:solidFill>
                <a:effectLst/>
                <a:latin typeface="標楷體" pitchFamily="65" charset="-120"/>
                <a:ea typeface="標楷體" pitchFamily="65" charset="-120"/>
              </a:rPr>
              <a:t>年</a:t>
            </a:r>
            <a:r>
              <a:rPr lang="en-US" altLang="zh-TW" sz="2600" dirty="0" smtClean="0">
                <a:solidFill>
                  <a:srgbClr val="FF0000"/>
                </a:solidFill>
                <a:effectLst/>
                <a:latin typeface="標楷體" pitchFamily="65" charset="-120"/>
                <a:ea typeface="標楷體" pitchFamily="65" charset="-120"/>
              </a:rPr>
              <a:t>5</a:t>
            </a:r>
            <a:r>
              <a:rPr lang="zh-TW" altLang="zh-TW" sz="2600" dirty="0" smtClean="0">
                <a:solidFill>
                  <a:srgbClr val="FF0000"/>
                </a:solidFill>
                <a:effectLst/>
                <a:latin typeface="標楷體" pitchFamily="65" charset="-120"/>
                <a:ea typeface="標楷體" pitchFamily="65" charset="-120"/>
              </a:rPr>
              <a:t>月</a:t>
            </a:r>
            <a:r>
              <a:rPr lang="en-US" altLang="zh-TW" sz="2600" dirty="0" smtClean="0">
                <a:solidFill>
                  <a:srgbClr val="FF0000"/>
                </a:solidFill>
                <a:effectLst/>
                <a:latin typeface="標楷體" pitchFamily="65" charset="-120"/>
                <a:ea typeface="標楷體" pitchFamily="65" charset="-120"/>
              </a:rPr>
              <a:t>8</a:t>
            </a:r>
            <a:r>
              <a:rPr lang="zh-TW" altLang="zh-TW" sz="2600" dirty="0" smtClean="0">
                <a:solidFill>
                  <a:srgbClr val="FF0000"/>
                </a:solidFill>
                <a:effectLst/>
                <a:latin typeface="標楷體" pitchFamily="65" charset="-120"/>
                <a:ea typeface="標楷體" pitchFamily="65" charset="-120"/>
              </a:rPr>
              <a:t>日</a:t>
            </a:r>
            <a:r>
              <a:rPr lang="zh-TW" altLang="zh-TW" sz="2600" dirty="0" smtClean="0">
                <a:effectLst/>
                <a:latin typeface="標楷體" pitchFamily="65" charset="-120"/>
                <a:ea typeface="標楷體" pitchFamily="65" charset="-120"/>
              </a:rPr>
              <a:t>，已延遲</a:t>
            </a:r>
            <a:r>
              <a:rPr lang="en-US" altLang="zh-TW" sz="2600" dirty="0" smtClean="0">
                <a:effectLst/>
                <a:latin typeface="標楷體" pitchFamily="65" charset="-120"/>
                <a:ea typeface="標楷體" pitchFamily="65" charset="-120"/>
              </a:rPr>
              <a:t>3</a:t>
            </a:r>
            <a:r>
              <a:rPr lang="zh-TW" altLang="zh-TW" sz="2600" dirty="0" smtClean="0">
                <a:effectLst/>
                <a:latin typeface="標楷體" pitchFamily="65" charset="-120"/>
                <a:ea typeface="標楷體" pitchFamily="65" charset="-120"/>
              </a:rPr>
              <a:t>個月（按：機關人員於稽核會議中說明：本工程</a:t>
            </a:r>
            <a:r>
              <a:rPr lang="zh-TW" altLang="zh-TW" sz="2600" dirty="0" smtClean="0">
                <a:solidFill>
                  <a:srgbClr val="1D04D2"/>
                </a:solidFill>
                <a:effectLst/>
                <a:latin typeface="標楷體" pitchFamily="65" charset="-120"/>
                <a:ea typeface="標楷體" pitchFamily="65" charset="-120"/>
              </a:rPr>
              <a:t>交通維持計畫</a:t>
            </a:r>
            <a:r>
              <a:rPr lang="zh-TW" altLang="zh-TW" sz="2600" dirty="0" smtClean="0">
                <a:effectLst/>
                <a:latin typeface="標楷體" pitchFamily="65" charset="-120"/>
                <a:ea typeface="標楷體" pitchFamily="65" charset="-120"/>
              </a:rPr>
              <a:t>，經○○市政府</a:t>
            </a:r>
            <a:r>
              <a:rPr lang="en-US" altLang="zh-TW" sz="2600" dirty="0" smtClean="0">
                <a:effectLst/>
                <a:latin typeface="標楷體" pitchFamily="65" charset="-120"/>
                <a:ea typeface="標楷體" pitchFamily="65" charset="-120"/>
              </a:rPr>
              <a:t>107</a:t>
            </a:r>
            <a:r>
              <a:rPr lang="zh-TW" altLang="zh-TW" sz="2600" dirty="0" smtClean="0">
                <a:effectLst/>
                <a:latin typeface="標楷體" pitchFamily="65" charset="-120"/>
                <a:ea typeface="標楷體" pitchFamily="65" charset="-120"/>
              </a:rPr>
              <a:t>年</a:t>
            </a:r>
            <a:r>
              <a:rPr lang="en-US" altLang="zh-TW" sz="2600" dirty="0" smtClean="0">
                <a:effectLst/>
                <a:latin typeface="標楷體" pitchFamily="65" charset="-120"/>
                <a:ea typeface="標楷體" pitchFamily="65" charset="-120"/>
              </a:rPr>
              <a:t>3</a:t>
            </a:r>
            <a:r>
              <a:rPr lang="zh-TW" altLang="zh-TW" sz="2600" dirty="0" smtClean="0">
                <a:effectLst/>
                <a:latin typeface="標楷體" pitchFamily="65" charset="-120"/>
                <a:ea typeface="標楷體" pitchFamily="65" charset="-120"/>
              </a:rPr>
              <a:t>月</a:t>
            </a:r>
            <a:r>
              <a:rPr lang="en-US" altLang="zh-TW" sz="2600" dirty="0" smtClean="0">
                <a:effectLst/>
                <a:latin typeface="標楷體" pitchFamily="65" charset="-120"/>
                <a:ea typeface="標楷體" pitchFamily="65" charset="-120"/>
              </a:rPr>
              <a:t>28</a:t>
            </a:r>
            <a:r>
              <a:rPr lang="zh-TW" altLang="zh-TW" sz="2600" dirty="0" smtClean="0">
                <a:effectLst/>
                <a:latin typeface="標楷體" pitchFamily="65" charset="-120"/>
                <a:ea typeface="標楷體" pitchFamily="65" charset="-120"/>
              </a:rPr>
              <a:t>日召開○○市港道路交通安全聯席會</a:t>
            </a:r>
            <a:r>
              <a:rPr lang="zh-TW" altLang="zh-TW" sz="2600" dirty="0" smtClean="0">
                <a:solidFill>
                  <a:srgbClr val="1D04D2"/>
                </a:solidFill>
                <a:effectLst/>
                <a:latin typeface="標楷體" pitchFamily="65" charset="-120"/>
                <a:ea typeface="標楷體" pitchFamily="65" charset="-120"/>
              </a:rPr>
              <a:t>報道安會報審查通過</a:t>
            </a:r>
            <a:r>
              <a:rPr lang="zh-TW" altLang="zh-TW" sz="2600" dirty="0" smtClean="0">
                <a:effectLst/>
                <a:latin typeface="標楷體" pitchFamily="65" charset="-120"/>
                <a:ea typeface="標楷體" pitchFamily="65" charset="-120"/>
              </a:rPr>
              <a:t>後，</a:t>
            </a:r>
            <a:r>
              <a:rPr lang="zh-TW" altLang="zh-TW" sz="2600" dirty="0" smtClean="0">
                <a:solidFill>
                  <a:srgbClr val="1D04D2"/>
                </a:solidFill>
                <a:effectLst/>
                <a:latin typeface="標楷體" pitchFamily="65" charset="-120"/>
                <a:ea typeface="標楷體" pitchFamily="65" charset="-120"/>
              </a:rPr>
              <a:t>始辦理開工</a:t>
            </a:r>
            <a:r>
              <a:rPr lang="zh-TW" altLang="zh-TW" sz="2600" dirty="0" smtClean="0">
                <a:effectLst/>
                <a:latin typeface="標楷體" pitchFamily="65" charset="-120"/>
                <a:ea typeface="標楷體" pitchFamily="65" charset="-120"/>
              </a:rPr>
              <a:t>），迄</a:t>
            </a:r>
            <a:r>
              <a:rPr lang="en-US" altLang="zh-TW" sz="2600" dirty="0" smtClean="0">
                <a:effectLst/>
                <a:latin typeface="標楷體" pitchFamily="65" charset="-120"/>
                <a:ea typeface="標楷體" pitchFamily="65" charset="-120"/>
              </a:rPr>
              <a:t>107</a:t>
            </a:r>
            <a:r>
              <a:rPr lang="zh-TW" altLang="zh-TW" sz="2600" dirty="0" smtClean="0">
                <a:effectLst/>
                <a:latin typeface="標楷體" pitchFamily="65" charset="-120"/>
                <a:ea typeface="標楷體" pitchFamily="65" charset="-120"/>
              </a:rPr>
              <a:t>年</a:t>
            </a:r>
            <a:r>
              <a:rPr lang="en-US" altLang="zh-TW" sz="2600" dirty="0" smtClean="0">
                <a:effectLst/>
                <a:latin typeface="標楷體" pitchFamily="65" charset="-120"/>
                <a:ea typeface="標楷體" pitchFamily="65" charset="-120"/>
              </a:rPr>
              <a:t>7</a:t>
            </a:r>
            <a:r>
              <a:rPr lang="zh-TW" altLang="zh-TW" sz="2600" dirty="0" smtClean="0">
                <a:effectLst/>
                <a:latin typeface="標楷體" pitchFamily="65" charset="-120"/>
                <a:ea typeface="標楷體" pitchFamily="65" charset="-120"/>
              </a:rPr>
              <a:t>月</a:t>
            </a:r>
            <a:r>
              <a:rPr lang="en-US" altLang="zh-TW" sz="2600" dirty="0" smtClean="0">
                <a:effectLst/>
                <a:latin typeface="標楷體" pitchFamily="65" charset="-120"/>
                <a:ea typeface="標楷體" pitchFamily="65" charset="-120"/>
              </a:rPr>
              <a:t>27</a:t>
            </a:r>
            <a:r>
              <a:rPr lang="zh-TW" altLang="zh-TW" sz="2600" dirty="0" smtClean="0">
                <a:effectLst/>
                <a:latin typeface="標楷體" pitchFamily="65" charset="-120"/>
                <a:ea typeface="標楷體" pitchFamily="65" charset="-120"/>
              </a:rPr>
              <a:t>日稽核日，該工程實際進度為</a:t>
            </a:r>
            <a:r>
              <a:rPr lang="en-US" altLang="zh-TW" sz="2600" dirty="0" smtClean="0">
                <a:effectLst/>
                <a:latin typeface="標楷體" pitchFamily="65" charset="-120"/>
                <a:ea typeface="標楷體" pitchFamily="65" charset="-120"/>
              </a:rPr>
              <a:t>0%</a:t>
            </a:r>
            <a:r>
              <a:rPr lang="zh-TW" altLang="zh-TW" sz="2600" dirty="0" smtClean="0">
                <a:effectLst/>
                <a:latin typeface="標楷體" pitchFamily="65" charset="-120"/>
                <a:ea typeface="標楷體" pitchFamily="65" charset="-120"/>
              </a:rPr>
              <a:t>，已</a:t>
            </a:r>
            <a:r>
              <a:rPr lang="zh-TW" altLang="zh-TW" sz="2600" dirty="0" smtClean="0">
                <a:solidFill>
                  <a:srgbClr val="FF0000"/>
                </a:solidFill>
                <a:effectLst/>
                <a:latin typeface="標楷體" pitchFamily="65" charset="-120"/>
                <a:ea typeface="標楷體" pitchFamily="65" charset="-120"/>
              </a:rPr>
              <a:t>嚴重影響原定採購效益</a:t>
            </a:r>
            <a:r>
              <a:rPr lang="zh-TW" altLang="en-US" sz="2600" dirty="0" smtClean="0">
                <a:effectLst/>
                <a:latin typeface="標楷體" pitchFamily="65" charset="-120"/>
                <a:ea typeface="標楷體" pitchFamily="65" charset="-120"/>
              </a:rPr>
              <a:t>。</a:t>
            </a:r>
            <a:endParaRPr lang="en-US" altLang="zh-TW" sz="2600" dirty="0" smtClean="0">
              <a:solidFill>
                <a:srgbClr val="1D076F"/>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76F"/>
                </a:solidFill>
                <a:effectLst/>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153</a:t>
            </a:fld>
            <a:endParaRPr lang="zh-TW" alt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520825" indent="-977900" algn="just">
              <a:lnSpc>
                <a:spcPct val="120000"/>
              </a:lnSpc>
              <a:buNone/>
            </a:pP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46</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542925" indent="0" algn="just">
              <a:lnSpc>
                <a:spcPct val="100000"/>
              </a:lnSpc>
              <a:spcBef>
                <a:spcPts val="600"/>
              </a:spcBef>
              <a:buNone/>
              <a:tabLst>
                <a:tab pos="542925" algn="l"/>
              </a:tabLst>
            </a:pPr>
            <a:r>
              <a:rPr lang="zh-TW" altLang="zh-TW" sz="2800" dirty="0" smtClean="0">
                <a:effectLst/>
                <a:latin typeface="標楷體" pitchFamily="65" charset="-120"/>
                <a:ea typeface="標楷體" pitchFamily="65" charset="-120"/>
              </a:rPr>
              <a:t>本案契約第</a:t>
            </a:r>
            <a:r>
              <a:rPr lang="en-US" altLang="zh-TW" sz="2800" dirty="0" smtClean="0">
                <a:effectLst/>
                <a:latin typeface="標楷體" pitchFamily="65" charset="-120"/>
                <a:ea typeface="標楷體" pitchFamily="65" charset="-120"/>
              </a:rPr>
              <a:t>7</a:t>
            </a:r>
            <a:r>
              <a:rPr lang="zh-TW" altLang="zh-TW" sz="2800" dirty="0" smtClean="0">
                <a:effectLst/>
                <a:latin typeface="標楷體" pitchFamily="65" charset="-120"/>
                <a:ea typeface="標楷體" pitchFamily="65" charset="-120"/>
              </a:rPr>
              <a:t>條</a:t>
            </a:r>
            <a:r>
              <a:rPr lang="zh-TW" altLang="zh-TW" sz="2800" dirty="0" smtClean="0">
                <a:solidFill>
                  <a:srgbClr val="1D076F"/>
                </a:solidFill>
                <a:effectLst/>
                <a:latin typeface="標楷體" pitchFamily="65" charset="-120"/>
                <a:ea typeface="標楷體" pitchFamily="65" charset="-120"/>
              </a:rPr>
              <a:t>第</a:t>
            </a:r>
            <a:r>
              <a:rPr lang="en-US" altLang="zh-TW" sz="2800" dirty="0" smtClean="0">
                <a:solidFill>
                  <a:srgbClr val="1D076F"/>
                </a:solidFill>
                <a:effectLst/>
                <a:latin typeface="標楷體" pitchFamily="65" charset="-120"/>
                <a:ea typeface="標楷體" pitchFamily="65" charset="-120"/>
              </a:rPr>
              <a:t>1</a:t>
            </a:r>
            <a:r>
              <a:rPr lang="zh-TW" altLang="zh-TW" sz="2800" dirty="0" smtClean="0">
                <a:solidFill>
                  <a:srgbClr val="1D076F"/>
                </a:solidFill>
                <a:effectLst/>
                <a:latin typeface="標楷體" pitchFamily="65" charset="-120"/>
                <a:ea typeface="標楷體" pitchFamily="65" charset="-120"/>
              </a:rPr>
              <a:t>款第</a:t>
            </a:r>
            <a:r>
              <a:rPr lang="en-US" altLang="zh-TW" sz="2800" dirty="0" smtClean="0">
                <a:solidFill>
                  <a:srgbClr val="1D076F"/>
                </a:solidFill>
                <a:effectLst/>
                <a:latin typeface="標楷體" pitchFamily="65" charset="-120"/>
                <a:ea typeface="標楷體" pitchFamily="65" charset="-120"/>
              </a:rPr>
              <a:t>1</a:t>
            </a:r>
            <a:r>
              <a:rPr lang="zh-TW" altLang="zh-TW" sz="2800" dirty="0" smtClean="0">
                <a:solidFill>
                  <a:srgbClr val="1D076F"/>
                </a:solidFill>
                <a:effectLst/>
                <a:latin typeface="標楷體" pitchFamily="65" charset="-120"/>
                <a:ea typeface="標楷體" pitchFamily="65" charset="-120"/>
              </a:rPr>
              <a:t>目訂明工程之施工應於</a:t>
            </a:r>
            <a:r>
              <a:rPr lang="zh-TW" altLang="zh-TW" sz="2800" dirty="0" smtClean="0">
                <a:solidFill>
                  <a:srgbClr val="1D04D2"/>
                </a:solidFill>
                <a:effectLst/>
                <a:latin typeface="標楷體" pitchFamily="65" charset="-120"/>
                <a:ea typeface="標楷體" pitchFamily="65" charset="-120"/>
              </a:rPr>
              <a:t>決標日起</a:t>
            </a:r>
            <a:r>
              <a:rPr lang="en-US" altLang="zh-TW" sz="2800" dirty="0" smtClean="0">
                <a:solidFill>
                  <a:srgbClr val="1D04D2"/>
                </a:solidFill>
                <a:effectLst/>
                <a:latin typeface="標楷體" pitchFamily="65" charset="-120"/>
                <a:ea typeface="標楷體" pitchFamily="65" charset="-120"/>
              </a:rPr>
              <a:t>7</a:t>
            </a:r>
            <a:r>
              <a:rPr lang="zh-TW" altLang="zh-TW" sz="2800" dirty="0" smtClean="0">
                <a:solidFill>
                  <a:srgbClr val="1D04D2"/>
                </a:solidFill>
                <a:effectLst/>
                <a:latin typeface="標楷體" pitchFamily="65" charset="-120"/>
                <a:ea typeface="標楷體" pitchFamily="65" charset="-120"/>
              </a:rPr>
              <a:t>日內開工</a:t>
            </a:r>
            <a:r>
              <a:rPr lang="zh-TW" altLang="zh-TW" sz="2800" dirty="0" smtClean="0">
                <a:effectLst/>
                <a:latin typeface="標楷體" pitchFamily="65" charset="-120"/>
                <a:ea typeface="標楷體" pitchFamily="65" charset="-120"/>
              </a:rPr>
              <a:t>，查本案於</a:t>
            </a:r>
            <a:r>
              <a:rPr lang="en-US" altLang="zh-TW" sz="2800" dirty="0" smtClean="0">
                <a:effectLst/>
                <a:latin typeface="標楷體" pitchFamily="65" charset="-120"/>
                <a:ea typeface="標楷體" pitchFamily="65" charset="-120"/>
              </a:rPr>
              <a:t>103</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12</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23</a:t>
            </a:r>
            <a:r>
              <a:rPr lang="zh-TW" altLang="zh-TW" sz="2800" dirty="0" smtClean="0">
                <a:effectLst/>
                <a:latin typeface="標楷體" pitchFamily="65" charset="-120"/>
                <a:ea typeface="標楷體" pitchFamily="65" charset="-120"/>
              </a:rPr>
              <a:t>日決標，廠商於同年</a:t>
            </a:r>
            <a:r>
              <a:rPr lang="en-US" altLang="zh-TW" sz="2800" dirty="0" smtClean="0">
                <a:solidFill>
                  <a:srgbClr val="1D04D2"/>
                </a:solidFill>
                <a:effectLst/>
                <a:latin typeface="標楷體" pitchFamily="65" charset="-120"/>
                <a:ea typeface="標楷體" pitchFamily="65" charset="-120"/>
              </a:rPr>
              <a:t>12</a:t>
            </a:r>
            <a:r>
              <a:rPr lang="zh-TW" altLang="zh-TW" sz="2800" dirty="0" smtClean="0">
                <a:solidFill>
                  <a:srgbClr val="1D04D2"/>
                </a:solidFill>
                <a:effectLst/>
                <a:latin typeface="標楷體" pitchFamily="65" charset="-120"/>
                <a:ea typeface="標楷體" pitchFamily="65" charset="-120"/>
              </a:rPr>
              <a:t>月</a:t>
            </a:r>
            <a:r>
              <a:rPr lang="en-US" altLang="zh-TW" sz="2800" dirty="0" smtClean="0">
                <a:solidFill>
                  <a:srgbClr val="1D04D2"/>
                </a:solidFill>
                <a:effectLst/>
                <a:latin typeface="標楷體" pitchFamily="65" charset="-120"/>
                <a:ea typeface="標楷體" pitchFamily="65" charset="-120"/>
              </a:rPr>
              <a:t>29</a:t>
            </a:r>
            <a:r>
              <a:rPr lang="zh-TW" altLang="zh-TW" sz="2800" dirty="0" smtClean="0">
                <a:solidFill>
                  <a:srgbClr val="1D04D2"/>
                </a:solidFill>
                <a:effectLst/>
                <a:latin typeface="標楷體" pitchFamily="65" charset="-120"/>
                <a:ea typeface="標楷體" pitchFamily="65" charset="-120"/>
              </a:rPr>
              <a:t>日函報開工</a:t>
            </a:r>
            <a:r>
              <a:rPr lang="zh-TW" altLang="zh-TW" sz="2800" dirty="0" smtClean="0">
                <a:effectLst/>
                <a:latin typeface="標楷體" pitchFamily="65" charset="-120"/>
                <a:ea typeface="標楷體" pitchFamily="65" charset="-120"/>
              </a:rPr>
              <a:t>，惟機關於</a:t>
            </a:r>
            <a:r>
              <a:rPr lang="en-US" altLang="zh-TW" sz="2800" dirty="0" smtClean="0">
                <a:solidFill>
                  <a:srgbClr val="FF3300"/>
                </a:solidFill>
                <a:effectLst/>
                <a:latin typeface="標楷體" pitchFamily="65" charset="-120"/>
                <a:ea typeface="標楷體" pitchFamily="65" charset="-120"/>
              </a:rPr>
              <a:t>104</a:t>
            </a:r>
            <a:r>
              <a:rPr lang="zh-TW" altLang="zh-TW" sz="2800" dirty="0" smtClean="0">
                <a:solidFill>
                  <a:srgbClr val="FF3300"/>
                </a:solidFill>
                <a:effectLst/>
                <a:latin typeface="標楷體" pitchFamily="65" charset="-120"/>
                <a:ea typeface="標楷體" pitchFamily="65" charset="-120"/>
              </a:rPr>
              <a:t>年</a:t>
            </a:r>
            <a:r>
              <a:rPr lang="en-US" altLang="zh-TW" sz="2800" dirty="0" smtClean="0">
                <a:solidFill>
                  <a:srgbClr val="FF3300"/>
                </a:solidFill>
                <a:effectLst/>
                <a:latin typeface="標楷體" pitchFamily="65" charset="-120"/>
                <a:ea typeface="標楷體" pitchFamily="65" charset="-120"/>
              </a:rPr>
              <a:t>1</a:t>
            </a:r>
            <a:r>
              <a:rPr lang="zh-TW" altLang="zh-TW" sz="2800" dirty="0" smtClean="0">
                <a:solidFill>
                  <a:srgbClr val="FF3300"/>
                </a:solidFill>
                <a:effectLst/>
                <a:latin typeface="標楷體" pitchFamily="65" charset="-120"/>
                <a:ea typeface="標楷體" pitchFamily="65" charset="-120"/>
              </a:rPr>
              <a:t>月</a:t>
            </a:r>
            <a:r>
              <a:rPr lang="en-US" altLang="zh-TW" sz="2800" dirty="0" smtClean="0">
                <a:solidFill>
                  <a:srgbClr val="FF3300"/>
                </a:solidFill>
                <a:effectLst/>
                <a:latin typeface="標楷體" pitchFamily="65" charset="-120"/>
                <a:ea typeface="標楷體" pitchFamily="65" charset="-120"/>
              </a:rPr>
              <a:t>28</a:t>
            </a:r>
            <a:r>
              <a:rPr lang="zh-TW" altLang="zh-TW" sz="2800" dirty="0" smtClean="0">
                <a:solidFill>
                  <a:srgbClr val="FF3300"/>
                </a:solidFill>
                <a:effectLst/>
                <a:latin typeface="標楷體" pitchFamily="65" charset="-120"/>
                <a:ea typeface="標楷體" pitchFamily="65" charset="-120"/>
              </a:rPr>
              <a:t>日以建築物尚未取得使用執照為由同意廠商暫緩開</a:t>
            </a:r>
            <a:r>
              <a:rPr lang="zh-TW" altLang="zh-TW" sz="2800" dirty="0" smtClean="0">
                <a:effectLst/>
                <a:latin typeface="標楷體" pitchFamily="65" charset="-120"/>
                <a:ea typeface="標楷體" pitchFamily="65" charset="-120"/>
              </a:rPr>
              <a:t>工。</a:t>
            </a:r>
            <a:r>
              <a:rPr lang="en-US" altLang="zh-TW" sz="2800" dirty="0" smtClean="0">
                <a:effectLst/>
                <a:latin typeface="標楷體" pitchFamily="65" charset="-120"/>
                <a:ea typeface="標楷體" pitchFamily="65" charset="-120"/>
              </a:rPr>
              <a:t>104</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5</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29</a:t>
            </a:r>
            <a:r>
              <a:rPr lang="zh-TW" altLang="zh-TW" sz="2800" dirty="0" smtClean="0">
                <a:effectLst/>
                <a:latin typeface="標楷體" pitchFamily="65" charset="-120"/>
                <a:ea typeface="標楷體" pitchFamily="65" charset="-120"/>
              </a:rPr>
              <a:t>日廠商再次申報開工，惟機關於同年</a:t>
            </a:r>
            <a:r>
              <a:rPr lang="en-US" altLang="zh-TW" sz="2800" dirty="0" smtClean="0">
                <a:solidFill>
                  <a:srgbClr val="1D04D2"/>
                </a:solidFill>
                <a:effectLst/>
                <a:latin typeface="標楷體" pitchFamily="65" charset="-120"/>
                <a:ea typeface="標楷體" pitchFamily="65" charset="-120"/>
              </a:rPr>
              <a:t>6</a:t>
            </a:r>
            <a:r>
              <a:rPr lang="zh-TW" altLang="zh-TW" sz="2800" dirty="0" smtClean="0">
                <a:solidFill>
                  <a:srgbClr val="1D04D2"/>
                </a:solidFill>
                <a:effectLst/>
                <a:latin typeface="標楷體" pitchFamily="65" charset="-120"/>
                <a:ea typeface="標楷體" pitchFamily="65" charset="-120"/>
              </a:rPr>
              <a:t>月</a:t>
            </a:r>
            <a:r>
              <a:rPr lang="en-US" altLang="zh-TW" sz="2800" dirty="0" smtClean="0">
                <a:solidFill>
                  <a:srgbClr val="1D04D2"/>
                </a:solidFill>
                <a:effectLst/>
                <a:latin typeface="標楷體" pitchFamily="65" charset="-120"/>
                <a:ea typeface="標楷體" pitchFamily="65" charset="-120"/>
              </a:rPr>
              <a:t>25</a:t>
            </a:r>
            <a:r>
              <a:rPr lang="zh-TW" altLang="zh-TW" sz="2800" dirty="0" smtClean="0">
                <a:solidFill>
                  <a:srgbClr val="1D04D2"/>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再次以</a:t>
            </a:r>
            <a:r>
              <a:rPr lang="zh-TW" altLang="zh-TW" sz="2800" dirty="0" smtClean="0">
                <a:solidFill>
                  <a:srgbClr val="FF0000"/>
                </a:solidFill>
                <a:effectLst/>
                <a:latin typeface="標楷體" pitchFamily="65" charset="-120"/>
                <a:ea typeface="標楷體" pitchFamily="65" charset="-120"/>
              </a:rPr>
              <a:t>未取得使用執照</a:t>
            </a:r>
            <a:r>
              <a:rPr lang="zh-TW" altLang="zh-TW" sz="2800" dirty="0" smtClean="0">
                <a:effectLst/>
                <a:latin typeface="標楷體" pitchFamily="65" charset="-120"/>
                <a:ea typeface="標楷體" pitchFamily="65" charset="-120"/>
              </a:rPr>
              <a:t>為由</a:t>
            </a:r>
            <a:r>
              <a:rPr lang="zh-TW" altLang="zh-TW" sz="2800" dirty="0" smtClean="0">
                <a:solidFill>
                  <a:srgbClr val="1D04D2"/>
                </a:solidFill>
                <a:effectLst/>
                <a:latin typeface="標楷體" pitchFamily="65" charset="-120"/>
                <a:ea typeface="標楷體" pitchFamily="65" charset="-120"/>
              </a:rPr>
              <a:t>同意廠商停工</a:t>
            </a:r>
            <a:r>
              <a:rPr lang="zh-TW" altLang="zh-TW" sz="2800" dirty="0" smtClean="0">
                <a:effectLst/>
                <a:latin typeface="標楷體" pitchFamily="65" charset="-120"/>
                <a:ea typeface="標楷體" pitchFamily="65" charset="-120"/>
              </a:rPr>
              <a:t>，顯見機關</a:t>
            </a:r>
            <a:r>
              <a:rPr lang="zh-TW" altLang="zh-TW" sz="2800" dirty="0" smtClean="0">
                <a:solidFill>
                  <a:srgbClr val="FF3300"/>
                </a:solidFill>
                <a:effectLst/>
                <a:latin typeface="標楷體" pitchFamily="65" charset="-120"/>
                <a:ea typeface="標楷體" pitchFamily="65" charset="-120"/>
              </a:rPr>
              <a:t>採購作業期程規劃失當</a:t>
            </a:r>
            <a:r>
              <a:rPr lang="zh-TW" altLang="zh-TW" sz="2800" dirty="0" smtClean="0">
                <a:effectLst/>
                <a:latin typeface="標楷體" pitchFamily="65" charset="-120"/>
                <a:ea typeface="標楷體" pitchFamily="65" charset="-120"/>
              </a:rPr>
              <a:t>，履約進度未覈實管控，肇致多次停工</a:t>
            </a:r>
            <a:r>
              <a:rPr lang="zh-TW" altLang="en-US" sz="2800" dirty="0" smtClean="0">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1520825" indent="-977900" algn="just">
              <a:lnSpc>
                <a:spcPct val="120000"/>
              </a:lnSpc>
              <a:buNone/>
            </a:pPr>
            <a:r>
              <a:rPr lang="zh-TW" altLang="en-US" dirty="0" smtClean="0">
                <a:solidFill>
                  <a:srgbClr val="1D076F"/>
                </a:solidFill>
                <a:effectLst/>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154</a:t>
            </a:fld>
            <a:endParaRPr lang="zh-TW" alt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endParaRPr lang="zh-TW" altLang="en-US"/>
          </a:p>
        </p:txBody>
      </p:sp>
      <p:sp>
        <p:nvSpPr>
          <p:cNvPr id="106498" name="內容版面配置區 2"/>
          <p:cNvSpPr>
            <a:spLocks noGrp="1"/>
          </p:cNvSpPr>
          <p:nvPr>
            <p:ph idx="1"/>
          </p:nvPr>
        </p:nvSpPr>
        <p:spPr/>
        <p:txBody>
          <a:bodyPr/>
          <a:lstStyle/>
          <a:p>
            <a:pPr>
              <a:buFont typeface="Wingdings" pitchFamily="2" charset="2"/>
              <a:buNone/>
            </a:pPr>
            <a:r>
              <a:rPr lang="zh-TW" altLang="en-US" sz="4400" smtClean="0">
                <a:solidFill>
                  <a:srgbClr val="7030A0"/>
                </a:solidFill>
                <a:latin typeface="標楷體" pitchFamily="65" charset="-120"/>
                <a:ea typeface="標楷體" pitchFamily="65" charset="-120"/>
              </a:rPr>
              <a:t>　</a:t>
            </a:r>
            <a:endParaRPr lang="en-US" altLang="zh-TW" sz="4400" smtClean="0">
              <a:solidFill>
                <a:srgbClr val="7030A0"/>
              </a:solidFill>
              <a:latin typeface="標楷體" pitchFamily="65" charset="-120"/>
              <a:ea typeface="標楷體" pitchFamily="65" charset="-120"/>
            </a:endParaRPr>
          </a:p>
          <a:p>
            <a:pPr>
              <a:buFont typeface="Wingdings" pitchFamily="2" charset="2"/>
              <a:buNone/>
            </a:pPr>
            <a:r>
              <a:rPr lang="zh-TW" altLang="en-US" sz="4400" smtClean="0">
                <a:solidFill>
                  <a:srgbClr val="7030A0"/>
                </a:solidFill>
                <a:latin typeface="標楷體" pitchFamily="65" charset="-120"/>
                <a:ea typeface="標楷體" pitchFamily="65" charset="-120"/>
              </a:rPr>
              <a:t> </a:t>
            </a:r>
          </a:p>
        </p:txBody>
      </p:sp>
      <p:sp>
        <p:nvSpPr>
          <p:cNvPr id="7" name="投影片編號版面配置區 8"/>
          <p:cNvSpPr>
            <a:spLocks noGrp="1"/>
          </p:cNvSpPr>
          <p:nvPr>
            <p:ph type="sldNum" sz="quarter" idx="10"/>
          </p:nvPr>
        </p:nvSpPr>
        <p:spPr/>
        <p:txBody>
          <a:bodyPr/>
          <a:lstStyle/>
          <a:p>
            <a:pPr>
              <a:defRPr/>
            </a:pPr>
            <a:fld id="{865D35F8-3B68-4C10-B55A-834696101D04}" type="slidenum">
              <a:rPr lang="zh-TW" altLang="en-US"/>
              <a:pPr>
                <a:defRPr/>
              </a:pPr>
              <a:t>155</a:t>
            </a:fld>
            <a:endParaRPr lang="zh-TW" altLang="en-US"/>
          </a:p>
        </p:txBody>
      </p:sp>
      <p:sp>
        <p:nvSpPr>
          <p:cNvPr id="4" name="矩形 3"/>
          <p:cNvSpPr/>
          <p:nvPr/>
        </p:nvSpPr>
        <p:spPr>
          <a:xfrm>
            <a:off x="2411760" y="2420888"/>
            <a:ext cx="2954655" cy="923330"/>
          </a:xfrm>
          <a:prstGeom prst="rect">
            <a:avLst/>
          </a:prstGeom>
          <a:noFill/>
        </p:spPr>
        <p:txBody>
          <a:bodyPr spcFirstLastPara="1" wrap="none">
            <a:prstTxWarp prst="textArch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kumimoji="0" lang="zh-TW" alt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標楷體" pitchFamily="65" charset="-120"/>
                <a:ea typeface="標楷體" pitchFamily="65" charset="-120"/>
              </a:rPr>
              <a:t>簡報完畢</a:t>
            </a:r>
            <a:endParaRPr kumimoji="0" lang="zh-TW" alt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endParaRPr>
          </a:p>
        </p:txBody>
      </p:sp>
      <p:sp>
        <p:nvSpPr>
          <p:cNvPr id="6" name="矩形 5"/>
          <p:cNvSpPr/>
          <p:nvPr/>
        </p:nvSpPr>
        <p:spPr>
          <a:xfrm>
            <a:off x="2627784" y="3140968"/>
            <a:ext cx="2954655" cy="923330"/>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kumimoji="0" lang="zh-TW" alt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標楷體" pitchFamily="65" charset="-120"/>
                <a:ea typeface="標楷體" pitchFamily="65" charset="-120"/>
              </a:rPr>
              <a:t>敬請討論</a:t>
            </a:r>
            <a:endParaRPr kumimoji="0" lang="zh-TW" alt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pPr>
              <a:defRPr/>
            </a:pPr>
            <a:fld id="{1AAA7DA1-8469-4CE4-BE99-F6FE9D0F609B}" type="slidenum">
              <a:rPr lang="zh-TW" altLang="en-US" smtClean="0"/>
              <a:pPr>
                <a:defRPr/>
              </a:pPr>
              <a:t>156</a:t>
            </a:fld>
            <a:endParaRPr lang="zh-TW" altLang="en-US"/>
          </a:p>
        </p:txBody>
      </p:sp>
      <p:pic>
        <p:nvPicPr>
          <p:cNvPr id="94210" name="Picture 2"/>
          <p:cNvPicPr>
            <a:picLocks noChangeAspect="1" noChangeArrowheads="1"/>
          </p:cNvPicPr>
          <p:nvPr/>
        </p:nvPicPr>
        <p:blipFill>
          <a:blip r:embed="rId3" cstate="print">
            <a:lum bright="-10000" contrast="-20000"/>
          </a:blip>
          <a:srcRect/>
          <a:stretch>
            <a:fillRect/>
          </a:stretch>
        </p:blipFill>
        <p:spPr bwMode="auto">
          <a:xfrm>
            <a:off x="899592" y="216024"/>
            <a:ext cx="6336704" cy="6525344"/>
          </a:xfrm>
          <a:prstGeom prst="rect">
            <a:avLst/>
          </a:prstGeom>
          <a:noFill/>
          <a:ln w="9525">
            <a:noFill/>
            <a:miter lim="800000"/>
            <a:headEnd/>
            <a:tailEnd/>
          </a:ln>
        </p:spPr>
      </p:pic>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pPr>
              <a:defRPr/>
            </a:pPr>
            <a:fld id="{1AAA7DA1-8469-4CE4-BE99-F6FE9D0F609B}" type="slidenum">
              <a:rPr lang="zh-TW" altLang="en-US" smtClean="0"/>
              <a:pPr>
                <a:defRPr/>
              </a:pPr>
              <a:t>157</a:t>
            </a:fld>
            <a:endParaRPr lang="zh-TW" altLang="en-US"/>
          </a:p>
        </p:txBody>
      </p:sp>
      <p:pic>
        <p:nvPicPr>
          <p:cNvPr id="95234" name="Picture 2"/>
          <p:cNvPicPr>
            <a:picLocks noChangeAspect="1" noChangeArrowheads="1"/>
          </p:cNvPicPr>
          <p:nvPr/>
        </p:nvPicPr>
        <p:blipFill>
          <a:blip r:embed="rId3" cstate="print">
            <a:lum bright="-10000" contrast="-20000"/>
          </a:blip>
          <a:srcRect/>
          <a:stretch>
            <a:fillRect/>
          </a:stretch>
        </p:blipFill>
        <p:spPr bwMode="auto">
          <a:xfrm>
            <a:off x="1115616" y="260648"/>
            <a:ext cx="5904656" cy="6281672"/>
          </a:xfrm>
          <a:prstGeom prst="rect">
            <a:avLst/>
          </a:prstGeom>
          <a:noFill/>
          <a:ln w="9525">
            <a:noFill/>
            <a:miter lim="800000"/>
            <a:headEnd/>
            <a:tailEnd/>
          </a:ln>
        </p:spPr>
      </p:pic>
      <p:sp>
        <p:nvSpPr>
          <p:cNvPr id="6" name="圓角矩形 5"/>
          <p:cNvSpPr/>
          <p:nvPr/>
        </p:nvSpPr>
        <p:spPr>
          <a:xfrm>
            <a:off x="1187624" y="4941168"/>
            <a:ext cx="583264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pPr>
              <a:defRPr/>
            </a:pPr>
            <a:fld id="{1AAA7DA1-8469-4CE4-BE99-F6FE9D0F609B}" type="slidenum">
              <a:rPr lang="zh-TW" altLang="en-US" smtClean="0"/>
              <a:pPr>
                <a:defRPr/>
              </a:pPr>
              <a:t>158</a:t>
            </a:fld>
            <a:endParaRPr lang="zh-TW" altLang="en-US"/>
          </a:p>
        </p:txBody>
      </p:sp>
      <p:pic>
        <p:nvPicPr>
          <p:cNvPr id="99330" name="Picture 2"/>
          <p:cNvPicPr>
            <a:picLocks noChangeAspect="1" noChangeArrowheads="1"/>
          </p:cNvPicPr>
          <p:nvPr/>
        </p:nvPicPr>
        <p:blipFill>
          <a:blip r:embed="rId3" cstate="print">
            <a:lum bright="-10000" contrast="-20000"/>
          </a:blip>
          <a:srcRect/>
          <a:stretch>
            <a:fillRect/>
          </a:stretch>
        </p:blipFill>
        <p:spPr bwMode="auto">
          <a:xfrm>
            <a:off x="1475657" y="381000"/>
            <a:ext cx="6025282" cy="6270212"/>
          </a:xfrm>
          <a:prstGeom prst="rect">
            <a:avLst/>
          </a:prstGeom>
          <a:noFill/>
          <a:ln w="9525">
            <a:noFill/>
            <a:miter lim="800000"/>
            <a:headEnd/>
            <a:tailEnd/>
          </a:ln>
        </p:spPr>
      </p:pic>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defRPr/>
            </a:pPr>
            <a:fld id="{1AAA7DA1-8469-4CE4-BE99-F6FE9D0F609B}" type="slidenum">
              <a:rPr lang="zh-TW" altLang="en-US" smtClean="0"/>
              <a:pPr>
                <a:defRPr/>
              </a:pPr>
              <a:t>159</a:t>
            </a:fld>
            <a:endParaRPr lang="zh-TW" altLang="en-US"/>
          </a:p>
        </p:txBody>
      </p:sp>
      <p:pic>
        <p:nvPicPr>
          <p:cNvPr id="97283" name="Picture 3"/>
          <p:cNvPicPr>
            <a:picLocks noGrp="1" noChangeAspect="1" noChangeArrowheads="1"/>
          </p:cNvPicPr>
          <p:nvPr>
            <p:ph sz="quarter" idx="1"/>
          </p:nvPr>
        </p:nvPicPr>
        <p:blipFill>
          <a:blip r:embed="rId3" cstate="print">
            <a:lum bright="-10000" contrast="-20000"/>
          </a:blip>
          <a:srcRect/>
          <a:stretch>
            <a:fillRect/>
          </a:stretch>
        </p:blipFill>
        <p:spPr bwMode="auto">
          <a:xfrm>
            <a:off x="899592" y="332655"/>
            <a:ext cx="6480720" cy="5677653"/>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075240" cy="5349081"/>
          </a:xfrm>
        </p:spPr>
        <p:txBody>
          <a:bodyPr>
            <a:noAutofit/>
          </a:bodyPr>
          <a:lstStyle/>
          <a:p>
            <a:pPr marL="274320" indent="-274320" fontAlgn="auto">
              <a:spcAft>
                <a:spcPts val="0"/>
              </a:spcAft>
              <a:buFont typeface="Wingdings"/>
              <a:buNone/>
              <a:defRPr/>
            </a:pPr>
            <a:r>
              <a:rPr lang="zh-TW" altLang="en-US" sz="3200" b="1" dirty="0" smtClean="0">
                <a:solidFill>
                  <a:srgbClr val="1D04D2"/>
                </a:solidFill>
                <a:effectLst/>
                <a:latin typeface="標楷體" pitchFamily="65" charset="-120"/>
                <a:ea typeface="標楷體" pitchFamily="65" charset="-120"/>
              </a:rPr>
              <a:t>投標廠商聲明書</a:t>
            </a:r>
            <a:r>
              <a:rPr lang="en-US" altLang="zh-TW" sz="3200" b="1" dirty="0" smtClean="0">
                <a:solidFill>
                  <a:srgbClr val="1D04D2"/>
                </a:solidFill>
                <a:effectLst/>
                <a:latin typeface="標楷體" pitchFamily="65" charset="-120"/>
                <a:ea typeface="標楷體" pitchFamily="65" charset="-120"/>
              </a:rPr>
              <a:t>(</a:t>
            </a:r>
            <a:r>
              <a:rPr lang="zh-TW" altLang="en-US" sz="3200" b="1" dirty="0" smtClean="0">
                <a:solidFill>
                  <a:srgbClr val="1D04D2"/>
                </a:solidFill>
                <a:effectLst/>
                <a:latin typeface="標楷體" pitchFamily="65" charset="-120"/>
                <a:ea typeface="標楷體" pitchFamily="65" charset="-120"/>
              </a:rPr>
              <a:t>續</a:t>
            </a:r>
            <a:r>
              <a:rPr lang="en-US" altLang="zh-TW" sz="3200" b="1" dirty="0" smtClean="0">
                <a:solidFill>
                  <a:srgbClr val="1D04D2"/>
                </a:solidFill>
                <a:effectLst/>
                <a:latin typeface="標楷體" pitchFamily="65" charset="-120"/>
                <a:ea typeface="標楷體" pitchFamily="65" charset="-120"/>
              </a:rPr>
              <a:t>)</a:t>
            </a:r>
            <a:endParaRPr lang="en-US" altLang="zh-TW" sz="1800" b="1" dirty="0" smtClean="0">
              <a:solidFill>
                <a:srgbClr val="02901D"/>
              </a:solidFill>
              <a:effectLst/>
              <a:latin typeface="標楷體" pitchFamily="65" charset="-120"/>
              <a:ea typeface="標楷體" pitchFamily="65" charset="-120"/>
            </a:endParaRPr>
          </a:p>
          <a:p>
            <a:pPr marL="452438" indent="-182563" algn="just" fontAlgn="auto">
              <a:spcAft>
                <a:spcPts val="0"/>
              </a:spcAft>
              <a:buFont typeface="Wingdings" pitchFamily="2" charset="2"/>
              <a:buChar char="l"/>
              <a:tabLst>
                <a:tab pos="981075" algn="l"/>
              </a:tabLst>
              <a:defRPr/>
            </a:pPr>
            <a:r>
              <a:rPr lang="zh-TW" altLang="en-US" sz="2800" b="1" dirty="0" smtClean="0">
                <a:solidFill>
                  <a:srgbClr val="02901D"/>
                </a:solidFill>
                <a:effectLst/>
                <a:latin typeface="標楷體" pitchFamily="65" charset="-120"/>
                <a:ea typeface="標楷體" pitchFamily="65" charset="-120"/>
              </a:rPr>
              <a:t>附註</a:t>
            </a:r>
            <a:endParaRPr lang="en-US" altLang="zh-TW" sz="2800" b="1" dirty="0" smtClean="0">
              <a:solidFill>
                <a:srgbClr val="02901D"/>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en-US" altLang="zh-TW" sz="2800" b="1" dirty="0" smtClean="0">
                <a:solidFill>
                  <a:srgbClr val="02901D"/>
                </a:solidFill>
                <a:effectLst/>
                <a:latin typeface="標楷體" pitchFamily="65" charset="-120"/>
                <a:ea typeface="標楷體" pitchFamily="65" charset="-120"/>
              </a:rPr>
              <a:t>7.</a:t>
            </a:r>
            <a:r>
              <a:rPr lang="zh-TW" altLang="zh-TW" sz="2800" b="1" dirty="0" smtClean="0">
                <a:solidFill>
                  <a:srgbClr val="02901D"/>
                </a:solidFill>
                <a:effectLst/>
                <a:latin typeface="標楷體" pitchFamily="65" charset="-120"/>
                <a:ea typeface="標楷體" pitchFamily="65" charset="-120"/>
              </a:rPr>
              <a:t>本採購如屬依採購法以</a:t>
            </a:r>
            <a:r>
              <a:rPr lang="zh-TW" altLang="zh-TW" sz="2800" b="1" dirty="0" smtClean="0">
                <a:solidFill>
                  <a:srgbClr val="FF3300"/>
                </a:solidFill>
                <a:effectLst/>
                <a:latin typeface="標楷體" pitchFamily="65" charset="-120"/>
                <a:ea typeface="標楷體" pitchFamily="65" charset="-120"/>
              </a:rPr>
              <a:t>公告程序辦理或同法第</a:t>
            </a:r>
            <a:r>
              <a:rPr lang="en-US" altLang="zh-TW" sz="2800" b="1" dirty="0" smtClean="0">
                <a:solidFill>
                  <a:srgbClr val="FF3300"/>
                </a:solidFill>
                <a:effectLst/>
                <a:latin typeface="標楷體" pitchFamily="65" charset="-120"/>
                <a:ea typeface="標楷體" pitchFamily="65" charset="-120"/>
              </a:rPr>
              <a:t>105</a:t>
            </a:r>
            <a:r>
              <a:rPr lang="zh-TW" altLang="zh-TW" sz="2800" b="1" dirty="0" smtClean="0">
                <a:solidFill>
                  <a:srgbClr val="FF3300"/>
                </a:solidFill>
                <a:effectLst/>
                <a:latin typeface="標楷體" pitchFamily="65" charset="-120"/>
                <a:ea typeface="標楷體" pitchFamily="65" charset="-120"/>
              </a:rPr>
              <a:t>條辦理之情形</a:t>
            </a:r>
            <a:r>
              <a:rPr lang="zh-TW" altLang="zh-TW" sz="2800" b="1" dirty="0" smtClean="0">
                <a:solidFill>
                  <a:srgbClr val="02901D"/>
                </a:solidFill>
                <a:effectLst/>
                <a:latin typeface="標楷體" pitchFamily="65" charset="-120"/>
                <a:ea typeface="標楷體" pitchFamily="65" charset="-120"/>
              </a:rPr>
              <a:t>者，且本廠商就本採購案，係屬公職人員利益衝突迴避法第</a:t>
            </a:r>
            <a:r>
              <a:rPr lang="en-US" altLang="zh-TW" sz="2800" b="1" dirty="0" smtClean="0">
                <a:solidFill>
                  <a:srgbClr val="02901D"/>
                </a:solidFill>
                <a:effectLst/>
                <a:latin typeface="標楷體" pitchFamily="65" charset="-120"/>
                <a:ea typeface="標楷體" pitchFamily="65" charset="-120"/>
              </a:rPr>
              <a:t>2</a:t>
            </a:r>
            <a:r>
              <a:rPr lang="zh-TW" altLang="zh-TW" sz="2800" b="1" dirty="0" smtClean="0">
                <a:solidFill>
                  <a:srgbClr val="02901D"/>
                </a:solidFill>
                <a:effectLst/>
                <a:latin typeface="標楷體" pitchFamily="65" charset="-120"/>
                <a:ea typeface="標楷體" pitchFamily="65" charset="-120"/>
              </a:rPr>
              <a:t>條及第</a:t>
            </a:r>
            <a:r>
              <a:rPr lang="en-US" altLang="zh-TW" sz="2800" b="1" dirty="0" smtClean="0">
                <a:solidFill>
                  <a:srgbClr val="02901D"/>
                </a:solidFill>
                <a:effectLst/>
                <a:latin typeface="標楷體" pitchFamily="65" charset="-120"/>
                <a:ea typeface="標楷體" pitchFamily="65" charset="-120"/>
              </a:rPr>
              <a:t>3</a:t>
            </a:r>
            <a:r>
              <a:rPr lang="zh-TW" altLang="zh-TW" sz="2800" b="1" dirty="0" smtClean="0">
                <a:solidFill>
                  <a:srgbClr val="02901D"/>
                </a:solidFill>
                <a:effectLst/>
                <a:latin typeface="標楷體" pitchFamily="65" charset="-120"/>
                <a:ea typeface="標楷體" pitchFamily="65" charset="-120"/>
              </a:rPr>
              <a:t>條所稱公職人員或其關係人者，請</a:t>
            </a:r>
            <a:r>
              <a:rPr lang="zh-TW" altLang="zh-TW" sz="2800" b="1" dirty="0" smtClean="0">
                <a:solidFill>
                  <a:srgbClr val="FF3300"/>
                </a:solidFill>
                <a:effectLst/>
                <a:latin typeface="標楷體" pitchFamily="65" charset="-120"/>
                <a:ea typeface="標楷體" pitchFamily="65" charset="-120"/>
              </a:rPr>
              <a:t>填「公職人員利益衝突迴避法第</a:t>
            </a:r>
            <a:r>
              <a:rPr lang="en-US" altLang="zh-TW" sz="2800" b="1" dirty="0" smtClean="0">
                <a:solidFill>
                  <a:srgbClr val="FF3300"/>
                </a:solidFill>
                <a:effectLst/>
                <a:latin typeface="標楷體" pitchFamily="65" charset="-120"/>
                <a:ea typeface="標楷體" pitchFamily="65" charset="-120"/>
              </a:rPr>
              <a:t>14</a:t>
            </a:r>
            <a:r>
              <a:rPr lang="zh-TW" altLang="zh-TW" sz="2800" b="1" dirty="0" smtClean="0">
                <a:solidFill>
                  <a:srgbClr val="FF3300"/>
                </a:solidFill>
                <a:effectLst/>
                <a:latin typeface="標楷體" pitchFamily="65" charset="-120"/>
                <a:ea typeface="標楷體" pitchFamily="65" charset="-120"/>
              </a:rPr>
              <a:t>條第</a:t>
            </a:r>
            <a:r>
              <a:rPr lang="en-US" altLang="zh-TW" sz="2800" b="1" dirty="0" smtClean="0">
                <a:solidFill>
                  <a:srgbClr val="FF3300"/>
                </a:solidFill>
                <a:effectLst/>
                <a:latin typeface="標楷體" pitchFamily="65" charset="-120"/>
                <a:ea typeface="標楷體" pitchFamily="65" charset="-120"/>
              </a:rPr>
              <a:t>2</a:t>
            </a:r>
            <a:r>
              <a:rPr lang="zh-TW" altLang="zh-TW" sz="2800" b="1" dirty="0" smtClean="0">
                <a:solidFill>
                  <a:srgbClr val="FF3300"/>
                </a:solidFill>
                <a:effectLst/>
                <a:latin typeface="標楷體" pitchFamily="65" charset="-120"/>
                <a:ea typeface="標楷體" pitchFamily="65" charset="-120"/>
              </a:rPr>
              <a:t>項公職人員及關係人身分關係揭露表」</a:t>
            </a:r>
            <a:r>
              <a:rPr lang="zh-TW" altLang="zh-TW" sz="2800" b="1" dirty="0" smtClean="0">
                <a:solidFill>
                  <a:srgbClr val="02901D"/>
                </a:solidFill>
                <a:effectLst/>
                <a:latin typeface="標楷體" pitchFamily="65" charset="-120"/>
                <a:ea typeface="標楷體" pitchFamily="65" charset="-120"/>
              </a:rPr>
              <a:t>，如</a:t>
            </a:r>
            <a:r>
              <a:rPr lang="zh-TW" altLang="zh-TW" sz="2800" b="1" dirty="0" smtClean="0">
                <a:solidFill>
                  <a:srgbClr val="FF3300"/>
                </a:solidFill>
                <a:effectLst/>
                <a:latin typeface="標楷體" pitchFamily="65" charset="-120"/>
                <a:ea typeface="標楷體" pitchFamily="65" charset="-120"/>
              </a:rPr>
              <a:t>未揭露</a:t>
            </a:r>
            <a:r>
              <a:rPr lang="zh-TW" altLang="zh-TW" sz="2800" b="1" dirty="0" smtClean="0">
                <a:solidFill>
                  <a:srgbClr val="02901D"/>
                </a:solidFill>
                <a:effectLst/>
                <a:latin typeface="標楷體" pitchFamily="65" charset="-120"/>
                <a:ea typeface="標楷體" pitchFamily="65" charset="-120"/>
              </a:rPr>
              <a:t>者依</a:t>
            </a:r>
            <a:r>
              <a:rPr lang="zh-TW" altLang="zh-TW" sz="2800" b="1" dirty="0" smtClean="0">
                <a:solidFill>
                  <a:srgbClr val="1D04D2"/>
                </a:solidFill>
                <a:effectLst/>
                <a:latin typeface="標楷體" pitchFamily="65" charset="-120"/>
                <a:ea typeface="標楷體" pitchFamily="65" charset="-120"/>
              </a:rPr>
              <a:t>公職人員利益衝突迴避法第</a:t>
            </a:r>
            <a:r>
              <a:rPr lang="en-US" altLang="zh-TW" sz="2800" b="1" dirty="0" smtClean="0">
                <a:solidFill>
                  <a:srgbClr val="1D04D2"/>
                </a:solidFill>
                <a:effectLst/>
                <a:latin typeface="標楷體" pitchFamily="65" charset="-120"/>
                <a:ea typeface="標楷體" pitchFamily="65" charset="-120"/>
              </a:rPr>
              <a:t>18</a:t>
            </a:r>
            <a:r>
              <a:rPr lang="zh-TW" altLang="zh-TW" sz="2800" b="1" dirty="0" smtClean="0">
                <a:solidFill>
                  <a:srgbClr val="1D04D2"/>
                </a:solidFill>
                <a:effectLst/>
                <a:latin typeface="標楷體" pitchFamily="65" charset="-120"/>
                <a:ea typeface="標楷體" pitchFamily="65" charset="-120"/>
              </a:rPr>
              <a:t>條第</a:t>
            </a:r>
            <a:r>
              <a:rPr lang="en-US" altLang="zh-TW" sz="2800" b="1" dirty="0" smtClean="0">
                <a:solidFill>
                  <a:srgbClr val="1D04D2"/>
                </a:solidFill>
                <a:effectLst/>
                <a:latin typeface="標楷體" pitchFamily="65" charset="-120"/>
                <a:ea typeface="標楷體" pitchFamily="65" charset="-120"/>
              </a:rPr>
              <a:t>3</a:t>
            </a:r>
            <a:r>
              <a:rPr lang="zh-TW" altLang="zh-TW" sz="2800" b="1" dirty="0" smtClean="0">
                <a:solidFill>
                  <a:srgbClr val="1D04D2"/>
                </a:solidFill>
                <a:effectLst/>
                <a:latin typeface="標楷體" pitchFamily="65" charset="-120"/>
                <a:ea typeface="標楷體" pitchFamily="65" charset="-120"/>
              </a:rPr>
              <a:t>項處罰</a:t>
            </a:r>
            <a:r>
              <a:rPr lang="zh-TW" altLang="en-US" sz="2800" b="1" dirty="0" smtClean="0">
                <a:solidFill>
                  <a:srgbClr val="1D04D2"/>
                </a:solidFill>
                <a:effectLst/>
                <a:latin typeface="標楷體" pitchFamily="65" charset="-120"/>
                <a:ea typeface="標楷體" pitchFamily="65" charset="-120"/>
              </a:rPr>
              <a:t>（</a:t>
            </a:r>
            <a:r>
              <a:rPr lang="zh-TW" altLang="zh-TW" sz="2800" b="1" dirty="0" smtClean="0">
                <a:solidFill>
                  <a:srgbClr val="1D04D2"/>
                </a:solidFill>
                <a:effectLst/>
                <a:latin typeface="標楷體" pitchFamily="65" charset="-120"/>
                <a:ea typeface="標楷體" pitchFamily="65" charset="-120"/>
              </a:rPr>
              <a:t>新臺幣五萬元以上五十萬元以下罰鍰</a:t>
            </a:r>
            <a:r>
              <a:rPr lang="zh-TW" altLang="en-US" sz="2800" b="1" dirty="0" smtClean="0">
                <a:solidFill>
                  <a:srgbClr val="1D04D2"/>
                </a:solidFill>
                <a:effectLst/>
                <a:latin typeface="標楷體" pitchFamily="65" charset="-120"/>
                <a:ea typeface="標楷體" pitchFamily="65" charset="-120"/>
              </a:rPr>
              <a:t>）</a:t>
            </a:r>
            <a:r>
              <a:rPr lang="zh-TW" altLang="zh-TW" sz="2800" b="1" dirty="0" smtClean="0">
                <a:solidFill>
                  <a:srgbClr val="02901D"/>
                </a:solidFill>
                <a:effectLst/>
                <a:latin typeface="標楷體" pitchFamily="65" charset="-120"/>
                <a:ea typeface="標楷體" pitchFamily="65" charset="-120"/>
              </a:rPr>
              <a:t>。 </a:t>
            </a:r>
            <a:endParaRPr lang="en-US" altLang="zh-TW" sz="2800" b="1" dirty="0" smtClean="0">
              <a:solidFill>
                <a:srgbClr val="02901D"/>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en-US" altLang="zh-TW" sz="3600" b="1" dirty="0" smtClean="0">
                <a:solidFill>
                  <a:srgbClr val="FF0000"/>
                </a:solidFill>
                <a:effectLst/>
                <a:latin typeface="標楷體" pitchFamily="65" charset="-120"/>
                <a:ea typeface="標楷體" pitchFamily="65" charset="-120"/>
              </a:rPr>
              <a:t>※</a:t>
            </a:r>
            <a:r>
              <a:rPr lang="zh-TW" altLang="zh-TW" sz="3600" dirty="0" smtClean="0">
                <a:solidFill>
                  <a:srgbClr val="FF3300"/>
                </a:solidFill>
                <a:effectLst/>
                <a:latin typeface="標楷體" pitchFamily="65" charset="-120"/>
                <a:ea typeface="標楷體" pitchFamily="65" charset="-120"/>
              </a:rPr>
              <a:t>關係揭露表</a:t>
            </a:r>
            <a:r>
              <a:rPr lang="zh-TW" altLang="en-US" sz="3600" dirty="0" smtClean="0">
                <a:solidFill>
                  <a:srgbClr val="FF3300"/>
                </a:solidFill>
                <a:effectLst/>
                <a:latin typeface="標楷體" pitchFamily="65" charset="-120"/>
                <a:ea typeface="標楷體" pitchFamily="65" charset="-120"/>
              </a:rPr>
              <a:t>可於開標後補附。</a:t>
            </a:r>
            <a:endParaRPr lang="en-US" altLang="zh-TW" sz="3600" b="1" dirty="0" smtClean="0">
              <a:solidFill>
                <a:srgbClr val="FF0000"/>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16</a:t>
            </a:fld>
            <a:endParaRPr lang="zh-TW" altLang="en-US"/>
          </a:p>
        </p:txBody>
      </p:sp>
      <p:sp>
        <p:nvSpPr>
          <p:cNvPr id="5" name="標題 1"/>
          <p:cNvSpPr txBox="1">
            <a:spLocks/>
          </p:cNvSpPr>
          <p:nvPr/>
        </p:nvSpPr>
        <p:spPr>
          <a:xfrm>
            <a:off x="323528" y="404664"/>
            <a:ext cx="8363272" cy="648072"/>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a:defRPr/>
            </a:pPr>
            <a:r>
              <a:rPr lang="zh-TW" altLang="en-US" sz="4400" b="1" dirty="0" smtClean="0">
                <a:solidFill>
                  <a:srgbClr val="7030A0"/>
                </a:solidFill>
                <a:latin typeface="標楷體" pitchFamily="65" charset="-120"/>
                <a:ea typeface="標楷體" pitchFamily="65" charset="-120"/>
              </a:rPr>
              <a:t>壹、政府採購法修法重點</a:t>
            </a:r>
            <a:endParaRPr lang="zh-TW" altLang="en-US" sz="4400" b="1" cap="small" dirty="0" smtClean="0">
              <a:solidFill>
                <a:srgbClr val="7030A0"/>
              </a:solidFill>
              <a:latin typeface="標楷體" pitchFamily="65" charset="-120"/>
              <a:ea typeface="標楷體" pitchFamily="65" charset="-12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defRPr/>
            </a:pPr>
            <a:fld id="{1AAA7DA1-8469-4CE4-BE99-F6FE9D0F609B}" type="slidenum">
              <a:rPr lang="zh-TW" altLang="en-US" smtClean="0"/>
              <a:pPr>
                <a:defRPr/>
              </a:pPr>
              <a:t>160</a:t>
            </a:fld>
            <a:endParaRPr lang="zh-TW" altLang="en-US"/>
          </a:p>
        </p:txBody>
      </p:sp>
      <p:pic>
        <p:nvPicPr>
          <p:cNvPr id="98306" name="Picture 2"/>
          <p:cNvPicPr>
            <a:picLocks noGrp="1" noChangeAspect="1" noChangeArrowheads="1"/>
          </p:cNvPicPr>
          <p:nvPr>
            <p:ph sz="quarter" idx="1"/>
          </p:nvPr>
        </p:nvPicPr>
        <p:blipFill>
          <a:blip r:embed="rId3" cstate="print">
            <a:lum bright="-10000" contrast="-20000"/>
          </a:blip>
          <a:srcRect/>
          <a:stretch>
            <a:fillRect/>
          </a:stretch>
        </p:blipFill>
        <p:spPr bwMode="auto">
          <a:xfrm>
            <a:off x="755576" y="188640"/>
            <a:ext cx="7125002" cy="5760640"/>
          </a:xfrm>
          <a:prstGeom prst="rect">
            <a:avLst/>
          </a:prstGeom>
          <a:noFill/>
          <a:ln w="9525">
            <a:noFill/>
            <a:miter lim="800000"/>
            <a:headEnd/>
            <a:tailEnd/>
          </a:ln>
        </p:spPr>
      </p:pic>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defRPr/>
            </a:pPr>
            <a:fld id="{1AAA7DA1-8469-4CE4-BE99-F6FE9D0F609B}" type="slidenum">
              <a:rPr lang="zh-TW" altLang="en-US" smtClean="0"/>
              <a:pPr>
                <a:defRPr/>
              </a:pPr>
              <a:t>161</a:t>
            </a:fld>
            <a:endParaRPr lang="zh-TW" altLang="en-US"/>
          </a:p>
        </p:txBody>
      </p:sp>
      <p:pic>
        <p:nvPicPr>
          <p:cNvPr id="96258" name="Picture 2"/>
          <p:cNvPicPr>
            <a:picLocks noGrp="1" noChangeAspect="1" noChangeArrowheads="1"/>
          </p:cNvPicPr>
          <p:nvPr>
            <p:ph sz="quarter" idx="1"/>
          </p:nvPr>
        </p:nvPicPr>
        <p:blipFill>
          <a:blip r:embed="rId3" cstate="print">
            <a:lum bright="-10000" contrast="-20000"/>
          </a:blip>
          <a:srcRect/>
          <a:stretch>
            <a:fillRect/>
          </a:stretch>
        </p:blipFill>
        <p:spPr bwMode="auto">
          <a:xfrm>
            <a:off x="1231748" y="290012"/>
            <a:ext cx="5428484" cy="6183813"/>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17</a:t>
            </a:fld>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323528" y="188640"/>
            <a:ext cx="7992888" cy="6394311"/>
          </a:xfrm>
          <a:prstGeom prst="rect">
            <a:avLst/>
          </a:prstGeom>
          <a:noFill/>
          <a:ln w="9525">
            <a:noFill/>
            <a:miter lim="800000"/>
            <a:headEnd/>
            <a:tailEnd/>
          </a:ln>
        </p:spPr>
      </p:pic>
      <p:sp>
        <p:nvSpPr>
          <p:cNvPr id="6" name="圓角矩形 5"/>
          <p:cNvSpPr/>
          <p:nvPr/>
        </p:nvSpPr>
        <p:spPr>
          <a:xfrm>
            <a:off x="2771800" y="3140968"/>
            <a:ext cx="4608512" cy="50405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7715200" cy="5349081"/>
          </a:xfrm>
        </p:spPr>
        <p:txBody>
          <a:bodyPr>
            <a:noAutofit/>
          </a:bodyPr>
          <a:lstStyle/>
          <a:p>
            <a:pPr marL="274320" indent="-274320" fontAlgn="auto">
              <a:spcAft>
                <a:spcPts val="0"/>
              </a:spcAft>
              <a:buFont typeface="Wingdings"/>
              <a:buNone/>
              <a:defRPr/>
            </a:pPr>
            <a:r>
              <a:rPr lang="zh-TW" altLang="en-US" sz="3200" b="1" dirty="0" smtClean="0">
                <a:solidFill>
                  <a:srgbClr val="1D04D2"/>
                </a:solidFill>
                <a:effectLst/>
                <a:latin typeface="標楷體" pitchFamily="65" charset="-120"/>
                <a:ea typeface="標楷體" pitchFamily="65" charset="-120"/>
              </a:rPr>
              <a:t>投標廠商聲明書</a:t>
            </a:r>
            <a:r>
              <a:rPr lang="en-US" altLang="zh-TW" sz="3200" b="1" dirty="0" smtClean="0">
                <a:solidFill>
                  <a:srgbClr val="1D04D2"/>
                </a:solidFill>
                <a:effectLst/>
                <a:latin typeface="標楷體" pitchFamily="65" charset="-120"/>
                <a:ea typeface="標楷體" pitchFamily="65" charset="-120"/>
              </a:rPr>
              <a:t>(</a:t>
            </a:r>
            <a:r>
              <a:rPr lang="zh-TW" altLang="en-US" sz="3200" b="1" dirty="0" smtClean="0">
                <a:solidFill>
                  <a:srgbClr val="1D04D2"/>
                </a:solidFill>
                <a:effectLst/>
                <a:latin typeface="標楷體" pitchFamily="65" charset="-120"/>
                <a:ea typeface="標楷體" pitchFamily="65" charset="-120"/>
              </a:rPr>
              <a:t>續</a:t>
            </a:r>
            <a:r>
              <a:rPr lang="en-US" altLang="zh-TW" sz="3200" b="1" dirty="0" smtClean="0">
                <a:solidFill>
                  <a:srgbClr val="1D04D2"/>
                </a:solidFill>
                <a:effectLst/>
                <a:latin typeface="標楷體" pitchFamily="65" charset="-120"/>
                <a:ea typeface="標楷體" pitchFamily="65" charset="-120"/>
              </a:rPr>
              <a:t>)</a:t>
            </a:r>
          </a:p>
          <a:p>
            <a:pPr marL="274320" indent="-274320"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a:p>
            <a:pPr marL="625475" lvl="0" indent="-355600" algn="just" fontAlgn="auto">
              <a:spcAft>
                <a:spcPts val="0"/>
              </a:spcAft>
              <a:buNone/>
              <a:tabLst>
                <a:tab pos="981075" algn="l"/>
              </a:tabLst>
              <a:defRPr/>
            </a:pPr>
            <a:r>
              <a:rPr lang="en-US" altLang="zh-TW" sz="2600" b="1" dirty="0" smtClean="0">
                <a:solidFill>
                  <a:srgbClr val="FF3300"/>
                </a:solidFill>
                <a:effectLst/>
                <a:latin typeface="標楷體"/>
                <a:ea typeface="標楷體"/>
              </a:rPr>
              <a:t>※</a:t>
            </a:r>
            <a:r>
              <a:rPr lang="zh-TW" altLang="en-US" sz="3200" b="1" dirty="0" smtClean="0">
                <a:solidFill>
                  <a:srgbClr val="02901D"/>
                </a:solidFill>
                <a:effectLst/>
                <a:latin typeface="標楷體" pitchFamily="65" charset="-120"/>
                <a:ea typeface="標楷體" pitchFamily="65" charset="-120"/>
              </a:rPr>
              <a:t>法務部</a:t>
            </a:r>
            <a:r>
              <a:rPr lang="en-US" altLang="zh-TW" sz="3200" b="1" dirty="0" smtClean="0">
                <a:solidFill>
                  <a:srgbClr val="02901D"/>
                </a:solidFill>
                <a:effectLst/>
                <a:latin typeface="標楷體" pitchFamily="65" charset="-120"/>
                <a:ea typeface="標楷體" pitchFamily="65" charset="-120"/>
              </a:rPr>
              <a:t>108</a:t>
            </a:r>
            <a:r>
              <a:rPr lang="zh-TW" altLang="en-US" sz="3200" b="1" dirty="0" smtClean="0">
                <a:solidFill>
                  <a:srgbClr val="02901D"/>
                </a:solidFill>
                <a:effectLst/>
                <a:latin typeface="標楷體" pitchFamily="65" charset="-120"/>
                <a:ea typeface="標楷體" pitchFamily="65" charset="-120"/>
              </a:rPr>
              <a:t>年</a:t>
            </a:r>
            <a:r>
              <a:rPr lang="en-US" altLang="zh-TW" sz="3200" b="1" dirty="0" smtClean="0">
                <a:solidFill>
                  <a:srgbClr val="02901D"/>
                </a:solidFill>
                <a:effectLst/>
                <a:latin typeface="標楷體" pitchFamily="65" charset="-120"/>
                <a:ea typeface="標楷體" pitchFamily="65" charset="-120"/>
              </a:rPr>
              <a:t>3</a:t>
            </a:r>
            <a:r>
              <a:rPr lang="zh-TW" altLang="en-US" sz="3200" b="1" dirty="0" smtClean="0">
                <a:solidFill>
                  <a:srgbClr val="02901D"/>
                </a:solidFill>
                <a:effectLst/>
                <a:latin typeface="標楷體" pitchFamily="65" charset="-120"/>
                <a:ea typeface="標楷體" pitchFamily="65" charset="-120"/>
              </a:rPr>
              <a:t>月</a:t>
            </a:r>
            <a:r>
              <a:rPr lang="en-US" altLang="zh-TW" sz="3200" b="1" dirty="0" smtClean="0">
                <a:solidFill>
                  <a:srgbClr val="02901D"/>
                </a:solidFill>
                <a:effectLst/>
                <a:latin typeface="標楷體" pitchFamily="65" charset="-120"/>
                <a:ea typeface="標楷體" pitchFamily="65" charset="-120"/>
              </a:rPr>
              <a:t>22</a:t>
            </a:r>
            <a:r>
              <a:rPr lang="zh-TW" altLang="en-US" sz="3200" b="1" dirty="0" smtClean="0">
                <a:solidFill>
                  <a:srgbClr val="02901D"/>
                </a:solidFill>
                <a:effectLst/>
                <a:latin typeface="標楷體" pitchFamily="65" charset="-120"/>
                <a:ea typeface="標楷體" pitchFamily="65" charset="-120"/>
              </a:rPr>
              <a:t>日法廉字第</a:t>
            </a:r>
            <a:r>
              <a:rPr lang="en-US" altLang="zh-TW" sz="3200" b="1" dirty="0" smtClean="0">
                <a:solidFill>
                  <a:srgbClr val="02901D"/>
                </a:solidFill>
                <a:effectLst/>
                <a:latin typeface="標楷體" pitchFamily="65" charset="-120"/>
                <a:ea typeface="標楷體" pitchFamily="65" charset="-120"/>
              </a:rPr>
              <a:t>10805002150</a:t>
            </a:r>
            <a:r>
              <a:rPr lang="zh-TW" altLang="en-US" sz="3200" b="1" dirty="0" smtClean="0">
                <a:solidFill>
                  <a:srgbClr val="02901D"/>
                </a:solidFill>
                <a:effectLst/>
                <a:latin typeface="標楷體" pitchFamily="65" charset="-120"/>
                <a:ea typeface="標楷體" pitchFamily="65" charset="-120"/>
              </a:rPr>
              <a:t>號函檢送</a:t>
            </a:r>
            <a:r>
              <a:rPr lang="zh-TW" altLang="en-US" sz="3200" b="1" dirty="0" smtClean="0">
                <a:solidFill>
                  <a:srgbClr val="FF3300"/>
                </a:solidFill>
                <a:effectLst/>
                <a:latin typeface="標楷體" pitchFamily="65" charset="-120"/>
                <a:ea typeface="標楷體" pitchFamily="65" charset="-120"/>
              </a:rPr>
              <a:t>「公職人員利益衝突迴避法第</a:t>
            </a:r>
            <a:r>
              <a:rPr lang="en-US" altLang="zh-TW" sz="3200" b="1" dirty="0" smtClean="0">
                <a:solidFill>
                  <a:srgbClr val="FF3300"/>
                </a:solidFill>
                <a:effectLst/>
                <a:latin typeface="標楷體" pitchFamily="65" charset="-120"/>
                <a:ea typeface="標楷體" pitchFamily="65" charset="-120"/>
              </a:rPr>
              <a:t>14</a:t>
            </a:r>
            <a:r>
              <a:rPr lang="zh-TW" altLang="en-US" sz="3200" b="1" dirty="0" smtClean="0">
                <a:solidFill>
                  <a:srgbClr val="FF3300"/>
                </a:solidFill>
                <a:effectLst/>
                <a:latin typeface="標楷體" pitchFamily="65" charset="-120"/>
                <a:ea typeface="標楷體" pitchFamily="65" charset="-120"/>
              </a:rPr>
              <a:t>條規定執行疑義說明」。</a:t>
            </a:r>
            <a:endParaRPr lang="zh-TW" altLang="zh-TW" sz="3200" b="1" dirty="0" smtClean="0">
              <a:solidFill>
                <a:srgbClr val="FF3300"/>
              </a:solidFill>
              <a:effectLst/>
              <a:latin typeface="標楷體" pitchFamily="65" charset="-120"/>
              <a:ea typeface="標楷體" pitchFamily="65" charset="-120"/>
            </a:endParaRPr>
          </a:p>
          <a:p>
            <a:pPr marL="446088" indent="-180975"/>
            <a:endParaRPr lang="en-US" altLang="zh-TW" b="1" dirty="0" smtClean="0">
              <a:effectLst/>
              <a:latin typeface="標楷體" pitchFamily="65" charset="-120"/>
              <a:ea typeface="標楷體" pitchFamily="65" charset="-120"/>
            </a:endParaRPr>
          </a:p>
          <a:p>
            <a:endParaRPr lang="zh-TW" altLang="en-US" dirty="0" smtClean="0">
              <a:effectLst/>
            </a:endParaRPr>
          </a:p>
          <a:p>
            <a:pPr marL="446088" indent="-180975"/>
            <a:endParaRPr lang="zh-TW" altLang="en-US" b="1" dirty="0" smtClean="0">
              <a:effectLst/>
              <a:latin typeface="標楷體" pitchFamily="65" charset="-120"/>
              <a:ea typeface="標楷體" pitchFamily="65" charset="-120"/>
            </a:endParaRPr>
          </a:p>
          <a:p>
            <a:pPr marL="452438" indent="-182563" algn="just" fontAlgn="auto">
              <a:spcAft>
                <a:spcPts val="0"/>
              </a:spcAft>
              <a:buNone/>
              <a:tabLst>
                <a:tab pos="981075" algn="l"/>
              </a:tabLst>
              <a:defRPr/>
            </a:pPr>
            <a:endParaRPr lang="en-US" altLang="zh-TW" sz="26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18</a:t>
            </a:fld>
            <a:endParaRPr lang="zh-TW" altLang="en-US"/>
          </a:p>
        </p:txBody>
      </p:sp>
      <p:sp>
        <p:nvSpPr>
          <p:cNvPr id="5" name="標題 1"/>
          <p:cNvSpPr txBox="1">
            <a:spLocks/>
          </p:cNvSpPr>
          <p:nvPr/>
        </p:nvSpPr>
        <p:spPr>
          <a:xfrm>
            <a:off x="323528" y="404664"/>
            <a:ext cx="8363272" cy="648072"/>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a:defRPr/>
            </a:pPr>
            <a:r>
              <a:rPr lang="zh-TW" altLang="en-US" sz="4300" b="1" dirty="0" smtClean="0">
                <a:solidFill>
                  <a:srgbClr val="7030A0"/>
                </a:solidFill>
                <a:latin typeface="標楷體" pitchFamily="65" charset="-120"/>
                <a:ea typeface="標楷體" pitchFamily="65" charset="-120"/>
              </a:rPr>
              <a:t>壹、政府採購法修法重點</a:t>
            </a:r>
            <a:endParaRPr lang="zh-TW" altLang="en-US" sz="4300" b="1" cap="small" dirty="0" smtClean="0">
              <a:solidFill>
                <a:srgbClr val="7030A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075240" cy="5349081"/>
          </a:xfrm>
        </p:spPr>
        <p:txBody>
          <a:bodyPr>
            <a:noAutofit/>
          </a:bodyPr>
          <a:lstStyle/>
          <a:p>
            <a:pPr>
              <a:buNone/>
              <a:defRPr/>
            </a:pPr>
            <a:r>
              <a:rPr lang="zh-TW" altLang="en-US" sz="3200" b="1" dirty="0" smtClean="0">
                <a:solidFill>
                  <a:srgbClr val="1D04D2"/>
                </a:solidFill>
                <a:effectLst/>
                <a:latin typeface="標楷體" pitchFamily="65" charset="-120"/>
                <a:ea typeface="標楷體" pitchFamily="65" charset="-120"/>
              </a:rPr>
              <a:t>公職人員利益衝突迴避法　第</a:t>
            </a:r>
            <a:r>
              <a:rPr lang="en-US" altLang="zh-TW" sz="3200" b="1" dirty="0" smtClean="0">
                <a:solidFill>
                  <a:srgbClr val="1D04D2"/>
                </a:solidFill>
                <a:effectLst/>
                <a:latin typeface="標楷體" pitchFamily="65" charset="-120"/>
                <a:ea typeface="標楷體" pitchFamily="65" charset="-120"/>
              </a:rPr>
              <a:t>14</a:t>
            </a:r>
            <a:r>
              <a:rPr lang="zh-TW" altLang="en-US" sz="3200" b="1" dirty="0" smtClean="0">
                <a:solidFill>
                  <a:srgbClr val="1D04D2"/>
                </a:solidFill>
                <a:effectLst/>
                <a:latin typeface="標楷體" pitchFamily="65" charset="-120"/>
                <a:ea typeface="標楷體" pitchFamily="65" charset="-120"/>
              </a:rPr>
              <a:t>條</a:t>
            </a:r>
            <a:endParaRPr lang="en-US" altLang="zh-TW" sz="2800" b="1" dirty="0" smtClean="0">
              <a:solidFill>
                <a:srgbClr val="02901D"/>
              </a:solidFill>
              <a:effectLst/>
              <a:latin typeface="標楷體" pitchFamily="65" charset="-120"/>
              <a:ea typeface="標楷體" pitchFamily="65" charset="-120"/>
            </a:endParaRPr>
          </a:p>
          <a:p>
            <a:pPr marL="265113" indent="4763" algn="just" fontAlgn="auto">
              <a:spcAft>
                <a:spcPts val="0"/>
              </a:spcAft>
              <a:buNone/>
              <a:tabLst>
                <a:tab pos="981075" algn="l"/>
              </a:tabLst>
              <a:defRPr/>
            </a:pPr>
            <a:r>
              <a:rPr lang="zh-TW" altLang="en-US" b="1" dirty="0" smtClean="0">
                <a:effectLst/>
                <a:latin typeface="標楷體" pitchFamily="65" charset="-120"/>
                <a:ea typeface="標楷體" pitchFamily="65" charset="-120"/>
              </a:rPr>
              <a:t>哪些採購案視同亦屬第</a:t>
            </a:r>
            <a:r>
              <a:rPr lang="en-US" altLang="zh-TW" b="1" dirty="0" smtClean="0">
                <a:effectLst/>
                <a:latin typeface="標楷體" pitchFamily="65" charset="-120"/>
                <a:ea typeface="標楷體" pitchFamily="65" charset="-120"/>
              </a:rPr>
              <a:t>14</a:t>
            </a:r>
            <a:r>
              <a:rPr lang="zh-TW" altLang="en-US" b="1" dirty="0" smtClean="0">
                <a:effectLst/>
                <a:latin typeface="標楷體" pitchFamily="65" charset="-120"/>
                <a:ea typeface="標楷體" pitchFamily="65" charset="-120"/>
              </a:rPr>
              <a:t>條第</a:t>
            </a:r>
            <a:r>
              <a:rPr lang="en-US" altLang="zh-TW" b="1" dirty="0" smtClean="0">
                <a:effectLst/>
                <a:latin typeface="標楷體" pitchFamily="65" charset="-120"/>
                <a:ea typeface="標楷體" pitchFamily="65" charset="-120"/>
              </a:rPr>
              <a:t>1</a:t>
            </a:r>
            <a:r>
              <a:rPr lang="zh-TW" altLang="en-US" b="1" dirty="0" smtClean="0">
                <a:effectLst/>
                <a:latin typeface="標楷體" pitchFamily="65" charset="-120"/>
                <a:ea typeface="標楷體" pitchFamily="65" charset="-120"/>
              </a:rPr>
              <a:t>項第</a:t>
            </a:r>
            <a:r>
              <a:rPr lang="en-US" altLang="zh-TW" b="1" dirty="0" smtClean="0">
                <a:effectLst/>
                <a:latin typeface="標楷體" pitchFamily="65" charset="-120"/>
                <a:ea typeface="標楷體" pitchFamily="65" charset="-120"/>
              </a:rPr>
              <a:t>1</a:t>
            </a:r>
            <a:r>
              <a:rPr lang="zh-TW" altLang="en-US" b="1" dirty="0" smtClean="0">
                <a:effectLst/>
                <a:latin typeface="標楷體" pitchFamily="65" charset="-120"/>
                <a:ea typeface="標楷體" pitchFamily="65" charset="-120"/>
              </a:rPr>
              <a:t>款經公告程序辦理者</a:t>
            </a:r>
            <a:r>
              <a:rPr lang="en-US" altLang="zh-TW" b="1" dirty="0" smtClean="0">
                <a:effectLst/>
                <a:latin typeface="標楷體" pitchFamily="65" charset="-120"/>
                <a:ea typeface="標楷體" pitchFamily="65" charset="-120"/>
              </a:rPr>
              <a:t>? </a:t>
            </a:r>
            <a:endParaRPr lang="en-US" altLang="zh-TW" sz="2600" b="1" dirty="0" smtClean="0">
              <a:solidFill>
                <a:srgbClr val="02901D"/>
              </a:solidFill>
              <a:effectLst/>
              <a:latin typeface="標楷體" pitchFamily="65" charset="-120"/>
              <a:ea typeface="標楷體" pitchFamily="65" charset="-120"/>
            </a:endParaRPr>
          </a:p>
          <a:p>
            <a:pPr marL="446088" indent="-180975"/>
            <a:r>
              <a:rPr lang="zh-TW" altLang="en-US" b="1" dirty="0" smtClean="0">
                <a:effectLst/>
                <a:latin typeface="標楷體" pitchFamily="65" charset="-120"/>
                <a:ea typeface="標楷體" pitchFamily="65" charset="-120"/>
              </a:rPr>
              <a:t>依採購法</a:t>
            </a:r>
            <a:r>
              <a:rPr lang="zh-TW" altLang="en-US" b="1" dirty="0" smtClean="0">
                <a:solidFill>
                  <a:srgbClr val="FF0000"/>
                </a:solidFill>
                <a:effectLst/>
                <a:latin typeface="標楷體" pitchFamily="65" charset="-120"/>
                <a:ea typeface="標楷體" pitchFamily="65" charset="-120"/>
              </a:rPr>
              <a:t>第</a:t>
            </a:r>
            <a:r>
              <a:rPr lang="en-US" altLang="zh-TW" b="1" dirty="0" smtClean="0">
                <a:solidFill>
                  <a:srgbClr val="FF0000"/>
                </a:solidFill>
                <a:effectLst/>
                <a:latin typeface="標楷體" pitchFamily="65" charset="-120"/>
                <a:ea typeface="標楷體" pitchFamily="65" charset="-120"/>
              </a:rPr>
              <a:t>22</a:t>
            </a:r>
            <a:r>
              <a:rPr lang="zh-TW" altLang="en-US" b="1" dirty="0" smtClean="0">
                <a:solidFill>
                  <a:srgbClr val="FF0000"/>
                </a:solidFill>
                <a:effectLst/>
                <a:latin typeface="標楷體" pitchFamily="65" charset="-120"/>
                <a:ea typeface="標楷體" pitchFamily="65" charset="-120"/>
              </a:rPr>
              <a:t>條第</a:t>
            </a:r>
            <a:r>
              <a:rPr lang="en-US" altLang="zh-TW" b="1" dirty="0" smtClean="0">
                <a:solidFill>
                  <a:srgbClr val="FF0000"/>
                </a:solidFill>
                <a:effectLst/>
                <a:latin typeface="標楷體" pitchFamily="65" charset="-120"/>
                <a:ea typeface="標楷體" pitchFamily="65" charset="-120"/>
              </a:rPr>
              <a:t>1</a:t>
            </a:r>
            <a:r>
              <a:rPr lang="zh-TW" altLang="en-US" b="1" dirty="0" smtClean="0">
                <a:solidFill>
                  <a:srgbClr val="FF0000"/>
                </a:solidFill>
                <a:effectLst/>
                <a:latin typeface="標楷體" pitchFamily="65" charset="-120"/>
                <a:ea typeface="標楷體" pitchFamily="65" charset="-120"/>
              </a:rPr>
              <a:t>項第</a:t>
            </a:r>
            <a:r>
              <a:rPr lang="en-US" altLang="zh-TW" b="1" dirty="0" smtClean="0">
                <a:solidFill>
                  <a:srgbClr val="FF0000"/>
                </a:solidFill>
                <a:effectLst/>
                <a:latin typeface="標楷體" pitchFamily="65" charset="-120"/>
                <a:ea typeface="標楷體" pitchFamily="65" charset="-120"/>
              </a:rPr>
              <a:t>7</a:t>
            </a:r>
            <a:r>
              <a:rPr lang="zh-TW" altLang="en-US" b="1" dirty="0" smtClean="0">
                <a:solidFill>
                  <a:srgbClr val="FF0000"/>
                </a:solidFill>
                <a:effectLst/>
                <a:latin typeface="標楷體" pitchFamily="65" charset="-120"/>
                <a:ea typeface="標楷體" pitchFamily="65" charset="-120"/>
              </a:rPr>
              <a:t>款</a:t>
            </a:r>
            <a:r>
              <a:rPr lang="zh-TW" altLang="en-US" b="1" dirty="0" smtClean="0">
                <a:effectLst/>
                <a:latin typeface="標楷體" pitchFamily="65" charset="-120"/>
                <a:ea typeface="標楷體" pitchFamily="65" charset="-120"/>
              </a:rPr>
              <a:t>辦理之後續擴充契約。</a:t>
            </a:r>
            <a:endParaRPr lang="en-US" altLang="zh-TW" b="1" dirty="0" smtClean="0">
              <a:effectLst/>
              <a:latin typeface="標楷體" pitchFamily="65" charset="-120"/>
              <a:ea typeface="標楷體" pitchFamily="65" charset="-120"/>
            </a:endParaRPr>
          </a:p>
          <a:p>
            <a:pPr marL="446088" indent="-180975"/>
            <a:r>
              <a:rPr lang="zh-TW" altLang="en-US" sz="2800" b="1" dirty="0" smtClean="0">
                <a:solidFill>
                  <a:srgbClr val="FF0000"/>
                </a:solidFill>
                <a:effectLst/>
                <a:latin typeface="標楷體" pitchFamily="65" charset="-120"/>
                <a:ea typeface="標楷體" pitchFamily="65" charset="-120"/>
              </a:rPr>
              <a:t>共同供應契約。</a:t>
            </a:r>
            <a:endParaRPr lang="en-US" altLang="zh-TW" sz="2800" b="1" dirty="0" smtClean="0">
              <a:solidFill>
                <a:srgbClr val="FF0000"/>
              </a:solidFill>
              <a:effectLst/>
              <a:latin typeface="標楷體" pitchFamily="65" charset="-120"/>
              <a:ea typeface="標楷體" pitchFamily="65" charset="-120"/>
            </a:endParaRPr>
          </a:p>
          <a:p>
            <a:pPr marL="446088" indent="-180975" algn="just"/>
            <a:r>
              <a:rPr lang="zh-TW" altLang="en-US" sz="2800" b="1" dirty="0" smtClean="0">
                <a:solidFill>
                  <a:srgbClr val="1D04D2"/>
                </a:solidFill>
                <a:effectLst/>
                <a:latin typeface="標楷體" pitchFamily="65" charset="-120"/>
                <a:ea typeface="標楷體" pitchFamily="65" charset="-120"/>
              </a:rPr>
              <a:t>辦理限制性招標之契約變更</a:t>
            </a:r>
            <a:r>
              <a:rPr lang="zh-TW" altLang="en-US" sz="2800" b="1" dirty="0" smtClean="0">
                <a:effectLst/>
                <a:latin typeface="標楷體" pitchFamily="65" charset="-120"/>
                <a:ea typeface="標楷體" pitchFamily="65" charset="-120"/>
              </a:rPr>
              <a:t>：原採購案已依</a:t>
            </a:r>
            <a:r>
              <a:rPr lang="zh-TW" altLang="en-US" sz="2800" b="1" dirty="0" smtClean="0">
                <a:solidFill>
                  <a:srgbClr val="FF0000"/>
                </a:solidFill>
                <a:effectLst/>
                <a:latin typeface="標楷體" pitchFamily="65" charset="-120"/>
                <a:ea typeface="標楷體" pitchFamily="65" charset="-120"/>
              </a:rPr>
              <a:t>公告程序</a:t>
            </a:r>
            <a:r>
              <a:rPr lang="zh-TW" altLang="en-US" sz="2800" b="1" dirty="0" smtClean="0">
                <a:effectLst/>
                <a:latin typeface="標楷體" pitchFamily="65" charset="-120"/>
                <a:ea typeface="標楷體" pitchFamily="65" charset="-120"/>
              </a:rPr>
              <a:t>辦理並簽訂契約，嗣後依第</a:t>
            </a:r>
            <a:r>
              <a:rPr lang="en-US" altLang="zh-TW" sz="2800" b="1" dirty="0" smtClean="0">
                <a:effectLst/>
                <a:latin typeface="標楷體" pitchFamily="65" charset="-120"/>
                <a:ea typeface="標楷體" pitchFamily="65" charset="-120"/>
              </a:rPr>
              <a:t>22</a:t>
            </a:r>
            <a:r>
              <a:rPr lang="zh-TW" altLang="en-US" sz="2800" b="1" dirty="0" smtClean="0">
                <a:effectLst/>
                <a:latin typeface="標楷體" pitchFamily="65" charset="-120"/>
                <a:ea typeface="標楷體" pitchFamily="65" charset="-120"/>
              </a:rPr>
              <a:t>條第</a:t>
            </a:r>
            <a:r>
              <a:rPr lang="en-US" altLang="zh-TW" sz="2800" b="1" dirty="0" smtClean="0">
                <a:effectLst/>
                <a:latin typeface="標楷體" pitchFamily="65" charset="-120"/>
                <a:ea typeface="標楷體" pitchFamily="65" charset="-120"/>
              </a:rPr>
              <a:t>1</a:t>
            </a:r>
            <a:r>
              <a:rPr lang="zh-TW" altLang="en-US" sz="2800" b="1" dirty="0" smtClean="0">
                <a:effectLst/>
                <a:latin typeface="標楷體" pitchFamily="65" charset="-120"/>
                <a:ea typeface="標楷體" pitchFamily="65" charset="-120"/>
              </a:rPr>
              <a:t>項辦理契約變更。</a:t>
            </a:r>
            <a:endParaRPr lang="en-US" altLang="zh-TW" sz="2800" b="1" dirty="0" smtClean="0">
              <a:effectLst/>
              <a:latin typeface="標楷體" pitchFamily="65" charset="-120"/>
              <a:ea typeface="標楷體" pitchFamily="65" charset="-120"/>
            </a:endParaRPr>
          </a:p>
          <a:p>
            <a:pPr marL="446088" indent="-180975" algn="just"/>
            <a:r>
              <a:rPr lang="zh-TW" altLang="en-US" sz="2800" b="1" dirty="0" smtClean="0">
                <a:solidFill>
                  <a:srgbClr val="1D04D2"/>
                </a:solidFill>
                <a:effectLst/>
                <a:latin typeface="標楷體" pitchFamily="65" charset="-120"/>
                <a:ea typeface="標楷體" pitchFamily="65" charset="-120"/>
              </a:rPr>
              <a:t>選擇性招標</a:t>
            </a:r>
            <a:r>
              <a:rPr lang="zh-TW" altLang="en-US" sz="2800" b="1" dirty="0" smtClean="0">
                <a:effectLst/>
                <a:latin typeface="標楷體" pitchFamily="65" charset="-120"/>
                <a:ea typeface="標楷體" pitchFamily="65" charset="-120"/>
              </a:rPr>
              <a:t>之後，</a:t>
            </a:r>
            <a:r>
              <a:rPr lang="zh-TW" altLang="en-US" sz="2800" b="1" dirty="0" smtClean="0">
                <a:solidFill>
                  <a:srgbClr val="1D04D2"/>
                </a:solidFill>
                <a:effectLst/>
                <a:latin typeface="標楷體" pitchFamily="65" charset="-120"/>
                <a:ea typeface="標楷體" pitchFamily="65" charset="-120"/>
              </a:rPr>
              <a:t>後續</a:t>
            </a:r>
            <a:r>
              <a:rPr lang="zh-TW" altLang="en-US" sz="2800" b="1" dirty="0" smtClean="0">
                <a:solidFill>
                  <a:srgbClr val="FF0000"/>
                </a:solidFill>
                <a:effectLst/>
                <a:latin typeface="標楷體" pitchFamily="65" charset="-120"/>
                <a:ea typeface="標楷體" pitchFamily="65" charset="-120"/>
              </a:rPr>
              <a:t>邀請</a:t>
            </a:r>
            <a:r>
              <a:rPr lang="zh-TW" altLang="en-US" sz="2800" b="1" dirty="0" smtClean="0">
                <a:effectLst/>
                <a:latin typeface="標楷體" pitchFamily="65" charset="-120"/>
                <a:ea typeface="標楷體" pitchFamily="65" charset="-120"/>
              </a:rPr>
              <a:t>廠商</a:t>
            </a:r>
            <a:r>
              <a:rPr lang="zh-TW" altLang="en-US" sz="2800" b="1" dirty="0" smtClean="0">
                <a:solidFill>
                  <a:srgbClr val="FF0000"/>
                </a:solidFill>
                <a:effectLst/>
                <a:latin typeface="標楷體" pitchFamily="65" charset="-120"/>
                <a:ea typeface="標楷體" pitchFamily="65" charset="-120"/>
              </a:rPr>
              <a:t>投標</a:t>
            </a:r>
            <a:r>
              <a:rPr lang="zh-TW" altLang="en-US" sz="2800" b="1" dirty="0" smtClean="0">
                <a:effectLst/>
                <a:latin typeface="標楷體" pitchFamily="65" charset="-120"/>
                <a:ea typeface="標楷體" pitchFamily="65" charset="-120"/>
              </a:rPr>
              <a:t>。</a:t>
            </a:r>
            <a:endParaRPr lang="zh-TW" altLang="en-US" sz="2800" b="1" dirty="0" smtClean="0">
              <a:solidFill>
                <a:srgbClr val="FF0000"/>
              </a:solidFill>
              <a:effectLst/>
              <a:latin typeface="標楷體" pitchFamily="65" charset="-120"/>
              <a:ea typeface="標楷體" pitchFamily="65" charset="-120"/>
            </a:endParaRPr>
          </a:p>
          <a:p>
            <a:pPr marL="446088" indent="-180975"/>
            <a:endParaRPr lang="en-US" altLang="zh-TW" b="1" dirty="0" smtClean="0">
              <a:effectLst/>
              <a:latin typeface="標楷體" pitchFamily="65" charset="-120"/>
              <a:ea typeface="標楷體" pitchFamily="65" charset="-120"/>
            </a:endParaRPr>
          </a:p>
          <a:p>
            <a:endParaRPr lang="zh-TW" altLang="en-US" dirty="0" smtClean="0"/>
          </a:p>
          <a:p>
            <a:pPr marL="446088" indent="-180975"/>
            <a:endParaRPr lang="zh-TW" altLang="en-US" b="1" dirty="0" smtClean="0">
              <a:latin typeface="標楷體" pitchFamily="65" charset="-120"/>
              <a:ea typeface="標楷體" pitchFamily="65" charset="-120"/>
            </a:endParaRPr>
          </a:p>
          <a:p>
            <a:pPr marL="452438" indent="-182563" algn="just" fontAlgn="auto">
              <a:spcAft>
                <a:spcPts val="0"/>
              </a:spcAft>
              <a:buNone/>
              <a:tabLst>
                <a:tab pos="981075" algn="l"/>
              </a:tabLst>
              <a:defRPr/>
            </a:pPr>
            <a:endParaRPr lang="en-US" altLang="zh-TW" sz="2600" b="1" dirty="0" smtClean="0">
              <a:solidFill>
                <a:srgbClr val="02901D"/>
              </a:solidFill>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19</a:t>
            </a:fld>
            <a:endParaRPr lang="zh-TW" altLang="en-US"/>
          </a:p>
        </p:txBody>
      </p:sp>
      <p:sp>
        <p:nvSpPr>
          <p:cNvPr id="5" name="標題 1"/>
          <p:cNvSpPr txBox="1">
            <a:spLocks/>
          </p:cNvSpPr>
          <p:nvPr/>
        </p:nvSpPr>
        <p:spPr>
          <a:xfrm>
            <a:off x="323528" y="332656"/>
            <a:ext cx="8363272" cy="720080"/>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a:defRPr/>
            </a:pPr>
            <a:r>
              <a:rPr lang="zh-TW" altLang="en-US" sz="4400" b="1" dirty="0" smtClean="0">
                <a:solidFill>
                  <a:srgbClr val="7030A0"/>
                </a:solidFill>
                <a:latin typeface="標楷體" pitchFamily="65" charset="-120"/>
                <a:ea typeface="標楷體" pitchFamily="65" charset="-120"/>
              </a:rPr>
              <a:t>壹、政府採購法修法重點</a:t>
            </a:r>
            <a:endParaRPr lang="zh-TW" altLang="en-US" sz="4400" b="1" cap="small" dirty="0" smtClean="0">
              <a:solidFill>
                <a:srgbClr val="7030A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8231187" cy="656357"/>
          </a:xfrm>
        </p:spPr>
        <p:txBody>
          <a:bodyPr>
            <a:noAutofit/>
          </a:bodyPr>
          <a:lstStyle/>
          <a:p>
            <a:pPr algn="ctr"/>
            <a:r>
              <a:rPr lang="zh-TW" altLang="en-US" sz="6000" b="1" dirty="0" smtClean="0">
                <a:solidFill>
                  <a:srgbClr val="FF0000"/>
                </a:solidFill>
                <a:effectLst/>
                <a:latin typeface="標楷體" pitchFamily="65" charset="-120"/>
                <a:ea typeface="標楷體" pitchFamily="65" charset="-120"/>
              </a:rPr>
              <a:t>目標</a:t>
            </a:r>
            <a:endParaRPr lang="zh-TW" altLang="en-US" sz="6000" b="1" dirty="0">
              <a:solidFill>
                <a:srgbClr val="FF0000"/>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a:buFont typeface="Wingdings" pitchFamily="2" charset="2"/>
              <a:buChar char="u"/>
            </a:pPr>
            <a:r>
              <a:rPr lang="zh-TW" altLang="en-US" sz="4000" b="1" dirty="0" smtClean="0">
                <a:solidFill>
                  <a:srgbClr val="FF0000"/>
                </a:solidFill>
                <a:effectLst/>
                <a:latin typeface="標楷體" pitchFamily="65" charset="-120"/>
                <a:ea typeface="標楷體" pitchFamily="65" charset="-120"/>
              </a:rPr>
              <a:t>瞭解政府採購法增修條文修</a:t>
            </a:r>
            <a:r>
              <a:rPr lang="zh-TW" altLang="en-US" sz="4000" dirty="0" smtClean="0">
                <a:solidFill>
                  <a:srgbClr val="FF0000"/>
                </a:solidFill>
                <a:effectLst/>
                <a:latin typeface="標楷體" pitchFamily="65" charset="-120"/>
                <a:ea typeface="標楷體" pitchFamily="65" charset="-120"/>
              </a:rPr>
              <a:t>正</a:t>
            </a:r>
            <a:r>
              <a:rPr lang="zh-TW" altLang="en-US" sz="4000" b="1" dirty="0" smtClean="0">
                <a:solidFill>
                  <a:srgbClr val="FF0000"/>
                </a:solidFill>
                <a:effectLst/>
                <a:latin typeface="標楷體" pitchFamily="65" charset="-120"/>
                <a:ea typeface="標楷體" pitchFamily="65" charset="-120"/>
              </a:rPr>
              <a:t>重點</a:t>
            </a:r>
            <a:endParaRPr lang="en-US" altLang="zh-TW" sz="4000" b="1" dirty="0" smtClean="0">
              <a:solidFill>
                <a:srgbClr val="FF0000"/>
              </a:solidFill>
              <a:effectLst/>
              <a:latin typeface="標楷體" pitchFamily="65" charset="-120"/>
              <a:ea typeface="標楷體" pitchFamily="65" charset="-120"/>
            </a:endParaRPr>
          </a:p>
          <a:p>
            <a:pPr>
              <a:buNone/>
            </a:pPr>
            <a:endParaRPr lang="en-US" altLang="zh-TW" sz="2000" b="1" dirty="0" smtClean="0">
              <a:solidFill>
                <a:srgbClr val="FF0000"/>
              </a:solidFill>
              <a:effectLst/>
              <a:latin typeface="標楷體" pitchFamily="65" charset="-120"/>
              <a:ea typeface="標楷體" pitchFamily="65" charset="-120"/>
            </a:endParaRPr>
          </a:p>
          <a:p>
            <a:pPr>
              <a:buFont typeface="Wingdings" pitchFamily="2" charset="2"/>
              <a:buChar char="u"/>
            </a:pPr>
            <a:r>
              <a:rPr lang="zh-TW" altLang="en-US" sz="4000" b="1" dirty="0" smtClean="0">
                <a:solidFill>
                  <a:srgbClr val="FF0000"/>
                </a:solidFill>
                <a:effectLst/>
                <a:latin typeface="標楷體" pitchFamily="65" charset="-120"/>
                <a:ea typeface="標楷體" pitchFamily="65" charset="-120"/>
              </a:rPr>
              <a:t>瞭解採購稽核重點</a:t>
            </a:r>
            <a:endParaRPr lang="en-US" altLang="zh-TW" sz="4000" dirty="0" smtClean="0">
              <a:solidFill>
                <a:srgbClr val="FF0000"/>
              </a:solidFill>
              <a:effectLst/>
              <a:latin typeface="標楷體" pitchFamily="65" charset="-120"/>
              <a:ea typeface="標楷體" pitchFamily="65" charset="-120"/>
            </a:endParaRPr>
          </a:p>
          <a:p>
            <a:pPr>
              <a:buNone/>
            </a:pPr>
            <a:endParaRPr lang="en-US" altLang="zh-TW" sz="2000" b="1" dirty="0" smtClean="0">
              <a:solidFill>
                <a:srgbClr val="FF0000"/>
              </a:solidFill>
              <a:latin typeface="標楷體" pitchFamily="65" charset="-120"/>
              <a:ea typeface="標楷體" pitchFamily="65" charset="-120"/>
            </a:endParaRPr>
          </a:p>
          <a:p>
            <a:pPr>
              <a:buNone/>
            </a:pPr>
            <a:endParaRPr lang="zh-TW" altLang="en-US" sz="40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777875"/>
          </a:xfrm>
        </p:spPr>
        <p:txBody>
          <a:bodyPr>
            <a:no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7200" y="1196975"/>
          <a:ext cx="8219256" cy="5249768"/>
        </p:xfrm>
        <a:graphic>
          <a:graphicData uri="http://schemas.openxmlformats.org/drawingml/2006/table">
            <a:tbl>
              <a:tblPr firstRow="1" bandRow="1">
                <a:tableStyleId>{21E4AEA4-8DFA-4A89-87EB-49C32662AFE0}</a:tableStyleId>
              </a:tblPr>
              <a:tblGrid>
                <a:gridCol w="4182177"/>
                <a:gridCol w="4037079"/>
              </a:tblGrid>
              <a:tr h="561296">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17</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429226">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9246">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chemeClr val="dk1"/>
                          </a:solidFill>
                          <a:latin typeface="標楷體" pitchFamily="65" charset="-120"/>
                          <a:ea typeface="標楷體" pitchFamily="65" charset="-120"/>
                          <a:cs typeface="+mn-cs"/>
                        </a:rPr>
                        <a:t>外國廠商參與各機關採購，應依我國締結之條約或協定之規定辦理。</a:t>
                      </a:r>
                      <a:endParaRPr kumimoji="0" lang="en-US" altLang="zh-TW" sz="1800" b="1" kern="1200" dirty="0" smtClean="0">
                        <a:solidFill>
                          <a:schemeClr val="dk1"/>
                        </a:solidFill>
                        <a:latin typeface="標楷體" pitchFamily="65" charset="-120"/>
                        <a:ea typeface="標楷體" pitchFamily="65" charset="-120"/>
                        <a:cs typeface="+mn-cs"/>
                      </a:endParaRPr>
                    </a:p>
                    <a:p>
                      <a:pPr marL="269875" indent="-269875" algn="just" eaLnBrk="1" hangingPunct="0"/>
                      <a:endParaRPr kumimoji="0" lang="zh-TW" altLang="zh-TW" sz="1800" b="1" kern="1200" dirty="0" smtClean="0">
                        <a:solidFill>
                          <a:schemeClr val="dk1"/>
                        </a:solidFill>
                        <a:latin typeface="標楷體" pitchFamily="65" charset="-120"/>
                        <a:ea typeface="標楷體" pitchFamily="65" charset="-120"/>
                        <a:cs typeface="+mn-cs"/>
                      </a:endParaRPr>
                    </a:p>
                    <a:p>
                      <a:pPr marL="269875" indent="452438" algn="just" rtl="0" eaLnBrk="1" latinLnBrk="0" hangingPunct="0"/>
                      <a:r>
                        <a:rPr kumimoji="0" lang="zh-TW" altLang="zh-TW" sz="1800" b="1" kern="1200" dirty="0" smtClean="0">
                          <a:solidFill>
                            <a:schemeClr val="dk1"/>
                          </a:solidFill>
                          <a:latin typeface="標楷體" pitchFamily="65" charset="-120"/>
                          <a:ea typeface="標楷體" pitchFamily="65" charset="-120"/>
                          <a:cs typeface="+mn-cs"/>
                        </a:rPr>
                        <a:t>前項以外情形，外國廠商參與各機關採購之處理辦法，由主管機關定之。</a:t>
                      </a:r>
                    </a:p>
                    <a:p>
                      <a:pPr marL="269875" indent="452438" algn="just" rtl="0" eaLnBrk="1" latinLnBrk="0" hangingPunct="0"/>
                      <a:r>
                        <a:rPr kumimoji="0" lang="zh-TW" altLang="zh-TW" sz="1800" b="1" kern="1200" dirty="0" smtClean="0">
                          <a:solidFill>
                            <a:schemeClr val="dk1"/>
                          </a:solidFill>
                          <a:latin typeface="標楷體" pitchFamily="65" charset="-120"/>
                          <a:ea typeface="標楷體" pitchFamily="65" charset="-120"/>
                          <a:cs typeface="+mn-cs"/>
                        </a:rPr>
                        <a:t>外國法令限制或禁止我國廠商或產品服務參與採購者，主管機關得限制或禁止該國廠商或產品服務參與採購。</a:t>
                      </a:r>
                    </a:p>
                    <a:p>
                      <a:pPr marL="269875" indent="452438" algn="just" rtl="0" eaLnBrk="1" latinLnBrk="0" hangingPunct="0"/>
                      <a:r>
                        <a:rPr kumimoji="0" lang="zh-TW" altLang="zh-TW" sz="1800" b="1" u="sng" kern="1200" dirty="0" smtClean="0">
                          <a:solidFill>
                            <a:srgbClr val="FF0000"/>
                          </a:solidFill>
                          <a:latin typeface="標楷體" pitchFamily="65" charset="-120"/>
                          <a:ea typeface="標楷體" pitchFamily="65" charset="-120"/>
                          <a:cs typeface="+mn-cs"/>
                        </a:rPr>
                        <a:t>機關辦理涉及國家安全之採購，有對我國或外國廠商資格訂定限制條件之必要者，其限制條件及審查相關作業事項之辦法，由主管機關會商相關目的事業主管機關定之。</a:t>
                      </a:r>
                      <a:endParaRPr kumimoji="0" lang="zh-TW" altLang="en-US" sz="1800" b="1" u="sng" kern="1200" dirty="0" smtClean="0">
                        <a:solidFill>
                          <a:srgbClr val="FF0000"/>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chemeClr val="dk1"/>
                          </a:solidFill>
                          <a:latin typeface="標楷體" pitchFamily="65" charset="-120"/>
                          <a:ea typeface="標楷體" pitchFamily="65" charset="-120"/>
                          <a:cs typeface="+mn-cs"/>
                        </a:rPr>
                        <a:t>外國廠商參與各機關採購，應依我國締結之條約或協定之規定辦理。</a:t>
                      </a:r>
                    </a:p>
                    <a:p>
                      <a:pPr marL="269875" indent="355600" algn="just" rtl="0" eaLnBrk="1" latinLnBrk="0" hangingPunct="0"/>
                      <a:r>
                        <a:rPr kumimoji="0" lang="zh-TW" altLang="zh-TW" sz="1800" b="1" kern="1200" dirty="0" smtClean="0">
                          <a:solidFill>
                            <a:schemeClr val="dk1"/>
                          </a:solidFill>
                          <a:latin typeface="標楷體" pitchFamily="65" charset="-120"/>
                          <a:ea typeface="標楷體" pitchFamily="65" charset="-120"/>
                          <a:cs typeface="+mn-cs"/>
                        </a:rPr>
                        <a:t>前項以外情形，外國廠商參與各機關採購之處理辦法，由主管機關定之。</a:t>
                      </a:r>
                    </a:p>
                    <a:p>
                      <a:pPr marL="269875" indent="355600" algn="just" rtl="0" eaLnBrk="1" latinLnBrk="0" hangingPunct="0"/>
                      <a:r>
                        <a:rPr kumimoji="0" lang="zh-TW" altLang="zh-TW" sz="1800" b="1" kern="1200" dirty="0" smtClean="0">
                          <a:solidFill>
                            <a:schemeClr val="dk1"/>
                          </a:solidFill>
                          <a:latin typeface="標楷體" pitchFamily="65" charset="-120"/>
                          <a:ea typeface="標楷體" pitchFamily="65" charset="-120"/>
                          <a:cs typeface="+mn-cs"/>
                        </a:rPr>
                        <a:t>外國法令限制或禁止我國廠商或產品服務參與採購者，主管機關得限制或禁止該國廠商或產品服務參與採購。</a:t>
                      </a:r>
                    </a:p>
                    <a:p>
                      <a:pPr marL="269875" indent="-269875"/>
                      <a:endParaRPr lang="zh-TW" altLang="en-US"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84FC94B3-7567-4724-AA60-9DFD50C378C6}" type="slidenum">
              <a:rPr lang="zh-TW" altLang="en-US"/>
              <a:pPr>
                <a:defRPr/>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9"/>
            <a:ext cx="8219256" cy="850106"/>
          </a:xfrm>
        </p:spPr>
        <p:txBody>
          <a:bodyPr>
            <a:no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7200" y="1268413"/>
          <a:ext cx="7715200" cy="4968552"/>
        </p:xfrm>
        <a:graphic>
          <a:graphicData uri="http://schemas.openxmlformats.org/drawingml/2006/table">
            <a:tbl>
              <a:tblPr firstRow="1" bandRow="1">
                <a:tableStyleId>{21E4AEA4-8DFA-4A89-87EB-49C32662AFE0}</a:tableStyleId>
              </a:tblPr>
              <a:tblGrid>
                <a:gridCol w="3844384"/>
                <a:gridCol w="3870816"/>
              </a:tblGrid>
              <a:tr h="597317">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22</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456771">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4464">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2901D"/>
                          </a:solidFill>
                          <a:latin typeface="標楷體" pitchFamily="65" charset="-120"/>
                          <a:ea typeface="標楷體" pitchFamily="65" charset="-120"/>
                          <a:cs typeface="+mn-cs"/>
                        </a:rPr>
                        <a:t>第二十二條　機關辦理公告金額以上之採購，符合下列情形之一者，得採限制性招標：</a:t>
                      </a:r>
                      <a:endParaRPr kumimoji="0" lang="en-US" altLang="zh-TW" sz="1800" b="1" kern="1200" dirty="0" smtClean="0">
                        <a:solidFill>
                          <a:srgbClr val="02901D"/>
                        </a:solidFill>
                        <a:latin typeface="標楷體" pitchFamily="65" charset="-120"/>
                        <a:ea typeface="標楷體" pitchFamily="65" charset="-120"/>
                        <a:cs typeface="+mn-cs"/>
                      </a:endParaRPr>
                    </a:p>
                    <a:p>
                      <a:pPr marL="722313" indent="-452438" algn="just" eaLnBrk="1" hangingPunct="0"/>
                      <a:r>
                        <a:rPr kumimoji="0" lang="zh-TW" altLang="zh-TW" sz="1800" b="1" kern="1200" dirty="0" smtClean="0">
                          <a:solidFill>
                            <a:srgbClr val="02901D"/>
                          </a:solidFill>
                          <a:latin typeface="標楷體" pitchFamily="65" charset="-120"/>
                          <a:ea typeface="標楷體" pitchFamily="65" charset="-120"/>
                          <a:cs typeface="+mn-cs"/>
                        </a:rPr>
                        <a:t>九、委託專業服務、技術服務</a:t>
                      </a:r>
                      <a:r>
                        <a:rPr kumimoji="0" lang="zh-TW" altLang="zh-TW" sz="1800" b="1" u="sng" kern="1200" dirty="0" smtClean="0">
                          <a:solidFill>
                            <a:srgbClr val="FF0000"/>
                          </a:solidFill>
                          <a:latin typeface="標楷體" pitchFamily="65" charset="-120"/>
                          <a:ea typeface="標楷體" pitchFamily="65" charset="-120"/>
                          <a:cs typeface="+mn-cs"/>
                        </a:rPr>
                        <a:t>、</a:t>
                      </a:r>
                      <a:r>
                        <a:rPr kumimoji="0" lang="zh-TW" altLang="zh-TW" sz="1800" b="1" kern="1200" dirty="0" smtClean="0">
                          <a:solidFill>
                            <a:srgbClr val="02901D"/>
                          </a:solidFill>
                          <a:latin typeface="標楷體" pitchFamily="65" charset="-120"/>
                          <a:ea typeface="標楷體" pitchFamily="65" charset="-120"/>
                          <a:cs typeface="+mn-cs"/>
                        </a:rPr>
                        <a:t>資訊服務</a:t>
                      </a:r>
                      <a:r>
                        <a:rPr kumimoji="0" lang="zh-TW" altLang="zh-TW" sz="1800" b="1" u="sng" kern="1200" dirty="0" smtClean="0">
                          <a:solidFill>
                            <a:srgbClr val="FF0000"/>
                          </a:solidFill>
                          <a:latin typeface="標楷體" pitchFamily="65" charset="-120"/>
                          <a:ea typeface="標楷體" pitchFamily="65" charset="-120"/>
                          <a:cs typeface="+mn-cs"/>
                        </a:rPr>
                        <a:t>或社會福利服務</a:t>
                      </a:r>
                      <a:r>
                        <a:rPr kumimoji="0" lang="zh-TW" altLang="zh-TW" sz="1800" b="1" kern="1200" dirty="0" smtClean="0">
                          <a:solidFill>
                            <a:srgbClr val="02901D"/>
                          </a:solidFill>
                          <a:latin typeface="標楷體" pitchFamily="65" charset="-120"/>
                          <a:ea typeface="標楷體" pitchFamily="65" charset="-120"/>
                          <a:cs typeface="+mn-cs"/>
                        </a:rPr>
                        <a:t>，經公開客觀評選為優勝者。</a:t>
                      </a:r>
                      <a:endParaRPr kumimoji="0" lang="en-US" altLang="zh-TW" sz="1800" b="1" kern="1200" dirty="0" smtClean="0">
                        <a:solidFill>
                          <a:srgbClr val="02901D"/>
                        </a:solidFill>
                        <a:latin typeface="標楷體" pitchFamily="65" charset="-120"/>
                        <a:ea typeface="標楷體" pitchFamily="65" charset="-120"/>
                        <a:cs typeface="+mn-cs"/>
                      </a:endParaRPr>
                    </a:p>
                    <a:p>
                      <a:pPr marL="722313" indent="-452438" algn="just" rtl="0" eaLnBrk="1" latinLnBrk="0" hangingPunct="0"/>
                      <a:r>
                        <a:rPr kumimoji="0" lang="zh-TW" altLang="zh-TW" sz="1800" b="1" kern="1200" dirty="0" smtClean="0">
                          <a:solidFill>
                            <a:srgbClr val="02901D"/>
                          </a:solidFill>
                          <a:latin typeface="標楷體" pitchFamily="65" charset="-120"/>
                          <a:ea typeface="標楷體" pitchFamily="65" charset="-120"/>
                          <a:cs typeface="+mn-cs"/>
                        </a:rPr>
                        <a:t>十二、購買身心障礙者、原住民或受刑人個人、身心障礙福利機構</a:t>
                      </a:r>
                      <a:r>
                        <a:rPr kumimoji="0" lang="zh-TW" altLang="zh-TW" sz="1800" b="1" u="sng" kern="1200" dirty="0" smtClean="0">
                          <a:solidFill>
                            <a:srgbClr val="FF0000"/>
                          </a:solidFill>
                          <a:latin typeface="標楷體" pitchFamily="65" charset="-120"/>
                          <a:ea typeface="標楷體" pitchFamily="65" charset="-120"/>
                          <a:cs typeface="+mn-cs"/>
                        </a:rPr>
                        <a:t>或團體</a:t>
                      </a:r>
                      <a:r>
                        <a:rPr kumimoji="0" lang="zh-TW" altLang="zh-TW" sz="1800" b="1" kern="1200" dirty="0" smtClean="0">
                          <a:solidFill>
                            <a:srgbClr val="02901D"/>
                          </a:solidFill>
                          <a:latin typeface="標楷體" pitchFamily="65" charset="-120"/>
                          <a:ea typeface="標楷體" pitchFamily="65" charset="-120"/>
                          <a:cs typeface="+mn-cs"/>
                        </a:rPr>
                        <a:t>、政府立案之原住民團體、監獄工場、慈善機構</a:t>
                      </a:r>
                      <a:r>
                        <a:rPr kumimoji="0" lang="zh-TW" altLang="zh-TW" sz="1800" b="1" u="sng" kern="1200" dirty="0" smtClean="0">
                          <a:solidFill>
                            <a:srgbClr val="FF0000"/>
                          </a:solidFill>
                          <a:latin typeface="標楷體" pitchFamily="65" charset="-120"/>
                          <a:ea typeface="標楷體" pitchFamily="65" charset="-120"/>
                          <a:cs typeface="+mn-cs"/>
                        </a:rPr>
                        <a:t>及庇護工場</a:t>
                      </a:r>
                      <a:r>
                        <a:rPr kumimoji="0" lang="zh-TW" altLang="zh-TW" sz="1800" b="1" kern="1200" dirty="0" smtClean="0">
                          <a:solidFill>
                            <a:srgbClr val="02901D"/>
                          </a:solidFill>
                          <a:latin typeface="標楷體" pitchFamily="65" charset="-120"/>
                          <a:ea typeface="標楷體" pitchFamily="65" charset="-120"/>
                          <a:cs typeface="+mn-cs"/>
                        </a:rPr>
                        <a:t>所提供之非營利產品或勞務。</a:t>
                      </a:r>
                      <a:endParaRPr kumimoji="0" lang="en-US" altLang="zh-TW" sz="1800" b="1" kern="1200" dirty="0" smtClean="0">
                        <a:solidFill>
                          <a:srgbClr val="02901D"/>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just" rtl="0" eaLnBrk="1" latinLnBrk="0"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2901D"/>
                          </a:solidFill>
                          <a:latin typeface="標楷體" pitchFamily="65" charset="-120"/>
                          <a:ea typeface="標楷體" pitchFamily="65" charset="-120"/>
                          <a:cs typeface="+mn-cs"/>
                        </a:rPr>
                        <a:t>第二十二條　機關辦理公告金額以上之採購，符合下列情形之一者，得採限制性招標：</a:t>
                      </a:r>
                      <a:endParaRPr kumimoji="0" lang="en-US" altLang="zh-TW" sz="1800" b="1" kern="1200" dirty="0" smtClean="0">
                        <a:solidFill>
                          <a:srgbClr val="02901D"/>
                        </a:solidFill>
                        <a:latin typeface="標楷體" pitchFamily="65" charset="-120"/>
                        <a:ea typeface="標楷體" pitchFamily="65" charset="-120"/>
                        <a:cs typeface="+mn-cs"/>
                      </a:endParaRPr>
                    </a:p>
                    <a:p>
                      <a:pPr marL="625475" indent="-442913" algn="just" rtl="0" eaLnBrk="1" latinLnBrk="0" hangingPunct="0"/>
                      <a:r>
                        <a:rPr kumimoji="0" lang="zh-TW" altLang="zh-TW" sz="1800" b="1" kern="1200" dirty="0" smtClean="0">
                          <a:solidFill>
                            <a:srgbClr val="02901D"/>
                          </a:solidFill>
                          <a:latin typeface="標楷體" pitchFamily="65" charset="-120"/>
                          <a:ea typeface="標楷體" pitchFamily="65" charset="-120"/>
                          <a:cs typeface="+mn-cs"/>
                        </a:rPr>
                        <a:t>九、委託專業服務、技術服務</a:t>
                      </a:r>
                      <a:r>
                        <a:rPr kumimoji="0" lang="zh-TW" altLang="zh-TW" sz="1800" b="1" u="sng" kern="1200" dirty="0" smtClean="0">
                          <a:solidFill>
                            <a:schemeClr val="tx1">
                              <a:lumMod val="95000"/>
                              <a:lumOff val="5000"/>
                            </a:schemeClr>
                          </a:solidFill>
                          <a:latin typeface="標楷體" pitchFamily="65" charset="-120"/>
                          <a:ea typeface="標楷體" pitchFamily="65" charset="-120"/>
                          <a:cs typeface="+mn-cs"/>
                        </a:rPr>
                        <a:t>或</a:t>
                      </a:r>
                      <a:r>
                        <a:rPr kumimoji="0" lang="zh-TW" altLang="zh-TW" sz="1800" b="1" kern="1200" dirty="0" smtClean="0">
                          <a:solidFill>
                            <a:srgbClr val="02901D"/>
                          </a:solidFill>
                          <a:latin typeface="標楷體" pitchFamily="65" charset="-120"/>
                          <a:ea typeface="標楷體" pitchFamily="65" charset="-120"/>
                          <a:cs typeface="+mn-cs"/>
                        </a:rPr>
                        <a:t>資訊服務，經公開客觀評選為優勝者。</a:t>
                      </a:r>
                      <a:endParaRPr kumimoji="0" lang="en-US" altLang="zh-TW" sz="1800" b="1" kern="1200" dirty="0" smtClean="0">
                        <a:solidFill>
                          <a:srgbClr val="02901D"/>
                        </a:solidFill>
                        <a:latin typeface="標楷體" pitchFamily="65" charset="-120"/>
                        <a:ea typeface="標楷體" pitchFamily="65" charset="-120"/>
                        <a:cs typeface="+mn-cs"/>
                      </a:endParaRPr>
                    </a:p>
                    <a:p>
                      <a:pPr marL="625475" indent="-442913" algn="just" rtl="0" eaLnBrk="1" latinLnBrk="0" hangingPunct="0"/>
                      <a:r>
                        <a:rPr kumimoji="0" lang="zh-TW" altLang="zh-TW" sz="1800" b="1" kern="1200" dirty="0" smtClean="0">
                          <a:solidFill>
                            <a:srgbClr val="02901D"/>
                          </a:solidFill>
                          <a:latin typeface="標楷體" pitchFamily="65" charset="-120"/>
                          <a:ea typeface="標楷體" pitchFamily="65" charset="-120"/>
                          <a:cs typeface="+mn-cs"/>
                        </a:rPr>
                        <a:t>十二、購買身心障礙者、原住民或受刑人個人、身心障礙福利機構、政府立案之原住民團體、監獄工場、慈善機構所提供之非營利產品或勞務。</a:t>
                      </a:r>
                      <a:endParaRPr kumimoji="0" lang="en-US" altLang="zh-TW" sz="1800" b="1" kern="1200" dirty="0" smtClean="0">
                        <a:solidFill>
                          <a:srgbClr val="02901D"/>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83595267-BC74-4AD8-97EC-0ABB630CD034}" type="slidenum">
              <a:rPr lang="zh-TW" altLang="en-US"/>
              <a:pPr>
                <a:defRPr/>
              </a:pPr>
              <a:t>21</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777875"/>
          </a:xfrm>
        </p:spPr>
        <p:txBody>
          <a:bodyPr>
            <a:no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7200" y="1052513"/>
          <a:ext cx="8075240" cy="5485542"/>
        </p:xfrm>
        <a:graphic>
          <a:graphicData uri="http://schemas.openxmlformats.org/drawingml/2006/table">
            <a:tbl>
              <a:tblPr firstRow="1" bandRow="1">
                <a:tableStyleId>{21E4AEA4-8DFA-4A89-87EB-49C32662AFE0}</a:tableStyleId>
              </a:tblPr>
              <a:tblGrid>
                <a:gridCol w="4155989"/>
                <a:gridCol w="3919251"/>
              </a:tblGrid>
              <a:tr h="505226">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22</a:t>
                      </a:r>
                      <a:r>
                        <a:rPr lang="zh-TW" altLang="en-US" sz="2800" dirty="0" smtClean="0">
                          <a:solidFill>
                            <a:srgbClr val="1D04D2"/>
                          </a:solidFill>
                          <a:latin typeface="標楷體" pitchFamily="65" charset="-120"/>
                          <a:ea typeface="標楷體" pitchFamily="65" charset="-120"/>
                        </a:rPr>
                        <a:t>條</a:t>
                      </a:r>
                      <a:r>
                        <a:rPr lang="en-US" altLang="zh-TW" sz="2800" dirty="0" smtClean="0">
                          <a:solidFill>
                            <a:srgbClr val="1D04D2"/>
                          </a:solidFill>
                          <a:latin typeface="標楷體" pitchFamily="65" charset="-120"/>
                          <a:ea typeface="標楷體" pitchFamily="65" charset="-120"/>
                        </a:rPr>
                        <a:t>(</a:t>
                      </a:r>
                      <a:r>
                        <a:rPr lang="zh-TW" altLang="en-US" sz="2800" dirty="0" smtClean="0">
                          <a:solidFill>
                            <a:srgbClr val="1D04D2"/>
                          </a:solidFill>
                          <a:latin typeface="標楷體" pitchFamily="65" charset="-120"/>
                          <a:ea typeface="標楷體" pitchFamily="65" charset="-120"/>
                        </a:rPr>
                        <a:t>續</a:t>
                      </a:r>
                      <a:r>
                        <a:rPr lang="en-US" altLang="zh-TW" sz="2800" dirty="0" smtClean="0">
                          <a:solidFill>
                            <a:srgbClr val="1D04D2"/>
                          </a:solidFill>
                          <a:latin typeface="標楷體" pitchFamily="65" charset="-120"/>
                          <a:ea typeface="標楷體" pitchFamily="65" charset="-120"/>
                        </a:rPr>
                        <a:t>)</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427655">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9727">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2901D"/>
                          </a:solidFill>
                          <a:latin typeface="標楷體" pitchFamily="65" charset="-120"/>
                          <a:ea typeface="標楷體" pitchFamily="65" charset="-120"/>
                          <a:cs typeface="+mn-cs"/>
                        </a:rPr>
                        <a:t>十四、邀請或委託具專業素養、特質或經公告審查優勝之文化、藝術專業人士、機構或團體表演或參與文藝活動</a:t>
                      </a:r>
                      <a:r>
                        <a:rPr kumimoji="0" lang="zh-TW" altLang="zh-TW" sz="1800" b="1" u="sng" kern="1200" dirty="0" smtClean="0">
                          <a:solidFill>
                            <a:srgbClr val="FF0000"/>
                          </a:solidFill>
                          <a:latin typeface="標楷體" pitchFamily="65" charset="-120"/>
                          <a:ea typeface="標楷體" pitchFamily="65" charset="-120"/>
                          <a:cs typeface="+mn-cs"/>
                        </a:rPr>
                        <a:t>或提供文化創意服務</a:t>
                      </a:r>
                      <a:r>
                        <a:rPr kumimoji="0" lang="zh-TW" altLang="zh-TW" sz="1800" b="1" kern="1200" dirty="0" smtClean="0">
                          <a:solidFill>
                            <a:srgbClr val="02901D"/>
                          </a:solidFill>
                          <a:latin typeface="標楷體" pitchFamily="65" charset="-120"/>
                          <a:ea typeface="標楷體" pitchFamily="65" charset="-120"/>
                          <a:cs typeface="+mn-cs"/>
                        </a:rPr>
                        <a:t>。</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1</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p>
                    <a:p>
                      <a:pPr marL="269875" indent="452438" algn="just" eaLnBrk="1" hangingPunct="0"/>
                      <a:r>
                        <a:rPr kumimoji="0" lang="zh-TW" altLang="zh-TW" sz="1800" b="1" kern="1200" dirty="0" smtClean="0">
                          <a:solidFill>
                            <a:srgbClr val="02901D"/>
                          </a:solidFill>
                          <a:latin typeface="標楷體" pitchFamily="65" charset="-120"/>
                          <a:ea typeface="標楷體" pitchFamily="65" charset="-120"/>
                          <a:cs typeface="+mn-cs"/>
                        </a:rPr>
                        <a:t>前項第九款</a:t>
                      </a:r>
                      <a:r>
                        <a:rPr kumimoji="0" lang="zh-TW" altLang="zh-TW" sz="1800" b="1" u="sng" kern="1200" dirty="0" smtClean="0">
                          <a:solidFill>
                            <a:srgbClr val="FF0000"/>
                          </a:solidFill>
                          <a:latin typeface="標楷體" pitchFamily="65" charset="-120"/>
                          <a:ea typeface="標楷體" pitchFamily="65" charset="-120"/>
                          <a:cs typeface="+mn-cs"/>
                        </a:rPr>
                        <a:t>專業服務、技術服務、資訊服務</a:t>
                      </a:r>
                      <a:r>
                        <a:rPr kumimoji="0" lang="zh-TW" altLang="zh-TW" sz="1800" b="1" kern="1200" dirty="0" smtClean="0">
                          <a:solidFill>
                            <a:srgbClr val="02901D"/>
                          </a:solidFill>
                          <a:latin typeface="標楷體" pitchFamily="65" charset="-120"/>
                          <a:ea typeface="標楷體" pitchFamily="65" charset="-120"/>
                          <a:cs typeface="+mn-cs"/>
                        </a:rPr>
                        <a:t>及第十款之廠商評選辦法與服務費用計算方式與第十一款、第十三款及第十四款之作業辦法，由主管機關定之。</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2</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endParaRPr kumimoji="0" lang="zh-TW" altLang="zh-TW" sz="1800" b="1" kern="1200" dirty="0" smtClean="0">
                        <a:solidFill>
                          <a:srgbClr val="02901D"/>
                        </a:solidFill>
                        <a:latin typeface="標楷體" pitchFamily="65" charset="-120"/>
                        <a:ea typeface="標楷體" pitchFamily="65" charset="-120"/>
                        <a:cs typeface="+mn-cs"/>
                      </a:endParaRPr>
                    </a:p>
                    <a:p>
                      <a:pPr marL="269875" indent="452438" algn="just"/>
                      <a:r>
                        <a:rPr kumimoji="0" lang="zh-TW" altLang="zh-TW" sz="1800" b="1" u="sng" kern="1200" dirty="0" smtClean="0">
                          <a:solidFill>
                            <a:srgbClr val="FF0000"/>
                          </a:solidFill>
                          <a:latin typeface="標楷體" pitchFamily="65" charset="-120"/>
                          <a:ea typeface="標楷體" pitchFamily="65" charset="-120"/>
                          <a:cs typeface="+mn-cs"/>
                        </a:rPr>
                        <a:t>第一項第九款社會福利服務之廠商評選辦法與服務費用計算方式，由主管機關會同中央目的事業主管機關定之。</a:t>
                      </a:r>
                      <a:r>
                        <a:rPr kumimoji="0" lang="en-US" altLang="zh-TW" sz="1800" b="1" u="sng" kern="1200" dirty="0" smtClean="0">
                          <a:solidFill>
                            <a:srgbClr val="FF0000"/>
                          </a:solidFill>
                          <a:latin typeface="標楷體" pitchFamily="65" charset="-120"/>
                          <a:ea typeface="標楷體" pitchFamily="65" charset="-120"/>
                          <a:cs typeface="+mn-cs"/>
                        </a:rPr>
                        <a:t>(</a:t>
                      </a:r>
                      <a:r>
                        <a:rPr kumimoji="0" lang="zh-TW" altLang="en-US" sz="1800" b="1" u="sng" kern="1200" dirty="0" smtClean="0">
                          <a:solidFill>
                            <a:srgbClr val="FF0000"/>
                          </a:solidFill>
                          <a:latin typeface="標楷體" pitchFamily="65" charset="-120"/>
                          <a:ea typeface="標楷體" pitchFamily="65" charset="-120"/>
                          <a:cs typeface="+mn-cs"/>
                        </a:rPr>
                        <a:t>第</a:t>
                      </a:r>
                      <a:r>
                        <a:rPr kumimoji="0" lang="en-US" altLang="zh-TW" sz="1800" b="1" u="sng" kern="1200" dirty="0" smtClean="0">
                          <a:solidFill>
                            <a:srgbClr val="FF0000"/>
                          </a:solidFill>
                          <a:latin typeface="標楷體" pitchFamily="65" charset="-120"/>
                          <a:ea typeface="標楷體" pitchFamily="65" charset="-120"/>
                          <a:cs typeface="+mn-cs"/>
                        </a:rPr>
                        <a:t>3</a:t>
                      </a:r>
                      <a:r>
                        <a:rPr kumimoji="0" lang="zh-TW" altLang="en-US" sz="1800" b="1" u="sng" kern="1200" dirty="0" smtClean="0">
                          <a:solidFill>
                            <a:srgbClr val="FF0000"/>
                          </a:solidFill>
                          <a:latin typeface="標楷體" pitchFamily="65" charset="-120"/>
                          <a:ea typeface="標楷體" pitchFamily="65" charset="-120"/>
                          <a:cs typeface="+mn-cs"/>
                        </a:rPr>
                        <a:t>項</a:t>
                      </a:r>
                      <a:r>
                        <a:rPr kumimoji="0" lang="en-US" altLang="zh-TW" sz="1800" b="1" u="sng" kern="1200" dirty="0" smtClean="0">
                          <a:solidFill>
                            <a:srgbClr val="FF0000"/>
                          </a:solidFill>
                          <a:latin typeface="標楷體" pitchFamily="65" charset="-120"/>
                          <a:ea typeface="標楷體" pitchFamily="65" charset="-120"/>
                          <a:cs typeface="+mn-cs"/>
                        </a:rPr>
                        <a:t>)</a:t>
                      </a:r>
                    </a:p>
                    <a:p>
                      <a:pPr marL="269875" marR="0" indent="452438" algn="just" defTabSz="914400" rtl="0" eaLnBrk="1" fontAlgn="auto" latinLnBrk="0" hangingPunct="1">
                        <a:lnSpc>
                          <a:spcPct val="100000"/>
                        </a:lnSpc>
                        <a:spcBef>
                          <a:spcPts val="0"/>
                        </a:spcBef>
                        <a:spcAft>
                          <a:spcPts val="0"/>
                        </a:spcAft>
                        <a:buClrTx/>
                        <a:buSzTx/>
                        <a:buFontTx/>
                        <a:buNone/>
                        <a:tabLst/>
                        <a:defRPr/>
                      </a:pPr>
                      <a:r>
                        <a:rPr kumimoji="0" lang="zh-TW" altLang="zh-TW" sz="1800" b="1" kern="1200" dirty="0" smtClean="0">
                          <a:solidFill>
                            <a:srgbClr val="02901D"/>
                          </a:solidFill>
                          <a:latin typeface="標楷體" pitchFamily="65" charset="-120"/>
                          <a:ea typeface="標楷體" pitchFamily="65" charset="-120"/>
                          <a:cs typeface="+mn-cs"/>
                        </a:rPr>
                        <a:t>第一項第十三款及第十四款，不適用工程採購。</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4</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endParaRPr kumimoji="0" lang="zh-TW" altLang="en-US" sz="1800" b="1" kern="1200" dirty="0" smtClean="0">
                        <a:solidFill>
                          <a:srgbClr val="02901D"/>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2901D"/>
                          </a:solidFill>
                          <a:latin typeface="標楷體" pitchFamily="65" charset="-120"/>
                          <a:ea typeface="標楷體" pitchFamily="65" charset="-120"/>
                          <a:cs typeface="+mn-cs"/>
                        </a:rPr>
                        <a:t>十四、邀請或委託具專業素養、特質或經公告審查優勝之文化、藝術專業人士、機構或團體表演或參與文藝活動。</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1</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p>
                    <a:p>
                      <a:pPr marL="269875" indent="452438" algn="just" rtl="0" eaLnBrk="1" latinLnBrk="0" hangingPunct="0"/>
                      <a:endParaRPr kumimoji="0" lang="en-US" altLang="zh-TW" sz="1800" b="1" kern="1200" dirty="0" smtClean="0">
                        <a:solidFill>
                          <a:srgbClr val="02901D"/>
                        </a:solidFill>
                        <a:latin typeface="標楷體" pitchFamily="65" charset="-120"/>
                        <a:ea typeface="標楷體" pitchFamily="65" charset="-120"/>
                        <a:cs typeface="+mn-cs"/>
                      </a:endParaRPr>
                    </a:p>
                    <a:p>
                      <a:pPr marL="269875" indent="452438" algn="just" rtl="0" eaLnBrk="1" latinLnBrk="0" hangingPunct="0"/>
                      <a:r>
                        <a:rPr kumimoji="0" lang="zh-TW" altLang="zh-TW" sz="1800" b="1" kern="1200" dirty="0" smtClean="0">
                          <a:solidFill>
                            <a:srgbClr val="02901D"/>
                          </a:solidFill>
                          <a:latin typeface="標楷體" pitchFamily="65" charset="-120"/>
                          <a:ea typeface="標楷體" pitchFamily="65" charset="-120"/>
                          <a:cs typeface="+mn-cs"/>
                        </a:rPr>
                        <a:t>前項第九款及第十款之廠商評選辦法與服務費用計算方式與第十一款、第十三款及第十四款之作業辦法，由主管機關定之。</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2</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endParaRPr kumimoji="0" lang="zh-TW" altLang="zh-TW" sz="1800" b="1" kern="1200" dirty="0" smtClean="0">
                        <a:solidFill>
                          <a:srgbClr val="02901D"/>
                        </a:solidFill>
                        <a:latin typeface="標楷體" pitchFamily="65" charset="-120"/>
                        <a:ea typeface="標楷體" pitchFamily="65" charset="-120"/>
                        <a:cs typeface="+mn-cs"/>
                      </a:endParaRPr>
                    </a:p>
                    <a:p>
                      <a:pPr marL="269875" indent="452438" algn="just" rtl="0" eaLnBrk="1" latinLnBrk="0" hangingPunct="0"/>
                      <a:r>
                        <a:rPr kumimoji="0" lang="zh-TW" altLang="zh-TW" sz="1800" b="1" kern="1200" dirty="0" smtClean="0">
                          <a:solidFill>
                            <a:srgbClr val="02901D"/>
                          </a:solidFill>
                          <a:latin typeface="標楷體" pitchFamily="65" charset="-120"/>
                          <a:ea typeface="標楷體" pitchFamily="65" charset="-120"/>
                          <a:cs typeface="+mn-cs"/>
                        </a:rPr>
                        <a:t>第一項第十三款及第十四款，不適用工程採購。</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3</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endParaRPr kumimoji="0" lang="zh-TW" altLang="en-US" sz="1800" b="1" kern="1200" dirty="0" smtClean="0">
                        <a:solidFill>
                          <a:srgbClr val="02901D"/>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DF3116EC-E5AC-4CC7-A466-A70D65D5937B}" type="slidenum">
              <a:rPr lang="zh-TW" altLang="en-US"/>
              <a:pPr>
                <a:defRPr/>
              </a:pPr>
              <a:t>22</a:t>
            </a:fld>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pPr marL="355600" indent="-355600" algn="just" fontAlgn="auto">
              <a:spcAft>
                <a:spcPts val="0"/>
              </a:spcAft>
              <a:buFont typeface="Wingdings"/>
              <a:buNone/>
              <a:defRPr/>
            </a:pPr>
            <a:r>
              <a:rPr lang="zh-TW" altLang="en-US" sz="3200" b="1" dirty="0" smtClean="0">
                <a:solidFill>
                  <a:srgbClr val="02901D"/>
                </a:solidFill>
                <a:effectLst/>
                <a:latin typeface="標楷體" pitchFamily="65" charset="-120"/>
                <a:ea typeface="標楷體" pitchFamily="65" charset="-120"/>
              </a:rPr>
              <a:t>※</a:t>
            </a:r>
            <a:r>
              <a:rPr lang="zh-TW" altLang="zh-TW" sz="2800" b="1" dirty="0" smtClean="0">
                <a:solidFill>
                  <a:srgbClr val="02901D"/>
                </a:solidFill>
                <a:effectLst/>
                <a:latin typeface="標楷體" pitchFamily="65" charset="-120"/>
                <a:ea typeface="標楷體" pitchFamily="65" charset="-120"/>
              </a:rPr>
              <a:t>社會福利服務，宜考量廠商之服務品質、組織健全及專業能力等，爰增列社會福利服務為</a:t>
            </a:r>
            <a:r>
              <a:rPr lang="zh-TW" altLang="en-US" sz="2800" b="1" dirty="0" smtClean="0">
                <a:solidFill>
                  <a:srgbClr val="02901D"/>
                </a:solidFill>
                <a:effectLst/>
                <a:latin typeface="標楷體" pitchFamily="65" charset="-120"/>
                <a:ea typeface="標楷體" pitchFamily="65" charset="-120"/>
              </a:rPr>
              <a:t>第</a:t>
            </a:r>
            <a:r>
              <a:rPr lang="en-US" altLang="zh-TW" sz="2800" b="1" dirty="0" smtClean="0">
                <a:solidFill>
                  <a:srgbClr val="02901D"/>
                </a:solidFill>
                <a:effectLst/>
                <a:latin typeface="標楷體" pitchFamily="65" charset="-120"/>
                <a:ea typeface="標楷體" pitchFamily="65" charset="-120"/>
              </a:rPr>
              <a:t>22</a:t>
            </a:r>
            <a:r>
              <a:rPr lang="zh-TW" altLang="zh-TW" sz="2800" b="1" dirty="0" smtClean="0">
                <a:solidFill>
                  <a:srgbClr val="02901D"/>
                </a:solidFill>
                <a:effectLst/>
                <a:latin typeface="標楷體" pitchFamily="65" charset="-120"/>
                <a:ea typeface="標楷體" pitchFamily="65" charset="-120"/>
              </a:rPr>
              <a:t>款適用範圍</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a:p>
            <a:pPr marL="274320" indent="-27432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身心障礙福利機構、團體及庇護工場皆係依據</a:t>
            </a:r>
            <a:r>
              <a:rPr lang="zh-TW" altLang="zh-TW" sz="2800" b="1" dirty="0" smtClean="0">
                <a:solidFill>
                  <a:srgbClr val="1D04D2"/>
                </a:solidFill>
                <a:effectLst/>
                <a:latin typeface="標楷體" pitchFamily="65" charset="-120"/>
                <a:ea typeface="標楷體" pitchFamily="65" charset="-120"/>
              </a:rPr>
              <a:t>身心障礙者權益保障法</a:t>
            </a:r>
            <a:r>
              <a:rPr lang="zh-TW" altLang="zh-TW" sz="2800" b="1" dirty="0" smtClean="0">
                <a:solidFill>
                  <a:srgbClr val="02901D"/>
                </a:solidFill>
                <a:effectLst/>
                <a:latin typeface="標楷體" pitchFamily="65" charset="-120"/>
                <a:ea typeface="標楷體" pitchFamily="65" charset="-120"/>
              </a:rPr>
              <a:t>相關規定設立，惟其</a:t>
            </a:r>
            <a:r>
              <a:rPr lang="zh-TW" altLang="zh-TW" sz="2800" b="1" dirty="0" smtClean="0">
                <a:solidFill>
                  <a:srgbClr val="7030A0"/>
                </a:solidFill>
                <a:effectLst/>
                <a:latin typeface="標楷體" pitchFamily="65" charset="-120"/>
                <a:ea typeface="標楷體" pitchFamily="65" charset="-120"/>
              </a:rPr>
              <a:t>屬性及法源依據</a:t>
            </a:r>
            <a:r>
              <a:rPr lang="zh-TW" altLang="zh-TW" sz="2800" b="1" dirty="0" smtClean="0">
                <a:solidFill>
                  <a:srgbClr val="02901D"/>
                </a:solidFill>
                <a:effectLst/>
                <a:latin typeface="標楷體" pitchFamily="65" charset="-120"/>
                <a:ea typeface="標楷體" pitchFamily="65" charset="-120"/>
              </a:rPr>
              <a:t>並未相同，為符合本款立法意旨，爰增列身心障礙團體及庇護工場所提供之非營利產品或勞務亦為本款適用範圍</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endParaRPr lang="en-US" altLang="zh-TW" sz="2800" b="1" dirty="0" smtClean="0">
              <a:solidFill>
                <a:srgbClr val="02901D"/>
              </a:solidFill>
              <a:effectLst/>
              <a:latin typeface="標楷體" pitchFamily="65" charset="-120"/>
              <a:ea typeface="標楷體" pitchFamily="65" charset="-120"/>
            </a:endParaRPr>
          </a:p>
          <a:p>
            <a:pPr marL="274320" indent="-27432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基於文化、藝術專業人士、機構或團體所提供之</a:t>
            </a:r>
            <a:r>
              <a:rPr lang="zh-TW" altLang="zh-TW" sz="2800" b="1" dirty="0" smtClean="0">
                <a:solidFill>
                  <a:srgbClr val="FF3300"/>
                </a:solidFill>
                <a:effectLst/>
                <a:latin typeface="標楷體" pitchFamily="65" charset="-120"/>
                <a:ea typeface="標楷體" pitchFamily="65" charset="-120"/>
              </a:rPr>
              <a:t>文化創意服務</a:t>
            </a:r>
            <a:r>
              <a:rPr lang="zh-TW" altLang="zh-TW" sz="2800" b="1" dirty="0" smtClean="0">
                <a:solidFill>
                  <a:srgbClr val="02901D"/>
                </a:solidFill>
                <a:effectLst/>
                <a:latin typeface="標楷體" pitchFamily="65" charset="-120"/>
                <a:ea typeface="標楷體" pitchFamily="65" charset="-120"/>
              </a:rPr>
              <a:t>，宜有別於一般採購標的之彈性採購作業方式</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23</a:t>
            </a:fld>
            <a:endParaRPr lang="zh-TW" altLang="en-US"/>
          </a:p>
        </p:txBody>
      </p:sp>
      <p:sp>
        <p:nvSpPr>
          <p:cNvPr id="5" name="標題 1"/>
          <p:cNvSpPr txBox="1">
            <a:spLocks/>
          </p:cNvSpPr>
          <p:nvPr/>
        </p:nvSpPr>
        <p:spPr>
          <a:xfrm>
            <a:off x="323528" y="260648"/>
            <a:ext cx="8363272" cy="792088"/>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706437"/>
          </a:xfrm>
        </p:spPr>
        <p:txBody>
          <a:bodyPr>
            <a:no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8313" y="1052513"/>
          <a:ext cx="7992119" cy="5504329"/>
        </p:xfrm>
        <a:graphic>
          <a:graphicData uri="http://schemas.openxmlformats.org/drawingml/2006/table">
            <a:tbl>
              <a:tblPr firstRow="1" bandRow="1">
                <a:tableStyleId>{21E4AEA4-8DFA-4A89-87EB-49C32662AFE0}</a:tableStyleId>
              </a:tblPr>
              <a:tblGrid>
                <a:gridCol w="4143681"/>
                <a:gridCol w="3848438"/>
              </a:tblGrid>
              <a:tr h="500185">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25</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82494">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9929">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chemeClr val="dk1"/>
                          </a:solidFill>
                          <a:latin typeface="標楷體" pitchFamily="65" charset="-120"/>
                          <a:ea typeface="標楷體" pitchFamily="65" charset="-120"/>
                          <a:cs typeface="+mn-cs"/>
                        </a:rPr>
                        <a:t>機關得視個別採購之特性，於招標文件中規定允許一定家數內之廠商共同投標。</a:t>
                      </a:r>
                    </a:p>
                    <a:p>
                      <a:pPr marL="269875" indent="452438" algn="just" eaLnBrk="1" hangingPunct="0"/>
                      <a:r>
                        <a:rPr kumimoji="0" lang="zh-TW" altLang="zh-TW" sz="1800" b="1" u="sng" kern="1200" dirty="0" smtClean="0">
                          <a:solidFill>
                            <a:srgbClr val="FF0000"/>
                          </a:solidFill>
                          <a:latin typeface="標楷體" pitchFamily="65" charset="-120"/>
                          <a:ea typeface="標楷體" pitchFamily="65" charset="-120"/>
                          <a:cs typeface="+mn-cs"/>
                        </a:rPr>
                        <a:t>第一</a:t>
                      </a:r>
                      <a:r>
                        <a:rPr kumimoji="0" lang="zh-TW" altLang="zh-TW" sz="1800" b="1" kern="1200" dirty="0" smtClean="0">
                          <a:solidFill>
                            <a:schemeClr val="dk1"/>
                          </a:solidFill>
                          <a:latin typeface="標楷體" pitchFamily="65" charset="-120"/>
                          <a:ea typeface="標楷體" pitchFamily="65" charset="-120"/>
                          <a:cs typeface="+mn-cs"/>
                        </a:rPr>
                        <a:t>項所稱共同投標，指二家以上之廠商共同具名投標，並於得標後共同具名簽約，連帶負履行採購契約之責，以承攬工程或提供財物、勞務之行為。</a:t>
                      </a:r>
                    </a:p>
                    <a:p>
                      <a:pPr marL="269875" indent="452438" algn="just" eaLnBrk="1" hangingPunct="0"/>
                      <a:r>
                        <a:rPr kumimoji="0" lang="zh-TW" altLang="zh-TW" sz="1800" b="1" kern="1200" dirty="0" smtClean="0">
                          <a:solidFill>
                            <a:schemeClr val="dk1"/>
                          </a:solidFill>
                          <a:latin typeface="標楷體" pitchFamily="65" charset="-120"/>
                          <a:ea typeface="標楷體" pitchFamily="65" charset="-120"/>
                          <a:cs typeface="+mn-cs"/>
                        </a:rPr>
                        <a:t>共同投標以能增加廠商之競爭或無不當限制競爭者為限。</a:t>
                      </a:r>
                    </a:p>
                    <a:p>
                      <a:pPr marL="269875" indent="452438" algn="just" eaLnBrk="1" hangingPunct="0"/>
                      <a:r>
                        <a:rPr kumimoji="0" lang="zh-TW" altLang="zh-TW" sz="1800" b="1" kern="1200" dirty="0" smtClean="0">
                          <a:solidFill>
                            <a:schemeClr val="dk1"/>
                          </a:solidFill>
                          <a:latin typeface="標楷體" pitchFamily="65" charset="-120"/>
                          <a:ea typeface="標楷體" pitchFamily="65" charset="-120"/>
                          <a:cs typeface="+mn-cs"/>
                        </a:rPr>
                        <a:t>同業共同投標應符合公平交易法第</a:t>
                      </a:r>
                      <a:r>
                        <a:rPr kumimoji="0" lang="zh-TW" altLang="zh-TW" sz="1800" b="1" u="sng" kern="1200" dirty="0" smtClean="0">
                          <a:solidFill>
                            <a:srgbClr val="FF0000"/>
                          </a:solidFill>
                          <a:latin typeface="標楷體" pitchFamily="65" charset="-120"/>
                          <a:ea typeface="標楷體" pitchFamily="65" charset="-120"/>
                          <a:cs typeface="+mn-cs"/>
                        </a:rPr>
                        <a:t>十五</a:t>
                      </a:r>
                      <a:r>
                        <a:rPr kumimoji="0" lang="zh-TW" altLang="zh-TW" sz="1800" b="1" kern="1200" dirty="0" smtClean="0">
                          <a:solidFill>
                            <a:schemeClr val="dk1"/>
                          </a:solidFill>
                          <a:latin typeface="標楷體" pitchFamily="65" charset="-120"/>
                          <a:ea typeface="標楷體" pitchFamily="65" charset="-120"/>
                          <a:cs typeface="+mn-cs"/>
                        </a:rPr>
                        <a:t>條</a:t>
                      </a:r>
                      <a:r>
                        <a:rPr kumimoji="0" lang="zh-TW" altLang="zh-TW" sz="1800" b="1" u="sng" kern="1200" dirty="0" smtClean="0">
                          <a:solidFill>
                            <a:srgbClr val="FF0000"/>
                          </a:solidFill>
                          <a:latin typeface="標楷體" pitchFamily="65" charset="-120"/>
                          <a:ea typeface="標楷體" pitchFamily="65" charset="-120"/>
                          <a:cs typeface="+mn-cs"/>
                        </a:rPr>
                        <a:t>第一項</a:t>
                      </a:r>
                      <a:r>
                        <a:rPr kumimoji="0" lang="zh-TW" altLang="zh-TW" sz="1800" b="1" kern="1200" dirty="0" smtClean="0">
                          <a:solidFill>
                            <a:schemeClr val="dk1"/>
                          </a:solidFill>
                          <a:latin typeface="標楷體" pitchFamily="65" charset="-120"/>
                          <a:ea typeface="標楷體" pitchFamily="65" charset="-120"/>
                          <a:cs typeface="+mn-cs"/>
                        </a:rPr>
                        <a:t>但書各款之規定。</a:t>
                      </a:r>
                    </a:p>
                    <a:p>
                      <a:pPr marL="269875" indent="452438" algn="just" eaLnBrk="1" hangingPunct="0"/>
                      <a:r>
                        <a:rPr kumimoji="0" lang="zh-TW" altLang="zh-TW" sz="1800" b="1" kern="1200" dirty="0" smtClean="0">
                          <a:solidFill>
                            <a:schemeClr val="dk1"/>
                          </a:solidFill>
                          <a:latin typeface="標楷體" pitchFamily="65" charset="-120"/>
                          <a:ea typeface="標楷體" pitchFamily="65" charset="-120"/>
                          <a:cs typeface="+mn-cs"/>
                        </a:rPr>
                        <a:t>共同投標廠商應於投標時檢附共同投標協議書。</a:t>
                      </a:r>
                      <a:endParaRPr kumimoji="0" lang="en-US" altLang="zh-TW" sz="1800" b="1" kern="1200" dirty="0" smtClean="0">
                        <a:solidFill>
                          <a:schemeClr val="dk1"/>
                        </a:solidFill>
                        <a:latin typeface="標楷體" pitchFamily="65" charset="-120"/>
                        <a:ea typeface="標楷體" pitchFamily="65" charset="-120"/>
                        <a:cs typeface="+mn-cs"/>
                      </a:endParaRPr>
                    </a:p>
                    <a:p>
                      <a:pPr marL="269875" indent="0" algn="just" eaLnBrk="1" hangingPunct="0"/>
                      <a:r>
                        <a:rPr kumimoji="0" lang="zh-TW" altLang="zh-TW" sz="1800" b="1" kern="1200" dirty="0" smtClean="0">
                          <a:solidFill>
                            <a:schemeClr val="dk1"/>
                          </a:solidFill>
                          <a:latin typeface="標楷體" pitchFamily="65" charset="-120"/>
                          <a:ea typeface="標楷體" pitchFamily="65" charset="-120"/>
                          <a:cs typeface="+mn-cs"/>
                        </a:rPr>
                        <a:t>共同投標辦法，由主管機關定之。</a:t>
                      </a:r>
                      <a:endParaRPr lang="zh-TW" altLang="en-US" b="1" dirty="0">
                        <a:solidFill>
                          <a:srgbClr val="C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chemeClr val="dk1"/>
                          </a:solidFill>
                          <a:latin typeface="標楷體" pitchFamily="65" charset="-120"/>
                          <a:ea typeface="標楷體" pitchFamily="65" charset="-120"/>
                          <a:cs typeface="+mn-cs"/>
                        </a:rPr>
                        <a:t>機關得視個別採購之特性，於招標文件中規定允許一定家數內之廠商共同投標。</a:t>
                      </a:r>
                    </a:p>
                    <a:p>
                      <a:pPr marL="269875" indent="452438" algn="just" eaLnBrk="1" hangingPunct="0"/>
                      <a:r>
                        <a:rPr kumimoji="0" lang="zh-TW" altLang="en-US" sz="1800" b="1" u="sng" kern="1200" dirty="0" smtClean="0">
                          <a:solidFill>
                            <a:srgbClr val="7030A0"/>
                          </a:solidFill>
                          <a:latin typeface="標楷體" pitchFamily="65" charset="-120"/>
                          <a:ea typeface="標楷體" pitchFamily="65" charset="-120"/>
                          <a:cs typeface="+mn-cs"/>
                        </a:rPr>
                        <a:t>前</a:t>
                      </a:r>
                      <a:r>
                        <a:rPr kumimoji="0" lang="zh-TW" altLang="zh-TW" sz="1800" b="1" kern="1200" dirty="0" smtClean="0">
                          <a:solidFill>
                            <a:schemeClr val="dk1"/>
                          </a:solidFill>
                          <a:latin typeface="標楷體" pitchFamily="65" charset="-120"/>
                          <a:ea typeface="標楷體" pitchFamily="65" charset="-120"/>
                          <a:cs typeface="+mn-cs"/>
                        </a:rPr>
                        <a:t>項所稱共同投標，指二家以上之廠商共同具名投標，並於得標後共同具名簽約，連帶負履行採購契約之責，以承攬工程或提供財物、勞務之行為。</a:t>
                      </a:r>
                    </a:p>
                    <a:p>
                      <a:pPr marL="269875" indent="452438" algn="just" eaLnBrk="1" hangingPunct="0"/>
                      <a:r>
                        <a:rPr kumimoji="0" lang="zh-TW" altLang="zh-TW" sz="1800" b="1" kern="1200" dirty="0" smtClean="0">
                          <a:solidFill>
                            <a:schemeClr val="dk1"/>
                          </a:solidFill>
                          <a:latin typeface="標楷體" pitchFamily="65" charset="-120"/>
                          <a:ea typeface="標楷體" pitchFamily="65" charset="-120"/>
                          <a:cs typeface="+mn-cs"/>
                        </a:rPr>
                        <a:t>共同投標以能增加廠商之競爭或無不當限制競爭者為限。</a:t>
                      </a:r>
                    </a:p>
                    <a:p>
                      <a:pPr marL="269875" indent="452438" algn="just" eaLnBrk="1" hangingPunct="0"/>
                      <a:r>
                        <a:rPr kumimoji="0" lang="zh-TW" altLang="zh-TW" sz="1800" b="1" kern="1200" dirty="0" smtClean="0">
                          <a:solidFill>
                            <a:schemeClr val="dk1"/>
                          </a:solidFill>
                          <a:latin typeface="標楷體" pitchFamily="65" charset="-120"/>
                          <a:ea typeface="標楷體" pitchFamily="65" charset="-120"/>
                          <a:cs typeface="+mn-cs"/>
                        </a:rPr>
                        <a:t>同業共同投標應符合公平交易法第</a:t>
                      </a:r>
                      <a:r>
                        <a:rPr kumimoji="0" lang="zh-TW" altLang="zh-TW" sz="1800" b="1" u="sng" kern="1200" dirty="0" smtClean="0">
                          <a:solidFill>
                            <a:srgbClr val="7030A0"/>
                          </a:solidFill>
                          <a:latin typeface="標楷體" pitchFamily="65" charset="-120"/>
                          <a:ea typeface="標楷體" pitchFamily="65" charset="-120"/>
                          <a:cs typeface="+mn-cs"/>
                        </a:rPr>
                        <a:t>十</a:t>
                      </a:r>
                      <a:r>
                        <a:rPr kumimoji="0" lang="zh-TW" altLang="en-US" sz="1800" b="1" u="sng" kern="1200" dirty="0" smtClean="0">
                          <a:solidFill>
                            <a:srgbClr val="7030A0"/>
                          </a:solidFill>
                          <a:latin typeface="標楷體" pitchFamily="65" charset="-120"/>
                          <a:ea typeface="標楷體" pitchFamily="65" charset="-120"/>
                          <a:cs typeface="+mn-cs"/>
                        </a:rPr>
                        <a:t>四</a:t>
                      </a:r>
                      <a:r>
                        <a:rPr kumimoji="0" lang="zh-TW" altLang="zh-TW" sz="1800" b="1" kern="1200" dirty="0" smtClean="0">
                          <a:solidFill>
                            <a:schemeClr val="dk1"/>
                          </a:solidFill>
                          <a:latin typeface="標楷體" pitchFamily="65" charset="-120"/>
                          <a:ea typeface="標楷體" pitchFamily="65" charset="-120"/>
                          <a:cs typeface="+mn-cs"/>
                        </a:rPr>
                        <a:t>條但書各款之規定。</a:t>
                      </a:r>
                    </a:p>
                    <a:p>
                      <a:pPr marL="269875" indent="452438" algn="just" eaLnBrk="1" hangingPunct="0"/>
                      <a:r>
                        <a:rPr kumimoji="0" lang="zh-TW" altLang="zh-TW" sz="1800" b="1" kern="1200" dirty="0" smtClean="0">
                          <a:solidFill>
                            <a:schemeClr val="dk1"/>
                          </a:solidFill>
                          <a:latin typeface="標楷體" pitchFamily="65" charset="-120"/>
                          <a:ea typeface="標楷體" pitchFamily="65" charset="-120"/>
                          <a:cs typeface="+mn-cs"/>
                        </a:rPr>
                        <a:t>共同投標廠商應於投標時檢附共同投標協議書。</a:t>
                      </a:r>
                    </a:p>
                    <a:p>
                      <a:pPr marL="269875" indent="452438" algn="just"/>
                      <a:r>
                        <a:rPr kumimoji="0" lang="zh-TW" altLang="zh-TW" sz="1800" b="1" kern="1200" dirty="0" smtClean="0">
                          <a:solidFill>
                            <a:schemeClr val="dk1"/>
                          </a:solidFill>
                          <a:latin typeface="標楷體" pitchFamily="65" charset="-120"/>
                          <a:ea typeface="標楷體" pitchFamily="65" charset="-120"/>
                          <a:cs typeface="+mn-cs"/>
                        </a:rPr>
                        <a:t>共同投標辦法，由主管機關定之。</a:t>
                      </a:r>
                      <a:endParaRPr lang="zh-TW" altLang="en-US" b="1" dirty="0" smtClean="0">
                        <a:solidFill>
                          <a:srgbClr val="C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65251120-2FC9-48EF-952C-E90FDD98DD46}" type="slidenum">
              <a:rPr lang="zh-TW" altLang="en-US"/>
              <a:pPr>
                <a:defRPr/>
              </a:pPr>
              <a:t>24</a:t>
            </a:fld>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778098"/>
          </a:xfrm>
        </p:spPr>
        <p:txBody>
          <a:bodyPr>
            <a:no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5613" y="1193800"/>
          <a:ext cx="8231187" cy="3444240"/>
        </p:xfrm>
        <a:graphic>
          <a:graphicData uri="http://schemas.openxmlformats.org/drawingml/2006/table">
            <a:tbl>
              <a:tblPr firstRow="1" bandRow="1">
                <a:tableStyleId>{21E4AEA4-8DFA-4A89-87EB-49C32662AFE0}</a:tableStyleId>
              </a:tblPr>
              <a:tblGrid>
                <a:gridCol w="4932408"/>
                <a:gridCol w="3298779"/>
              </a:tblGrid>
              <a:tr h="466266">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26</a:t>
                      </a:r>
                      <a:r>
                        <a:rPr lang="zh-TW" altLang="en-US" sz="2800" dirty="0" smtClean="0">
                          <a:solidFill>
                            <a:srgbClr val="1D04D2"/>
                          </a:solidFill>
                          <a:latin typeface="標楷體" pitchFamily="65" charset="-120"/>
                          <a:ea typeface="標楷體" pitchFamily="65" charset="-120"/>
                        </a:rPr>
                        <a:t>條之</a:t>
                      </a:r>
                      <a:r>
                        <a:rPr lang="en-US" altLang="zh-TW" sz="2800" dirty="0" smtClean="0">
                          <a:solidFill>
                            <a:srgbClr val="1D04D2"/>
                          </a:solidFill>
                          <a:latin typeface="標楷體" pitchFamily="65" charset="-120"/>
                          <a:ea typeface="標楷體" pitchFamily="65" charset="-120"/>
                        </a:rPr>
                        <a:t>1</a:t>
                      </a:r>
                      <a:endParaRPr lang="zh-TW" altLang="en-US" sz="2800"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56556">
                <a:tc>
                  <a:txBody>
                    <a:bodyPr/>
                    <a:lstStyle/>
                    <a:p>
                      <a:r>
                        <a:rPr lang="zh-TW" altLang="en-US" sz="2000" b="1" dirty="0" smtClean="0">
                          <a:solidFill>
                            <a:srgbClr val="1D04D2"/>
                          </a:solidFill>
                          <a:latin typeface="標楷體" pitchFamily="65" charset="-120"/>
                          <a:ea typeface="標楷體" pitchFamily="65" charset="-120"/>
                        </a:rPr>
                        <a:t>增訂條文</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a:t>
                      </a:r>
                      <a:r>
                        <a:rPr kumimoji="0" lang="zh-TW" altLang="en-US" sz="2000" b="1" kern="1200" dirty="0" smtClean="0">
                          <a:solidFill>
                            <a:srgbClr val="1D04D2"/>
                          </a:solidFill>
                          <a:latin typeface="標楷體" pitchFamily="65" charset="-120"/>
                          <a:ea typeface="標楷體" pitchFamily="65" charset="-120"/>
                          <a:cs typeface="+mn-cs"/>
                        </a:rPr>
                        <a:t>條文</a:t>
                      </a:r>
                      <a:endParaRPr kumimoji="0" lang="zh-TW" altLang="en-US" sz="2000" b="1" kern="1200" dirty="0">
                        <a:solidFill>
                          <a:srgbClr val="1D04D2"/>
                        </a:solidFill>
                        <a:latin typeface="標楷體" pitchFamily="65" charset="-120"/>
                        <a:ea typeface="標楷體" pitchFamily="65" charset="-120"/>
                        <a:cs typeface="+mn-cs"/>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6474">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2000" b="1" kern="1200" dirty="0" smtClean="0">
                          <a:solidFill>
                            <a:srgbClr val="FF0000"/>
                          </a:solidFill>
                          <a:latin typeface="標楷體" pitchFamily="65" charset="-120"/>
                          <a:ea typeface="標楷體" pitchFamily="65" charset="-120"/>
                          <a:cs typeface="+mn-cs"/>
                        </a:rPr>
                        <a:t>機關得視採購之特性及實際需要，以促進自然資源保育與環境保護為目的，依前條規定擬定技術規格，及節省能源、節約資源、減少溫室氣體排放之相關措施。</a:t>
                      </a:r>
                    </a:p>
                    <a:p>
                      <a:pPr marL="269875" indent="452438" algn="just"/>
                      <a:r>
                        <a:rPr kumimoji="0" lang="zh-TW" altLang="zh-TW" sz="2000" b="1" kern="1200" dirty="0" smtClean="0">
                          <a:solidFill>
                            <a:srgbClr val="FF0000"/>
                          </a:solidFill>
                          <a:latin typeface="標楷體" pitchFamily="65" charset="-120"/>
                          <a:ea typeface="標楷體" pitchFamily="65" charset="-120"/>
                          <a:cs typeface="+mn-cs"/>
                        </a:rPr>
                        <a:t>前項增加計畫經費或技術服務費用者，於擬定規格或措施時應併入計畫報核編列預算。</a:t>
                      </a:r>
                      <a:endParaRPr lang="zh-TW" altLang="en-US" sz="2000" b="1" dirty="0">
                        <a:solidFill>
                          <a:srgbClr val="FF0000"/>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endParaRPr lang="zh-TW" altLang="en-US" b="1" dirty="0">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AD236059-89A2-4DB5-8191-D9F86F469D42}" type="slidenum">
              <a:rPr lang="zh-TW" altLang="en-US"/>
              <a:pPr>
                <a:defRPr/>
              </a:pPr>
              <a:t>25</a:t>
            </a:fld>
            <a:endParaRPr lang="zh-TW" altLang="en-US"/>
          </a:p>
        </p:txBody>
      </p:sp>
      <p:sp>
        <p:nvSpPr>
          <p:cNvPr id="6" name="文字方塊 5"/>
          <p:cNvSpPr txBox="1"/>
          <p:nvPr/>
        </p:nvSpPr>
        <p:spPr>
          <a:xfrm>
            <a:off x="467544" y="4653136"/>
            <a:ext cx="8136904" cy="1200329"/>
          </a:xfrm>
          <a:prstGeom prst="rect">
            <a:avLst/>
          </a:prstGeom>
          <a:noFill/>
        </p:spPr>
        <p:txBody>
          <a:bodyPr wrap="square" rtlCol="0">
            <a:spAutoFit/>
          </a:bodyPr>
          <a:lstStyle/>
          <a:p>
            <a:pPr marL="269875" indent="-269875"/>
            <a:r>
              <a:rPr lang="zh-TW" altLang="en-US" b="1" dirty="0" smtClean="0">
                <a:solidFill>
                  <a:srgbClr val="02901D"/>
                </a:solidFill>
                <a:latin typeface="標楷體" pitchFamily="65" charset="-120"/>
                <a:ea typeface="標楷體" pitchFamily="65" charset="-120"/>
              </a:rPr>
              <a:t>※</a:t>
            </a:r>
            <a:r>
              <a:rPr lang="zh-TW" altLang="zh-TW" b="1" dirty="0" smtClean="0">
                <a:solidFill>
                  <a:srgbClr val="02901D"/>
                </a:solidFill>
                <a:latin typeface="標楷體" pitchFamily="65" charset="-120"/>
                <a:ea typeface="標楷體" pitchFamily="65" charset="-120"/>
              </a:rPr>
              <a:t>參考修正版世界貿易組織</a:t>
            </a:r>
            <a:r>
              <a:rPr lang="en-US" altLang="zh-TW" b="1" dirty="0" smtClean="0">
                <a:solidFill>
                  <a:srgbClr val="02901D"/>
                </a:solidFill>
                <a:latin typeface="標楷體" pitchFamily="65" charset="-120"/>
                <a:ea typeface="標楷體" pitchFamily="65" charset="-120"/>
              </a:rPr>
              <a:t>(WTO)</a:t>
            </a:r>
            <a:r>
              <a:rPr lang="zh-TW" altLang="zh-TW" b="1" dirty="0" smtClean="0">
                <a:solidFill>
                  <a:srgbClr val="02901D"/>
                </a:solidFill>
                <a:latin typeface="標楷體" pitchFamily="65" charset="-120"/>
                <a:ea typeface="標楷體" pitchFamily="65" charset="-120"/>
              </a:rPr>
              <a:t>政府採購協定</a:t>
            </a:r>
            <a:r>
              <a:rPr lang="en-US" altLang="zh-TW" b="1" dirty="0" smtClean="0">
                <a:solidFill>
                  <a:srgbClr val="02901D"/>
                </a:solidFill>
                <a:latin typeface="標楷體" pitchFamily="65" charset="-120"/>
                <a:ea typeface="標楷體" pitchFamily="65" charset="-120"/>
              </a:rPr>
              <a:t>(GPA)</a:t>
            </a:r>
            <a:r>
              <a:rPr lang="zh-TW" altLang="zh-TW" b="1" dirty="0" smtClean="0">
                <a:solidFill>
                  <a:srgbClr val="02901D"/>
                </a:solidFill>
                <a:latin typeface="標楷體" pitchFamily="65" charset="-120"/>
                <a:ea typeface="標楷體" pitchFamily="65" charset="-120"/>
              </a:rPr>
              <a:t>第十條第六項規定：「為茲明確，締約國及其採購機關，得依本條文規定，擬定、採用或應用技術規格以促進自然資源之保育或環境保護。」</a:t>
            </a:r>
            <a:endParaRPr lang="en-US" altLang="zh-TW" b="1" dirty="0" smtClean="0">
              <a:solidFill>
                <a:srgbClr val="02901D"/>
              </a:solidFill>
              <a:latin typeface="標楷體" pitchFamily="65" charset="-120"/>
              <a:ea typeface="標楷體" pitchFamily="65" charset="-120"/>
            </a:endParaRPr>
          </a:p>
          <a:p>
            <a:pPr marL="269875" indent="-269875"/>
            <a:r>
              <a:rPr lang="zh-TW" altLang="en-US" b="1" dirty="0" smtClean="0">
                <a:solidFill>
                  <a:srgbClr val="02901D"/>
                </a:solidFill>
                <a:latin typeface="標楷體" pitchFamily="65" charset="-120"/>
                <a:ea typeface="標楷體" pitchFamily="65" charset="-120"/>
              </a:rPr>
              <a:t>  </a:t>
            </a:r>
            <a:r>
              <a:rPr lang="zh-TW" altLang="en-US" b="1" dirty="0" smtClean="0">
                <a:solidFill>
                  <a:srgbClr val="7030A0"/>
                </a:solidFill>
                <a:latin typeface="標楷體" pitchFamily="65" charset="-120"/>
                <a:ea typeface="標楷體" pitchFamily="65" charset="-120"/>
              </a:rPr>
              <a:t>工程會</a:t>
            </a:r>
            <a:r>
              <a:rPr lang="en-US" altLang="zh-TW" b="1" dirty="0" smtClean="0">
                <a:solidFill>
                  <a:srgbClr val="7030A0"/>
                </a:solidFill>
                <a:latin typeface="標楷體" pitchFamily="65" charset="-120"/>
                <a:ea typeface="標楷體" pitchFamily="65" charset="-120"/>
              </a:rPr>
              <a:t>105</a:t>
            </a:r>
            <a:r>
              <a:rPr lang="zh-TW" altLang="en-US" b="1" dirty="0" smtClean="0">
                <a:solidFill>
                  <a:srgbClr val="7030A0"/>
                </a:solidFill>
                <a:latin typeface="標楷體" pitchFamily="65" charset="-120"/>
                <a:ea typeface="標楷體" pitchFamily="65" charset="-120"/>
              </a:rPr>
              <a:t>年</a:t>
            </a:r>
            <a:r>
              <a:rPr lang="en-US" altLang="zh-TW" b="1" dirty="0" smtClean="0">
                <a:solidFill>
                  <a:srgbClr val="7030A0"/>
                </a:solidFill>
                <a:latin typeface="標楷體" pitchFamily="65" charset="-120"/>
                <a:ea typeface="標楷體" pitchFamily="65" charset="-120"/>
              </a:rPr>
              <a:t>5</a:t>
            </a:r>
            <a:r>
              <a:rPr lang="zh-TW" altLang="en-US" b="1" dirty="0" smtClean="0">
                <a:solidFill>
                  <a:srgbClr val="7030A0"/>
                </a:solidFill>
                <a:latin typeface="標楷體" pitchFamily="65" charset="-120"/>
                <a:ea typeface="標楷體" pitchFamily="65" charset="-120"/>
              </a:rPr>
              <a:t>月</a:t>
            </a:r>
            <a:r>
              <a:rPr lang="en-US" altLang="zh-TW" b="1" dirty="0" smtClean="0">
                <a:solidFill>
                  <a:srgbClr val="7030A0"/>
                </a:solidFill>
                <a:latin typeface="標楷體" pitchFamily="65" charset="-120"/>
                <a:ea typeface="標楷體" pitchFamily="65" charset="-120"/>
              </a:rPr>
              <a:t>10</a:t>
            </a:r>
            <a:r>
              <a:rPr lang="zh-TW" altLang="en-US" b="1" dirty="0" smtClean="0">
                <a:solidFill>
                  <a:srgbClr val="7030A0"/>
                </a:solidFill>
                <a:latin typeface="標楷體" pitchFamily="65" charset="-120"/>
                <a:ea typeface="標楷體" pitchFamily="65" charset="-120"/>
              </a:rPr>
              <a:t>日工程企字第</a:t>
            </a:r>
            <a:r>
              <a:rPr lang="en-US" altLang="zh-TW" b="1" dirty="0" smtClean="0">
                <a:solidFill>
                  <a:srgbClr val="7030A0"/>
                </a:solidFill>
                <a:latin typeface="標楷體" pitchFamily="65" charset="-120"/>
                <a:ea typeface="標楷體" pitchFamily="65" charset="-120"/>
              </a:rPr>
              <a:t>10500144700</a:t>
            </a:r>
            <a:r>
              <a:rPr lang="zh-TW" altLang="en-US" b="1" dirty="0" smtClean="0">
                <a:solidFill>
                  <a:srgbClr val="7030A0"/>
                </a:solidFill>
                <a:latin typeface="標楷體" pitchFamily="65" charset="-120"/>
                <a:ea typeface="標楷體" pitchFamily="65" charset="-120"/>
              </a:rPr>
              <a:t>號函釋</a:t>
            </a:r>
            <a:endParaRPr lang="en-US" altLang="zh-TW" b="1" dirty="0" smtClean="0">
              <a:solidFill>
                <a:srgbClr val="7030A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777875"/>
          </a:xfrm>
        </p:spPr>
        <p:txBody>
          <a:bodyPr>
            <a:norm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7544" y="1124744"/>
          <a:ext cx="8280920" cy="5410200"/>
        </p:xfrm>
        <a:graphic>
          <a:graphicData uri="http://schemas.openxmlformats.org/drawingml/2006/table">
            <a:tbl>
              <a:tblPr firstRow="1" bandRow="1">
                <a:tableStyleId>{21E4AEA4-8DFA-4A89-87EB-49C32662AFE0}</a:tableStyleId>
              </a:tblPr>
              <a:tblGrid>
                <a:gridCol w="4140460"/>
                <a:gridCol w="4140460"/>
              </a:tblGrid>
              <a:tr h="50440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30</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85718">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6413">
                <a:tc>
                  <a:txBody>
                    <a:bodyPr/>
                    <a:lstStyle/>
                    <a:p>
                      <a:pPr marL="269875" indent="-269875" eaLnBrk="1" hangingPunct="0"/>
                      <a:r>
                        <a:rPr kumimoji="0" lang="zh-TW" altLang="zh-TW" sz="1700" b="1" kern="1200" dirty="0" smtClean="0">
                          <a:solidFill>
                            <a:schemeClr val="dk1"/>
                          </a:solidFill>
                          <a:latin typeface="標楷體" pitchFamily="65" charset="-120"/>
                          <a:ea typeface="標楷體" pitchFamily="65" charset="-120"/>
                          <a:cs typeface="+mn-cs"/>
                        </a:rPr>
                        <a:t>　</a:t>
                      </a:r>
                      <a:r>
                        <a:rPr kumimoji="0" lang="zh-TW" altLang="en-US" sz="1700" b="1" kern="1200" dirty="0" smtClean="0">
                          <a:solidFill>
                            <a:schemeClr val="dk1"/>
                          </a:solidFill>
                          <a:latin typeface="標楷體" pitchFamily="65" charset="-120"/>
                          <a:ea typeface="標楷體" pitchFamily="65" charset="-120"/>
                          <a:cs typeface="+mn-cs"/>
                        </a:rPr>
                        <a:t>　　</a:t>
                      </a:r>
                      <a:r>
                        <a:rPr kumimoji="0" lang="zh-TW" altLang="zh-TW" sz="1700" b="1" kern="1200" dirty="0" smtClean="0">
                          <a:solidFill>
                            <a:schemeClr val="accent1">
                              <a:lumMod val="75000"/>
                            </a:schemeClr>
                          </a:solidFill>
                          <a:latin typeface="標楷體" pitchFamily="65" charset="-120"/>
                          <a:ea typeface="標楷體" pitchFamily="65" charset="-120"/>
                          <a:cs typeface="+mn-cs"/>
                        </a:rPr>
                        <a:t>機關辦理招標，應於招標文件中規定投標廠商須繳納押標金；得標廠商須繳納保證金或提供或併提供其他擔保。但有下列情形之一者，不在此限：</a:t>
                      </a:r>
                      <a:endParaRPr kumimoji="0" lang="en-US" altLang="zh-TW" sz="1700" b="1" kern="1200" dirty="0" smtClean="0">
                        <a:solidFill>
                          <a:schemeClr val="accent1">
                            <a:lumMod val="75000"/>
                          </a:schemeClr>
                        </a:solidFill>
                        <a:latin typeface="標楷體" pitchFamily="65" charset="-120"/>
                        <a:ea typeface="標楷體" pitchFamily="65" charset="-120"/>
                        <a:cs typeface="+mn-cs"/>
                      </a:endParaRPr>
                    </a:p>
                    <a:p>
                      <a:pPr marL="808038" indent="-808038" eaLnBrk="1" hangingPunct="0"/>
                      <a:r>
                        <a:rPr kumimoji="0" lang="en-US" altLang="zh-TW" sz="1700" b="1" kern="1200" baseline="0" dirty="0" smtClean="0">
                          <a:solidFill>
                            <a:schemeClr val="dk1"/>
                          </a:solidFill>
                          <a:latin typeface="標楷體" pitchFamily="65" charset="-120"/>
                          <a:ea typeface="標楷體" pitchFamily="65" charset="-120"/>
                          <a:cs typeface="+mn-cs"/>
                        </a:rPr>
                        <a:t>   </a:t>
                      </a:r>
                      <a:r>
                        <a:rPr kumimoji="0" lang="zh-TW" altLang="zh-TW" sz="1700" b="1" kern="1200" dirty="0" smtClean="0">
                          <a:solidFill>
                            <a:schemeClr val="accent1">
                              <a:lumMod val="75000"/>
                            </a:schemeClr>
                          </a:solidFill>
                          <a:latin typeface="標楷體" pitchFamily="65" charset="-120"/>
                          <a:ea typeface="標楷體" pitchFamily="65" charset="-120"/>
                          <a:cs typeface="+mn-cs"/>
                        </a:rPr>
                        <a:t>一、勞務採購，</a:t>
                      </a:r>
                      <a:r>
                        <a:rPr kumimoji="0" lang="zh-TW" altLang="zh-TW" sz="1700" b="1" u="sng" kern="1200" dirty="0" smtClean="0">
                          <a:solidFill>
                            <a:srgbClr val="FF0000"/>
                          </a:solidFill>
                          <a:latin typeface="標楷體" pitchFamily="65" charset="-120"/>
                          <a:ea typeface="標楷體" pitchFamily="65" charset="-120"/>
                          <a:cs typeface="+mn-cs"/>
                        </a:rPr>
                        <a:t>以</a:t>
                      </a:r>
                      <a:r>
                        <a:rPr kumimoji="0" lang="zh-TW" altLang="zh-TW" sz="1700" b="1" kern="1200" dirty="0" smtClean="0">
                          <a:solidFill>
                            <a:schemeClr val="accent1">
                              <a:lumMod val="75000"/>
                            </a:schemeClr>
                          </a:solidFill>
                          <a:latin typeface="標楷體" pitchFamily="65" charset="-120"/>
                          <a:ea typeface="標楷體" pitchFamily="65" charset="-120"/>
                          <a:cs typeface="+mn-cs"/>
                        </a:rPr>
                        <a:t>免收押標金、保證金</a:t>
                      </a:r>
                      <a:r>
                        <a:rPr kumimoji="0" lang="zh-TW" altLang="zh-TW" sz="1700" b="1" u="sng" kern="1200" dirty="0" smtClean="0">
                          <a:solidFill>
                            <a:srgbClr val="FF0000"/>
                          </a:solidFill>
                          <a:latin typeface="標楷體" pitchFamily="65" charset="-120"/>
                          <a:ea typeface="標楷體" pitchFamily="65" charset="-120"/>
                          <a:cs typeface="+mn-cs"/>
                        </a:rPr>
                        <a:t>為原則</a:t>
                      </a:r>
                      <a:r>
                        <a:rPr kumimoji="0" lang="zh-TW" altLang="zh-TW" sz="1700" b="1" kern="1200" dirty="0" smtClean="0">
                          <a:solidFill>
                            <a:schemeClr val="dk1"/>
                          </a:solidFill>
                          <a:latin typeface="標楷體" pitchFamily="65" charset="-120"/>
                          <a:ea typeface="標楷體" pitchFamily="65" charset="-120"/>
                          <a:cs typeface="+mn-cs"/>
                        </a:rPr>
                        <a:t>。</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r>
                        <a:rPr kumimoji="0" lang="zh-TW" altLang="en-US" sz="1700" b="1" kern="1200" dirty="0" smtClean="0">
                          <a:solidFill>
                            <a:schemeClr val="accent1">
                              <a:lumMod val="75000"/>
                            </a:schemeClr>
                          </a:solidFill>
                          <a:latin typeface="標楷體" pitchFamily="65" charset="-120"/>
                          <a:ea typeface="標楷體" pitchFamily="65" charset="-120"/>
                          <a:cs typeface="+mn-cs"/>
                        </a:rPr>
                        <a:t>第</a:t>
                      </a:r>
                      <a:r>
                        <a:rPr kumimoji="0" lang="en-US" altLang="zh-TW" sz="1700" b="1" kern="1200" dirty="0" smtClean="0">
                          <a:solidFill>
                            <a:schemeClr val="accent1">
                              <a:lumMod val="75000"/>
                            </a:schemeClr>
                          </a:solidFill>
                          <a:latin typeface="標楷體" pitchFamily="65" charset="-120"/>
                          <a:ea typeface="標楷體" pitchFamily="65" charset="-120"/>
                          <a:cs typeface="+mn-cs"/>
                        </a:rPr>
                        <a:t>1</a:t>
                      </a:r>
                      <a:r>
                        <a:rPr kumimoji="0" lang="zh-TW" altLang="en-US" sz="1700" b="1" kern="1200" dirty="0" smtClean="0">
                          <a:solidFill>
                            <a:schemeClr val="accent1">
                              <a:lumMod val="75000"/>
                            </a:schemeClr>
                          </a:solidFill>
                          <a:latin typeface="標楷體" pitchFamily="65" charset="-120"/>
                          <a:ea typeface="標楷體" pitchFamily="65" charset="-120"/>
                          <a:cs typeface="+mn-cs"/>
                        </a:rPr>
                        <a:t>項</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p>
                    <a:p>
                      <a:pPr marL="269875" indent="355600" eaLnBrk="1" hangingPunct="0"/>
                      <a:r>
                        <a:rPr kumimoji="0" lang="zh-TW" altLang="en-US" sz="1700" b="1" kern="1200" dirty="0" smtClean="0">
                          <a:solidFill>
                            <a:schemeClr val="dk1"/>
                          </a:solidFill>
                          <a:latin typeface="標楷體" pitchFamily="65" charset="-120"/>
                          <a:ea typeface="標楷體" pitchFamily="65" charset="-120"/>
                          <a:cs typeface="+mn-cs"/>
                        </a:rPr>
                        <a:t> </a:t>
                      </a:r>
                      <a:r>
                        <a:rPr kumimoji="0" lang="zh-TW" altLang="zh-TW" sz="1700" b="1" kern="1200" dirty="0" smtClean="0">
                          <a:solidFill>
                            <a:schemeClr val="accent1">
                              <a:lumMod val="75000"/>
                            </a:schemeClr>
                          </a:solidFill>
                          <a:latin typeface="標楷體" pitchFamily="65" charset="-120"/>
                          <a:ea typeface="標楷體" pitchFamily="65" charset="-120"/>
                          <a:cs typeface="+mn-cs"/>
                        </a:rPr>
                        <a:t>押標金及保證金應由廠商以現金、金融機構簽發之本票或支票、保付支票、郵政匯票、</a:t>
                      </a:r>
                      <a:r>
                        <a:rPr kumimoji="0" lang="zh-TW" altLang="zh-TW" sz="1700" b="1" u="sng" kern="1200" dirty="0" smtClean="0">
                          <a:solidFill>
                            <a:srgbClr val="FF0000"/>
                          </a:solidFill>
                          <a:latin typeface="標楷體" pitchFamily="65" charset="-120"/>
                          <a:ea typeface="標楷體" pitchFamily="65" charset="-120"/>
                          <a:cs typeface="+mn-cs"/>
                        </a:rPr>
                        <a:t>政府公債</a:t>
                      </a:r>
                      <a:r>
                        <a:rPr kumimoji="0" lang="zh-TW" altLang="zh-TW" sz="1700" b="1" kern="1200" dirty="0" smtClean="0">
                          <a:solidFill>
                            <a:schemeClr val="accent1">
                              <a:lumMod val="75000"/>
                            </a:schemeClr>
                          </a:solidFill>
                          <a:latin typeface="標楷體" pitchFamily="65" charset="-120"/>
                          <a:ea typeface="標楷體" pitchFamily="65" charset="-120"/>
                          <a:cs typeface="+mn-cs"/>
                        </a:rPr>
                        <a:t>、設定質權之金融機構定期存款單、銀行開發或保兌之不可撤銷擔保信用狀繳納，或取具銀行之書面連帶保證、保險公司之連帶保證保險單為之。</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r>
                        <a:rPr kumimoji="0" lang="zh-TW" altLang="en-US" sz="1700" b="1" kern="1200" dirty="0" smtClean="0">
                          <a:solidFill>
                            <a:schemeClr val="accent1">
                              <a:lumMod val="75000"/>
                            </a:schemeClr>
                          </a:solidFill>
                          <a:latin typeface="標楷體" pitchFamily="65" charset="-120"/>
                          <a:ea typeface="標楷體" pitchFamily="65" charset="-120"/>
                          <a:cs typeface="+mn-cs"/>
                        </a:rPr>
                        <a:t>第</a:t>
                      </a:r>
                      <a:r>
                        <a:rPr kumimoji="0" lang="en-US" altLang="zh-TW" sz="1700" b="1" kern="1200" dirty="0" smtClean="0">
                          <a:solidFill>
                            <a:schemeClr val="accent1">
                              <a:lumMod val="75000"/>
                            </a:schemeClr>
                          </a:solidFill>
                          <a:latin typeface="標楷體" pitchFamily="65" charset="-120"/>
                          <a:ea typeface="標楷體" pitchFamily="65" charset="-120"/>
                          <a:cs typeface="+mn-cs"/>
                        </a:rPr>
                        <a:t>2</a:t>
                      </a:r>
                      <a:r>
                        <a:rPr kumimoji="0" lang="zh-TW" altLang="en-US" sz="1700" b="1" kern="1200" dirty="0" smtClean="0">
                          <a:solidFill>
                            <a:schemeClr val="accent1">
                              <a:lumMod val="75000"/>
                            </a:schemeClr>
                          </a:solidFill>
                          <a:latin typeface="標楷體" pitchFamily="65" charset="-120"/>
                          <a:ea typeface="標楷體" pitchFamily="65" charset="-120"/>
                          <a:cs typeface="+mn-cs"/>
                        </a:rPr>
                        <a:t>項</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endParaRPr kumimoji="0" lang="zh-TW" altLang="zh-TW" sz="1700" b="1" kern="1200" dirty="0" smtClean="0">
                        <a:solidFill>
                          <a:schemeClr val="accent1">
                            <a:lumMod val="75000"/>
                          </a:schemeClr>
                        </a:solidFill>
                        <a:latin typeface="標楷體" pitchFamily="65" charset="-120"/>
                        <a:ea typeface="標楷體" pitchFamily="65" charset="-120"/>
                        <a:cs typeface="+mn-cs"/>
                      </a:endParaRPr>
                    </a:p>
                    <a:p>
                      <a:pPr marL="269875" indent="452438"/>
                      <a:r>
                        <a:rPr kumimoji="0" lang="zh-TW" altLang="zh-TW" sz="1700" b="1" kern="1200" dirty="0" smtClean="0">
                          <a:solidFill>
                            <a:schemeClr val="accent1">
                              <a:lumMod val="75000"/>
                            </a:schemeClr>
                          </a:solidFill>
                          <a:latin typeface="標楷體" pitchFamily="65" charset="-120"/>
                          <a:ea typeface="標楷體" pitchFamily="65" charset="-120"/>
                          <a:cs typeface="+mn-cs"/>
                        </a:rPr>
                        <a:t>押標金、保證金</a:t>
                      </a:r>
                      <a:r>
                        <a:rPr kumimoji="0" lang="zh-TW" altLang="zh-TW" sz="1700" b="1" u="sng" kern="1200" dirty="0" smtClean="0">
                          <a:solidFill>
                            <a:srgbClr val="FF0000"/>
                          </a:solidFill>
                          <a:latin typeface="標楷體" pitchFamily="65" charset="-120"/>
                          <a:ea typeface="標楷體" pitchFamily="65" charset="-120"/>
                          <a:cs typeface="+mn-cs"/>
                        </a:rPr>
                        <a:t>與</a:t>
                      </a:r>
                      <a:r>
                        <a:rPr kumimoji="0" lang="zh-TW" altLang="zh-TW" sz="1700" b="1" kern="1200" dirty="0" smtClean="0">
                          <a:solidFill>
                            <a:srgbClr val="FF0000"/>
                          </a:solidFill>
                          <a:latin typeface="標楷體" pitchFamily="65" charset="-120"/>
                          <a:ea typeface="標楷體" pitchFamily="65" charset="-120"/>
                          <a:cs typeface="+mn-cs"/>
                        </a:rPr>
                        <a:t>其</a:t>
                      </a:r>
                      <a:r>
                        <a:rPr kumimoji="0" lang="zh-TW" altLang="zh-TW" sz="1700" b="1" kern="1200" dirty="0" smtClean="0">
                          <a:solidFill>
                            <a:schemeClr val="accent1">
                              <a:lumMod val="75000"/>
                            </a:schemeClr>
                          </a:solidFill>
                          <a:latin typeface="標楷體" pitchFamily="65" charset="-120"/>
                          <a:ea typeface="標楷體" pitchFamily="65" charset="-120"/>
                          <a:cs typeface="+mn-cs"/>
                        </a:rPr>
                        <a:t>他擔保之種類、額度、繳納、退還、終止方式</a:t>
                      </a:r>
                      <a:r>
                        <a:rPr kumimoji="0" lang="zh-TW" altLang="zh-TW" sz="1700" b="1" u="sng" kern="1200" dirty="0" smtClean="0">
                          <a:solidFill>
                            <a:srgbClr val="FF0000"/>
                          </a:solidFill>
                          <a:latin typeface="標楷體" pitchFamily="65" charset="-120"/>
                          <a:ea typeface="標楷體" pitchFamily="65" charset="-120"/>
                          <a:cs typeface="+mn-cs"/>
                        </a:rPr>
                        <a:t>及其他相關作業事項之辦法</a:t>
                      </a:r>
                      <a:r>
                        <a:rPr kumimoji="0" lang="zh-TW" altLang="zh-TW" sz="1700" b="1" kern="1200" dirty="0" smtClean="0">
                          <a:solidFill>
                            <a:schemeClr val="accent1">
                              <a:lumMod val="75000"/>
                            </a:schemeClr>
                          </a:solidFill>
                          <a:latin typeface="標楷體" pitchFamily="65" charset="-120"/>
                          <a:ea typeface="標楷體" pitchFamily="65" charset="-120"/>
                          <a:cs typeface="+mn-cs"/>
                        </a:rPr>
                        <a:t>，由主管機關另定之。</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r>
                        <a:rPr kumimoji="0" lang="zh-TW" altLang="en-US" sz="1700" b="1" kern="1200" dirty="0" smtClean="0">
                          <a:solidFill>
                            <a:schemeClr val="accent1">
                              <a:lumMod val="75000"/>
                            </a:schemeClr>
                          </a:solidFill>
                          <a:latin typeface="標楷體" pitchFamily="65" charset="-120"/>
                          <a:ea typeface="標楷體" pitchFamily="65" charset="-120"/>
                          <a:cs typeface="+mn-cs"/>
                        </a:rPr>
                        <a:t>第</a:t>
                      </a:r>
                      <a:r>
                        <a:rPr kumimoji="0" lang="en-US" altLang="zh-TW" sz="1700" b="1" kern="1200" dirty="0" smtClean="0">
                          <a:solidFill>
                            <a:schemeClr val="accent1">
                              <a:lumMod val="75000"/>
                            </a:schemeClr>
                          </a:solidFill>
                          <a:latin typeface="標楷體" pitchFamily="65" charset="-120"/>
                          <a:ea typeface="標楷體" pitchFamily="65" charset="-120"/>
                          <a:cs typeface="+mn-cs"/>
                        </a:rPr>
                        <a:t>3</a:t>
                      </a:r>
                      <a:r>
                        <a:rPr kumimoji="0" lang="zh-TW" altLang="en-US" sz="1700" b="1" kern="1200" dirty="0" smtClean="0">
                          <a:solidFill>
                            <a:schemeClr val="accent1">
                              <a:lumMod val="75000"/>
                            </a:schemeClr>
                          </a:solidFill>
                          <a:latin typeface="標楷體" pitchFamily="65" charset="-120"/>
                          <a:ea typeface="標楷體" pitchFamily="65" charset="-120"/>
                          <a:cs typeface="+mn-cs"/>
                        </a:rPr>
                        <a:t>項</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endParaRPr kumimoji="0" lang="zh-TW" altLang="en-US" sz="1700" b="1" kern="1200" dirty="0" smtClean="0">
                        <a:solidFill>
                          <a:schemeClr val="accent1">
                            <a:lumMod val="75000"/>
                          </a:schemeClr>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r>
                        <a:rPr kumimoji="0" lang="zh-TW" altLang="zh-TW" sz="1700" b="1" kern="1200" dirty="0" smtClean="0">
                          <a:solidFill>
                            <a:schemeClr val="dk1"/>
                          </a:solidFill>
                          <a:latin typeface="標楷體" pitchFamily="65" charset="-120"/>
                          <a:ea typeface="標楷體" pitchFamily="65" charset="-120"/>
                          <a:cs typeface="+mn-cs"/>
                        </a:rPr>
                        <a:t>　</a:t>
                      </a:r>
                      <a:r>
                        <a:rPr kumimoji="0" lang="zh-TW" altLang="en-US" sz="1700" b="1" kern="1200" dirty="0" smtClean="0">
                          <a:solidFill>
                            <a:schemeClr val="dk1"/>
                          </a:solidFill>
                          <a:latin typeface="標楷體" pitchFamily="65" charset="-120"/>
                          <a:ea typeface="標楷體" pitchFamily="65" charset="-120"/>
                          <a:cs typeface="+mn-cs"/>
                        </a:rPr>
                        <a:t>　　</a:t>
                      </a:r>
                      <a:r>
                        <a:rPr kumimoji="0" lang="zh-TW" altLang="zh-TW" sz="1700" b="1" kern="1200" dirty="0" smtClean="0">
                          <a:solidFill>
                            <a:schemeClr val="accent1">
                              <a:lumMod val="75000"/>
                            </a:schemeClr>
                          </a:solidFill>
                          <a:latin typeface="標楷體" pitchFamily="65" charset="-120"/>
                          <a:ea typeface="標楷體" pitchFamily="65" charset="-120"/>
                          <a:cs typeface="+mn-cs"/>
                        </a:rPr>
                        <a:t>機關辦理招標，應於招標文件中規定投標廠商須繳納押標金；得標廠商須繳納保證金或提供或併提供其他擔保。但有下列情形之一者，不在此限：</a:t>
                      </a:r>
                      <a:endParaRPr kumimoji="0" lang="en-US" altLang="zh-TW" sz="1700" b="1" kern="1200" dirty="0" smtClean="0">
                        <a:solidFill>
                          <a:schemeClr val="accent1">
                            <a:lumMod val="75000"/>
                          </a:schemeClr>
                        </a:solidFill>
                        <a:latin typeface="標楷體" pitchFamily="65" charset="-120"/>
                        <a:ea typeface="標楷體" pitchFamily="65" charset="-120"/>
                        <a:cs typeface="+mn-cs"/>
                      </a:endParaRPr>
                    </a:p>
                    <a:p>
                      <a:pPr marL="722313" indent="-452438"/>
                      <a:r>
                        <a:rPr kumimoji="0" lang="zh-TW" altLang="zh-TW" sz="1700" b="1" kern="1200" dirty="0" smtClean="0">
                          <a:solidFill>
                            <a:schemeClr val="accent1">
                              <a:lumMod val="75000"/>
                            </a:schemeClr>
                          </a:solidFill>
                          <a:latin typeface="標楷體" pitchFamily="65" charset="-120"/>
                          <a:ea typeface="標楷體" pitchFamily="65" charset="-120"/>
                          <a:cs typeface="+mn-cs"/>
                        </a:rPr>
                        <a:t>一、勞務採購，</a:t>
                      </a:r>
                      <a:r>
                        <a:rPr kumimoji="0" lang="zh-TW" altLang="zh-TW" sz="1700" b="1" kern="1200" dirty="0" smtClean="0">
                          <a:solidFill>
                            <a:schemeClr val="tx1"/>
                          </a:solidFill>
                          <a:latin typeface="標楷體" pitchFamily="65" charset="-120"/>
                          <a:ea typeface="標楷體" pitchFamily="65" charset="-120"/>
                          <a:cs typeface="+mn-cs"/>
                        </a:rPr>
                        <a:t>得</a:t>
                      </a:r>
                      <a:r>
                        <a:rPr kumimoji="0" lang="zh-TW" altLang="zh-TW" sz="1700" b="1" kern="1200" dirty="0" smtClean="0">
                          <a:solidFill>
                            <a:schemeClr val="accent1">
                              <a:lumMod val="75000"/>
                            </a:schemeClr>
                          </a:solidFill>
                          <a:latin typeface="標楷體" pitchFamily="65" charset="-120"/>
                          <a:ea typeface="標楷體" pitchFamily="65" charset="-120"/>
                          <a:cs typeface="+mn-cs"/>
                        </a:rPr>
                        <a:t>免收押標金、保證金。</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r>
                        <a:rPr kumimoji="0" lang="zh-TW" altLang="en-US" sz="1700" b="1" kern="1200" dirty="0" smtClean="0">
                          <a:solidFill>
                            <a:schemeClr val="accent1">
                              <a:lumMod val="75000"/>
                            </a:schemeClr>
                          </a:solidFill>
                          <a:latin typeface="標楷體" pitchFamily="65" charset="-120"/>
                          <a:ea typeface="標楷體" pitchFamily="65" charset="-120"/>
                          <a:cs typeface="+mn-cs"/>
                        </a:rPr>
                        <a:t>第</a:t>
                      </a:r>
                      <a:r>
                        <a:rPr kumimoji="0" lang="en-US" altLang="zh-TW" sz="1700" b="1" kern="1200" dirty="0" smtClean="0">
                          <a:solidFill>
                            <a:schemeClr val="accent1">
                              <a:lumMod val="75000"/>
                            </a:schemeClr>
                          </a:solidFill>
                          <a:latin typeface="標楷體" pitchFamily="65" charset="-120"/>
                          <a:ea typeface="標楷體" pitchFamily="65" charset="-120"/>
                          <a:cs typeface="+mn-cs"/>
                        </a:rPr>
                        <a:t>1</a:t>
                      </a:r>
                      <a:r>
                        <a:rPr kumimoji="0" lang="zh-TW" altLang="en-US" sz="1700" b="1" kern="1200" dirty="0" smtClean="0">
                          <a:solidFill>
                            <a:schemeClr val="accent1">
                              <a:lumMod val="75000"/>
                            </a:schemeClr>
                          </a:solidFill>
                          <a:latin typeface="標楷體" pitchFamily="65" charset="-120"/>
                          <a:ea typeface="標楷體" pitchFamily="65" charset="-120"/>
                          <a:cs typeface="+mn-cs"/>
                        </a:rPr>
                        <a:t>項</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p>
                    <a:p>
                      <a:pPr marL="269875" indent="452438" eaLnBrk="1" hangingPunct="0"/>
                      <a:r>
                        <a:rPr kumimoji="0" lang="zh-TW" altLang="zh-TW" sz="1700" b="1" kern="1200" dirty="0" smtClean="0">
                          <a:solidFill>
                            <a:schemeClr val="accent1">
                              <a:lumMod val="75000"/>
                            </a:schemeClr>
                          </a:solidFill>
                          <a:latin typeface="標楷體" pitchFamily="65" charset="-120"/>
                          <a:ea typeface="標楷體" pitchFamily="65" charset="-120"/>
                          <a:cs typeface="+mn-cs"/>
                        </a:rPr>
                        <a:t>押標金及保證金應由廠商以現金、金融機構簽發之本票或支票、保付支票、郵政匯票、</a:t>
                      </a:r>
                      <a:r>
                        <a:rPr kumimoji="0" lang="zh-TW" altLang="zh-TW" sz="1700" b="1" u="sng" kern="1200" dirty="0" smtClean="0">
                          <a:solidFill>
                            <a:schemeClr val="dk1"/>
                          </a:solidFill>
                          <a:latin typeface="標楷體" pitchFamily="65" charset="-120"/>
                          <a:ea typeface="標楷體" pitchFamily="65" charset="-120"/>
                          <a:cs typeface="+mn-cs"/>
                        </a:rPr>
                        <a:t>無記名</a:t>
                      </a:r>
                      <a:r>
                        <a:rPr kumimoji="0" lang="zh-TW" altLang="zh-TW" sz="1700" b="1" kern="1200" dirty="0" smtClean="0">
                          <a:solidFill>
                            <a:schemeClr val="accent1">
                              <a:lumMod val="75000"/>
                            </a:schemeClr>
                          </a:solidFill>
                          <a:latin typeface="標楷體" pitchFamily="65" charset="-120"/>
                          <a:ea typeface="標楷體" pitchFamily="65" charset="-120"/>
                          <a:cs typeface="+mn-cs"/>
                        </a:rPr>
                        <a:t>政府公債、設定質權之金融機構定期存款單、銀行開發或保兌之不可撤銷擔保信用狀繳納，或取具銀行之書面連帶保證、保險公司之連帶保證保險單為之。</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r>
                        <a:rPr kumimoji="0" lang="zh-TW" altLang="en-US" sz="1700" b="1" kern="1200" dirty="0" smtClean="0">
                          <a:solidFill>
                            <a:schemeClr val="accent1">
                              <a:lumMod val="75000"/>
                            </a:schemeClr>
                          </a:solidFill>
                          <a:latin typeface="標楷體" pitchFamily="65" charset="-120"/>
                          <a:ea typeface="標楷體" pitchFamily="65" charset="-120"/>
                          <a:cs typeface="+mn-cs"/>
                        </a:rPr>
                        <a:t>第</a:t>
                      </a:r>
                      <a:r>
                        <a:rPr kumimoji="0" lang="en-US" altLang="zh-TW" sz="1700" b="1" kern="1200" dirty="0" smtClean="0">
                          <a:solidFill>
                            <a:schemeClr val="accent1">
                              <a:lumMod val="75000"/>
                            </a:schemeClr>
                          </a:solidFill>
                          <a:latin typeface="標楷體" pitchFamily="65" charset="-120"/>
                          <a:ea typeface="標楷體" pitchFamily="65" charset="-120"/>
                          <a:cs typeface="+mn-cs"/>
                        </a:rPr>
                        <a:t>2</a:t>
                      </a:r>
                      <a:r>
                        <a:rPr kumimoji="0" lang="zh-TW" altLang="en-US" sz="1700" b="1" kern="1200" dirty="0" smtClean="0">
                          <a:solidFill>
                            <a:schemeClr val="accent1">
                              <a:lumMod val="75000"/>
                            </a:schemeClr>
                          </a:solidFill>
                          <a:latin typeface="標楷體" pitchFamily="65" charset="-120"/>
                          <a:ea typeface="標楷體" pitchFamily="65" charset="-120"/>
                          <a:cs typeface="+mn-cs"/>
                        </a:rPr>
                        <a:t>項</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endParaRPr kumimoji="0" lang="zh-TW" altLang="zh-TW" sz="1700" b="1" kern="1200" dirty="0" smtClean="0">
                        <a:solidFill>
                          <a:schemeClr val="accent1">
                            <a:lumMod val="75000"/>
                          </a:schemeClr>
                        </a:solidFill>
                        <a:latin typeface="標楷體" pitchFamily="65" charset="-120"/>
                        <a:ea typeface="標楷體" pitchFamily="65" charset="-120"/>
                        <a:cs typeface="+mn-cs"/>
                      </a:endParaRPr>
                    </a:p>
                    <a:p>
                      <a:pPr marL="269875" indent="452438"/>
                      <a:r>
                        <a:rPr kumimoji="0" lang="zh-TW" altLang="zh-TW" sz="1700" b="1" kern="1200" dirty="0" smtClean="0">
                          <a:solidFill>
                            <a:schemeClr val="accent1">
                              <a:lumMod val="75000"/>
                            </a:schemeClr>
                          </a:solidFill>
                          <a:latin typeface="標楷體" pitchFamily="65" charset="-120"/>
                          <a:ea typeface="標楷體" pitchFamily="65" charset="-120"/>
                          <a:cs typeface="+mn-cs"/>
                        </a:rPr>
                        <a:t>押標金、保證金</a:t>
                      </a:r>
                      <a:r>
                        <a:rPr kumimoji="0" lang="zh-TW" altLang="zh-TW" sz="1700" b="1" u="sng" kern="1200" dirty="0" smtClean="0">
                          <a:solidFill>
                            <a:schemeClr val="tx1"/>
                          </a:solidFill>
                          <a:latin typeface="標楷體" pitchFamily="65" charset="-120"/>
                          <a:ea typeface="標楷體" pitchFamily="65" charset="-120"/>
                          <a:cs typeface="+mn-cs"/>
                        </a:rPr>
                        <a:t>及</a:t>
                      </a:r>
                      <a:r>
                        <a:rPr kumimoji="0" lang="zh-TW" altLang="zh-TW" sz="1700" b="1" kern="1200" dirty="0" smtClean="0">
                          <a:solidFill>
                            <a:schemeClr val="accent1">
                              <a:lumMod val="75000"/>
                            </a:schemeClr>
                          </a:solidFill>
                          <a:latin typeface="標楷體" pitchFamily="65" charset="-120"/>
                          <a:ea typeface="標楷體" pitchFamily="65" charset="-120"/>
                          <a:cs typeface="+mn-cs"/>
                        </a:rPr>
                        <a:t>其他擔保之種類、額度及繳納、退還、終止方式，由主管機關定之。</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r>
                        <a:rPr kumimoji="0" lang="zh-TW" altLang="en-US" sz="1700" b="1" kern="1200" dirty="0" smtClean="0">
                          <a:solidFill>
                            <a:schemeClr val="accent1">
                              <a:lumMod val="75000"/>
                            </a:schemeClr>
                          </a:solidFill>
                          <a:latin typeface="標楷體" pitchFamily="65" charset="-120"/>
                          <a:ea typeface="標楷體" pitchFamily="65" charset="-120"/>
                          <a:cs typeface="+mn-cs"/>
                        </a:rPr>
                        <a:t>第</a:t>
                      </a:r>
                      <a:r>
                        <a:rPr kumimoji="0" lang="en-US" altLang="zh-TW" sz="1700" b="1" kern="1200" dirty="0" smtClean="0">
                          <a:solidFill>
                            <a:schemeClr val="accent1">
                              <a:lumMod val="75000"/>
                            </a:schemeClr>
                          </a:solidFill>
                          <a:latin typeface="標楷體" pitchFamily="65" charset="-120"/>
                          <a:ea typeface="標楷體" pitchFamily="65" charset="-120"/>
                          <a:cs typeface="+mn-cs"/>
                        </a:rPr>
                        <a:t>3</a:t>
                      </a:r>
                      <a:r>
                        <a:rPr kumimoji="0" lang="zh-TW" altLang="en-US" sz="1700" b="1" kern="1200" dirty="0" smtClean="0">
                          <a:solidFill>
                            <a:schemeClr val="accent1">
                              <a:lumMod val="75000"/>
                            </a:schemeClr>
                          </a:solidFill>
                          <a:latin typeface="標楷體" pitchFamily="65" charset="-120"/>
                          <a:ea typeface="標楷體" pitchFamily="65" charset="-120"/>
                          <a:cs typeface="+mn-cs"/>
                        </a:rPr>
                        <a:t>項</a:t>
                      </a:r>
                      <a:r>
                        <a:rPr kumimoji="0" lang="en-US" altLang="zh-TW" sz="1700" b="1" kern="1200" dirty="0" smtClean="0">
                          <a:solidFill>
                            <a:schemeClr val="accent1">
                              <a:lumMod val="75000"/>
                            </a:schemeClr>
                          </a:solidFill>
                          <a:latin typeface="標楷體" pitchFamily="65" charset="-120"/>
                          <a:ea typeface="標楷體" pitchFamily="65" charset="-120"/>
                          <a:cs typeface="+mn-cs"/>
                        </a:rPr>
                        <a:t>)</a:t>
                      </a:r>
                      <a:endParaRPr lang="zh-TW" altLang="en-US" sz="17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803AD2ED-5CE5-4800-BD4A-1F6195ED4D96}" type="slidenum">
              <a:rPr lang="zh-TW" altLang="en-US"/>
              <a:pPr>
                <a:defRPr/>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9"/>
            <a:ext cx="8291264" cy="850106"/>
          </a:xfrm>
        </p:spPr>
        <p:txBody>
          <a:bodyPr>
            <a:norm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8313" y="1196975"/>
          <a:ext cx="8291264" cy="5151120"/>
        </p:xfrm>
        <a:graphic>
          <a:graphicData uri="http://schemas.openxmlformats.org/drawingml/2006/table">
            <a:tbl>
              <a:tblPr firstRow="1" bandRow="1">
                <a:tableStyleId>{21E4AEA4-8DFA-4A89-87EB-49C32662AFE0}</a:tableStyleId>
              </a:tblPr>
              <a:tblGrid>
                <a:gridCol w="4145632"/>
                <a:gridCol w="4145632"/>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31</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269875" algn="just" eaLnBrk="0" hangingPunct="0"/>
                      <a:r>
                        <a:rPr kumimoji="0" lang="zh-TW" altLang="zh-TW" sz="1700" b="1" kern="1200" dirty="0" smtClean="0">
                          <a:solidFill>
                            <a:schemeClr val="dk1"/>
                          </a:solidFill>
                          <a:latin typeface="標楷體" pitchFamily="65" charset="-120"/>
                          <a:ea typeface="標楷體" pitchFamily="65" charset="-120"/>
                          <a:cs typeface="+mn-cs"/>
                        </a:rPr>
                        <a:t>　</a:t>
                      </a:r>
                      <a:r>
                        <a:rPr kumimoji="0" lang="zh-TW" altLang="en-US" sz="1700" b="1" kern="1200" dirty="0" smtClean="0">
                          <a:solidFill>
                            <a:schemeClr val="dk1"/>
                          </a:solidFill>
                          <a:latin typeface="標楷體" pitchFamily="65" charset="-120"/>
                          <a:ea typeface="標楷體" pitchFamily="65" charset="-120"/>
                          <a:cs typeface="+mn-cs"/>
                        </a:rPr>
                        <a:t>　　</a:t>
                      </a:r>
                      <a:r>
                        <a:rPr kumimoji="0" lang="zh-TW" altLang="zh-TW" sz="1700" kern="1200" dirty="0" smtClean="0">
                          <a:solidFill>
                            <a:schemeClr val="dk1"/>
                          </a:solidFill>
                          <a:latin typeface="標楷體" pitchFamily="65" charset="-120"/>
                          <a:ea typeface="標楷體" pitchFamily="65" charset="-120"/>
                          <a:cs typeface="+mn-cs"/>
                        </a:rPr>
                        <a:t>廠商有下列情形之一者，其所繳納之押標金，不予發還</a:t>
                      </a:r>
                      <a:r>
                        <a:rPr kumimoji="0" lang="zh-TW" altLang="zh-TW" sz="1700" b="1" u="sng" kern="1200" dirty="0" smtClean="0">
                          <a:solidFill>
                            <a:srgbClr val="FF0000"/>
                          </a:solidFill>
                          <a:latin typeface="標楷體" pitchFamily="65" charset="-120"/>
                          <a:ea typeface="標楷體" pitchFamily="65" charset="-120"/>
                          <a:cs typeface="+mn-cs"/>
                        </a:rPr>
                        <a:t>；</a:t>
                      </a:r>
                      <a:r>
                        <a:rPr kumimoji="0" lang="zh-TW" altLang="zh-TW" sz="1700" kern="1200" dirty="0" smtClean="0">
                          <a:solidFill>
                            <a:schemeClr val="dk1"/>
                          </a:solidFill>
                          <a:latin typeface="標楷體" pitchFamily="65" charset="-120"/>
                          <a:ea typeface="標楷體" pitchFamily="65" charset="-120"/>
                          <a:cs typeface="+mn-cs"/>
                        </a:rPr>
                        <a:t>其</a:t>
                      </a:r>
                      <a:r>
                        <a:rPr kumimoji="0" lang="zh-TW" altLang="zh-TW" sz="1700" b="1" u="sng" kern="1200" dirty="0" smtClean="0">
                          <a:solidFill>
                            <a:srgbClr val="FF0000"/>
                          </a:solidFill>
                          <a:latin typeface="標楷體" pitchFamily="65" charset="-120"/>
                          <a:ea typeface="標楷體" pitchFamily="65" charset="-120"/>
                          <a:cs typeface="+mn-cs"/>
                        </a:rPr>
                        <a:t>未依招標文件規定繳納或</a:t>
                      </a:r>
                      <a:r>
                        <a:rPr kumimoji="0" lang="zh-TW" altLang="zh-TW" sz="1700" kern="1200" dirty="0" smtClean="0">
                          <a:solidFill>
                            <a:schemeClr val="dk1"/>
                          </a:solidFill>
                          <a:latin typeface="標楷體" pitchFamily="65" charset="-120"/>
                          <a:ea typeface="標楷體" pitchFamily="65" charset="-120"/>
                          <a:cs typeface="+mn-cs"/>
                        </a:rPr>
                        <a:t>已發還者，並予追繳：</a:t>
                      </a:r>
                      <a:r>
                        <a:rPr kumimoji="0" lang="en-US" altLang="zh-TW" sz="1700" kern="1200" dirty="0" smtClean="0">
                          <a:solidFill>
                            <a:schemeClr val="dk1"/>
                          </a:solidFill>
                          <a:latin typeface="標楷體" pitchFamily="65" charset="-120"/>
                          <a:ea typeface="標楷體" pitchFamily="65" charset="-120"/>
                          <a:cs typeface="+mn-cs"/>
                        </a:rPr>
                        <a:t>(</a:t>
                      </a:r>
                      <a:r>
                        <a:rPr kumimoji="0" lang="zh-TW" altLang="en-US" sz="1700" kern="1200" dirty="0" smtClean="0">
                          <a:solidFill>
                            <a:schemeClr val="dk1"/>
                          </a:solidFill>
                          <a:latin typeface="標楷體" pitchFamily="65" charset="-120"/>
                          <a:ea typeface="標楷體" pitchFamily="65" charset="-120"/>
                          <a:cs typeface="+mn-cs"/>
                        </a:rPr>
                        <a:t>第</a:t>
                      </a:r>
                      <a:r>
                        <a:rPr kumimoji="0" lang="en-US" altLang="zh-TW" sz="1700" kern="1200" dirty="0" smtClean="0">
                          <a:solidFill>
                            <a:schemeClr val="dk1"/>
                          </a:solidFill>
                          <a:latin typeface="標楷體" pitchFamily="65" charset="-120"/>
                          <a:ea typeface="標楷體" pitchFamily="65" charset="-120"/>
                          <a:cs typeface="+mn-cs"/>
                        </a:rPr>
                        <a:t>2</a:t>
                      </a:r>
                      <a:r>
                        <a:rPr kumimoji="0" lang="zh-TW" altLang="en-US" sz="1700" kern="1200" dirty="0" smtClean="0">
                          <a:solidFill>
                            <a:schemeClr val="dk1"/>
                          </a:solidFill>
                          <a:latin typeface="標楷體" pitchFamily="65" charset="-120"/>
                          <a:ea typeface="標楷體" pitchFamily="65" charset="-120"/>
                          <a:cs typeface="+mn-cs"/>
                        </a:rPr>
                        <a:t>項</a:t>
                      </a:r>
                      <a:r>
                        <a:rPr kumimoji="0" lang="en-US" altLang="zh-TW" sz="1700" kern="1200" dirty="0" smtClean="0">
                          <a:solidFill>
                            <a:schemeClr val="dk1"/>
                          </a:solidFill>
                          <a:latin typeface="標楷體" pitchFamily="65" charset="-120"/>
                          <a:ea typeface="標楷體" pitchFamily="65" charset="-120"/>
                          <a:cs typeface="+mn-cs"/>
                        </a:rPr>
                        <a:t>)</a:t>
                      </a:r>
                      <a:endParaRPr kumimoji="0" lang="zh-TW" altLang="zh-TW" sz="1700" kern="1200" dirty="0" smtClean="0">
                        <a:solidFill>
                          <a:schemeClr val="dk1"/>
                        </a:solidFill>
                        <a:latin typeface="標楷體" pitchFamily="65" charset="-120"/>
                        <a:ea typeface="標楷體" pitchFamily="65" charset="-120"/>
                        <a:cs typeface="+mn-cs"/>
                      </a:endParaRPr>
                    </a:p>
                    <a:p>
                      <a:pPr marL="0" indent="269875" eaLnBrk="0" hangingPunct="0"/>
                      <a:r>
                        <a:rPr kumimoji="0" lang="zh-TW" altLang="zh-TW" sz="1700" kern="1200" dirty="0" smtClean="0">
                          <a:solidFill>
                            <a:schemeClr val="dk1"/>
                          </a:solidFill>
                          <a:latin typeface="標楷體" pitchFamily="65" charset="-120"/>
                          <a:ea typeface="標楷體" pitchFamily="65" charset="-120"/>
                          <a:cs typeface="+mn-cs"/>
                        </a:rPr>
                        <a:t>一、以</a:t>
                      </a:r>
                      <a:r>
                        <a:rPr kumimoji="0" lang="zh-TW" altLang="zh-TW" sz="1700" b="1" u="sng" kern="1200" dirty="0" smtClean="0">
                          <a:solidFill>
                            <a:srgbClr val="FF0000"/>
                          </a:solidFill>
                          <a:latin typeface="標楷體" pitchFamily="65" charset="-120"/>
                          <a:ea typeface="標楷體" pitchFamily="65" charset="-120"/>
                          <a:cs typeface="+mn-cs"/>
                        </a:rPr>
                        <a:t>虛偽不實</a:t>
                      </a:r>
                      <a:r>
                        <a:rPr kumimoji="0" lang="zh-TW" altLang="zh-TW" sz="1700" kern="1200" dirty="0" smtClean="0">
                          <a:solidFill>
                            <a:schemeClr val="dk1"/>
                          </a:solidFill>
                          <a:latin typeface="標楷體" pitchFamily="65" charset="-120"/>
                          <a:ea typeface="標楷體" pitchFamily="65" charset="-120"/>
                          <a:cs typeface="+mn-cs"/>
                        </a:rPr>
                        <a:t>之文件投標。</a:t>
                      </a:r>
                    </a:p>
                    <a:p>
                      <a:pPr marL="722313" indent="-452438" eaLnBrk="0" hangingPunct="0"/>
                      <a:r>
                        <a:rPr kumimoji="0" lang="zh-TW" altLang="zh-TW" sz="1700" kern="1200" dirty="0" smtClean="0">
                          <a:solidFill>
                            <a:schemeClr val="dk1"/>
                          </a:solidFill>
                          <a:latin typeface="標楷體" pitchFamily="65" charset="-120"/>
                          <a:ea typeface="標楷體" pitchFamily="65" charset="-120"/>
                          <a:cs typeface="+mn-cs"/>
                        </a:rPr>
                        <a:t>二、借用他人名義或證件投標</a:t>
                      </a:r>
                      <a:r>
                        <a:rPr kumimoji="0" lang="zh-TW" altLang="zh-TW" sz="1700" b="1" u="sng" kern="1200" dirty="0" smtClean="0">
                          <a:solidFill>
                            <a:srgbClr val="FF0000"/>
                          </a:solidFill>
                          <a:latin typeface="標楷體" pitchFamily="65" charset="-120"/>
                          <a:ea typeface="標楷體" pitchFamily="65" charset="-120"/>
                          <a:cs typeface="+mn-cs"/>
                        </a:rPr>
                        <a:t>，或容許他人借用本人名義或證件參加投標</a:t>
                      </a:r>
                      <a:r>
                        <a:rPr kumimoji="0" lang="zh-TW" altLang="zh-TW" sz="1700" kern="1200" dirty="0" smtClean="0">
                          <a:solidFill>
                            <a:schemeClr val="dk1"/>
                          </a:solidFill>
                          <a:latin typeface="標楷體" pitchFamily="65" charset="-120"/>
                          <a:ea typeface="標楷體" pitchFamily="65" charset="-120"/>
                          <a:cs typeface="+mn-cs"/>
                        </a:rPr>
                        <a:t>。</a:t>
                      </a:r>
                    </a:p>
                    <a:p>
                      <a:pPr marL="0" indent="269875" eaLnBrk="0" hangingPunct="0"/>
                      <a:r>
                        <a:rPr kumimoji="0" lang="zh-TW" altLang="zh-TW" sz="1700" kern="1200" dirty="0" smtClean="0">
                          <a:solidFill>
                            <a:schemeClr val="dk1"/>
                          </a:solidFill>
                          <a:latin typeface="標楷體" pitchFamily="65" charset="-120"/>
                          <a:ea typeface="標楷體" pitchFamily="65" charset="-120"/>
                          <a:cs typeface="+mn-cs"/>
                        </a:rPr>
                        <a:t>三、冒用他人名義或證件投標。</a:t>
                      </a:r>
                    </a:p>
                    <a:p>
                      <a:pPr marL="0" indent="269875" eaLnBrk="0" hangingPunct="0"/>
                      <a:r>
                        <a:rPr kumimoji="0" lang="zh-TW" altLang="zh-TW" sz="1700" u="sng" kern="1200" dirty="0" smtClean="0">
                          <a:solidFill>
                            <a:schemeClr val="dk1"/>
                          </a:solidFill>
                          <a:latin typeface="標楷體" pitchFamily="65" charset="-120"/>
                          <a:ea typeface="標楷體" pitchFamily="65" charset="-120"/>
                          <a:cs typeface="+mn-cs"/>
                        </a:rPr>
                        <a:t>四</a:t>
                      </a:r>
                      <a:r>
                        <a:rPr kumimoji="0" lang="zh-TW" altLang="zh-TW" sz="1700" kern="1200" dirty="0" smtClean="0">
                          <a:solidFill>
                            <a:schemeClr val="dk1"/>
                          </a:solidFill>
                          <a:latin typeface="標楷體" pitchFamily="65" charset="-120"/>
                          <a:ea typeface="標楷體" pitchFamily="65" charset="-120"/>
                          <a:cs typeface="+mn-cs"/>
                        </a:rPr>
                        <a:t>、</a:t>
                      </a:r>
                      <a:r>
                        <a:rPr kumimoji="0" lang="zh-TW" altLang="zh-TW" sz="1700" b="1" u="sng" kern="1200" dirty="0" smtClean="0">
                          <a:solidFill>
                            <a:srgbClr val="FF0000"/>
                          </a:solidFill>
                          <a:latin typeface="標楷體" pitchFamily="65" charset="-120"/>
                          <a:ea typeface="標楷體" pitchFamily="65" charset="-120"/>
                          <a:cs typeface="+mn-cs"/>
                        </a:rPr>
                        <a:t>得標後</a:t>
                      </a:r>
                      <a:r>
                        <a:rPr kumimoji="0" lang="zh-TW" altLang="zh-TW" sz="1700" kern="1200" dirty="0" smtClean="0">
                          <a:solidFill>
                            <a:schemeClr val="dk1"/>
                          </a:solidFill>
                          <a:latin typeface="標楷體" pitchFamily="65" charset="-120"/>
                          <a:ea typeface="標楷體" pitchFamily="65" charset="-120"/>
                          <a:cs typeface="+mn-cs"/>
                        </a:rPr>
                        <a:t>拒不簽約。</a:t>
                      </a:r>
                    </a:p>
                    <a:p>
                      <a:pPr marL="722313" indent="-452438" eaLnBrk="0" hangingPunct="0"/>
                      <a:r>
                        <a:rPr kumimoji="0" lang="zh-TW" altLang="zh-TW" sz="1700" u="sng" kern="1200" dirty="0" smtClean="0">
                          <a:solidFill>
                            <a:schemeClr val="dk1"/>
                          </a:solidFill>
                          <a:latin typeface="標楷體" pitchFamily="65" charset="-120"/>
                          <a:ea typeface="標楷體" pitchFamily="65" charset="-120"/>
                          <a:cs typeface="+mn-cs"/>
                        </a:rPr>
                        <a:t>五</a:t>
                      </a:r>
                      <a:r>
                        <a:rPr kumimoji="0" lang="zh-TW" altLang="zh-TW" sz="1700" kern="1200" dirty="0" smtClean="0">
                          <a:solidFill>
                            <a:schemeClr val="dk1"/>
                          </a:solidFill>
                          <a:latin typeface="標楷體" pitchFamily="65" charset="-120"/>
                          <a:ea typeface="標楷體" pitchFamily="65" charset="-120"/>
                          <a:cs typeface="+mn-cs"/>
                        </a:rPr>
                        <a:t>、得標後未於規定期限內，繳足保證金或提供擔保。</a:t>
                      </a:r>
                    </a:p>
                    <a:p>
                      <a:pPr marL="722313" indent="-452438" eaLnBrk="0" hangingPunct="0"/>
                      <a:r>
                        <a:rPr kumimoji="0" lang="zh-TW" altLang="zh-TW" sz="1700" kern="1200" dirty="0" smtClean="0">
                          <a:solidFill>
                            <a:schemeClr val="dk1"/>
                          </a:solidFill>
                          <a:latin typeface="標楷體" pitchFamily="65" charset="-120"/>
                          <a:ea typeface="標楷體" pitchFamily="65" charset="-120"/>
                          <a:cs typeface="+mn-cs"/>
                        </a:rPr>
                        <a:t>六、</a:t>
                      </a:r>
                      <a:r>
                        <a:rPr kumimoji="0" lang="zh-TW" altLang="zh-TW" sz="1700" b="1" u="sng" kern="1200" dirty="0" smtClean="0">
                          <a:solidFill>
                            <a:srgbClr val="FF0000"/>
                          </a:solidFill>
                          <a:latin typeface="標楷體" pitchFamily="65" charset="-120"/>
                          <a:ea typeface="標楷體" pitchFamily="65" charset="-120"/>
                          <a:cs typeface="+mn-cs"/>
                        </a:rPr>
                        <a:t>對採購有關人員行求、期約或交付不正利益</a:t>
                      </a:r>
                      <a:r>
                        <a:rPr kumimoji="0" lang="zh-TW" altLang="zh-TW" sz="1700" u="sng" kern="1200" dirty="0" smtClean="0">
                          <a:solidFill>
                            <a:schemeClr val="dk1"/>
                          </a:solidFill>
                          <a:latin typeface="標楷體" pitchFamily="65" charset="-120"/>
                          <a:ea typeface="標楷體" pitchFamily="65" charset="-120"/>
                          <a:cs typeface="+mn-cs"/>
                        </a:rPr>
                        <a:t>。</a:t>
                      </a:r>
                      <a:endParaRPr kumimoji="0" lang="zh-TW" altLang="zh-TW" sz="1700" kern="1200" dirty="0" smtClean="0">
                        <a:solidFill>
                          <a:schemeClr val="dk1"/>
                        </a:solidFill>
                        <a:latin typeface="標楷體" pitchFamily="65" charset="-120"/>
                        <a:ea typeface="標楷體" pitchFamily="65" charset="-120"/>
                        <a:cs typeface="+mn-cs"/>
                      </a:endParaRPr>
                    </a:p>
                    <a:p>
                      <a:pPr marL="722313" indent="-452438" eaLnBrk="0" hangingPunct="0"/>
                      <a:r>
                        <a:rPr kumimoji="0" lang="zh-TW" altLang="zh-TW" sz="1700" u="sng" kern="1200" dirty="0" smtClean="0">
                          <a:solidFill>
                            <a:schemeClr val="dk1"/>
                          </a:solidFill>
                          <a:latin typeface="標楷體" pitchFamily="65" charset="-120"/>
                          <a:ea typeface="標楷體" pitchFamily="65" charset="-120"/>
                          <a:cs typeface="+mn-cs"/>
                        </a:rPr>
                        <a:t>七</a:t>
                      </a:r>
                      <a:r>
                        <a:rPr kumimoji="0" lang="zh-TW" altLang="zh-TW" sz="1700" kern="1200" dirty="0" smtClean="0">
                          <a:solidFill>
                            <a:schemeClr val="dk1"/>
                          </a:solidFill>
                          <a:latin typeface="標楷體" pitchFamily="65" charset="-120"/>
                          <a:ea typeface="標楷體" pitchFamily="65" charset="-120"/>
                          <a:cs typeface="+mn-cs"/>
                        </a:rPr>
                        <a:t>、其他經主管機關認定有影響採購公正之違反法令行為。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269875" indent="-269875" algn="just" eaLnBrk="1" hangingPunct="0"/>
                      <a:r>
                        <a:rPr kumimoji="0" lang="zh-TW" altLang="zh-TW" sz="1700" b="1" kern="1200" dirty="0" smtClean="0">
                          <a:solidFill>
                            <a:schemeClr val="dk1"/>
                          </a:solidFill>
                          <a:latin typeface="標楷體" pitchFamily="65" charset="-120"/>
                          <a:ea typeface="標楷體" pitchFamily="65" charset="-120"/>
                          <a:cs typeface="+mn-cs"/>
                        </a:rPr>
                        <a:t>　</a:t>
                      </a:r>
                      <a:r>
                        <a:rPr kumimoji="0" lang="zh-TW" altLang="en-US" sz="1700" b="1" kern="1200" dirty="0" smtClean="0">
                          <a:solidFill>
                            <a:schemeClr val="dk1"/>
                          </a:solidFill>
                          <a:latin typeface="標楷體" pitchFamily="65" charset="-120"/>
                          <a:ea typeface="標楷體" pitchFamily="65" charset="-120"/>
                          <a:cs typeface="+mn-cs"/>
                        </a:rPr>
                        <a:t>　　</a:t>
                      </a:r>
                      <a:r>
                        <a:rPr kumimoji="0" lang="zh-TW" altLang="zh-TW" sz="1700" kern="1200" dirty="0" smtClean="0">
                          <a:solidFill>
                            <a:schemeClr val="dk1"/>
                          </a:solidFill>
                          <a:latin typeface="標楷體" pitchFamily="65" charset="-120"/>
                          <a:ea typeface="標楷體" pitchFamily="65" charset="-120"/>
                          <a:cs typeface="+mn-cs"/>
                        </a:rPr>
                        <a:t>機關得於招標文件中規定，廠商有下列情形之一者，其所繳納之押標金，不予發還，其已發還者，並予追繳：</a:t>
                      </a:r>
                      <a:r>
                        <a:rPr kumimoji="0" lang="en-US" altLang="zh-TW" sz="1700" kern="1200" dirty="0" smtClean="0">
                          <a:solidFill>
                            <a:schemeClr val="dk1"/>
                          </a:solidFill>
                          <a:latin typeface="標楷體" pitchFamily="65" charset="-120"/>
                          <a:ea typeface="標楷體" pitchFamily="65" charset="-120"/>
                          <a:cs typeface="+mn-cs"/>
                        </a:rPr>
                        <a:t>(</a:t>
                      </a:r>
                      <a:r>
                        <a:rPr kumimoji="0" lang="zh-TW" altLang="en-US" sz="1700" kern="1200" dirty="0" smtClean="0">
                          <a:solidFill>
                            <a:schemeClr val="dk1"/>
                          </a:solidFill>
                          <a:latin typeface="標楷體" pitchFamily="65" charset="-120"/>
                          <a:ea typeface="標楷體" pitchFamily="65" charset="-120"/>
                          <a:cs typeface="+mn-cs"/>
                        </a:rPr>
                        <a:t>第</a:t>
                      </a:r>
                      <a:r>
                        <a:rPr kumimoji="0" lang="en-US" altLang="zh-TW" sz="1700" kern="1200" dirty="0" smtClean="0">
                          <a:solidFill>
                            <a:schemeClr val="dk1"/>
                          </a:solidFill>
                          <a:latin typeface="標楷體" pitchFamily="65" charset="-120"/>
                          <a:ea typeface="標楷體" pitchFamily="65" charset="-120"/>
                          <a:cs typeface="+mn-cs"/>
                        </a:rPr>
                        <a:t>2</a:t>
                      </a:r>
                      <a:r>
                        <a:rPr kumimoji="0" lang="zh-TW" altLang="en-US" sz="1700" kern="1200" dirty="0" smtClean="0">
                          <a:solidFill>
                            <a:schemeClr val="dk1"/>
                          </a:solidFill>
                          <a:latin typeface="標楷體" pitchFamily="65" charset="-120"/>
                          <a:ea typeface="標楷體" pitchFamily="65" charset="-120"/>
                          <a:cs typeface="+mn-cs"/>
                        </a:rPr>
                        <a:t>項</a:t>
                      </a:r>
                      <a:r>
                        <a:rPr kumimoji="0" lang="en-US" altLang="zh-TW" sz="1700" kern="1200" dirty="0" smtClean="0">
                          <a:solidFill>
                            <a:schemeClr val="dk1"/>
                          </a:solidFill>
                          <a:latin typeface="標楷體" pitchFamily="65" charset="-120"/>
                          <a:ea typeface="標楷體" pitchFamily="65" charset="-120"/>
                          <a:cs typeface="+mn-cs"/>
                        </a:rPr>
                        <a:t>)</a:t>
                      </a:r>
                      <a:endParaRPr kumimoji="0" lang="zh-TW" altLang="zh-TW" sz="1700" kern="1200" dirty="0" smtClean="0">
                        <a:solidFill>
                          <a:schemeClr val="dk1"/>
                        </a:solidFill>
                        <a:latin typeface="標楷體" pitchFamily="65" charset="-120"/>
                        <a:ea typeface="標楷體" pitchFamily="65" charset="-120"/>
                        <a:cs typeface="+mn-cs"/>
                      </a:endParaRPr>
                    </a:p>
                    <a:p>
                      <a:pPr marL="0" indent="269875" eaLnBrk="1" hangingPunct="0"/>
                      <a:r>
                        <a:rPr kumimoji="0" lang="zh-TW" altLang="zh-TW" sz="1700" kern="1200" dirty="0" smtClean="0">
                          <a:solidFill>
                            <a:schemeClr val="dk1"/>
                          </a:solidFill>
                          <a:latin typeface="標楷體" pitchFamily="65" charset="-120"/>
                          <a:ea typeface="標楷體" pitchFamily="65" charset="-120"/>
                          <a:cs typeface="+mn-cs"/>
                        </a:rPr>
                        <a:t>一、以</a:t>
                      </a:r>
                      <a:r>
                        <a:rPr kumimoji="0" lang="zh-TW" altLang="zh-TW" sz="1700" b="1" u="sng" kern="1200" dirty="0" smtClean="0">
                          <a:solidFill>
                            <a:schemeClr val="dk1"/>
                          </a:solidFill>
                          <a:latin typeface="標楷體" pitchFamily="65" charset="-120"/>
                          <a:ea typeface="標楷體" pitchFamily="65" charset="-120"/>
                          <a:cs typeface="+mn-cs"/>
                        </a:rPr>
                        <a:t>偽造、變造</a:t>
                      </a:r>
                      <a:r>
                        <a:rPr kumimoji="0" lang="zh-TW" altLang="zh-TW" sz="1700" kern="1200" dirty="0" smtClean="0">
                          <a:solidFill>
                            <a:schemeClr val="dk1"/>
                          </a:solidFill>
                          <a:latin typeface="標楷體" pitchFamily="65" charset="-120"/>
                          <a:ea typeface="標楷體" pitchFamily="65" charset="-120"/>
                          <a:cs typeface="+mn-cs"/>
                        </a:rPr>
                        <a:t>之文件投標。</a:t>
                      </a:r>
                    </a:p>
                    <a:p>
                      <a:pPr marL="722313" indent="-452438" algn="l" rtl="0" eaLnBrk="1" latinLnBrk="0" hangingPunct="0"/>
                      <a:r>
                        <a:rPr kumimoji="0" lang="zh-TW" altLang="zh-TW" sz="1700" kern="1200" dirty="0" smtClean="0">
                          <a:solidFill>
                            <a:schemeClr val="dk1"/>
                          </a:solidFill>
                          <a:latin typeface="標楷體" pitchFamily="65" charset="-120"/>
                          <a:ea typeface="標楷體" pitchFamily="65" charset="-120"/>
                          <a:cs typeface="+mn-cs"/>
                        </a:rPr>
                        <a:t>二、</a:t>
                      </a:r>
                      <a:r>
                        <a:rPr kumimoji="0" lang="zh-TW" altLang="zh-TW" sz="1700" b="1" u="sng" kern="1200" dirty="0" smtClean="0">
                          <a:solidFill>
                            <a:schemeClr val="dk1"/>
                          </a:solidFill>
                          <a:latin typeface="標楷體" pitchFamily="65" charset="-120"/>
                          <a:ea typeface="標楷體" pitchFamily="65" charset="-120"/>
                          <a:cs typeface="+mn-cs"/>
                        </a:rPr>
                        <a:t>投標廠商另行</a:t>
                      </a:r>
                      <a:r>
                        <a:rPr kumimoji="0" lang="zh-TW" altLang="zh-TW" sz="1700" kern="1200" dirty="0" smtClean="0">
                          <a:solidFill>
                            <a:schemeClr val="dk1"/>
                          </a:solidFill>
                          <a:latin typeface="標楷體" pitchFamily="65" charset="-120"/>
                          <a:ea typeface="標楷體" pitchFamily="65" charset="-120"/>
                          <a:cs typeface="+mn-cs"/>
                        </a:rPr>
                        <a:t>借用他人名義或證件投標。</a:t>
                      </a:r>
                    </a:p>
                    <a:p>
                      <a:pPr marL="0" indent="269875" algn="l" rtl="0" eaLnBrk="1" latinLnBrk="0" hangingPunct="0"/>
                      <a:r>
                        <a:rPr kumimoji="0" lang="zh-TW" altLang="zh-TW" sz="1700" kern="1200" dirty="0" smtClean="0">
                          <a:solidFill>
                            <a:schemeClr val="dk1"/>
                          </a:solidFill>
                          <a:latin typeface="標楷體" pitchFamily="65" charset="-120"/>
                          <a:ea typeface="標楷體" pitchFamily="65" charset="-120"/>
                          <a:cs typeface="+mn-cs"/>
                        </a:rPr>
                        <a:t>三、冒用他人名義或證件投標。</a:t>
                      </a:r>
                    </a:p>
                    <a:p>
                      <a:pPr marL="722313" indent="-452438" algn="l" rtl="0" eaLnBrk="1" latinLnBrk="0" hangingPunct="0"/>
                      <a:r>
                        <a:rPr kumimoji="0" lang="zh-TW" altLang="zh-TW" sz="1700" kern="1200" dirty="0" smtClean="0">
                          <a:solidFill>
                            <a:schemeClr val="dk1"/>
                          </a:solidFill>
                          <a:latin typeface="標楷體" pitchFamily="65" charset="-120"/>
                          <a:ea typeface="標楷體" pitchFamily="65" charset="-120"/>
                          <a:cs typeface="+mn-cs"/>
                        </a:rPr>
                        <a:t>四、</a:t>
                      </a:r>
                      <a:r>
                        <a:rPr kumimoji="0" lang="zh-TW" altLang="zh-TW" sz="1700" b="1" u="sng" kern="1200" dirty="0" smtClean="0">
                          <a:solidFill>
                            <a:schemeClr val="dk1"/>
                          </a:solidFill>
                          <a:latin typeface="標楷體" pitchFamily="65" charset="-120"/>
                          <a:ea typeface="標楷體" pitchFamily="65" charset="-120"/>
                          <a:cs typeface="+mn-cs"/>
                        </a:rPr>
                        <a:t>在報價有效期間內撤回其報價</a:t>
                      </a:r>
                      <a:r>
                        <a:rPr kumimoji="0" lang="zh-TW" altLang="zh-TW" sz="1700" kern="1200" dirty="0" smtClean="0">
                          <a:solidFill>
                            <a:schemeClr val="dk1"/>
                          </a:solidFill>
                          <a:latin typeface="標楷體" pitchFamily="65" charset="-120"/>
                          <a:ea typeface="標楷體" pitchFamily="65" charset="-120"/>
                          <a:cs typeface="+mn-cs"/>
                        </a:rPr>
                        <a:t>。</a:t>
                      </a:r>
                    </a:p>
                    <a:p>
                      <a:pPr marL="722313" indent="-452438" algn="l" rtl="0" eaLnBrk="1" latinLnBrk="0" hangingPunct="0"/>
                      <a:r>
                        <a:rPr kumimoji="0" lang="zh-TW" altLang="zh-TW" sz="1700" kern="1200" dirty="0" smtClean="0">
                          <a:solidFill>
                            <a:schemeClr val="dk1"/>
                          </a:solidFill>
                          <a:latin typeface="標楷體" pitchFamily="65" charset="-120"/>
                          <a:ea typeface="標楷體" pitchFamily="65" charset="-120"/>
                          <a:cs typeface="+mn-cs"/>
                        </a:rPr>
                        <a:t>五、</a:t>
                      </a:r>
                      <a:r>
                        <a:rPr kumimoji="0" lang="zh-TW" altLang="zh-TW" sz="1700" b="1" u="sng" kern="1200" dirty="0" smtClean="0">
                          <a:solidFill>
                            <a:schemeClr val="dk1"/>
                          </a:solidFill>
                          <a:latin typeface="標楷體" pitchFamily="65" charset="-120"/>
                          <a:ea typeface="標楷體" pitchFamily="65" charset="-120"/>
                          <a:cs typeface="+mn-cs"/>
                        </a:rPr>
                        <a:t>開標後應</a:t>
                      </a:r>
                      <a:r>
                        <a:rPr kumimoji="0" lang="zh-TW" altLang="zh-TW" sz="1700" kern="1200" dirty="0" smtClean="0">
                          <a:solidFill>
                            <a:schemeClr val="dk1"/>
                          </a:solidFill>
                          <a:latin typeface="標楷體" pitchFamily="65" charset="-120"/>
                          <a:ea typeface="標楷體" pitchFamily="65" charset="-120"/>
                          <a:cs typeface="+mn-cs"/>
                        </a:rPr>
                        <a:t>得標</a:t>
                      </a:r>
                      <a:r>
                        <a:rPr kumimoji="0" lang="zh-TW" altLang="zh-TW" sz="1700" b="1" u="sng" kern="1200" dirty="0" smtClean="0">
                          <a:solidFill>
                            <a:schemeClr val="dk1"/>
                          </a:solidFill>
                          <a:latin typeface="標楷體" pitchFamily="65" charset="-120"/>
                          <a:ea typeface="標楷體" pitchFamily="65" charset="-120"/>
                          <a:cs typeface="+mn-cs"/>
                        </a:rPr>
                        <a:t>者不接受決標或</a:t>
                      </a:r>
                      <a:r>
                        <a:rPr kumimoji="0" lang="zh-TW" altLang="zh-TW" sz="1700" kern="1200" dirty="0" smtClean="0">
                          <a:solidFill>
                            <a:schemeClr val="dk1"/>
                          </a:solidFill>
                          <a:latin typeface="標楷體" pitchFamily="65" charset="-120"/>
                          <a:ea typeface="標楷體" pitchFamily="65" charset="-120"/>
                          <a:cs typeface="+mn-cs"/>
                        </a:rPr>
                        <a:t>拒不簽約。</a:t>
                      </a:r>
                    </a:p>
                    <a:p>
                      <a:pPr marL="722313" indent="-452438" algn="l" rtl="0" eaLnBrk="1" latinLnBrk="0" hangingPunct="0"/>
                      <a:r>
                        <a:rPr kumimoji="0" lang="zh-TW" altLang="zh-TW" sz="1700" kern="1200" dirty="0" smtClean="0">
                          <a:solidFill>
                            <a:schemeClr val="dk1"/>
                          </a:solidFill>
                          <a:latin typeface="標楷體" pitchFamily="65" charset="-120"/>
                          <a:ea typeface="標楷體" pitchFamily="65" charset="-120"/>
                          <a:cs typeface="+mn-cs"/>
                        </a:rPr>
                        <a:t>六、得標後未於規定期限內，繳足保證金或提供擔保。</a:t>
                      </a:r>
                    </a:p>
                    <a:p>
                      <a:pPr marL="0" indent="269875" algn="l" rtl="0" eaLnBrk="1" latinLnBrk="0" hangingPunct="0"/>
                      <a:r>
                        <a:rPr kumimoji="0" lang="zh-TW" altLang="zh-TW" sz="1700" kern="1200" dirty="0" smtClean="0">
                          <a:solidFill>
                            <a:schemeClr val="dk1"/>
                          </a:solidFill>
                          <a:latin typeface="標楷體" pitchFamily="65" charset="-120"/>
                          <a:ea typeface="標楷體" pitchFamily="65" charset="-120"/>
                          <a:cs typeface="+mn-cs"/>
                        </a:rPr>
                        <a:t>七、</a:t>
                      </a:r>
                      <a:r>
                        <a:rPr kumimoji="0" lang="zh-TW" altLang="zh-TW" sz="1700" b="1" kern="1200" dirty="0" smtClean="0">
                          <a:solidFill>
                            <a:schemeClr val="dk1"/>
                          </a:solidFill>
                          <a:latin typeface="標楷體" pitchFamily="65" charset="-120"/>
                          <a:ea typeface="標楷體" pitchFamily="65" charset="-120"/>
                          <a:cs typeface="+mn-cs"/>
                        </a:rPr>
                        <a:t>押標金轉換為保證金。</a:t>
                      </a:r>
                    </a:p>
                    <a:p>
                      <a:pPr marL="722313" indent="-452438" algn="l" rtl="0" eaLnBrk="1" latinLnBrk="0" hangingPunct="0"/>
                      <a:r>
                        <a:rPr kumimoji="0" lang="zh-TW" altLang="zh-TW" sz="1700" kern="1200" dirty="0" smtClean="0">
                          <a:solidFill>
                            <a:schemeClr val="dk1"/>
                          </a:solidFill>
                          <a:latin typeface="標楷體" pitchFamily="65" charset="-120"/>
                          <a:ea typeface="標楷體" pitchFamily="65" charset="-120"/>
                          <a:cs typeface="+mn-cs"/>
                        </a:rPr>
                        <a:t>八、其他經主管機關認定有影響採購公正之違反法令行為者。</a:t>
                      </a:r>
                      <a:endParaRPr kumimoji="0" lang="zh-TW" altLang="en-US" sz="1700" kern="1200" dirty="0" smtClean="0">
                        <a:solidFill>
                          <a:schemeClr val="dk1"/>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5" name="投影片編號版面配置區 8"/>
          <p:cNvSpPr>
            <a:spLocks noGrp="1"/>
          </p:cNvSpPr>
          <p:nvPr>
            <p:ph type="sldNum" sz="quarter" idx="10"/>
          </p:nvPr>
        </p:nvSpPr>
        <p:spPr/>
        <p:txBody>
          <a:bodyPr/>
          <a:lstStyle/>
          <a:p>
            <a:pPr>
              <a:defRPr/>
            </a:pPr>
            <a:fld id="{CDA7FAAB-20B1-4421-9969-461F5FEF42A8}" type="slidenum">
              <a:rPr lang="zh-TW" altLang="en-US"/>
              <a:pPr>
                <a:defRPr/>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9"/>
            <a:ext cx="8291264" cy="778097"/>
          </a:xfrm>
        </p:spPr>
        <p:txBody>
          <a:bodyPr>
            <a:norm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3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8313" y="1196975"/>
          <a:ext cx="8064127" cy="5120640"/>
        </p:xfrm>
        <a:graphic>
          <a:graphicData uri="http://schemas.openxmlformats.org/drawingml/2006/table">
            <a:tbl>
              <a:tblPr firstRow="1" bandRow="1">
                <a:tableStyleId>{21E4AEA4-8DFA-4A89-87EB-49C32662AFE0}</a:tableStyleId>
              </a:tblPr>
              <a:tblGrid>
                <a:gridCol w="4145632"/>
                <a:gridCol w="3918495"/>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31</a:t>
                      </a:r>
                      <a:r>
                        <a:rPr lang="zh-TW" altLang="en-US" sz="2800" dirty="0" smtClean="0">
                          <a:solidFill>
                            <a:srgbClr val="1D04D2"/>
                          </a:solidFill>
                          <a:latin typeface="標楷體" pitchFamily="65" charset="-120"/>
                          <a:ea typeface="標楷體" pitchFamily="65" charset="-120"/>
                        </a:rPr>
                        <a:t>條</a:t>
                      </a:r>
                      <a:r>
                        <a:rPr lang="en-US" altLang="zh-TW" sz="2800" dirty="0" smtClean="0">
                          <a:solidFill>
                            <a:srgbClr val="1D04D2"/>
                          </a:solidFill>
                          <a:latin typeface="標楷體" pitchFamily="65" charset="-120"/>
                          <a:ea typeface="標楷體" pitchFamily="65" charset="-120"/>
                        </a:rPr>
                        <a:t>(</a:t>
                      </a:r>
                      <a:r>
                        <a:rPr lang="zh-TW" altLang="en-US" sz="2800" dirty="0" smtClean="0">
                          <a:solidFill>
                            <a:srgbClr val="1D04D2"/>
                          </a:solidFill>
                          <a:latin typeface="標楷體" pitchFamily="65" charset="-120"/>
                          <a:ea typeface="標楷體" pitchFamily="65" charset="-120"/>
                        </a:rPr>
                        <a:t>續</a:t>
                      </a:r>
                      <a:r>
                        <a:rPr lang="en-US" altLang="zh-TW" sz="2800" dirty="0" smtClean="0">
                          <a:solidFill>
                            <a:srgbClr val="1D04D2"/>
                          </a:solidFill>
                          <a:latin typeface="標楷體" pitchFamily="65" charset="-120"/>
                          <a:ea typeface="標楷體" pitchFamily="65" charset="-120"/>
                        </a:rPr>
                        <a:t>)</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269875" algn="just" eaLnBrk="0" hangingPunct="0"/>
                      <a:r>
                        <a:rPr kumimoji="0" lang="zh-TW" altLang="zh-TW" sz="1700" b="1" kern="1200" dirty="0" smtClean="0">
                          <a:solidFill>
                            <a:schemeClr val="dk1"/>
                          </a:solidFill>
                          <a:latin typeface="標楷體" pitchFamily="65" charset="-120"/>
                          <a:ea typeface="標楷體" pitchFamily="65" charset="-120"/>
                          <a:cs typeface="+mn-cs"/>
                        </a:rPr>
                        <a:t>　</a:t>
                      </a:r>
                      <a:r>
                        <a:rPr kumimoji="0" lang="zh-TW" altLang="en-US" sz="1700" b="1" kern="1200" dirty="0" smtClean="0">
                          <a:solidFill>
                            <a:schemeClr val="dk1"/>
                          </a:solidFill>
                          <a:latin typeface="標楷體" pitchFamily="65" charset="-120"/>
                          <a:ea typeface="標楷體" pitchFamily="65" charset="-120"/>
                          <a:cs typeface="+mn-cs"/>
                        </a:rPr>
                        <a:t>　　</a:t>
                      </a:r>
                      <a:r>
                        <a:rPr kumimoji="0" lang="zh-TW" altLang="zh-TW" sz="1800" b="1" u="sng" kern="1200" dirty="0" smtClean="0">
                          <a:solidFill>
                            <a:srgbClr val="FF0000"/>
                          </a:solidFill>
                          <a:latin typeface="標楷體" pitchFamily="65" charset="-120"/>
                          <a:ea typeface="標楷體" pitchFamily="65" charset="-120"/>
                          <a:cs typeface="+mn-cs"/>
                        </a:rPr>
                        <a:t>前項追繳押標金之情形，屬廠商未依招標文件規定繳納者，追繳金額依招標文件中規定之額度定之；其為標價之一定比率而無標價可供計算者，以預算金額代之。</a:t>
                      </a:r>
                      <a:r>
                        <a:rPr kumimoji="0" lang="en-US" altLang="zh-TW" sz="1800" b="1" kern="1200" dirty="0" smtClean="0">
                          <a:solidFill>
                            <a:srgbClr val="FF0000"/>
                          </a:solidFill>
                          <a:latin typeface="標楷體" pitchFamily="65" charset="-120"/>
                          <a:ea typeface="標楷體" pitchFamily="65" charset="-120"/>
                          <a:cs typeface="+mn-cs"/>
                        </a:rPr>
                        <a:t>(</a:t>
                      </a:r>
                      <a:r>
                        <a:rPr kumimoji="0" lang="zh-TW" altLang="en-US" sz="1800" b="1" kern="1200" dirty="0" smtClean="0">
                          <a:solidFill>
                            <a:srgbClr val="FF0000"/>
                          </a:solidFill>
                          <a:latin typeface="標楷體" pitchFamily="65" charset="-120"/>
                          <a:ea typeface="標楷體" pitchFamily="65" charset="-120"/>
                          <a:cs typeface="+mn-cs"/>
                        </a:rPr>
                        <a:t>第</a:t>
                      </a:r>
                      <a:r>
                        <a:rPr kumimoji="0" lang="en-US" altLang="zh-TW" sz="1800" b="1" kern="1200" dirty="0" smtClean="0">
                          <a:solidFill>
                            <a:srgbClr val="FF0000"/>
                          </a:solidFill>
                          <a:latin typeface="標楷體" pitchFamily="65" charset="-120"/>
                          <a:ea typeface="標楷體" pitchFamily="65" charset="-120"/>
                          <a:cs typeface="+mn-cs"/>
                        </a:rPr>
                        <a:t>3</a:t>
                      </a:r>
                      <a:r>
                        <a:rPr kumimoji="0" lang="zh-TW" altLang="en-US" sz="1800" b="1" kern="1200" dirty="0" smtClean="0">
                          <a:solidFill>
                            <a:srgbClr val="FF0000"/>
                          </a:solidFill>
                          <a:latin typeface="標楷體" pitchFamily="65" charset="-120"/>
                          <a:ea typeface="標楷體" pitchFamily="65" charset="-120"/>
                          <a:cs typeface="+mn-cs"/>
                        </a:rPr>
                        <a:t>項</a:t>
                      </a:r>
                      <a:r>
                        <a:rPr kumimoji="0" lang="en-US" altLang="zh-TW" sz="1800" b="1" kern="1200" dirty="0" smtClean="0">
                          <a:solidFill>
                            <a:srgbClr val="FF0000"/>
                          </a:solidFill>
                          <a:latin typeface="標楷體" pitchFamily="65" charset="-120"/>
                          <a:ea typeface="標楷體" pitchFamily="65" charset="-120"/>
                          <a:cs typeface="+mn-cs"/>
                        </a:rPr>
                        <a:t>)</a:t>
                      </a:r>
                      <a:endParaRPr kumimoji="0" lang="zh-TW" altLang="zh-TW" sz="1800" b="1" kern="1200" dirty="0" smtClean="0">
                        <a:solidFill>
                          <a:srgbClr val="FF0000"/>
                        </a:solidFill>
                        <a:latin typeface="標楷體" pitchFamily="65" charset="-120"/>
                        <a:ea typeface="標楷體" pitchFamily="65" charset="-120"/>
                        <a:cs typeface="+mn-cs"/>
                      </a:endParaRPr>
                    </a:p>
                    <a:p>
                      <a:pPr marL="269875" indent="452438" eaLnBrk="0" hangingPunct="0"/>
                      <a:r>
                        <a:rPr kumimoji="0" lang="zh-TW" altLang="zh-TW" sz="1800" b="1" u="sng" kern="1200" dirty="0" smtClean="0">
                          <a:solidFill>
                            <a:srgbClr val="FF0000"/>
                          </a:solidFill>
                          <a:latin typeface="標楷體" pitchFamily="65" charset="-120"/>
                          <a:ea typeface="標楷體" pitchFamily="65" charset="-120"/>
                          <a:cs typeface="+mn-cs"/>
                        </a:rPr>
                        <a:t>第二項追繳押標金之請求權，因五年間不行使而消滅。</a:t>
                      </a:r>
                      <a:r>
                        <a:rPr kumimoji="0" lang="en-US" altLang="zh-TW" sz="1800" b="1" kern="1200" dirty="0" smtClean="0">
                          <a:solidFill>
                            <a:srgbClr val="FF0000"/>
                          </a:solidFill>
                          <a:latin typeface="標楷體" pitchFamily="65" charset="-120"/>
                          <a:ea typeface="標楷體" pitchFamily="65" charset="-120"/>
                          <a:cs typeface="+mn-cs"/>
                        </a:rPr>
                        <a:t>(</a:t>
                      </a:r>
                      <a:r>
                        <a:rPr kumimoji="0" lang="zh-TW" altLang="en-US" sz="1800" b="1" kern="1200" dirty="0" smtClean="0">
                          <a:solidFill>
                            <a:srgbClr val="FF0000"/>
                          </a:solidFill>
                          <a:latin typeface="標楷體" pitchFamily="65" charset="-120"/>
                          <a:ea typeface="標楷體" pitchFamily="65" charset="-120"/>
                          <a:cs typeface="+mn-cs"/>
                        </a:rPr>
                        <a:t>第</a:t>
                      </a:r>
                      <a:r>
                        <a:rPr kumimoji="0" lang="en-US" altLang="zh-TW" sz="1800" b="1" kern="1200" dirty="0" smtClean="0">
                          <a:solidFill>
                            <a:srgbClr val="FF0000"/>
                          </a:solidFill>
                          <a:latin typeface="標楷體" pitchFamily="65" charset="-120"/>
                          <a:ea typeface="標楷體" pitchFamily="65" charset="-120"/>
                          <a:cs typeface="+mn-cs"/>
                        </a:rPr>
                        <a:t>4</a:t>
                      </a:r>
                      <a:r>
                        <a:rPr kumimoji="0" lang="zh-TW" altLang="en-US" sz="1800" b="1" kern="1200" dirty="0" smtClean="0">
                          <a:solidFill>
                            <a:srgbClr val="FF0000"/>
                          </a:solidFill>
                          <a:latin typeface="標楷體" pitchFamily="65" charset="-120"/>
                          <a:ea typeface="標楷體" pitchFamily="65" charset="-120"/>
                          <a:cs typeface="+mn-cs"/>
                        </a:rPr>
                        <a:t>項</a:t>
                      </a:r>
                      <a:r>
                        <a:rPr kumimoji="0" lang="en-US" altLang="zh-TW" sz="1800" b="1" kern="1200" dirty="0" smtClean="0">
                          <a:solidFill>
                            <a:srgbClr val="FF0000"/>
                          </a:solidFill>
                          <a:latin typeface="標楷體" pitchFamily="65" charset="-120"/>
                          <a:ea typeface="標楷體" pitchFamily="65" charset="-120"/>
                          <a:cs typeface="+mn-cs"/>
                        </a:rPr>
                        <a:t>)</a:t>
                      </a:r>
                      <a:endParaRPr kumimoji="0" lang="zh-TW" altLang="zh-TW" sz="1800" b="1" kern="1200" dirty="0" smtClean="0">
                        <a:solidFill>
                          <a:srgbClr val="FF0000"/>
                        </a:solidFill>
                        <a:latin typeface="標楷體" pitchFamily="65" charset="-120"/>
                        <a:ea typeface="標楷體" pitchFamily="65" charset="-120"/>
                        <a:cs typeface="+mn-cs"/>
                      </a:endParaRPr>
                    </a:p>
                    <a:p>
                      <a:pPr marL="269875" indent="452438" eaLnBrk="0" hangingPunct="0"/>
                      <a:r>
                        <a:rPr kumimoji="0" lang="zh-TW" altLang="zh-TW" sz="1800" b="1" u="sng" kern="1200" dirty="0" smtClean="0">
                          <a:solidFill>
                            <a:srgbClr val="FF0000"/>
                          </a:solidFill>
                          <a:latin typeface="標楷體" pitchFamily="65" charset="-120"/>
                          <a:ea typeface="標楷體" pitchFamily="65" charset="-120"/>
                          <a:cs typeface="+mn-cs"/>
                        </a:rPr>
                        <a:t>前項期間，廠商未依招標文件規定繳納者，自開標日起算；機關已發還押標金者，自發還日起算；得追繳之原因發生或可得知悉在後者，自原因發生或可得知悉時起算。</a:t>
                      </a:r>
                      <a:r>
                        <a:rPr kumimoji="0" lang="en-US" altLang="zh-TW" sz="1800" b="1" kern="1200" dirty="0" smtClean="0">
                          <a:solidFill>
                            <a:srgbClr val="FF0000"/>
                          </a:solidFill>
                          <a:latin typeface="標楷體" pitchFamily="65" charset="-120"/>
                          <a:ea typeface="標楷體" pitchFamily="65" charset="-120"/>
                          <a:cs typeface="+mn-cs"/>
                        </a:rPr>
                        <a:t>(</a:t>
                      </a:r>
                      <a:r>
                        <a:rPr kumimoji="0" lang="zh-TW" altLang="en-US" sz="1800" b="1" kern="1200" dirty="0" smtClean="0">
                          <a:solidFill>
                            <a:srgbClr val="FF0000"/>
                          </a:solidFill>
                          <a:latin typeface="標楷體" pitchFamily="65" charset="-120"/>
                          <a:ea typeface="標楷體" pitchFamily="65" charset="-120"/>
                          <a:cs typeface="+mn-cs"/>
                        </a:rPr>
                        <a:t>第</a:t>
                      </a:r>
                      <a:r>
                        <a:rPr kumimoji="0" lang="en-US" altLang="zh-TW" sz="1800" b="1" kern="1200" dirty="0" smtClean="0">
                          <a:solidFill>
                            <a:srgbClr val="FF0000"/>
                          </a:solidFill>
                          <a:latin typeface="標楷體" pitchFamily="65" charset="-120"/>
                          <a:ea typeface="標楷體" pitchFamily="65" charset="-120"/>
                          <a:cs typeface="+mn-cs"/>
                        </a:rPr>
                        <a:t>5</a:t>
                      </a:r>
                      <a:r>
                        <a:rPr kumimoji="0" lang="zh-TW" altLang="en-US" sz="1800" b="1" kern="1200" dirty="0" smtClean="0">
                          <a:solidFill>
                            <a:srgbClr val="FF0000"/>
                          </a:solidFill>
                          <a:latin typeface="標楷體" pitchFamily="65" charset="-120"/>
                          <a:ea typeface="標楷體" pitchFamily="65" charset="-120"/>
                          <a:cs typeface="+mn-cs"/>
                        </a:rPr>
                        <a:t>項</a:t>
                      </a:r>
                      <a:r>
                        <a:rPr kumimoji="0" lang="en-US" altLang="zh-TW" sz="1800" b="1" kern="1200" dirty="0" smtClean="0">
                          <a:solidFill>
                            <a:srgbClr val="FF0000"/>
                          </a:solidFill>
                          <a:latin typeface="標楷體" pitchFamily="65" charset="-120"/>
                          <a:ea typeface="標楷體" pitchFamily="65" charset="-120"/>
                          <a:cs typeface="+mn-cs"/>
                        </a:rPr>
                        <a:t>)</a:t>
                      </a:r>
                      <a:endParaRPr kumimoji="0" lang="zh-TW" altLang="zh-TW" sz="1800" b="1" kern="1200" dirty="0" smtClean="0">
                        <a:solidFill>
                          <a:srgbClr val="FF0000"/>
                        </a:solidFill>
                        <a:latin typeface="標楷體" pitchFamily="65" charset="-120"/>
                        <a:ea typeface="標楷體" pitchFamily="65" charset="-120"/>
                        <a:cs typeface="+mn-cs"/>
                      </a:endParaRPr>
                    </a:p>
                    <a:p>
                      <a:pPr marL="269875" indent="452438"/>
                      <a:r>
                        <a:rPr kumimoji="0" lang="zh-TW" altLang="zh-TW" sz="1800" b="1" u="sng" kern="1200" dirty="0" smtClean="0">
                          <a:solidFill>
                            <a:srgbClr val="FF0000"/>
                          </a:solidFill>
                          <a:latin typeface="標楷體" pitchFamily="65" charset="-120"/>
                          <a:ea typeface="標楷體" pitchFamily="65" charset="-120"/>
                          <a:cs typeface="+mn-cs"/>
                        </a:rPr>
                        <a:t>追繳押標金，自不予開標、不予決標、廢標或決標日起逾十五年者，不得行使。</a:t>
                      </a:r>
                      <a:r>
                        <a:rPr kumimoji="0" lang="en-US" altLang="zh-TW" sz="1800" b="1" kern="1200" dirty="0" smtClean="0">
                          <a:solidFill>
                            <a:srgbClr val="FF0000"/>
                          </a:solidFill>
                          <a:latin typeface="標楷體" pitchFamily="65" charset="-120"/>
                          <a:ea typeface="標楷體" pitchFamily="65" charset="-120"/>
                          <a:cs typeface="+mn-cs"/>
                        </a:rPr>
                        <a:t>(</a:t>
                      </a:r>
                      <a:r>
                        <a:rPr kumimoji="0" lang="zh-TW" altLang="en-US" sz="1800" b="1" kern="1200" dirty="0" smtClean="0">
                          <a:solidFill>
                            <a:srgbClr val="FF0000"/>
                          </a:solidFill>
                          <a:latin typeface="標楷體" pitchFamily="65" charset="-120"/>
                          <a:ea typeface="標楷體" pitchFamily="65" charset="-120"/>
                          <a:cs typeface="+mn-cs"/>
                        </a:rPr>
                        <a:t>第</a:t>
                      </a:r>
                      <a:r>
                        <a:rPr kumimoji="0" lang="en-US" altLang="zh-TW" sz="1800" b="1" kern="1200" dirty="0" smtClean="0">
                          <a:solidFill>
                            <a:srgbClr val="FF0000"/>
                          </a:solidFill>
                          <a:latin typeface="標楷體" pitchFamily="65" charset="-120"/>
                          <a:ea typeface="標楷體" pitchFamily="65" charset="-120"/>
                          <a:cs typeface="+mn-cs"/>
                        </a:rPr>
                        <a:t>6</a:t>
                      </a:r>
                      <a:r>
                        <a:rPr kumimoji="0" lang="zh-TW" altLang="en-US" sz="1800" b="1" kern="1200" dirty="0" smtClean="0">
                          <a:solidFill>
                            <a:srgbClr val="FF0000"/>
                          </a:solidFill>
                          <a:latin typeface="標楷體" pitchFamily="65" charset="-120"/>
                          <a:ea typeface="標楷體" pitchFamily="65" charset="-120"/>
                          <a:cs typeface="+mn-cs"/>
                        </a:rPr>
                        <a:t>項</a:t>
                      </a:r>
                      <a:r>
                        <a:rPr kumimoji="0" lang="en-US" altLang="zh-TW" sz="1800" b="1" kern="1200" dirty="0" smtClean="0">
                          <a:solidFill>
                            <a:srgbClr val="FF0000"/>
                          </a:solidFill>
                          <a:latin typeface="標楷體" pitchFamily="65" charset="-120"/>
                          <a:ea typeface="標楷體" pitchFamily="65" charset="-120"/>
                          <a:cs typeface="+mn-cs"/>
                        </a:rPr>
                        <a:t>)</a:t>
                      </a:r>
                      <a:endParaRPr lang="zh-TW" altLang="en-US" sz="1800" b="1" dirty="0">
                        <a:solidFill>
                          <a:srgbClr val="FF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eaLnBrk="1" hangingPunct="0"/>
                      <a:r>
                        <a:rPr kumimoji="0" lang="zh-TW" altLang="zh-TW" sz="1700" b="1" kern="1200" dirty="0" smtClean="0">
                          <a:solidFill>
                            <a:schemeClr val="dk1"/>
                          </a:solidFill>
                          <a:latin typeface="標楷體" pitchFamily="65" charset="-120"/>
                          <a:ea typeface="標楷體" pitchFamily="65" charset="-120"/>
                          <a:cs typeface="+mn-cs"/>
                        </a:rPr>
                        <a:t>　</a:t>
                      </a:r>
                      <a:r>
                        <a:rPr kumimoji="0" lang="zh-TW" altLang="en-US" sz="1700" b="1" kern="1200" dirty="0" smtClean="0">
                          <a:solidFill>
                            <a:schemeClr val="dk1"/>
                          </a:solidFill>
                          <a:latin typeface="標楷體" pitchFamily="65" charset="-120"/>
                          <a:ea typeface="標楷體" pitchFamily="65" charset="-120"/>
                          <a:cs typeface="+mn-cs"/>
                        </a:rPr>
                        <a:t>　　</a:t>
                      </a:r>
                      <a:endParaRPr kumimoji="0" lang="zh-TW" altLang="en-US" sz="1700" kern="1200" dirty="0" smtClean="0">
                        <a:solidFill>
                          <a:schemeClr val="dk1"/>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BE9B11E4-4136-4DA4-BC7B-137F12BDAE74}" type="slidenum">
              <a:rPr lang="zh-TW" altLang="en-US"/>
              <a:pPr>
                <a:defRPr/>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5613" y="1052736"/>
            <a:ext cx="8231187" cy="4987702"/>
          </a:xfrm>
        </p:spPr>
        <p:txBody>
          <a:bodyPr>
            <a:noAutofit/>
          </a:bodyPr>
          <a:lstStyle/>
          <a:p>
            <a:pPr marL="355600" indent="-35560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a:t>
            </a:r>
            <a:r>
              <a:rPr lang="zh-TW" altLang="zh-TW" sz="2800" b="1" dirty="0" smtClean="0">
                <a:solidFill>
                  <a:srgbClr val="02901D"/>
                </a:solidFill>
                <a:effectLst/>
                <a:latin typeface="標楷體" pitchFamily="65" charset="-120"/>
                <a:ea typeface="標楷體" pitchFamily="65" charset="-120"/>
              </a:rPr>
              <a:t>為避免</a:t>
            </a:r>
            <a:r>
              <a:rPr lang="zh-TW" altLang="zh-TW" sz="2800" b="1" dirty="0" smtClean="0">
                <a:solidFill>
                  <a:srgbClr val="1D04D2"/>
                </a:solidFill>
                <a:effectLst/>
                <a:latin typeface="標楷體" pitchFamily="65" charset="-120"/>
                <a:ea typeface="標楷體" pitchFamily="65" charset="-120"/>
              </a:rPr>
              <a:t>誤認</a:t>
            </a:r>
            <a:r>
              <a:rPr lang="zh-TW" altLang="zh-TW" sz="2800" b="1" dirty="0" smtClean="0">
                <a:solidFill>
                  <a:srgbClr val="02901D"/>
                </a:solidFill>
                <a:effectLst/>
                <a:latin typeface="標楷體" pitchFamily="65" charset="-120"/>
                <a:ea typeface="標楷體" pitchFamily="65" charset="-120"/>
              </a:rPr>
              <a:t>追繳押標金</a:t>
            </a:r>
            <a:r>
              <a:rPr lang="zh-TW" altLang="zh-TW" sz="2800" b="1" dirty="0" smtClean="0">
                <a:solidFill>
                  <a:srgbClr val="1D04D2"/>
                </a:solidFill>
                <a:effectLst/>
                <a:latin typeface="標楷體" pitchFamily="65" charset="-120"/>
                <a:ea typeface="標楷體" pitchFamily="65" charset="-120"/>
              </a:rPr>
              <a:t>屬</a:t>
            </a:r>
            <a:r>
              <a:rPr lang="zh-TW" altLang="zh-TW" sz="2800" b="1" dirty="0" smtClean="0">
                <a:solidFill>
                  <a:srgbClr val="02901D"/>
                </a:solidFill>
                <a:effectLst/>
                <a:latin typeface="標楷體" pitchFamily="65" charset="-120"/>
                <a:ea typeface="標楷體" pitchFamily="65" charset="-120"/>
              </a:rPr>
              <a:t>契約約定之處罰（</a:t>
            </a:r>
            <a:r>
              <a:rPr lang="zh-TW" altLang="zh-TW" sz="2800" b="1" dirty="0" smtClean="0">
                <a:solidFill>
                  <a:srgbClr val="1D04D2"/>
                </a:solidFill>
                <a:effectLst/>
                <a:latin typeface="標楷體" pitchFamily="65" charset="-120"/>
                <a:ea typeface="標楷體" pitchFamily="65" charset="-120"/>
              </a:rPr>
              <a:t>契約罰</a:t>
            </a:r>
            <a:r>
              <a:rPr lang="zh-TW" altLang="zh-TW" sz="2800" b="1" dirty="0" smtClean="0">
                <a:solidFill>
                  <a:srgbClr val="02901D"/>
                </a:solidFill>
                <a:effectLst/>
                <a:latin typeface="標楷體" pitchFamily="65" charset="-120"/>
                <a:ea typeface="標楷體" pitchFamily="65" charset="-120"/>
              </a:rPr>
              <a:t>），與最高行政法院</a:t>
            </a:r>
            <a:r>
              <a:rPr lang="en-US" altLang="zh-TW" sz="2800" b="1" dirty="0" smtClean="0">
                <a:solidFill>
                  <a:srgbClr val="02901D"/>
                </a:solidFill>
                <a:effectLst/>
                <a:latin typeface="標楷體" pitchFamily="65" charset="-120"/>
                <a:ea typeface="標楷體" pitchFamily="65" charset="-120"/>
              </a:rPr>
              <a:t>102</a:t>
            </a:r>
            <a:r>
              <a:rPr lang="zh-TW" altLang="zh-TW" sz="2800" b="1" dirty="0" smtClean="0">
                <a:solidFill>
                  <a:srgbClr val="02901D"/>
                </a:solidFill>
                <a:effectLst/>
                <a:latin typeface="標楷體" pitchFamily="65" charset="-120"/>
                <a:ea typeface="標楷體" pitchFamily="65" charset="-120"/>
              </a:rPr>
              <a:t>年</a:t>
            </a:r>
            <a:r>
              <a:rPr lang="en-US" altLang="zh-TW" sz="2800" b="1" dirty="0" smtClean="0">
                <a:solidFill>
                  <a:srgbClr val="02901D"/>
                </a:solidFill>
                <a:effectLst/>
                <a:latin typeface="標楷體" pitchFamily="65" charset="-120"/>
                <a:ea typeface="標楷體" pitchFamily="65" charset="-120"/>
              </a:rPr>
              <a:t>11</a:t>
            </a:r>
            <a:r>
              <a:rPr lang="zh-TW" altLang="zh-TW" sz="2800" b="1" dirty="0" smtClean="0">
                <a:solidFill>
                  <a:srgbClr val="02901D"/>
                </a:solidFill>
                <a:effectLst/>
                <a:latin typeface="標楷體" pitchFamily="65" charset="-120"/>
                <a:ea typeface="標楷體" pitchFamily="65" charset="-120"/>
              </a:rPr>
              <a:t>月份第</a:t>
            </a:r>
            <a:r>
              <a:rPr lang="en-US" altLang="zh-TW" sz="2800" b="1" dirty="0" smtClean="0">
                <a:solidFill>
                  <a:srgbClr val="02901D"/>
                </a:solidFill>
                <a:effectLst/>
                <a:latin typeface="標楷體" pitchFamily="65" charset="-120"/>
                <a:ea typeface="標楷體" pitchFamily="65" charset="-120"/>
              </a:rPr>
              <a:t>1</a:t>
            </a:r>
            <a:r>
              <a:rPr lang="zh-TW" altLang="zh-TW" sz="2800" b="1" dirty="0" smtClean="0">
                <a:solidFill>
                  <a:srgbClr val="02901D"/>
                </a:solidFill>
                <a:effectLst/>
                <a:latin typeface="標楷體" pitchFamily="65" charset="-120"/>
                <a:ea typeface="標楷體" pitchFamily="65" charset="-120"/>
              </a:rPr>
              <a:t>次庭長法官聯席會議決議，機關得以單方之行政行為追繳已發還之押標金，乃屬機關對於投標廠商行使公法上請求權之意旨有違</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361950" indent="-361950" algn="just" fontAlgn="auto">
              <a:spcBef>
                <a:spcPts val="2400"/>
              </a:spcBef>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另為避免因</a:t>
            </a:r>
            <a:r>
              <a:rPr lang="zh-TW" altLang="zh-TW" sz="2800" b="1" dirty="0" smtClean="0">
                <a:solidFill>
                  <a:srgbClr val="1D04D2"/>
                </a:solidFill>
                <a:effectLst/>
                <a:latin typeface="標楷體" pitchFamily="65" charset="-120"/>
                <a:ea typeface="標楷體" pitchFamily="65" charset="-120"/>
              </a:rPr>
              <a:t>廠商未依規定繳納押標</a:t>
            </a:r>
            <a:r>
              <a:rPr lang="zh-TW" altLang="zh-TW" sz="2800" b="1" dirty="0" smtClean="0">
                <a:solidFill>
                  <a:srgbClr val="02901D"/>
                </a:solidFill>
                <a:effectLst/>
                <a:latin typeface="標楷體" pitchFamily="65" charset="-120"/>
                <a:ea typeface="標楷體" pitchFamily="65" charset="-120"/>
              </a:rPr>
              <a:t>金，發生無法追繳之不公平情形，爰</a:t>
            </a:r>
            <a:r>
              <a:rPr lang="zh-TW" altLang="zh-TW" sz="2800" b="1" dirty="0" smtClean="0">
                <a:solidFill>
                  <a:srgbClr val="FF0000"/>
                </a:solidFill>
                <a:effectLst/>
                <a:latin typeface="標楷體" pitchFamily="65" charset="-120"/>
                <a:ea typeface="標楷體" pitchFamily="65" charset="-120"/>
              </a:rPr>
              <a:t>增列</a:t>
            </a:r>
            <a:r>
              <a:rPr lang="zh-TW" altLang="zh-TW" sz="2800" b="1" dirty="0" smtClean="0">
                <a:solidFill>
                  <a:srgbClr val="02901D"/>
                </a:solidFill>
                <a:effectLst/>
                <a:latin typeface="標楷體" pitchFamily="65" charset="-120"/>
                <a:ea typeface="標楷體" pitchFamily="65" charset="-120"/>
              </a:rPr>
              <a:t>廠商未依招標文件規定繳納之情形亦予</a:t>
            </a:r>
            <a:r>
              <a:rPr lang="zh-TW" altLang="zh-TW" sz="2800" b="1" dirty="0" smtClean="0">
                <a:solidFill>
                  <a:srgbClr val="FF0000"/>
                </a:solidFill>
                <a:effectLst/>
                <a:latin typeface="標楷體" pitchFamily="65" charset="-120"/>
                <a:ea typeface="標楷體" pitchFamily="65" charset="-120"/>
              </a:rPr>
              <a:t>追繳</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361950" indent="-361950" algn="just" fontAlgn="auto">
              <a:spcBef>
                <a:spcPts val="2400"/>
              </a:spcBef>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基於維持政府採購秩序之目的，並確保採購品質，應依</a:t>
            </a:r>
            <a:r>
              <a:rPr lang="zh-TW" altLang="en-US" sz="2800" b="1" dirty="0" smtClean="0">
                <a:solidFill>
                  <a:srgbClr val="02901D"/>
                </a:solidFill>
                <a:effectLst/>
                <a:latin typeface="標楷體" pitchFamily="65" charset="-120"/>
                <a:ea typeface="標楷體" pitchFamily="65" charset="-120"/>
              </a:rPr>
              <a:t>採購</a:t>
            </a:r>
            <a:r>
              <a:rPr lang="zh-TW" altLang="zh-TW" sz="2800" b="1" dirty="0" smtClean="0">
                <a:solidFill>
                  <a:srgbClr val="02901D"/>
                </a:solidFill>
                <a:effectLst/>
                <a:latin typeface="標楷體" pitchFamily="65" charset="-120"/>
                <a:ea typeface="標楷體" pitchFamily="65" charset="-120"/>
              </a:rPr>
              <a:t>法之立法意旨認定，與刑法對「偽造、變造」理解有間</a:t>
            </a:r>
            <a:r>
              <a:rPr lang="zh-TW" altLang="en-US" sz="2800" b="1" dirty="0" smtClean="0">
                <a:solidFill>
                  <a:srgbClr val="02901D"/>
                </a:solidFill>
                <a:effectLst/>
                <a:latin typeface="標楷體" pitchFamily="65" charset="-120"/>
                <a:ea typeface="標楷體" pitchFamily="65" charset="-120"/>
              </a:rPr>
              <a:t>，</a:t>
            </a:r>
            <a:r>
              <a:rPr lang="zh-TW" altLang="zh-TW" sz="2800" b="1" dirty="0" smtClean="0">
                <a:solidFill>
                  <a:srgbClr val="02901D"/>
                </a:solidFill>
                <a:effectLst/>
                <a:latin typeface="標楷體" pitchFamily="65" charset="-120"/>
                <a:ea typeface="標楷體" pitchFamily="65" charset="-120"/>
              </a:rPr>
              <a:t>「偽造、變造」修正為</a:t>
            </a:r>
            <a:r>
              <a:rPr lang="zh-TW" altLang="zh-TW" sz="2800" b="1" u="sng" dirty="0" smtClean="0">
                <a:solidFill>
                  <a:srgbClr val="FF0000"/>
                </a:solidFill>
                <a:effectLst/>
                <a:latin typeface="標楷體" pitchFamily="65" charset="-120"/>
                <a:ea typeface="標楷體" pitchFamily="65" charset="-120"/>
              </a:rPr>
              <a:t>「虛偽不實」</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29</a:t>
            </a:fld>
            <a:endParaRPr lang="zh-TW" altLang="en-US"/>
          </a:p>
        </p:txBody>
      </p:sp>
      <p:sp>
        <p:nvSpPr>
          <p:cNvPr id="5" name="標題 1"/>
          <p:cNvSpPr txBox="1">
            <a:spLocks/>
          </p:cNvSpPr>
          <p:nvPr/>
        </p:nvSpPr>
        <p:spPr>
          <a:xfrm>
            <a:off x="323528" y="332656"/>
            <a:ext cx="8363272" cy="720080"/>
          </a:xfrm>
          <a:prstGeom prst="rect">
            <a:avLst/>
          </a:prstGeom>
        </p:spPr>
        <p:txBody>
          <a:bodyPr vert="horz" wrap="square" lIns="91440" tIns="45720" rIns="91440" bIns="45720" numCol="1" anchor="b" anchorCtr="0" compatLnSpc="1">
            <a:prstTxWarp prst="textNoShape">
              <a:avLst/>
            </a:prstTxWarp>
            <a:normAutofit fontScale="97500" lnSpcReduction="100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sz="6000" b="1" dirty="0" smtClean="0">
                <a:solidFill>
                  <a:srgbClr val="7030A0"/>
                </a:solidFill>
                <a:effectLst/>
                <a:latin typeface="標楷體" pitchFamily="65" charset="-120"/>
                <a:ea typeface="標楷體" pitchFamily="65" charset="-120"/>
              </a:rPr>
              <a:t>簡報大綱</a:t>
            </a:r>
            <a:endParaRPr lang="zh-TW" altLang="en-US" sz="6000" b="1" dirty="0">
              <a:solidFill>
                <a:srgbClr val="7030A0"/>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3600" b="1" dirty="0" smtClean="0">
                <a:solidFill>
                  <a:srgbClr val="002060"/>
                </a:solidFill>
                <a:latin typeface="標楷體" pitchFamily="65" charset="-120"/>
                <a:ea typeface="標楷體" pitchFamily="65" charset="-120"/>
              </a:rPr>
              <a:t>壹</a:t>
            </a:r>
            <a:r>
              <a:rPr lang="zh-TW" altLang="en-US" sz="3600" dirty="0" smtClean="0">
                <a:solidFill>
                  <a:srgbClr val="002060"/>
                </a:solidFill>
                <a:latin typeface="標楷體" pitchFamily="65" charset="-120"/>
                <a:ea typeface="標楷體" pitchFamily="65" charset="-120"/>
              </a:rPr>
              <a:t>、</a:t>
            </a:r>
            <a:r>
              <a:rPr lang="zh-TW" altLang="en-US" sz="3600" b="1" dirty="0" smtClean="0">
                <a:solidFill>
                  <a:srgbClr val="002060"/>
                </a:solidFill>
                <a:latin typeface="標楷體" pitchFamily="65" charset="-120"/>
                <a:ea typeface="標楷體" pitchFamily="65" charset="-120"/>
              </a:rPr>
              <a:t>政府採購法修法重點</a:t>
            </a:r>
            <a:endParaRPr lang="en-US" altLang="zh-TW" sz="3600" b="1" dirty="0" smtClean="0">
              <a:solidFill>
                <a:srgbClr val="002060"/>
              </a:solidFill>
              <a:latin typeface="標楷體" pitchFamily="65" charset="-120"/>
              <a:ea typeface="標楷體" pitchFamily="65" charset="-120"/>
            </a:endParaRPr>
          </a:p>
          <a:p>
            <a:pPr>
              <a:buNone/>
            </a:pPr>
            <a:r>
              <a:rPr lang="zh-TW" altLang="en-US" sz="3600" dirty="0" smtClean="0">
                <a:solidFill>
                  <a:srgbClr val="002060"/>
                </a:solidFill>
                <a:latin typeface="標楷體" pitchFamily="65" charset="-120"/>
                <a:ea typeface="標楷體" pitchFamily="65" charset="-120"/>
              </a:rPr>
              <a:t>　　一、</a:t>
            </a:r>
            <a:r>
              <a:rPr lang="zh-TW" altLang="en-US" sz="3600" b="1" dirty="0" smtClean="0">
                <a:solidFill>
                  <a:srgbClr val="002060"/>
                </a:solidFill>
                <a:latin typeface="標楷體" pitchFamily="65" charset="-120"/>
                <a:ea typeface="標楷體" pitchFamily="65" charset="-120"/>
              </a:rPr>
              <a:t>修法目的</a:t>
            </a:r>
            <a:endParaRPr lang="en-US" altLang="zh-TW" sz="3600" b="1" dirty="0" smtClean="0">
              <a:solidFill>
                <a:srgbClr val="002060"/>
              </a:solidFill>
              <a:latin typeface="標楷體" pitchFamily="65" charset="-120"/>
              <a:ea typeface="標楷體" pitchFamily="65" charset="-120"/>
            </a:endParaRPr>
          </a:p>
          <a:p>
            <a:pPr>
              <a:buNone/>
            </a:pPr>
            <a:r>
              <a:rPr lang="zh-TW" altLang="en-US" sz="3600" dirty="0" smtClean="0">
                <a:solidFill>
                  <a:srgbClr val="002060"/>
                </a:solidFill>
                <a:latin typeface="標楷體" pitchFamily="65" charset="-120"/>
                <a:ea typeface="標楷體" pitchFamily="65" charset="-120"/>
              </a:rPr>
              <a:t>　　二、修正條文重點</a:t>
            </a:r>
            <a:endParaRPr lang="en-US" altLang="zh-TW" sz="3600" b="1" dirty="0" smtClean="0">
              <a:solidFill>
                <a:srgbClr val="002060"/>
              </a:solidFill>
              <a:latin typeface="標楷體" pitchFamily="65" charset="-120"/>
              <a:ea typeface="標楷體" pitchFamily="65" charset="-120"/>
            </a:endParaRPr>
          </a:p>
          <a:p>
            <a:r>
              <a:rPr lang="zh-TW" altLang="en-US" sz="3600" dirty="0" smtClean="0">
                <a:solidFill>
                  <a:srgbClr val="002060"/>
                </a:solidFill>
                <a:latin typeface="標楷體" pitchFamily="65" charset="-120"/>
                <a:ea typeface="標楷體" pitchFamily="65" charset="-120"/>
              </a:rPr>
              <a:t>貳、採購稽核應注意事項</a:t>
            </a:r>
            <a:endParaRPr lang="en-US" altLang="zh-TW" sz="3600" dirty="0" smtClean="0">
              <a:solidFill>
                <a:srgbClr val="002060"/>
              </a:solidFill>
              <a:latin typeface="標楷體" pitchFamily="65" charset="-120"/>
              <a:ea typeface="標楷體" pitchFamily="65" charset="-120"/>
            </a:endParaRPr>
          </a:p>
          <a:p>
            <a:pPr>
              <a:buNone/>
            </a:pPr>
            <a:r>
              <a:rPr lang="zh-TW" altLang="en-US" sz="3600" dirty="0" smtClean="0">
                <a:solidFill>
                  <a:srgbClr val="002060"/>
                </a:solidFill>
                <a:latin typeface="標楷體" pitchFamily="65" charset="-120"/>
                <a:ea typeface="標楷體" pitchFamily="65" charset="-120"/>
              </a:rPr>
              <a:t>　　一、採購稽核目的</a:t>
            </a:r>
            <a:endParaRPr lang="en-US" altLang="zh-TW" sz="3600" dirty="0" smtClean="0">
              <a:solidFill>
                <a:srgbClr val="002060"/>
              </a:solidFill>
              <a:latin typeface="標楷體" pitchFamily="65" charset="-120"/>
              <a:ea typeface="標楷體" pitchFamily="65" charset="-120"/>
            </a:endParaRPr>
          </a:p>
          <a:p>
            <a:pPr>
              <a:buNone/>
            </a:pPr>
            <a:r>
              <a:rPr lang="zh-TW" altLang="en-US" sz="3600" dirty="0" smtClean="0">
                <a:solidFill>
                  <a:srgbClr val="002060"/>
                </a:solidFill>
                <a:latin typeface="標楷體" pitchFamily="65" charset="-120"/>
                <a:ea typeface="標楷體" pitchFamily="65" charset="-120"/>
              </a:rPr>
              <a:t>　　二、採購稽核重點</a:t>
            </a:r>
            <a:endParaRPr lang="en-US" altLang="zh-TW" sz="3600" dirty="0" smtClean="0">
              <a:solidFill>
                <a:srgbClr val="002060"/>
              </a:solidFill>
              <a:latin typeface="標楷體" pitchFamily="65" charset="-120"/>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003232" cy="5277073"/>
          </a:xfrm>
        </p:spPr>
        <p:txBody>
          <a:bodyPr>
            <a:normAutofit/>
          </a:bodyPr>
          <a:lstStyle/>
          <a:p>
            <a:pPr marL="446088" indent="-446088" algn="just" fontAlgn="auto">
              <a:spcAft>
                <a:spcPts val="0"/>
              </a:spcAft>
              <a:buFont typeface="Wingdings"/>
              <a:buNone/>
              <a:tabLst>
                <a:tab pos="446088" algn="l"/>
              </a:tabLst>
              <a:defRPr/>
            </a:pPr>
            <a:r>
              <a:rPr lang="zh-TW" altLang="en-US" sz="3200" b="1" dirty="0" smtClean="0">
                <a:solidFill>
                  <a:srgbClr val="02901D"/>
                </a:solidFill>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廠商借牌投標，無論廠商是否以自己名義投標，均屬影響採購公正之行為</a:t>
            </a:r>
            <a:r>
              <a:rPr lang="zh-TW" altLang="en-US" sz="2800" b="1" dirty="0" smtClean="0">
                <a:solidFill>
                  <a:srgbClr val="02901D"/>
                </a:solidFill>
                <a:effectLst/>
                <a:latin typeface="標楷體" pitchFamily="65" charset="-120"/>
                <a:ea typeface="標楷體" pitchFamily="65" charset="-120"/>
              </a:rPr>
              <a:t>，</a:t>
            </a:r>
            <a:r>
              <a:rPr lang="zh-TW" altLang="zh-TW" sz="2800" b="1" dirty="0" smtClean="0">
                <a:solidFill>
                  <a:srgbClr val="02901D"/>
                </a:solidFill>
                <a:effectLst/>
                <a:latin typeface="標楷體" pitchFamily="65" charset="-120"/>
                <a:ea typeface="標楷體" pitchFamily="65" charset="-120"/>
              </a:rPr>
              <a:t>納入適用對象，以落實</a:t>
            </a:r>
            <a:r>
              <a:rPr lang="zh-TW" altLang="zh-TW" sz="2800" b="1" dirty="0" smtClean="0">
                <a:solidFill>
                  <a:srgbClr val="1D04D2"/>
                </a:solidFill>
                <a:effectLst/>
                <a:latin typeface="標楷體" pitchFamily="65" charset="-120"/>
                <a:ea typeface="標楷體" pitchFamily="65" charset="-120"/>
              </a:rPr>
              <a:t>維持投標秩序</a:t>
            </a:r>
            <a:r>
              <a:rPr lang="zh-TW" altLang="zh-TW" sz="2800" b="1" dirty="0" smtClean="0">
                <a:solidFill>
                  <a:srgbClr val="02901D"/>
                </a:solidFill>
                <a:effectLst/>
                <a:latin typeface="標楷體" pitchFamily="65" charset="-120"/>
                <a:ea typeface="標楷體" pitchFamily="65" charset="-120"/>
              </a:rPr>
              <a:t>之目的</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274320" indent="-274320" algn="just"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a:p>
            <a:pPr marL="361950" indent="-36195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增列廠商</a:t>
            </a:r>
            <a:r>
              <a:rPr lang="zh-TW" altLang="zh-TW" sz="2800" b="1" dirty="0" smtClean="0">
                <a:solidFill>
                  <a:srgbClr val="1D04D2"/>
                </a:solidFill>
                <a:effectLst/>
                <a:latin typeface="標楷體" pitchFamily="65" charset="-120"/>
                <a:ea typeface="標楷體" pitchFamily="65" charset="-120"/>
              </a:rPr>
              <a:t>未依招標文件規定繳納</a:t>
            </a:r>
            <a:r>
              <a:rPr lang="zh-TW" altLang="zh-TW" sz="2800" b="1" dirty="0" smtClean="0">
                <a:solidFill>
                  <a:srgbClr val="02901D"/>
                </a:solidFill>
                <a:effectLst/>
                <a:latin typeface="標楷體" pitchFamily="65" charset="-120"/>
                <a:ea typeface="標楷體" pitchFamily="65" charset="-120"/>
              </a:rPr>
              <a:t>亦予追繳之規定，定明</a:t>
            </a:r>
            <a:r>
              <a:rPr lang="zh-TW" altLang="zh-TW" sz="2800" b="1" dirty="0" smtClean="0">
                <a:solidFill>
                  <a:srgbClr val="FF0000"/>
                </a:solidFill>
                <a:effectLst/>
                <a:latin typeface="標楷體" pitchFamily="65" charset="-120"/>
                <a:ea typeface="標楷體" pitchFamily="65" charset="-120"/>
              </a:rPr>
              <a:t>應追繳之金額</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274320" indent="-27432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endParaRPr lang="en-US" altLang="zh-TW" sz="2800" b="1" dirty="0" smtClean="0">
              <a:solidFill>
                <a:srgbClr val="02901D"/>
              </a:solidFill>
              <a:effectLst/>
              <a:latin typeface="標楷體" pitchFamily="65" charset="-120"/>
              <a:ea typeface="標楷體" pitchFamily="65" charset="-120"/>
            </a:endParaRPr>
          </a:p>
          <a:p>
            <a:pPr marL="361950" indent="-36195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為免追繳廠商押標金之法律關係長期處於不確定之狀態，定明追繳押標金之</a:t>
            </a:r>
            <a:r>
              <a:rPr lang="zh-TW" altLang="zh-TW" sz="2800" b="1" dirty="0" smtClean="0">
                <a:solidFill>
                  <a:srgbClr val="FF0000"/>
                </a:solidFill>
                <a:effectLst/>
                <a:latin typeface="標楷體" pitchFamily="65" charset="-120"/>
                <a:ea typeface="標楷體" pitchFamily="65" charset="-120"/>
              </a:rPr>
              <a:t>請求權時效為五年</a:t>
            </a:r>
            <a:r>
              <a:rPr lang="zh-TW" altLang="zh-TW" sz="2800" b="1" dirty="0" smtClean="0">
                <a:solidFill>
                  <a:srgbClr val="02901D"/>
                </a:solidFill>
                <a:effectLst/>
                <a:latin typeface="標楷體" pitchFamily="65" charset="-120"/>
                <a:ea typeface="標楷體" pitchFamily="65" charset="-120"/>
              </a:rPr>
              <a:t>。 </a:t>
            </a:r>
            <a:endParaRPr lang="en-US" altLang="zh-TW" sz="2800" b="1" dirty="0" smtClean="0">
              <a:solidFill>
                <a:srgbClr val="02901D"/>
              </a:solidFill>
              <a:effectLst/>
              <a:latin typeface="標楷體" pitchFamily="65" charset="-120"/>
              <a:ea typeface="標楷體" pitchFamily="65" charset="-120"/>
            </a:endParaRPr>
          </a:p>
          <a:p>
            <a:pPr marL="274320" indent="-274320"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30</a:t>
            </a:fld>
            <a:endParaRPr lang="zh-TW" altLang="en-US"/>
          </a:p>
        </p:txBody>
      </p:sp>
      <p:sp>
        <p:nvSpPr>
          <p:cNvPr id="5" name="標題 1"/>
          <p:cNvSpPr txBox="1">
            <a:spLocks/>
          </p:cNvSpPr>
          <p:nvPr/>
        </p:nvSpPr>
        <p:spPr>
          <a:xfrm>
            <a:off x="323528" y="188640"/>
            <a:ext cx="8363272" cy="864096"/>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075240" cy="5277073"/>
          </a:xfrm>
        </p:spPr>
        <p:txBody>
          <a:bodyPr>
            <a:normAutofit/>
          </a:bodyPr>
          <a:lstStyle/>
          <a:p>
            <a:pPr marL="446088" indent="-446088" algn="just" fontAlgn="auto">
              <a:spcAft>
                <a:spcPts val="0"/>
              </a:spcAft>
              <a:buFont typeface="Wingdings"/>
              <a:buNone/>
              <a:defRPr/>
            </a:pPr>
            <a:r>
              <a:rPr lang="zh-TW" altLang="en-US" sz="3200" b="1" dirty="0" smtClean="0">
                <a:solidFill>
                  <a:srgbClr val="02901D"/>
                </a:solidFill>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機關得向廠商追繳押標金之情形，其構成要件事實既多緣於廠商一方，且未經顯現，猶在</a:t>
            </a:r>
            <a:r>
              <a:rPr lang="zh-TW" altLang="zh-TW" sz="2800" b="1" dirty="0" smtClean="0">
                <a:solidFill>
                  <a:srgbClr val="1D04D2"/>
                </a:solidFill>
                <a:effectLst/>
                <a:latin typeface="標楷體" pitchFamily="65" charset="-120"/>
                <a:ea typeface="標楷體" pitchFamily="65" charset="-120"/>
              </a:rPr>
              <a:t>廠商隱護</a:t>
            </a:r>
            <a:r>
              <a:rPr lang="zh-TW" altLang="zh-TW" sz="2800" b="1" dirty="0" smtClean="0">
                <a:solidFill>
                  <a:srgbClr val="02901D"/>
                </a:solidFill>
                <a:effectLst/>
                <a:latin typeface="標楷體" pitchFamily="65" charset="-120"/>
                <a:ea typeface="標楷體" pitchFamily="65" charset="-120"/>
              </a:rPr>
              <a:t>中，難期機關可行使追繳權，如均自發還押標金時起算消滅時效期間，顯非衡平，</a:t>
            </a:r>
            <a:r>
              <a:rPr lang="zh-TW" altLang="zh-TW" sz="2800" b="1" dirty="0" smtClean="0">
                <a:solidFill>
                  <a:srgbClr val="1D04D2"/>
                </a:solidFill>
                <a:effectLst/>
                <a:latin typeface="標楷體" pitchFamily="65" charset="-120"/>
                <a:ea typeface="標楷體" pitchFamily="65" charset="-120"/>
              </a:rPr>
              <a:t>定明前述請求權時效之起算時點</a:t>
            </a:r>
            <a:r>
              <a:rPr lang="zh-TW" altLang="zh-TW" sz="2800" b="1" dirty="0" smtClean="0">
                <a:solidFill>
                  <a:srgbClr val="02901D"/>
                </a:solidFill>
                <a:effectLst/>
                <a:latin typeface="標楷體" pitchFamily="65" charset="-120"/>
                <a:ea typeface="標楷體" pitchFamily="65" charset="-120"/>
              </a:rPr>
              <a:t>。另得</a:t>
            </a:r>
            <a:r>
              <a:rPr lang="zh-TW" altLang="zh-TW" sz="2800" b="1" dirty="0" smtClean="0">
                <a:solidFill>
                  <a:srgbClr val="FF0000"/>
                </a:solidFill>
                <a:effectLst/>
                <a:latin typeface="標楷體" pitchFamily="65" charset="-120"/>
                <a:ea typeface="標楷體" pitchFamily="65" charset="-120"/>
              </a:rPr>
              <a:t>追繳之原因發生</a:t>
            </a:r>
            <a:r>
              <a:rPr lang="zh-TW" altLang="zh-TW" sz="2800" b="1" dirty="0" smtClean="0">
                <a:solidFill>
                  <a:srgbClr val="02901D"/>
                </a:solidFill>
                <a:effectLst/>
                <a:latin typeface="標楷體" pitchFamily="65" charset="-120"/>
                <a:ea typeface="標楷體" pitchFamily="65" charset="-120"/>
              </a:rPr>
              <a:t>或</a:t>
            </a:r>
            <a:r>
              <a:rPr lang="zh-TW" altLang="zh-TW" sz="2800" b="1" dirty="0" smtClean="0">
                <a:solidFill>
                  <a:srgbClr val="FF0000"/>
                </a:solidFill>
                <a:effectLst/>
                <a:latin typeface="標楷體" pitchFamily="65" charset="-120"/>
                <a:ea typeface="標楷體" pitchFamily="65" charset="-120"/>
              </a:rPr>
              <a:t>可得知悉在後</a:t>
            </a:r>
            <a:r>
              <a:rPr lang="zh-TW" altLang="zh-TW" sz="2800" b="1" dirty="0" smtClean="0">
                <a:solidFill>
                  <a:srgbClr val="02901D"/>
                </a:solidFill>
                <a:effectLst/>
                <a:latin typeface="標楷體" pitchFamily="65" charset="-120"/>
                <a:ea typeface="標楷體" pitchFamily="65" charset="-120"/>
              </a:rPr>
              <a:t>者，二者時間有不同時，以時間在後者起算</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446088" indent="-446088" algn="just"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a:p>
            <a:pPr marL="446088" indent="0" algn="just" fontAlgn="auto">
              <a:spcAft>
                <a:spcPts val="0"/>
              </a:spcAft>
              <a:buFont typeface="Wingdings"/>
              <a:buNone/>
              <a:defRPr/>
            </a:pPr>
            <a:r>
              <a:rPr lang="zh-TW" altLang="zh-TW" sz="2800" b="1" dirty="0" smtClean="0">
                <a:solidFill>
                  <a:srgbClr val="02901D"/>
                </a:solidFill>
                <a:effectLst/>
                <a:latin typeface="標楷體" pitchFamily="65" charset="-120"/>
                <a:ea typeface="標楷體" pitchFamily="65" charset="-120"/>
              </a:rPr>
              <a:t>為避免追繳押標金之</a:t>
            </a:r>
            <a:r>
              <a:rPr lang="zh-TW" altLang="zh-TW" sz="2800" b="1" dirty="0" smtClean="0">
                <a:solidFill>
                  <a:srgbClr val="1D04D2"/>
                </a:solidFill>
                <a:effectLst/>
                <a:latin typeface="標楷體" pitchFamily="65" charset="-120"/>
                <a:ea typeface="標楷體" pitchFamily="65" charset="-120"/>
              </a:rPr>
              <a:t>法律關係懸而未決</a:t>
            </a:r>
            <a:r>
              <a:rPr lang="zh-TW" altLang="zh-TW" sz="2800" b="1" dirty="0" smtClean="0">
                <a:solidFill>
                  <a:srgbClr val="02901D"/>
                </a:solidFill>
                <a:effectLst/>
                <a:latin typeface="標楷體" pitchFamily="65" charset="-120"/>
                <a:ea typeface="標楷體" pitchFamily="65" charset="-120"/>
              </a:rPr>
              <a:t>持續過久，爰規定自不予開標、不予決標、廢標或決標日起</a:t>
            </a:r>
            <a:r>
              <a:rPr lang="zh-TW" altLang="zh-TW" sz="2800" b="1" dirty="0" smtClean="0">
                <a:solidFill>
                  <a:srgbClr val="FF0000"/>
                </a:solidFill>
                <a:effectLst/>
                <a:latin typeface="標楷體" pitchFamily="65" charset="-120"/>
                <a:ea typeface="標楷體" pitchFamily="65" charset="-120"/>
              </a:rPr>
              <a:t>逾</a:t>
            </a:r>
            <a:r>
              <a:rPr lang="en-US" altLang="zh-TW" sz="2800" b="1" dirty="0" smtClean="0">
                <a:solidFill>
                  <a:srgbClr val="FF0000"/>
                </a:solidFill>
                <a:effectLst/>
                <a:latin typeface="標楷體" pitchFamily="65" charset="-120"/>
                <a:ea typeface="標楷體" pitchFamily="65" charset="-120"/>
              </a:rPr>
              <a:t>15</a:t>
            </a:r>
            <a:r>
              <a:rPr lang="zh-TW" altLang="zh-TW" sz="2800" b="1" dirty="0" smtClean="0">
                <a:solidFill>
                  <a:srgbClr val="FF0000"/>
                </a:solidFill>
                <a:effectLst/>
                <a:latin typeface="標楷體" pitchFamily="65" charset="-120"/>
                <a:ea typeface="標楷體" pitchFamily="65" charset="-120"/>
              </a:rPr>
              <a:t>年者，不得行使</a:t>
            </a:r>
            <a:r>
              <a:rPr lang="zh-TW" altLang="zh-TW"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31</a:t>
            </a:fld>
            <a:endParaRPr lang="zh-TW" altLang="en-US"/>
          </a:p>
        </p:txBody>
      </p:sp>
      <p:sp>
        <p:nvSpPr>
          <p:cNvPr id="5" name="標題 1"/>
          <p:cNvSpPr txBox="1">
            <a:spLocks/>
          </p:cNvSpPr>
          <p:nvPr/>
        </p:nvSpPr>
        <p:spPr>
          <a:xfrm>
            <a:off x="323528" y="188640"/>
            <a:ext cx="8363272" cy="864096"/>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936104"/>
          </a:xfrm>
        </p:spPr>
        <p:txBody>
          <a:bodyPr>
            <a:norm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8229600" cy="5127848"/>
          </a:xfrm>
        </p:spPr>
        <p:txBody>
          <a:bodyPr>
            <a:normAutofit/>
          </a:bodyPr>
          <a:lstStyle/>
          <a:p>
            <a:pPr marL="722313" indent="-722313" algn="just">
              <a:buNone/>
            </a:pPr>
            <a:r>
              <a:rPr lang="zh-TW" altLang="en-US" sz="2800" b="1" dirty="0" smtClean="0">
                <a:solidFill>
                  <a:srgbClr val="1D04D2"/>
                </a:solidFill>
                <a:latin typeface="標楷體" pitchFamily="65" charset="-120"/>
                <a:ea typeface="標楷體" pitchFamily="65" charset="-120"/>
              </a:rPr>
              <a:t>Ｑ：</a:t>
            </a:r>
            <a:r>
              <a:rPr lang="zh-TW" altLang="en-US" sz="2800" b="1" dirty="0" smtClean="0">
                <a:solidFill>
                  <a:srgbClr val="1D04D2"/>
                </a:solidFill>
                <a:effectLst/>
                <a:latin typeface="標楷體" pitchFamily="65" charset="-120"/>
                <a:ea typeface="標楷體" pitchFamily="65" charset="-120"/>
              </a:rPr>
              <a:t>總統公布施行後，機關方發現廠商有採購法第</a:t>
            </a:r>
            <a:r>
              <a:rPr lang="en-US" altLang="zh-TW" sz="2800" b="1" dirty="0" smtClean="0">
                <a:solidFill>
                  <a:srgbClr val="1D04D2"/>
                </a:solidFill>
                <a:effectLst/>
                <a:latin typeface="標楷體" pitchFamily="65" charset="-120"/>
                <a:ea typeface="標楷體" pitchFamily="65" charset="-120"/>
              </a:rPr>
              <a:t>31</a:t>
            </a:r>
            <a:r>
              <a:rPr lang="zh-TW" altLang="en-US" sz="2800" b="1" dirty="0" smtClean="0">
                <a:solidFill>
                  <a:srgbClr val="1D04D2"/>
                </a:solidFill>
                <a:effectLst/>
                <a:latin typeface="標楷體" pitchFamily="65" charset="-120"/>
                <a:ea typeface="標楷體" pitchFamily="65" charset="-120"/>
              </a:rPr>
              <a:t>條第</a:t>
            </a:r>
            <a:r>
              <a:rPr lang="en-US" altLang="zh-TW" sz="2800" b="1" dirty="0" smtClean="0">
                <a:solidFill>
                  <a:srgbClr val="1D04D2"/>
                </a:solidFill>
                <a:effectLst/>
                <a:latin typeface="標楷體" pitchFamily="65" charset="-120"/>
                <a:ea typeface="標楷體" pitchFamily="65" charset="-120"/>
              </a:rPr>
              <a:t>2</a:t>
            </a:r>
            <a:r>
              <a:rPr lang="zh-TW" altLang="en-US" sz="2800" b="1" dirty="0" smtClean="0">
                <a:solidFill>
                  <a:srgbClr val="1D04D2"/>
                </a:solidFill>
                <a:effectLst/>
                <a:latin typeface="標楷體" pitchFamily="65" charset="-120"/>
                <a:ea typeface="標楷體" pitchFamily="65" charset="-120"/>
              </a:rPr>
              <a:t>項各款情形之一，追繳押標金是否依新修正第</a:t>
            </a:r>
            <a:r>
              <a:rPr lang="en-US" altLang="zh-TW" sz="2800" b="1" dirty="0" smtClean="0">
                <a:solidFill>
                  <a:srgbClr val="1D04D2"/>
                </a:solidFill>
                <a:effectLst/>
                <a:latin typeface="標楷體" pitchFamily="65" charset="-120"/>
                <a:ea typeface="標楷體" pitchFamily="65" charset="-120"/>
              </a:rPr>
              <a:t>31</a:t>
            </a:r>
            <a:r>
              <a:rPr lang="zh-TW" altLang="en-US" sz="2800" b="1" dirty="0" smtClean="0">
                <a:solidFill>
                  <a:srgbClr val="1D04D2"/>
                </a:solidFill>
                <a:effectLst/>
                <a:latin typeface="標楷體" pitchFamily="65" charset="-120"/>
                <a:ea typeface="標楷體" pitchFamily="65" charset="-120"/>
              </a:rPr>
              <a:t>條規定辦理</a:t>
            </a:r>
            <a:r>
              <a:rPr lang="en-US" altLang="zh-TW" sz="2800" b="1" dirty="0" smtClean="0">
                <a:solidFill>
                  <a:srgbClr val="1D04D2"/>
                </a:solidFill>
                <a:effectLst/>
                <a:latin typeface="標楷體" pitchFamily="65" charset="-120"/>
                <a:ea typeface="標楷體" pitchFamily="65" charset="-120"/>
              </a:rPr>
              <a:t>?</a:t>
            </a:r>
          </a:p>
          <a:p>
            <a:pPr marL="722313" indent="-722313" algn="just">
              <a:buNone/>
            </a:pPr>
            <a:r>
              <a:rPr lang="en-US" altLang="zh-TW" sz="2800" b="1" dirty="0" smtClean="0">
                <a:solidFill>
                  <a:srgbClr val="1D04D2"/>
                </a:solidFill>
                <a:latin typeface="標楷體" pitchFamily="65" charset="-120"/>
                <a:ea typeface="標楷體" pitchFamily="65" charset="-120"/>
              </a:rPr>
              <a:t>A:</a:t>
            </a:r>
          </a:p>
        </p:txBody>
      </p:sp>
      <p:graphicFrame>
        <p:nvGraphicFramePr>
          <p:cNvPr id="4" name="表格 3"/>
          <p:cNvGraphicFramePr>
            <a:graphicFrameLocks noGrp="1"/>
          </p:cNvGraphicFramePr>
          <p:nvPr/>
        </p:nvGraphicFramePr>
        <p:xfrm>
          <a:off x="1043608" y="2852936"/>
          <a:ext cx="7488831" cy="3491095"/>
        </p:xfrm>
        <a:graphic>
          <a:graphicData uri="http://schemas.openxmlformats.org/drawingml/2006/table">
            <a:tbl>
              <a:tblPr firstRow="1" bandRow="1">
                <a:tableStyleId>{35758FB7-9AC5-4552-8A53-C91805E547FA}</a:tableStyleId>
              </a:tblPr>
              <a:tblGrid>
                <a:gridCol w="1560172"/>
                <a:gridCol w="2040228"/>
                <a:gridCol w="1944216"/>
                <a:gridCol w="1944215"/>
              </a:tblGrid>
              <a:tr h="504055">
                <a:tc gridSpan="4">
                  <a:txBody>
                    <a:bodyPr/>
                    <a:lstStyle/>
                    <a:p>
                      <a:pPr algn="ctr"/>
                      <a:r>
                        <a:rPr lang="zh-TW" altLang="en-US" sz="2400" dirty="0" smtClean="0">
                          <a:latin typeface="標楷體" pitchFamily="65" charset="-120"/>
                          <a:ea typeface="標楷體" pitchFamily="65" charset="-120"/>
                        </a:rPr>
                        <a:t>廠商違法事實</a:t>
                      </a:r>
                      <a:endParaRPr lang="zh-TW" altLang="en-US" sz="2400" dirty="0">
                        <a:solidFill>
                          <a:srgbClr val="FF0000"/>
                        </a:solidFill>
                        <a:latin typeface="標楷體" pitchFamily="65" charset="-120"/>
                        <a:ea typeface="標楷體" pitchFamily="65" charset="-12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a:p>
                  </a:txBody>
                  <a:tcPr/>
                </a:tc>
              </a:tr>
              <a:tr h="696077">
                <a:tc>
                  <a:txBody>
                    <a:bodyPr/>
                    <a:lstStyle/>
                    <a:p>
                      <a:r>
                        <a:rPr lang="zh-TW" altLang="en-US" sz="2400" dirty="0" smtClean="0">
                          <a:latin typeface="標楷體" pitchFamily="65" charset="-120"/>
                          <a:ea typeface="標楷體" pitchFamily="65" charset="-120"/>
                        </a:rPr>
                        <a:t>發生時間點</a:t>
                      </a:r>
                      <a:endParaRPr lang="zh-TW" altLang="en-US" sz="2400" dirty="0">
                        <a:latin typeface="標楷體" pitchFamily="65" charset="-120"/>
                        <a:ea typeface="標楷體" pitchFamily="65" charset="-120"/>
                      </a:endParaRPr>
                    </a:p>
                  </a:txBody>
                  <a:tcPr/>
                </a:tc>
                <a:tc>
                  <a:txBody>
                    <a:bodyPr/>
                    <a:lstStyle/>
                    <a:p>
                      <a:r>
                        <a:rPr lang="zh-TW" altLang="en-US" sz="2400" dirty="0" smtClean="0">
                          <a:latin typeface="標楷體" pitchFamily="65" charset="-120"/>
                          <a:ea typeface="標楷體" pitchFamily="65" charset="-120"/>
                        </a:rPr>
                        <a:t>總統公布施行前</a:t>
                      </a:r>
                      <a:endParaRPr lang="zh-TW" altLang="en-US" sz="2400" b="1" dirty="0">
                        <a:solidFill>
                          <a:srgbClr val="7030A0"/>
                        </a:solidFill>
                        <a:latin typeface="標楷體" pitchFamily="65" charset="-120"/>
                        <a:ea typeface="標楷體" pitchFamily="65" charset="-12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總統公布施行後</a:t>
                      </a:r>
                      <a:endParaRPr lang="zh-TW" altLang="en-US" sz="2400" b="1" dirty="0" smtClean="0">
                        <a:solidFill>
                          <a:srgbClr val="1D04D2"/>
                        </a:solidFill>
                        <a:latin typeface="標楷體" pitchFamily="65" charset="-120"/>
                        <a:ea typeface="標楷體" pitchFamily="65" charset="-120"/>
                      </a:endParaRPr>
                    </a:p>
                  </a:txBody>
                  <a:tcPr/>
                </a:tc>
                <a:tc hMerge="1">
                  <a:txBody>
                    <a:bodyPr/>
                    <a:lstStyle/>
                    <a:p>
                      <a:endParaRPr lang="zh-TW" altLang="en-US"/>
                    </a:p>
                  </a:txBody>
                  <a:tcPr/>
                </a:tc>
              </a:tr>
              <a:tr h="777240">
                <a:tc rowSpan="2">
                  <a:txBody>
                    <a:bodyPr/>
                    <a:lstStyle/>
                    <a:p>
                      <a:r>
                        <a:rPr lang="zh-TW" altLang="en-US" sz="2400" dirty="0" smtClean="0">
                          <a:latin typeface="標楷體" pitchFamily="65" charset="-120"/>
                          <a:ea typeface="標楷體" pitchFamily="65" charset="-120"/>
                        </a:rPr>
                        <a:t>適用法令</a:t>
                      </a:r>
                      <a:endParaRPr lang="zh-TW" altLang="en-US" sz="2400" dirty="0">
                        <a:latin typeface="標楷體" pitchFamily="65" charset="-120"/>
                        <a:ea typeface="標楷體" pitchFamily="65" charset="-120"/>
                      </a:endParaRPr>
                    </a:p>
                  </a:txBody>
                  <a:tcPr/>
                </a:tc>
                <a:tc rowSpan="2">
                  <a:txBody>
                    <a:bodyPr/>
                    <a:lstStyle/>
                    <a:p>
                      <a:r>
                        <a:rPr lang="zh-TW" altLang="en-US" sz="2400" b="1" dirty="0" smtClean="0">
                          <a:solidFill>
                            <a:srgbClr val="7030A0"/>
                          </a:solidFill>
                          <a:latin typeface="標楷體" pitchFamily="65" charset="-120"/>
                          <a:ea typeface="標楷體" pitchFamily="65" charset="-120"/>
                        </a:rPr>
                        <a:t>適用修正前法令</a:t>
                      </a:r>
                      <a:endParaRPr lang="zh-TW" altLang="en-US" sz="2400" b="1" dirty="0">
                        <a:solidFill>
                          <a:srgbClr val="7030A0"/>
                        </a:solidFill>
                        <a:latin typeface="標楷體" pitchFamily="65" charset="-120"/>
                        <a:ea typeface="標楷體" pitchFamily="65" charset="-120"/>
                      </a:endParaRPr>
                    </a:p>
                  </a:txBody>
                  <a:tcPr/>
                </a:tc>
                <a:tc>
                  <a:txBody>
                    <a:bodyPr/>
                    <a:lstStyle/>
                    <a:p>
                      <a:pPr algn="just"/>
                      <a:r>
                        <a:rPr lang="zh-TW" altLang="en-US" sz="2600" dirty="0" smtClean="0">
                          <a:latin typeface="標楷體" pitchFamily="65" charset="-120"/>
                          <a:ea typeface="標楷體" pitchFamily="65" charset="-120"/>
                        </a:rPr>
                        <a:t>招標文件於</a:t>
                      </a:r>
                      <a:r>
                        <a:rPr lang="en-US" altLang="zh-TW" sz="2600" dirty="0" smtClean="0">
                          <a:latin typeface="標楷體" pitchFamily="65" charset="-120"/>
                          <a:ea typeface="標楷體" pitchFamily="65" charset="-120"/>
                        </a:rPr>
                        <a:t>5/24</a:t>
                      </a:r>
                      <a:r>
                        <a:rPr lang="zh-TW" altLang="en-US" sz="2600" dirty="0" smtClean="0">
                          <a:latin typeface="標楷體" pitchFamily="65" charset="-120"/>
                          <a:ea typeface="標楷體" pitchFamily="65" charset="-120"/>
                        </a:rPr>
                        <a:t>前上網</a:t>
                      </a:r>
                      <a:endParaRPr lang="en-US" altLang="zh-TW" sz="2600" b="1" dirty="0" smtClean="0">
                        <a:solidFill>
                          <a:srgbClr val="1D04D2"/>
                        </a:solidFill>
                        <a:latin typeface="標楷體" pitchFamily="65" charset="-120"/>
                        <a:ea typeface="標楷體" pitchFamily="65" charset="-120"/>
                      </a:endParaRPr>
                    </a:p>
                  </a:txBody>
                  <a:tcPr/>
                </a:tc>
                <a:tc>
                  <a:txBody>
                    <a:bodyPr/>
                    <a:lstStyle/>
                    <a:p>
                      <a:pPr algn="just"/>
                      <a:r>
                        <a:rPr lang="zh-TW" altLang="en-US" sz="2600" b="1" dirty="0" smtClean="0">
                          <a:solidFill>
                            <a:srgbClr val="FF0000"/>
                          </a:solidFill>
                          <a:latin typeface="標楷體" pitchFamily="65" charset="-120"/>
                          <a:ea typeface="標楷體" pitchFamily="65" charset="-120"/>
                        </a:rPr>
                        <a:t>招標文件於</a:t>
                      </a:r>
                      <a:r>
                        <a:rPr lang="en-US" altLang="zh-TW" sz="2600" b="1" dirty="0" smtClean="0">
                          <a:solidFill>
                            <a:srgbClr val="FF0000"/>
                          </a:solidFill>
                          <a:latin typeface="標楷體" pitchFamily="65" charset="-120"/>
                          <a:ea typeface="標楷體" pitchFamily="65" charset="-120"/>
                        </a:rPr>
                        <a:t>5/24(</a:t>
                      </a:r>
                      <a:r>
                        <a:rPr lang="zh-TW" altLang="en-US" sz="2600" b="1" dirty="0" smtClean="0">
                          <a:solidFill>
                            <a:srgbClr val="FF0000"/>
                          </a:solidFill>
                          <a:latin typeface="標楷體" pitchFamily="65" charset="-120"/>
                          <a:ea typeface="標楷體" pitchFamily="65" charset="-120"/>
                        </a:rPr>
                        <a:t>含</a:t>
                      </a:r>
                      <a:r>
                        <a:rPr lang="en-US" altLang="zh-TW" sz="2600" b="1" dirty="0" smtClean="0">
                          <a:solidFill>
                            <a:srgbClr val="FF0000"/>
                          </a:solidFill>
                          <a:latin typeface="標楷體" pitchFamily="65" charset="-120"/>
                          <a:ea typeface="標楷體" pitchFamily="65" charset="-120"/>
                        </a:rPr>
                        <a:t>)</a:t>
                      </a:r>
                      <a:r>
                        <a:rPr lang="zh-TW" altLang="en-US" sz="2600" b="1" dirty="0" smtClean="0">
                          <a:solidFill>
                            <a:srgbClr val="FF0000"/>
                          </a:solidFill>
                          <a:latin typeface="標楷體" pitchFamily="65" charset="-120"/>
                          <a:ea typeface="標楷體" pitchFamily="65" charset="-120"/>
                        </a:rPr>
                        <a:t>後上網</a:t>
                      </a:r>
                      <a:endParaRPr lang="en-US" altLang="zh-TW" sz="2600" b="1" dirty="0" smtClean="0">
                        <a:solidFill>
                          <a:srgbClr val="FF0000"/>
                        </a:solidFill>
                        <a:latin typeface="標楷體" pitchFamily="65" charset="-120"/>
                        <a:ea typeface="標楷體" pitchFamily="65" charset="-120"/>
                      </a:endParaRPr>
                    </a:p>
                  </a:txBody>
                  <a:tcPr/>
                </a:tc>
              </a:tr>
              <a:tr h="777240">
                <a:tc vMerge="1">
                  <a:txBody>
                    <a:bodyPr/>
                    <a:lstStyle/>
                    <a:p>
                      <a:endParaRPr lang="zh-TW" altLang="en-US"/>
                    </a:p>
                  </a:txBody>
                  <a:tcPr/>
                </a:tc>
                <a:tc vMerge="1">
                  <a:txBody>
                    <a:bodyPr/>
                    <a:lstStyle/>
                    <a:p>
                      <a:endParaRPr lang="zh-TW" alt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600" b="1" dirty="0" smtClean="0">
                          <a:solidFill>
                            <a:srgbClr val="7030A0"/>
                          </a:solidFill>
                          <a:latin typeface="標楷體" pitchFamily="65" charset="-120"/>
                          <a:ea typeface="標楷體" pitchFamily="65" charset="-120"/>
                        </a:rPr>
                        <a:t>適用修正前法令</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600" b="1" dirty="0" smtClean="0">
                          <a:solidFill>
                            <a:srgbClr val="FF0000"/>
                          </a:solidFill>
                          <a:latin typeface="標楷體" pitchFamily="65" charset="-120"/>
                          <a:ea typeface="標楷體" pitchFamily="65" charset="-120"/>
                        </a:rPr>
                        <a:t>適用修正後法令</a:t>
                      </a:r>
                    </a:p>
                  </a:txBody>
                  <a:tcPr/>
                </a:tc>
              </a:tr>
            </a:tbl>
          </a:graphicData>
        </a:graphic>
      </p:graphicFrame>
      <p:sp>
        <p:nvSpPr>
          <p:cNvPr id="5" name="投影片編號版面配置區 4"/>
          <p:cNvSpPr>
            <a:spLocks noGrp="1"/>
          </p:cNvSpPr>
          <p:nvPr>
            <p:ph type="sldNum" sz="quarter" idx="10"/>
          </p:nvPr>
        </p:nvSpPr>
        <p:spPr/>
        <p:txBody>
          <a:bodyPr/>
          <a:lstStyle/>
          <a:p>
            <a:pPr>
              <a:defRPr/>
            </a:pPr>
            <a:fld id="{1AAA7DA1-8469-4CE4-BE99-F6FE9D0F609B}" type="slidenum">
              <a:rPr lang="zh-TW" altLang="en-US" smtClean="0"/>
              <a:pPr>
                <a:defRPr/>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850106"/>
          </a:xfrm>
        </p:spPr>
        <p:txBody>
          <a:bodyPr>
            <a:norm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7544" y="1268760"/>
          <a:ext cx="8219256" cy="4846320"/>
        </p:xfrm>
        <a:graphic>
          <a:graphicData uri="http://schemas.openxmlformats.org/drawingml/2006/table">
            <a:tbl>
              <a:tblPr firstRow="1" bandRow="1">
                <a:tableStyleId>{21E4AEA4-8DFA-4A89-87EB-49C32662AFE0}</a:tableStyleId>
              </a:tblPr>
              <a:tblGrid>
                <a:gridCol w="4109628"/>
                <a:gridCol w="4109628"/>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50</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2901D"/>
                          </a:solidFill>
                          <a:latin typeface="標楷體" pitchFamily="65" charset="-120"/>
                          <a:ea typeface="標楷體" pitchFamily="65" charset="-120"/>
                          <a:cs typeface="+mn-cs"/>
                        </a:rPr>
                        <a:t>第五十條　投標廠商有下列情形之一，經機關於開標前發現者，其所投之標應不予開標；於開標後發現者，應不決標予該廠商：</a:t>
                      </a:r>
                    </a:p>
                    <a:p>
                      <a:pPr marL="722313" indent="-452438" algn="just" eaLnBrk="1" hangingPunct="0"/>
                      <a:r>
                        <a:rPr kumimoji="0" lang="zh-TW" altLang="zh-TW" sz="1800" b="1" kern="1200" dirty="0" smtClean="0">
                          <a:solidFill>
                            <a:srgbClr val="02901D"/>
                          </a:solidFill>
                          <a:latin typeface="標楷體" pitchFamily="65" charset="-120"/>
                          <a:ea typeface="標楷體" pitchFamily="65" charset="-120"/>
                          <a:cs typeface="+mn-cs"/>
                        </a:rPr>
                        <a:t>三、借用或冒用他人名義或證件投標。</a:t>
                      </a:r>
                    </a:p>
                    <a:p>
                      <a:pPr marL="0" indent="269875" eaLnBrk="1" hangingPunct="0"/>
                      <a:r>
                        <a:rPr kumimoji="0" lang="zh-TW" altLang="zh-TW" sz="1800" b="1" kern="1200" dirty="0" smtClean="0">
                          <a:solidFill>
                            <a:srgbClr val="02901D"/>
                          </a:solidFill>
                          <a:latin typeface="標楷體" pitchFamily="65" charset="-120"/>
                          <a:ea typeface="標楷體" pitchFamily="65" charset="-120"/>
                          <a:cs typeface="+mn-cs"/>
                        </a:rPr>
                        <a:t>四、</a:t>
                      </a:r>
                      <a:r>
                        <a:rPr kumimoji="0" lang="zh-TW" altLang="zh-TW" sz="1800" b="1" u="sng" kern="1200" dirty="0" smtClean="0">
                          <a:solidFill>
                            <a:srgbClr val="FF0000"/>
                          </a:solidFill>
                          <a:latin typeface="標楷體" pitchFamily="65" charset="-120"/>
                          <a:ea typeface="標楷體" pitchFamily="65" charset="-120"/>
                          <a:cs typeface="+mn-cs"/>
                        </a:rPr>
                        <a:t>以不實</a:t>
                      </a:r>
                      <a:r>
                        <a:rPr kumimoji="0" lang="zh-TW" altLang="zh-TW" sz="1800" b="1" kern="1200" dirty="0" smtClean="0">
                          <a:solidFill>
                            <a:srgbClr val="02901D"/>
                          </a:solidFill>
                          <a:latin typeface="標楷體" pitchFamily="65" charset="-120"/>
                          <a:ea typeface="標楷體" pitchFamily="65" charset="-120"/>
                          <a:cs typeface="+mn-cs"/>
                        </a:rPr>
                        <a:t>之文件投標。</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1</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p>
                    <a:p>
                      <a:pPr marL="269875" indent="452438" algn="just" eaLnBrk="1" hangingPunct="0"/>
                      <a:r>
                        <a:rPr kumimoji="0" lang="zh-TW" altLang="zh-TW" sz="1800" b="1" kern="1200" dirty="0" smtClean="0">
                          <a:solidFill>
                            <a:srgbClr val="02901D"/>
                          </a:solidFill>
                          <a:latin typeface="標楷體" pitchFamily="65" charset="-120"/>
                          <a:ea typeface="標楷體" pitchFamily="65" charset="-120"/>
                          <a:cs typeface="+mn-cs"/>
                        </a:rPr>
                        <a:t>決標或簽約後發現得標廠商於決標前有</a:t>
                      </a:r>
                      <a:r>
                        <a:rPr kumimoji="0" lang="zh-TW" altLang="zh-TW" sz="1800" b="1" u="sng" kern="1200" dirty="0" smtClean="0">
                          <a:solidFill>
                            <a:srgbClr val="FF0000"/>
                          </a:solidFill>
                          <a:latin typeface="標楷體" pitchFamily="65" charset="-120"/>
                          <a:ea typeface="標楷體" pitchFamily="65" charset="-120"/>
                          <a:cs typeface="+mn-cs"/>
                        </a:rPr>
                        <a:t>第一</a:t>
                      </a:r>
                      <a:r>
                        <a:rPr kumimoji="0" lang="zh-TW" altLang="zh-TW" sz="1800" b="1" kern="1200" dirty="0" smtClean="0">
                          <a:solidFill>
                            <a:srgbClr val="02901D"/>
                          </a:solidFill>
                          <a:latin typeface="標楷體" pitchFamily="65" charset="-120"/>
                          <a:ea typeface="標楷體" pitchFamily="65" charset="-120"/>
                          <a:cs typeface="+mn-cs"/>
                        </a:rPr>
                        <a:t>項情形者，應撤銷決標、終止契約或解除契約，並得追償損失。但撤銷決標、終止契約或解除契約反不符公共利益，並經上級機關核准者，不在此限。</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2</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endParaRPr kumimoji="0" lang="zh-TW" altLang="zh-TW" sz="1800" b="1" kern="1200" dirty="0">
                        <a:solidFill>
                          <a:srgbClr val="02901D"/>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2901D"/>
                          </a:solidFill>
                          <a:latin typeface="標楷體" pitchFamily="65" charset="-120"/>
                          <a:ea typeface="標楷體" pitchFamily="65" charset="-120"/>
                          <a:cs typeface="+mn-cs"/>
                        </a:rPr>
                        <a:t>第五十條　投標廠商有下列情形之一，經機關於開標前發現者，其所投之標應不予開標；於開標後發現者，應不決標予該廠商：</a:t>
                      </a:r>
                    </a:p>
                    <a:p>
                      <a:pPr marL="722313" indent="-452438" eaLnBrk="1" hangingPunct="0"/>
                      <a:r>
                        <a:rPr kumimoji="0" lang="zh-TW" altLang="zh-TW" sz="1800" b="1" kern="1200" dirty="0" smtClean="0">
                          <a:solidFill>
                            <a:srgbClr val="02901D"/>
                          </a:solidFill>
                          <a:latin typeface="標楷體" pitchFamily="65" charset="-120"/>
                          <a:ea typeface="標楷體" pitchFamily="65" charset="-120"/>
                          <a:cs typeface="+mn-cs"/>
                        </a:rPr>
                        <a:t>三、借用或冒用他人名義或證件投標，</a:t>
                      </a:r>
                      <a:r>
                        <a:rPr kumimoji="0" lang="zh-TW" altLang="zh-TW" sz="1800" b="1" u="sng" kern="1200" dirty="0" smtClean="0">
                          <a:solidFill>
                            <a:schemeClr val="dk1"/>
                          </a:solidFill>
                          <a:latin typeface="標楷體" pitchFamily="65" charset="-120"/>
                          <a:ea typeface="標楷體" pitchFamily="65" charset="-120"/>
                          <a:cs typeface="+mn-cs"/>
                        </a:rPr>
                        <a:t>或以偽造、變造之文件投標</a:t>
                      </a:r>
                      <a:r>
                        <a:rPr kumimoji="0" lang="zh-TW" altLang="zh-TW" sz="1800" kern="1200" dirty="0" smtClean="0">
                          <a:solidFill>
                            <a:schemeClr val="dk1"/>
                          </a:solidFill>
                          <a:latin typeface="標楷體" pitchFamily="65" charset="-120"/>
                          <a:ea typeface="標楷體" pitchFamily="65" charset="-120"/>
                          <a:cs typeface="+mn-cs"/>
                        </a:rPr>
                        <a:t>。</a:t>
                      </a:r>
                    </a:p>
                    <a:p>
                      <a:pPr marL="0" indent="269875" eaLnBrk="1" hangingPunct="0"/>
                      <a:r>
                        <a:rPr kumimoji="0" lang="zh-TW" altLang="zh-TW" sz="1800" b="1" u="none" kern="1200" dirty="0" smtClean="0">
                          <a:solidFill>
                            <a:schemeClr val="dk1"/>
                          </a:solidFill>
                          <a:latin typeface="標楷體" pitchFamily="65" charset="-120"/>
                          <a:ea typeface="標楷體" pitchFamily="65" charset="-120"/>
                          <a:cs typeface="+mn-cs"/>
                        </a:rPr>
                        <a:t>四、</a:t>
                      </a:r>
                      <a:r>
                        <a:rPr kumimoji="0" lang="zh-TW" altLang="zh-TW" sz="1800" b="1" kern="1200" dirty="0" smtClean="0">
                          <a:solidFill>
                            <a:schemeClr val="dk1"/>
                          </a:solidFill>
                          <a:latin typeface="標楷體" pitchFamily="65" charset="-120"/>
                          <a:ea typeface="標楷體" pitchFamily="65" charset="-120"/>
                          <a:cs typeface="+mn-cs"/>
                        </a:rPr>
                        <a:t>偽造或變造投標</a:t>
                      </a:r>
                      <a:r>
                        <a:rPr kumimoji="0" lang="zh-TW" altLang="zh-TW" sz="1800" b="1" kern="1200" dirty="0" smtClean="0">
                          <a:solidFill>
                            <a:srgbClr val="02901D"/>
                          </a:solidFill>
                          <a:latin typeface="標楷體" pitchFamily="65" charset="-120"/>
                          <a:ea typeface="標楷體" pitchFamily="65" charset="-120"/>
                          <a:cs typeface="+mn-cs"/>
                        </a:rPr>
                        <a:t>文件。</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1</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p>
                    <a:p>
                      <a:pPr marL="269875" marR="0" indent="452438" algn="just" defTabSz="914400" rtl="0" eaLnBrk="1" fontAlgn="auto" latinLnBrk="0" hangingPunct="0">
                        <a:lnSpc>
                          <a:spcPct val="100000"/>
                        </a:lnSpc>
                        <a:spcBef>
                          <a:spcPts val="0"/>
                        </a:spcBef>
                        <a:spcAft>
                          <a:spcPts val="0"/>
                        </a:spcAft>
                        <a:buClrTx/>
                        <a:buSzTx/>
                        <a:buFontTx/>
                        <a:buNone/>
                        <a:tabLst/>
                        <a:defRPr/>
                      </a:pPr>
                      <a:r>
                        <a:rPr kumimoji="0" lang="zh-TW" altLang="zh-TW" sz="1800" b="1" kern="1200" dirty="0" smtClean="0">
                          <a:solidFill>
                            <a:srgbClr val="02901D"/>
                          </a:solidFill>
                          <a:latin typeface="標楷體" pitchFamily="65" charset="-120"/>
                          <a:ea typeface="標楷體" pitchFamily="65" charset="-120"/>
                          <a:cs typeface="+mn-cs"/>
                        </a:rPr>
                        <a:t>決標或簽約後發現得標廠商於決標前有</a:t>
                      </a:r>
                      <a:r>
                        <a:rPr kumimoji="0" lang="zh-TW" altLang="en-US" sz="1800" b="1" u="sng" kern="1200" dirty="0" smtClean="0">
                          <a:solidFill>
                            <a:schemeClr val="tx1"/>
                          </a:solidFill>
                          <a:latin typeface="標楷體" pitchFamily="65" charset="-120"/>
                          <a:ea typeface="標楷體" pitchFamily="65" charset="-120"/>
                          <a:cs typeface="+mn-cs"/>
                        </a:rPr>
                        <a:t>前</a:t>
                      </a:r>
                      <a:r>
                        <a:rPr kumimoji="0" lang="zh-TW" altLang="zh-TW" sz="1800" b="1" kern="1200" dirty="0" smtClean="0">
                          <a:solidFill>
                            <a:srgbClr val="02901D"/>
                          </a:solidFill>
                          <a:latin typeface="標楷體" pitchFamily="65" charset="-120"/>
                          <a:ea typeface="標楷體" pitchFamily="65" charset="-120"/>
                          <a:cs typeface="+mn-cs"/>
                        </a:rPr>
                        <a:t>項情形者，應撤銷決標、終止契約或解除契約，並得追償損失。但撤銷決標、終止契約或解除契約反不符公共利益，並經上級機關核准者，不在此限。</a:t>
                      </a:r>
                      <a:r>
                        <a:rPr kumimoji="0" lang="en-US" altLang="zh-TW" sz="1800" b="1" kern="1200" dirty="0" smtClean="0">
                          <a:solidFill>
                            <a:srgbClr val="02901D"/>
                          </a:solidFill>
                          <a:latin typeface="標楷體" pitchFamily="65" charset="-120"/>
                          <a:ea typeface="標楷體" pitchFamily="65" charset="-120"/>
                          <a:cs typeface="+mn-cs"/>
                        </a:rPr>
                        <a:t>(</a:t>
                      </a:r>
                      <a:r>
                        <a:rPr kumimoji="0" lang="zh-TW" altLang="en-US" sz="1800" b="1" kern="1200" dirty="0" smtClean="0">
                          <a:solidFill>
                            <a:srgbClr val="02901D"/>
                          </a:solidFill>
                          <a:latin typeface="標楷體" pitchFamily="65" charset="-120"/>
                          <a:ea typeface="標楷體" pitchFamily="65" charset="-120"/>
                          <a:cs typeface="+mn-cs"/>
                        </a:rPr>
                        <a:t>第</a:t>
                      </a:r>
                      <a:r>
                        <a:rPr kumimoji="0" lang="en-US" altLang="zh-TW" sz="1800" b="1" kern="1200" dirty="0" smtClean="0">
                          <a:solidFill>
                            <a:srgbClr val="02901D"/>
                          </a:solidFill>
                          <a:latin typeface="標楷體" pitchFamily="65" charset="-120"/>
                          <a:ea typeface="標楷體" pitchFamily="65" charset="-120"/>
                          <a:cs typeface="+mn-cs"/>
                        </a:rPr>
                        <a:t>2</a:t>
                      </a:r>
                      <a:r>
                        <a:rPr kumimoji="0" lang="zh-TW" altLang="en-US" sz="1800" b="1" kern="1200" dirty="0" smtClean="0">
                          <a:solidFill>
                            <a:srgbClr val="02901D"/>
                          </a:solidFill>
                          <a:latin typeface="標楷體" pitchFamily="65" charset="-120"/>
                          <a:ea typeface="標楷體" pitchFamily="65" charset="-120"/>
                          <a:cs typeface="+mn-cs"/>
                        </a:rPr>
                        <a:t>項</a:t>
                      </a:r>
                      <a:r>
                        <a:rPr kumimoji="0" lang="en-US" altLang="zh-TW" sz="1800" b="1" kern="1200" dirty="0" smtClean="0">
                          <a:solidFill>
                            <a:srgbClr val="02901D"/>
                          </a:solidFill>
                          <a:latin typeface="標楷體" pitchFamily="65" charset="-120"/>
                          <a:ea typeface="標楷體" pitchFamily="65" charset="-120"/>
                          <a:cs typeface="+mn-cs"/>
                        </a:rPr>
                        <a:t>)</a:t>
                      </a:r>
                      <a:endParaRPr kumimoji="0" lang="zh-TW" altLang="zh-TW" sz="1800" b="1" kern="1200" dirty="0" smtClean="0">
                        <a:solidFill>
                          <a:srgbClr val="02901D"/>
                        </a:solidFill>
                        <a:latin typeface="標楷體" pitchFamily="65" charset="-120"/>
                        <a:ea typeface="標楷體"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5" name="投影片編號版面配置區 8"/>
          <p:cNvSpPr>
            <a:spLocks noGrp="1"/>
          </p:cNvSpPr>
          <p:nvPr>
            <p:ph type="sldNum" sz="quarter" idx="10"/>
          </p:nvPr>
        </p:nvSpPr>
        <p:spPr/>
        <p:txBody>
          <a:bodyPr/>
          <a:lstStyle/>
          <a:p>
            <a:pPr>
              <a:defRPr/>
            </a:pPr>
            <a:fld id="{6F6753A0-E350-4BA1-B639-50D854085F0C}" type="slidenum">
              <a:rPr lang="zh-TW" altLang="en-US"/>
              <a:pPr>
                <a:defRPr/>
              </a:pPr>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722313" indent="-722313" algn="just" fontAlgn="auto">
              <a:spcAft>
                <a:spcPts val="0"/>
              </a:spcAft>
              <a:buNone/>
              <a:defRPr/>
            </a:pPr>
            <a:r>
              <a:rPr lang="zh-TW" altLang="en-US" sz="2800" b="1" dirty="0" smtClean="0">
                <a:solidFill>
                  <a:srgbClr val="1D04D2"/>
                </a:solidFill>
                <a:latin typeface="標楷體" pitchFamily="65" charset="-120"/>
                <a:ea typeface="標楷體" pitchFamily="65" charset="-120"/>
              </a:rPr>
              <a:t>Ｑ：</a:t>
            </a:r>
            <a:r>
              <a:rPr lang="zh-TW" altLang="en-US" sz="2800" b="1" dirty="0" smtClean="0">
                <a:solidFill>
                  <a:srgbClr val="1D04D2"/>
                </a:solidFill>
                <a:effectLst/>
                <a:latin typeface="標楷體" pitchFamily="65" charset="-120"/>
                <a:ea typeface="標楷體" pitchFamily="65" charset="-120"/>
              </a:rPr>
              <a:t>採購法第</a:t>
            </a:r>
            <a:r>
              <a:rPr lang="en-US" altLang="zh-TW" sz="2800" b="1" dirty="0" smtClean="0">
                <a:solidFill>
                  <a:srgbClr val="1D04D2"/>
                </a:solidFill>
                <a:effectLst/>
                <a:latin typeface="標楷體" pitchFamily="65" charset="-120"/>
                <a:ea typeface="標楷體" pitchFamily="65" charset="-120"/>
              </a:rPr>
              <a:t>31</a:t>
            </a:r>
            <a:r>
              <a:rPr lang="zh-TW" altLang="en-US" sz="2800" b="1" dirty="0" smtClean="0">
                <a:solidFill>
                  <a:srgbClr val="1D04D2"/>
                </a:solidFill>
                <a:effectLst/>
                <a:latin typeface="標楷體" pitchFamily="65" charset="-120"/>
                <a:ea typeface="標楷體" pitchFamily="65" charset="-120"/>
              </a:rPr>
              <a:t>條「</a:t>
            </a:r>
            <a:r>
              <a:rPr lang="zh-TW" altLang="zh-TW" sz="2800" b="1" dirty="0" smtClean="0">
                <a:solidFill>
                  <a:srgbClr val="1D04D2"/>
                </a:solidFill>
                <a:effectLst/>
                <a:latin typeface="標楷體" pitchFamily="65" charset="-120"/>
                <a:ea typeface="標楷體" pitchFamily="65" charset="-120"/>
              </a:rPr>
              <a:t>以虛偽不實之文件投標</a:t>
            </a:r>
            <a:r>
              <a:rPr lang="zh-TW" altLang="en-US" sz="2800" b="1" dirty="0" smtClean="0">
                <a:solidFill>
                  <a:srgbClr val="1D04D2"/>
                </a:solidFill>
                <a:effectLst/>
                <a:latin typeface="標楷體" pitchFamily="65" charset="-120"/>
                <a:ea typeface="標楷體" pitchFamily="65" charset="-120"/>
              </a:rPr>
              <a:t>」，與第</a:t>
            </a:r>
            <a:r>
              <a:rPr lang="en-US" altLang="zh-TW" sz="2800" b="1" dirty="0" smtClean="0">
                <a:solidFill>
                  <a:srgbClr val="1D04D2"/>
                </a:solidFill>
                <a:effectLst/>
                <a:latin typeface="標楷體" pitchFamily="65" charset="-120"/>
                <a:ea typeface="標楷體" pitchFamily="65" charset="-120"/>
              </a:rPr>
              <a:t>50</a:t>
            </a:r>
            <a:r>
              <a:rPr lang="zh-TW" altLang="en-US" sz="2800" b="1" dirty="0" smtClean="0">
                <a:solidFill>
                  <a:srgbClr val="1D04D2"/>
                </a:solidFill>
                <a:effectLst/>
                <a:latin typeface="標楷體" pitchFamily="65" charset="-120"/>
                <a:ea typeface="標楷體" pitchFamily="65" charset="-120"/>
              </a:rPr>
              <a:t>條「</a:t>
            </a:r>
            <a:r>
              <a:rPr lang="zh-TW" altLang="zh-TW" sz="2800" b="1" dirty="0" smtClean="0">
                <a:solidFill>
                  <a:srgbClr val="1D04D2"/>
                </a:solidFill>
                <a:effectLst/>
                <a:latin typeface="標楷體" pitchFamily="65" charset="-120"/>
                <a:ea typeface="標楷體" pitchFamily="65" charset="-120"/>
              </a:rPr>
              <a:t>以不實之文件投標</a:t>
            </a:r>
            <a:r>
              <a:rPr lang="zh-TW" altLang="en-US" sz="2800" b="1" dirty="0" smtClean="0">
                <a:solidFill>
                  <a:srgbClr val="1D04D2"/>
                </a:solidFill>
                <a:effectLst/>
                <a:latin typeface="標楷體" pitchFamily="65" charset="-120"/>
                <a:ea typeface="標楷體" pitchFamily="65" charset="-120"/>
              </a:rPr>
              <a:t>」二者是否相同</a:t>
            </a:r>
            <a:r>
              <a:rPr lang="en-US" altLang="zh-TW" sz="2800" b="1" dirty="0" smtClean="0">
                <a:solidFill>
                  <a:srgbClr val="1D04D2"/>
                </a:solidFill>
                <a:effectLst/>
                <a:latin typeface="標楷體" pitchFamily="65" charset="-120"/>
                <a:ea typeface="標楷體" pitchFamily="65" charset="-120"/>
              </a:rPr>
              <a:t>?</a:t>
            </a:r>
          </a:p>
          <a:p>
            <a:pPr marL="355600" indent="-355600" algn="just"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a:p>
            <a:pPr marL="446088" indent="-446088" algn="just" fontAlgn="auto">
              <a:spcAft>
                <a:spcPts val="0"/>
              </a:spcAft>
              <a:buFont typeface="Wingdings"/>
              <a:buNone/>
              <a:defRPr/>
            </a:pPr>
            <a:r>
              <a:rPr lang="en-US" altLang="zh-TW" sz="2800" b="1" dirty="0" smtClean="0">
                <a:solidFill>
                  <a:srgbClr val="1D04D2"/>
                </a:solidFill>
                <a:effectLst/>
                <a:latin typeface="標楷體" pitchFamily="65" charset="-120"/>
                <a:ea typeface="標楷體" pitchFamily="65" charset="-120"/>
              </a:rPr>
              <a:t>A:</a:t>
            </a:r>
            <a:r>
              <a:rPr lang="zh-TW" altLang="en-US" sz="2800" b="1" dirty="0" smtClean="0">
                <a:solidFill>
                  <a:srgbClr val="1D04D2"/>
                </a:solidFill>
                <a:effectLst/>
                <a:latin typeface="標楷體" pitchFamily="65" charset="-120"/>
                <a:ea typeface="標楷體" pitchFamily="65" charset="-120"/>
              </a:rPr>
              <a:t>二者差別在於廠商是否有</a:t>
            </a:r>
            <a:r>
              <a:rPr lang="zh-TW" altLang="en-US" sz="2800" b="1" dirty="0" smtClean="0">
                <a:solidFill>
                  <a:srgbClr val="FF0000"/>
                </a:solidFill>
                <a:effectLst/>
                <a:latin typeface="標楷體" pitchFamily="65" charset="-120"/>
                <a:ea typeface="標楷體" pitchFamily="65" charset="-120"/>
              </a:rPr>
              <a:t>故意性</a:t>
            </a:r>
            <a:r>
              <a:rPr lang="zh-TW" altLang="en-US" sz="2800" b="1" dirty="0" smtClean="0">
                <a:solidFill>
                  <a:srgbClr val="1D04D2"/>
                </a:solidFill>
                <a:effectLst/>
                <a:latin typeface="標楷體" pitchFamily="65" charset="-120"/>
                <a:ea typeface="標楷體" pitchFamily="65" charset="-120"/>
              </a:rPr>
              <a:t>，有故意欺騙機關意圖取得標案者屬第</a:t>
            </a:r>
            <a:r>
              <a:rPr lang="en-US" altLang="zh-TW" sz="2800" b="1" dirty="0" smtClean="0">
                <a:solidFill>
                  <a:srgbClr val="1D04D2"/>
                </a:solidFill>
                <a:effectLst/>
                <a:latin typeface="標楷體" pitchFamily="65" charset="-120"/>
                <a:ea typeface="標楷體" pitchFamily="65" charset="-120"/>
              </a:rPr>
              <a:t>31</a:t>
            </a:r>
            <a:r>
              <a:rPr lang="zh-TW" altLang="en-US" sz="2800" b="1" dirty="0" smtClean="0">
                <a:solidFill>
                  <a:srgbClr val="1D04D2"/>
                </a:solidFill>
                <a:effectLst/>
                <a:latin typeface="標楷體" pitchFamily="65" charset="-120"/>
                <a:ea typeface="標楷體" pitchFamily="65" charset="-120"/>
              </a:rPr>
              <a:t>條，無意者屬第</a:t>
            </a:r>
            <a:r>
              <a:rPr lang="en-US" altLang="zh-TW" sz="2800" b="1" dirty="0" smtClean="0">
                <a:solidFill>
                  <a:srgbClr val="1D04D2"/>
                </a:solidFill>
                <a:effectLst/>
                <a:latin typeface="標楷體" pitchFamily="65" charset="-120"/>
                <a:ea typeface="標楷體" pitchFamily="65" charset="-120"/>
              </a:rPr>
              <a:t>50</a:t>
            </a:r>
            <a:r>
              <a:rPr lang="zh-TW" altLang="en-US" sz="2800" b="1" dirty="0" smtClean="0">
                <a:solidFill>
                  <a:srgbClr val="1D04D2"/>
                </a:solidFill>
                <a:effectLst/>
                <a:latin typeface="標楷體" pitchFamily="65" charset="-120"/>
                <a:ea typeface="標楷體" pitchFamily="65" charset="-120"/>
              </a:rPr>
              <a:t>條。</a:t>
            </a:r>
            <a:endParaRPr lang="en-US" altLang="zh-TW" sz="2800" b="1" dirty="0" smtClean="0">
              <a:solidFill>
                <a:srgbClr val="1D04D2"/>
              </a:solidFill>
              <a:effectLst/>
              <a:latin typeface="標楷體" pitchFamily="65" charset="-120"/>
              <a:ea typeface="標楷體" pitchFamily="65" charset="-120"/>
            </a:endParaRPr>
          </a:p>
          <a:p>
            <a:pPr marL="274320" indent="-274320" algn="just" fontAlgn="auto">
              <a:spcAft>
                <a:spcPts val="0"/>
              </a:spcAft>
              <a:buFont typeface="Wingdings"/>
              <a:buNone/>
              <a:defRPr/>
            </a:pPr>
            <a:endParaRPr lang="en-US" altLang="zh-TW" sz="2800" b="1" dirty="0" smtClean="0">
              <a:solidFill>
                <a:srgbClr val="02901D"/>
              </a:solidFill>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34</a:t>
            </a:fld>
            <a:endParaRPr lang="zh-TW" altLang="en-US"/>
          </a:p>
        </p:txBody>
      </p:sp>
      <p:sp>
        <p:nvSpPr>
          <p:cNvPr id="5" name="標題 1"/>
          <p:cNvSpPr txBox="1">
            <a:spLocks/>
          </p:cNvSpPr>
          <p:nvPr/>
        </p:nvSpPr>
        <p:spPr>
          <a:xfrm>
            <a:off x="323528" y="260648"/>
            <a:ext cx="8363272" cy="792088"/>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91264" cy="706437"/>
          </a:xfrm>
        </p:spPr>
        <p:txBody>
          <a:bodyPr>
            <a:no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8313" y="1052513"/>
          <a:ext cx="8291264" cy="5394960"/>
        </p:xfrm>
        <a:graphic>
          <a:graphicData uri="http://schemas.openxmlformats.org/drawingml/2006/table">
            <a:tbl>
              <a:tblPr firstRow="1" bandRow="1">
                <a:tableStyleId>{21E4AEA4-8DFA-4A89-87EB-49C32662AFE0}</a:tableStyleId>
              </a:tblPr>
              <a:tblGrid>
                <a:gridCol w="4145632"/>
                <a:gridCol w="4145632"/>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52</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563" indent="-182563"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02060"/>
                          </a:solidFill>
                          <a:latin typeface="標楷體" pitchFamily="65" charset="-120"/>
                          <a:ea typeface="標楷體" pitchFamily="65" charset="-120"/>
                          <a:cs typeface="+mn-cs"/>
                        </a:rPr>
                        <a:t>第五十二條　機關辦理採購之決標，應依下列原則之一辦理，並應載明於招標文件中：</a:t>
                      </a:r>
                    </a:p>
                    <a:p>
                      <a:pPr marL="182563" indent="442913" algn="just"/>
                      <a:r>
                        <a:rPr kumimoji="0" lang="zh-TW" altLang="zh-TW" sz="1800" b="1" kern="1200" dirty="0" smtClean="0">
                          <a:solidFill>
                            <a:srgbClr val="002060"/>
                          </a:solidFill>
                          <a:latin typeface="標楷體" pitchFamily="65" charset="-120"/>
                          <a:ea typeface="標楷體" pitchFamily="65" charset="-120"/>
                          <a:cs typeface="+mn-cs"/>
                        </a:rPr>
                        <a:t>四、採用複數決標之方式：機關得於招標文件中公告保留</a:t>
                      </a:r>
                      <a:r>
                        <a:rPr kumimoji="0" lang="zh-TW" altLang="zh-TW" sz="1800" b="1" u="sng" kern="1200" dirty="0" smtClean="0">
                          <a:solidFill>
                            <a:srgbClr val="FF0000"/>
                          </a:solidFill>
                          <a:latin typeface="標楷體" pitchFamily="65" charset="-120"/>
                          <a:ea typeface="標楷體" pitchFamily="65" charset="-120"/>
                          <a:cs typeface="+mn-cs"/>
                        </a:rPr>
                        <a:t>之</a:t>
                      </a:r>
                      <a:r>
                        <a:rPr kumimoji="0" lang="zh-TW" altLang="zh-TW" sz="1800" b="1" kern="1200" dirty="0" smtClean="0">
                          <a:solidFill>
                            <a:srgbClr val="002060"/>
                          </a:solidFill>
                          <a:latin typeface="標楷體" pitchFamily="65" charset="-120"/>
                          <a:ea typeface="標楷體" pitchFamily="65" charset="-120"/>
                          <a:cs typeface="+mn-cs"/>
                        </a:rPr>
                        <a:t>採購項目或數量選擇之組合權利，但應合於最低價格或最有利標之競標精神。</a:t>
                      </a:r>
                      <a:r>
                        <a:rPr kumimoji="0" lang="en-US" altLang="zh-TW" sz="1800" b="1" kern="1200" dirty="0" smtClean="0">
                          <a:solidFill>
                            <a:srgbClr val="002060"/>
                          </a:solidFill>
                          <a:latin typeface="標楷體" pitchFamily="65" charset="-120"/>
                          <a:ea typeface="標楷體" pitchFamily="65" charset="-120"/>
                          <a:cs typeface="+mn-cs"/>
                        </a:rPr>
                        <a:t>(</a:t>
                      </a:r>
                      <a:r>
                        <a:rPr kumimoji="0" lang="zh-TW" altLang="en-US" sz="1800" b="1" kern="1200" dirty="0" smtClean="0">
                          <a:solidFill>
                            <a:srgbClr val="002060"/>
                          </a:solidFill>
                          <a:latin typeface="標楷體" pitchFamily="65" charset="-120"/>
                          <a:ea typeface="標楷體" pitchFamily="65" charset="-120"/>
                          <a:cs typeface="+mn-cs"/>
                        </a:rPr>
                        <a:t>第</a:t>
                      </a:r>
                      <a:r>
                        <a:rPr kumimoji="0" lang="en-US" altLang="zh-TW" sz="1800" b="1" kern="1200" dirty="0" smtClean="0">
                          <a:solidFill>
                            <a:srgbClr val="002060"/>
                          </a:solidFill>
                          <a:latin typeface="標楷體" pitchFamily="65" charset="-120"/>
                          <a:ea typeface="標楷體" pitchFamily="65" charset="-120"/>
                          <a:cs typeface="+mn-cs"/>
                        </a:rPr>
                        <a:t>1</a:t>
                      </a:r>
                      <a:r>
                        <a:rPr kumimoji="0" lang="zh-TW" altLang="en-US" sz="1800" b="1" kern="1200" dirty="0" smtClean="0">
                          <a:solidFill>
                            <a:srgbClr val="002060"/>
                          </a:solidFill>
                          <a:latin typeface="標楷體" pitchFamily="65" charset="-120"/>
                          <a:ea typeface="標楷體" pitchFamily="65" charset="-120"/>
                          <a:cs typeface="+mn-cs"/>
                        </a:rPr>
                        <a:t>項</a:t>
                      </a:r>
                      <a:r>
                        <a:rPr kumimoji="0" lang="en-US" altLang="zh-TW" sz="1800" b="1" kern="1200" dirty="0" smtClean="0">
                          <a:solidFill>
                            <a:srgbClr val="002060"/>
                          </a:solidFill>
                          <a:latin typeface="標楷體" pitchFamily="65" charset="-120"/>
                          <a:ea typeface="標楷體" pitchFamily="65" charset="-120"/>
                          <a:cs typeface="+mn-cs"/>
                        </a:rPr>
                        <a:t>)</a:t>
                      </a:r>
                      <a:endParaRPr kumimoji="0" lang="en-US" altLang="zh-TW" sz="1800" b="1" u="sng" kern="1200" dirty="0" smtClean="0">
                        <a:solidFill>
                          <a:srgbClr val="002060"/>
                        </a:solidFill>
                        <a:latin typeface="標楷體" pitchFamily="65" charset="-120"/>
                        <a:ea typeface="標楷體" pitchFamily="65" charset="-120"/>
                        <a:cs typeface="+mn-cs"/>
                      </a:endParaRPr>
                    </a:p>
                    <a:p>
                      <a:pPr marL="182563" indent="442913" algn="just"/>
                      <a:r>
                        <a:rPr kumimoji="0" lang="zh-TW" altLang="zh-TW" sz="1800" b="1" kern="1200" dirty="0" smtClean="0">
                          <a:solidFill>
                            <a:srgbClr val="002060"/>
                          </a:solidFill>
                          <a:latin typeface="標楷體" pitchFamily="65" charset="-120"/>
                          <a:ea typeface="標楷體" pitchFamily="65" charset="-120"/>
                          <a:cs typeface="+mn-cs"/>
                        </a:rPr>
                        <a:t>機關辦理公告金額以上之專業服務、技術服務</a:t>
                      </a:r>
                      <a:r>
                        <a:rPr kumimoji="0" lang="zh-TW" altLang="zh-TW" sz="1800" b="1" u="sng" kern="1200" dirty="0" smtClean="0">
                          <a:solidFill>
                            <a:srgbClr val="FF0000"/>
                          </a:solidFill>
                          <a:latin typeface="標楷體" pitchFamily="65" charset="-120"/>
                          <a:ea typeface="標楷體" pitchFamily="65" charset="-120"/>
                          <a:cs typeface="+mn-cs"/>
                        </a:rPr>
                        <a:t>、</a:t>
                      </a:r>
                      <a:r>
                        <a:rPr kumimoji="0" lang="zh-TW" altLang="zh-TW" sz="1800" b="1" kern="1200" dirty="0" smtClean="0">
                          <a:solidFill>
                            <a:srgbClr val="002060"/>
                          </a:solidFill>
                          <a:latin typeface="標楷體" pitchFamily="65" charset="-120"/>
                          <a:ea typeface="標楷體" pitchFamily="65" charset="-120"/>
                          <a:cs typeface="+mn-cs"/>
                        </a:rPr>
                        <a:t>資訊服務</a:t>
                      </a:r>
                      <a:r>
                        <a:rPr kumimoji="0" lang="zh-TW" altLang="zh-TW" sz="1800" b="1" u="sng" kern="1200" dirty="0" smtClean="0">
                          <a:solidFill>
                            <a:srgbClr val="FF0000"/>
                          </a:solidFill>
                          <a:latin typeface="標楷體" pitchFamily="65" charset="-120"/>
                          <a:ea typeface="標楷體" pitchFamily="65" charset="-120"/>
                          <a:cs typeface="+mn-cs"/>
                        </a:rPr>
                        <a:t>、社會福利服務或文化創意服務</a:t>
                      </a:r>
                      <a:r>
                        <a:rPr kumimoji="0" lang="zh-TW" altLang="zh-TW" sz="1800" b="1" kern="1200" dirty="0" smtClean="0">
                          <a:solidFill>
                            <a:srgbClr val="002060"/>
                          </a:solidFill>
                          <a:latin typeface="標楷體" pitchFamily="65" charset="-120"/>
                          <a:ea typeface="標楷體" pitchFamily="65" charset="-120"/>
                          <a:cs typeface="+mn-cs"/>
                        </a:rPr>
                        <a:t>者，</a:t>
                      </a:r>
                      <a:r>
                        <a:rPr kumimoji="0" lang="zh-TW" altLang="zh-TW" sz="1800" b="1" u="sng" kern="1200" dirty="0" smtClean="0">
                          <a:solidFill>
                            <a:srgbClr val="FF0000"/>
                          </a:solidFill>
                          <a:latin typeface="標楷體" pitchFamily="65" charset="-120"/>
                          <a:ea typeface="標楷體" pitchFamily="65" charset="-120"/>
                          <a:cs typeface="+mn-cs"/>
                        </a:rPr>
                        <a:t>以</a:t>
                      </a:r>
                      <a:r>
                        <a:rPr kumimoji="0" lang="zh-TW" altLang="zh-TW" sz="1800" b="1" kern="1200" dirty="0" smtClean="0">
                          <a:solidFill>
                            <a:srgbClr val="002060"/>
                          </a:solidFill>
                          <a:latin typeface="標楷體" pitchFamily="65" charset="-120"/>
                          <a:ea typeface="標楷體" pitchFamily="65" charset="-120"/>
                          <a:cs typeface="+mn-cs"/>
                        </a:rPr>
                        <a:t>不訂底價之最有利標</a:t>
                      </a:r>
                      <a:r>
                        <a:rPr kumimoji="0" lang="zh-TW" altLang="zh-TW" sz="1800" b="1" u="sng" kern="1200" dirty="0" smtClean="0">
                          <a:solidFill>
                            <a:srgbClr val="FF0000"/>
                          </a:solidFill>
                          <a:latin typeface="標楷體" pitchFamily="65" charset="-120"/>
                          <a:ea typeface="標楷體" pitchFamily="65" charset="-120"/>
                          <a:cs typeface="+mn-cs"/>
                        </a:rPr>
                        <a:t>為原則</a:t>
                      </a:r>
                      <a:r>
                        <a:rPr kumimoji="0" lang="zh-TW" altLang="zh-TW" sz="1800" b="1" kern="1200" dirty="0" smtClean="0">
                          <a:solidFill>
                            <a:srgbClr val="002060"/>
                          </a:solidFill>
                          <a:latin typeface="標楷體" pitchFamily="65" charset="-120"/>
                          <a:ea typeface="標楷體" pitchFamily="65" charset="-120"/>
                          <a:cs typeface="+mn-cs"/>
                        </a:rPr>
                        <a:t>。</a:t>
                      </a:r>
                      <a:r>
                        <a:rPr kumimoji="0" lang="en-US" altLang="zh-TW" sz="1800" b="1" kern="1200" dirty="0" smtClean="0">
                          <a:solidFill>
                            <a:srgbClr val="002060"/>
                          </a:solidFill>
                          <a:latin typeface="標楷體" pitchFamily="65" charset="-120"/>
                          <a:ea typeface="標楷體" pitchFamily="65" charset="-120"/>
                          <a:cs typeface="+mn-cs"/>
                        </a:rPr>
                        <a:t>(</a:t>
                      </a:r>
                      <a:r>
                        <a:rPr kumimoji="0" lang="zh-TW" altLang="en-US" sz="1800" b="1" kern="1200" dirty="0" smtClean="0">
                          <a:solidFill>
                            <a:srgbClr val="002060"/>
                          </a:solidFill>
                          <a:latin typeface="標楷體" pitchFamily="65" charset="-120"/>
                          <a:ea typeface="標楷體" pitchFamily="65" charset="-120"/>
                          <a:cs typeface="+mn-cs"/>
                        </a:rPr>
                        <a:t>第</a:t>
                      </a:r>
                      <a:r>
                        <a:rPr kumimoji="0" lang="en-US" altLang="zh-TW" sz="1800" b="1" kern="1200" dirty="0" smtClean="0">
                          <a:solidFill>
                            <a:srgbClr val="002060"/>
                          </a:solidFill>
                          <a:latin typeface="標楷體" pitchFamily="65" charset="-120"/>
                          <a:ea typeface="標楷體" pitchFamily="65" charset="-120"/>
                          <a:cs typeface="+mn-cs"/>
                        </a:rPr>
                        <a:t>2</a:t>
                      </a:r>
                      <a:r>
                        <a:rPr kumimoji="0" lang="zh-TW" altLang="en-US" sz="1800" b="1" kern="1200" dirty="0" smtClean="0">
                          <a:solidFill>
                            <a:srgbClr val="002060"/>
                          </a:solidFill>
                          <a:latin typeface="標楷體" pitchFamily="65" charset="-120"/>
                          <a:ea typeface="標楷體" pitchFamily="65" charset="-120"/>
                          <a:cs typeface="+mn-cs"/>
                        </a:rPr>
                        <a:t>項</a:t>
                      </a:r>
                      <a:r>
                        <a:rPr kumimoji="0" lang="en-US" altLang="zh-TW" sz="1800" b="1" kern="1200" dirty="0" smtClean="0">
                          <a:solidFill>
                            <a:srgbClr val="002060"/>
                          </a:solidFill>
                          <a:latin typeface="標楷體" pitchFamily="65" charset="-120"/>
                          <a:ea typeface="標楷體" pitchFamily="65" charset="-120"/>
                          <a:cs typeface="+mn-cs"/>
                        </a:rPr>
                        <a:t>)</a:t>
                      </a:r>
                    </a:p>
                    <a:p>
                      <a:pPr marL="182563" indent="442913" algn="just"/>
                      <a:r>
                        <a:rPr kumimoji="0" lang="zh-TW" altLang="zh-TW" sz="1800" b="1" kern="1200" dirty="0" smtClean="0">
                          <a:solidFill>
                            <a:srgbClr val="002060"/>
                          </a:solidFill>
                          <a:latin typeface="標楷體" pitchFamily="65" charset="-120"/>
                          <a:ea typeface="標楷體" pitchFamily="65" charset="-120"/>
                          <a:cs typeface="+mn-cs"/>
                        </a:rPr>
                        <a:t>決標時得不通知投標廠商到場，其結果應通知各投標廠商。</a:t>
                      </a:r>
                      <a:r>
                        <a:rPr kumimoji="0" lang="en-US" altLang="zh-TW" sz="1800" b="1" kern="1200" dirty="0" smtClean="0">
                          <a:solidFill>
                            <a:srgbClr val="002060"/>
                          </a:solidFill>
                          <a:latin typeface="標楷體" pitchFamily="65" charset="-120"/>
                          <a:ea typeface="標楷體" pitchFamily="65" charset="-120"/>
                          <a:cs typeface="+mn-cs"/>
                        </a:rPr>
                        <a:t>(</a:t>
                      </a:r>
                      <a:r>
                        <a:rPr kumimoji="0" lang="zh-TW" altLang="en-US" sz="1800" b="1" kern="1200" dirty="0" smtClean="0">
                          <a:solidFill>
                            <a:srgbClr val="002060"/>
                          </a:solidFill>
                          <a:latin typeface="標楷體" pitchFamily="65" charset="-120"/>
                          <a:ea typeface="標楷體" pitchFamily="65" charset="-120"/>
                          <a:cs typeface="+mn-cs"/>
                        </a:rPr>
                        <a:t>第</a:t>
                      </a:r>
                      <a:r>
                        <a:rPr kumimoji="0" lang="en-US" altLang="zh-TW" sz="1800" b="1" kern="1200" dirty="0" smtClean="0">
                          <a:solidFill>
                            <a:srgbClr val="002060"/>
                          </a:solidFill>
                          <a:latin typeface="標楷體" pitchFamily="65" charset="-120"/>
                          <a:ea typeface="標楷體" pitchFamily="65" charset="-120"/>
                          <a:cs typeface="+mn-cs"/>
                        </a:rPr>
                        <a:t>3</a:t>
                      </a:r>
                      <a:r>
                        <a:rPr kumimoji="0" lang="zh-TW" altLang="en-US" sz="1800" b="1" kern="1200" dirty="0" smtClean="0">
                          <a:solidFill>
                            <a:srgbClr val="002060"/>
                          </a:solidFill>
                          <a:latin typeface="標楷體" pitchFamily="65" charset="-120"/>
                          <a:ea typeface="標楷體" pitchFamily="65" charset="-120"/>
                          <a:cs typeface="+mn-cs"/>
                        </a:rPr>
                        <a:t>項</a:t>
                      </a:r>
                      <a:r>
                        <a:rPr kumimoji="0" lang="en-US" altLang="zh-TW" sz="1800" b="1" kern="1200" dirty="0" smtClean="0">
                          <a:solidFill>
                            <a:srgbClr val="002060"/>
                          </a:solidFill>
                          <a:latin typeface="標楷體" pitchFamily="65" charset="-120"/>
                          <a:ea typeface="標楷體" pitchFamily="65" charset="-120"/>
                          <a:cs typeface="+mn-cs"/>
                        </a:rPr>
                        <a:t>)</a:t>
                      </a:r>
                      <a:endParaRPr lang="zh-TW" altLang="en-US" b="1" dirty="0">
                        <a:solidFill>
                          <a:srgbClr val="00206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69875" indent="-269875" algn="just"/>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02060"/>
                          </a:solidFill>
                          <a:latin typeface="標楷體" pitchFamily="65" charset="-120"/>
                          <a:ea typeface="標楷體" pitchFamily="65" charset="-120"/>
                          <a:cs typeface="+mn-cs"/>
                        </a:rPr>
                        <a:t>第五十二條　機關辦理採購之決標，應依下列原則之一辦理並應載明於招標文件中：</a:t>
                      </a:r>
                      <a:endParaRPr kumimoji="0" lang="en-US" altLang="zh-TW" sz="1800" b="1" kern="1200" dirty="0" smtClean="0">
                        <a:solidFill>
                          <a:srgbClr val="002060"/>
                        </a:solidFill>
                        <a:latin typeface="標楷體" pitchFamily="65" charset="-120"/>
                        <a:ea typeface="標楷體" pitchFamily="65" charset="-120"/>
                        <a:cs typeface="+mn-cs"/>
                      </a:endParaRPr>
                    </a:p>
                    <a:p>
                      <a:pPr marL="269875" marR="0" indent="452438" algn="just" defTabSz="914400" rtl="0" eaLnBrk="1" fontAlgn="auto" latinLnBrk="0" hangingPunct="1">
                        <a:lnSpc>
                          <a:spcPct val="100000"/>
                        </a:lnSpc>
                        <a:spcBef>
                          <a:spcPts val="0"/>
                        </a:spcBef>
                        <a:spcAft>
                          <a:spcPts val="0"/>
                        </a:spcAft>
                        <a:buClrTx/>
                        <a:buSzTx/>
                        <a:buFontTx/>
                        <a:buNone/>
                        <a:tabLst/>
                        <a:defRPr/>
                      </a:pPr>
                      <a:r>
                        <a:rPr kumimoji="0" lang="zh-TW" altLang="zh-TW" sz="1800" b="1" kern="1200" dirty="0" smtClean="0">
                          <a:solidFill>
                            <a:srgbClr val="002060"/>
                          </a:solidFill>
                          <a:latin typeface="標楷體" pitchFamily="65" charset="-120"/>
                          <a:ea typeface="標楷體" pitchFamily="65" charset="-120"/>
                          <a:cs typeface="+mn-cs"/>
                        </a:rPr>
                        <a:t>四、採用複數決標之方式：機關得於招標文件中公告保</a:t>
                      </a:r>
                      <a:r>
                        <a:rPr kumimoji="0" lang="zh-TW" altLang="zh-TW" sz="1800" b="1" u="sng" kern="1200" dirty="0" smtClean="0">
                          <a:solidFill>
                            <a:schemeClr val="tx1"/>
                          </a:solidFill>
                          <a:latin typeface="標楷體" pitchFamily="65" charset="-120"/>
                          <a:ea typeface="標楷體" pitchFamily="65" charset="-120"/>
                          <a:cs typeface="+mn-cs"/>
                        </a:rPr>
                        <a:t>留採</a:t>
                      </a:r>
                      <a:r>
                        <a:rPr kumimoji="0" lang="zh-TW" altLang="zh-TW" sz="1800" b="1" kern="1200" dirty="0" smtClean="0">
                          <a:solidFill>
                            <a:srgbClr val="002060"/>
                          </a:solidFill>
                          <a:latin typeface="標楷體" pitchFamily="65" charset="-120"/>
                          <a:ea typeface="標楷體" pitchFamily="65" charset="-120"/>
                          <a:cs typeface="+mn-cs"/>
                        </a:rPr>
                        <a:t>購項目或數量選擇之組合權利，但應合於最低價格或最有利標之競標精神。</a:t>
                      </a:r>
                      <a:r>
                        <a:rPr kumimoji="0" lang="en-US" altLang="zh-TW" sz="1800" b="1" kern="1200" dirty="0" smtClean="0">
                          <a:solidFill>
                            <a:srgbClr val="002060"/>
                          </a:solidFill>
                          <a:latin typeface="標楷體" pitchFamily="65" charset="-120"/>
                          <a:ea typeface="標楷體" pitchFamily="65" charset="-120"/>
                          <a:cs typeface="+mn-cs"/>
                        </a:rPr>
                        <a:t>(</a:t>
                      </a:r>
                      <a:r>
                        <a:rPr kumimoji="0" lang="zh-TW" altLang="en-US" sz="1800" b="1" kern="1200" dirty="0" smtClean="0">
                          <a:solidFill>
                            <a:srgbClr val="002060"/>
                          </a:solidFill>
                          <a:latin typeface="標楷體" pitchFamily="65" charset="-120"/>
                          <a:ea typeface="標楷體" pitchFamily="65" charset="-120"/>
                          <a:cs typeface="+mn-cs"/>
                        </a:rPr>
                        <a:t>第</a:t>
                      </a:r>
                      <a:r>
                        <a:rPr kumimoji="0" lang="en-US" altLang="zh-TW" sz="1800" b="1" kern="1200" dirty="0" smtClean="0">
                          <a:solidFill>
                            <a:srgbClr val="002060"/>
                          </a:solidFill>
                          <a:latin typeface="標楷體" pitchFamily="65" charset="-120"/>
                          <a:ea typeface="標楷體" pitchFamily="65" charset="-120"/>
                          <a:cs typeface="+mn-cs"/>
                        </a:rPr>
                        <a:t>1</a:t>
                      </a:r>
                      <a:r>
                        <a:rPr kumimoji="0" lang="zh-TW" altLang="en-US" sz="1800" b="1" kern="1200" dirty="0" smtClean="0">
                          <a:solidFill>
                            <a:srgbClr val="002060"/>
                          </a:solidFill>
                          <a:latin typeface="標楷體" pitchFamily="65" charset="-120"/>
                          <a:ea typeface="標楷體" pitchFamily="65" charset="-120"/>
                          <a:cs typeface="+mn-cs"/>
                        </a:rPr>
                        <a:t>項</a:t>
                      </a:r>
                      <a:r>
                        <a:rPr kumimoji="0" lang="en-US" altLang="zh-TW" sz="1800" b="1" kern="1200" dirty="0" smtClean="0">
                          <a:solidFill>
                            <a:srgbClr val="002060"/>
                          </a:solidFill>
                          <a:latin typeface="標楷體" pitchFamily="65" charset="-120"/>
                          <a:ea typeface="標楷體" pitchFamily="65" charset="-120"/>
                          <a:cs typeface="+mn-cs"/>
                        </a:rPr>
                        <a:t>)</a:t>
                      </a:r>
                      <a:endParaRPr kumimoji="0" lang="en-US" altLang="zh-TW" sz="1800" b="1" u="sng" kern="1200" dirty="0" smtClean="0">
                        <a:solidFill>
                          <a:srgbClr val="002060"/>
                        </a:solidFill>
                        <a:latin typeface="標楷體" pitchFamily="65" charset="-120"/>
                        <a:ea typeface="標楷體" pitchFamily="65" charset="-120"/>
                        <a:cs typeface="+mn-cs"/>
                      </a:endParaRPr>
                    </a:p>
                    <a:p>
                      <a:pPr marL="269875" indent="452438" algn="just" eaLnBrk="1" hangingPunct="0"/>
                      <a:r>
                        <a:rPr kumimoji="0" lang="zh-TW" altLang="zh-TW" sz="1800" b="1" u="sng" kern="1200" dirty="0" smtClean="0">
                          <a:solidFill>
                            <a:schemeClr val="tx1"/>
                          </a:solidFill>
                          <a:latin typeface="標楷體" pitchFamily="65" charset="-120"/>
                          <a:ea typeface="標楷體" pitchFamily="65" charset="-120"/>
                          <a:cs typeface="+mn-cs"/>
                        </a:rPr>
                        <a:t>機關採前項第三款決標者，以異質之工程、財物或勞務採購而不宜以前項第一款或第二款辦理者為限。</a:t>
                      </a:r>
                      <a:r>
                        <a:rPr kumimoji="0" lang="en-US" altLang="zh-TW" sz="1800" b="1" kern="1200" dirty="0" smtClean="0">
                          <a:solidFill>
                            <a:schemeClr val="tx1"/>
                          </a:solidFill>
                          <a:latin typeface="標楷體" pitchFamily="65" charset="-120"/>
                          <a:ea typeface="標楷體" pitchFamily="65" charset="-120"/>
                          <a:cs typeface="+mn-cs"/>
                        </a:rPr>
                        <a:t>(</a:t>
                      </a:r>
                      <a:r>
                        <a:rPr kumimoji="0" lang="zh-TW" altLang="en-US" sz="1800" b="1" kern="1200" dirty="0" smtClean="0">
                          <a:solidFill>
                            <a:schemeClr val="tx1"/>
                          </a:solidFill>
                          <a:latin typeface="標楷體" pitchFamily="65" charset="-120"/>
                          <a:ea typeface="標楷體" pitchFamily="65" charset="-120"/>
                          <a:cs typeface="+mn-cs"/>
                        </a:rPr>
                        <a:t>第</a:t>
                      </a:r>
                      <a:r>
                        <a:rPr kumimoji="0" lang="en-US" altLang="zh-TW" sz="1800" b="1" kern="1200" dirty="0" smtClean="0">
                          <a:solidFill>
                            <a:schemeClr val="tx1"/>
                          </a:solidFill>
                          <a:latin typeface="標楷體" pitchFamily="65" charset="-120"/>
                          <a:ea typeface="標楷體" pitchFamily="65" charset="-120"/>
                          <a:cs typeface="+mn-cs"/>
                        </a:rPr>
                        <a:t>2</a:t>
                      </a:r>
                      <a:r>
                        <a:rPr kumimoji="0" lang="zh-TW" altLang="en-US" sz="1800" b="1" kern="1200" dirty="0" smtClean="0">
                          <a:solidFill>
                            <a:schemeClr val="tx1"/>
                          </a:solidFill>
                          <a:latin typeface="標楷體" pitchFamily="65" charset="-120"/>
                          <a:ea typeface="標楷體" pitchFamily="65" charset="-120"/>
                          <a:cs typeface="+mn-cs"/>
                        </a:rPr>
                        <a:t>項</a:t>
                      </a:r>
                      <a:r>
                        <a:rPr kumimoji="0" lang="en-US" altLang="zh-TW" sz="1800" b="1" kern="1200" dirty="0" smtClean="0">
                          <a:solidFill>
                            <a:schemeClr val="tx1"/>
                          </a:solidFill>
                          <a:latin typeface="標楷體" pitchFamily="65" charset="-120"/>
                          <a:ea typeface="標楷體" pitchFamily="65" charset="-120"/>
                          <a:cs typeface="+mn-cs"/>
                        </a:rPr>
                        <a:t>)</a:t>
                      </a:r>
                      <a:endParaRPr kumimoji="0" lang="zh-TW" altLang="zh-TW" sz="1800" b="1" kern="1200" dirty="0" smtClean="0">
                        <a:solidFill>
                          <a:schemeClr val="tx1"/>
                        </a:solidFill>
                        <a:latin typeface="標楷體" pitchFamily="65" charset="-120"/>
                        <a:ea typeface="標楷體" pitchFamily="65" charset="-120"/>
                        <a:cs typeface="+mn-cs"/>
                      </a:endParaRPr>
                    </a:p>
                    <a:p>
                      <a:pPr marL="269875" indent="452438" algn="just" eaLnBrk="1" hangingPunct="0"/>
                      <a:r>
                        <a:rPr kumimoji="0" lang="zh-TW" altLang="zh-TW" sz="1800" b="1" kern="1200" dirty="0" smtClean="0">
                          <a:solidFill>
                            <a:srgbClr val="002060"/>
                          </a:solidFill>
                          <a:latin typeface="標楷體" pitchFamily="65" charset="-120"/>
                          <a:ea typeface="標楷體" pitchFamily="65" charset="-120"/>
                          <a:cs typeface="+mn-cs"/>
                        </a:rPr>
                        <a:t>機關辦理公告金額以上之專業服務、技術服務</a:t>
                      </a:r>
                      <a:r>
                        <a:rPr kumimoji="0" lang="zh-TW" altLang="zh-TW" sz="1800" b="1" u="sng" kern="1200" dirty="0" smtClean="0">
                          <a:solidFill>
                            <a:schemeClr val="tx1"/>
                          </a:solidFill>
                          <a:latin typeface="標楷體" pitchFamily="65" charset="-120"/>
                          <a:ea typeface="標楷體" pitchFamily="65" charset="-120"/>
                          <a:cs typeface="+mn-cs"/>
                        </a:rPr>
                        <a:t>或</a:t>
                      </a:r>
                      <a:r>
                        <a:rPr kumimoji="0" lang="zh-TW" altLang="zh-TW" sz="1800" b="1" kern="1200" dirty="0" smtClean="0">
                          <a:solidFill>
                            <a:srgbClr val="002060"/>
                          </a:solidFill>
                          <a:latin typeface="標楷體" pitchFamily="65" charset="-120"/>
                          <a:ea typeface="標楷體" pitchFamily="65" charset="-120"/>
                          <a:cs typeface="+mn-cs"/>
                        </a:rPr>
                        <a:t>資訊服務者，</a:t>
                      </a:r>
                      <a:r>
                        <a:rPr kumimoji="0" lang="zh-TW" altLang="zh-TW" sz="1800" b="1" u="sng" kern="1200" dirty="0" smtClean="0">
                          <a:solidFill>
                            <a:schemeClr val="tx1"/>
                          </a:solidFill>
                          <a:latin typeface="標楷體" pitchFamily="65" charset="-120"/>
                          <a:ea typeface="標楷體" pitchFamily="65" charset="-120"/>
                          <a:cs typeface="+mn-cs"/>
                        </a:rPr>
                        <a:t>得採</a:t>
                      </a:r>
                      <a:r>
                        <a:rPr kumimoji="0" lang="zh-TW" altLang="zh-TW" sz="1800" b="1" kern="1200" dirty="0" smtClean="0">
                          <a:solidFill>
                            <a:srgbClr val="002060"/>
                          </a:solidFill>
                          <a:latin typeface="標楷體" pitchFamily="65" charset="-120"/>
                          <a:ea typeface="標楷體" pitchFamily="65" charset="-120"/>
                          <a:cs typeface="+mn-cs"/>
                        </a:rPr>
                        <a:t>不訂底價之最有利標。</a:t>
                      </a:r>
                      <a:r>
                        <a:rPr kumimoji="0" lang="en-US" altLang="zh-TW" sz="1800" b="1" kern="1200" dirty="0" smtClean="0">
                          <a:solidFill>
                            <a:srgbClr val="002060"/>
                          </a:solidFill>
                          <a:latin typeface="標楷體" pitchFamily="65" charset="-120"/>
                          <a:ea typeface="標楷體" pitchFamily="65" charset="-120"/>
                          <a:cs typeface="+mn-cs"/>
                        </a:rPr>
                        <a:t>(</a:t>
                      </a:r>
                      <a:r>
                        <a:rPr kumimoji="0" lang="zh-TW" altLang="en-US" sz="1800" b="1" kern="1200" dirty="0" smtClean="0">
                          <a:solidFill>
                            <a:srgbClr val="002060"/>
                          </a:solidFill>
                          <a:latin typeface="標楷體" pitchFamily="65" charset="-120"/>
                          <a:ea typeface="標楷體" pitchFamily="65" charset="-120"/>
                          <a:cs typeface="+mn-cs"/>
                        </a:rPr>
                        <a:t>第</a:t>
                      </a:r>
                      <a:r>
                        <a:rPr kumimoji="0" lang="en-US" altLang="zh-TW" sz="1800" b="1" kern="1200" dirty="0" smtClean="0">
                          <a:solidFill>
                            <a:srgbClr val="002060"/>
                          </a:solidFill>
                          <a:latin typeface="標楷體" pitchFamily="65" charset="-120"/>
                          <a:ea typeface="標楷體" pitchFamily="65" charset="-120"/>
                          <a:cs typeface="+mn-cs"/>
                        </a:rPr>
                        <a:t>3</a:t>
                      </a:r>
                      <a:r>
                        <a:rPr kumimoji="0" lang="zh-TW" altLang="en-US" sz="1800" b="1" kern="1200" dirty="0" smtClean="0">
                          <a:solidFill>
                            <a:srgbClr val="002060"/>
                          </a:solidFill>
                          <a:latin typeface="標楷體" pitchFamily="65" charset="-120"/>
                          <a:ea typeface="標楷體" pitchFamily="65" charset="-120"/>
                          <a:cs typeface="+mn-cs"/>
                        </a:rPr>
                        <a:t>項</a:t>
                      </a:r>
                      <a:r>
                        <a:rPr kumimoji="0" lang="en-US" altLang="zh-TW" sz="1800" b="1" kern="1200" dirty="0" smtClean="0">
                          <a:solidFill>
                            <a:srgbClr val="002060"/>
                          </a:solidFill>
                          <a:latin typeface="標楷體" pitchFamily="65" charset="-120"/>
                          <a:ea typeface="標楷體" pitchFamily="65" charset="-120"/>
                          <a:cs typeface="+mn-cs"/>
                        </a:rPr>
                        <a:t>)</a:t>
                      </a:r>
                      <a:endParaRPr kumimoji="0" lang="zh-TW" altLang="zh-TW" sz="1800" b="1" kern="1200" dirty="0" smtClean="0">
                        <a:solidFill>
                          <a:srgbClr val="002060"/>
                        </a:solidFill>
                        <a:latin typeface="標楷體" pitchFamily="65" charset="-120"/>
                        <a:ea typeface="標楷體" pitchFamily="65" charset="-120"/>
                        <a:cs typeface="+mn-cs"/>
                      </a:endParaRPr>
                    </a:p>
                    <a:p>
                      <a:pPr marL="269875" indent="452438" algn="just"/>
                      <a:r>
                        <a:rPr kumimoji="0" lang="zh-TW" altLang="zh-TW" sz="1800" b="1" kern="1200" dirty="0" smtClean="0">
                          <a:solidFill>
                            <a:srgbClr val="002060"/>
                          </a:solidFill>
                          <a:latin typeface="標楷體" pitchFamily="65" charset="-120"/>
                          <a:ea typeface="標楷體" pitchFamily="65" charset="-120"/>
                          <a:cs typeface="+mn-cs"/>
                        </a:rPr>
                        <a:t>決標時得不通知投標廠商到場，其結果應通知各投標廠商。</a:t>
                      </a:r>
                      <a:r>
                        <a:rPr kumimoji="0" lang="en-US" altLang="zh-TW" sz="1800" b="1" kern="1200" dirty="0" smtClean="0">
                          <a:solidFill>
                            <a:srgbClr val="002060"/>
                          </a:solidFill>
                          <a:latin typeface="標楷體" pitchFamily="65" charset="-120"/>
                          <a:ea typeface="標楷體" pitchFamily="65" charset="-120"/>
                          <a:cs typeface="+mn-cs"/>
                        </a:rPr>
                        <a:t>(</a:t>
                      </a:r>
                      <a:r>
                        <a:rPr kumimoji="0" lang="zh-TW" altLang="en-US" sz="1800" b="1" kern="1200" dirty="0" smtClean="0">
                          <a:solidFill>
                            <a:srgbClr val="002060"/>
                          </a:solidFill>
                          <a:latin typeface="標楷體" pitchFamily="65" charset="-120"/>
                          <a:ea typeface="標楷體" pitchFamily="65" charset="-120"/>
                          <a:cs typeface="+mn-cs"/>
                        </a:rPr>
                        <a:t>第</a:t>
                      </a:r>
                      <a:r>
                        <a:rPr kumimoji="0" lang="en-US" altLang="zh-TW" sz="1800" b="1" kern="1200" dirty="0" smtClean="0">
                          <a:solidFill>
                            <a:srgbClr val="002060"/>
                          </a:solidFill>
                          <a:latin typeface="標楷體" pitchFamily="65" charset="-120"/>
                          <a:ea typeface="標楷體" pitchFamily="65" charset="-120"/>
                          <a:cs typeface="+mn-cs"/>
                        </a:rPr>
                        <a:t>4</a:t>
                      </a:r>
                      <a:r>
                        <a:rPr kumimoji="0" lang="zh-TW" altLang="en-US" sz="1800" b="1" kern="1200" dirty="0" smtClean="0">
                          <a:solidFill>
                            <a:srgbClr val="002060"/>
                          </a:solidFill>
                          <a:latin typeface="標楷體" pitchFamily="65" charset="-120"/>
                          <a:ea typeface="標楷體" pitchFamily="65" charset="-120"/>
                          <a:cs typeface="+mn-cs"/>
                        </a:rPr>
                        <a:t>項</a:t>
                      </a:r>
                      <a:r>
                        <a:rPr kumimoji="0" lang="en-US" altLang="zh-TW" sz="1800" b="1" kern="1200" dirty="0" smtClean="0">
                          <a:solidFill>
                            <a:srgbClr val="002060"/>
                          </a:solidFill>
                          <a:latin typeface="標楷體" pitchFamily="65" charset="-120"/>
                          <a:ea typeface="標楷體" pitchFamily="65" charset="-120"/>
                          <a:cs typeface="+mn-cs"/>
                        </a:rPr>
                        <a:t>)</a:t>
                      </a:r>
                      <a:endParaRPr lang="zh-TW" altLang="en-US" b="1" dirty="0">
                        <a:solidFill>
                          <a:srgbClr val="00206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5" name="投影片編號版面配置區 8"/>
          <p:cNvSpPr>
            <a:spLocks noGrp="1"/>
          </p:cNvSpPr>
          <p:nvPr>
            <p:ph type="sldNum" sz="quarter" idx="10"/>
          </p:nvPr>
        </p:nvSpPr>
        <p:spPr/>
        <p:txBody>
          <a:bodyPr/>
          <a:lstStyle/>
          <a:p>
            <a:pPr>
              <a:defRPr/>
            </a:pPr>
            <a:fld id="{9F0F6C43-FFCC-4DE3-BAEC-7959D79317BA}" type="slidenum">
              <a:rPr lang="zh-TW" altLang="en-US"/>
              <a:pPr>
                <a:defRPr/>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5613" y="1193800"/>
            <a:ext cx="8148835" cy="4846638"/>
          </a:xfrm>
        </p:spPr>
        <p:txBody>
          <a:bodyPr>
            <a:normAutofit/>
          </a:bodyPr>
          <a:lstStyle/>
          <a:p>
            <a:pPr marL="355600" indent="-355600" algn="just" fontAlgn="auto">
              <a:spcAft>
                <a:spcPts val="0"/>
              </a:spcAft>
              <a:buFont typeface="Wingdings"/>
              <a:buNone/>
              <a:defRPr/>
            </a:pPr>
            <a:r>
              <a:rPr lang="zh-TW" altLang="en-US" sz="3200" b="1" dirty="0" smtClean="0">
                <a:solidFill>
                  <a:srgbClr val="02901D"/>
                </a:solidFill>
                <a:latin typeface="標楷體" pitchFamily="65" charset="-120"/>
                <a:ea typeface="標楷體" pitchFamily="65" charset="-120"/>
              </a:rPr>
              <a:t>※</a:t>
            </a:r>
            <a:r>
              <a:rPr lang="zh-TW" altLang="zh-TW" sz="2800" b="1" dirty="0" smtClean="0">
                <a:solidFill>
                  <a:srgbClr val="02901D"/>
                </a:solidFill>
                <a:effectLst/>
                <a:latin typeface="標楷體" pitchFamily="65" charset="-120"/>
                <a:ea typeface="標楷體" pitchFamily="65" charset="-120"/>
              </a:rPr>
              <a:t>各機關辦理採購之目的及需求各異，欲達成之採購功能及品質之要求亦非一致，就決標原則之擇定，應由各機關視個案性質及實際需要擇適當方式辦理。如機關考量不同廠商供應之工程、財物或勞務，於技術、品質、功能、效益、特性或商業條款等存有差異，不宜以價格高低作為決定得標廠商之唯一指標</a:t>
            </a:r>
            <a:r>
              <a:rPr lang="zh-TW" altLang="en-US"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36</a:t>
            </a:fld>
            <a:endParaRPr lang="zh-TW" altLang="en-US"/>
          </a:p>
        </p:txBody>
      </p:sp>
      <p:sp>
        <p:nvSpPr>
          <p:cNvPr id="5" name="標題 1"/>
          <p:cNvSpPr txBox="1">
            <a:spLocks/>
          </p:cNvSpPr>
          <p:nvPr/>
        </p:nvSpPr>
        <p:spPr>
          <a:xfrm>
            <a:off x="323528" y="260648"/>
            <a:ext cx="8363272" cy="792088"/>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640960" cy="850106"/>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539552" y="1268760"/>
          <a:ext cx="8064896" cy="4663440"/>
        </p:xfrm>
        <a:graphic>
          <a:graphicData uri="http://schemas.openxmlformats.org/drawingml/2006/table">
            <a:tbl>
              <a:tblPr firstRow="1" bandRow="1">
                <a:tableStyleId>{21E4AEA4-8DFA-4A89-87EB-49C32662AFE0}</a:tableStyleId>
              </a:tblPr>
              <a:tblGrid>
                <a:gridCol w="3716807"/>
                <a:gridCol w="4348089"/>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59</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2000" b="1" kern="1200" dirty="0" smtClean="0">
                          <a:solidFill>
                            <a:schemeClr val="accent5">
                              <a:lumMod val="50000"/>
                            </a:schemeClr>
                          </a:solidFill>
                          <a:latin typeface="標楷體" pitchFamily="65" charset="-120"/>
                          <a:ea typeface="標楷體" pitchFamily="65" charset="-120"/>
                          <a:cs typeface="+mn-cs"/>
                        </a:rPr>
                        <a:t>廠商不得以支付他人佣金、比例金、仲介費、後謝金或其他</a:t>
                      </a:r>
                      <a:r>
                        <a:rPr kumimoji="0" lang="zh-TW" altLang="zh-TW" sz="2000" b="1" u="sng" kern="1200" dirty="0" smtClean="0">
                          <a:solidFill>
                            <a:srgbClr val="FF0000"/>
                          </a:solidFill>
                          <a:latin typeface="標楷體" pitchFamily="65" charset="-120"/>
                          <a:ea typeface="標楷體" pitchFamily="65" charset="-120"/>
                          <a:cs typeface="+mn-cs"/>
                        </a:rPr>
                        <a:t>不正</a:t>
                      </a:r>
                      <a:r>
                        <a:rPr kumimoji="0" lang="zh-TW" altLang="zh-TW" sz="2000" b="1" kern="1200" dirty="0" smtClean="0">
                          <a:solidFill>
                            <a:schemeClr val="accent5">
                              <a:lumMod val="50000"/>
                            </a:schemeClr>
                          </a:solidFill>
                          <a:latin typeface="標楷體" pitchFamily="65" charset="-120"/>
                          <a:ea typeface="標楷體" pitchFamily="65" charset="-120"/>
                          <a:cs typeface="+mn-cs"/>
                        </a:rPr>
                        <a:t>利益為條件，促成採購契約之</a:t>
                      </a:r>
                      <a:r>
                        <a:rPr kumimoji="0" lang="zh-TW" altLang="zh-TW" sz="2000" b="1" u="sng" kern="1200" dirty="0" smtClean="0">
                          <a:solidFill>
                            <a:srgbClr val="FF0000"/>
                          </a:solidFill>
                          <a:latin typeface="標楷體" pitchFamily="65" charset="-120"/>
                          <a:ea typeface="標楷體" pitchFamily="65" charset="-120"/>
                          <a:cs typeface="+mn-cs"/>
                        </a:rPr>
                        <a:t>成立</a:t>
                      </a:r>
                      <a:r>
                        <a:rPr kumimoji="0" lang="zh-TW" altLang="zh-TW" sz="2000" b="1" kern="1200" dirty="0" smtClean="0">
                          <a:solidFill>
                            <a:schemeClr val="dk1"/>
                          </a:solidFill>
                          <a:latin typeface="標楷體" pitchFamily="65" charset="-120"/>
                          <a:ea typeface="標楷體" pitchFamily="65" charset="-120"/>
                          <a:cs typeface="+mn-cs"/>
                        </a:rPr>
                        <a:t>。</a:t>
                      </a:r>
                    </a:p>
                    <a:p>
                      <a:pPr marL="269875" indent="452438" algn="just"/>
                      <a:r>
                        <a:rPr kumimoji="0" lang="zh-TW" altLang="zh-TW" sz="2000" b="1" kern="1200" dirty="0" smtClean="0">
                          <a:solidFill>
                            <a:schemeClr val="accent5">
                              <a:lumMod val="50000"/>
                            </a:schemeClr>
                          </a:solidFill>
                          <a:latin typeface="標楷體" pitchFamily="65" charset="-120"/>
                          <a:ea typeface="標楷體" pitchFamily="65" charset="-120"/>
                          <a:cs typeface="+mn-cs"/>
                        </a:rPr>
                        <a:t>違反前項規定者，機關得終止或解除契約</a:t>
                      </a:r>
                      <a:r>
                        <a:rPr kumimoji="0" lang="zh-TW" altLang="zh-TW" sz="2000" b="1" u="sng" kern="1200" dirty="0" smtClean="0">
                          <a:solidFill>
                            <a:srgbClr val="FF0000"/>
                          </a:solidFill>
                          <a:latin typeface="標楷體" pitchFamily="65" charset="-120"/>
                          <a:ea typeface="標楷體" pitchFamily="65" charset="-120"/>
                          <a:cs typeface="+mn-cs"/>
                        </a:rPr>
                        <a:t>，並</a:t>
                      </a:r>
                      <a:r>
                        <a:rPr kumimoji="0" lang="zh-TW" altLang="zh-TW" sz="2000" b="1" kern="1200" dirty="0" smtClean="0">
                          <a:solidFill>
                            <a:schemeClr val="accent5">
                              <a:lumMod val="50000"/>
                            </a:schemeClr>
                          </a:solidFill>
                          <a:latin typeface="標楷體" pitchFamily="65" charset="-120"/>
                          <a:ea typeface="標楷體" pitchFamily="65" charset="-120"/>
                          <a:cs typeface="+mn-cs"/>
                        </a:rPr>
                        <a:t>將</a:t>
                      </a:r>
                      <a:r>
                        <a:rPr kumimoji="0" lang="zh-TW" altLang="zh-TW" sz="2000" b="1" u="sng" kern="1200" dirty="0" smtClean="0">
                          <a:solidFill>
                            <a:srgbClr val="FF0000"/>
                          </a:solidFill>
                          <a:latin typeface="標楷體" pitchFamily="65" charset="-120"/>
                          <a:ea typeface="標楷體" pitchFamily="65" charset="-120"/>
                          <a:cs typeface="+mn-cs"/>
                        </a:rPr>
                        <a:t>二倍之不正</a:t>
                      </a:r>
                      <a:r>
                        <a:rPr kumimoji="0" lang="zh-TW" altLang="zh-TW" sz="2000" b="1" kern="1200" dirty="0" smtClean="0">
                          <a:solidFill>
                            <a:schemeClr val="accent5">
                              <a:lumMod val="50000"/>
                            </a:schemeClr>
                          </a:solidFill>
                          <a:latin typeface="標楷體" pitchFamily="65" charset="-120"/>
                          <a:ea typeface="標楷體" pitchFamily="65" charset="-120"/>
                          <a:cs typeface="+mn-cs"/>
                        </a:rPr>
                        <a:t>利益自契約價款中扣除。</a:t>
                      </a:r>
                      <a:r>
                        <a:rPr kumimoji="0" lang="zh-TW" altLang="zh-TW" sz="2000" b="1" u="sng" kern="1200" dirty="0" smtClean="0">
                          <a:solidFill>
                            <a:srgbClr val="FF0000"/>
                          </a:solidFill>
                          <a:latin typeface="標楷體" pitchFamily="65" charset="-120"/>
                          <a:ea typeface="標楷體" pitchFamily="65" charset="-120"/>
                          <a:cs typeface="+mn-cs"/>
                        </a:rPr>
                        <a:t>未能扣除者，通知廠商限期給付之。</a:t>
                      </a:r>
                      <a:endParaRPr lang="zh-TW" altLang="en-US" sz="2000" b="1" dirty="0">
                        <a:solidFill>
                          <a:srgbClr val="FF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2000" b="1" u="sng" kern="1200" dirty="0" smtClean="0">
                          <a:solidFill>
                            <a:schemeClr val="dk1"/>
                          </a:solidFill>
                          <a:latin typeface="標楷體" pitchFamily="65" charset="-120"/>
                          <a:ea typeface="標楷體" pitchFamily="65" charset="-120"/>
                          <a:cs typeface="+mn-cs"/>
                        </a:rPr>
                        <a:t>機關以選擇性招標或限制性招標辦理採購者，採購契約之價款不得高於廠商於同樣市場條件之相同工程、財物或勞務之最低價格。</a:t>
                      </a:r>
                      <a:endParaRPr kumimoji="0" lang="zh-TW" altLang="zh-TW" sz="2000" b="1" kern="1200" dirty="0" smtClean="0">
                        <a:solidFill>
                          <a:schemeClr val="dk1"/>
                        </a:solidFill>
                        <a:latin typeface="標楷體" pitchFamily="65" charset="-120"/>
                        <a:ea typeface="標楷體" pitchFamily="65" charset="-120"/>
                        <a:cs typeface="+mn-cs"/>
                      </a:endParaRPr>
                    </a:p>
                    <a:p>
                      <a:pPr marL="269875" indent="452438" algn="just" eaLnBrk="1" hangingPunct="0"/>
                      <a:r>
                        <a:rPr kumimoji="0" lang="zh-TW" altLang="zh-TW" sz="2000" b="1" kern="1200" dirty="0" smtClean="0">
                          <a:solidFill>
                            <a:schemeClr val="accent5">
                              <a:lumMod val="50000"/>
                            </a:schemeClr>
                          </a:solidFill>
                          <a:latin typeface="標楷體" pitchFamily="65" charset="-120"/>
                          <a:ea typeface="標楷體" pitchFamily="65" charset="-120"/>
                          <a:cs typeface="+mn-cs"/>
                        </a:rPr>
                        <a:t>廠商亦不得以支付他人佣金、比例金、仲介費、後謝金或其</a:t>
                      </a:r>
                      <a:r>
                        <a:rPr kumimoji="0" lang="zh-TW" altLang="zh-TW" sz="2000" b="1" u="sng" kern="1200" dirty="0" smtClean="0">
                          <a:solidFill>
                            <a:schemeClr val="tx1"/>
                          </a:solidFill>
                          <a:latin typeface="標楷體" pitchFamily="65" charset="-120"/>
                          <a:ea typeface="標楷體" pitchFamily="65" charset="-120"/>
                          <a:cs typeface="+mn-cs"/>
                        </a:rPr>
                        <a:t>他利</a:t>
                      </a:r>
                      <a:r>
                        <a:rPr kumimoji="0" lang="zh-TW" altLang="zh-TW" sz="2000" b="1" kern="1200" dirty="0" smtClean="0">
                          <a:solidFill>
                            <a:schemeClr val="accent5">
                              <a:lumMod val="50000"/>
                            </a:schemeClr>
                          </a:solidFill>
                          <a:latin typeface="標楷體" pitchFamily="65" charset="-120"/>
                          <a:ea typeface="標楷體" pitchFamily="65" charset="-120"/>
                          <a:cs typeface="+mn-cs"/>
                        </a:rPr>
                        <a:t>益為條件，促成採購契約之</a:t>
                      </a:r>
                      <a:r>
                        <a:rPr kumimoji="0" lang="zh-TW" altLang="zh-TW" sz="2000" b="1" u="sng" kern="1200" dirty="0" smtClean="0">
                          <a:solidFill>
                            <a:schemeClr val="tx1"/>
                          </a:solidFill>
                          <a:latin typeface="標楷體" pitchFamily="65" charset="-120"/>
                          <a:ea typeface="標楷體" pitchFamily="65" charset="-120"/>
                          <a:cs typeface="+mn-cs"/>
                        </a:rPr>
                        <a:t>簽訂</a:t>
                      </a:r>
                      <a:r>
                        <a:rPr kumimoji="0" lang="zh-TW" altLang="zh-TW" sz="2000" b="1" kern="1200" dirty="0" smtClean="0">
                          <a:solidFill>
                            <a:schemeClr val="accent5">
                              <a:lumMod val="50000"/>
                            </a:schemeClr>
                          </a:solidFill>
                          <a:latin typeface="標楷體" pitchFamily="65" charset="-120"/>
                          <a:ea typeface="標楷體" pitchFamily="65" charset="-120"/>
                          <a:cs typeface="+mn-cs"/>
                        </a:rPr>
                        <a:t>。</a:t>
                      </a:r>
                    </a:p>
                    <a:p>
                      <a:pPr marL="269875" indent="452438" algn="just" eaLnBrk="1" hangingPunct="0"/>
                      <a:r>
                        <a:rPr kumimoji="0" lang="zh-TW" altLang="zh-TW" sz="2000" b="1" kern="1200" dirty="0" smtClean="0">
                          <a:solidFill>
                            <a:schemeClr val="accent5">
                              <a:lumMod val="50000"/>
                            </a:schemeClr>
                          </a:solidFill>
                          <a:latin typeface="標楷體" pitchFamily="65" charset="-120"/>
                          <a:ea typeface="標楷體" pitchFamily="65" charset="-120"/>
                          <a:cs typeface="+mn-cs"/>
                        </a:rPr>
                        <a:t>違反前</a:t>
                      </a:r>
                      <a:r>
                        <a:rPr kumimoji="0" lang="zh-TW" altLang="zh-TW" sz="2000" b="1" u="sng" kern="1200" dirty="0" smtClean="0">
                          <a:solidFill>
                            <a:schemeClr val="tx1"/>
                          </a:solidFill>
                          <a:latin typeface="標楷體" pitchFamily="65" charset="-120"/>
                          <a:ea typeface="標楷體" pitchFamily="65" charset="-120"/>
                          <a:cs typeface="+mn-cs"/>
                        </a:rPr>
                        <a:t>二</a:t>
                      </a:r>
                      <a:r>
                        <a:rPr kumimoji="0" lang="zh-TW" altLang="zh-TW" sz="2000" b="1" kern="1200" dirty="0" smtClean="0">
                          <a:solidFill>
                            <a:schemeClr val="accent5">
                              <a:lumMod val="50000"/>
                            </a:schemeClr>
                          </a:solidFill>
                          <a:latin typeface="標楷體" pitchFamily="65" charset="-120"/>
                          <a:ea typeface="標楷體" pitchFamily="65" charset="-120"/>
                          <a:cs typeface="+mn-cs"/>
                        </a:rPr>
                        <a:t>項規定者，機關得終止或解除契約</a:t>
                      </a:r>
                      <a:r>
                        <a:rPr kumimoji="0" lang="zh-TW" altLang="zh-TW" sz="2000" b="1" u="sng" kern="1200" dirty="0" smtClean="0">
                          <a:solidFill>
                            <a:schemeClr val="tx1"/>
                          </a:solidFill>
                          <a:latin typeface="標楷體" pitchFamily="65" charset="-120"/>
                          <a:ea typeface="標楷體" pitchFamily="65" charset="-120"/>
                          <a:cs typeface="+mn-cs"/>
                        </a:rPr>
                        <a:t>或</a:t>
                      </a:r>
                      <a:r>
                        <a:rPr kumimoji="0" lang="zh-TW" altLang="zh-TW" sz="2000" b="1" kern="1200" dirty="0" smtClean="0">
                          <a:solidFill>
                            <a:schemeClr val="accent5">
                              <a:lumMod val="50000"/>
                            </a:schemeClr>
                          </a:solidFill>
                          <a:latin typeface="標楷體" pitchFamily="65" charset="-120"/>
                          <a:ea typeface="標楷體" pitchFamily="65" charset="-120"/>
                          <a:cs typeface="+mn-cs"/>
                        </a:rPr>
                        <a:t>將</a:t>
                      </a:r>
                      <a:r>
                        <a:rPr kumimoji="0" lang="zh-TW" altLang="zh-TW" sz="2000" b="1" u="sng" kern="1200" dirty="0" smtClean="0">
                          <a:solidFill>
                            <a:schemeClr val="tx1"/>
                          </a:solidFill>
                          <a:latin typeface="標楷體" pitchFamily="65" charset="-120"/>
                          <a:ea typeface="標楷體" pitchFamily="65" charset="-120"/>
                          <a:cs typeface="+mn-cs"/>
                        </a:rPr>
                        <a:t>溢價及</a:t>
                      </a:r>
                      <a:r>
                        <a:rPr kumimoji="0" lang="zh-TW" altLang="zh-TW" sz="2000" b="1" kern="1200" dirty="0" smtClean="0">
                          <a:solidFill>
                            <a:schemeClr val="accent5">
                              <a:lumMod val="50000"/>
                            </a:schemeClr>
                          </a:solidFill>
                          <a:latin typeface="標楷體" pitchFamily="65" charset="-120"/>
                          <a:ea typeface="標楷體" pitchFamily="65" charset="-120"/>
                          <a:cs typeface="+mn-cs"/>
                        </a:rPr>
                        <a:t>利益自契約價款中扣除。</a:t>
                      </a:r>
                    </a:p>
                    <a:p>
                      <a:pPr marL="269875" indent="452438" algn="just"/>
                      <a:r>
                        <a:rPr kumimoji="0" lang="zh-TW" altLang="zh-TW" sz="2000" b="1" u="sng" kern="1200" dirty="0" smtClean="0">
                          <a:solidFill>
                            <a:schemeClr val="dk1"/>
                          </a:solidFill>
                          <a:latin typeface="標楷體" pitchFamily="65" charset="-120"/>
                          <a:ea typeface="標楷體" pitchFamily="65" charset="-120"/>
                          <a:cs typeface="+mn-cs"/>
                        </a:rPr>
                        <a:t>公開招標之投標廠商未達三家者，準用前三項之規定</a:t>
                      </a:r>
                      <a:r>
                        <a:rPr kumimoji="0" lang="zh-TW" altLang="zh-TW" sz="2000" b="1" kern="1200" dirty="0" smtClean="0">
                          <a:solidFill>
                            <a:schemeClr val="dk1"/>
                          </a:solidFill>
                          <a:latin typeface="標楷體" pitchFamily="65" charset="-120"/>
                          <a:ea typeface="標楷體" pitchFamily="65" charset="-120"/>
                          <a:cs typeface="+mn-cs"/>
                        </a:rPr>
                        <a:t>。</a:t>
                      </a:r>
                      <a:endParaRPr lang="zh-TW" altLang="en-US" sz="20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alpha val="0"/>
                      </a:schemeClr>
                    </a:solidFill>
                  </a:tcPr>
                </a:tc>
              </a:tr>
            </a:tbl>
          </a:graphicData>
        </a:graphic>
      </p:graphicFrame>
      <p:sp>
        <p:nvSpPr>
          <p:cNvPr id="5" name="投影片編號版面配置區 8"/>
          <p:cNvSpPr>
            <a:spLocks noGrp="1"/>
          </p:cNvSpPr>
          <p:nvPr>
            <p:ph type="sldNum" sz="quarter" idx="10"/>
          </p:nvPr>
        </p:nvSpPr>
        <p:spPr/>
        <p:txBody>
          <a:bodyPr/>
          <a:lstStyle/>
          <a:p>
            <a:pPr>
              <a:defRPr/>
            </a:pPr>
            <a:fld id="{B3EB40FD-A689-4512-83FC-548BED5DCA2F}" type="slidenum">
              <a:rPr lang="zh-TW" altLang="en-US"/>
              <a:pPr>
                <a:defRPr/>
              </a:pPr>
              <a:t>37</a:t>
            </a:fld>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pPr marL="446088" indent="-446088"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a:t>
            </a:r>
            <a:r>
              <a:rPr lang="zh-TW" altLang="zh-TW" sz="2800" b="1" dirty="0" smtClean="0">
                <a:solidFill>
                  <a:srgbClr val="02901D"/>
                </a:solidFill>
                <a:effectLst/>
                <a:latin typeface="標楷體" pitchFamily="65" charset="-120"/>
                <a:ea typeface="標楷體" pitchFamily="65" charset="-120"/>
              </a:rPr>
              <a:t>「同樣市場條件」，包括採購標的之交易數量、時間、區域、押標金、保證金、付款、保固及逾期違約金等商業條件，市場供需變化亦得列入考慮，實務作業甚難認定所謂「同樣市場條件之相同工程、財物或勞務」，且不符商業模式可能採取之市場差別定價策略</a:t>
            </a:r>
            <a:r>
              <a:rPr lang="zh-TW" altLang="en-US" sz="2800" b="1" dirty="0" smtClean="0">
                <a:solidFill>
                  <a:srgbClr val="02901D"/>
                </a:solidFill>
                <a:effectLst/>
                <a:latin typeface="標楷體" pitchFamily="65" charset="-120"/>
                <a:ea typeface="標楷體" pitchFamily="65" charset="-120"/>
              </a:rPr>
              <a:t>，刪除第</a:t>
            </a:r>
            <a:r>
              <a:rPr lang="en-US" altLang="zh-TW" sz="2800" b="1" dirty="0" smtClean="0">
                <a:solidFill>
                  <a:srgbClr val="02901D"/>
                </a:solidFill>
                <a:effectLst/>
                <a:latin typeface="標楷體" pitchFamily="65" charset="-120"/>
                <a:ea typeface="標楷體" pitchFamily="65" charset="-120"/>
              </a:rPr>
              <a:t>1</a:t>
            </a:r>
            <a:r>
              <a:rPr lang="zh-TW" altLang="en-US" sz="2800" b="1" dirty="0" smtClean="0">
                <a:solidFill>
                  <a:srgbClr val="02901D"/>
                </a:solidFill>
                <a:effectLst/>
                <a:latin typeface="標楷體" pitchFamily="65" charset="-120"/>
                <a:ea typeface="標楷體" pitchFamily="65" charset="-120"/>
              </a:rPr>
              <a:t>項。</a:t>
            </a:r>
            <a:endParaRPr lang="en-US" altLang="zh-TW" sz="2800" b="1" dirty="0" smtClean="0">
              <a:solidFill>
                <a:srgbClr val="02901D"/>
              </a:solidFill>
              <a:effectLst/>
              <a:latin typeface="標楷體" pitchFamily="65" charset="-120"/>
              <a:ea typeface="標楷體" pitchFamily="65" charset="-120"/>
            </a:endParaRPr>
          </a:p>
          <a:p>
            <a:pPr marL="274320" indent="-274320" algn="just" fontAlgn="auto">
              <a:spcAft>
                <a:spcPts val="0"/>
              </a:spcAft>
              <a:buFont typeface="Wingdings"/>
              <a:buNone/>
              <a:defRPr/>
            </a:pPr>
            <a:endParaRPr lang="en-US" altLang="zh-TW" sz="2800" b="1" dirty="0" smtClean="0">
              <a:solidFill>
                <a:srgbClr val="02901D"/>
              </a:solidFill>
              <a:effectLst/>
              <a:latin typeface="標楷體" pitchFamily="65" charset="-120"/>
              <a:ea typeface="標楷體" pitchFamily="65" charset="-120"/>
            </a:endParaRPr>
          </a:p>
          <a:p>
            <a:pPr marL="446088" indent="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原僅</a:t>
            </a:r>
            <a:r>
              <a:rPr lang="zh-TW" altLang="zh-TW" sz="2800" b="1" dirty="0" smtClean="0">
                <a:solidFill>
                  <a:srgbClr val="02901D"/>
                </a:solidFill>
                <a:effectLst/>
                <a:latin typeface="標楷體" pitchFamily="65" charset="-120"/>
                <a:ea typeface="標楷體" pitchFamily="65" charset="-120"/>
              </a:rPr>
              <a:t>扣除不正利益，難收懲罰之效，爰將不正利益之扣除金額調高為</a:t>
            </a:r>
            <a:r>
              <a:rPr lang="en-US" altLang="zh-TW" sz="2800" b="1" dirty="0" smtClean="0">
                <a:solidFill>
                  <a:srgbClr val="02901D"/>
                </a:solidFill>
                <a:effectLst/>
                <a:latin typeface="標楷體" pitchFamily="65" charset="-120"/>
                <a:ea typeface="標楷體" pitchFamily="65" charset="-120"/>
              </a:rPr>
              <a:t>2</a:t>
            </a:r>
            <a:r>
              <a:rPr lang="zh-TW" altLang="zh-TW" sz="2800" b="1" dirty="0" smtClean="0">
                <a:solidFill>
                  <a:srgbClr val="02901D"/>
                </a:solidFill>
                <a:effectLst/>
                <a:latin typeface="標楷體" pitchFamily="65" charset="-120"/>
                <a:ea typeface="標楷體" pitchFamily="65" charset="-120"/>
              </a:rPr>
              <a:t>倍，並規定未能自契約價款中扣除時之處置。 </a:t>
            </a:r>
            <a:endParaRPr lang="en-US" altLang="zh-TW" sz="2800" b="1" dirty="0" smtClean="0">
              <a:solidFill>
                <a:srgbClr val="02901D"/>
              </a:solidFill>
              <a:effectLst/>
              <a:latin typeface="標楷體" pitchFamily="65" charset="-120"/>
              <a:ea typeface="標楷體" pitchFamily="65" charset="-120"/>
            </a:endParaRPr>
          </a:p>
          <a:p>
            <a:pPr marL="274320" indent="-274320" algn="just" fontAlgn="auto">
              <a:spcAft>
                <a:spcPts val="0"/>
              </a:spcAft>
              <a:buFont typeface="Wingdings"/>
              <a:buNone/>
              <a:defRPr/>
            </a:pPr>
            <a:endParaRPr lang="en-US" altLang="zh-TW" sz="2800" b="1" dirty="0" smtClean="0">
              <a:solidFill>
                <a:srgbClr val="02901D"/>
              </a:solidFill>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38</a:t>
            </a:fld>
            <a:endParaRPr lang="zh-TW" altLang="en-US"/>
          </a:p>
        </p:txBody>
      </p:sp>
      <p:sp>
        <p:nvSpPr>
          <p:cNvPr id="5" name="標題 1"/>
          <p:cNvSpPr txBox="1">
            <a:spLocks/>
          </p:cNvSpPr>
          <p:nvPr/>
        </p:nvSpPr>
        <p:spPr>
          <a:xfrm>
            <a:off x="323528" y="260648"/>
            <a:ext cx="8363272" cy="792088"/>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147248" cy="864096"/>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683568" y="1412776"/>
          <a:ext cx="7931224" cy="3444240"/>
        </p:xfrm>
        <a:graphic>
          <a:graphicData uri="http://schemas.openxmlformats.org/drawingml/2006/table">
            <a:tbl>
              <a:tblPr firstRow="1" bandRow="1">
                <a:tableStyleId>{21E4AEA4-8DFA-4A89-87EB-49C32662AFE0}</a:tableStyleId>
              </a:tblPr>
              <a:tblGrid>
                <a:gridCol w="4032448"/>
                <a:gridCol w="3898776"/>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63</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563" indent="-182563" algn="just" eaLnBrk="1" hangingPunct="0"/>
                      <a:r>
                        <a:rPr kumimoji="0" lang="zh-TW" altLang="zh-TW" sz="2000" b="1" kern="1200" dirty="0" smtClean="0">
                          <a:solidFill>
                            <a:srgbClr val="7030A0"/>
                          </a:solidFill>
                          <a:latin typeface="標楷體" pitchFamily="65" charset="-120"/>
                          <a:ea typeface="標楷體" pitchFamily="65" charset="-120"/>
                          <a:cs typeface="+mn-cs"/>
                        </a:rPr>
                        <a:t>　</a:t>
                      </a:r>
                      <a:r>
                        <a:rPr kumimoji="0" lang="zh-TW" altLang="en-US" sz="2000" b="1" kern="1200" dirty="0" smtClean="0">
                          <a:solidFill>
                            <a:srgbClr val="7030A0"/>
                          </a:solidFill>
                          <a:latin typeface="標楷體" pitchFamily="65" charset="-120"/>
                          <a:ea typeface="標楷體" pitchFamily="65" charset="-120"/>
                          <a:cs typeface="+mn-cs"/>
                        </a:rPr>
                        <a:t>　　</a:t>
                      </a:r>
                      <a:r>
                        <a:rPr kumimoji="0" lang="zh-TW" altLang="zh-TW" sz="2000" b="1" kern="1200" dirty="0" smtClean="0">
                          <a:solidFill>
                            <a:srgbClr val="7030A0"/>
                          </a:solidFill>
                          <a:latin typeface="標楷體" pitchFamily="65" charset="-120"/>
                          <a:ea typeface="標楷體" pitchFamily="65" charset="-120"/>
                          <a:cs typeface="+mn-cs"/>
                        </a:rPr>
                        <a:t>各類採購契約以採用主管機關訂定之範本為原則，其要項及內容由主管機關參考國際及國內慣例定之。</a:t>
                      </a:r>
                    </a:p>
                    <a:p>
                      <a:pPr marL="182563" indent="442913" algn="just"/>
                      <a:r>
                        <a:rPr kumimoji="0" lang="zh-TW" altLang="zh-TW" sz="2000" b="1" u="sng" kern="1200" dirty="0" smtClean="0">
                          <a:solidFill>
                            <a:srgbClr val="7030A0"/>
                          </a:solidFill>
                          <a:latin typeface="標楷體" pitchFamily="65" charset="-120"/>
                          <a:ea typeface="標楷體" pitchFamily="65" charset="-120"/>
                          <a:cs typeface="+mn-cs"/>
                        </a:rPr>
                        <a:t>採購</a:t>
                      </a:r>
                      <a:r>
                        <a:rPr kumimoji="0" lang="zh-TW" altLang="zh-TW" sz="2000" b="1" kern="1200" dirty="0" smtClean="0">
                          <a:solidFill>
                            <a:srgbClr val="7030A0"/>
                          </a:solidFill>
                          <a:latin typeface="標楷體" pitchFamily="65" charset="-120"/>
                          <a:ea typeface="標楷體" pitchFamily="65" charset="-120"/>
                          <a:cs typeface="+mn-cs"/>
                        </a:rPr>
                        <a:t>契約應訂明</a:t>
                      </a:r>
                      <a:r>
                        <a:rPr kumimoji="0" lang="zh-TW" altLang="zh-TW" sz="2000" b="1" u="sng" kern="1200" dirty="0" smtClean="0">
                          <a:solidFill>
                            <a:srgbClr val="FF0000"/>
                          </a:solidFill>
                          <a:latin typeface="標楷體" pitchFamily="65" charset="-120"/>
                          <a:ea typeface="標楷體" pitchFamily="65" charset="-120"/>
                          <a:cs typeface="+mn-cs"/>
                        </a:rPr>
                        <a:t>一方執行錯誤、</a:t>
                      </a:r>
                      <a:r>
                        <a:rPr kumimoji="0" lang="zh-TW" altLang="zh-TW" sz="2000" b="1" kern="1200" dirty="0" smtClean="0">
                          <a:solidFill>
                            <a:srgbClr val="7030A0"/>
                          </a:solidFill>
                          <a:latin typeface="標楷體" pitchFamily="65" charset="-120"/>
                          <a:ea typeface="標楷體" pitchFamily="65" charset="-120"/>
                          <a:cs typeface="+mn-cs"/>
                        </a:rPr>
                        <a:t>不實或管理不善，致</a:t>
                      </a:r>
                      <a:r>
                        <a:rPr kumimoji="0" lang="zh-TW" altLang="zh-TW" sz="2000" b="1" u="sng" kern="1200" dirty="0" smtClean="0">
                          <a:solidFill>
                            <a:srgbClr val="FF0000"/>
                          </a:solidFill>
                          <a:latin typeface="標楷體" pitchFamily="65" charset="-120"/>
                          <a:ea typeface="標楷體" pitchFamily="65" charset="-120"/>
                          <a:cs typeface="+mn-cs"/>
                        </a:rPr>
                        <a:t>他方</a:t>
                      </a:r>
                      <a:r>
                        <a:rPr kumimoji="0" lang="zh-TW" altLang="zh-TW" sz="2000" b="1" kern="1200" dirty="0" smtClean="0">
                          <a:solidFill>
                            <a:srgbClr val="7030A0"/>
                          </a:solidFill>
                          <a:latin typeface="標楷體" pitchFamily="65" charset="-120"/>
                          <a:ea typeface="標楷體" pitchFamily="65" charset="-120"/>
                          <a:cs typeface="+mn-cs"/>
                        </a:rPr>
                        <a:t>遭受損害之責任。</a:t>
                      </a:r>
                      <a:endParaRPr lang="zh-TW" altLang="en-US" sz="2000" b="1" dirty="0">
                        <a:solidFill>
                          <a:srgbClr val="7030A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2000" b="1" kern="1200" dirty="0" smtClean="0">
                          <a:solidFill>
                            <a:srgbClr val="7030A0"/>
                          </a:solidFill>
                          <a:latin typeface="標楷體" pitchFamily="65" charset="-120"/>
                          <a:ea typeface="標楷體" pitchFamily="65" charset="-120"/>
                          <a:cs typeface="+mn-cs"/>
                        </a:rPr>
                        <a:t>　</a:t>
                      </a:r>
                      <a:r>
                        <a:rPr kumimoji="0" lang="zh-TW" altLang="en-US" sz="2000" b="1" kern="1200" dirty="0" smtClean="0">
                          <a:solidFill>
                            <a:srgbClr val="7030A0"/>
                          </a:solidFill>
                          <a:latin typeface="標楷體" pitchFamily="65" charset="-120"/>
                          <a:ea typeface="標楷體" pitchFamily="65" charset="-120"/>
                          <a:cs typeface="+mn-cs"/>
                        </a:rPr>
                        <a:t>　　</a:t>
                      </a:r>
                      <a:r>
                        <a:rPr kumimoji="0" lang="zh-TW" altLang="zh-TW" sz="2000" b="1" kern="1200" dirty="0" smtClean="0">
                          <a:solidFill>
                            <a:srgbClr val="7030A0"/>
                          </a:solidFill>
                          <a:latin typeface="標楷體" pitchFamily="65" charset="-120"/>
                          <a:ea typeface="標楷體" pitchFamily="65" charset="-120"/>
                          <a:cs typeface="+mn-cs"/>
                        </a:rPr>
                        <a:t>各類採購契約以採用主管機關訂定之範本為原則，其要項及內容由主管機關參考國際及國內慣例定之。</a:t>
                      </a:r>
                      <a:endParaRPr kumimoji="0" lang="en-US" altLang="zh-TW" sz="2000" b="1" kern="1200" dirty="0" smtClean="0">
                        <a:solidFill>
                          <a:srgbClr val="7030A0"/>
                        </a:solidFill>
                        <a:latin typeface="標楷體" pitchFamily="65" charset="-120"/>
                        <a:ea typeface="標楷體" pitchFamily="65" charset="-120"/>
                        <a:cs typeface="+mn-cs"/>
                      </a:endParaRPr>
                    </a:p>
                    <a:p>
                      <a:pPr marL="269875" indent="452438" algn="just"/>
                      <a:r>
                        <a:rPr kumimoji="0" lang="zh-TW" altLang="zh-TW" sz="2000" b="1" u="sng" kern="1200" dirty="0" smtClean="0">
                          <a:solidFill>
                            <a:schemeClr val="tx1"/>
                          </a:solidFill>
                          <a:latin typeface="標楷體" pitchFamily="65" charset="-120"/>
                          <a:ea typeface="標楷體" pitchFamily="65" charset="-120"/>
                          <a:cs typeface="+mn-cs"/>
                        </a:rPr>
                        <a:t>委託規劃、設計、監造或管理之</a:t>
                      </a:r>
                      <a:r>
                        <a:rPr kumimoji="0" lang="zh-TW" altLang="zh-TW" sz="2000" b="1" kern="1200" dirty="0" smtClean="0">
                          <a:solidFill>
                            <a:srgbClr val="7030A0"/>
                          </a:solidFill>
                          <a:latin typeface="標楷體" pitchFamily="65" charset="-120"/>
                          <a:ea typeface="標楷體" pitchFamily="65" charset="-120"/>
                          <a:cs typeface="+mn-cs"/>
                        </a:rPr>
                        <a:t>契約，應訂明</a:t>
                      </a:r>
                      <a:r>
                        <a:rPr kumimoji="0" lang="zh-TW" altLang="zh-TW" sz="2000" b="1" u="sng" kern="1200" dirty="0" smtClean="0">
                          <a:solidFill>
                            <a:schemeClr val="tx1"/>
                          </a:solidFill>
                          <a:latin typeface="標楷體" pitchFamily="65" charset="-120"/>
                          <a:ea typeface="標楷體" pitchFamily="65" charset="-120"/>
                          <a:cs typeface="+mn-cs"/>
                        </a:rPr>
                        <a:t>廠商規劃設計</a:t>
                      </a:r>
                      <a:r>
                        <a:rPr kumimoji="0" lang="zh-TW" altLang="zh-TW" sz="2000" b="1" kern="1200" dirty="0" smtClean="0">
                          <a:solidFill>
                            <a:srgbClr val="7030A0"/>
                          </a:solidFill>
                          <a:latin typeface="標楷體" pitchFamily="65" charset="-120"/>
                          <a:ea typeface="標楷體" pitchFamily="65" charset="-120"/>
                          <a:cs typeface="+mn-cs"/>
                        </a:rPr>
                        <a:t>錯誤、</a:t>
                      </a:r>
                      <a:r>
                        <a:rPr kumimoji="0" lang="zh-TW" altLang="zh-TW" sz="2000" b="1" u="sng" kern="1200" dirty="0" smtClean="0">
                          <a:solidFill>
                            <a:schemeClr val="tx1"/>
                          </a:solidFill>
                          <a:latin typeface="標楷體" pitchFamily="65" charset="-120"/>
                          <a:ea typeface="標楷體" pitchFamily="65" charset="-120"/>
                          <a:cs typeface="+mn-cs"/>
                        </a:rPr>
                        <a:t>監造</a:t>
                      </a:r>
                      <a:r>
                        <a:rPr kumimoji="0" lang="zh-TW" altLang="zh-TW" sz="2000" b="1" kern="1200" dirty="0" smtClean="0">
                          <a:solidFill>
                            <a:srgbClr val="7030A0"/>
                          </a:solidFill>
                          <a:latin typeface="標楷體" pitchFamily="65" charset="-120"/>
                          <a:ea typeface="標楷體" pitchFamily="65" charset="-120"/>
                          <a:cs typeface="+mn-cs"/>
                        </a:rPr>
                        <a:t>不實或管理不善，致</a:t>
                      </a:r>
                      <a:r>
                        <a:rPr kumimoji="0" lang="zh-TW" altLang="zh-TW" sz="2000" b="1" u="sng" kern="1200" dirty="0" smtClean="0">
                          <a:solidFill>
                            <a:schemeClr val="tx1"/>
                          </a:solidFill>
                          <a:latin typeface="標楷體" pitchFamily="65" charset="-120"/>
                          <a:ea typeface="標楷體" pitchFamily="65" charset="-120"/>
                          <a:cs typeface="+mn-cs"/>
                        </a:rPr>
                        <a:t>機關</a:t>
                      </a:r>
                      <a:r>
                        <a:rPr kumimoji="0" lang="zh-TW" altLang="zh-TW" sz="2000" b="1" kern="1200" dirty="0" smtClean="0">
                          <a:solidFill>
                            <a:srgbClr val="7030A0"/>
                          </a:solidFill>
                          <a:latin typeface="標楷體" pitchFamily="65" charset="-120"/>
                          <a:ea typeface="標楷體" pitchFamily="65" charset="-120"/>
                          <a:cs typeface="+mn-cs"/>
                        </a:rPr>
                        <a:t>遭受損害之責任。</a:t>
                      </a:r>
                      <a:endParaRPr lang="zh-TW" altLang="en-US" sz="2000" b="1" dirty="0">
                        <a:solidFill>
                          <a:srgbClr val="7030A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1028D15F-413A-4A88-ACA5-40B6815AD689}" type="slidenum">
              <a:rPr lang="zh-TW" altLang="en-US"/>
              <a:pPr>
                <a:defRPr/>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363272" cy="850106"/>
          </a:xfrm>
        </p:spPr>
        <p:txBody>
          <a:bodyPr wrap="square" lIns="91440" tIns="45720" rIns="91440" bIns="45720" numCol="1" anchorCtr="0" compatLnSpc="1">
            <a:prstTxWarp prst="textNoShape">
              <a:avLst/>
            </a:prstTxWarp>
            <a:norm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p>
        </p:txBody>
      </p:sp>
      <p:sp>
        <p:nvSpPr>
          <p:cNvPr id="114691" name="內容版面配置區 2"/>
          <p:cNvSpPr>
            <a:spLocks noGrp="1"/>
          </p:cNvSpPr>
          <p:nvPr>
            <p:ph idx="1"/>
          </p:nvPr>
        </p:nvSpPr>
        <p:spPr>
          <a:xfrm>
            <a:off x="468313" y="1341438"/>
            <a:ext cx="7859712" cy="5160962"/>
          </a:xfrm>
        </p:spPr>
        <p:txBody>
          <a:bodyPr/>
          <a:lstStyle/>
          <a:p>
            <a:pPr algn="just">
              <a:lnSpc>
                <a:spcPct val="85000"/>
              </a:lnSpc>
              <a:spcBef>
                <a:spcPts val="1200"/>
              </a:spcBef>
              <a:buNone/>
            </a:pPr>
            <a:r>
              <a:rPr lang="zh-TW" altLang="en-US" sz="3600" b="1" dirty="0" smtClean="0">
                <a:solidFill>
                  <a:srgbClr val="1D04D2"/>
                </a:solidFill>
                <a:latin typeface="標楷體" pitchFamily="65" charset="-120"/>
                <a:ea typeface="標楷體" pitchFamily="65" charset="-120"/>
                <a:cs typeface="Arial" charset="0"/>
              </a:rPr>
              <a:t> 一、修法目的</a:t>
            </a:r>
          </a:p>
        </p:txBody>
      </p:sp>
      <p:sp>
        <p:nvSpPr>
          <p:cNvPr id="4" name="投影片編號版面配置區 8"/>
          <p:cNvSpPr>
            <a:spLocks noGrp="1"/>
          </p:cNvSpPr>
          <p:nvPr>
            <p:ph type="sldNum" sz="quarter" idx="10"/>
          </p:nvPr>
        </p:nvSpPr>
        <p:spPr/>
        <p:txBody>
          <a:bodyPr/>
          <a:lstStyle/>
          <a:p>
            <a:pPr>
              <a:defRPr/>
            </a:pPr>
            <a:fld id="{43AAB424-CDB9-48BD-8E58-5039D63E0949}" type="slidenum">
              <a:rPr lang="zh-TW" altLang="en-US"/>
              <a:pPr>
                <a:defRPr/>
              </a:pPr>
              <a:t>4</a:t>
            </a:fld>
            <a:endParaRPr lang="zh-TW" altLang="en-US"/>
          </a:p>
        </p:txBody>
      </p:sp>
      <p:pic>
        <p:nvPicPr>
          <p:cNvPr id="5" name="Picture 8" descr="images"/>
          <p:cNvPicPr>
            <a:picLocks noChangeAspect="1" noChangeArrowheads="1"/>
          </p:cNvPicPr>
          <p:nvPr/>
        </p:nvPicPr>
        <p:blipFill>
          <a:blip r:embed="rId3" cstate="print"/>
          <a:srcRect/>
          <a:stretch>
            <a:fillRect/>
          </a:stretch>
        </p:blipFill>
        <p:spPr bwMode="auto">
          <a:xfrm>
            <a:off x="6014070" y="1945977"/>
            <a:ext cx="2809875" cy="2132013"/>
          </a:xfrm>
          <a:prstGeom prst="rect">
            <a:avLst/>
          </a:prstGeom>
          <a:noFill/>
          <a:ln w="9525">
            <a:noFill/>
            <a:miter lim="800000"/>
            <a:headEnd/>
            <a:tailEnd/>
          </a:ln>
        </p:spPr>
      </p:pic>
      <p:pic>
        <p:nvPicPr>
          <p:cNvPr id="6" name="圖片 2"/>
          <p:cNvPicPr>
            <a:picLocks noChangeAspect="1"/>
          </p:cNvPicPr>
          <p:nvPr/>
        </p:nvPicPr>
        <p:blipFill>
          <a:blip r:embed="rId4" cstate="print"/>
          <a:srcRect/>
          <a:stretch>
            <a:fillRect/>
          </a:stretch>
        </p:blipFill>
        <p:spPr bwMode="auto">
          <a:xfrm>
            <a:off x="6014070" y="4365327"/>
            <a:ext cx="1776413" cy="1541463"/>
          </a:xfrm>
          <a:prstGeom prst="rect">
            <a:avLst/>
          </a:prstGeom>
          <a:noFill/>
          <a:ln w="9525">
            <a:noFill/>
            <a:miter lim="800000"/>
            <a:headEnd/>
            <a:tailEnd/>
          </a:ln>
        </p:spPr>
      </p:pic>
      <p:sp>
        <p:nvSpPr>
          <p:cNvPr id="7" name="Rectangle 3"/>
          <p:cNvSpPr>
            <a:spLocks noChangeArrowheads="1"/>
          </p:cNvSpPr>
          <p:nvPr/>
        </p:nvSpPr>
        <p:spPr bwMode="gray">
          <a:xfrm>
            <a:off x="1186483" y="4611390"/>
            <a:ext cx="4899025" cy="762000"/>
          </a:xfrm>
          <a:prstGeom prst="rect">
            <a:avLst/>
          </a:prstGeom>
          <a:noFill/>
          <a:ln w="9525">
            <a:noFill/>
            <a:miter lim="800000"/>
            <a:headEnd/>
            <a:tailEnd/>
          </a:ln>
        </p:spPr>
        <p:txBody>
          <a:bodyPr/>
          <a:lstStyle/>
          <a:p>
            <a:pPr algn="just">
              <a:lnSpc>
                <a:spcPct val="90000"/>
              </a:lnSpc>
              <a:spcBef>
                <a:spcPct val="50000"/>
              </a:spcBef>
              <a:buFont typeface="Wingdings" pitchFamily="2" charset="2"/>
              <a:buNone/>
            </a:pPr>
            <a:r>
              <a:rPr lang="zh-TW" altLang="en-US" sz="3600" b="1" dirty="0">
                <a:solidFill>
                  <a:srgbClr val="C00000"/>
                </a:solidFill>
                <a:latin typeface="標楷體" pitchFamily="65" charset="-120"/>
                <a:ea typeface="標楷體" pitchFamily="65" charset="-120"/>
                <a:cs typeface="Arial" charset="0"/>
              </a:rPr>
              <a:t>檢討違規廠商停權要件</a:t>
            </a:r>
            <a:endParaRPr lang="en-US" altLang="zh-TW" sz="3600" b="1" dirty="0">
              <a:solidFill>
                <a:srgbClr val="C00000"/>
              </a:solidFill>
              <a:latin typeface="標楷體" pitchFamily="65" charset="-120"/>
              <a:ea typeface="標楷體" pitchFamily="65" charset="-120"/>
              <a:cs typeface="Arial" charset="0"/>
            </a:endParaRPr>
          </a:p>
          <a:p>
            <a:pPr algn="ctr">
              <a:buFont typeface="Wingdings" pitchFamily="2" charset="2"/>
              <a:buNone/>
            </a:pPr>
            <a:r>
              <a:rPr lang="zh-TW" altLang="en-US" sz="3600" b="1" dirty="0">
                <a:solidFill>
                  <a:srgbClr val="C00000"/>
                </a:solidFill>
                <a:latin typeface="標楷體" pitchFamily="65" charset="-120"/>
                <a:ea typeface="標楷體" pitchFamily="65" charset="-120"/>
                <a:cs typeface="Arial" charset="0"/>
              </a:rPr>
              <a:t>回應產業界訴求</a:t>
            </a:r>
          </a:p>
        </p:txBody>
      </p:sp>
      <p:sp>
        <p:nvSpPr>
          <p:cNvPr id="9" name="圓角矩形 1"/>
          <p:cNvSpPr>
            <a:spLocks noChangeArrowheads="1"/>
          </p:cNvSpPr>
          <p:nvPr/>
        </p:nvSpPr>
        <p:spPr bwMode="auto">
          <a:xfrm>
            <a:off x="1043608" y="1988840"/>
            <a:ext cx="5114925" cy="1944687"/>
          </a:xfrm>
          <a:prstGeom prst="roundRect">
            <a:avLst>
              <a:gd name="adj" fmla="val 16667"/>
            </a:avLst>
          </a:prstGeom>
          <a:solidFill>
            <a:schemeClr val="bg1"/>
          </a:solidFill>
          <a:ln w="76200" algn="ctr">
            <a:solidFill>
              <a:srgbClr val="FFC000"/>
            </a:solidFill>
            <a:round/>
            <a:headEnd/>
            <a:tailEnd/>
          </a:ln>
        </p:spPr>
        <p:txBody>
          <a:bodyPr>
            <a:spAutoFit/>
          </a:bodyPr>
          <a:lstStyle/>
          <a:p>
            <a:endParaRPr kumimoji="0" lang="zh-TW" altLang="en-US">
              <a:latin typeface="Century Schoolbook"/>
            </a:endParaRPr>
          </a:p>
        </p:txBody>
      </p:sp>
      <p:sp>
        <p:nvSpPr>
          <p:cNvPr id="10" name="Rectangle 3"/>
          <p:cNvSpPr txBox="1">
            <a:spLocks noChangeArrowheads="1"/>
          </p:cNvSpPr>
          <p:nvPr/>
        </p:nvSpPr>
        <p:spPr bwMode="auto">
          <a:xfrm>
            <a:off x="1475656" y="2276872"/>
            <a:ext cx="4321175" cy="1201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0" marR="0" lvl="0" indent="0" algn="l" defTabSz="914400" rtl="0" eaLnBrk="1" fontAlgn="auto" latinLnBrk="0" hangingPunct="1">
              <a:lnSpc>
                <a:spcPct val="100000"/>
              </a:lnSpc>
              <a:spcBef>
                <a:spcPts val="300"/>
              </a:spcBef>
              <a:spcAft>
                <a:spcPts val="0"/>
              </a:spcAft>
              <a:buClr>
                <a:schemeClr val="accent1"/>
              </a:buClr>
              <a:buSzPct val="70000"/>
              <a:buFont typeface="Wingdings" pitchFamily="2" charset="2"/>
              <a:buNone/>
              <a:tabLst/>
              <a:defRPr/>
            </a:pPr>
            <a:r>
              <a:rPr kumimoji="0" lang="zh-TW" altLang="zh-TW" sz="36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Arial" charset="0"/>
              </a:rPr>
              <a:t>推動最有利標，</a:t>
            </a:r>
            <a:endParaRPr kumimoji="0" lang="en-US" altLang="zh-TW" sz="36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Arial" charset="0"/>
            </a:endParaRPr>
          </a:p>
          <a:p>
            <a:pPr marL="0" marR="0" lvl="0" indent="0" algn="l" defTabSz="914400" rtl="0" eaLnBrk="1" fontAlgn="auto" latinLnBrk="0" hangingPunct="1">
              <a:lnSpc>
                <a:spcPct val="100000"/>
              </a:lnSpc>
              <a:spcBef>
                <a:spcPts val="300"/>
              </a:spcBef>
              <a:spcAft>
                <a:spcPts val="0"/>
              </a:spcAft>
              <a:buClr>
                <a:schemeClr val="accent1"/>
              </a:buClr>
              <a:buSzPct val="70000"/>
              <a:buFont typeface="Wingdings" pitchFamily="2" charset="2"/>
              <a:buNone/>
              <a:tabLst/>
              <a:defRPr/>
            </a:pPr>
            <a:r>
              <a:rPr kumimoji="0" lang="zh-TW" altLang="zh-TW" sz="36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Arial" charset="0"/>
              </a:rPr>
              <a:t>提升採購品質，</a:t>
            </a:r>
            <a:endParaRPr kumimoji="0" lang="en-US" altLang="zh-TW" sz="36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Arial" charset="0"/>
            </a:endParaRPr>
          </a:p>
          <a:p>
            <a:pPr marL="0" marR="0" lvl="0" indent="0" algn="l" defTabSz="914400" rtl="0" eaLnBrk="1" fontAlgn="auto" latinLnBrk="0" hangingPunct="1">
              <a:lnSpc>
                <a:spcPct val="100000"/>
              </a:lnSpc>
              <a:spcBef>
                <a:spcPts val="300"/>
              </a:spcBef>
              <a:spcAft>
                <a:spcPts val="0"/>
              </a:spcAft>
              <a:buClr>
                <a:schemeClr val="accent1"/>
              </a:buClr>
              <a:buSzPct val="70000"/>
              <a:buFont typeface="Wingdings" pitchFamily="2" charset="2"/>
              <a:buNone/>
              <a:tabLst/>
              <a:defRPr/>
            </a:pPr>
            <a:r>
              <a:rPr kumimoji="0" lang="zh-TW" altLang="zh-TW" sz="36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Arial" charset="0"/>
              </a:rPr>
              <a:t>強化產業競爭力。</a:t>
            </a:r>
            <a:endParaRPr kumimoji="0" lang="zh-TW" altLang="en-US" sz="36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Arial" charset="0"/>
            </a:endParaRPr>
          </a:p>
        </p:txBody>
      </p:sp>
      <p:sp>
        <p:nvSpPr>
          <p:cNvPr id="11" name="圓角矩形 10"/>
          <p:cNvSpPr>
            <a:spLocks noChangeArrowheads="1"/>
          </p:cNvSpPr>
          <p:nvPr/>
        </p:nvSpPr>
        <p:spPr bwMode="auto">
          <a:xfrm>
            <a:off x="1043608" y="4292302"/>
            <a:ext cx="5114925" cy="1728788"/>
          </a:xfrm>
          <a:prstGeom prst="roundRect">
            <a:avLst>
              <a:gd name="adj" fmla="val 16667"/>
            </a:avLst>
          </a:prstGeom>
          <a:noFill/>
          <a:ln w="76200" algn="ctr">
            <a:solidFill>
              <a:srgbClr val="C00000"/>
            </a:solidFill>
            <a:round/>
            <a:headEnd/>
            <a:tailEnd/>
          </a:ln>
        </p:spPr>
        <p:txBody>
          <a:bodyPr>
            <a:spAutoFit/>
          </a:bodyPr>
          <a:lstStyle/>
          <a:p>
            <a:endParaRPr kumimoji="0" lang="zh-TW" altLang="en-US">
              <a:latin typeface="Century Schoolboo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777875"/>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7544" y="1124744"/>
          <a:ext cx="7992888" cy="5112567"/>
        </p:xfrm>
        <a:graphic>
          <a:graphicData uri="http://schemas.openxmlformats.org/drawingml/2006/table">
            <a:tbl>
              <a:tblPr firstRow="1" bandRow="1">
                <a:tableStyleId>{5DA37D80-6434-44D0-A028-1B22A696006F}</a:tableStyleId>
              </a:tblPr>
              <a:tblGrid>
                <a:gridCol w="5400600"/>
                <a:gridCol w="2592288"/>
              </a:tblGrid>
              <a:tr h="600536">
                <a:tc gridSpan="2">
                  <a:txBody>
                    <a:bodyPr/>
                    <a:lstStyle/>
                    <a:p>
                      <a:r>
                        <a:rPr lang="zh-TW" altLang="en-US" sz="2800" dirty="0" smtClean="0">
                          <a:latin typeface="標楷體" pitchFamily="65" charset="-120"/>
                          <a:ea typeface="標楷體" pitchFamily="65" charset="-120"/>
                        </a:rPr>
                        <a:t>第</a:t>
                      </a:r>
                      <a:r>
                        <a:rPr lang="en-US" altLang="zh-TW" sz="2800" dirty="0" smtClean="0">
                          <a:latin typeface="標楷體" pitchFamily="65" charset="-120"/>
                          <a:ea typeface="標楷體" pitchFamily="65" charset="-120"/>
                        </a:rPr>
                        <a:t>70</a:t>
                      </a:r>
                      <a:r>
                        <a:rPr lang="zh-TW" altLang="en-US" sz="2800" dirty="0" smtClean="0">
                          <a:latin typeface="標楷體" pitchFamily="65" charset="-120"/>
                          <a:ea typeface="標楷體" pitchFamily="65" charset="-120"/>
                        </a:rPr>
                        <a:t>條之</a:t>
                      </a:r>
                      <a:r>
                        <a:rPr lang="en-US" altLang="zh-TW" sz="2800" dirty="0" smtClean="0">
                          <a:latin typeface="標楷體" pitchFamily="65" charset="-120"/>
                          <a:ea typeface="標楷體" pitchFamily="65" charset="-120"/>
                        </a:rPr>
                        <a:t>1</a:t>
                      </a:r>
                      <a:endParaRPr lang="zh-TW" altLang="en-US" sz="2800" dirty="0">
                        <a:solidFill>
                          <a:srgbClr val="1D04D2"/>
                        </a:solidFill>
                        <a:latin typeface="標楷體" pitchFamily="65" charset="-120"/>
                        <a:ea typeface="標楷體" pitchFamily="65" charset="-120"/>
                      </a:endParaRPr>
                    </a:p>
                  </a:txBody>
                  <a:tcPr/>
                </a:tc>
                <a:tc hMerge="1">
                  <a:txBody>
                    <a:bodyPr/>
                    <a:lstStyle/>
                    <a:p>
                      <a:endParaRPr lang="zh-TW" altLang="en-US" dirty="0">
                        <a:solidFill>
                          <a:srgbClr val="1D04D2"/>
                        </a:solidFill>
                        <a:latin typeface="標楷體" pitchFamily="65" charset="-120"/>
                        <a:ea typeface="標楷體" pitchFamily="65" charset="-120"/>
                      </a:endParaRPr>
                    </a:p>
                  </a:txBody>
                  <a:tcPr/>
                </a:tc>
              </a:tr>
              <a:tr h="413073">
                <a:tc>
                  <a:txBody>
                    <a:bodyPr/>
                    <a:lstStyle/>
                    <a:p>
                      <a:r>
                        <a:rPr lang="zh-TW" altLang="en-US" sz="2000" dirty="0" smtClean="0">
                          <a:latin typeface="標楷體" pitchFamily="65" charset="-120"/>
                          <a:ea typeface="標楷體" pitchFamily="65" charset="-120"/>
                        </a:rPr>
                        <a:t>增訂條文</a:t>
                      </a:r>
                      <a:endParaRPr lang="zh-TW" altLang="en-US" sz="2000" b="1" dirty="0">
                        <a:solidFill>
                          <a:srgbClr val="1D04D2"/>
                        </a:solidFill>
                        <a:latin typeface="標楷體" pitchFamily="65" charset="-120"/>
                        <a:ea typeface="標楷體" pitchFamily="65" charset="-120"/>
                      </a:endParaRPr>
                    </a:p>
                  </a:txBody>
                  <a:tcPr/>
                </a:tc>
                <a:tc>
                  <a:txBody>
                    <a:bodyPr/>
                    <a:lstStyle/>
                    <a:p>
                      <a:r>
                        <a:rPr lang="zh-TW" altLang="en-US" sz="2000" dirty="0" smtClean="0">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tc>
              </a:tr>
              <a:tr h="4098958">
                <a:tc>
                  <a:txBody>
                    <a:bodyPr/>
                    <a:lstStyle/>
                    <a:p>
                      <a:pPr marL="269875" indent="-269875" algn="just" eaLnBrk="1" hangingPunct="0"/>
                      <a:r>
                        <a:rPr kumimoji="0" lang="zh-TW" altLang="zh-TW" sz="1800" kern="1200" dirty="0" smtClean="0">
                          <a:latin typeface="標楷體" pitchFamily="65" charset="-120"/>
                          <a:ea typeface="標楷體" pitchFamily="65" charset="-120"/>
                        </a:rPr>
                        <a:t>　</a:t>
                      </a:r>
                      <a:r>
                        <a:rPr kumimoji="0" lang="zh-TW" altLang="en-US" sz="1800" kern="1200" dirty="0" smtClean="0">
                          <a:latin typeface="標楷體" pitchFamily="65" charset="-120"/>
                          <a:ea typeface="標楷體" pitchFamily="65" charset="-120"/>
                        </a:rPr>
                        <a:t>　　</a:t>
                      </a:r>
                      <a:r>
                        <a:rPr kumimoji="0" lang="zh-TW" altLang="zh-TW" sz="2000" kern="1200" dirty="0" smtClean="0">
                          <a:latin typeface="標楷體" pitchFamily="65" charset="-120"/>
                          <a:ea typeface="標楷體" pitchFamily="65" charset="-120"/>
                        </a:rPr>
                        <a:t>機關辦理工程規劃、設計，應依工程規模及特性，分析潛在施工危險，</a:t>
                      </a:r>
                      <a:r>
                        <a:rPr kumimoji="0" lang="zh-TW" altLang="zh-TW" sz="2000" b="1" kern="1200" dirty="0" smtClean="0">
                          <a:solidFill>
                            <a:srgbClr val="FF0000"/>
                          </a:solidFill>
                          <a:latin typeface="標楷體" pitchFamily="65" charset="-120"/>
                          <a:ea typeface="標楷體" pitchFamily="65" charset="-120"/>
                        </a:rPr>
                        <a:t>編製符合職業安全衛生法規之安全衛生圖說及規範</a:t>
                      </a:r>
                      <a:r>
                        <a:rPr kumimoji="0" lang="zh-TW" altLang="zh-TW" sz="2000" kern="1200" dirty="0" smtClean="0">
                          <a:latin typeface="標楷體" pitchFamily="65" charset="-120"/>
                          <a:ea typeface="標楷體" pitchFamily="65" charset="-120"/>
                        </a:rPr>
                        <a:t>，並</a:t>
                      </a:r>
                      <a:r>
                        <a:rPr kumimoji="0" lang="zh-TW" altLang="zh-TW" sz="2000" b="1" kern="1200" dirty="0" smtClean="0">
                          <a:solidFill>
                            <a:srgbClr val="FF0000"/>
                          </a:solidFill>
                          <a:latin typeface="標楷體" pitchFamily="65" charset="-120"/>
                          <a:ea typeface="標楷體" pitchFamily="65" charset="-120"/>
                        </a:rPr>
                        <a:t>量化</a:t>
                      </a:r>
                      <a:r>
                        <a:rPr kumimoji="0" lang="zh-TW" altLang="zh-TW" sz="2000" b="1" kern="1200" dirty="0" smtClean="0">
                          <a:solidFill>
                            <a:srgbClr val="7030A0"/>
                          </a:solidFill>
                          <a:latin typeface="標楷體" pitchFamily="65" charset="-120"/>
                          <a:ea typeface="標楷體" pitchFamily="65" charset="-120"/>
                        </a:rPr>
                        <a:t>編列</a:t>
                      </a:r>
                      <a:r>
                        <a:rPr kumimoji="0" lang="zh-TW" altLang="zh-TW" sz="2000" b="1" kern="1200" dirty="0" smtClean="0">
                          <a:solidFill>
                            <a:srgbClr val="FF0000"/>
                          </a:solidFill>
                          <a:latin typeface="標楷體" pitchFamily="65" charset="-120"/>
                          <a:ea typeface="標楷體" pitchFamily="65" charset="-120"/>
                        </a:rPr>
                        <a:t>安全衛生費用</a:t>
                      </a:r>
                      <a:r>
                        <a:rPr kumimoji="0" lang="zh-TW" altLang="zh-TW" sz="2000" kern="1200" dirty="0" smtClean="0">
                          <a:latin typeface="標楷體" pitchFamily="65" charset="-120"/>
                          <a:ea typeface="標楷體" pitchFamily="65" charset="-120"/>
                        </a:rPr>
                        <a:t>。</a:t>
                      </a:r>
                    </a:p>
                    <a:p>
                      <a:pPr marL="269875" indent="452438" algn="just" eaLnBrk="1" hangingPunct="0"/>
                      <a:r>
                        <a:rPr kumimoji="0" lang="zh-TW" altLang="zh-TW" sz="2000" kern="1200" dirty="0" smtClean="0">
                          <a:latin typeface="標楷體" pitchFamily="65" charset="-120"/>
                          <a:ea typeface="標楷體" pitchFamily="65" charset="-120"/>
                        </a:rPr>
                        <a:t>機關辦理</a:t>
                      </a:r>
                      <a:r>
                        <a:rPr kumimoji="0" lang="zh-TW" altLang="zh-TW" sz="2000" b="1" kern="1200" dirty="0" smtClean="0">
                          <a:solidFill>
                            <a:srgbClr val="FF0000"/>
                          </a:solidFill>
                          <a:latin typeface="標楷體" pitchFamily="65" charset="-120"/>
                          <a:ea typeface="標楷體" pitchFamily="65" charset="-120"/>
                        </a:rPr>
                        <a:t>工程採購</a:t>
                      </a:r>
                      <a:r>
                        <a:rPr kumimoji="0" lang="zh-TW" altLang="zh-TW" sz="2000" kern="1200" dirty="0" smtClean="0">
                          <a:latin typeface="標楷體" pitchFamily="65" charset="-120"/>
                          <a:ea typeface="標楷體" pitchFamily="65" charset="-120"/>
                        </a:rPr>
                        <a:t>，應將</a:t>
                      </a:r>
                      <a:r>
                        <a:rPr kumimoji="0" lang="zh-TW" altLang="zh-TW" sz="2000" b="1" kern="1200" dirty="0" smtClean="0">
                          <a:solidFill>
                            <a:srgbClr val="FF0000"/>
                          </a:solidFill>
                          <a:latin typeface="標楷體" pitchFamily="65" charset="-120"/>
                          <a:ea typeface="標楷體" pitchFamily="65" charset="-120"/>
                        </a:rPr>
                        <a:t>前項設計成果納入招標文件</a:t>
                      </a:r>
                      <a:r>
                        <a:rPr kumimoji="0" lang="zh-TW" altLang="zh-TW" sz="2000" kern="1200" dirty="0" smtClean="0">
                          <a:latin typeface="標楷體" pitchFamily="65" charset="-120"/>
                          <a:ea typeface="標楷體" pitchFamily="65" charset="-120"/>
                        </a:rPr>
                        <a:t>，並於招標文件規定廠商須依職業安全衛生法規，</a:t>
                      </a:r>
                      <a:r>
                        <a:rPr kumimoji="0" lang="zh-TW" altLang="zh-TW" sz="2000" b="1" kern="1200" dirty="0" smtClean="0">
                          <a:solidFill>
                            <a:srgbClr val="1D04D2"/>
                          </a:solidFill>
                          <a:latin typeface="標楷體" pitchFamily="65" charset="-120"/>
                          <a:ea typeface="標楷體" pitchFamily="65" charset="-120"/>
                        </a:rPr>
                        <a:t>採取必要之預防設備或措施</a:t>
                      </a:r>
                      <a:r>
                        <a:rPr kumimoji="0" lang="zh-TW" altLang="zh-TW" sz="2000" kern="1200" dirty="0" smtClean="0">
                          <a:latin typeface="標楷體" pitchFamily="65" charset="-120"/>
                          <a:ea typeface="標楷體" pitchFamily="65" charset="-120"/>
                        </a:rPr>
                        <a:t>，</a:t>
                      </a:r>
                      <a:r>
                        <a:rPr kumimoji="0" lang="zh-TW" altLang="zh-TW" sz="2000" b="1" kern="1200" dirty="0" smtClean="0">
                          <a:solidFill>
                            <a:srgbClr val="1D04D2"/>
                          </a:solidFill>
                          <a:latin typeface="標楷體" pitchFamily="65" charset="-120"/>
                          <a:ea typeface="標楷體" pitchFamily="65" charset="-120"/>
                        </a:rPr>
                        <a:t>實施安全衛生管理及訓練</a:t>
                      </a:r>
                      <a:r>
                        <a:rPr kumimoji="0" lang="zh-TW" altLang="zh-TW" sz="2000" kern="1200" dirty="0" smtClean="0">
                          <a:latin typeface="標楷體" pitchFamily="65" charset="-120"/>
                          <a:ea typeface="標楷體" pitchFamily="65" charset="-120"/>
                        </a:rPr>
                        <a:t>，使勞工免於發生職業災害，以確保施工安全。</a:t>
                      </a:r>
                    </a:p>
                    <a:p>
                      <a:pPr marL="269875" indent="452438" algn="just"/>
                      <a:r>
                        <a:rPr kumimoji="0" lang="zh-TW" altLang="zh-TW" sz="2000" kern="1200" dirty="0" smtClean="0">
                          <a:latin typeface="標楷體" pitchFamily="65" charset="-120"/>
                          <a:ea typeface="標楷體" pitchFamily="65" charset="-120"/>
                        </a:rPr>
                        <a:t>廠商施工場所依法令或契約應有之安全衛生設施欠缺或不良，致發生職業災害者，除應受職業安全衛生相關法令處罰外，機關應依本法及契約規定處置</a:t>
                      </a:r>
                      <a:r>
                        <a:rPr kumimoji="0" lang="zh-TW" altLang="zh-TW" sz="1800" kern="1200" dirty="0" smtClean="0">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a:txBody>
                  <a:tcPr/>
                </a:tc>
                <a:tc>
                  <a:txBody>
                    <a:bodyPr/>
                    <a:lstStyle/>
                    <a:p>
                      <a:pPr marL="269875" indent="-269875"/>
                      <a:r>
                        <a:rPr kumimoji="0" lang="zh-TW" altLang="zh-TW" sz="1800" kern="1200" dirty="0" smtClean="0">
                          <a:latin typeface="標楷體" pitchFamily="65" charset="-120"/>
                          <a:ea typeface="標楷體" pitchFamily="65" charset="-120"/>
                        </a:rPr>
                        <a:t>　</a:t>
                      </a:r>
                      <a:r>
                        <a:rPr kumimoji="0" lang="zh-TW" altLang="en-US" sz="1800" kern="1200" dirty="0" smtClean="0">
                          <a:latin typeface="標楷體" pitchFamily="65" charset="-120"/>
                          <a:ea typeface="標楷體" pitchFamily="65" charset="-120"/>
                        </a:rPr>
                        <a:t>　　</a:t>
                      </a:r>
                      <a:endParaRPr lang="zh-TW" altLang="en-US" b="1" dirty="0">
                        <a:latin typeface="標楷體" pitchFamily="65" charset="-120"/>
                        <a:ea typeface="標楷體" pitchFamily="65" charset="-120"/>
                      </a:endParaRPr>
                    </a:p>
                  </a:txBody>
                  <a:tcPr/>
                </a:tc>
              </a:tr>
            </a:tbl>
          </a:graphicData>
        </a:graphic>
      </p:graphicFrame>
      <p:sp>
        <p:nvSpPr>
          <p:cNvPr id="5" name="投影片編號版面配置區 8"/>
          <p:cNvSpPr>
            <a:spLocks noGrp="1"/>
          </p:cNvSpPr>
          <p:nvPr>
            <p:ph type="sldNum" sz="quarter" idx="10"/>
          </p:nvPr>
        </p:nvSpPr>
        <p:spPr/>
        <p:txBody>
          <a:bodyPr/>
          <a:lstStyle/>
          <a:p>
            <a:pPr>
              <a:defRPr/>
            </a:pPr>
            <a:fld id="{977DEF19-58AD-4584-9F47-4D2B0FA5501F}" type="slidenum">
              <a:rPr lang="zh-TW" altLang="en-US"/>
              <a:pPr>
                <a:defRPr/>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003232" cy="5205065"/>
          </a:xfrm>
        </p:spPr>
        <p:txBody>
          <a:bodyPr>
            <a:normAutofit/>
          </a:bodyPr>
          <a:lstStyle/>
          <a:p>
            <a:pPr marL="355600" indent="-355600" algn="just" fontAlgn="auto">
              <a:spcAft>
                <a:spcPts val="0"/>
              </a:spcAft>
              <a:buNone/>
              <a:defRPr/>
            </a:pPr>
            <a:r>
              <a:rPr lang="zh-TW" altLang="en-US" sz="2800" b="1" dirty="0" smtClean="0">
                <a:solidFill>
                  <a:srgbClr val="02901D"/>
                </a:solidFill>
                <a:latin typeface="標楷體" pitchFamily="65" charset="-120"/>
                <a:ea typeface="標楷體" pitchFamily="65" charset="-120"/>
              </a:rPr>
              <a:t>※</a:t>
            </a:r>
            <a:r>
              <a:rPr lang="zh-TW" altLang="en-US" sz="2800" b="1" dirty="0" smtClean="0">
                <a:solidFill>
                  <a:srgbClr val="02901D"/>
                </a:solidFill>
                <a:effectLst/>
                <a:latin typeface="標楷體" pitchFamily="65" charset="-120"/>
                <a:ea typeface="標楷體" pitchFamily="65" charset="-120"/>
              </a:rPr>
              <a:t>加強事前防範機制，從規劃設計階段、招標階段及履約階段要求廠商依職業安全衛生法採取必要防範措施，降低發生職業災害的風險，並加強查核機制，保障勞工安全。</a:t>
            </a:r>
            <a:endParaRPr lang="en-US" altLang="zh-TW" sz="2800" b="1" dirty="0" smtClean="0">
              <a:solidFill>
                <a:srgbClr val="02901D"/>
              </a:solidFill>
              <a:effectLst/>
              <a:latin typeface="標楷體" pitchFamily="65" charset="-120"/>
              <a:ea typeface="標楷體" pitchFamily="65" charset="-120"/>
            </a:endParaRPr>
          </a:p>
          <a:p>
            <a:pPr marL="355600" indent="-35560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設計階段</a:t>
            </a:r>
            <a:r>
              <a:rPr lang="zh-TW" altLang="zh-TW" sz="2800" b="1" dirty="0" smtClean="0">
                <a:solidFill>
                  <a:srgbClr val="02901D"/>
                </a:solidFill>
                <a:effectLst/>
                <a:latin typeface="標楷體" pitchFamily="65" charset="-120"/>
                <a:ea typeface="標楷體" pitchFamily="65" charset="-120"/>
              </a:rPr>
              <a:t>編製符合職業安全衛生法規之安全衛生圖說及規範，並量化編列安全衛生費用。 </a:t>
            </a:r>
            <a:endParaRPr lang="en-US" altLang="zh-TW" sz="2800" b="1" dirty="0" smtClean="0">
              <a:solidFill>
                <a:srgbClr val="02901D"/>
              </a:solidFill>
              <a:effectLst/>
              <a:latin typeface="標楷體" pitchFamily="65" charset="-120"/>
              <a:ea typeface="標楷體" pitchFamily="65" charset="-120"/>
            </a:endParaRPr>
          </a:p>
          <a:p>
            <a:pPr marL="274320" indent="-274320" algn="just" fontAlgn="auto">
              <a:spcAft>
                <a:spcPts val="0"/>
              </a:spcAft>
              <a:buFont typeface="Wingdings"/>
              <a:buNone/>
              <a:defRPr/>
            </a:pPr>
            <a:r>
              <a:rPr lang="zh-TW" altLang="en-US" sz="2800" b="1" dirty="0" smtClean="0">
                <a:solidFill>
                  <a:srgbClr val="02901D"/>
                </a:solidFill>
                <a:latin typeface="標楷體" pitchFamily="65" charset="-120"/>
                <a:ea typeface="標楷體" pitchFamily="65" charset="-120"/>
              </a:rPr>
              <a:t> </a:t>
            </a:r>
            <a:endParaRPr lang="en-US" altLang="zh-TW" sz="2800" b="1" dirty="0" smtClean="0">
              <a:solidFill>
                <a:srgbClr val="02901D"/>
              </a:solidFill>
              <a:latin typeface="標楷體" pitchFamily="65" charset="-120"/>
              <a:ea typeface="標楷體" pitchFamily="65" charset="-120"/>
            </a:endParaRPr>
          </a:p>
          <a:p>
            <a:pPr marL="274320" indent="-274320" algn="just" fontAlgn="auto">
              <a:spcAft>
                <a:spcPts val="0"/>
              </a:spcAft>
              <a:buFont typeface="Wingdings"/>
              <a:buNone/>
              <a:defRPr/>
            </a:pPr>
            <a:r>
              <a:rPr lang="zh-TW" altLang="en-US" sz="2800" b="1" dirty="0" smtClean="0">
                <a:solidFill>
                  <a:srgbClr val="02901D"/>
                </a:solidFill>
                <a:latin typeface="標楷體" pitchFamily="65" charset="-120"/>
                <a:ea typeface="標楷體" pitchFamily="65" charset="-120"/>
              </a:rPr>
              <a:t>　</a:t>
            </a:r>
            <a:endParaRPr lang="en-US" altLang="zh-TW" sz="2800" b="1" dirty="0" smtClean="0">
              <a:solidFill>
                <a:srgbClr val="02901D"/>
              </a:solidFill>
              <a:latin typeface="標楷體" pitchFamily="65" charset="-120"/>
              <a:ea typeface="標楷體" pitchFamily="65" charset="-120"/>
            </a:endParaRPr>
          </a:p>
          <a:p>
            <a:pPr marL="274320" indent="-274320" algn="just" fontAlgn="auto">
              <a:spcAft>
                <a:spcPts val="0"/>
              </a:spcAft>
              <a:buFont typeface="Wingdings"/>
              <a:buNone/>
              <a:defRPr/>
            </a:pPr>
            <a:endParaRPr lang="en-US" altLang="zh-TW" sz="2800" b="1" dirty="0" smtClean="0">
              <a:solidFill>
                <a:srgbClr val="02901D"/>
              </a:solidFill>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41</a:t>
            </a:fld>
            <a:endParaRPr lang="zh-TW" altLang="en-US"/>
          </a:p>
        </p:txBody>
      </p:sp>
      <p:sp>
        <p:nvSpPr>
          <p:cNvPr id="5" name="標題 1"/>
          <p:cNvSpPr txBox="1">
            <a:spLocks/>
          </p:cNvSpPr>
          <p:nvPr/>
        </p:nvSpPr>
        <p:spPr>
          <a:xfrm>
            <a:off x="323528" y="476672"/>
            <a:ext cx="8363272" cy="576064"/>
          </a:xfrm>
          <a:prstGeom prst="rect">
            <a:avLst/>
          </a:prstGeom>
        </p:spPr>
        <p:txBody>
          <a:bodyPr vert="horz" wrap="square" lIns="91440" tIns="45720" rIns="91440" bIns="45720" numCol="1" anchor="b" anchorCtr="0" compatLnSpc="1">
            <a:prstTxWarp prst="textNoShape">
              <a:avLst/>
            </a:prstTxWarp>
            <a:noAutofit/>
          </a:bodyPr>
          <a:lstStyle/>
          <a:p>
            <a:pPr marL="1077913" lvl="0" indent="-1077913" algn="ctr" fontAlgn="auto">
              <a:spcAft>
                <a:spcPts val="0"/>
              </a:spcAft>
              <a:defRPr/>
            </a:pPr>
            <a:r>
              <a:rPr lang="zh-TW" altLang="en-US" sz="4400" b="1" dirty="0" smtClean="0">
                <a:solidFill>
                  <a:srgbClr val="7030A0"/>
                </a:solidFill>
                <a:latin typeface="標楷體" pitchFamily="65" charset="-120"/>
                <a:ea typeface="標楷體" pitchFamily="65" charset="-120"/>
              </a:rPr>
              <a:t>壹、政府採購法修法重點</a:t>
            </a:r>
            <a:endParaRPr lang="zh-TW" altLang="en-US" sz="4400" b="1" cap="small" dirty="0" smtClean="0">
              <a:solidFill>
                <a:srgbClr val="7030A0"/>
              </a:solidFill>
              <a:latin typeface="標楷體" pitchFamily="65" charset="-120"/>
              <a:ea typeface="標楷體" pitchFamily="65" charset="-120"/>
            </a:endParaRPr>
          </a:p>
        </p:txBody>
      </p:sp>
      <p:grpSp>
        <p:nvGrpSpPr>
          <p:cNvPr id="18" name="群組 17"/>
          <p:cNvGrpSpPr/>
          <p:nvPr/>
        </p:nvGrpSpPr>
        <p:grpSpPr>
          <a:xfrm>
            <a:off x="611560" y="4005064"/>
            <a:ext cx="6915150" cy="2584450"/>
            <a:chOff x="1187450" y="3857625"/>
            <a:chExt cx="6915150" cy="2584450"/>
          </a:xfrm>
        </p:grpSpPr>
        <p:sp>
          <p:nvSpPr>
            <p:cNvPr id="19" name="Oval 5"/>
            <p:cNvSpPr>
              <a:spLocks noChangeArrowheads="1"/>
            </p:cNvSpPr>
            <p:nvPr/>
          </p:nvSpPr>
          <p:spPr bwMode="gray">
            <a:xfrm>
              <a:off x="5168900" y="3995738"/>
              <a:ext cx="841375" cy="827087"/>
            </a:xfrm>
            <a:prstGeom prst="ellipse">
              <a:avLst/>
            </a:prstGeom>
            <a:gradFill rotWithShape="1">
              <a:gsLst>
                <a:gs pos="0">
                  <a:srgbClr val="C59EF4"/>
                </a:gs>
                <a:gs pos="100000">
                  <a:srgbClr val="5E3F91"/>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TW" altLang="en-US" sz="1800">
                <a:latin typeface="Arial" pitchFamily="34" charset="0"/>
                <a:ea typeface="新細明體" pitchFamily="18" charset="-120"/>
              </a:endParaRPr>
            </a:p>
          </p:txBody>
        </p:sp>
        <p:sp>
          <p:nvSpPr>
            <p:cNvPr id="20" name="Oval 7"/>
            <p:cNvSpPr>
              <a:spLocks noChangeArrowheads="1"/>
            </p:cNvSpPr>
            <p:nvPr/>
          </p:nvSpPr>
          <p:spPr bwMode="gray">
            <a:xfrm>
              <a:off x="4359275" y="5722938"/>
              <a:ext cx="841375" cy="719137"/>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endParaRPr lang="zh-TW" altLang="en-US" sz="1800">
                <a:latin typeface="Arial" panose="020B0604020202020204" pitchFamily="34" charset="0"/>
                <a:ea typeface="新細明體" panose="02020500000000000000" pitchFamily="18" charset="-120"/>
              </a:endParaRPr>
            </a:p>
          </p:txBody>
        </p:sp>
        <p:grpSp>
          <p:nvGrpSpPr>
            <p:cNvPr id="21" name="群組 24"/>
            <p:cNvGrpSpPr/>
            <p:nvPr/>
          </p:nvGrpSpPr>
          <p:grpSpPr>
            <a:xfrm>
              <a:off x="1187450" y="3857625"/>
              <a:ext cx="6915150" cy="2441575"/>
              <a:chOff x="1187450" y="3857625"/>
              <a:chExt cx="6915150" cy="2441575"/>
            </a:xfrm>
          </p:grpSpPr>
          <p:sp>
            <p:nvSpPr>
              <p:cNvPr id="22" name="Oval 6"/>
              <p:cNvSpPr>
                <a:spLocks noChangeArrowheads="1"/>
              </p:cNvSpPr>
              <p:nvPr/>
            </p:nvSpPr>
            <p:spPr bwMode="gray">
              <a:xfrm>
                <a:off x="3494088" y="4800600"/>
                <a:ext cx="896937" cy="852488"/>
              </a:xfrm>
              <a:prstGeom prst="ellipse">
                <a:avLst/>
              </a:prstGeom>
              <a:gradFill rotWithShape="1">
                <a:gsLst>
                  <a:gs pos="0">
                    <a:srgbClr val="7FAC00"/>
                  </a:gs>
                  <a:gs pos="100000">
                    <a:srgbClr val="2D5D33"/>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TW" altLang="en-US" sz="1800">
                  <a:latin typeface="Arial" pitchFamily="34" charset="0"/>
                  <a:ea typeface="新細明體" pitchFamily="18" charset="-120"/>
                </a:endParaRPr>
              </a:p>
            </p:txBody>
          </p:sp>
          <p:sp>
            <p:nvSpPr>
              <p:cNvPr id="23" name="Oval 8"/>
              <p:cNvSpPr>
                <a:spLocks noChangeArrowheads="1"/>
              </p:cNvSpPr>
              <p:nvPr/>
            </p:nvSpPr>
            <p:spPr bwMode="gray">
              <a:xfrm>
                <a:off x="6230938" y="5062538"/>
                <a:ext cx="863600" cy="876300"/>
              </a:xfrm>
              <a:prstGeom prst="ellipse">
                <a:avLst/>
              </a:prstGeom>
              <a:gradFill rotWithShape="1">
                <a:gsLst>
                  <a:gs pos="0">
                    <a:srgbClr val="D07E06"/>
                  </a:gs>
                  <a:gs pos="100000">
                    <a:srgbClr val="804D1A"/>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TW" altLang="en-US" sz="1800">
                  <a:latin typeface="Arial" pitchFamily="34" charset="0"/>
                  <a:ea typeface="新細明體" pitchFamily="18" charset="-120"/>
                </a:endParaRPr>
              </a:p>
            </p:txBody>
          </p:sp>
          <p:sp>
            <p:nvSpPr>
              <p:cNvPr id="24" name="Oval 9"/>
              <p:cNvSpPr>
                <a:spLocks noChangeArrowheads="1"/>
              </p:cNvSpPr>
              <p:nvPr/>
            </p:nvSpPr>
            <p:spPr bwMode="gray">
              <a:xfrm>
                <a:off x="7161213" y="3857625"/>
                <a:ext cx="941387" cy="922338"/>
              </a:xfrm>
              <a:prstGeom prst="ellipse">
                <a:avLst/>
              </a:prstGeom>
              <a:gradFill rotWithShape="1">
                <a:gsLst>
                  <a:gs pos="0">
                    <a:srgbClr val="C00000"/>
                  </a:gs>
                  <a:gs pos="100000">
                    <a:srgbClr val="660033"/>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TW" altLang="en-US" sz="1800">
                  <a:latin typeface="Arial" pitchFamily="34" charset="0"/>
                  <a:ea typeface="新細明體" pitchFamily="18" charset="-120"/>
                </a:endParaRPr>
              </a:p>
            </p:txBody>
          </p:sp>
          <p:grpSp>
            <p:nvGrpSpPr>
              <p:cNvPr id="25" name="群組 23"/>
              <p:cNvGrpSpPr/>
              <p:nvPr/>
            </p:nvGrpSpPr>
            <p:grpSpPr>
              <a:xfrm>
                <a:off x="1187450" y="4138613"/>
                <a:ext cx="6842422" cy="2160587"/>
                <a:chOff x="1187450" y="4138613"/>
                <a:chExt cx="6842422" cy="2160587"/>
              </a:xfrm>
            </p:grpSpPr>
            <p:sp>
              <p:nvSpPr>
                <p:cNvPr id="26" name="Freeform 4"/>
                <p:cNvSpPr>
                  <a:spLocks noEditPoints="1"/>
                </p:cNvSpPr>
                <p:nvPr/>
              </p:nvSpPr>
              <p:spPr bwMode="gray">
                <a:xfrm rot="20241944">
                  <a:off x="3360738" y="4562475"/>
                  <a:ext cx="4489450" cy="1357313"/>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ln/>
                <a:extLst>
                  <a:ext uri="{91240B29-F687-4F45-9708-019B960494DF}">
                    <a14:hiddenLine xmlns:a14="http://schemas.microsoft.com/office/drawing/2010/main" w="0">
                      <a:solidFill>
                        <a:srgbClr val="F7C16B"/>
                      </a:solidFill>
                      <a:prstDash val="solid"/>
                      <a:round/>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a:defRPr/>
                  </a:pPr>
                  <a:endParaRPr lang="zh-TW" altLang="en-US" sz="1800">
                    <a:latin typeface="Arial" panose="020B0604020202020204" pitchFamily="34" charset="0"/>
                    <a:ea typeface="+mn-ea"/>
                  </a:endParaRPr>
                </a:p>
              </p:txBody>
            </p:sp>
            <p:sp>
              <p:nvSpPr>
                <p:cNvPr id="27" name="Text Box 10"/>
                <p:cNvSpPr txBox="1">
                  <a:spLocks noChangeArrowheads="1"/>
                </p:cNvSpPr>
                <p:nvPr/>
              </p:nvSpPr>
              <p:spPr bwMode="white">
                <a:xfrm>
                  <a:off x="3560763" y="5003800"/>
                  <a:ext cx="793750" cy="420688"/>
                </a:xfrm>
                <a:prstGeom prst="rect">
                  <a:avLst/>
                </a:prstGeom>
                <a:noFill/>
                <a:ln w="9525">
                  <a:noFill/>
                  <a:miter lim="800000"/>
                  <a:headEnd/>
                  <a:tailEnd/>
                </a:ln>
                <a:effectLst/>
              </p:spPr>
              <p:txBody>
                <a:bodyPr wrap="none">
                  <a:spAutoFit/>
                </a:bodyPr>
                <a:lstStyle/>
                <a:p>
                  <a:pPr eaLnBrk="0" hangingPunct="0">
                    <a:lnSpc>
                      <a:spcPct val="90000"/>
                    </a:lnSpc>
                  </a:pPr>
                  <a:r>
                    <a:rPr kumimoji="1" lang="zh-TW" altLang="en-US" sz="2400" b="1" dirty="0">
                      <a:solidFill>
                        <a:schemeClr val="bg1"/>
                      </a:solidFill>
                      <a:latin typeface="微軟正黑體" pitchFamily="34" charset="-120"/>
                      <a:ea typeface="微軟正黑體" pitchFamily="34" charset="-120"/>
                    </a:rPr>
                    <a:t>家庭</a:t>
                  </a:r>
                </a:p>
              </p:txBody>
            </p:sp>
            <p:sp>
              <p:nvSpPr>
                <p:cNvPr id="28" name="Text Box 11"/>
                <p:cNvSpPr txBox="1">
                  <a:spLocks noChangeArrowheads="1"/>
                </p:cNvSpPr>
                <p:nvPr/>
              </p:nvSpPr>
              <p:spPr bwMode="white">
                <a:xfrm>
                  <a:off x="5216525" y="4211638"/>
                  <a:ext cx="793750" cy="420687"/>
                </a:xfrm>
                <a:prstGeom prst="rect">
                  <a:avLst/>
                </a:prstGeom>
                <a:noFill/>
                <a:ln w="9525">
                  <a:noFill/>
                  <a:miter lim="800000"/>
                  <a:headEnd/>
                  <a:tailEnd/>
                </a:ln>
                <a:effectLst/>
              </p:spPr>
              <p:txBody>
                <a:bodyPr wrap="none">
                  <a:spAutoFit/>
                </a:bodyPr>
                <a:lstStyle/>
                <a:p>
                  <a:pPr eaLnBrk="0" hangingPunct="0">
                    <a:lnSpc>
                      <a:spcPct val="90000"/>
                    </a:lnSpc>
                  </a:pPr>
                  <a:r>
                    <a:rPr kumimoji="1" lang="zh-TW" altLang="en-US" sz="2400" b="1" dirty="0">
                      <a:solidFill>
                        <a:schemeClr val="accent1"/>
                      </a:solidFill>
                      <a:latin typeface="微軟正黑體" pitchFamily="34" charset="-120"/>
                      <a:ea typeface="微軟正黑體" pitchFamily="34" charset="-120"/>
                    </a:rPr>
                    <a:t>生命</a:t>
                  </a:r>
                </a:p>
              </p:txBody>
            </p:sp>
            <p:sp>
              <p:nvSpPr>
                <p:cNvPr id="29" name="Text Box 13"/>
                <p:cNvSpPr txBox="1">
                  <a:spLocks noChangeArrowheads="1"/>
                </p:cNvSpPr>
                <p:nvPr/>
              </p:nvSpPr>
              <p:spPr bwMode="white">
                <a:xfrm>
                  <a:off x="6229350" y="5291138"/>
                  <a:ext cx="793750" cy="420687"/>
                </a:xfrm>
                <a:prstGeom prst="rect">
                  <a:avLst/>
                </a:prstGeom>
                <a:noFill/>
                <a:ln w="9525">
                  <a:noFill/>
                  <a:miter lim="800000"/>
                  <a:headEnd/>
                  <a:tailEnd/>
                </a:ln>
                <a:effectLst/>
              </p:spPr>
              <p:txBody>
                <a:bodyPr wrap="none">
                  <a:spAutoFit/>
                </a:bodyPr>
                <a:lstStyle/>
                <a:p>
                  <a:pPr eaLnBrk="0" hangingPunct="0">
                    <a:lnSpc>
                      <a:spcPct val="90000"/>
                    </a:lnSpc>
                    <a:buFont typeface="Wingdings" pitchFamily="2" charset="2"/>
                    <a:buNone/>
                  </a:pPr>
                  <a:r>
                    <a:rPr kumimoji="1" lang="zh-TW" altLang="en-US" sz="2400" b="1" dirty="0">
                      <a:solidFill>
                        <a:schemeClr val="accent1"/>
                      </a:solidFill>
                      <a:latin typeface="微軟正黑體" pitchFamily="34" charset="-120"/>
                      <a:ea typeface="微軟正黑體" pitchFamily="34" charset="-120"/>
                    </a:rPr>
                    <a:t>健康</a:t>
                  </a:r>
                </a:p>
              </p:txBody>
            </p:sp>
            <p:sp>
              <p:nvSpPr>
                <p:cNvPr id="30" name="Text Box 14"/>
                <p:cNvSpPr txBox="1">
                  <a:spLocks noChangeArrowheads="1"/>
                </p:cNvSpPr>
                <p:nvPr/>
              </p:nvSpPr>
              <p:spPr bwMode="white">
                <a:xfrm>
                  <a:off x="4354513" y="5878513"/>
                  <a:ext cx="793750" cy="420687"/>
                </a:xfrm>
                <a:prstGeom prst="rect">
                  <a:avLst/>
                </a:prstGeom>
                <a:noFill/>
                <a:ln w="9525">
                  <a:noFill/>
                  <a:miter lim="800000"/>
                  <a:headEnd/>
                  <a:tailEnd/>
                </a:ln>
                <a:effectLst/>
              </p:spPr>
              <p:txBody>
                <a:bodyPr wrap="none">
                  <a:spAutoFit/>
                </a:bodyPr>
                <a:lstStyle/>
                <a:p>
                  <a:pPr eaLnBrk="0" hangingPunct="0">
                    <a:lnSpc>
                      <a:spcPct val="90000"/>
                    </a:lnSpc>
                    <a:buFont typeface="Wingdings" pitchFamily="2" charset="2"/>
                    <a:buNone/>
                  </a:pPr>
                  <a:r>
                    <a:rPr kumimoji="1" lang="zh-TW" altLang="en-US" sz="2400" b="1" dirty="0">
                      <a:solidFill>
                        <a:schemeClr val="bg1"/>
                      </a:solidFill>
                      <a:latin typeface="微軟正黑體" pitchFamily="34" charset="-120"/>
                      <a:ea typeface="微軟正黑體" pitchFamily="34" charset="-120"/>
                    </a:rPr>
                    <a:t>財產</a:t>
                  </a:r>
                </a:p>
              </p:txBody>
            </p:sp>
            <p:sp>
              <p:nvSpPr>
                <p:cNvPr id="31" name="Line 16"/>
                <p:cNvSpPr>
                  <a:spLocks noChangeShapeType="1"/>
                </p:cNvSpPr>
                <p:nvPr/>
              </p:nvSpPr>
              <p:spPr bwMode="black">
                <a:xfrm>
                  <a:off x="4070350" y="4591050"/>
                  <a:ext cx="1298575" cy="671513"/>
                </a:xfrm>
                <a:prstGeom prst="line">
                  <a:avLst/>
                </a:prstGeom>
                <a:noFill/>
                <a:ln w="9525">
                  <a:solidFill>
                    <a:schemeClr val="tx1"/>
                  </a:solidFill>
                  <a:round/>
                  <a:headEnd/>
                  <a:tailEnd type="triangle" w="med" len="med"/>
                </a:ln>
                <a:effectLst/>
              </p:spPr>
              <p:txBody>
                <a:bodyPr wrap="none" anchor="ctr"/>
                <a:lstStyle/>
                <a:p>
                  <a:endParaRPr lang="zh-TW" altLang="en-US"/>
                </a:p>
              </p:txBody>
            </p:sp>
            <p:cxnSp>
              <p:nvCxnSpPr>
                <p:cNvPr id="32" name="AutoShape 17"/>
                <p:cNvCxnSpPr>
                  <a:cxnSpLocks noChangeShapeType="1"/>
                  <a:stCxn id="31" idx="0"/>
                </p:cNvCxnSpPr>
                <p:nvPr/>
              </p:nvCxnSpPr>
              <p:spPr bwMode="black">
                <a:xfrm flipH="1">
                  <a:off x="2844800" y="4591050"/>
                  <a:ext cx="1225550" cy="1588"/>
                </a:xfrm>
                <a:prstGeom prst="straightConnector1">
                  <a:avLst/>
                </a:prstGeom>
                <a:noFill/>
                <a:ln w="9525">
                  <a:solidFill>
                    <a:schemeClr val="tx1"/>
                  </a:solidFill>
                  <a:round/>
                  <a:headEnd/>
                  <a:tailEnd/>
                </a:ln>
                <a:effectLst/>
              </p:spPr>
            </p:cxnSp>
            <p:sp>
              <p:nvSpPr>
                <p:cNvPr id="33" name="Text Box 18"/>
                <p:cNvSpPr txBox="1">
                  <a:spLocks noChangeArrowheads="1"/>
                </p:cNvSpPr>
                <p:nvPr/>
              </p:nvSpPr>
              <p:spPr bwMode="auto">
                <a:xfrm>
                  <a:off x="1187450" y="4138613"/>
                  <a:ext cx="1730375" cy="590931"/>
                </a:xfrm>
                <a:prstGeom prst="rect">
                  <a:avLst/>
                </a:prstGeom>
                <a:solidFill>
                  <a:srgbClr val="FFC000"/>
                </a:solidFill>
                <a:ln w="9525">
                  <a:noFill/>
                  <a:miter lim="800000"/>
                  <a:headEnd/>
                  <a:tailEnd/>
                </a:ln>
                <a:effectLst>
                  <a:outerShdw dist="107763" dir="2700000" algn="ctr" rotWithShape="0">
                    <a:schemeClr val="bg2">
                      <a:alpha val="50000"/>
                    </a:schemeClr>
                  </a:outerShdw>
                </a:effectLst>
              </p:spPr>
              <p:txBody>
                <a:bodyPr>
                  <a:spAutoFit/>
                </a:bodyPr>
                <a:lstStyle/>
                <a:p>
                  <a:pPr algn="ctr" eaLnBrk="0" hangingPunct="0">
                    <a:lnSpc>
                      <a:spcPct val="90000"/>
                    </a:lnSpc>
                  </a:pPr>
                  <a:r>
                    <a:rPr kumimoji="1" lang="zh-TW" altLang="en-US" b="1" dirty="0">
                      <a:latin typeface="標楷體" pitchFamily="65" charset="-120"/>
                      <a:ea typeface="標楷體" pitchFamily="65" charset="-120"/>
                    </a:rPr>
                    <a:t>加強勞工職業安全衛生措施</a:t>
                  </a:r>
                </a:p>
              </p:txBody>
            </p:sp>
            <p:sp>
              <p:nvSpPr>
                <p:cNvPr id="34" name="Text Box 12"/>
                <p:cNvSpPr txBox="1">
                  <a:spLocks noChangeArrowheads="1"/>
                </p:cNvSpPr>
                <p:nvPr/>
              </p:nvSpPr>
              <p:spPr bwMode="white">
                <a:xfrm>
                  <a:off x="7236122" y="4145657"/>
                  <a:ext cx="793750" cy="420688"/>
                </a:xfrm>
                <a:prstGeom prst="rect">
                  <a:avLst/>
                </a:prstGeom>
                <a:noFill/>
                <a:ln w="9525">
                  <a:noFill/>
                  <a:miter lim="800000"/>
                  <a:headEnd/>
                  <a:tailEnd/>
                </a:ln>
                <a:effectLst/>
              </p:spPr>
              <p:txBody>
                <a:bodyPr wrap="none">
                  <a:spAutoFit/>
                </a:bodyPr>
                <a:lstStyle/>
                <a:p>
                  <a:pPr eaLnBrk="0" hangingPunct="0">
                    <a:lnSpc>
                      <a:spcPct val="90000"/>
                    </a:lnSpc>
                    <a:buFont typeface="Wingdings" pitchFamily="2" charset="2"/>
                    <a:buNone/>
                  </a:pPr>
                  <a:r>
                    <a:rPr kumimoji="1" lang="zh-TW" altLang="en-US" sz="2400" b="1" dirty="0">
                      <a:solidFill>
                        <a:schemeClr val="accent1"/>
                      </a:solidFill>
                      <a:latin typeface="微軟正黑體" pitchFamily="34" charset="-120"/>
                      <a:ea typeface="微軟正黑體" pitchFamily="34" charset="-120"/>
                    </a:rPr>
                    <a:t>身體</a:t>
                  </a:r>
                </a:p>
              </p:txBody>
            </p:sp>
            <p:pic>
              <p:nvPicPr>
                <p:cNvPr id="35" name="Picture 6" descr="勞工"/>
                <p:cNvPicPr>
                  <a:picLocks noChangeAspect="1" noChangeArrowheads="1"/>
                </p:cNvPicPr>
                <p:nvPr/>
              </p:nvPicPr>
              <p:blipFill>
                <a:blip r:embed="rId3" cstate="print"/>
                <a:srcRect/>
                <a:stretch>
                  <a:fillRect/>
                </a:stretch>
              </p:blipFill>
              <p:spPr bwMode="auto">
                <a:xfrm>
                  <a:off x="5119688" y="4886325"/>
                  <a:ext cx="677862" cy="884238"/>
                </a:xfrm>
                <a:prstGeom prst="rect">
                  <a:avLst/>
                </a:prstGeom>
                <a:noFill/>
                <a:ln w="9525">
                  <a:noFill/>
                  <a:miter lim="800000"/>
                  <a:headEnd/>
                  <a:tailEnd/>
                </a:ln>
              </p:spPr>
            </p:pic>
          </p:gr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075240" cy="864096"/>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5613" y="1193800"/>
          <a:ext cx="8231188" cy="4358640"/>
        </p:xfrm>
        <a:graphic>
          <a:graphicData uri="http://schemas.openxmlformats.org/drawingml/2006/table">
            <a:tbl>
              <a:tblPr firstRow="1" bandRow="1">
                <a:tableStyleId>{E8B1032C-EA38-4F05-BA0D-38AFFFC7BED3}</a:tableStyleId>
              </a:tblPr>
              <a:tblGrid>
                <a:gridCol w="4115594"/>
                <a:gridCol w="4115594"/>
              </a:tblGrid>
              <a:tr h="370840">
                <a:tc gridSpan="2">
                  <a:txBody>
                    <a:bodyPr/>
                    <a:lstStyle/>
                    <a:p>
                      <a:r>
                        <a:rPr lang="zh-TW" altLang="en-US" sz="2800" dirty="0" smtClean="0">
                          <a:latin typeface="標楷體" pitchFamily="65" charset="-120"/>
                          <a:ea typeface="標楷體" pitchFamily="65" charset="-120"/>
                        </a:rPr>
                        <a:t>第</a:t>
                      </a:r>
                      <a:r>
                        <a:rPr lang="en-US" altLang="zh-TW" sz="2800" dirty="0" smtClean="0">
                          <a:latin typeface="標楷體" pitchFamily="65" charset="-120"/>
                          <a:ea typeface="標楷體" pitchFamily="65" charset="-120"/>
                        </a:rPr>
                        <a:t>76</a:t>
                      </a:r>
                      <a:r>
                        <a:rPr lang="zh-TW" altLang="en-US" sz="2800" dirty="0" smtClean="0">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marL="100789" marR="100789">
                    <a:solidFill>
                      <a:schemeClr val="accent6">
                        <a:lumMod val="75000"/>
                      </a:schemeClr>
                    </a:solidFill>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dirty="0" smtClean="0">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marL="100789" marR="100789"/>
                </a:tc>
                <a:tc>
                  <a:txBody>
                    <a:bodyPr/>
                    <a:lstStyle/>
                    <a:p>
                      <a:r>
                        <a:rPr lang="zh-TW" altLang="en-US" sz="2000" dirty="0" smtClean="0">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marL="100789" marR="100789"/>
                </a:tc>
              </a:tr>
              <a:tr h="370840">
                <a:tc>
                  <a:txBody>
                    <a:bodyPr/>
                    <a:lstStyle/>
                    <a:p>
                      <a:pPr marL="269875" indent="-269875" algn="just" eaLnBrk="1" hangingPunct="0"/>
                      <a:r>
                        <a:rPr kumimoji="0" lang="zh-TW" altLang="zh-TW" sz="2000" kern="1200" dirty="0" smtClean="0">
                          <a:latin typeface="標楷體" pitchFamily="65" charset="-120"/>
                          <a:ea typeface="標楷體" pitchFamily="65" charset="-120"/>
                        </a:rPr>
                        <a:t>　</a:t>
                      </a:r>
                      <a:r>
                        <a:rPr kumimoji="0" lang="zh-TW" altLang="en-US" sz="2000" kern="1200" dirty="0" smtClean="0">
                          <a:latin typeface="標楷體" pitchFamily="65" charset="-120"/>
                          <a:ea typeface="標楷體" pitchFamily="65" charset="-120"/>
                        </a:rPr>
                        <a:t>　　</a:t>
                      </a:r>
                      <a:r>
                        <a:rPr kumimoji="0" lang="zh-TW" altLang="zh-TW" sz="2000" kern="1200" dirty="0" smtClean="0">
                          <a:latin typeface="標楷體" pitchFamily="65" charset="-120"/>
                          <a:ea typeface="標楷體" pitchFamily="65" charset="-120"/>
                        </a:rPr>
                        <a:t>廠商對於公告金額以上採購異議之處理結果不服，</a:t>
                      </a:r>
                      <a:r>
                        <a:rPr kumimoji="0" lang="en-US" altLang="zh-TW" sz="2000" kern="1200" dirty="0" smtClean="0">
                          <a:latin typeface="標楷體" pitchFamily="65" charset="-120"/>
                          <a:ea typeface="標楷體" pitchFamily="65" charset="-120"/>
                        </a:rPr>
                        <a:t>…</a:t>
                      </a:r>
                      <a:r>
                        <a:rPr kumimoji="0" lang="zh-TW" altLang="zh-TW" sz="2000" kern="1200" dirty="0" smtClean="0">
                          <a:latin typeface="標楷體" pitchFamily="65" charset="-120"/>
                          <a:ea typeface="標楷體" pitchFamily="65" charset="-120"/>
                        </a:rPr>
                        <a:t>採購申訴審議委員會申訴。</a:t>
                      </a:r>
                      <a:r>
                        <a:rPr kumimoji="0" lang="en-US" altLang="zh-TW" sz="2000" kern="1200" dirty="0" smtClean="0">
                          <a:latin typeface="標楷體" pitchFamily="65" charset="-120"/>
                          <a:ea typeface="標楷體" pitchFamily="65" charset="-120"/>
                        </a:rPr>
                        <a:t>…</a:t>
                      </a:r>
                      <a:r>
                        <a:rPr kumimoji="0" lang="zh-TW" altLang="zh-TW" sz="2000" kern="1200" dirty="0" smtClean="0">
                          <a:latin typeface="標楷體" pitchFamily="65" charset="-120"/>
                          <a:ea typeface="標楷體" pitchFamily="65" charset="-120"/>
                        </a:rPr>
                        <a:t>。</a:t>
                      </a:r>
                      <a:r>
                        <a:rPr kumimoji="0" lang="en-US" altLang="zh-TW" sz="2000" kern="1200" dirty="0" smtClean="0">
                          <a:latin typeface="標楷體" pitchFamily="65" charset="-120"/>
                          <a:ea typeface="標楷體" pitchFamily="65" charset="-120"/>
                        </a:rPr>
                        <a:t>(</a:t>
                      </a:r>
                      <a:r>
                        <a:rPr kumimoji="0" lang="zh-TW" altLang="en-US" sz="2000" kern="1200" dirty="0" smtClean="0">
                          <a:latin typeface="標楷體" pitchFamily="65" charset="-120"/>
                          <a:ea typeface="標楷體" pitchFamily="65" charset="-120"/>
                        </a:rPr>
                        <a:t>第</a:t>
                      </a:r>
                      <a:r>
                        <a:rPr kumimoji="0" lang="en-US" altLang="zh-TW" sz="2000" kern="1200" dirty="0" smtClean="0">
                          <a:latin typeface="標楷體" pitchFamily="65" charset="-120"/>
                          <a:ea typeface="標楷體" pitchFamily="65" charset="-120"/>
                        </a:rPr>
                        <a:t>1</a:t>
                      </a:r>
                      <a:r>
                        <a:rPr kumimoji="0" lang="zh-TW" altLang="en-US" sz="2000" kern="1200" dirty="0" smtClean="0">
                          <a:latin typeface="標楷體" pitchFamily="65" charset="-120"/>
                          <a:ea typeface="標楷體" pitchFamily="65" charset="-120"/>
                        </a:rPr>
                        <a:t>項</a:t>
                      </a:r>
                      <a:r>
                        <a:rPr kumimoji="0" lang="en-US" altLang="zh-TW" sz="2000" kern="1200" dirty="0" smtClean="0">
                          <a:latin typeface="標楷體" pitchFamily="65" charset="-120"/>
                          <a:ea typeface="標楷體" pitchFamily="65" charset="-120"/>
                        </a:rPr>
                        <a:t>)</a:t>
                      </a:r>
                      <a:endParaRPr kumimoji="0" lang="zh-TW" altLang="zh-TW" sz="2000" kern="1200" dirty="0" smtClean="0">
                        <a:latin typeface="標楷體" pitchFamily="65" charset="-120"/>
                        <a:ea typeface="標楷體" pitchFamily="65" charset="-120"/>
                      </a:endParaRPr>
                    </a:p>
                    <a:p>
                      <a:pPr marL="269875" indent="452438" algn="just" eaLnBrk="1" hangingPunct="0"/>
                      <a:r>
                        <a:rPr kumimoji="0" lang="zh-TW" altLang="zh-TW" sz="2000" u="sng" kern="1200" dirty="0" smtClean="0">
                          <a:latin typeface="標楷體" pitchFamily="65" charset="-120"/>
                          <a:ea typeface="標楷體" pitchFamily="65" charset="-120"/>
                        </a:rPr>
                        <a:t>第二</a:t>
                      </a:r>
                      <a:r>
                        <a:rPr kumimoji="0" lang="zh-TW" altLang="zh-TW" sz="2000" kern="1200" dirty="0" smtClean="0">
                          <a:latin typeface="標楷體" pitchFamily="65" charset="-120"/>
                          <a:ea typeface="標楷體" pitchFamily="65" charset="-120"/>
                        </a:rPr>
                        <a:t>項收受申訴書之機關應於收受之次日起三日內將申訴書移送於該管採購申訴審議委員會，並通知申訴廠商。</a:t>
                      </a:r>
                      <a:r>
                        <a:rPr kumimoji="0" lang="en-US" altLang="zh-TW" sz="2000" kern="1200" dirty="0" smtClean="0">
                          <a:latin typeface="標楷體" pitchFamily="65" charset="-120"/>
                          <a:ea typeface="標楷體" pitchFamily="65" charset="-120"/>
                        </a:rPr>
                        <a:t>(</a:t>
                      </a:r>
                      <a:r>
                        <a:rPr kumimoji="0" lang="zh-TW" altLang="en-US" sz="2000" kern="1200" dirty="0" smtClean="0">
                          <a:latin typeface="標楷體" pitchFamily="65" charset="-120"/>
                          <a:ea typeface="標楷體" pitchFamily="65" charset="-120"/>
                        </a:rPr>
                        <a:t>第</a:t>
                      </a:r>
                      <a:r>
                        <a:rPr kumimoji="0" lang="en-US" altLang="zh-TW" sz="2000" kern="1200" dirty="0" smtClean="0">
                          <a:latin typeface="標楷體" pitchFamily="65" charset="-120"/>
                          <a:ea typeface="標楷體" pitchFamily="65" charset="-120"/>
                        </a:rPr>
                        <a:t>3</a:t>
                      </a:r>
                      <a:r>
                        <a:rPr kumimoji="0" lang="zh-TW" altLang="en-US" sz="2000" kern="1200" dirty="0" smtClean="0">
                          <a:latin typeface="標楷體" pitchFamily="65" charset="-120"/>
                          <a:ea typeface="標楷體" pitchFamily="65" charset="-120"/>
                        </a:rPr>
                        <a:t>項</a:t>
                      </a:r>
                      <a:r>
                        <a:rPr kumimoji="0" lang="en-US" altLang="zh-TW" sz="2000" kern="1200" dirty="0" smtClean="0">
                          <a:latin typeface="標楷體" pitchFamily="65" charset="-120"/>
                          <a:ea typeface="標楷體" pitchFamily="65" charset="-120"/>
                        </a:rPr>
                        <a:t>)</a:t>
                      </a:r>
                      <a:endParaRPr kumimoji="0" lang="zh-TW" altLang="zh-TW" sz="2000" kern="1200" dirty="0" smtClean="0">
                        <a:latin typeface="標楷體" pitchFamily="65" charset="-120"/>
                        <a:ea typeface="標楷體" pitchFamily="65" charset="-120"/>
                      </a:endParaRPr>
                    </a:p>
                    <a:p>
                      <a:pPr marL="269875" indent="452438" algn="just"/>
                      <a:r>
                        <a:rPr kumimoji="0" lang="zh-TW" altLang="zh-TW" sz="2000" b="1" u="sng" kern="1200" dirty="0" smtClean="0">
                          <a:solidFill>
                            <a:srgbClr val="FF0000"/>
                          </a:solidFill>
                          <a:latin typeface="標楷體" pitchFamily="65" charset="-120"/>
                          <a:ea typeface="標楷體" pitchFamily="65" charset="-120"/>
                        </a:rPr>
                        <a:t>爭議屬第三十一條規定不予發還或追繳押標金者，不受第一項公告金額以上之限制。</a:t>
                      </a:r>
                      <a:r>
                        <a:rPr kumimoji="0" lang="en-US" altLang="zh-TW" sz="2000" kern="1200" dirty="0" smtClean="0">
                          <a:latin typeface="標楷體" pitchFamily="65" charset="-120"/>
                          <a:ea typeface="標楷體" pitchFamily="65" charset="-120"/>
                        </a:rPr>
                        <a:t>(</a:t>
                      </a:r>
                      <a:r>
                        <a:rPr kumimoji="0" lang="zh-TW" altLang="en-US" sz="2000" kern="1200" dirty="0" smtClean="0">
                          <a:latin typeface="標楷體" pitchFamily="65" charset="-120"/>
                          <a:ea typeface="標楷體" pitchFamily="65" charset="-120"/>
                        </a:rPr>
                        <a:t>第</a:t>
                      </a:r>
                      <a:r>
                        <a:rPr kumimoji="0" lang="en-US" altLang="zh-TW" sz="2000" kern="1200" dirty="0" smtClean="0">
                          <a:latin typeface="標楷體" pitchFamily="65" charset="-120"/>
                          <a:ea typeface="標楷體" pitchFamily="65" charset="-120"/>
                        </a:rPr>
                        <a:t>4</a:t>
                      </a:r>
                      <a:r>
                        <a:rPr kumimoji="0" lang="zh-TW" altLang="en-US" sz="2000" kern="1200" dirty="0" smtClean="0">
                          <a:latin typeface="標楷體" pitchFamily="65" charset="-120"/>
                          <a:ea typeface="標楷體" pitchFamily="65" charset="-120"/>
                        </a:rPr>
                        <a:t>項</a:t>
                      </a:r>
                      <a:r>
                        <a:rPr kumimoji="0" lang="en-US" altLang="zh-TW" sz="2000" kern="1200" dirty="0" smtClean="0">
                          <a:latin typeface="標楷體" pitchFamily="65" charset="-120"/>
                          <a:ea typeface="標楷體" pitchFamily="65" charset="-120"/>
                        </a:rPr>
                        <a:t>)</a:t>
                      </a:r>
                      <a:endParaRPr lang="zh-TW" altLang="en-US" sz="2000" b="0" dirty="0">
                        <a:solidFill>
                          <a:schemeClr val="accent3">
                            <a:lumMod val="50000"/>
                          </a:schemeClr>
                        </a:solidFill>
                        <a:latin typeface="標楷體" pitchFamily="65" charset="-120"/>
                        <a:ea typeface="標楷體" pitchFamily="65" charset="-120"/>
                      </a:endParaRPr>
                    </a:p>
                  </a:txBody>
                  <a:tcPr marL="100789" marR="100789"/>
                </a:tc>
                <a:tc>
                  <a:txBody>
                    <a:bodyPr/>
                    <a:lstStyle/>
                    <a:p>
                      <a:pPr marL="269875" indent="-269875" algn="just" eaLnBrk="1" hangingPunct="0"/>
                      <a:r>
                        <a:rPr kumimoji="0" lang="zh-TW" altLang="zh-TW" sz="2000" kern="1200" dirty="0" smtClean="0">
                          <a:latin typeface="標楷體" pitchFamily="65" charset="-120"/>
                          <a:ea typeface="標楷體" pitchFamily="65" charset="-120"/>
                        </a:rPr>
                        <a:t>　</a:t>
                      </a:r>
                      <a:r>
                        <a:rPr kumimoji="0" lang="zh-TW" altLang="en-US" sz="2000" kern="1200" dirty="0" smtClean="0">
                          <a:latin typeface="標楷體" pitchFamily="65" charset="-120"/>
                          <a:ea typeface="標楷體" pitchFamily="65" charset="-120"/>
                        </a:rPr>
                        <a:t>　　</a:t>
                      </a:r>
                      <a:r>
                        <a:rPr kumimoji="0" lang="zh-TW" altLang="zh-TW" sz="2000" kern="1200" dirty="0" smtClean="0">
                          <a:latin typeface="標楷體" pitchFamily="65" charset="-120"/>
                          <a:ea typeface="標楷體" pitchFamily="65" charset="-120"/>
                        </a:rPr>
                        <a:t>廠商對於公告金額以上採購異議之處理結果不服，</a:t>
                      </a:r>
                      <a:r>
                        <a:rPr kumimoji="0" lang="en-US" altLang="zh-TW" sz="2000" kern="1200" dirty="0" smtClean="0">
                          <a:latin typeface="標楷體" pitchFamily="65" charset="-120"/>
                          <a:ea typeface="標楷體" pitchFamily="65" charset="-120"/>
                        </a:rPr>
                        <a:t>…</a:t>
                      </a:r>
                      <a:r>
                        <a:rPr kumimoji="0" lang="zh-TW" altLang="zh-TW" sz="2000" kern="1200" dirty="0" smtClean="0">
                          <a:latin typeface="標楷體" pitchFamily="65" charset="-120"/>
                          <a:ea typeface="標楷體" pitchFamily="65" charset="-120"/>
                        </a:rPr>
                        <a:t>採購申訴審議委員會申訴。</a:t>
                      </a:r>
                      <a:r>
                        <a:rPr kumimoji="0" lang="en-US" altLang="zh-TW" sz="2000" kern="1200" dirty="0" smtClean="0">
                          <a:latin typeface="標楷體" pitchFamily="65" charset="-120"/>
                          <a:ea typeface="標楷體" pitchFamily="65" charset="-120"/>
                        </a:rPr>
                        <a:t>…</a:t>
                      </a:r>
                      <a:r>
                        <a:rPr kumimoji="0" lang="zh-TW" altLang="zh-TW" sz="2000" kern="1200" dirty="0" smtClean="0">
                          <a:latin typeface="標楷體" pitchFamily="65" charset="-120"/>
                          <a:ea typeface="標楷體" pitchFamily="65" charset="-120"/>
                        </a:rPr>
                        <a:t>。</a:t>
                      </a:r>
                      <a:r>
                        <a:rPr kumimoji="0" lang="en-US" altLang="zh-TW" sz="2000" kern="1200" dirty="0" smtClean="0">
                          <a:latin typeface="標楷體" pitchFamily="65" charset="-120"/>
                          <a:ea typeface="標楷體" pitchFamily="65" charset="-120"/>
                        </a:rPr>
                        <a:t>(</a:t>
                      </a:r>
                      <a:r>
                        <a:rPr kumimoji="0" lang="zh-TW" altLang="en-US" sz="2000" kern="1200" dirty="0" smtClean="0">
                          <a:latin typeface="標楷體" pitchFamily="65" charset="-120"/>
                          <a:ea typeface="標楷體" pitchFamily="65" charset="-120"/>
                        </a:rPr>
                        <a:t>第</a:t>
                      </a:r>
                      <a:r>
                        <a:rPr kumimoji="0" lang="en-US" altLang="zh-TW" sz="2000" kern="1200" dirty="0" smtClean="0">
                          <a:latin typeface="標楷體" pitchFamily="65" charset="-120"/>
                          <a:ea typeface="標楷體" pitchFamily="65" charset="-120"/>
                        </a:rPr>
                        <a:t>1</a:t>
                      </a:r>
                      <a:r>
                        <a:rPr kumimoji="0" lang="zh-TW" altLang="en-US" sz="2000" kern="1200" dirty="0" smtClean="0">
                          <a:latin typeface="標楷體" pitchFamily="65" charset="-120"/>
                          <a:ea typeface="標楷體" pitchFamily="65" charset="-120"/>
                        </a:rPr>
                        <a:t>項</a:t>
                      </a:r>
                      <a:r>
                        <a:rPr kumimoji="0" lang="en-US" altLang="zh-TW" sz="2000" kern="1200" dirty="0" smtClean="0">
                          <a:latin typeface="標楷體" pitchFamily="65" charset="-120"/>
                          <a:ea typeface="標楷體" pitchFamily="65" charset="-120"/>
                        </a:rPr>
                        <a:t>)</a:t>
                      </a:r>
                      <a:endParaRPr kumimoji="0" lang="zh-TW" altLang="zh-TW" sz="2000" kern="1200" dirty="0" smtClean="0">
                        <a:latin typeface="標楷體" pitchFamily="65" charset="-120"/>
                        <a:ea typeface="標楷體" pitchFamily="65" charset="-120"/>
                      </a:endParaRPr>
                    </a:p>
                    <a:p>
                      <a:pPr marL="269875" indent="452438" algn="just" eaLnBrk="1" hangingPunct="0"/>
                      <a:r>
                        <a:rPr kumimoji="0" lang="zh-TW" altLang="en-US" sz="2000" u="sng" kern="1200" dirty="0" smtClean="0">
                          <a:latin typeface="標楷體" pitchFamily="65" charset="-120"/>
                          <a:ea typeface="標楷體" pitchFamily="65" charset="-120"/>
                        </a:rPr>
                        <a:t>前</a:t>
                      </a:r>
                      <a:r>
                        <a:rPr kumimoji="0" lang="zh-TW" altLang="zh-TW" sz="2000" kern="1200" dirty="0" smtClean="0">
                          <a:latin typeface="標楷體" pitchFamily="65" charset="-120"/>
                          <a:ea typeface="標楷體" pitchFamily="65" charset="-120"/>
                        </a:rPr>
                        <a:t>項收受申訴書之機關應於收受之次日起三日內將申訴書移送於該管採購申訴審議委員會，並通知申訴廠商。</a:t>
                      </a:r>
                      <a:r>
                        <a:rPr kumimoji="0" lang="en-US" altLang="zh-TW" sz="2000" kern="1200" dirty="0" smtClean="0">
                          <a:latin typeface="標楷體" pitchFamily="65" charset="-120"/>
                          <a:ea typeface="標楷體" pitchFamily="65" charset="-120"/>
                        </a:rPr>
                        <a:t>(</a:t>
                      </a:r>
                      <a:r>
                        <a:rPr kumimoji="0" lang="zh-TW" altLang="en-US" sz="2000" kern="1200" dirty="0" smtClean="0">
                          <a:latin typeface="標楷體" pitchFamily="65" charset="-120"/>
                          <a:ea typeface="標楷體" pitchFamily="65" charset="-120"/>
                        </a:rPr>
                        <a:t>第</a:t>
                      </a:r>
                      <a:r>
                        <a:rPr kumimoji="0" lang="en-US" altLang="zh-TW" sz="2000" kern="1200" dirty="0" smtClean="0">
                          <a:latin typeface="標楷體" pitchFamily="65" charset="-120"/>
                          <a:ea typeface="標楷體" pitchFamily="65" charset="-120"/>
                        </a:rPr>
                        <a:t>3</a:t>
                      </a:r>
                      <a:r>
                        <a:rPr kumimoji="0" lang="zh-TW" altLang="en-US" sz="2000" kern="1200" dirty="0" smtClean="0">
                          <a:latin typeface="標楷體" pitchFamily="65" charset="-120"/>
                          <a:ea typeface="標楷體" pitchFamily="65" charset="-120"/>
                        </a:rPr>
                        <a:t>項</a:t>
                      </a:r>
                      <a:r>
                        <a:rPr kumimoji="0" lang="en-US" altLang="zh-TW" sz="2000" kern="1200" dirty="0" smtClean="0">
                          <a:latin typeface="標楷體" pitchFamily="65" charset="-120"/>
                          <a:ea typeface="標楷體" pitchFamily="65" charset="-120"/>
                        </a:rPr>
                        <a:t>)</a:t>
                      </a:r>
                      <a:endParaRPr kumimoji="0" lang="zh-TW" altLang="zh-TW" sz="2000" kern="1200" dirty="0" smtClean="0">
                        <a:latin typeface="標楷體" pitchFamily="65" charset="-120"/>
                        <a:ea typeface="標楷體" pitchFamily="65" charset="-120"/>
                      </a:endParaRPr>
                    </a:p>
                    <a:p>
                      <a:pPr marL="269875" indent="-269875"/>
                      <a:endParaRPr lang="zh-TW" altLang="en-US" sz="2000" b="1" dirty="0">
                        <a:solidFill>
                          <a:schemeClr val="accent3">
                            <a:lumMod val="50000"/>
                          </a:schemeClr>
                        </a:solidFill>
                        <a:latin typeface="標楷體" pitchFamily="65" charset="-120"/>
                        <a:ea typeface="標楷體" pitchFamily="65" charset="-120"/>
                      </a:endParaRPr>
                    </a:p>
                  </a:txBody>
                  <a:tcPr marL="100789" marR="100789"/>
                </a:tc>
              </a:tr>
            </a:tbl>
          </a:graphicData>
        </a:graphic>
      </p:graphicFrame>
      <p:sp>
        <p:nvSpPr>
          <p:cNvPr id="5" name="投影片編號版面配置區 8"/>
          <p:cNvSpPr>
            <a:spLocks noGrp="1"/>
          </p:cNvSpPr>
          <p:nvPr>
            <p:ph type="sldNum" sz="quarter" idx="10"/>
          </p:nvPr>
        </p:nvSpPr>
        <p:spPr/>
        <p:txBody>
          <a:bodyPr/>
          <a:lstStyle/>
          <a:p>
            <a:pPr>
              <a:defRPr/>
            </a:pPr>
            <a:fld id="{356557DC-8864-4E50-B9E6-E824CF8F2051}" type="slidenum">
              <a:rPr lang="zh-TW" altLang="en-US"/>
              <a:pPr>
                <a:defRPr/>
              </a:pPr>
              <a:t>42</a:t>
            </a:fld>
            <a:endParaRPr lang="zh-TW" altLang="en-US"/>
          </a:p>
        </p:txBody>
      </p:sp>
      <p:sp>
        <p:nvSpPr>
          <p:cNvPr id="6" name="文字方塊 5"/>
          <p:cNvSpPr txBox="1"/>
          <p:nvPr/>
        </p:nvSpPr>
        <p:spPr>
          <a:xfrm>
            <a:off x="611560" y="5589240"/>
            <a:ext cx="8064896" cy="646331"/>
          </a:xfrm>
          <a:prstGeom prst="rect">
            <a:avLst/>
          </a:prstGeom>
          <a:noFill/>
        </p:spPr>
        <p:txBody>
          <a:bodyPr wrap="square" rtlCol="0">
            <a:spAutoFit/>
          </a:bodyPr>
          <a:lstStyle/>
          <a:p>
            <a:pPr marL="182563" indent="-182563"/>
            <a:r>
              <a:rPr lang="zh-TW" altLang="en-US" b="1" dirty="0" smtClean="0">
                <a:solidFill>
                  <a:srgbClr val="02901D"/>
                </a:solidFill>
                <a:latin typeface="標楷體" pitchFamily="65" charset="-120"/>
                <a:ea typeface="標楷體" pitchFamily="65" charset="-120"/>
              </a:rPr>
              <a:t>※</a:t>
            </a:r>
            <a:r>
              <a:rPr lang="zh-TW" altLang="zh-TW" b="1" dirty="0" smtClean="0">
                <a:solidFill>
                  <a:srgbClr val="1D04D2"/>
                </a:solidFill>
                <a:latin typeface="標楷體" pitchFamily="65" charset="-120"/>
                <a:ea typeface="標楷體" pitchFamily="65" charset="-120"/>
              </a:rPr>
              <a:t>同類爭議案件因金額不同分由不同之救濟程序處理，亦不合理，爰對於不發還或追繳押標金案件，定明不受公告金額以上之限制。</a:t>
            </a:r>
            <a:endParaRPr lang="zh-TW" altLang="en-US" b="1" dirty="0">
              <a:solidFill>
                <a:srgbClr val="1D04D2"/>
              </a:solidFill>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850106"/>
          </a:xfrm>
        </p:spPr>
        <p:txBody>
          <a:bodyPr>
            <a:no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5613" y="1193800"/>
          <a:ext cx="8231188" cy="4053840"/>
        </p:xfrm>
        <a:graphic>
          <a:graphicData uri="http://schemas.openxmlformats.org/drawingml/2006/table">
            <a:tbl>
              <a:tblPr firstRow="1" bandRow="1">
                <a:tableStyleId>{21E4AEA4-8DFA-4A89-87EB-49C32662AFE0}</a:tableStyleId>
              </a:tblPr>
              <a:tblGrid>
                <a:gridCol w="4404419"/>
                <a:gridCol w="3826769"/>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85</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563" indent="-182563" algn="just" eaLnBrk="1" hangingPunct="0"/>
                      <a:r>
                        <a:rPr kumimoji="0" lang="zh-TW" altLang="zh-TW" sz="1800" b="1" kern="1200" dirty="0" smtClean="0">
                          <a:solidFill>
                            <a:srgbClr val="1D04D2"/>
                          </a:solidFill>
                          <a:latin typeface="標楷體" pitchFamily="65" charset="-120"/>
                          <a:ea typeface="標楷體" pitchFamily="65" charset="-120"/>
                          <a:cs typeface="+mn-cs"/>
                        </a:rPr>
                        <a:t>　</a:t>
                      </a:r>
                      <a:r>
                        <a:rPr kumimoji="0" lang="zh-TW" altLang="en-US" sz="1800" b="1" kern="1200" dirty="0" smtClean="0">
                          <a:solidFill>
                            <a:srgbClr val="1D04D2"/>
                          </a:solidFill>
                          <a:latin typeface="標楷體" pitchFamily="65" charset="-120"/>
                          <a:ea typeface="標楷體" pitchFamily="65" charset="-120"/>
                          <a:cs typeface="+mn-cs"/>
                        </a:rPr>
                        <a:t>　　</a:t>
                      </a:r>
                      <a:r>
                        <a:rPr kumimoji="0" lang="zh-TW" altLang="zh-TW" sz="2000" b="1" kern="1200" dirty="0" smtClean="0">
                          <a:solidFill>
                            <a:srgbClr val="1D04D2"/>
                          </a:solidFill>
                          <a:latin typeface="標楷體" pitchFamily="65" charset="-120"/>
                          <a:ea typeface="標楷體" pitchFamily="65" charset="-120"/>
                          <a:cs typeface="+mn-cs"/>
                        </a:rPr>
                        <a:t>審議判斷指明原採購行為違反法令者，招標機關應</a:t>
                      </a:r>
                      <a:r>
                        <a:rPr kumimoji="0" lang="zh-TW" altLang="zh-TW" sz="2000" b="1" u="sng" kern="1200" dirty="0" smtClean="0">
                          <a:solidFill>
                            <a:srgbClr val="FF0000"/>
                          </a:solidFill>
                          <a:latin typeface="標楷體" pitchFamily="65" charset="-120"/>
                          <a:ea typeface="標楷體" pitchFamily="65" charset="-120"/>
                          <a:cs typeface="+mn-cs"/>
                        </a:rPr>
                        <a:t>自收受審議判斷書之次日起二十日內</a:t>
                      </a:r>
                      <a:r>
                        <a:rPr kumimoji="0" lang="zh-TW" altLang="zh-TW" sz="2000" b="1" u="none" kern="1200" dirty="0" smtClean="0">
                          <a:solidFill>
                            <a:srgbClr val="1D04D2"/>
                          </a:solidFill>
                          <a:latin typeface="標楷體" pitchFamily="65" charset="-120"/>
                          <a:ea typeface="標楷體" pitchFamily="65" charset="-120"/>
                          <a:cs typeface="+mn-cs"/>
                        </a:rPr>
                        <a:t>另為適法之處置</a:t>
                      </a:r>
                      <a:r>
                        <a:rPr kumimoji="0" lang="zh-TW" altLang="zh-TW" sz="2000" b="1" u="sng" kern="1200" dirty="0" smtClean="0">
                          <a:solidFill>
                            <a:srgbClr val="FF0000"/>
                          </a:solidFill>
                          <a:latin typeface="標楷體" pitchFamily="65" charset="-120"/>
                          <a:ea typeface="標楷體" pitchFamily="65" charset="-120"/>
                          <a:cs typeface="+mn-cs"/>
                        </a:rPr>
                        <a:t>；期限屆滿未處置者，廠商得自期限屆滿之次日起十五日內向採購申訴審議委員會申訴。</a:t>
                      </a:r>
                      <a:r>
                        <a:rPr kumimoji="0" lang="en-US" altLang="zh-TW" sz="2000" b="1" u="none" kern="1200" dirty="0" smtClean="0">
                          <a:solidFill>
                            <a:srgbClr val="1D04D2"/>
                          </a:solidFill>
                          <a:latin typeface="標楷體" pitchFamily="65" charset="-120"/>
                          <a:ea typeface="標楷體" pitchFamily="65" charset="-120"/>
                          <a:cs typeface="+mn-cs"/>
                        </a:rPr>
                        <a:t>(</a:t>
                      </a:r>
                      <a:r>
                        <a:rPr kumimoji="0" lang="zh-TW" altLang="en-US" sz="2000" b="1" u="none" kern="1200" dirty="0" smtClean="0">
                          <a:solidFill>
                            <a:srgbClr val="1D04D2"/>
                          </a:solidFill>
                          <a:latin typeface="標楷體" pitchFamily="65" charset="-120"/>
                          <a:ea typeface="標楷體" pitchFamily="65" charset="-120"/>
                          <a:cs typeface="+mn-cs"/>
                        </a:rPr>
                        <a:t>第</a:t>
                      </a:r>
                      <a:r>
                        <a:rPr kumimoji="0" lang="en-US" altLang="zh-TW" sz="2000" b="1" u="none" kern="1200" dirty="0" smtClean="0">
                          <a:solidFill>
                            <a:srgbClr val="1D04D2"/>
                          </a:solidFill>
                          <a:latin typeface="標楷體" pitchFamily="65" charset="-120"/>
                          <a:ea typeface="標楷體" pitchFamily="65" charset="-120"/>
                          <a:cs typeface="+mn-cs"/>
                        </a:rPr>
                        <a:t>1</a:t>
                      </a:r>
                      <a:r>
                        <a:rPr kumimoji="0" lang="zh-TW" altLang="en-US" sz="2000" b="1" u="none" kern="1200" dirty="0" smtClean="0">
                          <a:solidFill>
                            <a:srgbClr val="1D04D2"/>
                          </a:solidFill>
                          <a:latin typeface="標楷體" pitchFamily="65" charset="-120"/>
                          <a:ea typeface="標楷體" pitchFamily="65" charset="-120"/>
                          <a:cs typeface="+mn-cs"/>
                        </a:rPr>
                        <a:t>項</a:t>
                      </a:r>
                      <a:r>
                        <a:rPr kumimoji="0" lang="en-US" altLang="zh-TW" sz="2000" b="1" u="none" kern="1200" dirty="0" smtClean="0">
                          <a:solidFill>
                            <a:srgbClr val="1D04D2"/>
                          </a:solidFill>
                          <a:latin typeface="標楷體" pitchFamily="65" charset="-120"/>
                          <a:ea typeface="標楷體" pitchFamily="65" charset="-120"/>
                          <a:cs typeface="+mn-cs"/>
                        </a:rPr>
                        <a:t>)</a:t>
                      </a:r>
                      <a:endParaRPr kumimoji="0" lang="zh-TW" altLang="zh-TW" sz="2000" b="1" kern="1200" dirty="0" smtClean="0">
                        <a:solidFill>
                          <a:srgbClr val="1D04D2"/>
                        </a:solidFill>
                        <a:latin typeface="標楷體" pitchFamily="65" charset="-120"/>
                        <a:ea typeface="標楷體" pitchFamily="65" charset="-120"/>
                        <a:cs typeface="+mn-cs"/>
                      </a:endParaRPr>
                    </a:p>
                    <a:p>
                      <a:pPr marL="182563" indent="442913" algn="just"/>
                      <a:r>
                        <a:rPr kumimoji="0" lang="zh-TW" altLang="zh-TW" sz="2000" b="1" u="sng" kern="1200" dirty="0" smtClean="0">
                          <a:solidFill>
                            <a:srgbClr val="FF0000"/>
                          </a:solidFill>
                          <a:latin typeface="標楷體" pitchFamily="65" charset="-120"/>
                          <a:ea typeface="標楷體" pitchFamily="65" charset="-120"/>
                          <a:cs typeface="+mn-cs"/>
                        </a:rPr>
                        <a:t>審議判斷指明原採購行為違反法令，</a:t>
                      </a:r>
                      <a:r>
                        <a:rPr kumimoji="0" lang="zh-TW" altLang="zh-TW" sz="2000" b="1" kern="1200" dirty="0" smtClean="0">
                          <a:solidFill>
                            <a:srgbClr val="1D04D2"/>
                          </a:solidFill>
                          <a:latin typeface="標楷體" pitchFamily="65" charset="-120"/>
                          <a:ea typeface="標楷體" pitchFamily="65" charset="-120"/>
                          <a:cs typeface="+mn-cs"/>
                        </a:rPr>
                        <a:t>廠商得向招標機關請求償付其準備投標、異議及申訴所支出之必要費用。</a:t>
                      </a:r>
                      <a:r>
                        <a:rPr kumimoji="0" lang="en-US" altLang="zh-TW" sz="2000" b="1" kern="1200" dirty="0" smtClean="0">
                          <a:solidFill>
                            <a:srgbClr val="1D04D2"/>
                          </a:solidFill>
                          <a:latin typeface="標楷體" pitchFamily="65" charset="-120"/>
                          <a:ea typeface="標楷體" pitchFamily="65" charset="-120"/>
                          <a:cs typeface="+mn-cs"/>
                        </a:rPr>
                        <a:t>(</a:t>
                      </a:r>
                      <a:r>
                        <a:rPr kumimoji="0" lang="zh-TW" altLang="en-US" sz="2000" b="1" kern="1200" dirty="0" smtClean="0">
                          <a:solidFill>
                            <a:srgbClr val="1D04D2"/>
                          </a:solidFill>
                          <a:latin typeface="標楷體" pitchFamily="65" charset="-120"/>
                          <a:ea typeface="標楷體" pitchFamily="65" charset="-120"/>
                          <a:cs typeface="+mn-cs"/>
                        </a:rPr>
                        <a:t>第</a:t>
                      </a:r>
                      <a:r>
                        <a:rPr kumimoji="0" lang="en-US" altLang="zh-TW" sz="2000" b="1" kern="1200" dirty="0" smtClean="0">
                          <a:solidFill>
                            <a:srgbClr val="1D04D2"/>
                          </a:solidFill>
                          <a:latin typeface="標楷體" pitchFamily="65" charset="-120"/>
                          <a:ea typeface="標楷體" pitchFamily="65" charset="-120"/>
                          <a:cs typeface="+mn-cs"/>
                        </a:rPr>
                        <a:t>3</a:t>
                      </a:r>
                      <a:r>
                        <a:rPr kumimoji="0" lang="zh-TW" altLang="en-US" sz="2000" b="1" kern="1200" dirty="0" smtClean="0">
                          <a:solidFill>
                            <a:srgbClr val="1D04D2"/>
                          </a:solidFill>
                          <a:latin typeface="標楷體" pitchFamily="65" charset="-120"/>
                          <a:ea typeface="標楷體" pitchFamily="65" charset="-120"/>
                          <a:cs typeface="+mn-cs"/>
                        </a:rPr>
                        <a:t>項</a:t>
                      </a:r>
                      <a:r>
                        <a:rPr kumimoji="0" lang="en-US" altLang="zh-TW" sz="2000" b="1" kern="1200" dirty="0" smtClean="0">
                          <a:solidFill>
                            <a:srgbClr val="1D04D2"/>
                          </a:solidFill>
                          <a:latin typeface="標楷體" pitchFamily="65" charset="-120"/>
                          <a:ea typeface="標楷體" pitchFamily="65" charset="-120"/>
                          <a:cs typeface="+mn-cs"/>
                        </a:rPr>
                        <a:t>)</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1800" b="1" kern="1200" dirty="0" smtClean="0">
                          <a:solidFill>
                            <a:srgbClr val="1D04D2"/>
                          </a:solidFill>
                          <a:latin typeface="標楷體" pitchFamily="65" charset="-120"/>
                          <a:ea typeface="標楷體" pitchFamily="65" charset="-120"/>
                          <a:cs typeface="+mn-cs"/>
                        </a:rPr>
                        <a:t>　</a:t>
                      </a:r>
                      <a:r>
                        <a:rPr kumimoji="0" lang="zh-TW" altLang="en-US" sz="1800" b="1" kern="1200" dirty="0" smtClean="0">
                          <a:solidFill>
                            <a:srgbClr val="1D04D2"/>
                          </a:solidFill>
                          <a:latin typeface="標楷體" pitchFamily="65" charset="-120"/>
                          <a:ea typeface="標楷體" pitchFamily="65" charset="-120"/>
                          <a:cs typeface="+mn-cs"/>
                        </a:rPr>
                        <a:t>　</a:t>
                      </a:r>
                      <a:r>
                        <a:rPr kumimoji="0" lang="zh-TW" altLang="en-US" sz="2000" b="1" kern="1200" dirty="0" smtClean="0">
                          <a:solidFill>
                            <a:srgbClr val="1D04D2"/>
                          </a:solidFill>
                          <a:latin typeface="標楷體" pitchFamily="65" charset="-120"/>
                          <a:ea typeface="標楷體" pitchFamily="65" charset="-120"/>
                          <a:cs typeface="+mn-cs"/>
                        </a:rPr>
                        <a:t>　</a:t>
                      </a:r>
                      <a:r>
                        <a:rPr kumimoji="0" lang="zh-TW" altLang="zh-TW" sz="2000" b="1" kern="1200" dirty="0" smtClean="0">
                          <a:solidFill>
                            <a:srgbClr val="1D04D2"/>
                          </a:solidFill>
                          <a:latin typeface="標楷體" pitchFamily="65" charset="-120"/>
                          <a:ea typeface="標楷體" pitchFamily="65" charset="-120"/>
                          <a:cs typeface="+mn-cs"/>
                        </a:rPr>
                        <a:t>審議判斷指明原採購行為違反法令者，招標機關</a:t>
                      </a:r>
                      <a:r>
                        <a:rPr kumimoji="0" lang="zh-TW" altLang="zh-TW" sz="2000" b="1" u="sng" kern="1200" dirty="0" smtClean="0">
                          <a:solidFill>
                            <a:schemeClr val="tx1"/>
                          </a:solidFill>
                          <a:latin typeface="標楷體" pitchFamily="65" charset="-120"/>
                          <a:ea typeface="標楷體" pitchFamily="65" charset="-120"/>
                          <a:cs typeface="+mn-cs"/>
                        </a:rPr>
                        <a:t>應另</a:t>
                      </a:r>
                      <a:r>
                        <a:rPr kumimoji="0" lang="zh-TW" altLang="zh-TW" sz="2000" b="1" kern="1200" dirty="0" smtClean="0">
                          <a:solidFill>
                            <a:srgbClr val="1D04D2"/>
                          </a:solidFill>
                          <a:latin typeface="標楷體" pitchFamily="65" charset="-120"/>
                          <a:ea typeface="標楷體" pitchFamily="65" charset="-120"/>
                          <a:cs typeface="+mn-cs"/>
                        </a:rPr>
                        <a:t>為適法之處置。</a:t>
                      </a:r>
                      <a:r>
                        <a:rPr kumimoji="0" lang="en-US" altLang="zh-TW" sz="2000" b="1" u="none" kern="1200" dirty="0" smtClean="0">
                          <a:solidFill>
                            <a:srgbClr val="1D04D2"/>
                          </a:solidFill>
                          <a:latin typeface="標楷體" pitchFamily="65" charset="-120"/>
                          <a:ea typeface="標楷體" pitchFamily="65" charset="-120"/>
                          <a:cs typeface="+mn-cs"/>
                        </a:rPr>
                        <a:t>(</a:t>
                      </a:r>
                      <a:r>
                        <a:rPr kumimoji="0" lang="zh-TW" altLang="en-US" sz="2000" b="1" u="none" kern="1200" dirty="0" smtClean="0">
                          <a:solidFill>
                            <a:srgbClr val="1D04D2"/>
                          </a:solidFill>
                          <a:latin typeface="標楷體" pitchFamily="65" charset="-120"/>
                          <a:ea typeface="標楷體" pitchFamily="65" charset="-120"/>
                          <a:cs typeface="+mn-cs"/>
                        </a:rPr>
                        <a:t>第</a:t>
                      </a:r>
                      <a:r>
                        <a:rPr kumimoji="0" lang="en-US" altLang="zh-TW" sz="2000" b="1" u="none" kern="1200" dirty="0" smtClean="0">
                          <a:solidFill>
                            <a:srgbClr val="1D04D2"/>
                          </a:solidFill>
                          <a:latin typeface="標楷體" pitchFamily="65" charset="-120"/>
                          <a:ea typeface="標楷體" pitchFamily="65" charset="-120"/>
                          <a:cs typeface="+mn-cs"/>
                        </a:rPr>
                        <a:t>1</a:t>
                      </a:r>
                      <a:r>
                        <a:rPr kumimoji="0" lang="zh-TW" altLang="en-US" sz="2000" b="1" u="none" kern="1200" dirty="0" smtClean="0">
                          <a:solidFill>
                            <a:srgbClr val="1D04D2"/>
                          </a:solidFill>
                          <a:latin typeface="標楷體" pitchFamily="65" charset="-120"/>
                          <a:ea typeface="標楷體" pitchFamily="65" charset="-120"/>
                          <a:cs typeface="+mn-cs"/>
                        </a:rPr>
                        <a:t>項</a:t>
                      </a:r>
                      <a:r>
                        <a:rPr kumimoji="0" lang="en-US" altLang="zh-TW" sz="2000" b="1" u="none" kern="1200" dirty="0" smtClean="0">
                          <a:solidFill>
                            <a:srgbClr val="1D04D2"/>
                          </a:solidFill>
                          <a:latin typeface="標楷體" pitchFamily="65" charset="-120"/>
                          <a:ea typeface="標楷體" pitchFamily="65" charset="-120"/>
                          <a:cs typeface="+mn-cs"/>
                        </a:rPr>
                        <a:t>)</a:t>
                      </a:r>
                    </a:p>
                    <a:p>
                      <a:pPr marL="269875" indent="452438" algn="just"/>
                      <a:endParaRPr kumimoji="0" lang="en-US" altLang="zh-TW" sz="2000" b="1" u="sng" kern="1200" dirty="0" smtClean="0">
                        <a:solidFill>
                          <a:schemeClr val="tx1"/>
                        </a:solidFill>
                        <a:latin typeface="標楷體" pitchFamily="65" charset="-120"/>
                        <a:ea typeface="標楷體" pitchFamily="65" charset="-120"/>
                        <a:cs typeface="+mn-cs"/>
                      </a:endParaRPr>
                    </a:p>
                    <a:p>
                      <a:pPr marL="269875" indent="452438" algn="just"/>
                      <a:endParaRPr kumimoji="0" lang="en-US" altLang="zh-TW" sz="2000" b="1" u="sng" kern="1200" dirty="0" smtClean="0">
                        <a:solidFill>
                          <a:schemeClr val="tx1"/>
                        </a:solidFill>
                        <a:latin typeface="標楷體" pitchFamily="65" charset="-120"/>
                        <a:ea typeface="標楷體" pitchFamily="65" charset="-120"/>
                        <a:cs typeface="+mn-cs"/>
                      </a:endParaRPr>
                    </a:p>
                    <a:p>
                      <a:pPr marL="269875" indent="452438" algn="just"/>
                      <a:endParaRPr kumimoji="0" lang="en-US" altLang="zh-TW" sz="2000" b="1" u="sng" kern="1200" dirty="0" smtClean="0">
                        <a:solidFill>
                          <a:schemeClr val="tx1"/>
                        </a:solidFill>
                        <a:latin typeface="標楷體" pitchFamily="65" charset="-120"/>
                        <a:ea typeface="標楷體" pitchFamily="65" charset="-120"/>
                        <a:cs typeface="+mn-cs"/>
                      </a:endParaRPr>
                    </a:p>
                    <a:p>
                      <a:pPr marL="269875" indent="452438" algn="just"/>
                      <a:r>
                        <a:rPr kumimoji="0" lang="zh-TW" altLang="zh-TW" sz="2000" b="1" u="sng" kern="1200" dirty="0" smtClean="0">
                          <a:solidFill>
                            <a:schemeClr val="tx1"/>
                          </a:solidFill>
                          <a:latin typeface="標楷體" pitchFamily="65" charset="-120"/>
                          <a:ea typeface="標楷體" pitchFamily="65" charset="-120"/>
                          <a:cs typeface="+mn-cs"/>
                        </a:rPr>
                        <a:t>第一項情形</a:t>
                      </a:r>
                      <a:r>
                        <a:rPr kumimoji="0" lang="zh-TW" altLang="zh-TW" sz="2000" b="1" kern="1200" dirty="0" smtClean="0">
                          <a:solidFill>
                            <a:srgbClr val="1D04D2"/>
                          </a:solidFill>
                          <a:latin typeface="標楷體" pitchFamily="65" charset="-120"/>
                          <a:ea typeface="標楷體" pitchFamily="65" charset="-120"/>
                          <a:cs typeface="+mn-cs"/>
                        </a:rPr>
                        <a:t>，廠商得向招標機關請求償付其準備投標、異議及申訴所支出之必要費用。</a:t>
                      </a:r>
                      <a:r>
                        <a:rPr kumimoji="0" lang="en-US" altLang="zh-TW" sz="2000" b="1" kern="1200" dirty="0" smtClean="0">
                          <a:solidFill>
                            <a:srgbClr val="1D04D2"/>
                          </a:solidFill>
                          <a:latin typeface="標楷體" pitchFamily="65" charset="-120"/>
                          <a:ea typeface="標楷體" pitchFamily="65" charset="-120"/>
                          <a:cs typeface="+mn-cs"/>
                        </a:rPr>
                        <a:t>(</a:t>
                      </a:r>
                      <a:r>
                        <a:rPr kumimoji="0" lang="zh-TW" altLang="en-US" sz="2000" b="1" kern="1200" dirty="0" smtClean="0">
                          <a:solidFill>
                            <a:srgbClr val="1D04D2"/>
                          </a:solidFill>
                          <a:latin typeface="標楷體" pitchFamily="65" charset="-120"/>
                          <a:ea typeface="標楷體" pitchFamily="65" charset="-120"/>
                          <a:cs typeface="+mn-cs"/>
                        </a:rPr>
                        <a:t>第</a:t>
                      </a:r>
                      <a:r>
                        <a:rPr kumimoji="0" lang="en-US" altLang="zh-TW" sz="2000" b="1" kern="1200" dirty="0" smtClean="0">
                          <a:solidFill>
                            <a:srgbClr val="1D04D2"/>
                          </a:solidFill>
                          <a:latin typeface="標楷體" pitchFamily="65" charset="-120"/>
                          <a:ea typeface="標楷體" pitchFamily="65" charset="-120"/>
                          <a:cs typeface="+mn-cs"/>
                        </a:rPr>
                        <a:t>3</a:t>
                      </a:r>
                      <a:r>
                        <a:rPr kumimoji="0" lang="zh-TW" altLang="en-US" sz="2000" b="1" kern="1200" dirty="0" smtClean="0">
                          <a:solidFill>
                            <a:srgbClr val="1D04D2"/>
                          </a:solidFill>
                          <a:latin typeface="標楷體" pitchFamily="65" charset="-120"/>
                          <a:ea typeface="標楷體" pitchFamily="65" charset="-120"/>
                          <a:cs typeface="+mn-cs"/>
                        </a:rPr>
                        <a:t>項</a:t>
                      </a:r>
                      <a:r>
                        <a:rPr kumimoji="0" lang="en-US" altLang="zh-TW" sz="2000" b="1" kern="1200" dirty="0" smtClean="0">
                          <a:solidFill>
                            <a:srgbClr val="1D04D2"/>
                          </a:solidFill>
                          <a:latin typeface="標楷體" pitchFamily="65" charset="-120"/>
                          <a:ea typeface="標楷體" pitchFamily="65" charset="-120"/>
                          <a:cs typeface="+mn-cs"/>
                        </a:rPr>
                        <a:t>)</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BE1375E2-0DAB-4FB1-8173-0608220A357A}" type="slidenum">
              <a:rPr lang="zh-TW" altLang="en-US"/>
              <a:pPr>
                <a:defRPr/>
              </a:pPr>
              <a:t>43</a:t>
            </a:fld>
            <a:endParaRPr lang="zh-TW" altLang="en-US"/>
          </a:p>
        </p:txBody>
      </p:sp>
      <p:sp>
        <p:nvSpPr>
          <p:cNvPr id="6" name="文字方塊 5"/>
          <p:cNvSpPr txBox="1"/>
          <p:nvPr/>
        </p:nvSpPr>
        <p:spPr>
          <a:xfrm>
            <a:off x="539552" y="5301208"/>
            <a:ext cx="8136904" cy="646331"/>
          </a:xfrm>
          <a:prstGeom prst="rect">
            <a:avLst/>
          </a:prstGeom>
          <a:noFill/>
        </p:spPr>
        <p:txBody>
          <a:bodyPr wrap="square" rtlCol="0">
            <a:spAutoFit/>
          </a:bodyPr>
          <a:lstStyle/>
          <a:p>
            <a:pPr marL="182563" indent="-182563"/>
            <a:r>
              <a:rPr lang="zh-TW" altLang="en-US" b="1" dirty="0" smtClean="0">
                <a:solidFill>
                  <a:srgbClr val="02901D"/>
                </a:solidFill>
                <a:latin typeface="標楷體" pitchFamily="65" charset="-120"/>
                <a:ea typeface="標楷體" pitchFamily="65" charset="-120"/>
              </a:rPr>
              <a:t>※</a:t>
            </a:r>
            <a:r>
              <a:rPr lang="zh-TW" altLang="zh-TW" b="1" dirty="0" smtClean="0">
                <a:solidFill>
                  <a:srgbClr val="02901D"/>
                </a:solidFill>
                <a:latin typeface="標楷體" pitchFamily="65" charset="-120"/>
                <a:ea typeface="標楷體" pitchFamily="65" charset="-120"/>
              </a:rPr>
              <a:t>招標機關另為適法處置之期限，以免機關怠為處理，並增訂期限屆滿未處置之後續救濟程序。</a:t>
            </a:r>
            <a:endParaRPr lang="zh-TW" altLang="en-US" b="1" dirty="0">
              <a:solidFill>
                <a:srgbClr val="02901D"/>
              </a:solidFill>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352928" cy="864096"/>
          </a:xfrm>
        </p:spPr>
        <p:txBody>
          <a:bodyPr>
            <a:no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5613" y="1193800"/>
          <a:ext cx="8231188" cy="3139440"/>
        </p:xfrm>
        <a:graphic>
          <a:graphicData uri="http://schemas.openxmlformats.org/drawingml/2006/table">
            <a:tbl>
              <a:tblPr firstRow="1" bandRow="1">
                <a:tableStyleId>{21E4AEA4-8DFA-4A89-87EB-49C32662AFE0}</a:tableStyleId>
              </a:tblPr>
              <a:tblGrid>
                <a:gridCol w="4115594"/>
                <a:gridCol w="4115594"/>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93</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269875" algn="just" eaLnBrk="1" hangingPunct="0"/>
                      <a:r>
                        <a:rPr kumimoji="0" lang="zh-TW" altLang="zh-TW" sz="2000" b="1" kern="1200" dirty="0" smtClean="0">
                          <a:solidFill>
                            <a:schemeClr val="dk1"/>
                          </a:solidFill>
                          <a:latin typeface="標楷體" pitchFamily="65" charset="-120"/>
                          <a:ea typeface="標楷體" pitchFamily="65" charset="-120"/>
                          <a:cs typeface="+mn-cs"/>
                        </a:rPr>
                        <a:t>　</a:t>
                      </a:r>
                      <a:r>
                        <a:rPr kumimoji="0" lang="zh-TW" altLang="en-US" sz="2000" b="1" kern="1200" dirty="0" smtClean="0">
                          <a:solidFill>
                            <a:schemeClr val="dk1"/>
                          </a:solidFill>
                          <a:latin typeface="標楷體" pitchFamily="65" charset="-120"/>
                          <a:ea typeface="標楷體" pitchFamily="65" charset="-120"/>
                          <a:cs typeface="+mn-cs"/>
                        </a:rPr>
                        <a:t>　　</a:t>
                      </a:r>
                      <a:r>
                        <a:rPr kumimoji="0" lang="zh-TW" altLang="zh-TW" sz="2000" b="1" kern="1200" dirty="0" smtClean="0">
                          <a:solidFill>
                            <a:schemeClr val="dk1"/>
                          </a:solidFill>
                          <a:latin typeface="標楷體" pitchFamily="65" charset="-120"/>
                          <a:ea typeface="標楷體" pitchFamily="65" charset="-120"/>
                          <a:cs typeface="+mn-cs"/>
                        </a:rPr>
                        <a:t>各機關得就具有共通需求特性之財物或勞務，與廠商簽訂共同供應契約。</a:t>
                      </a:r>
                    </a:p>
                    <a:p>
                      <a:pPr marL="269875" indent="452438" algn="just"/>
                      <a:r>
                        <a:rPr kumimoji="0" lang="zh-TW" altLang="zh-TW" sz="2000" b="1" u="sng" kern="1200" dirty="0" smtClean="0">
                          <a:solidFill>
                            <a:srgbClr val="FF0000"/>
                          </a:solidFill>
                          <a:latin typeface="標楷體" pitchFamily="65" charset="-120"/>
                          <a:ea typeface="標楷體" pitchFamily="65" charset="-120"/>
                          <a:cs typeface="+mn-cs"/>
                        </a:rPr>
                        <a:t>共同供應契約之採購，其招標文件與契約應記載之事項、適用機關及其他相關事項之辦法，由主管機關另定之。</a:t>
                      </a:r>
                      <a:endParaRPr lang="zh-TW" altLang="en-US" sz="2000" b="1" dirty="0">
                        <a:solidFill>
                          <a:srgbClr val="FF0000"/>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2000" b="1" kern="1200" dirty="0" smtClean="0">
                          <a:solidFill>
                            <a:schemeClr val="dk1"/>
                          </a:solidFill>
                          <a:latin typeface="標楷體" pitchFamily="65" charset="-120"/>
                          <a:ea typeface="標楷體" pitchFamily="65" charset="-120"/>
                          <a:cs typeface="+mn-cs"/>
                        </a:rPr>
                        <a:t>　</a:t>
                      </a:r>
                      <a:r>
                        <a:rPr kumimoji="0" lang="zh-TW" altLang="en-US" sz="2000" b="1" kern="1200" dirty="0" smtClean="0">
                          <a:solidFill>
                            <a:schemeClr val="dk1"/>
                          </a:solidFill>
                          <a:latin typeface="標楷體" pitchFamily="65" charset="-120"/>
                          <a:ea typeface="標楷體" pitchFamily="65" charset="-120"/>
                          <a:cs typeface="+mn-cs"/>
                        </a:rPr>
                        <a:t>　　</a:t>
                      </a:r>
                      <a:r>
                        <a:rPr kumimoji="0" lang="zh-TW" altLang="zh-TW" sz="2000" b="1" kern="1200" dirty="0" smtClean="0">
                          <a:solidFill>
                            <a:schemeClr val="dk1"/>
                          </a:solidFill>
                          <a:latin typeface="標楷體" pitchFamily="65" charset="-120"/>
                          <a:ea typeface="標楷體" pitchFamily="65" charset="-120"/>
                          <a:cs typeface="+mn-cs"/>
                        </a:rPr>
                        <a:t>各機關得就具有共通需求特性之財物或勞務，與廠商簽訂共同供應契約。</a:t>
                      </a:r>
                      <a:endParaRPr lang="zh-TW" altLang="en-US" sz="2000" b="1" dirty="0">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B0000A8B-C3E1-4706-A62C-9C1C66F6830A}" type="slidenum">
              <a:rPr lang="zh-TW" altLang="en-US"/>
              <a:pPr>
                <a:defRPr/>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850106"/>
          </a:xfrm>
        </p:spPr>
        <p:txBody>
          <a:bodyPr>
            <a:no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7544" y="1196752"/>
          <a:ext cx="8064896" cy="3474720"/>
        </p:xfrm>
        <a:graphic>
          <a:graphicData uri="http://schemas.openxmlformats.org/drawingml/2006/table">
            <a:tbl>
              <a:tblPr firstRow="1" bandRow="1">
                <a:tableStyleId>{21E4AEA4-8DFA-4A89-87EB-49C32662AFE0}</a:tableStyleId>
              </a:tblPr>
              <a:tblGrid>
                <a:gridCol w="4032448"/>
                <a:gridCol w="4032448"/>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94</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1D04D2"/>
                          </a:solidFill>
                          <a:latin typeface="標楷體" pitchFamily="65" charset="-120"/>
                          <a:ea typeface="標楷體" pitchFamily="65" charset="-120"/>
                          <a:cs typeface="+mn-cs"/>
                        </a:rPr>
                        <a:t>機關辦理評選，應成立五人</a:t>
                      </a:r>
                      <a:r>
                        <a:rPr kumimoji="0" lang="zh-TW" altLang="zh-TW" sz="1800" b="1" u="sng" kern="1200" dirty="0" smtClean="0">
                          <a:solidFill>
                            <a:srgbClr val="FF0000"/>
                          </a:solidFill>
                          <a:latin typeface="標楷體" pitchFamily="65" charset="-120"/>
                          <a:ea typeface="標楷體" pitchFamily="65" charset="-120"/>
                          <a:cs typeface="+mn-cs"/>
                        </a:rPr>
                        <a:t>以上之</a:t>
                      </a:r>
                      <a:r>
                        <a:rPr kumimoji="0" lang="zh-TW" altLang="zh-TW" sz="1800" b="1" kern="1200" dirty="0" smtClean="0">
                          <a:solidFill>
                            <a:srgbClr val="1D04D2"/>
                          </a:solidFill>
                          <a:latin typeface="標楷體" pitchFamily="65" charset="-120"/>
                          <a:ea typeface="標楷體" pitchFamily="65" charset="-120"/>
                          <a:cs typeface="+mn-cs"/>
                        </a:rPr>
                        <a:t>評選委員會，專家學者人數不得少於三分之一，其名單由主管機關會同教育部、考選部及其他相關機關建議之。</a:t>
                      </a:r>
                    </a:p>
                    <a:p>
                      <a:pPr marL="269875" indent="452438" algn="just" eaLnBrk="1" hangingPunct="0"/>
                      <a:r>
                        <a:rPr kumimoji="0" lang="zh-TW" altLang="zh-TW" sz="1800" b="1" u="sng" kern="1200" dirty="0" smtClean="0">
                          <a:solidFill>
                            <a:srgbClr val="FF0000"/>
                          </a:solidFill>
                          <a:latin typeface="標楷體" pitchFamily="65" charset="-120"/>
                          <a:ea typeface="標楷體" pitchFamily="65" charset="-120"/>
                          <a:cs typeface="+mn-cs"/>
                        </a:rPr>
                        <a:t>前項所稱專家學者，不得為政府機關之現職人員。</a:t>
                      </a:r>
                      <a:endParaRPr kumimoji="0" lang="zh-TW" altLang="zh-TW" sz="1800" b="1" kern="1200" dirty="0" smtClean="0">
                        <a:solidFill>
                          <a:srgbClr val="FF0000"/>
                        </a:solidFill>
                        <a:latin typeface="標楷體" pitchFamily="65" charset="-120"/>
                        <a:ea typeface="標楷體" pitchFamily="65" charset="-120"/>
                        <a:cs typeface="+mn-cs"/>
                      </a:endParaRPr>
                    </a:p>
                    <a:p>
                      <a:pPr marL="269875" indent="452438" algn="just"/>
                      <a:r>
                        <a:rPr kumimoji="0" lang="zh-TW" altLang="zh-TW" sz="1800" b="1" kern="1200" dirty="0" smtClean="0">
                          <a:solidFill>
                            <a:srgbClr val="1D04D2"/>
                          </a:solidFill>
                          <a:latin typeface="標楷體" pitchFamily="65" charset="-120"/>
                          <a:ea typeface="標楷體" pitchFamily="65" charset="-120"/>
                          <a:cs typeface="+mn-cs"/>
                        </a:rPr>
                        <a:t>評選委員會組織準則及審議規則，由主管機關定之。</a:t>
                      </a:r>
                      <a:endParaRPr lang="zh-TW" altLang="en-US"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rgbClr val="1D04D2"/>
                          </a:solidFill>
                          <a:latin typeface="標楷體" pitchFamily="65" charset="-120"/>
                          <a:ea typeface="標楷體" pitchFamily="65" charset="-120"/>
                          <a:cs typeface="+mn-cs"/>
                        </a:rPr>
                        <a:t>　</a:t>
                      </a:r>
                      <a:r>
                        <a:rPr kumimoji="0" lang="zh-TW" altLang="zh-TW" sz="1800" b="1" kern="1200" dirty="0" smtClean="0">
                          <a:solidFill>
                            <a:srgbClr val="1D04D2"/>
                          </a:solidFill>
                          <a:latin typeface="標楷體" pitchFamily="65" charset="-120"/>
                          <a:ea typeface="標楷體" pitchFamily="65" charset="-120"/>
                          <a:cs typeface="+mn-cs"/>
                        </a:rPr>
                        <a:t>機關辦理評選，應成立五人</a:t>
                      </a:r>
                      <a:r>
                        <a:rPr kumimoji="0" lang="zh-TW" altLang="zh-TW" sz="1800" b="1" u="sng" kern="1200" dirty="0" smtClean="0">
                          <a:solidFill>
                            <a:schemeClr val="tx1"/>
                          </a:solidFill>
                          <a:latin typeface="標楷體" pitchFamily="65" charset="-120"/>
                          <a:ea typeface="標楷體" pitchFamily="65" charset="-120"/>
                          <a:cs typeface="+mn-cs"/>
                        </a:rPr>
                        <a:t>至十七人</a:t>
                      </a:r>
                      <a:r>
                        <a:rPr kumimoji="0" lang="zh-TW" altLang="zh-TW" sz="1800" b="1" kern="1200" dirty="0" smtClean="0">
                          <a:solidFill>
                            <a:srgbClr val="1D04D2"/>
                          </a:solidFill>
                          <a:latin typeface="標楷體" pitchFamily="65" charset="-120"/>
                          <a:ea typeface="標楷體" pitchFamily="65" charset="-120"/>
                          <a:cs typeface="+mn-cs"/>
                        </a:rPr>
                        <a:t>評選委員會，專家學者人數不得少於三分之一，其名單由主管機關會同教育部、考選部及其他相關機關建議之。</a:t>
                      </a:r>
                    </a:p>
                    <a:p>
                      <a:pPr marL="269875" indent="452438" algn="just"/>
                      <a:r>
                        <a:rPr kumimoji="0" lang="zh-TW" altLang="zh-TW" sz="1800" b="1" kern="1200" dirty="0" smtClean="0">
                          <a:solidFill>
                            <a:srgbClr val="1D04D2"/>
                          </a:solidFill>
                          <a:latin typeface="標楷體" pitchFamily="65" charset="-120"/>
                          <a:ea typeface="標楷體" pitchFamily="65" charset="-120"/>
                          <a:cs typeface="+mn-cs"/>
                        </a:rPr>
                        <a:t>評選委員會組織準則及審議規則，由主管機關定之。</a:t>
                      </a:r>
                      <a:endParaRPr lang="zh-TW" altLang="en-US"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87E202D9-911B-4CDF-A58F-93B2FA179431}" type="slidenum">
              <a:rPr lang="zh-TW" altLang="en-US"/>
              <a:pPr>
                <a:defRPr/>
              </a:pPr>
              <a:t>45</a:t>
            </a:fld>
            <a:endParaRPr lang="zh-TW" altLang="en-US"/>
          </a:p>
        </p:txBody>
      </p:sp>
      <p:sp>
        <p:nvSpPr>
          <p:cNvPr id="6" name="文字方塊 5"/>
          <p:cNvSpPr txBox="1"/>
          <p:nvPr/>
        </p:nvSpPr>
        <p:spPr>
          <a:xfrm>
            <a:off x="467544" y="4725144"/>
            <a:ext cx="7992888" cy="1477328"/>
          </a:xfrm>
          <a:prstGeom prst="rect">
            <a:avLst/>
          </a:prstGeom>
          <a:noFill/>
        </p:spPr>
        <p:txBody>
          <a:bodyPr wrap="square" rtlCol="0">
            <a:spAutoFit/>
          </a:bodyPr>
          <a:lstStyle/>
          <a:p>
            <a:pPr marL="182563" indent="-182563"/>
            <a:r>
              <a:rPr lang="zh-TW" altLang="en-US" b="1" dirty="0" smtClean="0">
                <a:solidFill>
                  <a:srgbClr val="02901D"/>
                </a:solidFill>
                <a:latin typeface="標楷體" pitchFamily="65" charset="-120"/>
                <a:ea typeface="標楷體" pitchFamily="65" charset="-120"/>
              </a:rPr>
              <a:t>※</a:t>
            </a:r>
            <a:r>
              <a:rPr lang="zh-TW" altLang="zh-TW" b="1" dirty="0" smtClean="0">
                <a:solidFill>
                  <a:srgbClr val="1D04D2"/>
                </a:solidFill>
                <a:latin typeface="標楷體" pitchFamily="65" charset="-120"/>
                <a:ea typeface="標楷體" pitchFamily="65" charset="-120"/>
              </a:rPr>
              <a:t>刪除評選委員會組成人數之上限規定，以增加機關評選作業彈性。</a:t>
            </a:r>
            <a:endParaRPr lang="en-US" altLang="zh-TW" b="1" dirty="0" smtClean="0">
              <a:solidFill>
                <a:srgbClr val="1D04D2"/>
              </a:solidFill>
              <a:latin typeface="標楷體" pitchFamily="65" charset="-120"/>
              <a:ea typeface="標楷體" pitchFamily="65" charset="-120"/>
            </a:endParaRPr>
          </a:p>
          <a:p>
            <a:pPr marL="182563" indent="-182563" algn="just"/>
            <a:r>
              <a:rPr lang="zh-TW" altLang="en-US" dirty="0" smtClean="0">
                <a:solidFill>
                  <a:srgbClr val="1D04D2"/>
                </a:solidFill>
              </a:rPr>
              <a:t>   </a:t>
            </a:r>
            <a:r>
              <a:rPr lang="zh-TW" altLang="zh-TW" b="1" dirty="0" smtClean="0">
                <a:solidFill>
                  <a:srgbClr val="1D04D2"/>
                </a:solidFill>
                <a:latin typeface="標楷體" pitchFamily="65" charset="-120"/>
                <a:ea typeface="標楷體" pitchFamily="65" charset="-120"/>
              </a:rPr>
              <a:t>現行實務作業，機關遴聘所屬機關、平行機關或對機關具有指揮監督關係之機關現職人員，易衍生所聘專家學者得否獨立公正評選之疑慮，爰增訂遴聘專家學者之限制範圍。</a:t>
            </a:r>
            <a:endParaRPr lang="en-US" altLang="zh-TW" b="1" dirty="0" smtClean="0">
              <a:solidFill>
                <a:srgbClr val="1D04D2"/>
              </a:solidFill>
              <a:latin typeface="標楷體" pitchFamily="65" charset="-120"/>
              <a:ea typeface="標楷體" pitchFamily="65" charset="-120"/>
            </a:endParaRPr>
          </a:p>
          <a:p>
            <a:pPr marL="182563" indent="-182563" algn="just"/>
            <a:r>
              <a:rPr lang="zh-TW" altLang="en-US" b="1" dirty="0" smtClean="0">
                <a:solidFill>
                  <a:srgbClr val="1D04D2"/>
                </a:solidFill>
                <a:latin typeface="標楷體" pitchFamily="65" charset="-120"/>
                <a:ea typeface="標楷體" pitchFamily="65" charset="-120"/>
              </a:rPr>
              <a:t>  </a:t>
            </a:r>
            <a:r>
              <a:rPr lang="zh-TW" altLang="zh-TW" b="1" dirty="0" smtClean="0">
                <a:solidFill>
                  <a:srgbClr val="1D04D2"/>
                </a:solidFill>
                <a:latin typeface="標楷體" pitchFamily="65" charset="-120"/>
                <a:ea typeface="標楷體" pitchFamily="65" charset="-120"/>
              </a:rPr>
              <a:t>另所稱「政府機關之現職人員」，不包括公立學校及公營事業之現職人員。</a:t>
            </a:r>
            <a:endParaRPr lang="zh-TW" altLang="en-US" b="1" dirty="0">
              <a:solidFill>
                <a:srgbClr val="1D04D2"/>
              </a:solidFill>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nvPr>
        </p:nvGraphicFramePr>
        <p:xfrm>
          <a:off x="395536" y="1700808"/>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46</a:t>
            </a:fld>
            <a:endParaRPr lang="zh-TW" altLang="en-US"/>
          </a:p>
        </p:txBody>
      </p:sp>
      <p:sp>
        <p:nvSpPr>
          <p:cNvPr id="5" name="標題 1"/>
          <p:cNvSpPr txBox="1">
            <a:spLocks/>
          </p:cNvSpPr>
          <p:nvPr/>
        </p:nvSpPr>
        <p:spPr>
          <a:xfrm>
            <a:off x="323528" y="188640"/>
            <a:ext cx="8363272" cy="864096"/>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lang="zh-TW" altLang="en-US" sz="4500" b="1" cap="small" dirty="0" smtClean="0">
              <a:solidFill>
                <a:srgbClr val="7030A0"/>
              </a:solidFill>
              <a:latin typeface="標楷體" pitchFamily="65" charset="-120"/>
              <a:ea typeface="標楷體" pitchFamily="65" charset="-120"/>
            </a:endParaRPr>
          </a:p>
        </p:txBody>
      </p:sp>
      <p:sp>
        <p:nvSpPr>
          <p:cNvPr id="9" name="文字方塊 8"/>
          <p:cNvSpPr txBox="1"/>
          <p:nvPr/>
        </p:nvSpPr>
        <p:spPr>
          <a:xfrm>
            <a:off x="1475656" y="1412776"/>
            <a:ext cx="4824536" cy="584775"/>
          </a:xfrm>
          <a:prstGeom prst="rect">
            <a:avLst/>
          </a:prstGeom>
          <a:noFill/>
        </p:spPr>
        <p:txBody>
          <a:bodyPr wrap="square" rtlCol="0">
            <a:spAutoFit/>
          </a:bodyPr>
          <a:lstStyle/>
          <a:p>
            <a:pPr algn="ctr"/>
            <a:r>
              <a:rPr lang="zh-TW" altLang="en-US" sz="3200" b="1" dirty="0" smtClean="0">
                <a:solidFill>
                  <a:srgbClr val="7030A0"/>
                </a:solidFill>
                <a:latin typeface="標楷體" pitchFamily="65" charset="-120"/>
                <a:ea typeface="標楷體" pitchFamily="65" charset="-120"/>
              </a:rPr>
              <a:t>採購評選委員會組成</a:t>
            </a:r>
            <a:endParaRPr lang="zh-TW" altLang="en-US" sz="3200" b="1" dirty="0">
              <a:solidFill>
                <a:srgbClr val="7030A0"/>
              </a:solidFill>
              <a:latin typeface="標楷體" pitchFamily="65" charset="-120"/>
              <a:ea typeface="標楷體" pitchFamily="65" charset="-120"/>
            </a:endParaRPr>
          </a:p>
        </p:txBody>
      </p:sp>
      <p:cxnSp>
        <p:nvCxnSpPr>
          <p:cNvPr id="11" name="直線接點 10"/>
          <p:cNvCxnSpPr/>
          <p:nvPr/>
        </p:nvCxnSpPr>
        <p:spPr>
          <a:xfrm flipV="1">
            <a:off x="5580112" y="2276872"/>
            <a:ext cx="648072" cy="576064"/>
          </a:xfrm>
          <a:prstGeom prst="line">
            <a:avLst/>
          </a:prstGeom>
          <a:ln>
            <a:solidFill>
              <a:srgbClr val="1D04D2"/>
            </a:solidFill>
          </a:ln>
        </p:spPr>
        <p:style>
          <a:lnRef idx="3">
            <a:schemeClr val="dk1"/>
          </a:lnRef>
          <a:fillRef idx="0">
            <a:schemeClr val="dk1"/>
          </a:fillRef>
          <a:effectRef idx="2">
            <a:schemeClr val="dk1"/>
          </a:effectRef>
          <a:fontRef idx="minor">
            <a:schemeClr val="tx1"/>
          </a:fontRef>
        </p:style>
      </p:cxnSp>
      <p:sp>
        <p:nvSpPr>
          <p:cNvPr id="12" name="文字方塊 11"/>
          <p:cNvSpPr txBox="1"/>
          <p:nvPr/>
        </p:nvSpPr>
        <p:spPr>
          <a:xfrm>
            <a:off x="6156176" y="1844824"/>
            <a:ext cx="2232248" cy="1477328"/>
          </a:xfrm>
          <a:prstGeom prst="rect">
            <a:avLst/>
          </a:prstGeom>
          <a:noFill/>
        </p:spPr>
        <p:txBody>
          <a:bodyPr wrap="square" rtlCol="0">
            <a:spAutoFit/>
          </a:bodyPr>
          <a:lstStyle/>
          <a:p>
            <a:pPr algn="just"/>
            <a:r>
              <a:rPr lang="zh-TW" altLang="en-US" b="1" dirty="0" smtClean="0">
                <a:latin typeface="標楷體" pitchFamily="65" charset="-120"/>
                <a:ea typeface="標楷體" pitchFamily="65" charset="-120"/>
              </a:rPr>
              <a:t>不得少於</a:t>
            </a:r>
            <a:r>
              <a:rPr lang="en-US" altLang="zh-TW" b="1" dirty="0" smtClean="0">
                <a:latin typeface="標楷體" pitchFamily="65" charset="-120"/>
                <a:ea typeface="標楷體" pitchFamily="65" charset="-120"/>
              </a:rPr>
              <a:t>1/3</a:t>
            </a:r>
            <a:r>
              <a:rPr lang="zh-TW" altLang="en-US" b="1" dirty="0" smtClean="0">
                <a:latin typeface="標楷體" pitchFamily="65" charset="-120"/>
                <a:ea typeface="標楷體" pitchFamily="65" charset="-120"/>
              </a:rPr>
              <a:t>，不低於</a:t>
            </a: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人。</a:t>
            </a:r>
            <a:endParaRPr lang="en-US" altLang="zh-TW" b="1" dirty="0" smtClean="0">
              <a:latin typeface="標楷體" pitchFamily="65" charset="-120"/>
              <a:ea typeface="標楷體" pitchFamily="65" charset="-120"/>
            </a:endParaRPr>
          </a:p>
          <a:p>
            <a:pPr algn="just"/>
            <a:r>
              <a:rPr lang="zh-TW" altLang="en-US" b="1" dirty="0" smtClean="0">
                <a:latin typeface="標楷體" pitchFamily="65" charset="-120"/>
                <a:ea typeface="標楷體" pitchFamily="65" charset="-120"/>
              </a:rPr>
              <a:t>不得為政府機關現職人員</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不含公立學校及公營事業</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a:t>
            </a:r>
            <a:endParaRPr lang="zh-TW" altLang="en-US" b="1" dirty="0">
              <a:latin typeface="標楷體" pitchFamily="65" charset="-120"/>
              <a:ea typeface="標楷體" pitchFamily="65" charset="-120"/>
            </a:endParaRPr>
          </a:p>
        </p:txBody>
      </p:sp>
      <p:cxnSp>
        <p:nvCxnSpPr>
          <p:cNvPr id="13" name="直線接點 12"/>
          <p:cNvCxnSpPr/>
          <p:nvPr/>
        </p:nvCxnSpPr>
        <p:spPr>
          <a:xfrm flipV="1">
            <a:off x="5580112" y="5517232"/>
            <a:ext cx="1080120" cy="72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直線接點 14"/>
          <p:cNvCxnSpPr/>
          <p:nvPr/>
        </p:nvCxnSpPr>
        <p:spPr>
          <a:xfrm>
            <a:off x="6156176" y="4869160"/>
            <a:ext cx="504056" cy="432048"/>
          </a:xfrm>
          <a:prstGeom prst="line">
            <a:avLst/>
          </a:prstGeom>
        </p:spPr>
        <p:style>
          <a:lnRef idx="3">
            <a:schemeClr val="accent1"/>
          </a:lnRef>
          <a:fillRef idx="0">
            <a:schemeClr val="accent1"/>
          </a:fillRef>
          <a:effectRef idx="2">
            <a:schemeClr val="accent1"/>
          </a:effectRef>
          <a:fontRef idx="minor">
            <a:schemeClr val="tx1"/>
          </a:fontRef>
        </p:style>
      </p:cxnSp>
      <p:sp>
        <p:nvSpPr>
          <p:cNvPr id="19" name="文字方塊 18"/>
          <p:cNvSpPr txBox="1"/>
          <p:nvPr/>
        </p:nvSpPr>
        <p:spPr>
          <a:xfrm>
            <a:off x="6732240" y="4941168"/>
            <a:ext cx="1800200" cy="1200329"/>
          </a:xfrm>
          <a:prstGeom prst="rect">
            <a:avLst/>
          </a:prstGeom>
          <a:noFill/>
        </p:spPr>
        <p:txBody>
          <a:bodyPr wrap="square" rtlCol="0">
            <a:spAutoFit/>
          </a:bodyPr>
          <a:lstStyle/>
          <a:p>
            <a:r>
              <a:rPr lang="zh-TW" altLang="en-US" b="1" dirty="0" smtClean="0">
                <a:solidFill>
                  <a:srgbClr val="002060"/>
                </a:solidFill>
                <a:latin typeface="標楷體" pitchFamily="65" charset="-120"/>
                <a:ea typeface="標楷體" pitchFamily="65" charset="-120"/>
              </a:rPr>
              <a:t>依中央政府各機關學校出席費及稿費支給要點支領出席費</a:t>
            </a:r>
            <a:endParaRPr lang="zh-TW" altLang="en-US" b="1" dirty="0">
              <a:solidFill>
                <a:srgbClr val="002060"/>
              </a:solidFill>
              <a:latin typeface="標楷體" pitchFamily="65" charset="-120"/>
              <a:ea typeface="標楷體" pitchFamily="65"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91264" cy="706090"/>
          </a:xfrm>
        </p:spPr>
        <p:txBody>
          <a:bodyPr>
            <a:noAutofit/>
          </a:bodyPr>
          <a:lstStyle/>
          <a:p>
            <a:pPr marL="1077913" indent="-1077913">
              <a:defRPr/>
            </a:pPr>
            <a:r>
              <a:rPr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277200"/>
          </a:xfrm>
        </p:spPr>
        <p:txBody>
          <a:bodyPr>
            <a:normAutofit/>
          </a:bodyPr>
          <a:lstStyle/>
          <a:p>
            <a:pPr marL="265113" indent="-265113" algn="just">
              <a:buNone/>
            </a:pPr>
            <a:r>
              <a:rPr lang="en-US" altLang="zh-TW" dirty="0" smtClean="0">
                <a:solidFill>
                  <a:srgbClr val="1D04D2"/>
                </a:solidFill>
                <a:effectLst/>
                <a:latin typeface="標楷體" pitchFamily="65" charset="-120"/>
                <a:ea typeface="標楷體" pitchFamily="65" charset="-120"/>
              </a:rPr>
              <a:t>108</a:t>
            </a:r>
            <a:r>
              <a:rPr lang="zh-TW" altLang="en-US" dirty="0" smtClean="0">
                <a:solidFill>
                  <a:srgbClr val="1D04D2"/>
                </a:solidFill>
                <a:effectLst/>
                <a:latin typeface="標楷體" pitchFamily="65" charset="-120"/>
                <a:ea typeface="標楷體" pitchFamily="65" charset="-120"/>
              </a:rPr>
              <a:t>年</a:t>
            </a:r>
            <a:r>
              <a:rPr lang="en-US" altLang="zh-TW" dirty="0" smtClean="0">
                <a:solidFill>
                  <a:srgbClr val="1D04D2"/>
                </a:solidFill>
                <a:effectLst/>
                <a:latin typeface="標楷體" pitchFamily="65" charset="-120"/>
                <a:ea typeface="標楷體" pitchFamily="65" charset="-120"/>
              </a:rPr>
              <a:t>8</a:t>
            </a:r>
            <a:r>
              <a:rPr lang="zh-TW" altLang="en-US" dirty="0" smtClean="0">
                <a:solidFill>
                  <a:srgbClr val="1D04D2"/>
                </a:solidFill>
                <a:effectLst/>
                <a:latin typeface="標楷體" pitchFamily="65" charset="-120"/>
                <a:ea typeface="標楷體" pitchFamily="65" charset="-120"/>
              </a:rPr>
              <a:t>月</a:t>
            </a:r>
            <a:r>
              <a:rPr lang="en-US" altLang="zh-TW" dirty="0" smtClean="0">
                <a:solidFill>
                  <a:srgbClr val="1D04D2"/>
                </a:solidFill>
                <a:effectLst/>
                <a:latin typeface="標楷體" pitchFamily="65" charset="-120"/>
                <a:ea typeface="標楷體" pitchFamily="65" charset="-120"/>
              </a:rPr>
              <a:t>5</a:t>
            </a:r>
            <a:r>
              <a:rPr lang="zh-TW" altLang="en-US" dirty="0" smtClean="0">
                <a:solidFill>
                  <a:srgbClr val="1D04D2"/>
                </a:solidFill>
                <a:effectLst/>
                <a:latin typeface="標楷體" pitchFamily="65" charset="-120"/>
                <a:ea typeface="標楷體" pitchFamily="65" charset="-120"/>
              </a:rPr>
              <a:t>日工程企字第</a:t>
            </a:r>
            <a:r>
              <a:rPr lang="en-US" altLang="zh-TW" dirty="0" smtClean="0">
                <a:solidFill>
                  <a:srgbClr val="1D04D2"/>
                </a:solidFill>
                <a:effectLst/>
                <a:latin typeface="標楷體" pitchFamily="65" charset="-120"/>
                <a:ea typeface="標楷體" pitchFamily="65" charset="-120"/>
              </a:rPr>
              <a:t>1080100628</a:t>
            </a:r>
            <a:r>
              <a:rPr lang="zh-TW" altLang="en-US" dirty="0" smtClean="0">
                <a:solidFill>
                  <a:srgbClr val="1D04D2"/>
                </a:solidFill>
                <a:effectLst/>
                <a:latin typeface="標楷體" pitchFamily="65" charset="-120"/>
                <a:ea typeface="標楷體" pitchFamily="65" charset="-120"/>
              </a:rPr>
              <a:t>號函</a:t>
            </a:r>
            <a:endParaRPr lang="en-US" altLang="zh-TW" dirty="0" smtClean="0">
              <a:solidFill>
                <a:srgbClr val="1D04D2"/>
              </a:solidFill>
              <a:effectLst/>
              <a:latin typeface="標楷體" pitchFamily="65" charset="-120"/>
              <a:ea typeface="標楷體" pitchFamily="65" charset="-120"/>
            </a:endParaRPr>
          </a:p>
          <a:p>
            <a:pPr marL="265113" indent="-265113" algn="just">
              <a:buFont typeface="Wingdings" pitchFamily="2" charset="2"/>
              <a:buChar char="l"/>
            </a:pPr>
            <a:r>
              <a:rPr lang="zh-TW" altLang="en-US" dirty="0" smtClean="0">
                <a:solidFill>
                  <a:srgbClr val="1D04D2"/>
                </a:solidFill>
                <a:effectLst/>
                <a:latin typeface="標楷體" pitchFamily="65" charset="-120"/>
                <a:ea typeface="標楷體" pitchFamily="65" charset="-120"/>
              </a:rPr>
              <a:t>採購評選委員遴選方式</a:t>
            </a:r>
            <a:endParaRPr lang="en-US" altLang="zh-TW" sz="3200" b="1" dirty="0" smtClean="0">
              <a:solidFill>
                <a:srgbClr val="1D04D2"/>
              </a:solidFill>
              <a:effectLst/>
              <a:latin typeface="標楷體" pitchFamily="65" charset="-120"/>
              <a:ea typeface="標楷體" pitchFamily="65" charset="-120"/>
            </a:endParaRPr>
          </a:p>
          <a:p>
            <a:pPr marL="265113" indent="-265113" algn="just">
              <a:buNone/>
            </a:pPr>
            <a:r>
              <a:rPr lang="zh-TW" altLang="en-US" sz="3200" b="1" dirty="0" smtClean="0">
                <a:solidFill>
                  <a:srgbClr val="1D04D2"/>
                </a:solidFill>
                <a:effectLst/>
                <a:latin typeface="標楷體" pitchFamily="65" charset="-120"/>
                <a:ea typeface="標楷體" pitchFamily="65" charset="-120"/>
              </a:rPr>
              <a:t> </a:t>
            </a:r>
            <a:endParaRPr lang="en-US" altLang="zh-TW" sz="3200" b="1" dirty="0" smtClean="0">
              <a:solidFill>
                <a:srgbClr val="1D04D2"/>
              </a:solidFill>
              <a:effectLst/>
              <a:latin typeface="標楷體" pitchFamily="65" charset="-120"/>
              <a:ea typeface="標楷體" pitchFamily="65" charset="-120"/>
            </a:endParaRPr>
          </a:p>
          <a:p>
            <a:pPr marL="808038" indent="-446088" algn="just">
              <a:buFont typeface="Wingdings" pitchFamily="2" charset="2"/>
              <a:buChar char="Ø"/>
            </a:pPr>
            <a:r>
              <a:rPr lang="zh-TW" altLang="en-US" sz="3200" dirty="0" smtClean="0">
                <a:effectLst/>
                <a:latin typeface="標楷體" pitchFamily="65" charset="-120"/>
                <a:ea typeface="標楷體" pitchFamily="65" charset="-120"/>
              </a:rPr>
              <a:t>依採購法第</a:t>
            </a:r>
            <a:r>
              <a:rPr lang="en-US" altLang="zh-TW" sz="3200" dirty="0" smtClean="0">
                <a:effectLst/>
                <a:latin typeface="標楷體" pitchFamily="65" charset="-120"/>
                <a:ea typeface="標楷體" pitchFamily="65" charset="-120"/>
              </a:rPr>
              <a:t>94</a:t>
            </a:r>
            <a:r>
              <a:rPr lang="zh-TW" altLang="en-US" sz="3200" dirty="0" smtClean="0">
                <a:effectLst/>
                <a:latin typeface="標楷體" pitchFamily="65" charset="-120"/>
                <a:ea typeface="標楷體" pitchFamily="65" charset="-120"/>
              </a:rPr>
              <a:t>條第</a:t>
            </a:r>
            <a:r>
              <a:rPr lang="en-US" altLang="zh-TW" sz="3200" dirty="0" smtClean="0">
                <a:effectLst/>
                <a:latin typeface="標楷體" pitchFamily="65" charset="-120"/>
                <a:ea typeface="標楷體" pitchFamily="65" charset="-120"/>
              </a:rPr>
              <a:t>1</a:t>
            </a:r>
            <a:r>
              <a:rPr lang="zh-TW" altLang="en-US" sz="3200" dirty="0" smtClean="0">
                <a:effectLst/>
                <a:latin typeface="標楷體" pitchFamily="65" charset="-120"/>
                <a:ea typeface="標楷體" pitchFamily="65" charset="-120"/>
              </a:rPr>
              <a:t>項、組織準則第</a:t>
            </a:r>
            <a:r>
              <a:rPr lang="en-US" altLang="zh-TW" sz="3200" dirty="0" smtClean="0">
                <a:effectLst/>
                <a:latin typeface="標楷體" pitchFamily="65" charset="-120"/>
                <a:ea typeface="標楷體" pitchFamily="65" charset="-120"/>
              </a:rPr>
              <a:t>4</a:t>
            </a:r>
            <a:r>
              <a:rPr lang="zh-TW" altLang="en-US" sz="3200" dirty="0" smtClean="0">
                <a:effectLst/>
                <a:latin typeface="標楷體" pitchFamily="65" charset="-120"/>
                <a:ea typeface="標楷體" pitchFamily="65" charset="-120"/>
              </a:rPr>
              <a:t>條第</a:t>
            </a:r>
            <a:r>
              <a:rPr lang="en-US" altLang="zh-TW" sz="3200" dirty="0" smtClean="0">
                <a:effectLst/>
                <a:latin typeface="標楷體" pitchFamily="65" charset="-120"/>
                <a:ea typeface="標楷體" pitchFamily="65" charset="-120"/>
              </a:rPr>
              <a:t>1</a:t>
            </a:r>
            <a:r>
              <a:rPr lang="zh-TW" altLang="en-US" sz="3200" dirty="0" smtClean="0">
                <a:effectLst/>
                <a:latin typeface="標楷體" pitchFamily="65" charset="-120"/>
                <a:ea typeface="標楷體" pitchFamily="65" charset="-120"/>
              </a:rPr>
              <a:t>項、第</a:t>
            </a:r>
            <a:r>
              <a:rPr lang="en-US" altLang="zh-TW" sz="3200" dirty="0" smtClean="0">
                <a:effectLst/>
                <a:latin typeface="標楷體" pitchFamily="65" charset="-120"/>
                <a:ea typeface="標楷體" pitchFamily="65" charset="-120"/>
              </a:rPr>
              <a:t>3</a:t>
            </a:r>
            <a:r>
              <a:rPr lang="zh-TW" altLang="en-US" sz="3200" dirty="0" smtClean="0">
                <a:effectLst/>
                <a:latin typeface="標楷體" pitchFamily="65" charset="-120"/>
                <a:ea typeface="標楷體" pitchFamily="65" charset="-120"/>
              </a:rPr>
              <a:t>項及第</a:t>
            </a:r>
            <a:r>
              <a:rPr lang="en-US" altLang="zh-TW" sz="3200" dirty="0" smtClean="0">
                <a:effectLst/>
                <a:latin typeface="標楷體" pitchFamily="65" charset="-120"/>
                <a:ea typeface="標楷體" pitchFamily="65" charset="-120"/>
              </a:rPr>
              <a:t>5</a:t>
            </a:r>
            <a:r>
              <a:rPr lang="zh-TW" altLang="en-US" sz="3200" dirty="0" smtClean="0">
                <a:effectLst/>
                <a:latin typeface="標楷體" pitchFamily="65" charset="-120"/>
                <a:ea typeface="標楷體" pitchFamily="65" charset="-120"/>
              </a:rPr>
              <a:t>項規定，該委員會置委員</a:t>
            </a:r>
            <a:r>
              <a:rPr lang="en-US" altLang="zh-TW" sz="3200" dirty="0" smtClean="0">
                <a:effectLst/>
                <a:latin typeface="標楷體" pitchFamily="65" charset="-120"/>
                <a:ea typeface="標楷體" pitchFamily="65" charset="-120"/>
              </a:rPr>
              <a:t>5</a:t>
            </a:r>
            <a:r>
              <a:rPr lang="zh-TW" altLang="en-US" sz="3200" dirty="0" smtClean="0">
                <a:effectLst/>
                <a:latin typeface="標楷體" pitchFamily="65" charset="-120"/>
                <a:ea typeface="標楷體" pitchFamily="65" charset="-120"/>
              </a:rPr>
              <a:t>人以上，其委員組成及遴選方式：</a:t>
            </a:r>
            <a:endParaRPr lang="en-US" altLang="zh-TW" sz="3200" b="1" dirty="0" smtClean="0">
              <a:solidFill>
                <a:srgbClr val="1D04D2"/>
              </a:solidFill>
              <a:effectLst/>
              <a:latin typeface="標楷體" pitchFamily="65" charset="-120"/>
              <a:ea typeface="標楷體" pitchFamily="65" charset="-120"/>
            </a:endParaRPr>
          </a:p>
          <a:p>
            <a:pPr marL="722313" indent="-722313" algn="just">
              <a:buNone/>
            </a:pPr>
            <a:endParaRPr lang="en-US" altLang="zh-TW" sz="3200" b="1" dirty="0" smtClean="0">
              <a:solidFill>
                <a:srgbClr val="1D04D2"/>
              </a:solidFill>
              <a:latin typeface="標楷體" pitchFamily="65" charset="-120"/>
              <a:ea typeface="標楷體" pitchFamily="65" charset="-120"/>
            </a:endParaRPr>
          </a:p>
          <a:p>
            <a:pPr marL="722313" indent="-722313" algn="just">
              <a:buNone/>
            </a:pPr>
            <a:endParaRPr lang="zh-TW" altLang="en-US" sz="28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7924800" y="6356350"/>
            <a:ext cx="762000" cy="365125"/>
          </a:xfrm>
          <a:prstGeom prst="rect">
            <a:avLst/>
          </a:prstGeom>
        </p:spPr>
        <p:txBody>
          <a:bodyPr/>
          <a:lstStyle/>
          <a:p>
            <a:fld id="{EB84AD79-C89F-4374-BF35-8E9A83113B17}" type="slidenum">
              <a:rPr lang="zh-TW" altLang="en-US" smtClean="0"/>
              <a:pPr/>
              <a:t>47</a:t>
            </a:fld>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91264" cy="706090"/>
          </a:xfrm>
        </p:spPr>
        <p:txBody>
          <a:bodyPr>
            <a:noAutofit/>
          </a:bodyPr>
          <a:lstStyle/>
          <a:p>
            <a:pPr marL="1077913" indent="-1077913">
              <a:defRPr/>
            </a:pPr>
            <a:r>
              <a:rPr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8003232" cy="5277200"/>
          </a:xfrm>
        </p:spPr>
        <p:txBody>
          <a:bodyPr>
            <a:normAutofit/>
          </a:bodyPr>
          <a:lstStyle/>
          <a:p>
            <a:pPr marL="1339850" indent="-1339850" algn="just">
              <a:buNone/>
            </a:pPr>
            <a:r>
              <a:rPr lang="zh-TW" altLang="en-US" sz="3200" b="1" dirty="0" smtClean="0">
                <a:solidFill>
                  <a:srgbClr val="1D04D2"/>
                </a:solidFill>
                <a:effectLst/>
                <a:latin typeface="標楷體" pitchFamily="65" charset="-120"/>
                <a:ea typeface="標楷體" pitchFamily="65" charset="-120"/>
              </a:rPr>
              <a:t>    </a:t>
            </a:r>
            <a:r>
              <a:rPr lang="en-US" altLang="zh-TW" sz="2800" b="1" dirty="0" smtClean="0">
                <a:solidFill>
                  <a:srgbClr val="1D04D2"/>
                </a:solidFill>
                <a:effectLst/>
                <a:latin typeface="標楷體" pitchFamily="65" charset="-120"/>
                <a:ea typeface="標楷體" pitchFamily="65" charset="-120"/>
              </a:rPr>
              <a:t>(1)</a:t>
            </a:r>
            <a:r>
              <a:rPr lang="zh-TW" altLang="en-US" sz="2800" b="1" dirty="0" smtClean="0">
                <a:solidFill>
                  <a:srgbClr val="FF0000"/>
                </a:solidFill>
                <a:effectLst/>
                <a:latin typeface="標楷體" pitchFamily="65" charset="-120"/>
                <a:ea typeface="標楷體" pitchFamily="65" charset="-120"/>
              </a:rPr>
              <a:t>專家、學者</a:t>
            </a:r>
            <a:r>
              <a:rPr lang="zh-TW" altLang="en-US" sz="2800" dirty="0" smtClean="0">
                <a:effectLst/>
                <a:latin typeface="標楷體" pitchFamily="65" charset="-120"/>
                <a:ea typeface="標楷體" pitchFamily="65" charset="-120"/>
              </a:rPr>
              <a:t>（三分之一以上部分），得由機關</a:t>
            </a:r>
            <a:r>
              <a:rPr lang="zh-TW" altLang="en-US" sz="2800" b="1" dirty="0" smtClean="0">
                <a:solidFill>
                  <a:srgbClr val="FF0000"/>
                </a:solidFill>
                <a:effectLst/>
                <a:latin typeface="標楷體" pitchFamily="65" charset="-120"/>
                <a:ea typeface="標楷體" pitchFamily="65" charset="-120"/>
              </a:rPr>
              <a:t>參考建議名單</a:t>
            </a:r>
            <a:r>
              <a:rPr lang="zh-TW" altLang="en-US" sz="2800" dirty="0" smtClean="0">
                <a:effectLst/>
                <a:latin typeface="標楷體" pitchFamily="65" charset="-120"/>
                <a:ea typeface="標楷體" pitchFamily="65" charset="-120"/>
              </a:rPr>
              <a:t>，或</a:t>
            </a:r>
            <a:r>
              <a:rPr lang="zh-TW" altLang="en-US" sz="2800" b="1" dirty="0" smtClean="0">
                <a:solidFill>
                  <a:srgbClr val="FF0000"/>
                </a:solidFill>
                <a:effectLst/>
                <a:latin typeface="標楷體" pitchFamily="65" charset="-120"/>
                <a:ea typeface="標楷體" pitchFamily="65" charset="-120"/>
              </a:rPr>
              <a:t>自行遴選</a:t>
            </a:r>
            <a:r>
              <a:rPr lang="zh-TW" altLang="en-US" sz="2800" dirty="0" smtClean="0">
                <a:effectLst/>
                <a:latin typeface="標楷體" pitchFamily="65" charset="-120"/>
                <a:ea typeface="標楷體" pitchFamily="65" charset="-120"/>
              </a:rPr>
              <a:t>具有採購案相關專門知識之專家、學者（非政府機關現職人員），</a:t>
            </a:r>
            <a:r>
              <a:rPr lang="zh-TW" altLang="en-US" sz="2800" b="1" dirty="0" smtClean="0">
                <a:solidFill>
                  <a:srgbClr val="1D04D2"/>
                </a:solidFill>
                <a:effectLst/>
                <a:latin typeface="標楷體" pitchFamily="65" charset="-120"/>
                <a:ea typeface="標楷體" pitchFamily="65" charset="-120"/>
              </a:rPr>
              <a:t>簽報</a:t>
            </a:r>
            <a:r>
              <a:rPr lang="zh-TW" altLang="en-US" sz="2800" dirty="0" smtClean="0">
                <a:effectLst/>
                <a:latin typeface="標楷體" pitchFamily="65" charset="-120"/>
                <a:ea typeface="標楷體" pitchFamily="65" charset="-120"/>
              </a:rPr>
              <a:t>機關首長或其授權人員</a:t>
            </a:r>
            <a:r>
              <a:rPr lang="zh-TW" altLang="en-US" sz="2800" b="1" dirty="0" smtClean="0">
                <a:solidFill>
                  <a:srgbClr val="1D04D2"/>
                </a:solidFill>
                <a:effectLst/>
                <a:latin typeface="標楷體" pitchFamily="65" charset="-120"/>
                <a:ea typeface="標楷體" pitchFamily="65" charset="-120"/>
              </a:rPr>
              <a:t>核定</a:t>
            </a:r>
            <a:r>
              <a:rPr lang="zh-TW" altLang="en-US" sz="2800" dirty="0" smtClean="0">
                <a:effectLst/>
                <a:latin typeface="標楷體" pitchFamily="65" charset="-120"/>
                <a:ea typeface="標楷體" pitchFamily="65" charset="-120"/>
              </a:rPr>
              <a:t>。另擬聘之</a:t>
            </a:r>
            <a:r>
              <a:rPr lang="zh-TW" altLang="en-US" sz="2800" b="1" dirty="0" smtClean="0">
                <a:solidFill>
                  <a:srgbClr val="1D04D2"/>
                </a:solidFill>
                <a:effectLst/>
                <a:latin typeface="標楷體" pitchFamily="65" charset="-120"/>
                <a:ea typeface="標楷體" pitchFamily="65" charset="-120"/>
              </a:rPr>
              <a:t>專家、學者</a:t>
            </a:r>
            <a:r>
              <a:rPr lang="zh-TW" altLang="en-US" sz="2800" dirty="0" smtClean="0">
                <a:effectLst/>
                <a:latin typeface="標楷體" pitchFamily="65" charset="-120"/>
                <a:ea typeface="標楷體" pitchFamily="65" charset="-120"/>
              </a:rPr>
              <a:t>，應經其</a:t>
            </a:r>
            <a:r>
              <a:rPr lang="zh-TW" altLang="en-US" sz="2800" b="1" dirty="0" smtClean="0">
                <a:solidFill>
                  <a:srgbClr val="1D04D2"/>
                </a:solidFill>
                <a:effectLst/>
                <a:latin typeface="標楷體" pitchFamily="65" charset="-120"/>
                <a:ea typeface="標楷體" pitchFamily="65" charset="-120"/>
              </a:rPr>
              <a:t>同意</a:t>
            </a:r>
            <a:r>
              <a:rPr lang="zh-TW" altLang="en-US" sz="2800" dirty="0" smtClean="0">
                <a:effectLst/>
                <a:latin typeface="標楷體" pitchFamily="65" charset="-120"/>
                <a:ea typeface="標楷體" pitchFamily="65" charset="-120"/>
              </a:rPr>
              <a:t>後，由機關首長聘兼之。</a:t>
            </a:r>
            <a:endParaRPr lang="en-US" altLang="zh-TW" sz="2800" dirty="0" smtClean="0">
              <a:effectLst/>
              <a:latin typeface="標楷體" pitchFamily="65" charset="-120"/>
              <a:ea typeface="標楷體" pitchFamily="65" charset="-120"/>
            </a:endParaRPr>
          </a:p>
          <a:p>
            <a:pPr marL="1435100" indent="-722313" algn="just">
              <a:buNone/>
            </a:pPr>
            <a:r>
              <a:rPr lang="zh-TW" altLang="en-US" sz="2800" b="1" dirty="0" smtClean="0">
                <a:solidFill>
                  <a:srgbClr val="1D04D2"/>
                </a:solidFill>
                <a:effectLst/>
                <a:latin typeface="標楷體" pitchFamily="65" charset="-120"/>
                <a:ea typeface="標楷體" pitchFamily="65" charset="-120"/>
              </a:rPr>
              <a:t> </a:t>
            </a:r>
            <a:r>
              <a:rPr lang="en-US" altLang="zh-TW" sz="2800" b="1" dirty="0" smtClean="0">
                <a:solidFill>
                  <a:srgbClr val="1D04D2"/>
                </a:solidFill>
                <a:effectLst/>
                <a:latin typeface="標楷體" pitchFamily="65" charset="-120"/>
                <a:ea typeface="標楷體" pitchFamily="65" charset="-120"/>
              </a:rPr>
              <a:t>(2)</a:t>
            </a:r>
            <a:r>
              <a:rPr lang="zh-TW" altLang="en-US" sz="2800" b="1" dirty="0" smtClean="0">
                <a:solidFill>
                  <a:srgbClr val="FF0000"/>
                </a:solidFill>
                <a:effectLst/>
                <a:latin typeface="標楷體" pitchFamily="65" charset="-120"/>
                <a:ea typeface="標楷體" pitchFamily="65" charset="-120"/>
              </a:rPr>
              <a:t>專家、學者以外之人員</a:t>
            </a:r>
            <a:r>
              <a:rPr lang="zh-TW" altLang="en-US" sz="2800" dirty="0" smtClean="0">
                <a:effectLst/>
                <a:latin typeface="標楷體" pitchFamily="65" charset="-120"/>
                <a:ea typeface="標楷體" pitchFamily="65" charset="-120"/>
              </a:rPr>
              <a:t>（未達三分之二部分），得由機關</a:t>
            </a:r>
            <a:r>
              <a:rPr lang="zh-TW" altLang="en-US" sz="2800" b="1" dirty="0" smtClean="0">
                <a:solidFill>
                  <a:srgbClr val="1D04D2"/>
                </a:solidFill>
                <a:effectLst/>
                <a:latin typeface="標楷體" pitchFamily="65" charset="-120"/>
                <a:ea typeface="標楷體" pitchFamily="65" charset="-120"/>
              </a:rPr>
              <a:t>遴聘</a:t>
            </a:r>
            <a:r>
              <a:rPr lang="zh-TW" altLang="en-US" sz="2800" dirty="0" smtClean="0">
                <a:effectLst/>
                <a:latin typeface="標楷體" pitchFamily="65" charset="-120"/>
                <a:ea typeface="標楷體" pitchFamily="65" charset="-120"/>
              </a:rPr>
              <a:t>具有採購案相關</a:t>
            </a:r>
            <a:r>
              <a:rPr lang="zh-TW" altLang="en-US" sz="2800" b="1" dirty="0" smtClean="0">
                <a:solidFill>
                  <a:srgbClr val="1D04D2"/>
                </a:solidFill>
                <a:effectLst/>
                <a:latin typeface="標楷體" pitchFamily="65" charset="-120"/>
                <a:ea typeface="標楷體" pitchFamily="65" charset="-120"/>
              </a:rPr>
              <a:t>專門知識之人員</a:t>
            </a:r>
            <a:r>
              <a:rPr lang="zh-TW" altLang="en-US" sz="2800" dirty="0" smtClean="0">
                <a:effectLst/>
                <a:latin typeface="標楷體" pitchFamily="65" charset="-120"/>
                <a:ea typeface="標楷體" pitchFamily="65" charset="-120"/>
              </a:rPr>
              <a:t>擔任，該等人員為</a:t>
            </a:r>
            <a:r>
              <a:rPr lang="zh-TW" altLang="en-US" sz="2800" b="1" dirty="0" smtClean="0">
                <a:solidFill>
                  <a:srgbClr val="FF0000"/>
                </a:solidFill>
                <a:effectLst/>
                <a:latin typeface="標楷體" pitchFamily="65" charset="-120"/>
                <a:ea typeface="標楷體" pitchFamily="65" charset="-120"/>
              </a:rPr>
              <a:t>機關之現職人員</a:t>
            </a:r>
            <a:r>
              <a:rPr lang="zh-TW" altLang="en-US" sz="2800" dirty="0" smtClean="0">
                <a:effectLst/>
                <a:latin typeface="標楷體" pitchFamily="65" charset="-120"/>
                <a:ea typeface="標楷體" pitchFamily="65" charset="-120"/>
              </a:rPr>
              <a:t>，可</a:t>
            </a:r>
            <a:r>
              <a:rPr lang="zh-TW" altLang="en-US" sz="2800" b="1" dirty="0" smtClean="0">
                <a:solidFill>
                  <a:srgbClr val="1D04D2"/>
                </a:solidFill>
                <a:effectLst/>
                <a:latin typeface="標楷體" pitchFamily="65" charset="-120"/>
                <a:ea typeface="標楷體" pitchFamily="65" charset="-120"/>
              </a:rPr>
              <a:t>包括</a:t>
            </a:r>
            <a:r>
              <a:rPr lang="zh-TW" altLang="en-US" sz="2800" b="1" dirty="0" smtClean="0">
                <a:solidFill>
                  <a:srgbClr val="FF0000"/>
                </a:solidFill>
                <a:effectLst/>
                <a:latin typeface="標楷體" pitchFamily="65" charset="-120"/>
                <a:ea typeface="標楷體" pitchFamily="65" charset="-120"/>
              </a:rPr>
              <a:t>其他機關</a:t>
            </a:r>
            <a:r>
              <a:rPr lang="zh-TW" altLang="en-US" sz="2800" dirty="0" smtClean="0">
                <a:effectLst/>
                <a:latin typeface="標楷體" pitchFamily="65" charset="-120"/>
                <a:ea typeface="標楷體" pitchFamily="65" charset="-120"/>
              </a:rPr>
              <a:t>之</a:t>
            </a:r>
            <a:r>
              <a:rPr lang="zh-TW" altLang="en-US" sz="2800" b="1" dirty="0" smtClean="0">
                <a:solidFill>
                  <a:srgbClr val="FF0000"/>
                </a:solidFill>
                <a:effectLst/>
                <a:latin typeface="標楷體" pitchFamily="65" charset="-120"/>
                <a:ea typeface="標楷體" pitchFamily="65" charset="-120"/>
              </a:rPr>
              <a:t>現職人員</a:t>
            </a:r>
            <a:r>
              <a:rPr lang="zh-TW" altLang="en-US" sz="2800" dirty="0" smtClean="0">
                <a:effectLst/>
                <a:latin typeface="標楷體" pitchFamily="65" charset="-120"/>
                <a:ea typeface="標楷體" pitchFamily="65" charset="-120"/>
              </a:rPr>
              <a:t>。</a:t>
            </a:r>
            <a:endParaRPr lang="en-US" altLang="zh-TW" sz="2800" b="1"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7924800" y="6356350"/>
            <a:ext cx="762000" cy="365125"/>
          </a:xfrm>
          <a:prstGeom prst="rect">
            <a:avLst/>
          </a:prstGeom>
        </p:spPr>
        <p:txBody>
          <a:bodyPr/>
          <a:lstStyle/>
          <a:p>
            <a:fld id="{EB84AD79-C89F-4374-BF35-8E9A83113B17}" type="slidenum">
              <a:rPr lang="zh-TW" altLang="en-US" smtClean="0"/>
              <a:pPr/>
              <a:t>48</a:t>
            </a:fld>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91264" cy="778098"/>
          </a:xfrm>
        </p:spPr>
        <p:txBody>
          <a:bodyPr>
            <a:noAutofit/>
          </a:bodyPr>
          <a:lstStyle/>
          <a:p>
            <a:pPr marL="1077913" indent="-1077913">
              <a:defRPr/>
            </a:pPr>
            <a:r>
              <a:rPr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8003232" cy="5277200"/>
          </a:xfrm>
        </p:spPr>
        <p:txBody>
          <a:bodyPr>
            <a:normAutofit/>
          </a:bodyPr>
          <a:lstStyle/>
          <a:p>
            <a:pPr marL="265113" indent="-265113" algn="just">
              <a:buFont typeface="Wingdings" pitchFamily="2" charset="2"/>
              <a:buChar char="l"/>
            </a:pPr>
            <a:r>
              <a:rPr lang="zh-TW" altLang="en-US" sz="3200" b="1" dirty="0" smtClean="0">
                <a:solidFill>
                  <a:srgbClr val="1D04D2"/>
                </a:solidFill>
                <a:effectLst/>
                <a:latin typeface="標楷體" pitchFamily="65" charset="-120"/>
                <a:ea typeface="標楷體" pitchFamily="65" charset="-120"/>
              </a:rPr>
              <a:t>採購評選委員遴選</a:t>
            </a:r>
            <a:r>
              <a:rPr lang="zh-TW" altLang="en-US" dirty="0" smtClean="0">
                <a:solidFill>
                  <a:srgbClr val="1D04D2"/>
                </a:solidFill>
                <a:effectLst/>
                <a:latin typeface="標楷體" pitchFamily="65" charset="-120"/>
                <a:ea typeface="標楷體" pitchFamily="65" charset="-120"/>
              </a:rPr>
              <a:t>目的</a:t>
            </a:r>
            <a:endParaRPr lang="en-US" altLang="zh-TW" sz="3200" dirty="0" smtClean="0">
              <a:solidFill>
                <a:srgbClr val="1D04D2"/>
              </a:solidFill>
              <a:effectLst/>
              <a:latin typeface="標楷體" pitchFamily="65" charset="-120"/>
              <a:ea typeface="標楷體" pitchFamily="65" charset="-120"/>
            </a:endParaRPr>
          </a:p>
          <a:p>
            <a:pPr marL="808038" indent="-446088" algn="just">
              <a:buFont typeface="Wingdings" pitchFamily="2" charset="2"/>
              <a:buChar char="Ø"/>
            </a:pPr>
            <a:r>
              <a:rPr lang="zh-TW" altLang="en-US" sz="3200" dirty="0" smtClean="0">
                <a:effectLst/>
                <a:latin typeface="標楷體" pitchFamily="65" charset="-120"/>
                <a:ea typeface="標楷體" pitchFamily="65" charset="-120"/>
              </a:rPr>
              <a:t>遴選適當之評選委員，公正辦理評選，並在原計畫目標，需求標準及預算範圍內，評選出</a:t>
            </a:r>
            <a:r>
              <a:rPr lang="zh-TW" altLang="en-US" sz="3200" b="1" dirty="0" smtClean="0">
                <a:solidFill>
                  <a:srgbClr val="1D04D2"/>
                </a:solidFill>
                <a:effectLst/>
                <a:latin typeface="標楷體" pitchFamily="65" charset="-120"/>
                <a:ea typeface="標楷體" pitchFamily="65" charset="-120"/>
              </a:rPr>
              <a:t>務實且可順利執行</a:t>
            </a:r>
            <a:r>
              <a:rPr lang="zh-TW" altLang="en-US" sz="3200" dirty="0" smtClean="0">
                <a:effectLst/>
                <a:latin typeface="標楷體" pitchFamily="65" charset="-120"/>
                <a:ea typeface="標楷體" pitchFamily="65" charset="-120"/>
              </a:rPr>
              <a:t>之最佳標的。 </a:t>
            </a:r>
            <a:endParaRPr lang="en-US" altLang="zh-TW" sz="3200" b="1" dirty="0" smtClean="0">
              <a:solidFill>
                <a:srgbClr val="1D04D2"/>
              </a:solidFill>
              <a:effectLst/>
              <a:latin typeface="標楷體" pitchFamily="65" charset="-120"/>
              <a:ea typeface="標楷體" pitchFamily="65" charset="-120"/>
            </a:endParaRPr>
          </a:p>
          <a:p>
            <a:pPr marL="722313" indent="-722313" algn="just">
              <a:buNone/>
            </a:pPr>
            <a:endParaRPr lang="en-US" altLang="zh-TW" sz="3200" b="1" dirty="0" smtClean="0">
              <a:solidFill>
                <a:srgbClr val="1D04D2"/>
              </a:solidFill>
              <a:effectLst/>
              <a:latin typeface="標楷體" pitchFamily="65" charset="-120"/>
              <a:ea typeface="標楷體" pitchFamily="65" charset="-120"/>
            </a:endParaRPr>
          </a:p>
          <a:p>
            <a:pPr marL="722313" indent="-722313" algn="just">
              <a:buNone/>
            </a:pPr>
            <a:endParaRPr lang="zh-TW" altLang="en-US" sz="2800" b="1" dirty="0">
              <a:solidFill>
                <a:srgbClr val="FF0000"/>
              </a:solidFill>
              <a:effectLst/>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7924800" y="6356350"/>
            <a:ext cx="762000" cy="365125"/>
          </a:xfrm>
          <a:prstGeom prst="rect">
            <a:avLst/>
          </a:prstGeom>
        </p:spPr>
        <p:txBody>
          <a:bodyPr/>
          <a:lstStyle/>
          <a:p>
            <a:fld id="{EB84AD79-C89F-4374-BF35-8E9A83113B17}"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467544" y="260648"/>
            <a:ext cx="8363272" cy="864096"/>
          </a:xfrm>
        </p:spPr>
        <p:txBody>
          <a:bodyPr wrap="square" lIns="91440" tIns="45720" rIns="91440" bIns="45720" numCol="1" anchorCtr="0" compatLnSpc="1">
            <a:prstTxWarp prst="textNoShape">
              <a:avLst/>
            </a:prstTxWarp>
            <a:norm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p>
        </p:txBody>
      </p:sp>
      <p:sp>
        <p:nvSpPr>
          <p:cNvPr id="3" name="內容版面配置區 2"/>
          <p:cNvSpPr>
            <a:spLocks noGrp="1"/>
          </p:cNvSpPr>
          <p:nvPr>
            <p:ph idx="1"/>
          </p:nvPr>
        </p:nvSpPr>
        <p:spPr>
          <a:xfrm>
            <a:off x="457200" y="1340768"/>
            <a:ext cx="8229600" cy="4983832"/>
          </a:xfrm>
        </p:spPr>
        <p:txBody>
          <a:bodyPr>
            <a:normAutofit/>
          </a:bodyPr>
          <a:lstStyle/>
          <a:p>
            <a:pPr marL="625475" indent="-625475" fontAlgn="auto">
              <a:spcAft>
                <a:spcPts val="0"/>
              </a:spcAft>
              <a:buNone/>
              <a:defRPr/>
            </a:pPr>
            <a:r>
              <a:rPr lang="zh-TW" altLang="en-US" sz="3600" dirty="0" smtClean="0">
                <a:solidFill>
                  <a:srgbClr val="1D04D2"/>
                </a:solidFill>
                <a:latin typeface="標楷體" pitchFamily="65" charset="-120"/>
                <a:ea typeface="標楷體" pitchFamily="65" charset="-120"/>
              </a:rPr>
              <a:t>二、修正條文重點</a:t>
            </a:r>
            <a:endParaRPr lang="en-US" altLang="zh-TW" sz="3600" dirty="0" smtClean="0">
              <a:solidFill>
                <a:srgbClr val="1D04D2"/>
              </a:solidFill>
              <a:latin typeface="標楷體" pitchFamily="65" charset="-120"/>
              <a:ea typeface="標楷體" pitchFamily="65" charset="-120"/>
            </a:endParaRPr>
          </a:p>
          <a:p>
            <a:pPr marL="625475" indent="-355600" fontAlgn="auto">
              <a:spcAft>
                <a:spcPts val="0"/>
              </a:spcAft>
              <a:buFont typeface="Wingdings" pitchFamily="2" charset="2"/>
              <a:buChar char="l"/>
              <a:defRPr/>
            </a:pPr>
            <a:r>
              <a:rPr lang="zh-TW" altLang="en-US" sz="3200" b="1" dirty="0" smtClean="0">
                <a:solidFill>
                  <a:srgbClr val="1D04D2"/>
                </a:solidFill>
                <a:latin typeface="標楷體" pitchFamily="65" charset="-120"/>
                <a:ea typeface="標楷體" pitchFamily="65" charset="-120"/>
              </a:rPr>
              <a:t>新增</a:t>
            </a:r>
            <a:r>
              <a:rPr lang="en-US" altLang="zh-TW" sz="3200" b="1" dirty="0" smtClean="0">
                <a:solidFill>
                  <a:srgbClr val="1D04D2"/>
                </a:solidFill>
                <a:latin typeface="標楷體" pitchFamily="65" charset="-120"/>
                <a:ea typeface="標楷體" pitchFamily="65" charset="-120"/>
              </a:rPr>
              <a:t>3</a:t>
            </a:r>
            <a:r>
              <a:rPr lang="zh-TW" altLang="en-US" sz="3200" b="1" dirty="0" smtClean="0">
                <a:solidFill>
                  <a:srgbClr val="1D04D2"/>
                </a:solidFill>
                <a:latin typeface="標楷體" pitchFamily="65" charset="-120"/>
                <a:ea typeface="標楷體" pitchFamily="65" charset="-120"/>
              </a:rPr>
              <a:t>條：</a:t>
            </a:r>
            <a:endParaRPr lang="en-US" altLang="zh-TW" sz="3200" b="1" dirty="0" smtClean="0">
              <a:solidFill>
                <a:srgbClr val="1D04D2"/>
              </a:solidFill>
              <a:latin typeface="標楷體" pitchFamily="65" charset="-120"/>
              <a:ea typeface="標楷體" pitchFamily="65" charset="-120"/>
            </a:endParaRPr>
          </a:p>
          <a:p>
            <a:pPr marL="625475" indent="-355600" fontAlgn="auto">
              <a:spcAft>
                <a:spcPts val="0"/>
              </a:spcAft>
              <a:buNone/>
              <a:defRPr/>
            </a:pPr>
            <a:r>
              <a:rPr lang="zh-TW" altLang="en-US" sz="3200" b="1" dirty="0" smtClean="0">
                <a:solidFill>
                  <a:srgbClr val="1D04D2"/>
                </a:solidFill>
                <a:latin typeface="標楷體" pitchFamily="65" charset="-120"/>
                <a:ea typeface="標楷體" pitchFamily="65" charset="-120"/>
              </a:rPr>
              <a:t>  第</a:t>
            </a:r>
            <a:r>
              <a:rPr lang="en-US" altLang="zh-TW" sz="3200" b="1" dirty="0" smtClean="0">
                <a:solidFill>
                  <a:srgbClr val="1D04D2"/>
                </a:solidFill>
                <a:latin typeface="標楷體" pitchFamily="65" charset="-120"/>
                <a:ea typeface="標楷體" pitchFamily="65" charset="-120"/>
              </a:rPr>
              <a:t>11</a:t>
            </a:r>
            <a:r>
              <a:rPr lang="zh-TW" altLang="en-US" sz="3200" b="1" dirty="0" smtClean="0">
                <a:solidFill>
                  <a:srgbClr val="1D04D2"/>
                </a:solidFill>
                <a:latin typeface="標楷體" pitchFamily="65" charset="-120"/>
                <a:ea typeface="標楷體" pitchFamily="65" charset="-120"/>
              </a:rPr>
              <a:t>條之</a:t>
            </a:r>
            <a:r>
              <a:rPr lang="en-US" altLang="zh-TW" sz="3200" b="1" dirty="0" smtClean="0">
                <a:solidFill>
                  <a:srgbClr val="1D04D2"/>
                </a:solidFill>
                <a:latin typeface="標楷體" pitchFamily="65" charset="-120"/>
                <a:ea typeface="標楷體" pitchFamily="65" charset="-120"/>
              </a:rPr>
              <a:t>1</a:t>
            </a:r>
            <a:r>
              <a:rPr lang="zh-TW" altLang="en-US" sz="3200" b="1" dirty="0" smtClean="0">
                <a:solidFill>
                  <a:srgbClr val="1D04D2"/>
                </a:solidFill>
                <a:latin typeface="標楷體" pitchFamily="65" charset="-120"/>
                <a:ea typeface="標楷體" pitchFamily="65" charset="-120"/>
              </a:rPr>
              <a:t>、第</a:t>
            </a:r>
            <a:r>
              <a:rPr lang="en-US" altLang="zh-TW" sz="3200" b="1" dirty="0" smtClean="0">
                <a:solidFill>
                  <a:srgbClr val="1D04D2"/>
                </a:solidFill>
                <a:latin typeface="標楷體" pitchFamily="65" charset="-120"/>
                <a:ea typeface="標楷體" pitchFamily="65" charset="-120"/>
              </a:rPr>
              <a:t>26</a:t>
            </a:r>
            <a:r>
              <a:rPr lang="zh-TW" altLang="en-US" sz="3200" b="1" dirty="0" smtClean="0">
                <a:solidFill>
                  <a:srgbClr val="1D04D2"/>
                </a:solidFill>
                <a:latin typeface="標楷體" pitchFamily="65" charset="-120"/>
                <a:ea typeface="標楷體" pitchFamily="65" charset="-120"/>
              </a:rPr>
              <a:t>條之</a:t>
            </a:r>
            <a:r>
              <a:rPr lang="en-US" altLang="zh-TW" sz="3200" b="1" dirty="0" smtClean="0">
                <a:solidFill>
                  <a:srgbClr val="1D04D2"/>
                </a:solidFill>
                <a:latin typeface="標楷體" pitchFamily="65" charset="-120"/>
                <a:ea typeface="標楷體" pitchFamily="65" charset="-120"/>
              </a:rPr>
              <a:t>1</a:t>
            </a:r>
            <a:r>
              <a:rPr lang="zh-TW" altLang="en-US" sz="3200" b="1" dirty="0" smtClean="0">
                <a:solidFill>
                  <a:srgbClr val="1D04D2"/>
                </a:solidFill>
                <a:latin typeface="標楷體" pitchFamily="65" charset="-120"/>
                <a:ea typeface="標楷體" pitchFamily="65" charset="-120"/>
              </a:rPr>
              <a:t>、第</a:t>
            </a:r>
            <a:r>
              <a:rPr lang="en-US" altLang="zh-TW" sz="3200" b="1" dirty="0" smtClean="0">
                <a:solidFill>
                  <a:srgbClr val="1D04D2"/>
                </a:solidFill>
                <a:latin typeface="標楷體" pitchFamily="65" charset="-120"/>
                <a:ea typeface="標楷體" pitchFamily="65" charset="-120"/>
              </a:rPr>
              <a:t>70</a:t>
            </a:r>
            <a:r>
              <a:rPr lang="zh-TW" altLang="en-US" sz="3200" b="1" dirty="0" smtClean="0">
                <a:solidFill>
                  <a:srgbClr val="1D04D2"/>
                </a:solidFill>
                <a:latin typeface="標楷體" pitchFamily="65" charset="-120"/>
                <a:ea typeface="標楷體" pitchFamily="65" charset="-120"/>
              </a:rPr>
              <a:t>條之</a:t>
            </a:r>
            <a:r>
              <a:rPr lang="en-US" altLang="zh-TW" sz="3200" b="1" dirty="0" smtClean="0">
                <a:solidFill>
                  <a:srgbClr val="1D04D2"/>
                </a:solidFill>
                <a:latin typeface="標楷體" pitchFamily="65" charset="-120"/>
                <a:ea typeface="標楷體" pitchFamily="65" charset="-120"/>
              </a:rPr>
              <a:t>1</a:t>
            </a:r>
          </a:p>
          <a:p>
            <a:pPr marL="625475" indent="-355600" fontAlgn="auto">
              <a:spcAft>
                <a:spcPts val="0"/>
              </a:spcAft>
              <a:buNone/>
              <a:defRPr/>
            </a:pPr>
            <a:endParaRPr lang="en-US" altLang="zh-TW" sz="3200" b="1" dirty="0" smtClean="0">
              <a:solidFill>
                <a:srgbClr val="1D04D2"/>
              </a:solidFill>
              <a:latin typeface="標楷體" pitchFamily="65" charset="-120"/>
              <a:ea typeface="標楷體" pitchFamily="65" charset="-120"/>
            </a:endParaRPr>
          </a:p>
          <a:p>
            <a:pPr marL="625475" indent="-355600" fontAlgn="auto">
              <a:spcAft>
                <a:spcPts val="0"/>
              </a:spcAft>
              <a:buFont typeface="Wingdings" pitchFamily="2" charset="2"/>
              <a:buChar char="l"/>
              <a:defRPr/>
            </a:pPr>
            <a:r>
              <a:rPr lang="zh-TW" altLang="en-US" sz="3200" b="1" dirty="0" smtClean="0">
                <a:solidFill>
                  <a:srgbClr val="1D04D2"/>
                </a:solidFill>
                <a:latin typeface="標楷體" pitchFamily="65" charset="-120"/>
                <a:ea typeface="標楷體" pitchFamily="65" charset="-120"/>
              </a:rPr>
              <a:t>修正</a:t>
            </a:r>
            <a:r>
              <a:rPr lang="en-US" altLang="zh-TW" sz="3200" b="1" dirty="0" smtClean="0">
                <a:solidFill>
                  <a:srgbClr val="1D04D2"/>
                </a:solidFill>
                <a:latin typeface="標楷體" pitchFamily="65" charset="-120"/>
                <a:ea typeface="標楷體" pitchFamily="65" charset="-120"/>
              </a:rPr>
              <a:t>18</a:t>
            </a:r>
            <a:r>
              <a:rPr lang="zh-TW" altLang="en-US" sz="3200" b="1" dirty="0" smtClean="0">
                <a:solidFill>
                  <a:srgbClr val="1D04D2"/>
                </a:solidFill>
                <a:latin typeface="標楷體" pitchFamily="65" charset="-120"/>
                <a:ea typeface="標楷體" pitchFamily="65" charset="-120"/>
              </a:rPr>
              <a:t>條：</a:t>
            </a:r>
            <a:endParaRPr lang="en-US" altLang="zh-TW" sz="3200" b="1" dirty="0" smtClean="0">
              <a:solidFill>
                <a:srgbClr val="1D04D2"/>
              </a:solidFill>
              <a:latin typeface="標楷體" pitchFamily="65" charset="-120"/>
              <a:ea typeface="標楷體" pitchFamily="65" charset="-120"/>
            </a:endParaRPr>
          </a:p>
          <a:p>
            <a:pPr marL="722313" indent="-452438" fontAlgn="auto">
              <a:spcAft>
                <a:spcPts val="0"/>
              </a:spcAft>
              <a:buNone/>
              <a:defRPr/>
            </a:pPr>
            <a:r>
              <a:rPr lang="zh-TW" altLang="en-US" sz="3200" b="1" dirty="0" smtClean="0">
                <a:solidFill>
                  <a:srgbClr val="1D04D2"/>
                </a:solidFill>
                <a:latin typeface="標楷體" pitchFamily="65" charset="-120"/>
                <a:ea typeface="標楷體" pitchFamily="65" charset="-120"/>
              </a:rPr>
              <a:t>  第</a:t>
            </a:r>
            <a:r>
              <a:rPr lang="en-US" altLang="zh-TW" sz="3200" b="1" dirty="0" smtClean="0">
                <a:solidFill>
                  <a:srgbClr val="1D04D2"/>
                </a:solidFill>
                <a:latin typeface="標楷體" pitchFamily="65" charset="-120"/>
                <a:ea typeface="標楷體" pitchFamily="65" charset="-120"/>
              </a:rPr>
              <a:t>4</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15</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17</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22</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25</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30</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31</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50</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52</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59</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63</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76</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85</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93</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94</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95</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101</a:t>
            </a:r>
            <a:r>
              <a:rPr lang="zh-TW" altLang="en-US" sz="3200" b="1" dirty="0" smtClean="0">
                <a:solidFill>
                  <a:srgbClr val="1D04D2"/>
                </a:solidFill>
                <a:latin typeface="標楷體" pitchFamily="65" charset="-120"/>
                <a:ea typeface="標楷體" pitchFamily="65" charset="-120"/>
              </a:rPr>
              <a:t>、</a:t>
            </a:r>
            <a:r>
              <a:rPr lang="en-US" altLang="zh-TW" sz="3200" b="1" dirty="0" smtClean="0">
                <a:solidFill>
                  <a:srgbClr val="1D04D2"/>
                </a:solidFill>
                <a:latin typeface="標楷體" pitchFamily="65" charset="-120"/>
                <a:ea typeface="標楷體" pitchFamily="65" charset="-120"/>
              </a:rPr>
              <a:t>103</a:t>
            </a:r>
            <a:r>
              <a:rPr lang="zh-TW" altLang="en-US" sz="3200" b="1" dirty="0" smtClean="0">
                <a:solidFill>
                  <a:srgbClr val="1D04D2"/>
                </a:solidFill>
                <a:latin typeface="標楷體" pitchFamily="65" charset="-120"/>
                <a:ea typeface="標楷體" pitchFamily="65" charset="-120"/>
              </a:rPr>
              <a:t>條</a:t>
            </a:r>
            <a:endParaRPr lang="en-US" altLang="zh-TW" sz="3200" b="1" dirty="0" smtClean="0">
              <a:solidFill>
                <a:srgbClr val="1D04D2"/>
              </a:solidFill>
              <a:latin typeface="標楷體" pitchFamily="65" charset="-120"/>
              <a:ea typeface="標楷體" pitchFamily="65" charset="-120"/>
            </a:endParaRPr>
          </a:p>
          <a:p>
            <a:pPr marL="274320" indent="-274320" fontAlgn="auto">
              <a:spcAft>
                <a:spcPts val="0"/>
              </a:spcAft>
              <a:buFont typeface="Wingdings"/>
              <a:buNone/>
              <a:defRPr/>
            </a:pPr>
            <a:endParaRPr lang="en-US" altLang="zh-TW" sz="3200" b="1" dirty="0" smtClean="0">
              <a:solidFill>
                <a:srgbClr val="1D04D2"/>
              </a:solidFill>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5</a:t>
            </a:fld>
            <a:endParaRPr lang="zh-TW"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147248" cy="1080120"/>
          </a:xfrm>
        </p:spPr>
        <p:txBody>
          <a:bodyPr>
            <a:no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55613" y="1193800"/>
          <a:ext cx="8231188" cy="3139440"/>
        </p:xfrm>
        <a:graphic>
          <a:graphicData uri="http://schemas.openxmlformats.org/drawingml/2006/table">
            <a:tbl>
              <a:tblPr firstRow="1" bandRow="1">
                <a:tableStyleId>{21E4AEA4-8DFA-4A89-87EB-49C32662AFE0}</a:tableStyleId>
              </a:tblPr>
              <a:tblGrid>
                <a:gridCol w="4115594"/>
                <a:gridCol w="4115594"/>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95</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452438" algn="just" eaLnBrk="1" hangingPunct="0"/>
                      <a:r>
                        <a:rPr kumimoji="0" lang="zh-TW" altLang="zh-TW" sz="2000" kern="1200" dirty="0" smtClean="0">
                          <a:solidFill>
                            <a:schemeClr val="dk1"/>
                          </a:solidFill>
                          <a:latin typeface="標楷體" pitchFamily="65" charset="-120"/>
                          <a:ea typeface="標楷體" pitchFamily="65" charset="-120"/>
                          <a:cs typeface="+mn-cs"/>
                        </a:rPr>
                        <a:t>機關辦理採購宜由採購專業人員為之。</a:t>
                      </a:r>
                      <a:r>
                        <a:rPr kumimoji="0" lang="zh-TW" altLang="zh-TW" sz="2000" b="1" u="sng" kern="1200" dirty="0" smtClean="0">
                          <a:solidFill>
                            <a:srgbClr val="FF0000"/>
                          </a:solidFill>
                          <a:latin typeface="標楷體" pitchFamily="65" charset="-120"/>
                          <a:ea typeface="標楷體" pitchFamily="65" charset="-120"/>
                          <a:cs typeface="+mn-cs"/>
                        </a:rPr>
                        <a:t>但一定金額之採購，應由採購專業人員為之。</a:t>
                      </a:r>
                      <a:endParaRPr kumimoji="0" lang="zh-TW" altLang="zh-TW" sz="2000" b="1" kern="1200" dirty="0" smtClean="0">
                        <a:solidFill>
                          <a:srgbClr val="FF0000"/>
                        </a:solidFill>
                        <a:latin typeface="標楷體" pitchFamily="65" charset="-120"/>
                        <a:ea typeface="標楷體" pitchFamily="65" charset="-120"/>
                        <a:cs typeface="+mn-cs"/>
                      </a:endParaRPr>
                    </a:p>
                    <a:p>
                      <a:pPr marL="269875" indent="452438" algn="just"/>
                      <a:r>
                        <a:rPr kumimoji="0" lang="zh-TW" altLang="zh-TW" sz="2000" kern="1200" dirty="0" smtClean="0">
                          <a:solidFill>
                            <a:schemeClr val="dk1"/>
                          </a:solidFill>
                          <a:latin typeface="標楷體" pitchFamily="65" charset="-120"/>
                          <a:ea typeface="標楷體" pitchFamily="65" charset="-120"/>
                          <a:cs typeface="+mn-cs"/>
                        </a:rPr>
                        <a:t>前項採購專業人員之資格、考試、訓練、發證</a:t>
                      </a:r>
                      <a:r>
                        <a:rPr kumimoji="0" lang="zh-TW" altLang="zh-TW" sz="2000" b="1" u="sng" kern="1200" dirty="0" smtClean="0">
                          <a:solidFill>
                            <a:srgbClr val="FF0000"/>
                          </a:solidFill>
                          <a:latin typeface="標楷體" pitchFamily="65" charset="-120"/>
                          <a:ea typeface="標楷體" pitchFamily="65" charset="-120"/>
                          <a:cs typeface="+mn-cs"/>
                        </a:rPr>
                        <a:t>、</a:t>
                      </a:r>
                      <a:r>
                        <a:rPr kumimoji="0" lang="zh-TW" altLang="zh-TW" sz="2000" kern="1200" dirty="0" smtClean="0">
                          <a:solidFill>
                            <a:schemeClr val="dk1"/>
                          </a:solidFill>
                          <a:latin typeface="標楷體" pitchFamily="65" charset="-120"/>
                          <a:ea typeface="標楷體" pitchFamily="65" charset="-120"/>
                          <a:cs typeface="+mn-cs"/>
                        </a:rPr>
                        <a:t>管理辦法</a:t>
                      </a:r>
                      <a:r>
                        <a:rPr kumimoji="0" lang="zh-TW" altLang="zh-TW" sz="2000" b="1" u="sng" kern="1200" dirty="0" smtClean="0">
                          <a:solidFill>
                            <a:srgbClr val="FF0000"/>
                          </a:solidFill>
                          <a:latin typeface="標楷體" pitchFamily="65" charset="-120"/>
                          <a:ea typeface="標楷體" pitchFamily="65" charset="-120"/>
                          <a:cs typeface="+mn-cs"/>
                        </a:rPr>
                        <a:t>及一定金額</a:t>
                      </a:r>
                      <a:r>
                        <a:rPr kumimoji="0" lang="zh-TW" altLang="zh-TW" sz="2000" kern="1200" dirty="0" smtClean="0">
                          <a:solidFill>
                            <a:schemeClr val="dk1"/>
                          </a:solidFill>
                          <a:latin typeface="標楷體" pitchFamily="65" charset="-120"/>
                          <a:ea typeface="標楷體" pitchFamily="65" charset="-120"/>
                          <a:cs typeface="+mn-cs"/>
                        </a:rPr>
                        <a:t>，由主管機關會</a:t>
                      </a:r>
                      <a:r>
                        <a:rPr kumimoji="0" lang="zh-TW" altLang="zh-TW" sz="2000" b="1" u="sng" kern="1200" dirty="0" smtClean="0">
                          <a:solidFill>
                            <a:srgbClr val="FF0000"/>
                          </a:solidFill>
                          <a:latin typeface="標楷體" pitchFamily="65" charset="-120"/>
                          <a:ea typeface="標楷體" pitchFamily="65" charset="-120"/>
                          <a:cs typeface="+mn-cs"/>
                        </a:rPr>
                        <a:t>商</a:t>
                      </a:r>
                      <a:r>
                        <a:rPr kumimoji="0" lang="zh-TW" altLang="zh-TW" sz="2000" kern="1200" dirty="0" smtClean="0">
                          <a:solidFill>
                            <a:schemeClr val="dk1"/>
                          </a:solidFill>
                          <a:latin typeface="標楷體" pitchFamily="65" charset="-120"/>
                          <a:ea typeface="標楷體" pitchFamily="65" charset="-120"/>
                          <a:cs typeface="+mn-cs"/>
                        </a:rPr>
                        <a:t>相關機關定之。</a:t>
                      </a:r>
                      <a:endParaRPr lang="zh-TW" altLang="en-US" sz="2000" b="1" dirty="0">
                        <a:solidFill>
                          <a:srgbClr val="C00000"/>
                        </a:solidFill>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eaLnBrk="1" hangingPunct="0"/>
                      <a:r>
                        <a:rPr kumimoji="0" lang="zh-TW" altLang="zh-TW" sz="2000" b="1" kern="1200" dirty="0" smtClean="0">
                          <a:solidFill>
                            <a:schemeClr val="dk1"/>
                          </a:solidFill>
                          <a:latin typeface="標楷體" pitchFamily="65" charset="-120"/>
                          <a:ea typeface="標楷體" pitchFamily="65" charset="-120"/>
                          <a:cs typeface="+mn-cs"/>
                        </a:rPr>
                        <a:t>　</a:t>
                      </a:r>
                      <a:r>
                        <a:rPr kumimoji="0" lang="zh-TW" altLang="en-US" sz="2000" b="1" kern="1200" dirty="0" smtClean="0">
                          <a:solidFill>
                            <a:schemeClr val="dk1"/>
                          </a:solidFill>
                          <a:latin typeface="標楷體" pitchFamily="65" charset="-120"/>
                          <a:ea typeface="標楷體" pitchFamily="65" charset="-120"/>
                          <a:cs typeface="+mn-cs"/>
                        </a:rPr>
                        <a:t>　　</a:t>
                      </a:r>
                      <a:r>
                        <a:rPr kumimoji="0" lang="zh-TW" altLang="zh-TW" sz="2000" kern="1200" dirty="0" smtClean="0">
                          <a:solidFill>
                            <a:schemeClr val="dk1"/>
                          </a:solidFill>
                          <a:latin typeface="標楷體" pitchFamily="65" charset="-120"/>
                          <a:ea typeface="標楷體" pitchFamily="65" charset="-120"/>
                          <a:cs typeface="+mn-cs"/>
                        </a:rPr>
                        <a:t>機關辦理採購宜由採購專業人員為之。</a:t>
                      </a:r>
                    </a:p>
                    <a:p>
                      <a:pPr marL="269875" indent="452438" algn="just"/>
                      <a:r>
                        <a:rPr kumimoji="0" lang="zh-TW" altLang="zh-TW" sz="2000" kern="1200" dirty="0" smtClean="0">
                          <a:solidFill>
                            <a:schemeClr val="dk1"/>
                          </a:solidFill>
                          <a:latin typeface="標楷體" pitchFamily="65" charset="-120"/>
                          <a:ea typeface="標楷體" pitchFamily="65" charset="-120"/>
                          <a:cs typeface="+mn-cs"/>
                        </a:rPr>
                        <a:t>前項採購專業人員之資格、考試、訓練、發證</a:t>
                      </a:r>
                      <a:r>
                        <a:rPr kumimoji="0" lang="zh-TW" altLang="zh-TW" sz="2000" b="1" u="sng" kern="1200" dirty="0" smtClean="0">
                          <a:solidFill>
                            <a:schemeClr val="dk1"/>
                          </a:solidFill>
                          <a:latin typeface="標楷體" pitchFamily="65" charset="-120"/>
                          <a:ea typeface="標楷體" pitchFamily="65" charset="-120"/>
                          <a:cs typeface="+mn-cs"/>
                        </a:rPr>
                        <a:t>及</a:t>
                      </a:r>
                      <a:r>
                        <a:rPr kumimoji="0" lang="zh-TW" altLang="zh-TW" sz="2000" kern="1200" dirty="0" smtClean="0">
                          <a:solidFill>
                            <a:schemeClr val="dk1"/>
                          </a:solidFill>
                          <a:latin typeface="標楷體" pitchFamily="65" charset="-120"/>
                          <a:ea typeface="標楷體" pitchFamily="65" charset="-120"/>
                          <a:cs typeface="+mn-cs"/>
                        </a:rPr>
                        <a:t>管理辦</a:t>
                      </a:r>
                      <a:r>
                        <a:rPr kumimoji="0" lang="zh-TW" altLang="zh-TW" sz="2000" b="1" u="sng" kern="1200" dirty="0" smtClean="0">
                          <a:solidFill>
                            <a:schemeClr val="dk1"/>
                          </a:solidFill>
                          <a:latin typeface="標楷體" pitchFamily="65" charset="-120"/>
                          <a:ea typeface="標楷體" pitchFamily="65" charset="-120"/>
                          <a:cs typeface="+mn-cs"/>
                        </a:rPr>
                        <a:t>法，</a:t>
                      </a:r>
                      <a:r>
                        <a:rPr kumimoji="0" lang="zh-TW" altLang="zh-TW" sz="2000" kern="1200" dirty="0" smtClean="0">
                          <a:solidFill>
                            <a:schemeClr val="dk1"/>
                          </a:solidFill>
                          <a:latin typeface="標楷體" pitchFamily="65" charset="-120"/>
                          <a:ea typeface="標楷體" pitchFamily="65" charset="-120"/>
                          <a:cs typeface="+mn-cs"/>
                        </a:rPr>
                        <a:t>由主管機關會</a:t>
                      </a:r>
                      <a:r>
                        <a:rPr kumimoji="0" lang="zh-TW" altLang="zh-TW" sz="2000" b="1" u="sng" kern="1200" dirty="0" smtClean="0">
                          <a:solidFill>
                            <a:schemeClr val="dk1"/>
                          </a:solidFill>
                          <a:latin typeface="標楷體" pitchFamily="65" charset="-120"/>
                          <a:ea typeface="標楷體" pitchFamily="65" charset="-120"/>
                          <a:cs typeface="+mn-cs"/>
                        </a:rPr>
                        <a:t>同</a:t>
                      </a:r>
                      <a:r>
                        <a:rPr kumimoji="0" lang="zh-TW" altLang="zh-TW" sz="2000" kern="1200" dirty="0" smtClean="0">
                          <a:solidFill>
                            <a:schemeClr val="dk1"/>
                          </a:solidFill>
                          <a:latin typeface="標楷體" pitchFamily="65" charset="-120"/>
                          <a:ea typeface="標楷體" pitchFamily="65" charset="-120"/>
                          <a:cs typeface="+mn-cs"/>
                        </a:rPr>
                        <a:t>相關機關定之。</a:t>
                      </a:r>
                      <a:endParaRPr lang="zh-TW" altLang="en-US" sz="2000" b="1" dirty="0">
                        <a:latin typeface="標楷體" pitchFamily="65" charset="-120"/>
                        <a:ea typeface="標楷體" pitchFamily="65" charset="-120"/>
                      </a:endParaRPr>
                    </a:p>
                  </a:txBody>
                  <a:tcPr marL="100789" marR="1007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57DE4618-0895-4FC3-8A9D-4A32E30CD1B8}" type="slidenum">
              <a:rPr lang="zh-TW" altLang="en-US"/>
              <a:pPr>
                <a:defRPr/>
              </a:pPr>
              <a:t>50</a:t>
            </a:fld>
            <a:endParaRPr lang="zh-TW" altLang="en-US"/>
          </a:p>
        </p:txBody>
      </p:sp>
      <p:sp>
        <p:nvSpPr>
          <p:cNvPr id="6" name="文字方塊 5"/>
          <p:cNvSpPr txBox="1"/>
          <p:nvPr/>
        </p:nvSpPr>
        <p:spPr>
          <a:xfrm>
            <a:off x="683568" y="4581128"/>
            <a:ext cx="5760640" cy="646331"/>
          </a:xfrm>
          <a:prstGeom prst="rect">
            <a:avLst/>
          </a:prstGeom>
          <a:noFill/>
        </p:spPr>
        <p:txBody>
          <a:bodyPr wrap="square" rtlCol="0">
            <a:spAutoFit/>
          </a:bodyPr>
          <a:lstStyle/>
          <a:p>
            <a:r>
              <a:rPr kumimoji="0" lang="zh-TW" altLang="zh-TW" sz="3600" b="1" dirty="0" smtClean="0">
                <a:solidFill>
                  <a:srgbClr val="FF0000"/>
                </a:solidFill>
                <a:latin typeface="標楷體" pitchFamily="65" charset="-120"/>
                <a:ea typeface="標楷體" pitchFamily="65" charset="-120"/>
              </a:rPr>
              <a:t>一定金額</a:t>
            </a:r>
            <a:r>
              <a:rPr kumimoji="0" lang="zh-TW" altLang="en-US" sz="3600" b="1" dirty="0" smtClean="0">
                <a:solidFill>
                  <a:srgbClr val="FF0000"/>
                </a:solidFill>
                <a:latin typeface="標楷體" pitchFamily="65" charset="-120"/>
                <a:ea typeface="標楷體" pitchFamily="65" charset="-120"/>
              </a:rPr>
              <a:t>為公告金額以上。</a:t>
            </a:r>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777875"/>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7544" y="1052736"/>
          <a:ext cx="8280920" cy="5425440"/>
        </p:xfrm>
        <a:graphic>
          <a:graphicData uri="http://schemas.openxmlformats.org/drawingml/2006/table">
            <a:tbl>
              <a:tblPr firstRow="1" bandRow="1">
                <a:tableStyleId>{21E4AEA4-8DFA-4A89-87EB-49C32662AFE0}</a:tableStyleId>
              </a:tblPr>
              <a:tblGrid>
                <a:gridCol w="4140460"/>
                <a:gridCol w="4140460"/>
              </a:tblGrid>
              <a:tr h="504055">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101</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tint val="20000"/>
                        <a:alpha val="0"/>
                      </a:schemeClr>
                    </a:solidFill>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70840">
                <a:tc>
                  <a:txBody>
                    <a:bodyPr/>
                    <a:lstStyle/>
                    <a:p>
                      <a:pPr marL="269875" indent="-269875" algn="just" eaLnBrk="1" hangingPunct="0"/>
                      <a:r>
                        <a:rPr kumimoji="0" lang="zh-TW" altLang="zh-TW" sz="1800" b="0" kern="1200" dirty="0" smtClean="0">
                          <a:solidFill>
                            <a:srgbClr val="1D04D2"/>
                          </a:solidFill>
                          <a:latin typeface="標楷體" pitchFamily="65" charset="-120"/>
                          <a:ea typeface="標楷體" pitchFamily="65" charset="-120"/>
                          <a:cs typeface="+mn-cs"/>
                        </a:rPr>
                        <a:t>　</a:t>
                      </a:r>
                      <a:r>
                        <a:rPr kumimoji="0" lang="zh-TW" altLang="en-US" sz="1800" b="0" kern="1200" dirty="0" smtClean="0">
                          <a:solidFill>
                            <a:srgbClr val="1D04D2"/>
                          </a:solidFill>
                          <a:latin typeface="標楷體" pitchFamily="65" charset="-120"/>
                          <a:ea typeface="標楷體" pitchFamily="65" charset="-120"/>
                          <a:cs typeface="+mn-cs"/>
                        </a:rPr>
                        <a:t>　　</a:t>
                      </a:r>
                      <a:r>
                        <a:rPr kumimoji="0" lang="zh-TW" altLang="zh-TW" sz="1700" b="0" kern="1200" dirty="0" smtClean="0">
                          <a:solidFill>
                            <a:srgbClr val="1D04D2"/>
                          </a:solidFill>
                          <a:latin typeface="標楷體" pitchFamily="65" charset="-120"/>
                          <a:ea typeface="標楷體" pitchFamily="65" charset="-120"/>
                          <a:cs typeface="+mn-cs"/>
                        </a:rPr>
                        <a:t>機關辦理採購，發現廠商有下列情形之一，應將其事實、理由</a:t>
                      </a:r>
                      <a:r>
                        <a:rPr kumimoji="0" lang="zh-TW" altLang="zh-TW" sz="1700" b="1" u="sng" kern="1200" dirty="0" smtClean="0">
                          <a:solidFill>
                            <a:srgbClr val="FF0000"/>
                          </a:solidFill>
                          <a:latin typeface="標楷體" pitchFamily="65" charset="-120"/>
                          <a:ea typeface="標楷體" pitchFamily="65" charset="-120"/>
                          <a:cs typeface="+mn-cs"/>
                        </a:rPr>
                        <a:t>及依第一百零三條第一項所定期間</a:t>
                      </a:r>
                      <a:r>
                        <a:rPr kumimoji="0" lang="zh-TW" altLang="zh-TW" sz="1700" b="0" kern="1200" dirty="0" smtClean="0">
                          <a:solidFill>
                            <a:srgbClr val="1D04D2"/>
                          </a:solidFill>
                          <a:latin typeface="標楷體" pitchFamily="65" charset="-120"/>
                          <a:ea typeface="標楷體" pitchFamily="65" charset="-120"/>
                          <a:cs typeface="+mn-cs"/>
                        </a:rPr>
                        <a:t>通知廠商，並附記如未提出異議者，將刊登政府採購公報：</a:t>
                      </a:r>
                      <a:r>
                        <a:rPr kumimoji="0" lang="en-US" altLang="zh-TW" sz="1700" b="0" kern="1200" dirty="0" smtClean="0">
                          <a:solidFill>
                            <a:srgbClr val="1D04D2"/>
                          </a:solidFill>
                          <a:latin typeface="標楷體" pitchFamily="65" charset="-120"/>
                          <a:ea typeface="標楷體" pitchFamily="65" charset="-120"/>
                          <a:cs typeface="+mn-cs"/>
                        </a:rPr>
                        <a:t>(</a:t>
                      </a:r>
                      <a:r>
                        <a:rPr kumimoji="0" lang="zh-TW" altLang="en-US" sz="1700" b="0" kern="1200" dirty="0" smtClean="0">
                          <a:solidFill>
                            <a:srgbClr val="1D04D2"/>
                          </a:solidFill>
                          <a:latin typeface="標楷體" pitchFamily="65" charset="-120"/>
                          <a:ea typeface="標楷體" pitchFamily="65" charset="-120"/>
                          <a:cs typeface="+mn-cs"/>
                        </a:rPr>
                        <a:t>第</a:t>
                      </a:r>
                      <a:r>
                        <a:rPr kumimoji="0" lang="en-US" altLang="zh-TW" sz="1700" b="0" kern="1200" dirty="0" smtClean="0">
                          <a:solidFill>
                            <a:srgbClr val="1D04D2"/>
                          </a:solidFill>
                          <a:latin typeface="標楷體" pitchFamily="65" charset="-120"/>
                          <a:ea typeface="標楷體" pitchFamily="65" charset="-120"/>
                          <a:cs typeface="+mn-cs"/>
                        </a:rPr>
                        <a:t>1</a:t>
                      </a:r>
                      <a:r>
                        <a:rPr kumimoji="0" lang="zh-TW" altLang="en-US" sz="1700" b="0" kern="1200" dirty="0" smtClean="0">
                          <a:solidFill>
                            <a:srgbClr val="1D04D2"/>
                          </a:solidFill>
                          <a:latin typeface="標楷體" pitchFamily="65" charset="-120"/>
                          <a:ea typeface="標楷體" pitchFamily="65" charset="-120"/>
                          <a:cs typeface="+mn-cs"/>
                        </a:rPr>
                        <a:t>項</a:t>
                      </a:r>
                      <a:r>
                        <a:rPr kumimoji="0" lang="en-US" altLang="zh-TW" sz="1700" b="0" kern="1200" dirty="0" smtClean="0">
                          <a:solidFill>
                            <a:srgbClr val="1D04D2"/>
                          </a:solidFill>
                          <a:latin typeface="標楷體" pitchFamily="65" charset="-120"/>
                          <a:ea typeface="標楷體" pitchFamily="65" charset="-120"/>
                          <a:cs typeface="+mn-cs"/>
                        </a:rPr>
                        <a:t>)</a:t>
                      </a:r>
                      <a:endParaRPr kumimoji="0" lang="zh-TW" altLang="zh-TW" sz="1700" b="0" kern="1200" dirty="0" smtClean="0">
                        <a:solidFill>
                          <a:srgbClr val="1D04D2"/>
                        </a:solidFill>
                        <a:latin typeface="標楷體" pitchFamily="65" charset="-120"/>
                        <a:ea typeface="標楷體" pitchFamily="65" charset="-120"/>
                        <a:cs typeface="+mn-cs"/>
                      </a:endParaRPr>
                    </a:p>
                    <a:p>
                      <a:pPr marL="722313" indent="-452438" algn="just"/>
                      <a:r>
                        <a:rPr kumimoji="0" lang="zh-TW" altLang="zh-TW" sz="1700" b="0" kern="1200" dirty="0" smtClean="0">
                          <a:solidFill>
                            <a:srgbClr val="1D04D2"/>
                          </a:solidFill>
                          <a:latin typeface="標楷體" pitchFamily="65" charset="-120"/>
                          <a:ea typeface="標楷體" pitchFamily="65" charset="-120"/>
                          <a:cs typeface="+mn-cs"/>
                        </a:rPr>
                        <a:t>二、借用或冒用他人名義或證件投標者。</a:t>
                      </a:r>
                      <a:endParaRPr kumimoji="0" lang="en-US" altLang="zh-TW" sz="1700" b="0" kern="1200" dirty="0" smtClean="0">
                        <a:solidFill>
                          <a:srgbClr val="1D04D2"/>
                        </a:solidFill>
                        <a:latin typeface="標楷體" pitchFamily="65" charset="-120"/>
                        <a:ea typeface="標楷體" pitchFamily="65" charset="-120"/>
                        <a:cs typeface="+mn-cs"/>
                      </a:endParaRPr>
                    </a:p>
                    <a:p>
                      <a:pPr marL="722313" indent="-452438" algn="just" eaLnBrk="1" hangingPunct="0"/>
                      <a:r>
                        <a:rPr kumimoji="0" lang="zh-TW" altLang="zh-TW" sz="1700" b="0" kern="1200" dirty="0" smtClean="0">
                          <a:solidFill>
                            <a:srgbClr val="1D04D2"/>
                          </a:solidFill>
                          <a:latin typeface="標楷體" pitchFamily="65" charset="-120"/>
                          <a:ea typeface="標楷體" pitchFamily="65" charset="-120"/>
                          <a:cs typeface="+mn-cs"/>
                        </a:rPr>
                        <a:t>三、擅自減省工料</a:t>
                      </a:r>
                      <a:r>
                        <a:rPr kumimoji="0" lang="zh-TW" altLang="zh-TW" sz="1700" b="1" u="sng" kern="1200" dirty="0" smtClean="0">
                          <a:solidFill>
                            <a:srgbClr val="FF0000"/>
                          </a:solidFill>
                          <a:latin typeface="標楷體" pitchFamily="65" charset="-120"/>
                          <a:ea typeface="標楷體" pitchFamily="65" charset="-120"/>
                          <a:cs typeface="+mn-cs"/>
                        </a:rPr>
                        <a:t>，</a:t>
                      </a:r>
                      <a:r>
                        <a:rPr kumimoji="0" lang="zh-TW" altLang="zh-TW" sz="1700" b="0" kern="1200" dirty="0" smtClean="0">
                          <a:solidFill>
                            <a:srgbClr val="1D04D2"/>
                          </a:solidFill>
                          <a:latin typeface="標楷體" pitchFamily="65" charset="-120"/>
                          <a:ea typeface="標楷體" pitchFamily="65" charset="-120"/>
                          <a:cs typeface="+mn-cs"/>
                        </a:rPr>
                        <a:t>情節重大者。</a:t>
                      </a:r>
                    </a:p>
                    <a:p>
                      <a:pPr marL="722313" indent="-452438" algn="just"/>
                      <a:r>
                        <a:rPr kumimoji="0" lang="zh-TW" altLang="zh-TW" sz="1700" b="0" u="sng" kern="1200" dirty="0" smtClean="0">
                          <a:solidFill>
                            <a:srgbClr val="1D04D2"/>
                          </a:solidFill>
                          <a:latin typeface="標楷體" pitchFamily="65" charset="-120"/>
                          <a:ea typeface="標楷體" pitchFamily="65" charset="-120"/>
                          <a:cs typeface="+mn-cs"/>
                        </a:rPr>
                        <a:t>四、</a:t>
                      </a:r>
                      <a:r>
                        <a:rPr kumimoji="0" lang="zh-TW" altLang="zh-TW" sz="1700" b="0" kern="1200" dirty="0" smtClean="0">
                          <a:solidFill>
                            <a:srgbClr val="1D04D2"/>
                          </a:solidFill>
                          <a:latin typeface="標楷體" pitchFamily="65" charset="-120"/>
                          <a:ea typeface="標楷體" pitchFamily="65" charset="-120"/>
                          <a:cs typeface="+mn-cs"/>
                        </a:rPr>
                        <a:t>以</a:t>
                      </a:r>
                      <a:r>
                        <a:rPr kumimoji="0" lang="zh-TW" altLang="zh-TW" sz="1700" b="1" u="sng" kern="1200" dirty="0" smtClean="0">
                          <a:solidFill>
                            <a:srgbClr val="FF0000"/>
                          </a:solidFill>
                          <a:latin typeface="標楷體" pitchFamily="65" charset="-120"/>
                          <a:ea typeface="標楷體" pitchFamily="65" charset="-120"/>
                          <a:cs typeface="+mn-cs"/>
                        </a:rPr>
                        <a:t>虛偽不實</a:t>
                      </a:r>
                      <a:r>
                        <a:rPr kumimoji="0" lang="zh-TW" altLang="zh-TW" sz="1700" b="0" kern="1200" dirty="0" smtClean="0">
                          <a:solidFill>
                            <a:srgbClr val="1D04D2"/>
                          </a:solidFill>
                          <a:latin typeface="標楷體" pitchFamily="65" charset="-120"/>
                          <a:ea typeface="標楷體" pitchFamily="65" charset="-120"/>
                          <a:cs typeface="+mn-cs"/>
                        </a:rPr>
                        <a:t>之文件投標、訂約或履約</a:t>
                      </a:r>
                      <a:r>
                        <a:rPr kumimoji="0" lang="zh-TW" altLang="zh-TW" sz="1700" b="1" u="sng" kern="1200" dirty="0" smtClean="0">
                          <a:solidFill>
                            <a:srgbClr val="FF0000"/>
                          </a:solidFill>
                          <a:latin typeface="標楷體" pitchFamily="65" charset="-120"/>
                          <a:ea typeface="標楷體" pitchFamily="65" charset="-120"/>
                          <a:cs typeface="+mn-cs"/>
                        </a:rPr>
                        <a:t>，情節重大者</a:t>
                      </a:r>
                      <a:r>
                        <a:rPr kumimoji="0" lang="zh-TW" altLang="zh-TW" sz="1700" b="0" kern="1200" dirty="0" smtClean="0">
                          <a:solidFill>
                            <a:srgbClr val="1D04D2"/>
                          </a:solidFill>
                          <a:latin typeface="標楷體" pitchFamily="65" charset="-120"/>
                          <a:ea typeface="標楷體" pitchFamily="65" charset="-120"/>
                          <a:cs typeface="+mn-cs"/>
                        </a:rPr>
                        <a:t>。</a:t>
                      </a:r>
                      <a:endParaRPr kumimoji="0" lang="en-US" altLang="zh-TW" sz="1700" b="0" kern="1200" dirty="0" smtClean="0">
                        <a:solidFill>
                          <a:srgbClr val="1D04D2"/>
                        </a:solidFill>
                        <a:latin typeface="標楷體" pitchFamily="65" charset="-120"/>
                        <a:ea typeface="標楷體" pitchFamily="65" charset="-120"/>
                        <a:cs typeface="+mn-cs"/>
                      </a:endParaRPr>
                    </a:p>
                    <a:p>
                      <a:pPr marL="722313" marR="0" indent="-452438" algn="just" defTabSz="914400" rtl="0" eaLnBrk="1" fontAlgn="auto" latinLnBrk="0" hangingPunct="1">
                        <a:lnSpc>
                          <a:spcPct val="100000"/>
                        </a:lnSpc>
                        <a:spcBef>
                          <a:spcPts val="0"/>
                        </a:spcBef>
                        <a:spcAft>
                          <a:spcPts val="0"/>
                        </a:spcAft>
                        <a:buClrTx/>
                        <a:buSzTx/>
                        <a:buFontTx/>
                        <a:buNone/>
                        <a:tabLst/>
                        <a:defRPr/>
                      </a:pPr>
                      <a:r>
                        <a:rPr kumimoji="0" lang="zh-TW" altLang="zh-TW" sz="1700" b="0" kern="1200" dirty="0" smtClean="0">
                          <a:solidFill>
                            <a:srgbClr val="1D04D2"/>
                          </a:solidFill>
                          <a:latin typeface="標楷體" pitchFamily="65" charset="-120"/>
                          <a:ea typeface="標楷體" pitchFamily="65" charset="-120"/>
                          <a:cs typeface="+mn-cs"/>
                        </a:rPr>
                        <a:t>九、驗收後不履行保固責任</a:t>
                      </a:r>
                      <a:r>
                        <a:rPr kumimoji="0" lang="zh-TW" altLang="zh-TW" sz="1700" b="1" u="sng" kern="1200" dirty="0" smtClean="0">
                          <a:solidFill>
                            <a:srgbClr val="FF0000"/>
                          </a:solidFill>
                          <a:latin typeface="標楷體" pitchFamily="65" charset="-120"/>
                          <a:ea typeface="標楷體" pitchFamily="65" charset="-120"/>
                          <a:cs typeface="+mn-cs"/>
                        </a:rPr>
                        <a:t>，情節重大</a:t>
                      </a:r>
                      <a:r>
                        <a:rPr kumimoji="0" lang="zh-TW" altLang="zh-TW" sz="1700" b="0" kern="1200" dirty="0" smtClean="0">
                          <a:solidFill>
                            <a:srgbClr val="1D04D2"/>
                          </a:solidFill>
                          <a:latin typeface="標楷體" pitchFamily="65" charset="-120"/>
                          <a:ea typeface="標楷體" pitchFamily="65" charset="-120"/>
                          <a:cs typeface="+mn-cs"/>
                        </a:rPr>
                        <a:t>者。</a:t>
                      </a:r>
                      <a:endParaRPr kumimoji="0" lang="en-US" altLang="zh-TW" sz="1700" b="0" kern="1200" dirty="0" smtClean="0">
                        <a:solidFill>
                          <a:srgbClr val="1D04D2"/>
                        </a:solidFill>
                        <a:latin typeface="標楷體" pitchFamily="65" charset="-120"/>
                        <a:ea typeface="標楷體" pitchFamily="65" charset="-120"/>
                        <a:cs typeface="+mn-cs"/>
                      </a:endParaRPr>
                    </a:p>
                    <a:p>
                      <a:pPr marL="722313" marR="0" indent="-452438" algn="just" defTabSz="914400" rtl="0" eaLnBrk="1" fontAlgn="auto" latinLnBrk="0" hangingPunct="1">
                        <a:lnSpc>
                          <a:spcPct val="100000"/>
                        </a:lnSpc>
                        <a:spcBef>
                          <a:spcPts val="0"/>
                        </a:spcBef>
                        <a:spcAft>
                          <a:spcPts val="0"/>
                        </a:spcAft>
                        <a:buClrTx/>
                        <a:buSzTx/>
                        <a:buFontTx/>
                        <a:buNone/>
                        <a:tabLst/>
                        <a:defRPr/>
                      </a:pPr>
                      <a:r>
                        <a:rPr kumimoji="0" lang="zh-TW" altLang="zh-TW" sz="1700" b="0" kern="1200" dirty="0" smtClean="0">
                          <a:solidFill>
                            <a:srgbClr val="1D04D2"/>
                          </a:solidFill>
                          <a:latin typeface="標楷體" pitchFamily="65" charset="-120"/>
                          <a:ea typeface="標楷體" pitchFamily="65" charset="-120"/>
                          <a:cs typeface="+mn-cs"/>
                        </a:rPr>
                        <a:t>十二、因可歸責於廠商之事由，致解除或終止契約</a:t>
                      </a:r>
                      <a:r>
                        <a:rPr kumimoji="0" lang="zh-TW" altLang="zh-TW" sz="1700" b="1" u="sng" kern="1200" dirty="0" smtClean="0">
                          <a:solidFill>
                            <a:srgbClr val="FF0000"/>
                          </a:solidFill>
                          <a:latin typeface="標楷體" pitchFamily="65" charset="-120"/>
                          <a:ea typeface="標楷體" pitchFamily="65" charset="-120"/>
                          <a:cs typeface="+mn-cs"/>
                        </a:rPr>
                        <a:t>，情節重大</a:t>
                      </a:r>
                      <a:r>
                        <a:rPr kumimoji="0" lang="zh-TW" altLang="zh-TW" sz="1700" b="0" kern="1200" dirty="0" smtClean="0">
                          <a:solidFill>
                            <a:srgbClr val="1D04D2"/>
                          </a:solidFill>
                          <a:latin typeface="標楷體" pitchFamily="65" charset="-120"/>
                          <a:ea typeface="標楷體" pitchFamily="65" charset="-120"/>
                          <a:cs typeface="+mn-cs"/>
                        </a:rPr>
                        <a:t>者。</a:t>
                      </a:r>
                    </a:p>
                    <a:p>
                      <a:pPr marL="722313" indent="-452438" eaLnBrk="1" hangingPunct="0"/>
                      <a:r>
                        <a:rPr kumimoji="0" lang="zh-TW" altLang="zh-TW" sz="1700" b="0" kern="1200" dirty="0" smtClean="0">
                          <a:solidFill>
                            <a:srgbClr val="1D04D2"/>
                          </a:solidFill>
                          <a:latin typeface="標楷體" pitchFamily="65" charset="-120"/>
                          <a:ea typeface="標楷體" pitchFamily="65" charset="-120"/>
                          <a:cs typeface="+mn-cs"/>
                        </a:rPr>
                        <a:t>十四、歧視</a:t>
                      </a:r>
                      <a:r>
                        <a:rPr kumimoji="0" lang="zh-TW" altLang="zh-TW" sz="1700" b="1" u="sng" kern="1200" dirty="0" smtClean="0">
                          <a:solidFill>
                            <a:srgbClr val="FF0000"/>
                          </a:solidFill>
                          <a:latin typeface="標楷體" pitchFamily="65" charset="-120"/>
                          <a:ea typeface="標楷體" pitchFamily="65" charset="-120"/>
                          <a:cs typeface="+mn-cs"/>
                        </a:rPr>
                        <a:t>性別</a:t>
                      </a:r>
                      <a:r>
                        <a:rPr kumimoji="0" lang="zh-TW" altLang="zh-TW" sz="1700" b="0" kern="1200" dirty="0" smtClean="0">
                          <a:solidFill>
                            <a:srgbClr val="1D04D2"/>
                          </a:solidFill>
                          <a:latin typeface="標楷體" pitchFamily="65" charset="-120"/>
                          <a:ea typeface="標楷體" pitchFamily="65" charset="-120"/>
                          <a:cs typeface="+mn-cs"/>
                        </a:rPr>
                        <a:t>、原住民</a:t>
                      </a:r>
                      <a:r>
                        <a:rPr kumimoji="0" lang="zh-TW" altLang="zh-TW" sz="1700" b="1" u="sng" kern="1200" dirty="0" smtClean="0">
                          <a:solidFill>
                            <a:srgbClr val="FF0000"/>
                          </a:solidFill>
                          <a:latin typeface="標楷體" pitchFamily="65" charset="-120"/>
                          <a:ea typeface="標楷體" pitchFamily="65" charset="-120"/>
                          <a:cs typeface="+mn-cs"/>
                        </a:rPr>
                        <a:t>、身心障礙</a:t>
                      </a:r>
                      <a:r>
                        <a:rPr kumimoji="0" lang="zh-TW" altLang="zh-TW" sz="1700" b="0" kern="1200" dirty="0" smtClean="0">
                          <a:solidFill>
                            <a:srgbClr val="1D04D2"/>
                          </a:solidFill>
                          <a:latin typeface="標楷體" pitchFamily="65" charset="-120"/>
                          <a:ea typeface="標楷體" pitchFamily="65" charset="-120"/>
                          <a:cs typeface="+mn-cs"/>
                        </a:rPr>
                        <a:t>或弱勢團體人士，情節重大者。</a:t>
                      </a:r>
                    </a:p>
                    <a:p>
                      <a:pPr marL="722313" indent="-452438"/>
                      <a:r>
                        <a:rPr kumimoji="0" lang="zh-TW" altLang="zh-TW" sz="1700" b="1" u="sng" kern="1200" dirty="0" smtClean="0">
                          <a:solidFill>
                            <a:srgbClr val="FF0000"/>
                          </a:solidFill>
                          <a:latin typeface="標楷體" pitchFamily="65" charset="-120"/>
                          <a:ea typeface="標楷體" pitchFamily="65" charset="-120"/>
                          <a:cs typeface="+mn-cs"/>
                        </a:rPr>
                        <a:t>十五、對採購有關人員行求、期約或交付不正利益者。</a:t>
                      </a:r>
                      <a:endParaRPr lang="zh-TW" altLang="en-US" sz="1700" b="1" dirty="0">
                        <a:solidFill>
                          <a:srgbClr val="FF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901D">
                        <a:alpha val="0"/>
                      </a:srgbClr>
                    </a:solidFill>
                  </a:tcPr>
                </a:tc>
                <a:tc>
                  <a:txBody>
                    <a:bodyPr/>
                    <a:lstStyle/>
                    <a:p>
                      <a:pPr marL="269875" indent="-269875" algn="just"/>
                      <a:r>
                        <a:rPr kumimoji="0" lang="zh-TW" altLang="zh-TW" sz="1800" b="0" kern="1200" dirty="0" smtClean="0">
                          <a:solidFill>
                            <a:srgbClr val="1D04D2"/>
                          </a:solidFill>
                          <a:latin typeface="標楷體" pitchFamily="65" charset="-120"/>
                          <a:ea typeface="標楷體" pitchFamily="65" charset="-120"/>
                          <a:cs typeface="+mn-cs"/>
                        </a:rPr>
                        <a:t>　</a:t>
                      </a:r>
                      <a:r>
                        <a:rPr kumimoji="0" lang="zh-TW" altLang="en-US" sz="1800" b="0" kern="1200" dirty="0" smtClean="0">
                          <a:solidFill>
                            <a:srgbClr val="1D04D2"/>
                          </a:solidFill>
                          <a:latin typeface="標楷體" pitchFamily="65" charset="-120"/>
                          <a:ea typeface="標楷體" pitchFamily="65" charset="-120"/>
                          <a:cs typeface="+mn-cs"/>
                        </a:rPr>
                        <a:t>　　</a:t>
                      </a:r>
                      <a:r>
                        <a:rPr kumimoji="0" lang="zh-TW" altLang="zh-TW" sz="1800" b="0" kern="1200" dirty="0" smtClean="0">
                          <a:solidFill>
                            <a:srgbClr val="1D04D2"/>
                          </a:solidFill>
                          <a:latin typeface="標楷體" pitchFamily="65" charset="-120"/>
                          <a:ea typeface="標楷體" pitchFamily="65" charset="-120"/>
                          <a:cs typeface="+mn-cs"/>
                        </a:rPr>
                        <a:t>機關辦理採購，發現廠商有下列情形之一，應將其事實及理由通知廠商，並附記如未提出異議者，將刊登政府採購公報：</a:t>
                      </a:r>
                      <a:endParaRPr kumimoji="0" lang="en-US" altLang="zh-TW" sz="1800" b="0" kern="1200" dirty="0" smtClean="0">
                        <a:solidFill>
                          <a:srgbClr val="1D04D2"/>
                        </a:solidFill>
                        <a:latin typeface="標楷體" pitchFamily="65" charset="-120"/>
                        <a:ea typeface="標楷體" pitchFamily="65" charset="-120"/>
                        <a:cs typeface="+mn-cs"/>
                      </a:endParaRPr>
                    </a:p>
                    <a:p>
                      <a:pPr marL="722313" indent="-452438" algn="just" eaLnBrk="1" hangingPunct="0"/>
                      <a:r>
                        <a:rPr kumimoji="0" lang="zh-TW" altLang="zh-TW" sz="1800" b="0" kern="1200" dirty="0" smtClean="0">
                          <a:solidFill>
                            <a:srgbClr val="1D04D2"/>
                          </a:solidFill>
                          <a:latin typeface="標楷體" pitchFamily="65" charset="-120"/>
                          <a:ea typeface="標楷體" pitchFamily="65" charset="-120"/>
                          <a:cs typeface="+mn-cs"/>
                        </a:rPr>
                        <a:t>二、借用或冒用他人名義或證件</a:t>
                      </a:r>
                      <a:r>
                        <a:rPr kumimoji="0" lang="zh-TW" altLang="zh-TW" sz="1800" b="1" u="sng" kern="1200" dirty="0" smtClean="0">
                          <a:solidFill>
                            <a:schemeClr val="tx1"/>
                          </a:solidFill>
                          <a:latin typeface="標楷體" pitchFamily="65" charset="-120"/>
                          <a:ea typeface="標楷體" pitchFamily="65" charset="-120"/>
                          <a:cs typeface="+mn-cs"/>
                        </a:rPr>
                        <a:t>，或以偽造、變造之文件參加投標、訂約或履約者</a:t>
                      </a:r>
                      <a:r>
                        <a:rPr kumimoji="0" lang="zh-TW" altLang="zh-TW" sz="1800" b="0" kern="1200" dirty="0" smtClean="0">
                          <a:solidFill>
                            <a:srgbClr val="1D04D2"/>
                          </a:solidFill>
                          <a:latin typeface="標楷體" pitchFamily="65" charset="-120"/>
                          <a:ea typeface="標楷體" pitchFamily="65" charset="-120"/>
                          <a:cs typeface="+mn-cs"/>
                        </a:rPr>
                        <a:t>。</a:t>
                      </a:r>
                    </a:p>
                    <a:p>
                      <a:pPr marL="722313" indent="-452438" algn="just" eaLnBrk="1" hangingPunct="0"/>
                      <a:r>
                        <a:rPr kumimoji="0" lang="zh-TW" altLang="zh-TW" sz="1800" b="0" kern="1200" dirty="0" smtClean="0">
                          <a:solidFill>
                            <a:srgbClr val="1D04D2"/>
                          </a:solidFill>
                          <a:latin typeface="標楷體" pitchFamily="65" charset="-120"/>
                          <a:ea typeface="標楷體" pitchFamily="65" charset="-120"/>
                          <a:cs typeface="+mn-cs"/>
                        </a:rPr>
                        <a:t>三、擅自減省工料情節重大者。</a:t>
                      </a:r>
                    </a:p>
                    <a:p>
                      <a:pPr marL="722313" indent="-452438" algn="just"/>
                      <a:r>
                        <a:rPr kumimoji="0" lang="zh-TW" altLang="zh-TW" sz="1800" b="0" kern="1200" dirty="0" smtClean="0">
                          <a:solidFill>
                            <a:srgbClr val="1D04D2"/>
                          </a:solidFill>
                          <a:latin typeface="標楷體" pitchFamily="65" charset="-120"/>
                          <a:ea typeface="標楷體" pitchFamily="65" charset="-120"/>
                          <a:cs typeface="+mn-cs"/>
                        </a:rPr>
                        <a:t>四、</a:t>
                      </a:r>
                      <a:r>
                        <a:rPr kumimoji="0" lang="zh-TW" altLang="zh-TW" sz="1800" b="1" u="sng" kern="1200" dirty="0" smtClean="0">
                          <a:solidFill>
                            <a:schemeClr val="tx1"/>
                          </a:solidFill>
                          <a:latin typeface="標楷體" pitchFamily="65" charset="-120"/>
                          <a:ea typeface="標楷體" pitchFamily="65" charset="-120"/>
                          <a:cs typeface="+mn-cs"/>
                        </a:rPr>
                        <a:t>偽造、變造投標、契約或履約相關文件者</a:t>
                      </a:r>
                      <a:r>
                        <a:rPr kumimoji="0" lang="zh-TW" altLang="zh-TW" sz="1800" b="0" kern="1200" dirty="0" smtClean="0">
                          <a:solidFill>
                            <a:srgbClr val="1D04D2"/>
                          </a:solidFill>
                          <a:latin typeface="標楷體" pitchFamily="65" charset="-120"/>
                          <a:ea typeface="標楷體" pitchFamily="65" charset="-120"/>
                          <a:cs typeface="+mn-cs"/>
                        </a:rPr>
                        <a:t>。</a:t>
                      </a:r>
                      <a:endParaRPr kumimoji="0" lang="en-US" altLang="zh-TW" sz="1800" b="0" kern="1200" dirty="0" smtClean="0">
                        <a:solidFill>
                          <a:srgbClr val="1D04D2"/>
                        </a:solidFill>
                        <a:latin typeface="標楷體" pitchFamily="65" charset="-120"/>
                        <a:ea typeface="標楷體" pitchFamily="65" charset="-120"/>
                        <a:cs typeface="+mn-cs"/>
                      </a:endParaRPr>
                    </a:p>
                    <a:p>
                      <a:pPr marL="722313" marR="0" indent="-452438" algn="just" defTabSz="914400" rtl="0" eaLnBrk="1" fontAlgn="auto" latinLnBrk="0" hangingPunct="1">
                        <a:lnSpc>
                          <a:spcPct val="100000"/>
                        </a:lnSpc>
                        <a:spcBef>
                          <a:spcPts val="0"/>
                        </a:spcBef>
                        <a:spcAft>
                          <a:spcPts val="0"/>
                        </a:spcAft>
                        <a:buClrTx/>
                        <a:buSzTx/>
                        <a:buFontTx/>
                        <a:buNone/>
                        <a:tabLst/>
                        <a:defRPr/>
                      </a:pPr>
                      <a:r>
                        <a:rPr kumimoji="0" lang="zh-TW" altLang="zh-TW" sz="1800" b="0" kern="1200" dirty="0" smtClean="0">
                          <a:solidFill>
                            <a:srgbClr val="1D04D2"/>
                          </a:solidFill>
                          <a:latin typeface="標楷體" pitchFamily="65" charset="-120"/>
                          <a:ea typeface="標楷體" pitchFamily="65" charset="-120"/>
                          <a:cs typeface="+mn-cs"/>
                        </a:rPr>
                        <a:t>九、驗收後不履行保固責任</a:t>
                      </a:r>
                      <a:r>
                        <a:rPr kumimoji="0" lang="zh-TW" altLang="zh-TW" sz="1800" b="1" u="sng" kern="1200" dirty="0" smtClean="0">
                          <a:solidFill>
                            <a:schemeClr val="tx1"/>
                          </a:solidFill>
                          <a:latin typeface="標楷體" pitchFamily="65" charset="-120"/>
                          <a:ea typeface="標楷體" pitchFamily="65" charset="-120"/>
                          <a:cs typeface="+mn-cs"/>
                        </a:rPr>
                        <a:t>者</a:t>
                      </a:r>
                      <a:r>
                        <a:rPr kumimoji="0" lang="zh-TW" altLang="zh-TW" sz="1800" b="0" kern="1200" dirty="0" smtClean="0">
                          <a:solidFill>
                            <a:srgbClr val="1D04D2"/>
                          </a:solidFill>
                          <a:latin typeface="標楷體" pitchFamily="65" charset="-120"/>
                          <a:ea typeface="標楷體" pitchFamily="65" charset="-120"/>
                          <a:cs typeface="+mn-cs"/>
                        </a:rPr>
                        <a:t>。</a:t>
                      </a:r>
                      <a:endParaRPr kumimoji="0" lang="en-US" altLang="zh-TW" sz="1800" b="0" kern="1200" dirty="0" smtClean="0">
                        <a:solidFill>
                          <a:srgbClr val="1D04D2"/>
                        </a:solidFill>
                        <a:latin typeface="標楷體" pitchFamily="65" charset="-120"/>
                        <a:ea typeface="標楷體" pitchFamily="65" charset="-120"/>
                        <a:cs typeface="+mn-cs"/>
                      </a:endParaRPr>
                    </a:p>
                    <a:p>
                      <a:pPr marL="722313" marR="0" indent="-452438" algn="just" defTabSz="914400" rtl="0" eaLnBrk="1" fontAlgn="auto" latinLnBrk="0" hangingPunct="1">
                        <a:lnSpc>
                          <a:spcPct val="100000"/>
                        </a:lnSpc>
                        <a:spcBef>
                          <a:spcPts val="0"/>
                        </a:spcBef>
                        <a:spcAft>
                          <a:spcPts val="0"/>
                        </a:spcAft>
                        <a:buClrTx/>
                        <a:buSzTx/>
                        <a:buFontTx/>
                        <a:buNone/>
                        <a:tabLst/>
                        <a:defRPr/>
                      </a:pPr>
                      <a:r>
                        <a:rPr kumimoji="0" lang="zh-TW" altLang="zh-TW" sz="1800" b="0" kern="1200" dirty="0" smtClean="0">
                          <a:solidFill>
                            <a:srgbClr val="1D04D2"/>
                          </a:solidFill>
                          <a:latin typeface="標楷體" pitchFamily="65" charset="-120"/>
                          <a:ea typeface="標楷體" pitchFamily="65" charset="-120"/>
                          <a:cs typeface="+mn-cs"/>
                        </a:rPr>
                        <a:t>十二、因可歸責於廠商之事由，致解除或終止契約</a:t>
                      </a:r>
                      <a:r>
                        <a:rPr kumimoji="0" lang="zh-TW" altLang="zh-TW" sz="1800" b="1" u="sng" kern="1200" dirty="0" smtClean="0">
                          <a:solidFill>
                            <a:schemeClr val="tx1"/>
                          </a:solidFill>
                          <a:latin typeface="標楷體" pitchFamily="65" charset="-120"/>
                          <a:ea typeface="標楷體" pitchFamily="65" charset="-120"/>
                          <a:cs typeface="+mn-cs"/>
                        </a:rPr>
                        <a:t>者</a:t>
                      </a:r>
                      <a:r>
                        <a:rPr kumimoji="0" lang="zh-TW" altLang="zh-TW" sz="1800" b="0" kern="1200" dirty="0" smtClean="0">
                          <a:solidFill>
                            <a:srgbClr val="1D04D2"/>
                          </a:solidFill>
                          <a:latin typeface="標楷體" pitchFamily="65" charset="-120"/>
                          <a:ea typeface="標楷體" pitchFamily="65" charset="-120"/>
                          <a:cs typeface="+mn-cs"/>
                        </a:rPr>
                        <a:t>。</a:t>
                      </a:r>
                      <a:endParaRPr kumimoji="0" lang="en-US" altLang="zh-TW" sz="1800" b="0" kern="1200" dirty="0" smtClean="0">
                        <a:solidFill>
                          <a:srgbClr val="1D04D2"/>
                        </a:solidFill>
                        <a:latin typeface="標楷體" pitchFamily="65" charset="-120"/>
                        <a:ea typeface="標楷體" pitchFamily="65" charset="-120"/>
                        <a:cs typeface="+mn-cs"/>
                      </a:endParaRPr>
                    </a:p>
                    <a:p>
                      <a:pPr marL="722313" marR="0" indent="-452438" algn="just" defTabSz="914400" rtl="0" eaLnBrk="1" fontAlgn="auto" latinLnBrk="0" hangingPunct="1">
                        <a:lnSpc>
                          <a:spcPct val="100000"/>
                        </a:lnSpc>
                        <a:spcBef>
                          <a:spcPts val="0"/>
                        </a:spcBef>
                        <a:spcAft>
                          <a:spcPts val="0"/>
                        </a:spcAft>
                        <a:buClrTx/>
                        <a:buSzTx/>
                        <a:buFontTx/>
                        <a:buNone/>
                        <a:tabLst/>
                        <a:defRPr/>
                      </a:pPr>
                      <a:r>
                        <a:rPr kumimoji="0" lang="zh-TW" altLang="zh-TW" sz="1800" b="0" kern="1200" dirty="0" smtClean="0">
                          <a:solidFill>
                            <a:srgbClr val="1D04D2"/>
                          </a:solidFill>
                          <a:latin typeface="標楷體" pitchFamily="65" charset="-120"/>
                          <a:ea typeface="標楷體" pitchFamily="65" charset="-120"/>
                          <a:cs typeface="+mn-cs"/>
                        </a:rPr>
                        <a:t>十四、歧視</a:t>
                      </a:r>
                      <a:r>
                        <a:rPr kumimoji="0" lang="zh-TW" altLang="zh-TW" sz="1800" b="1" u="sng" kern="1200" dirty="0" smtClean="0">
                          <a:solidFill>
                            <a:schemeClr val="tx1"/>
                          </a:solidFill>
                          <a:latin typeface="標楷體" pitchFamily="65" charset="-120"/>
                          <a:ea typeface="標楷體" pitchFamily="65" charset="-120"/>
                          <a:cs typeface="+mn-cs"/>
                        </a:rPr>
                        <a:t>婦女</a:t>
                      </a:r>
                      <a:r>
                        <a:rPr kumimoji="0" lang="zh-TW" altLang="zh-TW" sz="1800" b="0" kern="1200" dirty="0" smtClean="0">
                          <a:solidFill>
                            <a:srgbClr val="1D04D2"/>
                          </a:solidFill>
                          <a:latin typeface="標楷體" pitchFamily="65" charset="-120"/>
                          <a:ea typeface="標楷體" pitchFamily="65" charset="-120"/>
                          <a:cs typeface="+mn-cs"/>
                        </a:rPr>
                        <a:t>、原住民或弱勢團體人士，情節重大者。</a:t>
                      </a:r>
                    </a:p>
                    <a:p>
                      <a:pPr marL="722313" indent="-452438" algn="just"/>
                      <a:endParaRPr lang="zh-TW" altLang="en-US" b="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0"/>
                      </a:srgbClr>
                    </a:solidFill>
                  </a:tcPr>
                </a:tc>
              </a:tr>
            </a:tbl>
          </a:graphicData>
        </a:graphic>
      </p:graphicFrame>
      <p:sp>
        <p:nvSpPr>
          <p:cNvPr id="5" name="投影片編號版面配置區 8"/>
          <p:cNvSpPr>
            <a:spLocks noGrp="1"/>
          </p:cNvSpPr>
          <p:nvPr>
            <p:ph type="sldNum" sz="quarter" idx="10"/>
          </p:nvPr>
        </p:nvSpPr>
        <p:spPr/>
        <p:txBody>
          <a:bodyPr/>
          <a:lstStyle/>
          <a:p>
            <a:pPr>
              <a:defRPr/>
            </a:pPr>
            <a:fld id="{C9FACD29-1C9C-44F2-9CF1-6B0EFEF067CB}" type="slidenum">
              <a:rPr lang="zh-TW" altLang="en-US"/>
              <a:pPr>
                <a:defRPr/>
              </a:pPr>
              <a:t>51</a:t>
            </a:fld>
            <a:endParaRPr lang="zh-TW"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74638"/>
            <a:ext cx="8568952" cy="777875"/>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8313" y="1189038"/>
          <a:ext cx="8280920" cy="4008120"/>
        </p:xfrm>
        <a:graphic>
          <a:graphicData uri="http://schemas.openxmlformats.org/drawingml/2006/table">
            <a:tbl>
              <a:tblPr firstRow="1" bandRow="1">
                <a:tableStyleId>{21E4AEA4-8DFA-4A89-87EB-49C32662AFE0}</a:tableStyleId>
              </a:tblPr>
              <a:tblGrid>
                <a:gridCol w="4140460"/>
                <a:gridCol w="4140460"/>
              </a:tblGrid>
              <a:tr h="504055">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101</a:t>
                      </a:r>
                      <a:r>
                        <a:rPr lang="zh-TW" altLang="en-US" sz="2800" dirty="0" smtClean="0">
                          <a:solidFill>
                            <a:srgbClr val="1D04D2"/>
                          </a:solidFill>
                          <a:latin typeface="標楷體" pitchFamily="65" charset="-120"/>
                          <a:ea typeface="標楷體" pitchFamily="65" charset="-120"/>
                        </a:rPr>
                        <a:t>條</a:t>
                      </a:r>
                      <a:r>
                        <a:rPr lang="en-US" altLang="zh-TW" sz="2800" dirty="0" smtClean="0">
                          <a:solidFill>
                            <a:srgbClr val="1D04D2"/>
                          </a:solidFill>
                          <a:latin typeface="標楷體" pitchFamily="65" charset="-120"/>
                          <a:ea typeface="標楷體" pitchFamily="65" charset="-120"/>
                        </a:rPr>
                        <a:t>(</a:t>
                      </a:r>
                      <a:r>
                        <a:rPr lang="zh-TW" altLang="en-US" sz="2800" dirty="0" smtClean="0">
                          <a:solidFill>
                            <a:srgbClr val="1D04D2"/>
                          </a:solidFill>
                          <a:latin typeface="標楷體" pitchFamily="65" charset="-120"/>
                          <a:ea typeface="標楷體" pitchFamily="65" charset="-120"/>
                        </a:rPr>
                        <a:t>續</a:t>
                      </a:r>
                      <a:r>
                        <a:rPr lang="en-US" altLang="zh-TW" sz="2800" dirty="0" smtClean="0">
                          <a:solidFill>
                            <a:srgbClr val="1D04D2"/>
                          </a:solidFill>
                          <a:latin typeface="標楷體" pitchFamily="65" charset="-120"/>
                          <a:ea typeface="標楷體" pitchFamily="65" charset="-120"/>
                        </a:rPr>
                        <a:t>)</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70840">
                <a:tc>
                  <a:txBody>
                    <a:bodyPr/>
                    <a:lstStyle/>
                    <a:p>
                      <a:pPr marL="269875" indent="-269875" algn="just" eaLnBrk="1" hangingPunct="0"/>
                      <a:r>
                        <a:rPr kumimoji="0" lang="zh-TW" altLang="zh-TW" sz="1800" b="0" kern="1200" dirty="0" smtClean="0">
                          <a:solidFill>
                            <a:srgbClr val="1D04D2"/>
                          </a:solidFill>
                          <a:latin typeface="標楷體" pitchFamily="65" charset="-120"/>
                          <a:ea typeface="標楷體" pitchFamily="65" charset="-120"/>
                          <a:cs typeface="+mn-cs"/>
                        </a:rPr>
                        <a:t>　</a:t>
                      </a:r>
                      <a:r>
                        <a:rPr kumimoji="0" lang="zh-TW" altLang="en-US" sz="1800" b="0" kern="1200" dirty="0" smtClean="0">
                          <a:solidFill>
                            <a:srgbClr val="1D04D2"/>
                          </a:solidFill>
                          <a:latin typeface="標楷體" pitchFamily="65" charset="-120"/>
                          <a:ea typeface="標楷體" pitchFamily="65" charset="-120"/>
                          <a:cs typeface="+mn-cs"/>
                        </a:rPr>
                        <a:t>　　</a:t>
                      </a:r>
                      <a:r>
                        <a:rPr kumimoji="0" lang="zh-TW" altLang="zh-TW" sz="2000" b="1" u="sng" kern="1200" dirty="0" smtClean="0">
                          <a:solidFill>
                            <a:srgbClr val="FF0000"/>
                          </a:solidFill>
                          <a:latin typeface="標楷體" pitchFamily="65" charset="-120"/>
                          <a:ea typeface="標楷體" pitchFamily="65" charset="-120"/>
                          <a:cs typeface="+mn-cs"/>
                        </a:rPr>
                        <a:t>機關為第一項通知前，應給予廠商口頭或書面陳述意見之機會，機關並應成立採購工作及審查小組認定廠商是否該當第一項各款情形之一。</a:t>
                      </a:r>
                      <a:r>
                        <a:rPr kumimoji="0" lang="en-US" altLang="zh-TW" sz="2000" b="1" u="sng" kern="1200" dirty="0" smtClean="0">
                          <a:solidFill>
                            <a:srgbClr val="FF0000"/>
                          </a:solidFill>
                          <a:latin typeface="標楷體" pitchFamily="65" charset="-120"/>
                          <a:ea typeface="標楷體" pitchFamily="65" charset="-120"/>
                          <a:cs typeface="+mn-cs"/>
                        </a:rPr>
                        <a:t>(</a:t>
                      </a:r>
                      <a:r>
                        <a:rPr kumimoji="0" lang="zh-TW" altLang="en-US" sz="2000" b="1" u="sng" kern="1200" dirty="0" smtClean="0">
                          <a:solidFill>
                            <a:srgbClr val="FF0000"/>
                          </a:solidFill>
                          <a:latin typeface="標楷體" pitchFamily="65" charset="-120"/>
                          <a:ea typeface="標楷體" pitchFamily="65" charset="-120"/>
                          <a:cs typeface="+mn-cs"/>
                        </a:rPr>
                        <a:t>第</a:t>
                      </a:r>
                      <a:r>
                        <a:rPr kumimoji="0" lang="en-US" altLang="zh-TW" sz="2000" b="1" u="sng" kern="1200" dirty="0" smtClean="0">
                          <a:solidFill>
                            <a:srgbClr val="FF0000"/>
                          </a:solidFill>
                          <a:latin typeface="標楷體" pitchFamily="65" charset="-120"/>
                          <a:ea typeface="標楷體" pitchFamily="65" charset="-120"/>
                          <a:cs typeface="+mn-cs"/>
                        </a:rPr>
                        <a:t>3</a:t>
                      </a:r>
                      <a:r>
                        <a:rPr kumimoji="0" lang="zh-TW" altLang="en-US" sz="2000" b="1" u="sng" kern="1200" dirty="0" smtClean="0">
                          <a:solidFill>
                            <a:srgbClr val="FF0000"/>
                          </a:solidFill>
                          <a:latin typeface="標楷體" pitchFamily="65" charset="-120"/>
                          <a:ea typeface="標楷體" pitchFamily="65" charset="-120"/>
                          <a:cs typeface="+mn-cs"/>
                        </a:rPr>
                        <a:t>項</a:t>
                      </a:r>
                      <a:r>
                        <a:rPr kumimoji="0" lang="en-US" altLang="zh-TW" sz="2000" b="1" u="sng" kern="1200" dirty="0" smtClean="0">
                          <a:solidFill>
                            <a:srgbClr val="FF0000"/>
                          </a:solidFill>
                          <a:latin typeface="標楷體" pitchFamily="65" charset="-120"/>
                          <a:ea typeface="標楷體" pitchFamily="65" charset="-120"/>
                          <a:cs typeface="+mn-cs"/>
                        </a:rPr>
                        <a:t>)</a:t>
                      </a:r>
                      <a:endParaRPr kumimoji="0" lang="zh-TW" altLang="zh-TW" sz="2000" b="1" kern="1200" dirty="0" smtClean="0">
                        <a:solidFill>
                          <a:srgbClr val="FF0000"/>
                        </a:solidFill>
                        <a:latin typeface="標楷體" pitchFamily="65" charset="-120"/>
                        <a:ea typeface="標楷體" pitchFamily="65" charset="-120"/>
                        <a:cs typeface="+mn-cs"/>
                      </a:endParaRPr>
                    </a:p>
                    <a:p>
                      <a:pPr marL="269875" indent="452438" algn="just"/>
                      <a:r>
                        <a:rPr kumimoji="0" lang="zh-TW" altLang="zh-TW" sz="2000" b="1" u="sng" kern="1200" dirty="0" smtClean="0">
                          <a:solidFill>
                            <a:srgbClr val="FF0000"/>
                          </a:solidFill>
                          <a:latin typeface="標楷體" pitchFamily="65" charset="-120"/>
                          <a:ea typeface="標楷體" pitchFamily="65" charset="-120"/>
                          <a:cs typeface="+mn-cs"/>
                        </a:rPr>
                        <a:t>機關審酌第一項所定情節重大，應考量機關所受損害之輕重、廠商可歸責之程度、廠商之實際補救或賠償措施等情形。</a:t>
                      </a:r>
                      <a:r>
                        <a:rPr kumimoji="0" lang="en-US" altLang="zh-TW" sz="2000" b="1" u="sng" kern="1200" dirty="0" smtClean="0">
                          <a:solidFill>
                            <a:srgbClr val="FF0000"/>
                          </a:solidFill>
                          <a:latin typeface="標楷體" pitchFamily="65" charset="-120"/>
                          <a:ea typeface="標楷體" pitchFamily="65" charset="-120"/>
                          <a:cs typeface="+mn-cs"/>
                        </a:rPr>
                        <a:t>(</a:t>
                      </a:r>
                      <a:r>
                        <a:rPr kumimoji="0" lang="zh-TW" altLang="en-US" sz="2000" b="1" u="sng" kern="1200" dirty="0" smtClean="0">
                          <a:solidFill>
                            <a:srgbClr val="FF0000"/>
                          </a:solidFill>
                          <a:latin typeface="標楷體" pitchFamily="65" charset="-120"/>
                          <a:ea typeface="標楷體" pitchFamily="65" charset="-120"/>
                          <a:cs typeface="+mn-cs"/>
                        </a:rPr>
                        <a:t>第</a:t>
                      </a:r>
                      <a:r>
                        <a:rPr kumimoji="0" lang="en-US" altLang="zh-TW" sz="2000" b="1" u="sng" kern="1200" dirty="0" smtClean="0">
                          <a:solidFill>
                            <a:srgbClr val="FF0000"/>
                          </a:solidFill>
                          <a:latin typeface="標楷體" pitchFamily="65" charset="-120"/>
                          <a:ea typeface="標楷體" pitchFamily="65" charset="-120"/>
                          <a:cs typeface="+mn-cs"/>
                        </a:rPr>
                        <a:t>4</a:t>
                      </a:r>
                      <a:r>
                        <a:rPr kumimoji="0" lang="zh-TW" altLang="en-US" sz="2000" b="1" u="sng" kern="1200" dirty="0" smtClean="0">
                          <a:solidFill>
                            <a:srgbClr val="FF0000"/>
                          </a:solidFill>
                          <a:latin typeface="標楷體" pitchFamily="65" charset="-120"/>
                          <a:ea typeface="標楷體" pitchFamily="65" charset="-120"/>
                          <a:cs typeface="+mn-cs"/>
                        </a:rPr>
                        <a:t>項</a:t>
                      </a:r>
                      <a:r>
                        <a:rPr kumimoji="0" lang="en-US" altLang="zh-TW" sz="2000" b="1" u="sng" kern="1200" dirty="0" smtClean="0">
                          <a:solidFill>
                            <a:srgbClr val="FF0000"/>
                          </a:solidFill>
                          <a:latin typeface="標楷體" pitchFamily="65" charset="-120"/>
                          <a:ea typeface="標楷體" pitchFamily="65" charset="-120"/>
                          <a:cs typeface="+mn-cs"/>
                        </a:rPr>
                        <a:t>)</a:t>
                      </a:r>
                    </a:p>
                    <a:p>
                      <a:pPr marL="269875" indent="452438"/>
                      <a:endParaRPr lang="zh-TW" altLang="en-US" sz="1700" b="1" dirty="0">
                        <a:solidFill>
                          <a:srgbClr val="FF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1800" b="0" kern="1200" dirty="0" smtClean="0">
                          <a:solidFill>
                            <a:srgbClr val="1D04D2"/>
                          </a:solidFill>
                          <a:latin typeface="標楷體" pitchFamily="65" charset="-120"/>
                          <a:ea typeface="標楷體" pitchFamily="65" charset="-120"/>
                          <a:cs typeface="+mn-cs"/>
                        </a:rPr>
                        <a:t>　</a:t>
                      </a:r>
                      <a:r>
                        <a:rPr kumimoji="0" lang="zh-TW" altLang="en-US" sz="1800" b="0" kern="1200" dirty="0" smtClean="0">
                          <a:solidFill>
                            <a:srgbClr val="1D04D2"/>
                          </a:solidFill>
                          <a:latin typeface="標楷體" pitchFamily="65" charset="-120"/>
                          <a:ea typeface="標楷體" pitchFamily="65" charset="-120"/>
                          <a:cs typeface="+mn-cs"/>
                        </a:rPr>
                        <a:t>　　</a:t>
                      </a:r>
                      <a:endParaRPr lang="zh-TW" altLang="en-US" b="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1C132C00-ECF7-4185-A742-E10FCFEAD170}" type="slidenum">
              <a:rPr lang="zh-TW" altLang="en-US"/>
              <a:pPr>
                <a:defRPr/>
              </a:pPr>
              <a:t>52</a:t>
            </a:fld>
            <a:endParaRPr lang="zh-TW"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003232" cy="5205065"/>
          </a:xfrm>
        </p:spPr>
        <p:txBody>
          <a:bodyPr>
            <a:normAutofit/>
          </a:bodyPr>
          <a:lstStyle/>
          <a:p>
            <a:pPr marL="355600" indent="-355600" algn="just" fontAlgn="auto">
              <a:spcAft>
                <a:spcPts val="0"/>
              </a:spcAft>
              <a:buNone/>
              <a:defRPr/>
            </a:pPr>
            <a:r>
              <a:rPr lang="zh-TW" altLang="en-US" sz="2800" b="1" dirty="0" smtClean="0">
                <a:solidFill>
                  <a:srgbClr val="02901D"/>
                </a:solidFill>
                <a:latin typeface="標楷體" pitchFamily="65" charset="-120"/>
                <a:ea typeface="標楷體" pitchFamily="65" charset="-120"/>
              </a:rPr>
              <a:t>※</a:t>
            </a:r>
            <a:r>
              <a:rPr lang="zh-TW" altLang="zh-TW" sz="3200" b="1" dirty="0" smtClean="0">
                <a:solidFill>
                  <a:srgbClr val="02901D"/>
                </a:solidFill>
                <a:effectLst/>
                <a:latin typeface="標楷體" pitchFamily="65" charset="-120"/>
                <a:ea typeface="標楷體" pitchFamily="65" charset="-120"/>
              </a:rPr>
              <a:t>配合第</a:t>
            </a:r>
            <a:r>
              <a:rPr lang="en-US" altLang="zh-TW" sz="3200" b="1" dirty="0" smtClean="0">
                <a:solidFill>
                  <a:srgbClr val="02901D"/>
                </a:solidFill>
                <a:effectLst/>
                <a:latin typeface="標楷體" pitchFamily="65" charset="-120"/>
                <a:ea typeface="標楷體" pitchFamily="65" charset="-120"/>
              </a:rPr>
              <a:t>103</a:t>
            </a:r>
            <a:r>
              <a:rPr lang="zh-TW" altLang="zh-TW" sz="3200" b="1" dirty="0" smtClean="0">
                <a:solidFill>
                  <a:srgbClr val="02901D"/>
                </a:solidFill>
                <a:effectLst/>
                <a:latin typeface="標楷體" pitchFamily="65" charset="-120"/>
                <a:ea typeface="標楷體" pitchFamily="65" charset="-120"/>
              </a:rPr>
              <a:t>條，部分停權期間採累計加重處罰，為使廠商明確瞭解被刊登政府採購公報期間，增訂機關</a:t>
            </a:r>
            <a:r>
              <a:rPr lang="zh-TW" altLang="zh-TW" sz="3200" b="1" dirty="0" smtClean="0">
                <a:solidFill>
                  <a:srgbClr val="1D04D2"/>
                </a:solidFill>
                <a:effectLst/>
                <a:latin typeface="標楷體" pitchFamily="65" charset="-120"/>
                <a:ea typeface="標楷體" pitchFamily="65" charset="-120"/>
              </a:rPr>
              <a:t>通知事項</a:t>
            </a:r>
            <a:r>
              <a:rPr lang="zh-TW" altLang="zh-TW" sz="3200" b="1" dirty="0" smtClean="0">
                <a:solidFill>
                  <a:srgbClr val="02901D"/>
                </a:solidFill>
                <a:effectLst/>
                <a:latin typeface="標楷體" pitchFamily="65" charset="-120"/>
                <a:ea typeface="標楷體" pitchFamily="65" charset="-120"/>
              </a:rPr>
              <a:t>包含被</a:t>
            </a:r>
            <a:r>
              <a:rPr lang="zh-TW" altLang="zh-TW" sz="3200" b="1" dirty="0" smtClean="0">
                <a:solidFill>
                  <a:srgbClr val="1D04D2"/>
                </a:solidFill>
                <a:effectLst/>
                <a:latin typeface="標楷體" pitchFamily="65" charset="-120"/>
                <a:ea typeface="標楷體" pitchFamily="65" charset="-120"/>
              </a:rPr>
              <a:t>刊登</a:t>
            </a:r>
            <a:r>
              <a:rPr lang="zh-TW" altLang="zh-TW" sz="3200" b="1" dirty="0" smtClean="0">
                <a:solidFill>
                  <a:srgbClr val="02901D"/>
                </a:solidFill>
                <a:effectLst/>
                <a:latin typeface="標楷體" pitchFamily="65" charset="-120"/>
                <a:ea typeface="標楷體" pitchFamily="65" charset="-120"/>
              </a:rPr>
              <a:t>政府採購公報</a:t>
            </a:r>
            <a:r>
              <a:rPr lang="zh-TW" altLang="zh-TW" sz="3200" b="1" dirty="0" smtClean="0">
                <a:solidFill>
                  <a:srgbClr val="1D04D2"/>
                </a:solidFill>
                <a:effectLst/>
                <a:latin typeface="標楷體" pitchFamily="65" charset="-120"/>
                <a:ea typeface="標楷體" pitchFamily="65" charset="-120"/>
              </a:rPr>
              <a:t>期間</a:t>
            </a:r>
            <a:r>
              <a:rPr lang="zh-TW" altLang="zh-TW" sz="3200" b="1" dirty="0" smtClean="0">
                <a:solidFill>
                  <a:srgbClr val="02901D"/>
                </a:solidFill>
                <a:effectLst/>
                <a:latin typeface="標楷體" pitchFamily="65" charset="-120"/>
                <a:ea typeface="標楷體" pitchFamily="65" charset="-120"/>
              </a:rPr>
              <a:t>。</a:t>
            </a:r>
          </a:p>
          <a:p>
            <a:pPr marL="355600" indent="-355600" algn="just" fontAlgn="auto">
              <a:spcAft>
                <a:spcPts val="0"/>
              </a:spcAft>
              <a:buNone/>
              <a:defRPr/>
            </a:pPr>
            <a:r>
              <a:rPr lang="en-US" altLang="zh-TW" sz="3200" b="1" dirty="0" smtClean="0">
                <a:solidFill>
                  <a:srgbClr val="02901D"/>
                </a:solidFill>
                <a:effectLst/>
                <a:latin typeface="標楷體" pitchFamily="65" charset="-120"/>
                <a:ea typeface="標楷體" pitchFamily="65" charset="-120"/>
              </a:rPr>
              <a:t>  </a:t>
            </a: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53</a:t>
            </a:fld>
            <a:endParaRPr lang="zh-TW" altLang="en-US"/>
          </a:p>
        </p:txBody>
      </p:sp>
      <p:sp>
        <p:nvSpPr>
          <p:cNvPr id="5" name="標題 1"/>
          <p:cNvSpPr txBox="1">
            <a:spLocks/>
          </p:cNvSpPr>
          <p:nvPr/>
        </p:nvSpPr>
        <p:spPr>
          <a:xfrm>
            <a:off x="395536" y="188640"/>
            <a:ext cx="8291264" cy="864096"/>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7859216" cy="5349081"/>
          </a:xfrm>
        </p:spPr>
        <p:txBody>
          <a:bodyPr>
            <a:normAutofit lnSpcReduction="10000"/>
          </a:bodyPr>
          <a:lstStyle/>
          <a:p>
            <a:pPr marL="355600" indent="-355600" algn="just" fontAlgn="auto">
              <a:spcAft>
                <a:spcPts val="0"/>
              </a:spcAft>
              <a:buNone/>
              <a:defRPr/>
            </a:pPr>
            <a:r>
              <a:rPr lang="zh-TW" altLang="en-US" sz="2800" b="1" dirty="0" smtClean="0">
                <a:solidFill>
                  <a:srgbClr val="02901D"/>
                </a:solidFill>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以偽造、變造之文件參加投標、訂約或履約，依立法原意，凡廠商出具之文件，其內容為虛偽不實，不論為何人製作或有無權限製作者，均屬之，爰修正為「以虛偽不實之文件」投標、訂約或履約，以資明確</a:t>
            </a:r>
            <a:r>
              <a:rPr lang="zh-TW" altLang="en-US" sz="2800" b="1" dirty="0" smtClean="0">
                <a:solidFill>
                  <a:srgbClr val="02901D"/>
                </a:solidFill>
                <a:effectLst/>
                <a:latin typeface="標楷體" pitchFamily="65" charset="-120"/>
                <a:ea typeface="標楷體" pitchFamily="65" charset="-120"/>
              </a:rPr>
              <a:t>，移列至第</a:t>
            </a:r>
            <a:r>
              <a:rPr lang="en-US" altLang="zh-TW" sz="2800" b="1" dirty="0" smtClean="0">
                <a:solidFill>
                  <a:srgbClr val="02901D"/>
                </a:solidFill>
                <a:effectLst/>
                <a:latin typeface="標楷體" pitchFamily="65" charset="-120"/>
                <a:ea typeface="標楷體" pitchFamily="65" charset="-120"/>
              </a:rPr>
              <a:t>4</a:t>
            </a:r>
            <a:r>
              <a:rPr lang="zh-TW" altLang="en-US" sz="2800" b="1" dirty="0" smtClean="0">
                <a:solidFill>
                  <a:srgbClr val="02901D"/>
                </a:solidFill>
                <a:effectLst/>
                <a:latin typeface="標楷體" pitchFamily="65" charset="-120"/>
                <a:ea typeface="標楷體" pitchFamily="65" charset="-120"/>
              </a:rPr>
              <a:t>款</a:t>
            </a:r>
            <a:r>
              <a:rPr lang="zh-TW" altLang="zh-TW" sz="2800" b="1" dirty="0" smtClean="0">
                <a:solidFill>
                  <a:srgbClr val="02901D"/>
                </a:solidFill>
                <a:effectLst/>
                <a:latin typeface="標楷體" pitchFamily="65" charset="-120"/>
                <a:ea typeface="標楷體" pitchFamily="65" charset="-120"/>
              </a:rPr>
              <a:t>增列「情節重大」之要件，以更符合比例原則。</a:t>
            </a:r>
            <a:endParaRPr lang="en-US" altLang="zh-TW" sz="2800" b="1" dirty="0" smtClean="0">
              <a:solidFill>
                <a:srgbClr val="02901D"/>
              </a:solidFill>
              <a:effectLst/>
              <a:latin typeface="標楷體" pitchFamily="65" charset="-120"/>
              <a:ea typeface="標楷體" pitchFamily="65" charset="-120"/>
            </a:endParaRPr>
          </a:p>
          <a:p>
            <a:pPr marL="355600" indent="-355600" algn="just" fontAlgn="auto">
              <a:spcAft>
                <a:spcPts val="0"/>
              </a:spcAft>
              <a:buNone/>
              <a:defRPr/>
            </a:pPr>
            <a:endParaRPr lang="en-US" altLang="zh-TW" sz="2800" b="1" dirty="0" smtClean="0">
              <a:solidFill>
                <a:srgbClr val="02901D"/>
              </a:solidFill>
              <a:effectLst/>
              <a:latin typeface="標楷體" pitchFamily="65" charset="-120"/>
              <a:ea typeface="標楷體" pitchFamily="65" charset="-120"/>
            </a:endParaRPr>
          </a:p>
          <a:p>
            <a:pPr marL="355600" indent="-355600" algn="just" fontAlgn="auto">
              <a:spcAft>
                <a:spcPts val="0"/>
              </a:spcAft>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第九款及第十二款之違約情形，增列「情節重大」之要件。</a:t>
            </a:r>
          </a:p>
          <a:p>
            <a:pPr marL="355600" indent="-355600" algn="just" fontAlgn="auto">
              <a:spcAft>
                <a:spcPts val="0"/>
              </a:spcAft>
              <a:buNone/>
              <a:defRPr/>
            </a:pPr>
            <a:r>
              <a:rPr lang="en-US" altLang="zh-TW" sz="2800" b="1" dirty="0" smtClean="0">
                <a:solidFill>
                  <a:srgbClr val="02901D"/>
                </a:solidFill>
                <a:effectLst/>
                <a:latin typeface="標楷體" pitchFamily="65" charset="-120"/>
                <a:ea typeface="標楷體" pitchFamily="65" charset="-120"/>
              </a:rPr>
              <a:t>  </a:t>
            </a:r>
          </a:p>
          <a:p>
            <a:pPr marL="355600" indent="-355600" algn="just" fontAlgn="auto">
              <a:spcAft>
                <a:spcPts val="0"/>
              </a:spcAft>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廠商對採購有關人員行求、期約或交付不正利益者，</a:t>
            </a:r>
            <a:r>
              <a:rPr lang="zh-TW" altLang="en-US" sz="2800" b="1" dirty="0" smtClean="0">
                <a:solidFill>
                  <a:srgbClr val="02901D"/>
                </a:solidFill>
                <a:effectLst/>
                <a:latin typeface="標楷體" pitchFamily="65" charset="-120"/>
                <a:ea typeface="標楷體" pitchFamily="65" charset="-120"/>
              </a:rPr>
              <a:t>明列</a:t>
            </a:r>
            <a:r>
              <a:rPr lang="zh-TW" altLang="zh-TW" sz="2800" b="1" dirty="0" smtClean="0">
                <a:solidFill>
                  <a:srgbClr val="02901D"/>
                </a:solidFill>
                <a:effectLst/>
                <a:latin typeface="標楷體" pitchFamily="65" charset="-120"/>
                <a:ea typeface="標楷體" pitchFamily="65" charset="-120"/>
              </a:rPr>
              <a:t>有</a:t>
            </a:r>
            <a:r>
              <a:rPr lang="zh-TW" altLang="en-US" sz="2800" b="1" dirty="0" smtClean="0">
                <a:solidFill>
                  <a:srgbClr val="02901D"/>
                </a:solidFill>
                <a:effectLst/>
                <a:latin typeface="標楷體" pitchFamily="65" charset="-120"/>
                <a:ea typeface="標楷體" pitchFamily="65" charset="-120"/>
              </a:rPr>
              <a:t>刊登政府採購公報</a:t>
            </a:r>
            <a:r>
              <a:rPr lang="zh-TW" altLang="zh-TW" sz="2800" b="1" dirty="0" smtClean="0">
                <a:solidFill>
                  <a:srgbClr val="02901D"/>
                </a:solidFill>
                <a:effectLst/>
                <a:latin typeface="標楷體" pitchFamily="65" charset="-120"/>
                <a:ea typeface="標楷體" pitchFamily="65" charset="-120"/>
              </a:rPr>
              <a:t>之適用。 </a:t>
            </a: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54</a:t>
            </a:fld>
            <a:endParaRPr lang="zh-TW" altLang="en-US"/>
          </a:p>
        </p:txBody>
      </p:sp>
      <p:sp>
        <p:nvSpPr>
          <p:cNvPr id="5" name="標題 1"/>
          <p:cNvSpPr txBox="1">
            <a:spLocks/>
          </p:cNvSpPr>
          <p:nvPr/>
        </p:nvSpPr>
        <p:spPr>
          <a:xfrm>
            <a:off x="395536" y="332656"/>
            <a:ext cx="8291264" cy="720080"/>
          </a:xfrm>
          <a:prstGeom prst="rect">
            <a:avLst/>
          </a:prstGeom>
        </p:spPr>
        <p:txBody>
          <a:bodyPr vert="horz" wrap="square" lIns="91440" tIns="45720" rIns="91440" bIns="45720" numCol="1" anchor="b" anchorCtr="0" compatLnSpc="1">
            <a:prstTxWarp prst="textNoShape">
              <a:avLst/>
            </a:prstTxWarp>
            <a:normAutofit fontScale="97500" lnSpcReduction="100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7931224" cy="5421089"/>
          </a:xfrm>
        </p:spPr>
        <p:txBody>
          <a:bodyPr>
            <a:normAutofit/>
          </a:bodyPr>
          <a:lstStyle/>
          <a:p>
            <a:pPr marL="355600" indent="-355600" algn="just" fontAlgn="auto">
              <a:spcAft>
                <a:spcPts val="0"/>
              </a:spcAft>
              <a:buNone/>
              <a:defRPr/>
            </a:pPr>
            <a:r>
              <a:rPr lang="zh-TW" altLang="en-US" sz="2800" b="1" dirty="0" smtClean="0">
                <a:solidFill>
                  <a:srgbClr val="02901D"/>
                </a:solidFill>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廠商將刊登政府採購公報，其性質屬限制或剝奪廠商權利之行政處分，為利機關作成通知之決定前，能完整</a:t>
            </a:r>
            <a:r>
              <a:rPr lang="zh-TW" altLang="zh-TW" sz="2800" b="1" dirty="0" smtClean="0">
                <a:solidFill>
                  <a:srgbClr val="1D04D2"/>
                </a:solidFill>
                <a:effectLst/>
                <a:latin typeface="標楷體" pitchFamily="65" charset="-120"/>
                <a:ea typeface="標楷體" pitchFamily="65" charset="-120"/>
              </a:rPr>
              <a:t>掌握個案實際情形</a:t>
            </a:r>
            <a:r>
              <a:rPr lang="zh-TW" altLang="zh-TW" sz="2800" b="1" dirty="0" smtClean="0">
                <a:solidFill>
                  <a:srgbClr val="02901D"/>
                </a:solidFill>
                <a:effectLst/>
                <a:latin typeface="標楷體" pitchFamily="65" charset="-120"/>
                <a:ea typeface="標楷體" pitchFamily="65" charset="-120"/>
              </a:rPr>
              <a:t>，對廠商有利及不利之情形均予考量，爰定明應</a:t>
            </a:r>
            <a:r>
              <a:rPr lang="zh-TW" altLang="zh-TW" sz="2800" b="1" dirty="0" smtClean="0">
                <a:solidFill>
                  <a:srgbClr val="FF0000"/>
                </a:solidFill>
                <a:effectLst/>
                <a:latin typeface="標楷體" pitchFamily="65" charset="-120"/>
                <a:ea typeface="標楷體" pitchFamily="65" charset="-120"/>
              </a:rPr>
              <a:t>給予</a:t>
            </a:r>
            <a:r>
              <a:rPr lang="zh-TW" altLang="zh-TW" sz="2800" b="1" dirty="0" smtClean="0">
                <a:solidFill>
                  <a:srgbClr val="02901D"/>
                </a:solidFill>
                <a:effectLst/>
                <a:latin typeface="標楷體" pitchFamily="65" charset="-120"/>
                <a:ea typeface="標楷體" pitchFamily="65" charset="-120"/>
              </a:rPr>
              <a:t>廠商</a:t>
            </a:r>
            <a:r>
              <a:rPr lang="zh-TW" altLang="zh-TW" sz="2800" b="1" dirty="0" smtClean="0">
                <a:solidFill>
                  <a:srgbClr val="FF0000"/>
                </a:solidFill>
                <a:effectLst/>
                <a:latin typeface="標楷體" pitchFamily="65" charset="-120"/>
                <a:ea typeface="標楷體" pitchFamily="65" charset="-120"/>
              </a:rPr>
              <a:t>口頭或書面陳述意見</a:t>
            </a:r>
            <a:r>
              <a:rPr lang="zh-TW" altLang="zh-TW" sz="2800" b="1" dirty="0" smtClean="0">
                <a:solidFill>
                  <a:srgbClr val="02901D"/>
                </a:solidFill>
                <a:effectLst/>
                <a:latin typeface="標楷體" pitchFamily="65" charset="-120"/>
                <a:ea typeface="標楷體" pitchFamily="65" charset="-120"/>
              </a:rPr>
              <a:t>之機會，機關並</a:t>
            </a:r>
            <a:r>
              <a:rPr lang="zh-TW" altLang="zh-TW" sz="2800" b="1" dirty="0" smtClean="0">
                <a:solidFill>
                  <a:srgbClr val="FF0000"/>
                </a:solidFill>
                <a:effectLst/>
                <a:latin typeface="標楷體" pitchFamily="65" charset="-120"/>
                <a:ea typeface="標楷體" pitchFamily="65" charset="-120"/>
              </a:rPr>
              <a:t>應成立採購工作及審查小組</a:t>
            </a:r>
            <a:r>
              <a:rPr lang="zh-TW" altLang="zh-TW" sz="2800" b="1" u="sng" dirty="0" smtClean="0">
                <a:solidFill>
                  <a:srgbClr val="7030A0"/>
                </a:solidFill>
                <a:effectLst/>
                <a:latin typeface="標楷體" pitchFamily="65" charset="-120"/>
                <a:ea typeface="標楷體" pitchFamily="65" charset="-120"/>
              </a:rPr>
              <a:t>認定</a:t>
            </a:r>
            <a:r>
              <a:rPr lang="zh-TW" altLang="zh-TW" sz="2800" b="1" dirty="0" smtClean="0">
                <a:solidFill>
                  <a:srgbClr val="02901D"/>
                </a:solidFill>
                <a:effectLst/>
                <a:latin typeface="標楷體" pitchFamily="65" charset="-120"/>
                <a:ea typeface="標楷體" pitchFamily="65" charset="-120"/>
              </a:rPr>
              <a:t>廠商是否該當</a:t>
            </a:r>
            <a:r>
              <a:rPr lang="zh-TW" altLang="zh-TW" sz="2800" b="1" dirty="0" smtClean="0">
                <a:solidFill>
                  <a:srgbClr val="1D04D2"/>
                </a:solidFill>
                <a:effectLst/>
                <a:latin typeface="標楷體" pitchFamily="65" charset="-120"/>
                <a:ea typeface="標楷體" pitchFamily="65" charset="-120"/>
              </a:rPr>
              <a:t>停權事由</a:t>
            </a:r>
            <a:r>
              <a:rPr lang="zh-TW" altLang="zh-TW" sz="2800" b="1" dirty="0" smtClean="0">
                <a:solidFill>
                  <a:srgbClr val="02901D"/>
                </a:solidFill>
                <a:effectLst/>
                <a:latin typeface="標楷體" pitchFamily="65" charset="-120"/>
                <a:ea typeface="標楷體" pitchFamily="65" charset="-120"/>
              </a:rPr>
              <a:t>，據以作成是否依第一項規定通知之決定。</a:t>
            </a:r>
            <a:endParaRPr lang="en-US" altLang="zh-TW" sz="2800" b="1" dirty="0" smtClean="0">
              <a:solidFill>
                <a:srgbClr val="02901D"/>
              </a:solidFill>
              <a:effectLst/>
              <a:latin typeface="標楷體" pitchFamily="65" charset="-120"/>
              <a:ea typeface="標楷體" pitchFamily="65" charset="-120"/>
            </a:endParaRPr>
          </a:p>
          <a:p>
            <a:pPr marL="355600" indent="-355600" algn="just" fontAlgn="auto">
              <a:spcAft>
                <a:spcPts val="0"/>
              </a:spcAft>
              <a:buNone/>
              <a:defRPr/>
            </a:pPr>
            <a:endParaRPr lang="en-US" altLang="zh-TW" sz="2800" b="1" dirty="0" smtClean="0">
              <a:solidFill>
                <a:srgbClr val="02901D"/>
              </a:solidFill>
              <a:effectLst/>
              <a:latin typeface="標楷體" pitchFamily="65" charset="-120"/>
              <a:ea typeface="標楷體" pitchFamily="65" charset="-120"/>
            </a:endParaRPr>
          </a:p>
          <a:p>
            <a:pPr marL="355600" indent="-355600" algn="just" fontAlgn="auto">
              <a:spcAft>
                <a:spcPts val="0"/>
              </a:spcAft>
              <a:buNone/>
              <a:defRPr/>
            </a:pPr>
            <a:r>
              <a:rPr lang="zh-TW" altLang="en-US" sz="2800" b="1" dirty="0" smtClean="0">
                <a:solidFill>
                  <a:srgbClr val="02901D"/>
                </a:solidFill>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定明第一項「</a:t>
            </a:r>
            <a:r>
              <a:rPr lang="zh-TW" altLang="zh-TW" sz="2800" b="1" dirty="0" smtClean="0">
                <a:solidFill>
                  <a:srgbClr val="FF0000"/>
                </a:solidFill>
                <a:effectLst/>
                <a:latin typeface="標楷體" pitchFamily="65" charset="-120"/>
                <a:ea typeface="標楷體" pitchFamily="65" charset="-120"/>
              </a:rPr>
              <a:t>情節重大</a:t>
            </a:r>
            <a:r>
              <a:rPr lang="zh-TW" altLang="zh-TW" sz="2800" b="1" dirty="0" smtClean="0">
                <a:solidFill>
                  <a:srgbClr val="02901D"/>
                </a:solidFill>
                <a:effectLst/>
                <a:latin typeface="標楷體" pitchFamily="65" charset="-120"/>
                <a:ea typeface="標楷體" pitchFamily="65" charset="-120"/>
              </a:rPr>
              <a:t>」應考量之因素，俾供機關</a:t>
            </a:r>
            <a:r>
              <a:rPr lang="zh-TW" altLang="zh-TW" sz="2800" b="1" dirty="0" smtClean="0">
                <a:solidFill>
                  <a:srgbClr val="FF0000"/>
                </a:solidFill>
                <a:effectLst/>
                <a:latin typeface="標楷體" pitchFamily="65" charset="-120"/>
                <a:ea typeface="標楷體" pitchFamily="65" charset="-120"/>
              </a:rPr>
              <a:t>審酌時</a:t>
            </a:r>
            <a:r>
              <a:rPr lang="zh-TW" altLang="zh-TW" sz="2800" b="1" dirty="0" smtClean="0">
                <a:solidFill>
                  <a:srgbClr val="02901D"/>
                </a:solidFill>
                <a:effectLst/>
                <a:latin typeface="標楷體" pitchFamily="65" charset="-120"/>
                <a:ea typeface="標楷體" pitchFamily="65" charset="-120"/>
              </a:rPr>
              <a:t>有所依循。</a:t>
            </a:r>
          </a:p>
          <a:p>
            <a:pPr marL="355600" indent="-355600" algn="just" fontAlgn="auto">
              <a:spcAft>
                <a:spcPts val="0"/>
              </a:spcAft>
              <a:buNone/>
              <a:defRPr/>
            </a:pPr>
            <a:r>
              <a:rPr lang="en-US" altLang="zh-TW" sz="2800" b="1" dirty="0" smtClean="0">
                <a:solidFill>
                  <a:srgbClr val="02901D"/>
                </a:solidFill>
                <a:effectLst/>
                <a:latin typeface="標楷體" pitchFamily="65" charset="-120"/>
                <a:ea typeface="標楷體" pitchFamily="65" charset="-120"/>
              </a:rPr>
              <a:t>  </a:t>
            </a: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55</a:t>
            </a:fld>
            <a:endParaRPr lang="zh-TW" altLang="en-US"/>
          </a:p>
        </p:txBody>
      </p:sp>
      <p:sp>
        <p:nvSpPr>
          <p:cNvPr id="5" name="標題 1"/>
          <p:cNvSpPr txBox="1">
            <a:spLocks/>
          </p:cNvSpPr>
          <p:nvPr/>
        </p:nvSpPr>
        <p:spPr>
          <a:xfrm>
            <a:off x="395536" y="260648"/>
            <a:ext cx="8291264" cy="792088"/>
          </a:xfrm>
          <a:prstGeom prst="rect">
            <a:avLst/>
          </a:prstGeom>
        </p:spPr>
        <p:txBody>
          <a:bodyPr vert="horz" wrap="square" lIns="91440" tIns="45720" rIns="91440" bIns="45720" numCol="1" anchor="b" anchorCtr="0" compatLnSpc="1">
            <a:prstTxWarp prst="textNoShape">
              <a:avLst/>
            </a:prstTxWarp>
            <a:normAutofit fontScale="975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kumimoji="0" lang="zh-TW" altLang="en-US" sz="45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277200"/>
          </a:xfrm>
        </p:spPr>
        <p:txBody>
          <a:bodyPr>
            <a:normAutofit/>
          </a:bodyPr>
          <a:lstStyle/>
          <a:p>
            <a:pPr marL="180975" indent="-180975" algn="just">
              <a:buFont typeface="Wingdings" pitchFamily="2" charset="2"/>
              <a:buChar char="l"/>
            </a:pPr>
            <a:r>
              <a:rPr lang="zh-TW" altLang="en-US" sz="3200" b="1" dirty="0" smtClean="0">
                <a:solidFill>
                  <a:srgbClr val="1D04D2"/>
                </a:solidFill>
                <a:effectLst/>
                <a:latin typeface="標楷體" pitchFamily="65" charset="-120"/>
                <a:ea typeface="標楷體" pitchFamily="65" charset="-120"/>
              </a:rPr>
              <a:t>工程會</a:t>
            </a:r>
            <a:r>
              <a:rPr lang="en-US" altLang="zh-TW" sz="3200" b="1" dirty="0" smtClean="0">
                <a:solidFill>
                  <a:srgbClr val="1D04D2"/>
                </a:solidFill>
                <a:effectLst/>
                <a:latin typeface="標楷體" pitchFamily="65" charset="-120"/>
                <a:ea typeface="標楷體" pitchFamily="65" charset="-120"/>
              </a:rPr>
              <a:t>108</a:t>
            </a:r>
            <a:r>
              <a:rPr lang="zh-TW" altLang="en-US" sz="3200" b="1" dirty="0" smtClean="0">
                <a:solidFill>
                  <a:srgbClr val="1D04D2"/>
                </a:solidFill>
                <a:effectLst/>
                <a:latin typeface="標楷體" pitchFamily="65" charset="-120"/>
                <a:ea typeface="標楷體" pitchFamily="65" charset="-120"/>
              </a:rPr>
              <a:t>年</a:t>
            </a:r>
            <a:r>
              <a:rPr lang="en-US" altLang="zh-TW" sz="3200" b="1" dirty="0" smtClean="0">
                <a:solidFill>
                  <a:srgbClr val="1D04D2"/>
                </a:solidFill>
                <a:effectLst/>
                <a:latin typeface="標楷體" pitchFamily="65" charset="-120"/>
                <a:ea typeface="標楷體" pitchFamily="65" charset="-120"/>
              </a:rPr>
              <a:t>6</a:t>
            </a:r>
            <a:r>
              <a:rPr lang="zh-TW" altLang="en-US" sz="3200" b="1" dirty="0" smtClean="0">
                <a:solidFill>
                  <a:srgbClr val="1D04D2"/>
                </a:solidFill>
                <a:effectLst/>
                <a:latin typeface="標楷體" pitchFamily="65" charset="-120"/>
                <a:ea typeface="標楷體" pitchFamily="65" charset="-120"/>
              </a:rPr>
              <a:t>月</a:t>
            </a:r>
            <a:r>
              <a:rPr lang="en-US" altLang="zh-TW" sz="3200" b="1" dirty="0" smtClean="0">
                <a:solidFill>
                  <a:srgbClr val="1D04D2"/>
                </a:solidFill>
                <a:effectLst/>
                <a:latin typeface="標楷體" pitchFamily="65" charset="-120"/>
                <a:ea typeface="標楷體" pitchFamily="65" charset="-120"/>
              </a:rPr>
              <a:t>4</a:t>
            </a:r>
            <a:r>
              <a:rPr lang="zh-TW" altLang="en-US" sz="3200" b="1" dirty="0" smtClean="0">
                <a:solidFill>
                  <a:srgbClr val="1D04D2"/>
                </a:solidFill>
                <a:effectLst/>
                <a:latin typeface="標楷體" pitchFamily="65" charset="-120"/>
                <a:ea typeface="標楷體" pitchFamily="65" charset="-120"/>
              </a:rPr>
              <a:t>日工程企字第</a:t>
            </a:r>
            <a:r>
              <a:rPr lang="en-US" altLang="zh-TW" sz="3200" b="1" dirty="0" smtClean="0">
                <a:solidFill>
                  <a:srgbClr val="1D04D2"/>
                </a:solidFill>
                <a:effectLst/>
                <a:latin typeface="標楷體" pitchFamily="65" charset="-120"/>
                <a:ea typeface="標楷體" pitchFamily="65" charset="-120"/>
              </a:rPr>
              <a:t>1080100499</a:t>
            </a:r>
            <a:r>
              <a:rPr lang="zh-TW" altLang="en-US" sz="3200" b="1" dirty="0" smtClean="0">
                <a:solidFill>
                  <a:srgbClr val="1D04D2"/>
                </a:solidFill>
                <a:effectLst/>
                <a:latin typeface="標楷體" pitchFamily="65" charset="-120"/>
                <a:ea typeface="標楷體" pitchFamily="65" charset="-120"/>
              </a:rPr>
              <a:t>號函</a:t>
            </a:r>
            <a:endParaRPr lang="en-US" altLang="zh-TW" sz="3200" b="1" dirty="0" smtClean="0">
              <a:solidFill>
                <a:srgbClr val="1D04D2"/>
              </a:solidFill>
              <a:effectLst/>
              <a:latin typeface="標楷體" pitchFamily="65" charset="-120"/>
              <a:ea typeface="標楷體" pitchFamily="65" charset="-120"/>
            </a:endParaRPr>
          </a:p>
          <a:p>
            <a:pPr marL="180975" indent="-180975" algn="just">
              <a:buFont typeface="Wingdings" pitchFamily="2" charset="2"/>
              <a:buChar char="l"/>
            </a:pPr>
            <a:endParaRPr lang="en-US" altLang="zh-TW" sz="3200" b="1" dirty="0" smtClean="0">
              <a:solidFill>
                <a:srgbClr val="1D04D2"/>
              </a:solidFill>
              <a:effectLst/>
              <a:latin typeface="標楷體" pitchFamily="65" charset="-120"/>
              <a:ea typeface="標楷體" pitchFamily="65" charset="-120"/>
            </a:endParaRPr>
          </a:p>
          <a:p>
            <a:pPr marL="361950" indent="-361950" algn="just">
              <a:buFont typeface="Wingdings" pitchFamily="2" charset="2"/>
              <a:buChar char="l"/>
            </a:pPr>
            <a:r>
              <a:rPr lang="zh-TW" altLang="en-US" sz="3200" b="1" dirty="0" smtClean="0">
                <a:solidFill>
                  <a:srgbClr val="1D04D2"/>
                </a:solidFill>
                <a:effectLst/>
                <a:latin typeface="標楷體" pitchFamily="65" charset="-120"/>
                <a:ea typeface="標楷體" pitchFamily="65" charset="-120"/>
              </a:rPr>
              <a:t>檢送機關依政府採購法第</a:t>
            </a:r>
            <a:r>
              <a:rPr lang="en-US" altLang="zh-TW" sz="3200" b="1" dirty="0" smtClean="0">
                <a:solidFill>
                  <a:srgbClr val="1D04D2"/>
                </a:solidFill>
                <a:effectLst/>
                <a:latin typeface="標楷體" pitchFamily="65" charset="-120"/>
                <a:ea typeface="標楷體" pitchFamily="65" charset="-120"/>
              </a:rPr>
              <a:t>101</a:t>
            </a:r>
            <a:r>
              <a:rPr lang="zh-TW" altLang="en-US" sz="3200" b="1" dirty="0" smtClean="0">
                <a:solidFill>
                  <a:srgbClr val="1D04D2"/>
                </a:solidFill>
                <a:effectLst/>
                <a:latin typeface="標楷體" pitchFamily="65" charset="-120"/>
                <a:ea typeface="標楷體" pitchFamily="65" charset="-120"/>
              </a:rPr>
              <a:t>條及第</a:t>
            </a:r>
            <a:r>
              <a:rPr lang="en-US" altLang="zh-TW" sz="3200" b="1" dirty="0" smtClean="0">
                <a:solidFill>
                  <a:srgbClr val="1D04D2"/>
                </a:solidFill>
                <a:effectLst/>
                <a:latin typeface="標楷體" pitchFamily="65" charset="-120"/>
                <a:ea typeface="標楷體" pitchFamily="65" charset="-120"/>
              </a:rPr>
              <a:t>102</a:t>
            </a:r>
            <a:r>
              <a:rPr lang="zh-TW" altLang="en-US" sz="3200" b="1" dirty="0" smtClean="0">
                <a:solidFill>
                  <a:srgbClr val="1D04D2"/>
                </a:solidFill>
                <a:effectLst/>
                <a:latin typeface="標楷體" pitchFamily="65" charset="-120"/>
                <a:ea typeface="標楷體" pitchFamily="65" charset="-120"/>
              </a:rPr>
              <a:t>條規定通知廠商陳述意見函、通知函、異議處理結果函稿格式各乙式</a:t>
            </a:r>
            <a:endParaRPr lang="en-US" altLang="zh-TW" sz="3200" b="1" dirty="0" smtClean="0">
              <a:solidFill>
                <a:srgbClr val="1D04D2"/>
              </a:solidFill>
              <a:effectLst/>
              <a:latin typeface="標楷體" pitchFamily="65" charset="-120"/>
              <a:ea typeface="標楷體" pitchFamily="65" charset="-120"/>
            </a:endParaRPr>
          </a:p>
          <a:p>
            <a:pPr marL="722313" indent="-722313" algn="just">
              <a:buNone/>
            </a:pPr>
            <a:endParaRPr lang="en-US" altLang="zh-TW" sz="3200" b="1" dirty="0" smtClean="0">
              <a:solidFill>
                <a:srgbClr val="1D04D2"/>
              </a:solidFill>
              <a:latin typeface="標楷體" pitchFamily="65" charset="-120"/>
              <a:ea typeface="標楷體" pitchFamily="65" charset="-120"/>
            </a:endParaRPr>
          </a:p>
          <a:p>
            <a:pPr marL="722313" indent="-722313" algn="just">
              <a:buNone/>
            </a:pPr>
            <a:endParaRPr lang="zh-TW" altLang="en-US" sz="28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56</a:t>
            </a:fld>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1026" name="Picture 2"/>
          <p:cNvPicPr>
            <a:picLocks noGrp="1" noChangeAspect="1" noChangeArrowheads="1"/>
          </p:cNvPicPr>
          <p:nvPr>
            <p:ph idx="1"/>
          </p:nvPr>
        </p:nvPicPr>
        <p:blipFill>
          <a:blip r:embed="rId3" cstate="print">
            <a:lum contrast="-21000"/>
          </a:blip>
          <a:srcRect/>
          <a:stretch>
            <a:fillRect/>
          </a:stretch>
        </p:blipFill>
        <p:spPr bwMode="auto">
          <a:xfrm>
            <a:off x="1259632" y="188640"/>
            <a:ext cx="6696744" cy="6389550"/>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57</a:t>
            </a:fld>
            <a:endParaRPr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idx="1"/>
          </p:nvPr>
        </p:nvPicPr>
        <p:blipFill>
          <a:blip r:embed="rId3" cstate="print">
            <a:lum contrast="-21000"/>
          </a:blip>
          <a:srcRect/>
          <a:stretch>
            <a:fillRect/>
          </a:stretch>
        </p:blipFill>
        <p:spPr bwMode="auto">
          <a:xfrm>
            <a:off x="1331640" y="692696"/>
            <a:ext cx="6408712" cy="4464496"/>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58</a:t>
            </a:fld>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3" cstate="print">
            <a:lum bright="-10000" contrast="-20000"/>
          </a:blip>
          <a:srcRect/>
          <a:stretch>
            <a:fillRect/>
          </a:stretch>
        </p:blipFill>
        <p:spPr bwMode="auto">
          <a:xfrm>
            <a:off x="1331640" y="332656"/>
            <a:ext cx="6408712" cy="5996390"/>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59</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352928" cy="850106"/>
          </a:xfrm>
        </p:spPr>
        <p:txBody>
          <a:bodyPr>
            <a:noAutofit/>
          </a:bodyPr>
          <a:lstStyle/>
          <a:p>
            <a:pPr marL="1077913" lvl="0"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p>
        </p:txBody>
      </p:sp>
      <p:graphicFrame>
        <p:nvGraphicFramePr>
          <p:cNvPr id="4" name="內容版面配置區 3"/>
          <p:cNvGraphicFramePr>
            <a:graphicFrameLocks noGrp="1"/>
          </p:cNvGraphicFramePr>
          <p:nvPr>
            <p:ph idx="1"/>
          </p:nvPr>
        </p:nvGraphicFramePr>
        <p:xfrm>
          <a:off x="467544" y="1556792"/>
          <a:ext cx="8229600" cy="3596640"/>
        </p:xfrm>
        <a:graphic>
          <a:graphicData uri="http://schemas.openxmlformats.org/drawingml/2006/table">
            <a:tbl>
              <a:tblPr firstRow="1" bandRow="1">
                <a:tableStyleId>{21E4AEA4-8DFA-4A89-87EB-49C32662AFE0}</a:tableStyleId>
              </a:tblPr>
              <a:tblGrid>
                <a:gridCol w="4114800"/>
                <a:gridCol w="4114800"/>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4</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marL="100770" marR="100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marL="100770" marR="100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marL="100770" marR="100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563" indent="-182563"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chemeClr val="dk1"/>
                          </a:solidFill>
                          <a:latin typeface="標楷體" pitchFamily="65" charset="-120"/>
                          <a:ea typeface="標楷體" pitchFamily="65" charset="-120"/>
                          <a:cs typeface="+mn-cs"/>
                        </a:rPr>
                        <a:t>法人或團體接受機關補助辦理採購，其補助金額占採購金額半數以上，且補助金額在公告金額以上者，適用本法之規定，並應受該機關之監督。</a:t>
                      </a:r>
                    </a:p>
                    <a:p>
                      <a:pPr marL="182563" indent="442913" algn="just"/>
                      <a:r>
                        <a:rPr kumimoji="0" lang="zh-TW" altLang="zh-TW" sz="2000" b="1" u="sng" kern="1200" dirty="0" smtClean="0">
                          <a:solidFill>
                            <a:srgbClr val="C00000"/>
                          </a:solidFill>
                          <a:latin typeface="標楷體" pitchFamily="65" charset="-120"/>
                          <a:ea typeface="標楷體" pitchFamily="65" charset="-120"/>
                          <a:cs typeface="+mn-cs"/>
                        </a:rPr>
                        <a:t>藝文採購不適用前項規定，但應受補助機關之監督；其辦理原則、適用範圍及監督管理辦法，由文化部定之。</a:t>
                      </a:r>
                      <a:endParaRPr lang="zh-TW" altLang="en-US" sz="2000" b="1" dirty="0">
                        <a:solidFill>
                          <a:srgbClr val="C00000"/>
                        </a:solidFill>
                        <a:latin typeface="標楷體" pitchFamily="65" charset="-120"/>
                        <a:ea typeface="標楷體" pitchFamily="65" charset="-120"/>
                      </a:endParaRPr>
                    </a:p>
                  </a:txBody>
                  <a:tcPr marL="100770" marR="100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chemeClr val="dk1"/>
                          </a:solidFill>
                          <a:latin typeface="標楷體" pitchFamily="65" charset="-120"/>
                          <a:ea typeface="標楷體" pitchFamily="65" charset="-120"/>
                          <a:cs typeface="+mn-cs"/>
                        </a:rPr>
                        <a:t>法人或團體接受機關補助辦理採購，其補助金額占採購金額半數以上，且補助金額在公告金額以上者，適用本法之規定，並應受該機關之監督。</a:t>
                      </a:r>
                      <a:endParaRPr lang="zh-TW" altLang="en-US" b="1" dirty="0">
                        <a:latin typeface="標楷體" pitchFamily="65" charset="-120"/>
                        <a:ea typeface="標楷體" pitchFamily="65" charset="-120"/>
                      </a:endParaRPr>
                    </a:p>
                  </a:txBody>
                  <a:tcPr marL="100770" marR="100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698D7E72-1CFB-4602-B597-48D3E0E14214}" type="slidenum">
              <a:rPr lang="zh-TW" altLang="en-US"/>
              <a:pPr>
                <a:defRPr/>
              </a:pPr>
              <a:t>6</a:t>
            </a:fld>
            <a:endParaRPr lang="zh-TW" altLang="en-US"/>
          </a:p>
        </p:txBody>
      </p:sp>
      <p:sp>
        <p:nvSpPr>
          <p:cNvPr id="7" name="文字方塊 6"/>
          <p:cNvSpPr txBox="1"/>
          <p:nvPr/>
        </p:nvSpPr>
        <p:spPr>
          <a:xfrm>
            <a:off x="539552" y="5301208"/>
            <a:ext cx="7200800" cy="707886"/>
          </a:xfrm>
          <a:prstGeom prst="rect">
            <a:avLst/>
          </a:prstGeom>
          <a:noFill/>
        </p:spPr>
        <p:txBody>
          <a:bodyPr wrap="square" rtlCol="0">
            <a:spAutoFit/>
          </a:bodyPr>
          <a:lstStyle/>
          <a:p>
            <a:r>
              <a:rPr lang="zh-TW" altLang="en-US" sz="2000" b="1" dirty="0" smtClean="0">
                <a:solidFill>
                  <a:srgbClr val="02901D"/>
                </a:solidFill>
                <a:latin typeface="標楷體" pitchFamily="65" charset="-120"/>
                <a:ea typeface="標楷體" pitchFamily="65" charset="-120"/>
              </a:rPr>
              <a:t>※藝文採購特殊性，補助辦理藝文採購不適用採購法</a:t>
            </a:r>
            <a:endParaRPr lang="en-US" altLang="zh-TW" sz="2000" b="1" dirty="0" smtClean="0">
              <a:solidFill>
                <a:srgbClr val="02901D"/>
              </a:solidFill>
              <a:latin typeface="標楷體" pitchFamily="65" charset="-120"/>
              <a:ea typeface="標楷體" pitchFamily="65" charset="-120"/>
            </a:endParaRPr>
          </a:p>
          <a:p>
            <a:r>
              <a:rPr lang="zh-TW" altLang="en-US" sz="2000" b="1" dirty="0" smtClean="0">
                <a:solidFill>
                  <a:srgbClr val="02901D"/>
                </a:solidFill>
                <a:latin typeface="標楷體" pitchFamily="65" charset="-120"/>
                <a:ea typeface="標楷體" pitchFamily="65" charset="-120"/>
              </a:rPr>
              <a:t>　</a:t>
            </a:r>
            <a:r>
              <a:rPr lang="en-US" altLang="zh-TW" sz="2000" b="1" dirty="0" smtClean="0">
                <a:solidFill>
                  <a:srgbClr val="02901D"/>
                </a:solidFill>
                <a:latin typeface="標楷體" pitchFamily="65" charset="-120"/>
                <a:ea typeface="標楷體" pitchFamily="65" charset="-120"/>
              </a:rPr>
              <a:t>108.6.5</a:t>
            </a:r>
            <a:r>
              <a:rPr lang="zh-TW" altLang="en-US" sz="2000" b="1" dirty="0" smtClean="0">
                <a:solidFill>
                  <a:srgbClr val="02901D"/>
                </a:solidFill>
                <a:latin typeface="標楷體" pitchFamily="65" charset="-120"/>
                <a:ea typeface="標楷體" pitchFamily="65" charset="-120"/>
              </a:rPr>
              <a:t>公布文化基本法第</a:t>
            </a:r>
            <a:r>
              <a:rPr lang="en-US" altLang="zh-TW" sz="2000" b="1" dirty="0" smtClean="0">
                <a:solidFill>
                  <a:srgbClr val="02901D"/>
                </a:solidFill>
                <a:latin typeface="標楷體" pitchFamily="65" charset="-120"/>
                <a:ea typeface="標楷體" pitchFamily="65" charset="-120"/>
              </a:rPr>
              <a:t>26</a:t>
            </a:r>
            <a:r>
              <a:rPr lang="zh-TW" altLang="en-US" sz="2000" b="1" dirty="0" smtClean="0">
                <a:solidFill>
                  <a:srgbClr val="02901D"/>
                </a:solidFill>
                <a:latin typeface="標楷體" pitchFamily="65" charset="-120"/>
                <a:ea typeface="標楷體" pitchFamily="65" charset="-120"/>
              </a:rPr>
              <a:t>條第</a:t>
            </a:r>
            <a:r>
              <a:rPr lang="en-US" altLang="zh-TW" sz="2000" b="1" dirty="0" smtClean="0">
                <a:solidFill>
                  <a:srgbClr val="02901D"/>
                </a:solidFill>
                <a:latin typeface="標楷體" pitchFamily="65" charset="-120"/>
                <a:ea typeface="標楷體" pitchFamily="65" charset="-120"/>
              </a:rPr>
              <a:t>2</a:t>
            </a:r>
            <a:r>
              <a:rPr lang="zh-TW" altLang="en-US" sz="2000" b="1" dirty="0" smtClean="0">
                <a:solidFill>
                  <a:srgbClr val="02901D"/>
                </a:solidFill>
                <a:latin typeface="標楷體" pitchFamily="65" charset="-120"/>
                <a:ea typeface="標楷體" pitchFamily="65" charset="-120"/>
              </a:rPr>
              <a:t>項亦有類似規定</a:t>
            </a:r>
            <a:endParaRPr lang="zh-TW" alt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None/>
            </a:pPr>
            <a:endParaRPr lang="zh-TW" altLang="en-US" dirty="0"/>
          </a:p>
        </p:txBody>
      </p:sp>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60</a:t>
            </a:fld>
            <a:endParaRPr lang="zh-TW" altLang="en-US"/>
          </a:p>
        </p:txBody>
      </p:sp>
      <p:pic>
        <p:nvPicPr>
          <p:cNvPr id="3074" name="Picture 2"/>
          <p:cNvPicPr>
            <a:picLocks noChangeAspect="1" noChangeArrowheads="1"/>
          </p:cNvPicPr>
          <p:nvPr/>
        </p:nvPicPr>
        <p:blipFill>
          <a:blip r:embed="rId3" cstate="print">
            <a:lum bright="-10000" contrast="-21000"/>
          </a:blip>
          <a:srcRect/>
          <a:stretch>
            <a:fillRect/>
          </a:stretch>
        </p:blipFill>
        <p:spPr bwMode="auto">
          <a:xfrm>
            <a:off x="1259632" y="1268760"/>
            <a:ext cx="6696744"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9"/>
            <a:ext cx="8291264" cy="778098"/>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smtClean="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323528" y="1052736"/>
          <a:ext cx="8291264" cy="4846320"/>
        </p:xfrm>
        <a:graphic>
          <a:graphicData uri="http://schemas.openxmlformats.org/drawingml/2006/table">
            <a:tbl>
              <a:tblPr firstRow="1" bandRow="1">
                <a:tableStyleId>{21E4AEA4-8DFA-4A89-87EB-49C32662AFE0}</a:tableStyleId>
              </a:tblPr>
              <a:tblGrid>
                <a:gridCol w="4258816"/>
                <a:gridCol w="4032448"/>
              </a:tblGrid>
              <a:tr h="504056">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103</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182563" indent="-182563" algn="just" eaLnBrk="1" hangingPunct="0"/>
                      <a:r>
                        <a:rPr kumimoji="0" lang="zh-TW" altLang="zh-TW" sz="1800" b="1" kern="1200" dirty="0" smtClean="0">
                          <a:solidFill>
                            <a:srgbClr val="1D04D2"/>
                          </a:solidFill>
                          <a:latin typeface="標楷體" pitchFamily="65" charset="-120"/>
                          <a:ea typeface="標楷體" pitchFamily="65" charset="-120"/>
                          <a:cs typeface="+mn-cs"/>
                        </a:rPr>
                        <a:t>　</a:t>
                      </a:r>
                      <a:r>
                        <a:rPr kumimoji="0" lang="zh-TW" altLang="en-US" sz="1800" b="1" kern="1200" dirty="0" smtClean="0">
                          <a:solidFill>
                            <a:srgbClr val="1D04D2"/>
                          </a:solidFill>
                          <a:latin typeface="標楷體" pitchFamily="65" charset="-120"/>
                          <a:ea typeface="標楷體" pitchFamily="65" charset="-120"/>
                          <a:cs typeface="+mn-cs"/>
                        </a:rPr>
                        <a:t>　　</a:t>
                      </a:r>
                      <a:r>
                        <a:rPr kumimoji="0" lang="zh-TW" altLang="zh-TW" sz="1800" b="1" kern="1200" dirty="0" smtClean="0">
                          <a:solidFill>
                            <a:srgbClr val="1D04D2"/>
                          </a:solidFill>
                          <a:latin typeface="標楷體" pitchFamily="65" charset="-120"/>
                          <a:ea typeface="標楷體" pitchFamily="65" charset="-120"/>
                          <a:cs typeface="+mn-cs"/>
                        </a:rPr>
                        <a:t>依前條第三項規定刊登於政府採購公報之廠商，於下列期間內，不得參加投標或作為決標對象或分包廠商：</a:t>
                      </a:r>
                    </a:p>
                    <a:p>
                      <a:pPr marL="625475" indent="-442913" algn="just" eaLnBrk="0" hangingPunct="0"/>
                      <a:r>
                        <a:rPr kumimoji="0" lang="zh-TW" altLang="zh-TW" sz="1800" b="1" kern="1200" dirty="0" smtClean="0">
                          <a:solidFill>
                            <a:srgbClr val="1D04D2"/>
                          </a:solidFill>
                          <a:latin typeface="標楷體" pitchFamily="65" charset="-120"/>
                          <a:ea typeface="標楷體" pitchFamily="65" charset="-120"/>
                          <a:cs typeface="+mn-cs"/>
                        </a:rPr>
                        <a:t>一、有第一百零一條第一項第一款至第五款</a:t>
                      </a:r>
                      <a:r>
                        <a:rPr kumimoji="0" lang="zh-TW" altLang="zh-TW" sz="1800" b="1" u="sng" kern="1200" dirty="0" smtClean="0">
                          <a:solidFill>
                            <a:srgbClr val="FF0000"/>
                          </a:solidFill>
                          <a:latin typeface="標楷體" pitchFamily="65" charset="-120"/>
                          <a:ea typeface="標楷體" pitchFamily="65" charset="-120"/>
                          <a:cs typeface="+mn-cs"/>
                        </a:rPr>
                        <a:t>、第十五款</a:t>
                      </a:r>
                      <a:r>
                        <a:rPr kumimoji="0" lang="zh-TW" altLang="zh-TW" sz="1800" b="1" kern="1200" dirty="0" smtClean="0">
                          <a:solidFill>
                            <a:srgbClr val="1D04D2"/>
                          </a:solidFill>
                          <a:latin typeface="標楷體" pitchFamily="65" charset="-120"/>
                          <a:ea typeface="標楷體" pitchFamily="65" charset="-120"/>
                          <a:cs typeface="+mn-cs"/>
                        </a:rPr>
                        <a:t>情形或第六款判處有期徒刑者，自刊登之次日起三年。但經判決撤銷原處分或無罪確定者，應註銷之。</a:t>
                      </a:r>
                    </a:p>
                    <a:p>
                      <a:pPr marL="625475" indent="-442913" algn="just"/>
                      <a:r>
                        <a:rPr kumimoji="0" lang="zh-TW" altLang="zh-TW" sz="1800" b="1" kern="1200" dirty="0" smtClean="0">
                          <a:solidFill>
                            <a:srgbClr val="1D04D2"/>
                          </a:solidFill>
                          <a:latin typeface="標楷體" pitchFamily="65" charset="-120"/>
                          <a:ea typeface="標楷體" pitchFamily="65" charset="-120"/>
                          <a:cs typeface="+mn-cs"/>
                        </a:rPr>
                        <a:t>二、有第一百零一條第一項</a:t>
                      </a:r>
                      <a:r>
                        <a:rPr kumimoji="0" lang="zh-TW" altLang="zh-TW" sz="1800" b="1" u="sng" kern="1200" dirty="0" smtClean="0">
                          <a:solidFill>
                            <a:srgbClr val="FF0000"/>
                          </a:solidFill>
                          <a:latin typeface="標楷體" pitchFamily="65" charset="-120"/>
                          <a:ea typeface="標楷體" pitchFamily="65" charset="-120"/>
                          <a:cs typeface="+mn-cs"/>
                        </a:rPr>
                        <a:t>第十三款、</a:t>
                      </a:r>
                      <a:r>
                        <a:rPr kumimoji="0" lang="zh-TW" altLang="zh-TW" sz="1800" b="1" kern="1200" dirty="0" smtClean="0">
                          <a:solidFill>
                            <a:srgbClr val="1D04D2"/>
                          </a:solidFill>
                          <a:latin typeface="標楷體" pitchFamily="65" charset="-120"/>
                          <a:ea typeface="標楷體" pitchFamily="65" charset="-120"/>
                          <a:cs typeface="+mn-cs"/>
                        </a:rPr>
                        <a:t>第十四款情形或第六款判處拘役、罰金或緩刑者，自刊登之次日起一年。但經判決撤銷原處分或無罪確定者，應註銷之。</a:t>
                      </a:r>
                      <a:endParaRPr lang="zh-TW" altLang="en-US"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1800" b="1" kern="1200" dirty="0" smtClean="0">
                          <a:solidFill>
                            <a:srgbClr val="1D04D2"/>
                          </a:solidFill>
                          <a:latin typeface="標楷體" pitchFamily="65" charset="-120"/>
                          <a:ea typeface="標楷體" pitchFamily="65" charset="-120"/>
                          <a:cs typeface="+mn-cs"/>
                        </a:rPr>
                        <a:t>　</a:t>
                      </a:r>
                      <a:r>
                        <a:rPr kumimoji="0" lang="zh-TW" altLang="en-US" sz="1800" b="1" kern="1200" dirty="0" smtClean="0">
                          <a:solidFill>
                            <a:srgbClr val="1D04D2"/>
                          </a:solidFill>
                          <a:latin typeface="標楷體" pitchFamily="65" charset="-120"/>
                          <a:ea typeface="標楷體" pitchFamily="65" charset="-120"/>
                          <a:cs typeface="+mn-cs"/>
                        </a:rPr>
                        <a:t>　　</a:t>
                      </a:r>
                      <a:r>
                        <a:rPr kumimoji="0" lang="zh-TW" altLang="zh-TW" sz="1800" b="1" kern="1200" dirty="0" smtClean="0">
                          <a:solidFill>
                            <a:srgbClr val="1D04D2"/>
                          </a:solidFill>
                          <a:latin typeface="標楷體" pitchFamily="65" charset="-120"/>
                          <a:ea typeface="標楷體" pitchFamily="65" charset="-120"/>
                          <a:cs typeface="+mn-cs"/>
                        </a:rPr>
                        <a:t>依前條第三項規定刊登於政府採購公報之廠商，於下列期間內，不得參加投標或作為決標對象或分包廠商：</a:t>
                      </a:r>
                      <a:endParaRPr kumimoji="0" lang="en-US" altLang="zh-TW" sz="1800" b="1" kern="1200" dirty="0" smtClean="0">
                        <a:solidFill>
                          <a:srgbClr val="1D04D2"/>
                        </a:solidFill>
                        <a:latin typeface="標楷體" pitchFamily="65" charset="-120"/>
                        <a:ea typeface="標楷體" pitchFamily="65" charset="-120"/>
                        <a:cs typeface="+mn-cs"/>
                      </a:endParaRPr>
                    </a:p>
                    <a:p>
                      <a:pPr marL="722313" indent="-452438" algn="just" eaLnBrk="1" hangingPunct="0"/>
                      <a:r>
                        <a:rPr kumimoji="0" lang="zh-TW" altLang="zh-TW" sz="1800" b="1" kern="1200" dirty="0" smtClean="0">
                          <a:solidFill>
                            <a:srgbClr val="1D04D2"/>
                          </a:solidFill>
                          <a:latin typeface="標楷體" pitchFamily="65" charset="-120"/>
                          <a:ea typeface="標楷體" pitchFamily="65" charset="-120"/>
                          <a:cs typeface="+mn-cs"/>
                        </a:rPr>
                        <a:t>一、有第一百零一條第一款至第五款情形或第六款判處有期徒刑者，自刊登之次日起三年。但經判決撤銷原處分或無罪確定者，應註銷之。</a:t>
                      </a:r>
                    </a:p>
                    <a:p>
                      <a:pPr marL="722313" indent="-452438" algn="just"/>
                      <a:r>
                        <a:rPr kumimoji="0" lang="zh-TW" altLang="zh-TW" sz="1800" b="1" kern="1200" dirty="0" smtClean="0">
                          <a:solidFill>
                            <a:srgbClr val="1D04D2"/>
                          </a:solidFill>
                          <a:latin typeface="標楷體" pitchFamily="65" charset="-120"/>
                          <a:ea typeface="標楷體" pitchFamily="65" charset="-120"/>
                          <a:cs typeface="+mn-cs"/>
                        </a:rPr>
                        <a:t>二、有第一百零一條</a:t>
                      </a:r>
                      <a:r>
                        <a:rPr kumimoji="0" lang="zh-TW" altLang="zh-TW" sz="1800" b="1" u="sng" kern="1200" dirty="0" smtClean="0">
                          <a:solidFill>
                            <a:schemeClr val="tx1"/>
                          </a:solidFill>
                          <a:latin typeface="標楷體" pitchFamily="65" charset="-120"/>
                          <a:ea typeface="標楷體" pitchFamily="65" charset="-120"/>
                          <a:cs typeface="+mn-cs"/>
                        </a:rPr>
                        <a:t>第七款至</a:t>
                      </a:r>
                      <a:r>
                        <a:rPr kumimoji="0" lang="zh-TW" altLang="zh-TW" sz="1800" b="1" kern="1200" dirty="0" smtClean="0">
                          <a:solidFill>
                            <a:srgbClr val="1D04D2"/>
                          </a:solidFill>
                          <a:latin typeface="標楷體" pitchFamily="65" charset="-120"/>
                          <a:ea typeface="標楷體" pitchFamily="65" charset="-120"/>
                          <a:cs typeface="+mn-cs"/>
                        </a:rPr>
                        <a:t>第十四款情形或第六款判處拘役、罰金或緩刑者，自刊登之次日起一年。但經判決撤銷原處分或無罪確定者，應註銷之。</a:t>
                      </a:r>
                      <a:endParaRPr lang="zh-TW" altLang="en-US"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tint val="20000"/>
                        <a:alpha val="0"/>
                      </a:schemeClr>
                    </a:solidFill>
                  </a:tcPr>
                </a:tc>
              </a:tr>
            </a:tbl>
          </a:graphicData>
        </a:graphic>
      </p:graphicFrame>
      <p:sp>
        <p:nvSpPr>
          <p:cNvPr id="5" name="投影片編號版面配置區 8"/>
          <p:cNvSpPr>
            <a:spLocks noGrp="1"/>
          </p:cNvSpPr>
          <p:nvPr>
            <p:ph type="sldNum" sz="quarter" idx="10"/>
          </p:nvPr>
        </p:nvSpPr>
        <p:spPr/>
        <p:txBody>
          <a:bodyPr/>
          <a:lstStyle/>
          <a:p>
            <a:pPr>
              <a:defRPr/>
            </a:pPr>
            <a:fld id="{8A3BD2B1-3CB2-46B1-9B86-26C6BB39AC07}" type="slidenum">
              <a:rPr lang="zh-TW" altLang="en-US"/>
              <a:pPr>
                <a:defRPr/>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9"/>
            <a:ext cx="8291264" cy="850106"/>
          </a:xfrm>
        </p:spPr>
        <p:txBody>
          <a:bodyPr>
            <a:normAutofit/>
          </a:bodyPr>
          <a:lstStyle/>
          <a:p>
            <a:pPr fontAlgn="auto">
              <a:spcAft>
                <a:spcPts val="0"/>
              </a:spcAft>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7544" y="1052736"/>
          <a:ext cx="8291264" cy="5120640"/>
        </p:xfrm>
        <a:graphic>
          <a:graphicData uri="http://schemas.openxmlformats.org/drawingml/2006/table">
            <a:tbl>
              <a:tblPr firstRow="1" bandRow="1">
                <a:tableStyleId>{21E4AEA4-8DFA-4A89-87EB-49C32662AFE0}</a:tableStyleId>
              </a:tblPr>
              <a:tblGrid>
                <a:gridCol w="4690864"/>
                <a:gridCol w="3600400"/>
              </a:tblGrid>
              <a:tr h="504056">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103</a:t>
                      </a:r>
                      <a:r>
                        <a:rPr lang="zh-TW" altLang="en-US" sz="2800" dirty="0" smtClean="0">
                          <a:solidFill>
                            <a:srgbClr val="1D04D2"/>
                          </a:solidFill>
                          <a:latin typeface="標楷體" pitchFamily="65" charset="-120"/>
                          <a:ea typeface="標楷體" pitchFamily="65" charset="-120"/>
                        </a:rPr>
                        <a:t>條</a:t>
                      </a:r>
                      <a:r>
                        <a:rPr lang="en-US" altLang="zh-TW" sz="2800" dirty="0" smtClean="0">
                          <a:solidFill>
                            <a:srgbClr val="1D04D2"/>
                          </a:solidFill>
                          <a:latin typeface="標楷體" pitchFamily="65" charset="-120"/>
                          <a:ea typeface="標楷體" pitchFamily="65" charset="-120"/>
                        </a:rPr>
                        <a:t>(</a:t>
                      </a:r>
                      <a:r>
                        <a:rPr lang="zh-TW" altLang="en-US" sz="2800" dirty="0" smtClean="0">
                          <a:solidFill>
                            <a:srgbClr val="1D04D2"/>
                          </a:solidFill>
                          <a:latin typeface="標楷體" pitchFamily="65" charset="-120"/>
                          <a:ea typeface="標楷體" pitchFamily="65" charset="-120"/>
                        </a:rPr>
                        <a:t>續</a:t>
                      </a:r>
                      <a:r>
                        <a:rPr lang="en-US" altLang="zh-TW" sz="2800" dirty="0" smtClean="0">
                          <a:solidFill>
                            <a:srgbClr val="1D04D2"/>
                          </a:solidFill>
                          <a:latin typeface="標楷體" pitchFamily="65" charset="-120"/>
                          <a:ea typeface="標楷體" pitchFamily="65" charset="-120"/>
                        </a:rPr>
                        <a:t>)</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370840">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722313" indent="-722313" algn="just" eaLnBrk="1" hangingPunct="0"/>
                      <a:r>
                        <a:rPr kumimoji="0" lang="zh-TW" altLang="zh-TW" sz="1800" b="1" kern="1200" dirty="0" smtClean="0">
                          <a:solidFill>
                            <a:srgbClr val="1D04D2"/>
                          </a:solidFill>
                          <a:latin typeface="標楷體" pitchFamily="65" charset="-120"/>
                          <a:ea typeface="標楷體" pitchFamily="65" charset="-120"/>
                          <a:cs typeface="+mn-cs"/>
                        </a:rPr>
                        <a:t>　</a:t>
                      </a:r>
                      <a:r>
                        <a:rPr kumimoji="0" lang="zh-TW" altLang="zh-TW" sz="1800" b="1" u="sng" kern="1200" dirty="0" smtClean="0">
                          <a:solidFill>
                            <a:srgbClr val="FF0000"/>
                          </a:solidFill>
                          <a:latin typeface="標楷體" pitchFamily="65" charset="-120"/>
                          <a:ea typeface="標楷體" pitchFamily="65" charset="-120"/>
                          <a:cs typeface="+mn-cs"/>
                        </a:rPr>
                        <a:t>三、有第一百零一條第一項第七款至第十二款情形者，於通知日起前五年內未被任一機關刊登者，自刊登之次日起三個月；已被任一機關刊登一次者，自刊登之次日起六個月；已被任一機關刊登累計二次以上者，自刊登之次日起一年。但經判決撤銷原處分者，應註銷之。</a:t>
                      </a:r>
                      <a:r>
                        <a:rPr kumimoji="0" lang="en-US" altLang="zh-TW" sz="1800" b="1" u="sng" kern="1200" dirty="0" smtClean="0">
                          <a:solidFill>
                            <a:srgbClr val="FF0000"/>
                          </a:solidFill>
                          <a:latin typeface="標楷體" pitchFamily="65" charset="-120"/>
                          <a:ea typeface="標楷體" pitchFamily="65" charset="-120"/>
                          <a:cs typeface="+mn-cs"/>
                        </a:rPr>
                        <a:t>(</a:t>
                      </a:r>
                      <a:r>
                        <a:rPr kumimoji="0" lang="zh-TW" altLang="en-US" sz="1800" b="1" u="sng" kern="1200" dirty="0" smtClean="0">
                          <a:solidFill>
                            <a:srgbClr val="FF0000"/>
                          </a:solidFill>
                          <a:latin typeface="標楷體" pitchFamily="65" charset="-120"/>
                          <a:ea typeface="標楷體" pitchFamily="65" charset="-120"/>
                          <a:cs typeface="+mn-cs"/>
                        </a:rPr>
                        <a:t>第</a:t>
                      </a:r>
                      <a:r>
                        <a:rPr kumimoji="0" lang="en-US" altLang="zh-TW" sz="1800" b="1" u="sng" kern="1200" dirty="0" smtClean="0">
                          <a:solidFill>
                            <a:srgbClr val="FF0000"/>
                          </a:solidFill>
                          <a:latin typeface="標楷體" pitchFamily="65" charset="-120"/>
                          <a:ea typeface="標楷體" pitchFamily="65" charset="-120"/>
                          <a:cs typeface="+mn-cs"/>
                        </a:rPr>
                        <a:t>1</a:t>
                      </a:r>
                      <a:r>
                        <a:rPr kumimoji="0" lang="zh-TW" altLang="en-US" sz="1800" b="1" u="sng" kern="1200" dirty="0" smtClean="0">
                          <a:solidFill>
                            <a:srgbClr val="FF0000"/>
                          </a:solidFill>
                          <a:latin typeface="標楷體" pitchFamily="65" charset="-120"/>
                          <a:ea typeface="標楷體" pitchFamily="65" charset="-120"/>
                          <a:cs typeface="+mn-cs"/>
                        </a:rPr>
                        <a:t>項</a:t>
                      </a:r>
                      <a:r>
                        <a:rPr kumimoji="0" lang="en-US" altLang="zh-TW" sz="1800" b="1" u="sng" kern="1200" dirty="0" smtClean="0">
                          <a:solidFill>
                            <a:srgbClr val="FF0000"/>
                          </a:solidFill>
                          <a:latin typeface="標楷體" pitchFamily="65" charset="-120"/>
                          <a:ea typeface="標楷體" pitchFamily="65" charset="-120"/>
                          <a:cs typeface="+mn-cs"/>
                        </a:rPr>
                        <a:t>)</a:t>
                      </a:r>
                    </a:p>
                    <a:p>
                      <a:pPr marL="269875" indent="452438" algn="just" eaLnBrk="1" hangingPunct="0"/>
                      <a:r>
                        <a:rPr kumimoji="0" lang="zh-TW" altLang="zh-TW" sz="1800" b="1" kern="1200" dirty="0" smtClean="0">
                          <a:solidFill>
                            <a:srgbClr val="1D04D2"/>
                          </a:solidFill>
                          <a:latin typeface="標楷體" pitchFamily="65" charset="-120"/>
                          <a:ea typeface="標楷體" pitchFamily="65" charset="-120"/>
                          <a:cs typeface="+mn-cs"/>
                        </a:rPr>
                        <a:t>機關因特殊需要</a:t>
                      </a:r>
                      <a:r>
                        <a:rPr kumimoji="0" lang="zh-TW" altLang="zh-TW" sz="1800" b="1" u="sng" kern="1200" dirty="0" smtClean="0">
                          <a:solidFill>
                            <a:srgbClr val="FF0000"/>
                          </a:solidFill>
                          <a:latin typeface="標楷體" pitchFamily="65" charset="-120"/>
                          <a:ea typeface="標楷體" pitchFamily="65" charset="-120"/>
                          <a:cs typeface="+mn-cs"/>
                        </a:rPr>
                        <a:t>，而有向前項廠商採購之必要，</a:t>
                      </a:r>
                      <a:r>
                        <a:rPr kumimoji="0" lang="zh-TW" altLang="zh-TW" sz="1800" b="1" kern="1200" dirty="0" smtClean="0">
                          <a:solidFill>
                            <a:srgbClr val="1D04D2"/>
                          </a:solidFill>
                          <a:latin typeface="標楷體" pitchFamily="65" charset="-120"/>
                          <a:ea typeface="標楷體" pitchFamily="65" charset="-120"/>
                          <a:cs typeface="+mn-cs"/>
                        </a:rPr>
                        <a:t>經上級機關核准者，不適用前項規定。</a:t>
                      </a:r>
                      <a:r>
                        <a:rPr kumimoji="0" lang="en-US" altLang="zh-TW" sz="1800" b="1" u="none" kern="1200" dirty="0" smtClean="0">
                          <a:solidFill>
                            <a:srgbClr val="1D04D2"/>
                          </a:solidFill>
                          <a:latin typeface="標楷體" pitchFamily="65" charset="-120"/>
                          <a:ea typeface="標楷體" pitchFamily="65" charset="-120"/>
                          <a:cs typeface="+mn-cs"/>
                        </a:rPr>
                        <a:t>(</a:t>
                      </a:r>
                      <a:r>
                        <a:rPr kumimoji="0" lang="zh-TW" altLang="en-US" sz="1800" b="1" u="none" kern="1200" dirty="0" smtClean="0">
                          <a:solidFill>
                            <a:srgbClr val="1D04D2"/>
                          </a:solidFill>
                          <a:latin typeface="標楷體" pitchFamily="65" charset="-120"/>
                          <a:ea typeface="標楷體" pitchFamily="65" charset="-120"/>
                          <a:cs typeface="+mn-cs"/>
                        </a:rPr>
                        <a:t>第</a:t>
                      </a:r>
                      <a:r>
                        <a:rPr kumimoji="0" lang="en-US" altLang="zh-TW" sz="1800" b="1" u="none" kern="1200" dirty="0" smtClean="0">
                          <a:solidFill>
                            <a:srgbClr val="1D04D2"/>
                          </a:solidFill>
                          <a:latin typeface="標楷體" pitchFamily="65" charset="-120"/>
                          <a:ea typeface="標楷體" pitchFamily="65" charset="-120"/>
                          <a:cs typeface="+mn-cs"/>
                        </a:rPr>
                        <a:t>2</a:t>
                      </a:r>
                      <a:r>
                        <a:rPr kumimoji="0" lang="zh-TW" altLang="en-US" sz="1800" b="1" u="none" kern="1200" dirty="0" smtClean="0">
                          <a:solidFill>
                            <a:srgbClr val="1D04D2"/>
                          </a:solidFill>
                          <a:latin typeface="標楷體" pitchFamily="65" charset="-120"/>
                          <a:ea typeface="標楷體" pitchFamily="65" charset="-120"/>
                          <a:cs typeface="+mn-cs"/>
                        </a:rPr>
                        <a:t>項</a:t>
                      </a:r>
                      <a:r>
                        <a:rPr kumimoji="0" lang="en-US" altLang="zh-TW" sz="1800" b="1" u="none" kern="1200" dirty="0" smtClean="0">
                          <a:solidFill>
                            <a:srgbClr val="1D04D2"/>
                          </a:solidFill>
                          <a:latin typeface="標楷體" pitchFamily="65" charset="-120"/>
                          <a:ea typeface="標楷體" pitchFamily="65" charset="-120"/>
                          <a:cs typeface="+mn-cs"/>
                        </a:rPr>
                        <a:t>)</a:t>
                      </a:r>
                      <a:endParaRPr kumimoji="0" lang="zh-TW" altLang="zh-TW" sz="1800" b="1" u="none" kern="1200" dirty="0" smtClean="0">
                        <a:solidFill>
                          <a:srgbClr val="1D04D2"/>
                        </a:solidFill>
                        <a:latin typeface="標楷體" pitchFamily="65" charset="-120"/>
                        <a:ea typeface="標楷體" pitchFamily="65" charset="-120"/>
                        <a:cs typeface="+mn-cs"/>
                      </a:endParaRPr>
                    </a:p>
                    <a:p>
                      <a:pPr marL="269875" indent="452438" algn="just"/>
                      <a:r>
                        <a:rPr kumimoji="0" lang="zh-TW" altLang="zh-TW" sz="1800" b="1" u="sng" kern="1200" dirty="0" smtClean="0">
                          <a:solidFill>
                            <a:srgbClr val="FF0000"/>
                          </a:solidFill>
                          <a:latin typeface="標楷體" pitchFamily="65" charset="-120"/>
                          <a:ea typeface="標楷體" pitchFamily="65" charset="-120"/>
                          <a:cs typeface="+mn-cs"/>
                        </a:rPr>
                        <a:t>本法中華民國一百零八年四月三十日修正之條文施行前，已依第一百零一條第一項規定通知，但處分尚未確定者，適用修正後之規定。</a:t>
                      </a:r>
                      <a:r>
                        <a:rPr kumimoji="0" lang="en-US" altLang="zh-TW" sz="1800" b="1" u="none" kern="1200" dirty="0" smtClean="0">
                          <a:solidFill>
                            <a:srgbClr val="1D04D2"/>
                          </a:solidFill>
                          <a:latin typeface="標楷體" pitchFamily="65" charset="-120"/>
                          <a:ea typeface="標楷體" pitchFamily="65" charset="-120"/>
                          <a:cs typeface="+mn-cs"/>
                        </a:rPr>
                        <a:t>(</a:t>
                      </a:r>
                      <a:r>
                        <a:rPr kumimoji="0" lang="zh-TW" altLang="en-US" sz="1800" b="1" u="none" kern="1200" dirty="0" smtClean="0">
                          <a:solidFill>
                            <a:srgbClr val="1D04D2"/>
                          </a:solidFill>
                          <a:latin typeface="標楷體" pitchFamily="65" charset="-120"/>
                          <a:ea typeface="標楷體" pitchFamily="65" charset="-120"/>
                          <a:cs typeface="+mn-cs"/>
                        </a:rPr>
                        <a:t>第</a:t>
                      </a:r>
                      <a:r>
                        <a:rPr kumimoji="0" lang="en-US" altLang="zh-TW" sz="1800" b="1" u="none" kern="1200" dirty="0" smtClean="0">
                          <a:solidFill>
                            <a:srgbClr val="1D04D2"/>
                          </a:solidFill>
                          <a:latin typeface="標楷體" pitchFamily="65" charset="-120"/>
                          <a:ea typeface="標楷體" pitchFamily="65" charset="-120"/>
                          <a:cs typeface="+mn-cs"/>
                        </a:rPr>
                        <a:t>3</a:t>
                      </a:r>
                      <a:r>
                        <a:rPr kumimoji="0" lang="zh-TW" altLang="en-US" sz="1800" b="1" u="none" kern="1200" dirty="0" smtClean="0">
                          <a:solidFill>
                            <a:srgbClr val="1D04D2"/>
                          </a:solidFill>
                          <a:latin typeface="標楷體" pitchFamily="65" charset="-120"/>
                          <a:ea typeface="標楷體" pitchFamily="65" charset="-120"/>
                          <a:cs typeface="+mn-cs"/>
                        </a:rPr>
                        <a:t>項</a:t>
                      </a:r>
                      <a:r>
                        <a:rPr kumimoji="0" lang="en-US" altLang="zh-TW" sz="1800" b="1" u="none" kern="1200" dirty="0" smtClean="0">
                          <a:solidFill>
                            <a:srgbClr val="1D04D2"/>
                          </a:solidFill>
                          <a:latin typeface="標楷體" pitchFamily="65" charset="-120"/>
                          <a:ea typeface="標楷體" pitchFamily="65" charset="-120"/>
                          <a:cs typeface="+mn-cs"/>
                        </a:rPr>
                        <a:t>)</a:t>
                      </a:r>
                      <a:endParaRPr lang="zh-TW" altLang="en-US" b="1" dirty="0">
                        <a:solidFill>
                          <a:srgbClr val="FF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a:r>
                        <a:rPr kumimoji="0" lang="zh-TW" altLang="zh-TW" sz="1800" b="1" kern="1200" dirty="0" smtClean="0">
                          <a:solidFill>
                            <a:srgbClr val="1D04D2"/>
                          </a:solidFill>
                          <a:latin typeface="標楷體" pitchFamily="65" charset="-120"/>
                          <a:ea typeface="標楷體" pitchFamily="65" charset="-120"/>
                          <a:cs typeface="+mn-cs"/>
                        </a:rPr>
                        <a:t>　</a:t>
                      </a:r>
                      <a:r>
                        <a:rPr kumimoji="0" lang="zh-TW" altLang="en-US" sz="1800" b="1" kern="1200" dirty="0" smtClean="0">
                          <a:solidFill>
                            <a:srgbClr val="1D04D2"/>
                          </a:solidFill>
                          <a:latin typeface="標楷體" pitchFamily="65" charset="-120"/>
                          <a:ea typeface="標楷體" pitchFamily="65" charset="-120"/>
                          <a:cs typeface="+mn-cs"/>
                        </a:rPr>
                        <a:t>　　</a:t>
                      </a:r>
                      <a:r>
                        <a:rPr kumimoji="0" lang="zh-TW" altLang="zh-TW" sz="1800" b="1" kern="1200" dirty="0" smtClean="0">
                          <a:solidFill>
                            <a:srgbClr val="1D04D2"/>
                          </a:solidFill>
                          <a:latin typeface="標楷體" pitchFamily="65" charset="-120"/>
                          <a:ea typeface="標楷體" pitchFamily="65" charset="-120"/>
                          <a:cs typeface="+mn-cs"/>
                        </a:rPr>
                        <a:t>機關採購因特殊需要，經上級機關核准者，不適用前項之規定。</a:t>
                      </a:r>
                      <a:r>
                        <a:rPr kumimoji="0" lang="en-US" altLang="zh-TW" sz="1800" b="1" kern="1200" dirty="0" smtClean="0">
                          <a:solidFill>
                            <a:srgbClr val="1D04D2"/>
                          </a:solidFill>
                          <a:latin typeface="標楷體" pitchFamily="65" charset="-120"/>
                          <a:ea typeface="標楷體" pitchFamily="65" charset="-120"/>
                          <a:cs typeface="+mn-cs"/>
                        </a:rPr>
                        <a:t>(</a:t>
                      </a:r>
                      <a:r>
                        <a:rPr kumimoji="0" lang="zh-TW" altLang="en-US" sz="1800" b="1" kern="1200" dirty="0" smtClean="0">
                          <a:solidFill>
                            <a:srgbClr val="1D04D2"/>
                          </a:solidFill>
                          <a:latin typeface="標楷體" pitchFamily="65" charset="-120"/>
                          <a:ea typeface="標楷體" pitchFamily="65" charset="-120"/>
                          <a:cs typeface="+mn-cs"/>
                        </a:rPr>
                        <a:t>第</a:t>
                      </a:r>
                      <a:r>
                        <a:rPr kumimoji="0" lang="en-US" altLang="zh-TW" sz="1800" b="1" kern="1200" dirty="0" smtClean="0">
                          <a:solidFill>
                            <a:srgbClr val="1D04D2"/>
                          </a:solidFill>
                          <a:latin typeface="標楷體" pitchFamily="65" charset="-120"/>
                          <a:ea typeface="標楷體" pitchFamily="65" charset="-120"/>
                          <a:cs typeface="+mn-cs"/>
                        </a:rPr>
                        <a:t>2</a:t>
                      </a:r>
                      <a:r>
                        <a:rPr kumimoji="0" lang="zh-TW" altLang="en-US" sz="1800" b="1" kern="1200" dirty="0" smtClean="0">
                          <a:solidFill>
                            <a:srgbClr val="1D04D2"/>
                          </a:solidFill>
                          <a:latin typeface="標楷體" pitchFamily="65" charset="-120"/>
                          <a:ea typeface="標楷體" pitchFamily="65" charset="-120"/>
                          <a:cs typeface="+mn-cs"/>
                        </a:rPr>
                        <a:t>項</a:t>
                      </a:r>
                      <a:r>
                        <a:rPr kumimoji="0" lang="en-US" altLang="zh-TW" sz="1800" b="1" kern="1200" dirty="0" smtClean="0">
                          <a:solidFill>
                            <a:srgbClr val="1D04D2"/>
                          </a:solidFill>
                          <a:latin typeface="標楷體" pitchFamily="65" charset="-120"/>
                          <a:ea typeface="標楷體" pitchFamily="65" charset="-120"/>
                          <a:cs typeface="+mn-cs"/>
                        </a:rPr>
                        <a:t>)</a:t>
                      </a:r>
                      <a:r>
                        <a:rPr kumimoji="0" lang="zh-TW" altLang="zh-TW" sz="1800" kern="1200" dirty="0" smtClean="0">
                          <a:solidFill>
                            <a:srgbClr val="1D04D2"/>
                          </a:solidFill>
                          <a:latin typeface="標楷體" pitchFamily="65" charset="-120"/>
                          <a:ea typeface="標楷體" pitchFamily="65" charset="-120"/>
                          <a:cs typeface="+mn-cs"/>
                        </a:rPr>
                        <a:t>。</a:t>
                      </a:r>
                      <a:endParaRPr lang="zh-TW" altLang="en-US"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tint val="20000"/>
                        <a:alpha val="0"/>
                      </a:schemeClr>
                    </a:solidFill>
                  </a:tcPr>
                </a:tc>
              </a:tr>
            </a:tbl>
          </a:graphicData>
        </a:graphic>
      </p:graphicFrame>
      <p:sp>
        <p:nvSpPr>
          <p:cNvPr id="5" name="投影片編號版面配置區 8"/>
          <p:cNvSpPr>
            <a:spLocks noGrp="1"/>
          </p:cNvSpPr>
          <p:nvPr>
            <p:ph type="sldNum" sz="quarter" idx="10"/>
          </p:nvPr>
        </p:nvSpPr>
        <p:spPr/>
        <p:txBody>
          <a:bodyPr/>
          <a:lstStyle/>
          <a:p>
            <a:pPr>
              <a:defRPr/>
            </a:pPr>
            <a:fld id="{76239BC6-F7DF-4CF3-A0E4-D506101683CB}" type="slidenum">
              <a:rPr lang="zh-TW" altLang="en-US"/>
              <a:pPr>
                <a:defRPr/>
              </a:pPr>
              <a:t>62</a:t>
            </a:fld>
            <a:endParaRPr lang="zh-TW"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7931224" cy="5349081"/>
          </a:xfrm>
        </p:spPr>
        <p:txBody>
          <a:bodyPr>
            <a:normAutofit/>
          </a:bodyPr>
          <a:lstStyle/>
          <a:p>
            <a:pPr marL="355600" indent="-355600" algn="just" fontAlgn="auto">
              <a:spcAft>
                <a:spcPts val="0"/>
              </a:spcAft>
              <a:buNone/>
              <a:defRPr/>
            </a:pPr>
            <a:r>
              <a:rPr lang="zh-TW" altLang="en-US" sz="2800" b="1" dirty="0" smtClean="0">
                <a:solidFill>
                  <a:srgbClr val="02901D"/>
                </a:solidFill>
                <a:latin typeface="標楷體" pitchFamily="65" charset="-120"/>
                <a:ea typeface="標楷體" pitchFamily="65" charset="-120"/>
              </a:rPr>
              <a:t>※</a:t>
            </a:r>
            <a:r>
              <a:rPr lang="zh-TW" altLang="zh-TW" sz="2800" b="1" dirty="0" smtClean="0">
                <a:solidFill>
                  <a:srgbClr val="FF0000"/>
                </a:solidFill>
                <a:effectLst/>
                <a:latin typeface="標楷體" pitchFamily="65" charset="-120"/>
                <a:ea typeface="標楷體" pitchFamily="65" charset="-120"/>
              </a:rPr>
              <a:t>違約</a:t>
            </a:r>
            <a:r>
              <a:rPr lang="zh-TW" altLang="zh-TW" sz="2800" b="1" dirty="0" smtClean="0">
                <a:solidFill>
                  <a:srgbClr val="02901D"/>
                </a:solidFill>
                <a:effectLst/>
                <a:latin typeface="標楷體" pitchFamily="65" charset="-120"/>
                <a:ea typeface="標楷體" pitchFamily="65" charset="-120"/>
              </a:rPr>
              <a:t>情形其停權期間採累計</a:t>
            </a:r>
            <a:r>
              <a:rPr lang="zh-TW" altLang="zh-TW" sz="2800" b="1" dirty="0" smtClean="0">
                <a:solidFill>
                  <a:srgbClr val="FF0000"/>
                </a:solidFill>
                <a:effectLst/>
                <a:latin typeface="標楷體" pitchFamily="65" charset="-120"/>
                <a:ea typeface="標楷體" pitchFamily="65" charset="-120"/>
              </a:rPr>
              <a:t>加重處罰</a:t>
            </a:r>
            <a:r>
              <a:rPr lang="zh-TW" altLang="zh-TW" sz="2800" b="1" dirty="0" smtClean="0">
                <a:solidFill>
                  <a:srgbClr val="02901D"/>
                </a:solidFill>
                <a:effectLst/>
                <a:latin typeface="標楷體" pitchFamily="65" charset="-120"/>
                <a:ea typeface="標楷體" pitchFamily="65" charset="-120"/>
              </a:rPr>
              <a:t>之方式，以更符合比例原則。</a:t>
            </a:r>
          </a:p>
          <a:p>
            <a:pPr marL="355600" indent="-355600" algn="just" fontAlgn="auto">
              <a:spcAft>
                <a:spcPts val="0"/>
              </a:spcAft>
              <a:buNone/>
              <a:defRPr/>
            </a:pPr>
            <a:r>
              <a:rPr lang="en-US" altLang="zh-TW" sz="2800" b="1" dirty="0" smtClean="0">
                <a:solidFill>
                  <a:srgbClr val="02901D"/>
                </a:solidFill>
                <a:effectLst/>
                <a:latin typeface="標楷體" pitchFamily="65" charset="-120"/>
                <a:ea typeface="標楷體" pitchFamily="65" charset="-120"/>
              </a:rPr>
              <a:t>  </a:t>
            </a:r>
          </a:p>
          <a:p>
            <a:pPr marL="355600" indent="-355600" algn="just" fontAlgn="auto">
              <a:spcAft>
                <a:spcPts val="0"/>
              </a:spcAft>
              <a:buNone/>
              <a:defRPr/>
            </a:pPr>
            <a:r>
              <a:rPr lang="zh-TW" altLang="en-US" sz="2800" dirty="0" smtClean="0">
                <a:effectLst/>
                <a:latin typeface="標楷體" pitchFamily="65" charset="-120"/>
                <a:ea typeface="標楷體" pitchFamily="65" charset="-120"/>
              </a:rPr>
              <a:t>  </a:t>
            </a:r>
            <a:r>
              <a:rPr lang="zh-TW" altLang="zh-TW" sz="2800" b="1" dirty="0" smtClean="0">
                <a:solidFill>
                  <a:srgbClr val="02901D"/>
                </a:solidFill>
                <a:effectLst/>
                <a:latin typeface="標楷體" pitchFamily="65" charset="-120"/>
                <a:ea typeface="標楷體" pitchFamily="65" charset="-120"/>
              </a:rPr>
              <a:t>為兼顧</a:t>
            </a:r>
            <a:r>
              <a:rPr lang="zh-TW" altLang="zh-TW" sz="2800" b="1" dirty="0" smtClean="0">
                <a:solidFill>
                  <a:srgbClr val="1D04D2"/>
                </a:solidFill>
                <a:effectLst/>
                <a:latin typeface="標楷體" pitchFamily="65" charset="-120"/>
                <a:ea typeface="標楷體" pitchFamily="65" charset="-120"/>
              </a:rPr>
              <a:t>法安定性</a:t>
            </a:r>
            <a:r>
              <a:rPr lang="zh-TW" altLang="zh-TW" sz="2800" b="1" dirty="0" smtClean="0">
                <a:solidFill>
                  <a:srgbClr val="02901D"/>
                </a:solidFill>
                <a:effectLst/>
                <a:latin typeface="標楷體" pitchFamily="65" charset="-120"/>
                <a:ea typeface="標楷體" pitchFamily="65" charset="-120"/>
              </a:rPr>
              <a:t>及</a:t>
            </a:r>
            <a:r>
              <a:rPr lang="zh-TW" altLang="zh-TW" sz="2800" b="1" dirty="0" smtClean="0">
                <a:solidFill>
                  <a:srgbClr val="1D04D2"/>
                </a:solidFill>
                <a:effectLst/>
                <a:latin typeface="標楷體" pitchFamily="65" charset="-120"/>
                <a:ea typeface="標楷體" pitchFamily="65" charset="-120"/>
              </a:rPr>
              <a:t>廠商權益</a:t>
            </a:r>
            <a:r>
              <a:rPr lang="zh-TW" altLang="zh-TW" sz="2800" b="1" dirty="0" smtClean="0">
                <a:solidFill>
                  <a:srgbClr val="02901D"/>
                </a:solidFill>
                <a:effectLst/>
                <a:latin typeface="標楷體" pitchFamily="65" charset="-120"/>
                <a:ea typeface="標楷體" pitchFamily="65" charset="-120"/>
              </a:rPr>
              <a:t>，定明本次修正條文施行前，已依現行條文第</a:t>
            </a:r>
            <a:r>
              <a:rPr lang="en-US" altLang="zh-TW" sz="2800" b="1" dirty="0" smtClean="0">
                <a:solidFill>
                  <a:srgbClr val="02901D"/>
                </a:solidFill>
                <a:effectLst/>
                <a:latin typeface="標楷體" pitchFamily="65" charset="-120"/>
                <a:ea typeface="標楷體" pitchFamily="65" charset="-120"/>
              </a:rPr>
              <a:t>101</a:t>
            </a:r>
            <a:r>
              <a:rPr lang="zh-TW" altLang="zh-TW" sz="2800" b="1" dirty="0" smtClean="0">
                <a:solidFill>
                  <a:srgbClr val="02901D"/>
                </a:solidFill>
                <a:effectLst/>
                <a:latin typeface="標楷體" pitchFamily="65" charset="-120"/>
                <a:ea typeface="標楷體" pitchFamily="65" charset="-120"/>
              </a:rPr>
              <a:t>條第</a:t>
            </a:r>
            <a:r>
              <a:rPr lang="en-US" altLang="zh-TW" sz="2800" b="1" dirty="0" smtClean="0">
                <a:solidFill>
                  <a:srgbClr val="02901D"/>
                </a:solidFill>
                <a:effectLst/>
                <a:latin typeface="標楷體" pitchFamily="65" charset="-120"/>
                <a:ea typeface="標楷體" pitchFamily="65" charset="-120"/>
              </a:rPr>
              <a:t>1</a:t>
            </a:r>
            <a:r>
              <a:rPr lang="zh-TW" altLang="zh-TW" sz="2800" b="1" dirty="0" smtClean="0">
                <a:solidFill>
                  <a:srgbClr val="02901D"/>
                </a:solidFill>
                <a:effectLst/>
                <a:latin typeface="標楷體" pitchFamily="65" charset="-120"/>
                <a:ea typeface="標楷體" pitchFamily="65" charset="-120"/>
              </a:rPr>
              <a:t>項規定通知，但</a:t>
            </a:r>
            <a:r>
              <a:rPr lang="zh-TW" altLang="zh-TW" sz="2800" b="1" dirty="0" smtClean="0">
                <a:solidFill>
                  <a:srgbClr val="FF0000"/>
                </a:solidFill>
                <a:effectLst/>
                <a:latin typeface="標楷體" pitchFamily="65" charset="-120"/>
                <a:ea typeface="標楷體" pitchFamily="65" charset="-120"/>
              </a:rPr>
              <a:t>處分尚未確定</a:t>
            </a:r>
            <a:r>
              <a:rPr lang="zh-TW" altLang="zh-TW" sz="2800" b="1" dirty="0" smtClean="0">
                <a:solidFill>
                  <a:srgbClr val="02901D"/>
                </a:solidFill>
                <a:effectLst/>
                <a:latin typeface="標楷體" pitchFamily="65" charset="-120"/>
                <a:ea typeface="標楷體" pitchFamily="65" charset="-120"/>
              </a:rPr>
              <a:t>者，</a:t>
            </a:r>
            <a:r>
              <a:rPr lang="zh-TW" altLang="zh-TW" sz="2800" b="1" dirty="0" smtClean="0">
                <a:solidFill>
                  <a:srgbClr val="7030A0"/>
                </a:solidFill>
                <a:effectLst/>
                <a:latin typeface="標楷體" pitchFamily="65" charset="-120"/>
                <a:ea typeface="標楷體" pitchFamily="65" charset="-120"/>
              </a:rPr>
              <a:t>適用</a:t>
            </a:r>
            <a:r>
              <a:rPr lang="zh-TW" altLang="zh-TW" sz="2800" b="1" dirty="0" smtClean="0">
                <a:solidFill>
                  <a:srgbClr val="1D04D2"/>
                </a:solidFill>
                <a:effectLst/>
                <a:latin typeface="標楷體" pitchFamily="65" charset="-120"/>
                <a:ea typeface="標楷體" pitchFamily="65" charset="-120"/>
              </a:rPr>
              <a:t>修正後</a:t>
            </a:r>
            <a:r>
              <a:rPr lang="zh-TW" altLang="zh-TW" sz="2800" b="1" dirty="0" smtClean="0">
                <a:solidFill>
                  <a:srgbClr val="02901D"/>
                </a:solidFill>
                <a:effectLst/>
                <a:latin typeface="標楷體" pitchFamily="65" charset="-120"/>
                <a:ea typeface="標楷體" pitchFamily="65" charset="-120"/>
              </a:rPr>
              <a:t>之</a:t>
            </a:r>
            <a:r>
              <a:rPr lang="zh-TW" altLang="zh-TW" sz="2800" b="1" dirty="0" smtClean="0">
                <a:solidFill>
                  <a:srgbClr val="7030A0"/>
                </a:solidFill>
                <a:effectLst/>
                <a:latin typeface="標楷體" pitchFamily="65" charset="-120"/>
                <a:ea typeface="標楷體" pitchFamily="65" charset="-120"/>
              </a:rPr>
              <a:t>規定</a:t>
            </a:r>
            <a:r>
              <a:rPr lang="zh-TW" altLang="zh-TW" sz="2800" b="1" dirty="0" smtClean="0">
                <a:solidFill>
                  <a:srgbClr val="02901D"/>
                </a:solidFill>
                <a:effectLst/>
                <a:latin typeface="標楷體" pitchFamily="65" charset="-120"/>
                <a:ea typeface="標楷體" pitchFamily="65" charset="-120"/>
              </a:rPr>
              <a:t>。</a:t>
            </a:r>
            <a:endParaRPr lang="en-US" altLang="zh-TW" sz="2800" b="1" dirty="0" smtClean="0">
              <a:solidFill>
                <a:srgbClr val="02901D"/>
              </a:solidFill>
              <a:effectLst/>
              <a:latin typeface="標楷體" pitchFamily="65" charset="-120"/>
              <a:ea typeface="標楷體" pitchFamily="65" charset="-120"/>
            </a:endParaRPr>
          </a:p>
          <a:p>
            <a:pPr marL="355600" indent="-355600" algn="just" fontAlgn="auto">
              <a:spcAft>
                <a:spcPts val="0"/>
              </a:spcAft>
              <a:buFont typeface="Wingdings"/>
              <a:buNone/>
              <a:defRPr/>
            </a:pPr>
            <a:r>
              <a:rPr lang="zh-TW" altLang="en-US" sz="2800" b="1" dirty="0" smtClean="0">
                <a:solidFill>
                  <a:srgbClr val="02901D"/>
                </a:solidFill>
                <a:effectLst/>
                <a:latin typeface="標楷體" pitchFamily="65" charset="-120"/>
                <a:ea typeface="標楷體" pitchFamily="65" charset="-120"/>
              </a:rPr>
              <a:t>　</a:t>
            </a:r>
            <a:endParaRPr lang="en-US" altLang="zh-TW" sz="2800" b="1" dirty="0" smtClean="0">
              <a:solidFill>
                <a:srgbClr val="02901D"/>
              </a:solidFill>
              <a:effectLst/>
              <a:latin typeface="標楷體" pitchFamily="65" charset="-120"/>
              <a:ea typeface="標楷體" pitchFamily="65" charset="-12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63</a:t>
            </a:fld>
            <a:endParaRPr lang="zh-TW" altLang="en-US"/>
          </a:p>
        </p:txBody>
      </p:sp>
      <p:sp>
        <p:nvSpPr>
          <p:cNvPr id="5" name="標題 1"/>
          <p:cNvSpPr txBox="1">
            <a:spLocks/>
          </p:cNvSpPr>
          <p:nvPr/>
        </p:nvSpPr>
        <p:spPr>
          <a:xfrm>
            <a:off x="323528" y="332656"/>
            <a:ext cx="8363272" cy="720080"/>
          </a:xfrm>
          <a:prstGeom prst="rect">
            <a:avLst/>
          </a:prstGeom>
        </p:spPr>
        <p:txBody>
          <a:bodyPr vert="horz" wrap="square" lIns="91440" tIns="45720" rIns="91440" bIns="45720" numCol="1" anchor="b" anchorCtr="0" compatLnSpc="1">
            <a:prstTxWarp prst="textNoShape">
              <a:avLst/>
            </a:prstTxWarp>
            <a:normAutofit fontScale="97500" lnSpcReduction="10000"/>
          </a:bodyPr>
          <a:lstStyle/>
          <a:p>
            <a:pPr marL="1077913" lvl="0"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lang="zh-TW" altLang="en-US" sz="4500" b="1" cap="small" dirty="0" smtClean="0">
              <a:solidFill>
                <a:srgbClr val="7030A0"/>
              </a:solidFill>
              <a:latin typeface="標楷體" pitchFamily="65" charset="-120"/>
              <a:ea typeface="標楷體" pitchFamily="65" charset="-12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368896" y="188913"/>
            <a:ext cx="8091536" cy="6473229"/>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64</a:t>
            </a:fld>
            <a:endParaRPr lang="zh-TW" altLang="en-US"/>
          </a:p>
        </p:txBody>
      </p:sp>
      <p:sp>
        <p:nvSpPr>
          <p:cNvPr id="7" name="流程圖: 替代處理程序 6"/>
          <p:cNvSpPr/>
          <p:nvPr/>
        </p:nvSpPr>
        <p:spPr>
          <a:xfrm>
            <a:off x="611560" y="4093535"/>
            <a:ext cx="1152128" cy="343577"/>
          </a:xfrm>
          <a:prstGeom prst="flowChartAlternateProcess">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251520" y="188640"/>
            <a:ext cx="8091536" cy="6473229"/>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65</a:t>
            </a:fld>
            <a:endParaRPr lang="zh-TW" altLang="en-US"/>
          </a:p>
        </p:txBody>
      </p:sp>
      <p:sp>
        <p:nvSpPr>
          <p:cNvPr id="7" name="流程圖: 替代處理程序 6"/>
          <p:cNvSpPr/>
          <p:nvPr/>
        </p:nvSpPr>
        <p:spPr>
          <a:xfrm>
            <a:off x="1835696" y="3140968"/>
            <a:ext cx="3600400" cy="343577"/>
          </a:xfrm>
          <a:prstGeom prst="flowChartAlternateProcess">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8003232" cy="5277200"/>
          </a:xfrm>
        </p:spPr>
        <p:txBody>
          <a:bodyPr>
            <a:normAutofit/>
          </a:bodyPr>
          <a:lstStyle/>
          <a:p>
            <a:pPr marL="722313" indent="-722313" algn="just">
              <a:buNone/>
            </a:pPr>
            <a:r>
              <a:rPr lang="zh-TW" altLang="en-US" sz="2800" b="1" dirty="0" smtClean="0">
                <a:solidFill>
                  <a:srgbClr val="1D04D2"/>
                </a:solidFill>
                <a:latin typeface="標楷體" pitchFamily="65" charset="-120"/>
                <a:ea typeface="標楷體" pitchFamily="65" charset="-120"/>
              </a:rPr>
              <a:t>Ｑ：</a:t>
            </a:r>
            <a:r>
              <a:rPr lang="zh-TW" altLang="en-US" sz="3200" b="1" dirty="0" smtClean="0">
                <a:solidFill>
                  <a:srgbClr val="1D04D2"/>
                </a:solidFill>
                <a:effectLst/>
                <a:latin typeface="標楷體" pitchFamily="65" charset="-120"/>
                <a:ea typeface="標楷體" pitchFamily="65" charset="-120"/>
              </a:rPr>
              <a:t>總統公布施行後，機關於施行前已通知廠商刊登政府採購公報，尚未確定案件是否須依新修正第</a:t>
            </a:r>
            <a:r>
              <a:rPr lang="en-US" altLang="zh-TW" sz="3200" b="1" dirty="0" smtClean="0">
                <a:solidFill>
                  <a:srgbClr val="1D04D2"/>
                </a:solidFill>
                <a:effectLst/>
                <a:latin typeface="標楷體" pitchFamily="65" charset="-120"/>
                <a:ea typeface="標楷體" pitchFamily="65" charset="-120"/>
              </a:rPr>
              <a:t>101</a:t>
            </a:r>
            <a:r>
              <a:rPr lang="zh-TW" altLang="en-US" sz="3200" b="1" dirty="0" smtClean="0">
                <a:solidFill>
                  <a:srgbClr val="1D04D2"/>
                </a:solidFill>
                <a:effectLst/>
                <a:latin typeface="標楷體" pitchFamily="65" charset="-120"/>
                <a:ea typeface="標楷體" pitchFamily="65" charset="-120"/>
              </a:rPr>
              <a:t>條規定，重行通知廠商及重行認定</a:t>
            </a:r>
            <a:r>
              <a:rPr lang="en-US" altLang="zh-TW" sz="3200" b="1" dirty="0" smtClean="0">
                <a:solidFill>
                  <a:srgbClr val="1D04D2"/>
                </a:solidFill>
                <a:effectLst/>
                <a:latin typeface="標楷體" pitchFamily="65" charset="-120"/>
                <a:ea typeface="標楷體" pitchFamily="65" charset="-120"/>
              </a:rPr>
              <a:t>?</a:t>
            </a: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66</a:t>
            </a:fld>
            <a:endParaRPr lang="zh-TW"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8075240" cy="5277200"/>
          </a:xfrm>
        </p:spPr>
        <p:txBody>
          <a:bodyPr>
            <a:normAutofit/>
          </a:bodyPr>
          <a:lstStyle/>
          <a:p>
            <a:pPr marL="446088" indent="-446088" algn="just">
              <a:buNone/>
            </a:pPr>
            <a:r>
              <a:rPr lang="en-US" altLang="zh-TW" sz="2800" b="1" dirty="0" smtClean="0">
                <a:solidFill>
                  <a:srgbClr val="1D04D2"/>
                </a:solidFill>
                <a:latin typeface="標楷體" pitchFamily="65" charset="-120"/>
                <a:ea typeface="標楷體" pitchFamily="65" charset="-120"/>
              </a:rPr>
              <a:t>A:</a:t>
            </a:r>
            <a:r>
              <a:rPr lang="zh-TW" altLang="en-US" sz="2800" b="1" dirty="0" smtClean="0">
                <a:solidFill>
                  <a:srgbClr val="1D04D2"/>
                </a:solidFill>
                <a:effectLst/>
                <a:latin typeface="標楷體" pitchFamily="65" charset="-120"/>
                <a:ea typeface="標楷體" pitchFamily="65" charset="-120"/>
              </a:rPr>
              <a:t>工程會</a:t>
            </a:r>
            <a:r>
              <a:rPr lang="en-US" altLang="zh-TW" sz="2800" b="1" dirty="0" smtClean="0">
                <a:solidFill>
                  <a:srgbClr val="1D04D2"/>
                </a:solidFill>
                <a:effectLst/>
                <a:latin typeface="標楷體" pitchFamily="65" charset="-120"/>
                <a:ea typeface="標楷體" pitchFamily="65" charset="-120"/>
              </a:rPr>
              <a:t>108</a:t>
            </a:r>
            <a:r>
              <a:rPr lang="zh-TW" altLang="en-US" sz="2800" b="1" dirty="0" smtClean="0">
                <a:solidFill>
                  <a:srgbClr val="1D04D2"/>
                </a:solidFill>
                <a:effectLst/>
                <a:latin typeface="標楷體" pitchFamily="65" charset="-120"/>
                <a:ea typeface="標楷體" pitchFamily="65" charset="-120"/>
              </a:rPr>
              <a:t>年</a:t>
            </a:r>
            <a:r>
              <a:rPr lang="en-US" altLang="zh-TW" sz="2800" b="1" dirty="0" smtClean="0">
                <a:solidFill>
                  <a:srgbClr val="1D04D2"/>
                </a:solidFill>
                <a:effectLst/>
                <a:latin typeface="標楷體" pitchFamily="65" charset="-120"/>
                <a:ea typeface="標楷體" pitchFamily="65" charset="-120"/>
              </a:rPr>
              <a:t>7</a:t>
            </a:r>
            <a:r>
              <a:rPr lang="zh-TW" altLang="en-US" sz="2800" b="1" dirty="0" smtClean="0">
                <a:solidFill>
                  <a:srgbClr val="1D04D2"/>
                </a:solidFill>
                <a:effectLst/>
                <a:latin typeface="標楷體" pitchFamily="65" charset="-120"/>
                <a:ea typeface="標楷體" pitchFamily="65" charset="-120"/>
              </a:rPr>
              <a:t>月</a:t>
            </a:r>
            <a:r>
              <a:rPr lang="en-US" altLang="zh-TW" sz="2800" b="1" dirty="0" smtClean="0">
                <a:solidFill>
                  <a:srgbClr val="1D04D2"/>
                </a:solidFill>
                <a:effectLst/>
                <a:latin typeface="標楷體" pitchFamily="65" charset="-120"/>
                <a:ea typeface="標楷體" pitchFamily="65" charset="-120"/>
              </a:rPr>
              <a:t>12</a:t>
            </a:r>
            <a:r>
              <a:rPr lang="zh-TW" altLang="en-US" sz="2800" b="1" dirty="0" smtClean="0">
                <a:solidFill>
                  <a:srgbClr val="1D04D2"/>
                </a:solidFill>
                <a:effectLst/>
                <a:latin typeface="標楷體" pitchFamily="65" charset="-120"/>
                <a:ea typeface="標楷體" pitchFamily="65" charset="-120"/>
              </a:rPr>
              <a:t>日工程企字第</a:t>
            </a:r>
            <a:r>
              <a:rPr lang="en-US" altLang="zh-TW" sz="2800" b="1" dirty="0" smtClean="0">
                <a:solidFill>
                  <a:srgbClr val="1D04D2"/>
                </a:solidFill>
                <a:effectLst/>
                <a:latin typeface="標楷體" pitchFamily="65" charset="-120"/>
                <a:ea typeface="標楷體" pitchFamily="65" charset="-120"/>
              </a:rPr>
              <a:t>1080100588</a:t>
            </a:r>
            <a:r>
              <a:rPr lang="zh-TW" altLang="en-US" sz="2800" b="1" dirty="0" smtClean="0">
                <a:solidFill>
                  <a:srgbClr val="1D04D2"/>
                </a:solidFill>
                <a:effectLst/>
                <a:latin typeface="標楷體" pitchFamily="65" charset="-120"/>
                <a:ea typeface="標楷體" pitchFamily="65" charset="-120"/>
              </a:rPr>
              <a:t>號函</a:t>
            </a:r>
            <a:endParaRPr lang="en-US" altLang="zh-TW" sz="2800" b="1" dirty="0" smtClean="0">
              <a:solidFill>
                <a:srgbClr val="1D04D2"/>
              </a:solidFill>
              <a:effectLst/>
              <a:latin typeface="標楷體" pitchFamily="65" charset="-120"/>
              <a:ea typeface="標楷體" pitchFamily="65" charset="-120"/>
            </a:endParaRPr>
          </a:p>
          <a:p>
            <a:pPr marL="893763" indent="-893763" algn="just">
              <a:buNone/>
            </a:pPr>
            <a:r>
              <a:rPr lang="zh-TW" altLang="en-US" sz="2800" b="1" dirty="0" smtClean="0">
                <a:solidFill>
                  <a:srgbClr val="1D04D2"/>
                </a:solidFill>
                <a:effectLst/>
                <a:latin typeface="標楷體" pitchFamily="65" charset="-120"/>
                <a:ea typeface="標楷體" pitchFamily="65" charset="-120"/>
              </a:rPr>
              <a:t> 一、</a:t>
            </a:r>
            <a:r>
              <a:rPr lang="zh-TW" altLang="en-US" sz="2800" dirty="0" smtClean="0">
                <a:effectLst/>
                <a:latin typeface="標楷體" pitchFamily="65" charset="-120"/>
                <a:ea typeface="標楷體" pitchFamily="65" charset="-120"/>
              </a:rPr>
              <a:t>採購法第</a:t>
            </a:r>
            <a:r>
              <a:rPr lang="en-US" altLang="zh-TW" sz="2800" dirty="0" smtClean="0">
                <a:effectLst/>
                <a:latin typeface="標楷體" pitchFamily="65" charset="-120"/>
                <a:ea typeface="標楷體" pitchFamily="65" charset="-120"/>
              </a:rPr>
              <a:t>101</a:t>
            </a:r>
            <a:r>
              <a:rPr lang="zh-TW" altLang="en-US" sz="2800" dirty="0" smtClean="0">
                <a:effectLst/>
                <a:latin typeface="標楷體" pitchFamily="65" charset="-120"/>
                <a:ea typeface="標楷體" pitchFamily="65" charset="-120"/>
              </a:rPr>
              <a:t>條至第</a:t>
            </a:r>
            <a:r>
              <a:rPr lang="en-US" altLang="zh-TW" sz="2800" dirty="0" smtClean="0">
                <a:effectLst/>
                <a:latin typeface="標楷體" pitchFamily="65" charset="-120"/>
                <a:ea typeface="標楷體" pitchFamily="65" charset="-120"/>
              </a:rPr>
              <a:t>103</a:t>
            </a:r>
            <a:r>
              <a:rPr lang="zh-TW" altLang="en-US" sz="2800" dirty="0" smtClean="0">
                <a:effectLst/>
                <a:latin typeface="標楷體" pitchFamily="65" charset="-120"/>
                <a:ea typeface="標楷體" pitchFamily="65" charset="-120"/>
              </a:rPr>
              <a:t>條之立法架構，第</a:t>
            </a:r>
            <a:r>
              <a:rPr lang="en-US" altLang="zh-TW" sz="2800" dirty="0" smtClean="0">
                <a:effectLst/>
                <a:latin typeface="標楷體" pitchFamily="65" charset="-120"/>
                <a:ea typeface="標楷體" pitchFamily="65" charset="-120"/>
              </a:rPr>
              <a:t>101</a:t>
            </a:r>
            <a:r>
              <a:rPr lang="zh-TW" altLang="en-US" sz="2800" dirty="0" smtClean="0">
                <a:effectLst/>
                <a:latin typeface="標楷體" pitchFamily="65" charset="-120"/>
                <a:ea typeface="標楷體" pitchFamily="65" charset="-120"/>
              </a:rPr>
              <a:t>條為刊登政府採購公報構成要件及裁處程序，第</a:t>
            </a:r>
            <a:r>
              <a:rPr lang="en-US" altLang="zh-TW" sz="2800" dirty="0" smtClean="0">
                <a:effectLst/>
                <a:latin typeface="標楷體" pitchFamily="65" charset="-120"/>
                <a:ea typeface="標楷體" pitchFamily="65" charset="-120"/>
              </a:rPr>
              <a:t>102</a:t>
            </a:r>
            <a:r>
              <a:rPr lang="zh-TW" altLang="en-US" sz="2800" dirty="0" smtClean="0">
                <a:effectLst/>
                <a:latin typeface="標楷體" pitchFamily="65" charset="-120"/>
                <a:ea typeface="標楷體" pitchFamily="65" charset="-120"/>
              </a:rPr>
              <a:t>條為救濟及刊登程序，第</a:t>
            </a:r>
            <a:r>
              <a:rPr lang="en-US" altLang="zh-TW" sz="2800" dirty="0" smtClean="0">
                <a:effectLst/>
                <a:latin typeface="標楷體" pitchFamily="65" charset="-120"/>
                <a:ea typeface="標楷體" pitchFamily="65" charset="-120"/>
              </a:rPr>
              <a:t>103</a:t>
            </a:r>
            <a:r>
              <a:rPr lang="zh-TW" altLang="en-US" sz="2800" dirty="0" smtClean="0">
                <a:effectLst/>
                <a:latin typeface="標楷體" pitchFamily="65" charset="-120"/>
                <a:ea typeface="標楷體" pitchFamily="65" charset="-120"/>
              </a:rPr>
              <a:t>條為刊登效果。</a:t>
            </a:r>
            <a:endParaRPr lang="en-US" altLang="zh-TW" sz="2800" dirty="0" smtClean="0">
              <a:effectLst/>
              <a:latin typeface="標楷體" pitchFamily="65" charset="-120"/>
              <a:ea typeface="標楷體" pitchFamily="65" charset="-120"/>
            </a:endParaRPr>
          </a:p>
          <a:p>
            <a:pPr marL="893763" indent="-893763" algn="just">
              <a:buNone/>
            </a:pPr>
            <a:r>
              <a:rPr lang="zh-TW" altLang="en-US" sz="2800" b="1" dirty="0" smtClean="0">
                <a:solidFill>
                  <a:srgbClr val="1D04D2"/>
                </a:solidFill>
                <a:effectLst/>
                <a:latin typeface="標楷體" pitchFamily="65" charset="-120"/>
                <a:ea typeface="標楷體" pitchFamily="65" charset="-120"/>
              </a:rPr>
              <a:t> 二、</a:t>
            </a:r>
            <a:r>
              <a:rPr lang="zh-TW" altLang="en-US" sz="2800" dirty="0" smtClean="0">
                <a:effectLst/>
                <a:latin typeface="標楷體" pitchFamily="65" charset="-120"/>
                <a:ea typeface="標楷體" pitchFamily="65" charset="-120"/>
              </a:rPr>
              <a:t>採購法第</a:t>
            </a:r>
            <a:r>
              <a:rPr lang="en-US" altLang="zh-TW" sz="2800" dirty="0" smtClean="0">
                <a:effectLst/>
                <a:latin typeface="標楷體" pitchFamily="65" charset="-120"/>
                <a:ea typeface="標楷體" pitchFamily="65" charset="-120"/>
              </a:rPr>
              <a:t>103</a:t>
            </a:r>
            <a:r>
              <a:rPr lang="zh-TW" altLang="en-US" sz="2800" dirty="0" smtClean="0">
                <a:effectLst/>
                <a:latin typeface="標楷體" pitchFamily="65" charset="-120"/>
                <a:ea typeface="標楷體" pitchFamily="65" charset="-120"/>
              </a:rPr>
              <a:t>條增訂第</a:t>
            </a:r>
            <a:r>
              <a:rPr lang="en-US" altLang="zh-TW" sz="2800" dirty="0" smtClean="0">
                <a:effectLst/>
                <a:latin typeface="標楷體" pitchFamily="65" charset="-120"/>
                <a:ea typeface="標楷體" pitchFamily="65" charset="-120"/>
              </a:rPr>
              <a:t>3</a:t>
            </a:r>
            <a:r>
              <a:rPr lang="zh-TW" altLang="en-US" sz="2800" dirty="0" smtClean="0">
                <a:effectLst/>
                <a:latin typeface="標楷體" pitchFamily="65" charset="-120"/>
                <a:ea typeface="標楷體" pitchFamily="65" charset="-120"/>
              </a:rPr>
              <a:t>項，所稱「適用修正後之規定」，未定明適用前二條，爰僅適用第</a:t>
            </a:r>
            <a:r>
              <a:rPr lang="en-US" altLang="zh-TW" sz="2800" dirty="0" smtClean="0">
                <a:effectLst/>
                <a:latin typeface="標楷體" pitchFamily="65" charset="-120"/>
                <a:ea typeface="標楷體" pitchFamily="65" charset="-120"/>
              </a:rPr>
              <a:t>103</a:t>
            </a:r>
            <a:r>
              <a:rPr lang="zh-TW" altLang="en-US" sz="2800" dirty="0" smtClean="0">
                <a:effectLst/>
                <a:latin typeface="標楷體" pitchFamily="65" charset="-120"/>
                <a:ea typeface="標楷體" pitchFamily="65" charset="-120"/>
              </a:rPr>
              <a:t>條規定，而</a:t>
            </a:r>
            <a:r>
              <a:rPr lang="zh-TW" altLang="en-US" sz="2800" b="1" dirty="0" smtClean="0">
                <a:solidFill>
                  <a:srgbClr val="1D04D2"/>
                </a:solidFill>
                <a:effectLst/>
                <a:latin typeface="標楷體" pitchFamily="65" charset="-120"/>
                <a:ea typeface="標楷體" pitchFamily="65" charset="-120"/>
              </a:rPr>
              <a:t>未及於第</a:t>
            </a:r>
            <a:r>
              <a:rPr lang="en-US" altLang="zh-TW" sz="2800" b="1" dirty="0" smtClean="0">
                <a:solidFill>
                  <a:srgbClr val="1D04D2"/>
                </a:solidFill>
                <a:effectLst/>
                <a:latin typeface="標楷體" pitchFamily="65" charset="-120"/>
                <a:ea typeface="標楷體" pitchFamily="65" charset="-120"/>
              </a:rPr>
              <a:t>101</a:t>
            </a:r>
            <a:r>
              <a:rPr lang="zh-TW" altLang="en-US" sz="2800" b="1" dirty="0" smtClean="0">
                <a:solidFill>
                  <a:srgbClr val="1D04D2"/>
                </a:solidFill>
                <a:effectLst/>
                <a:latin typeface="標楷體" pitchFamily="65" charset="-120"/>
                <a:ea typeface="標楷體" pitchFamily="65" charset="-120"/>
              </a:rPr>
              <a:t>條及第</a:t>
            </a:r>
            <a:r>
              <a:rPr lang="en-US" altLang="zh-TW" sz="2800" b="1" dirty="0" smtClean="0">
                <a:solidFill>
                  <a:srgbClr val="1D04D2"/>
                </a:solidFill>
                <a:effectLst/>
                <a:latin typeface="標楷體" pitchFamily="65" charset="-120"/>
                <a:ea typeface="標楷體" pitchFamily="65" charset="-120"/>
              </a:rPr>
              <a:t>102</a:t>
            </a:r>
            <a:r>
              <a:rPr lang="zh-TW" altLang="en-US" sz="2800" b="1" dirty="0" smtClean="0">
                <a:solidFill>
                  <a:srgbClr val="1D04D2"/>
                </a:solidFill>
                <a:effectLst/>
                <a:latin typeface="標楷體" pitchFamily="65" charset="-120"/>
                <a:ea typeface="標楷體" pitchFamily="65" charset="-120"/>
              </a:rPr>
              <a:t>條規定</a:t>
            </a:r>
            <a:r>
              <a:rPr lang="zh-TW" altLang="en-US" sz="2800" dirty="0" smtClean="0">
                <a:effectLst/>
                <a:latin typeface="標楷體" pitchFamily="65" charset="-120"/>
                <a:ea typeface="標楷體" pitchFamily="65" charset="-120"/>
              </a:rPr>
              <a:t>，依其修法理由，係為</a:t>
            </a:r>
            <a:r>
              <a:rPr lang="zh-TW" altLang="en-US" sz="2800" b="1" dirty="0" smtClean="0">
                <a:solidFill>
                  <a:srgbClr val="FF0000"/>
                </a:solidFill>
                <a:effectLst/>
                <a:latin typeface="標楷體" pitchFamily="65" charset="-120"/>
                <a:ea typeface="標楷體" pitchFamily="65" charset="-120"/>
              </a:rPr>
              <a:t>兼顧法安定性</a:t>
            </a:r>
            <a:r>
              <a:rPr lang="zh-TW" altLang="en-US" sz="2800" dirty="0" smtClean="0">
                <a:effectLst/>
                <a:latin typeface="標楷體" pitchFamily="65" charset="-120"/>
                <a:ea typeface="標楷體" pitchFamily="65" charset="-120"/>
              </a:rPr>
              <a:t>。</a:t>
            </a:r>
            <a:endParaRPr lang="en-US" altLang="zh-TW" sz="2800" b="1" dirty="0" smtClean="0">
              <a:solidFill>
                <a:srgbClr val="1D04D2"/>
              </a:solidFill>
              <a:effectLst/>
              <a:latin typeface="標楷體" pitchFamily="65" charset="-120"/>
              <a:ea typeface="標楷體" pitchFamily="65" charset="-120"/>
            </a:endParaRPr>
          </a:p>
          <a:p>
            <a:pPr marL="893763" indent="-893763" algn="just">
              <a:buNone/>
            </a:pPr>
            <a:r>
              <a:rPr lang="zh-TW" altLang="en-US" sz="2800" b="1" dirty="0" smtClean="0">
                <a:solidFill>
                  <a:srgbClr val="1D04D2"/>
                </a:solidFill>
                <a:effectLst/>
                <a:latin typeface="標楷體" pitchFamily="65" charset="-120"/>
                <a:ea typeface="標楷體" pitchFamily="65" charset="-120"/>
              </a:rPr>
              <a:t>　</a:t>
            </a:r>
            <a:endParaRPr lang="zh-TW" altLang="en-US" sz="2800" b="1" dirty="0">
              <a:solidFill>
                <a:srgbClr val="FF0000"/>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67</a:t>
            </a:fld>
            <a:endParaRPr lang="zh-TW"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壹、政府採購法修法重點</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8003232" cy="5277200"/>
          </a:xfrm>
        </p:spPr>
        <p:txBody>
          <a:bodyPr>
            <a:normAutofit/>
          </a:bodyPr>
          <a:lstStyle/>
          <a:p>
            <a:pPr marL="446088" indent="-446088" algn="just">
              <a:buNone/>
            </a:pPr>
            <a:r>
              <a:rPr lang="en-US" altLang="zh-TW" sz="2800" b="1" dirty="0" smtClean="0">
                <a:solidFill>
                  <a:srgbClr val="1D04D2"/>
                </a:solidFill>
                <a:effectLst/>
                <a:latin typeface="標楷體" pitchFamily="65" charset="-120"/>
                <a:ea typeface="標楷體" pitchFamily="65" charset="-120"/>
              </a:rPr>
              <a:t>A:</a:t>
            </a:r>
            <a:r>
              <a:rPr lang="zh-TW" altLang="en-US" sz="2800" b="1" dirty="0" smtClean="0">
                <a:solidFill>
                  <a:srgbClr val="1D04D2"/>
                </a:solidFill>
                <a:effectLst/>
                <a:latin typeface="標楷體" pitchFamily="65" charset="-120"/>
                <a:ea typeface="標楷體" pitchFamily="65" charset="-120"/>
              </a:rPr>
              <a:t>工程會</a:t>
            </a:r>
            <a:r>
              <a:rPr lang="en-US" altLang="zh-TW" sz="2800" b="1" dirty="0" smtClean="0">
                <a:solidFill>
                  <a:srgbClr val="1D04D2"/>
                </a:solidFill>
                <a:effectLst/>
                <a:latin typeface="標楷體" pitchFamily="65" charset="-120"/>
                <a:ea typeface="標楷體" pitchFamily="65" charset="-120"/>
              </a:rPr>
              <a:t>108</a:t>
            </a:r>
            <a:r>
              <a:rPr lang="zh-TW" altLang="en-US" sz="2800" b="1" dirty="0" smtClean="0">
                <a:solidFill>
                  <a:srgbClr val="1D04D2"/>
                </a:solidFill>
                <a:effectLst/>
                <a:latin typeface="標楷體" pitchFamily="65" charset="-120"/>
                <a:ea typeface="標楷體" pitchFamily="65" charset="-120"/>
              </a:rPr>
              <a:t>年</a:t>
            </a:r>
            <a:r>
              <a:rPr lang="en-US" altLang="zh-TW" sz="2800" b="1" dirty="0" smtClean="0">
                <a:solidFill>
                  <a:srgbClr val="1D04D2"/>
                </a:solidFill>
                <a:effectLst/>
                <a:latin typeface="標楷體" pitchFamily="65" charset="-120"/>
                <a:ea typeface="標楷體" pitchFamily="65" charset="-120"/>
              </a:rPr>
              <a:t>7</a:t>
            </a:r>
            <a:r>
              <a:rPr lang="zh-TW" altLang="en-US" sz="2800" b="1" dirty="0" smtClean="0">
                <a:solidFill>
                  <a:srgbClr val="1D04D2"/>
                </a:solidFill>
                <a:effectLst/>
                <a:latin typeface="標楷體" pitchFamily="65" charset="-120"/>
                <a:ea typeface="標楷體" pitchFamily="65" charset="-120"/>
              </a:rPr>
              <a:t>月</a:t>
            </a:r>
            <a:r>
              <a:rPr lang="en-US" altLang="zh-TW" sz="2800" b="1" dirty="0" smtClean="0">
                <a:solidFill>
                  <a:srgbClr val="1D04D2"/>
                </a:solidFill>
                <a:effectLst/>
                <a:latin typeface="標楷體" pitchFamily="65" charset="-120"/>
                <a:ea typeface="標楷體" pitchFamily="65" charset="-120"/>
              </a:rPr>
              <a:t>12</a:t>
            </a:r>
            <a:r>
              <a:rPr lang="zh-TW" altLang="en-US" sz="2800" b="1" dirty="0" smtClean="0">
                <a:solidFill>
                  <a:srgbClr val="1D04D2"/>
                </a:solidFill>
                <a:effectLst/>
                <a:latin typeface="標楷體" pitchFamily="65" charset="-120"/>
                <a:ea typeface="標楷體" pitchFamily="65" charset="-120"/>
              </a:rPr>
              <a:t>日工程企字第</a:t>
            </a:r>
            <a:r>
              <a:rPr lang="en-US" altLang="zh-TW" sz="2800" b="1" dirty="0" smtClean="0">
                <a:solidFill>
                  <a:srgbClr val="1D04D2"/>
                </a:solidFill>
                <a:effectLst/>
                <a:latin typeface="標楷體" pitchFamily="65" charset="-120"/>
                <a:ea typeface="標楷體" pitchFamily="65" charset="-120"/>
              </a:rPr>
              <a:t>1080100588</a:t>
            </a:r>
            <a:r>
              <a:rPr lang="zh-TW" altLang="en-US" sz="2800" b="1" dirty="0" smtClean="0">
                <a:solidFill>
                  <a:srgbClr val="1D04D2"/>
                </a:solidFill>
                <a:effectLst/>
                <a:latin typeface="標楷體" pitchFamily="65" charset="-120"/>
                <a:ea typeface="標楷體" pitchFamily="65" charset="-120"/>
              </a:rPr>
              <a:t>號函</a:t>
            </a:r>
            <a:endParaRPr lang="en-US" altLang="zh-TW" sz="2800" b="1" dirty="0" smtClean="0">
              <a:solidFill>
                <a:srgbClr val="1D04D2"/>
              </a:solidFill>
              <a:effectLst/>
              <a:latin typeface="標楷體" pitchFamily="65" charset="-120"/>
              <a:ea typeface="標楷體" pitchFamily="65" charset="-120"/>
            </a:endParaRPr>
          </a:p>
          <a:p>
            <a:pPr marL="893763" indent="-893763" algn="just">
              <a:buNone/>
            </a:pPr>
            <a:r>
              <a:rPr lang="zh-TW" altLang="en-US" sz="2800" b="1" dirty="0" smtClean="0">
                <a:solidFill>
                  <a:srgbClr val="1D04D2"/>
                </a:solidFill>
                <a:effectLst/>
                <a:latin typeface="標楷體" pitchFamily="65" charset="-120"/>
                <a:ea typeface="標楷體" pitchFamily="65" charset="-120"/>
              </a:rPr>
              <a:t> 三、</a:t>
            </a:r>
            <a:r>
              <a:rPr lang="zh-TW" altLang="en-US" sz="2800" dirty="0" smtClean="0">
                <a:effectLst/>
                <a:latin typeface="標楷體" pitchFamily="65" charset="-120"/>
                <a:ea typeface="標楷體" pitchFamily="65" charset="-120"/>
              </a:rPr>
              <a:t>採購法修法後第</a:t>
            </a:r>
            <a:r>
              <a:rPr lang="en-US" altLang="zh-TW" sz="2800" dirty="0" smtClean="0">
                <a:effectLst/>
                <a:latin typeface="標楷體" pitchFamily="65" charset="-120"/>
                <a:ea typeface="標楷體" pitchFamily="65" charset="-120"/>
              </a:rPr>
              <a:t>101</a:t>
            </a:r>
            <a:r>
              <a:rPr lang="zh-TW" altLang="en-US" sz="2800" dirty="0" smtClean="0">
                <a:effectLst/>
                <a:latin typeface="標楷體" pitchFamily="65" charset="-120"/>
                <a:ea typeface="標楷體" pitchFamily="65" charset="-120"/>
              </a:rPr>
              <a:t>條</a:t>
            </a:r>
            <a:r>
              <a:rPr lang="zh-TW" altLang="en-US" sz="2800" b="1" dirty="0" smtClean="0">
                <a:solidFill>
                  <a:srgbClr val="1D04D2"/>
                </a:solidFill>
                <a:effectLst/>
                <a:latin typeface="標楷體" pitchFamily="65" charset="-120"/>
                <a:ea typeface="標楷體" pitchFamily="65" charset="-120"/>
              </a:rPr>
              <a:t>增訂「陳述意見」、「成立採購工作及審查小組」等係裁處程序之規定</a:t>
            </a:r>
            <a:r>
              <a:rPr lang="zh-TW" altLang="en-US" sz="2800" dirty="0" smtClean="0">
                <a:effectLst/>
                <a:latin typeface="標楷體" pitchFamily="65" charset="-120"/>
                <a:ea typeface="標楷體" pitchFamily="65" charset="-120"/>
              </a:rPr>
              <a:t>，縱依程序從新原則，係指該事件刻</a:t>
            </a:r>
            <a:r>
              <a:rPr lang="zh-TW" altLang="en-US" sz="2800" b="1" dirty="0" smtClean="0">
                <a:solidFill>
                  <a:srgbClr val="FF0000"/>
                </a:solidFill>
                <a:effectLst/>
                <a:latin typeface="標楷體" pitchFamily="65" charset="-120"/>
                <a:ea typeface="標楷體" pitchFamily="65" charset="-120"/>
              </a:rPr>
              <a:t>正進行該程序或尚未經該程序階段，始適用</a:t>
            </a:r>
            <a:r>
              <a:rPr lang="zh-TW" altLang="en-US" sz="2800" dirty="0" smtClean="0">
                <a:effectLst/>
                <a:latin typeface="標楷體" pitchFamily="65" charset="-120"/>
                <a:ea typeface="標楷體" pitchFamily="65" charset="-120"/>
              </a:rPr>
              <a:t>之，非就已經過之程序重新進行；若</a:t>
            </a:r>
            <a:r>
              <a:rPr lang="zh-TW" altLang="en-US" sz="2800" b="1" dirty="0" smtClean="0">
                <a:solidFill>
                  <a:srgbClr val="FF0000"/>
                </a:solidFill>
                <a:effectLst/>
                <a:latin typeface="標楷體" pitchFamily="65" charset="-120"/>
                <a:ea typeface="標楷體" pitchFamily="65" charset="-120"/>
              </a:rPr>
              <a:t>裁處</a:t>
            </a:r>
            <a:r>
              <a:rPr lang="en-US" altLang="zh-TW" sz="2800" b="1" dirty="0" smtClean="0">
                <a:solidFill>
                  <a:srgbClr val="FF0000"/>
                </a:solidFill>
                <a:effectLst/>
                <a:latin typeface="標楷體" pitchFamily="65" charset="-120"/>
                <a:ea typeface="標楷體" pitchFamily="65" charset="-120"/>
              </a:rPr>
              <a:t>(</a:t>
            </a:r>
            <a:r>
              <a:rPr lang="zh-TW" altLang="en-US" sz="2800" b="1" dirty="0" smtClean="0">
                <a:solidFill>
                  <a:srgbClr val="FF0000"/>
                </a:solidFill>
                <a:effectLst/>
                <a:latin typeface="標楷體" pitchFamily="65" charset="-120"/>
                <a:ea typeface="標楷體" pitchFamily="65" charset="-120"/>
              </a:rPr>
              <a:t>通知</a:t>
            </a:r>
            <a:r>
              <a:rPr lang="en-US" altLang="zh-TW" sz="2800" b="1" dirty="0" smtClean="0">
                <a:solidFill>
                  <a:srgbClr val="FF0000"/>
                </a:solidFill>
                <a:effectLst/>
                <a:latin typeface="標楷體" pitchFamily="65" charset="-120"/>
                <a:ea typeface="標楷體" pitchFamily="65" charset="-120"/>
              </a:rPr>
              <a:t>)</a:t>
            </a:r>
            <a:r>
              <a:rPr lang="zh-TW" altLang="en-US" sz="2800" b="1" dirty="0" smtClean="0">
                <a:solidFill>
                  <a:srgbClr val="FF0000"/>
                </a:solidFill>
                <a:effectLst/>
                <a:latin typeface="標楷體" pitchFamily="65" charset="-120"/>
                <a:ea typeface="標楷體" pitchFamily="65" charset="-120"/>
              </a:rPr>
              <a:t>程序已完成</a:t>
            </a:r>
            <a:r>
              <a:rPr lang="zh-TW" altLang="en-US" sz="2800" dirty="0" smtClean="0">
                <a:effectLst/>
                <a:latin typeface="標楷體" pitchFamily="65" charset="-120"/>
                <a:ea typeface="標楷體" pitchFamily="65" charset="-120"/>
              </a:rPr>
              <a:t>，則既</a:t>
            </a:r>
            <a:r>
              <a:rPr lang="zh-TW" altLang="en-US" sz="2800" b="1" dirty="0" smtClean="0">
                <a:solidFill>
                  <a:srgbClr val="FF0000"/>
                </a:solidFill>
                <a:effectLst/>
                <a:latin typeface="標楷體" pitchFamily="65" charset="-120"/>
                <a:ea typeface="標楷體" pitchFamily="65" charset="-120"/>
              </a:rPr>
              <a:t>無從進行該程序</a:t>
            </a:r>
            <a:r>
              <a:rPr lang="zh-TW" altLang="en-US" sz="2800" dirty="0" smtClean="0">
                <a:effectLst/>
                <a:latin typeface="標楷體" pitchFamily="65" charset="-120"/>
                <a:ea typeface="標楷體" pitchFamily="65" charset="-120"/>
              </a:rPr>
              <a:t>，爰亦無程序從新之適用。 </a:t>
            </a:r>
            <a:endParaRPr lang="en-US" altLang="zh-TW" sz="2800" dirty="0" smtClean="0">
              <a:effectLst/>
              <a:latin typeface="標楷體" pitchFamily="65" charset="-120"/>
              <a:ea typeface="標楷體" pitchFamily="65" charset="-120"/>
            </a:endParaRPr>
          </a:p>
          <a:p>
            <a:pPr marL="893763" indent="-893763" algn="just">
              <a:buNone/>
            </a:pPr>
            <a:r>
              <a:rPr lang="zh-TW" altLang="en-US" sz="2800" b="1" dirty="0" smtClean="0">
                <a:solidFill>
                  <a:srgbClr val="1D04D2"/>
                </a:solidFill>
                <a:effectLst/>
                <a:latin typeface="標楷體" pitchFamily="65" charset="-120"/>
                <a:ea typeface="標楷體" pitchFamily="65" charset="-120"/>
              </a:rPr>
              <a:t> </a:t>
            </a:r>
            <a:endParaRPr lang="zh-TW" altLang="en-US" sz="2800" b="1" dirty="0">
              <a:solidFill>
                <a:srgbClr val="FF0000"/>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68</a:t>
            </a:fld>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7030A0"/>
                </a:solidFill>
                <a:effectLst/>
                <a:latin typeface="標楷體" pitchFamily="65" charset="-120"/>
                <a:ea typeface="標楷體" pitchFamily="65" charset="-120"/>
              </a:rPr>
              <a:t>壹、政府採購法修法重點</a:t>
            </a:r>
            <a:endParaRPr lang="zh-TW" altLang="en-US" sz="4400" dirty="0">
              <a:effectLst/>
            </a:endParaRPr>
          </a:p>
        </p:txBody>
      </p:sp>
      <p:sp>
        <p:nvSpPr>
          <p:cNvPr id="3" name="內容版面配置區 2"/>
          <p:cNvSpPr>
            <a:spLocks noGrp="1"/>
          </p:cNvSpPr>
          <p:nvPr>
            <p:ph idx="1"/>
          </p:nvPr>
        </p:nvSpPr>
        <p:spPr>
          <a:xfrm>
            <a:off x="395536" y="1052736"/>
            <a:ext cx="8231187" cy="4846638"/>
          </a:xfrm>
        </p:spPr>
        <p:txBody>
          <a:bodyPr/>
          <a:lstStyle/>
          <a:p>
            <a:r>
              <a:rPr lang="zh-TW" altLang="en-US" dirty="0" smtClean="0">
                <a:effectLst/>
                <a:latin typeface="標楷體" pitchFamily="65" charset="-120"/>
                <a:ea typeface="標楷體" pitchFamily="65" charset="-120"/>
              </a:rPr>
              <a:t>政府採購法施行細則修正重點</a:t>
            </a:r>
            <a:endParaRPr lang="en-US" altLang="zh-TW" dirty="0" smtClean="0">
              <a:effectLst/>
              <a:latin typeface="標楷體" pitchFamily="65" charset="-120"/>
              <a:ea typeface="標楷體" pitchFamily="65" charset="-120"/>
            </a:endParaRPr>
          </a:p>
          <a:p>
            <a:pPr indent="3175">
              <a:buFont typeface="Wingdings" pitchFamily="2" charset="2"/>
              <a:buChar char="Ø"/>
            </a:pPr>
            <a:r>
              <a:rPr lang="en-US" altLang="zh-TW" dirty="0" smtClean="0">
                <a:effectLst/>
                <a:latin typeface="標楷體" pitchFamily="65" charset="-120"/>
                <a:ea typeface="標楷體" pitchFamily="65" charset="-120"/>
              </a:rPr>
              <a:t>108</a:t>
            </a:r>
            <a:r>
              <a:rPr lang="zh-TW" altLang="en-US" dirty="0" smtClean="0">
                <a:effectLst/>
                <a:latin typeface="標楷體" pitchFamily="65" charset="-120"/>
                <a:ea typeface="標楷體" pitchFamily="65" charset="-120"/>
              </a:rPr>
              <a:t>年</a:t>
            </a:r>
            <a:r>
              <a:rPr lang="en-US" altLang="zh-TW" dirty="0" smtClean="0">
                <a:effectLst/>
                <a:latin typeface="標楷體" pitchFamily="65" charset="-120"/>
                <a:ea typeface="標楷體" pitchFamily="65" charset="-120"/>
              </a:rPr>
              <a:t>11</a:t>
            </a:r>
            <a:r>
              <a:rPr lang="zh-TW" altLang="en-US" dirty="0" smtClean="0">
                <a:effectLst/>
                <a:latin typeface="標楷體" pitchFamily="65" charset="-120"/>
                <a:ea typeface="標楷體" pitchFamily="65" charset="-120"/>
              </a:rPr>
              <a:t>月</a:t>
            </a:r>
            <a:r>
              <a:rPr lang="en-US" altLang="zh-TW" dirty="0" smtClean="0">
                <a:effectLst/>
                <a:latin typeface="標楷體" pitchFamily="65" charset="-120"/>
                <a:ea typeface="標楷體" pitchFamily="65" charset="-120"/>
              </a:rPr>
              <a:t>8</a:t>
            </a:r>
            <a:r>
              <a:rPr lang="zh-TW" altLang="en-US" dirty="0" smtClean="0">
                <a:effectLst/>
                <a:latin typeface="標楷體" pitchFamily="65" charset="-120"/>
                <a:ea typeface="標楷體" pitchFamily="65" charset="-120"/>
              </a:rPr>
              <a:t>日公布</a:t>
            </a:r>
            <a:endParaRPr lang="en-US" altLang="zh-TW" dirty="0" smtClean="0">
              <a:effectLst/>
              <a:latin typeface="標楷體" pitchFamily="65" charset="-120"/>
              <a:ea typeface="標楷體" pitchFamily="65" charset="-120"/>
            </a:endParaRPr>
          </a:p>
          <a:p>
            <a:pPr indent="3175">
              <a:buNone/>
            </a:pPr>
            <a:r>
              <a:rPr lang="zh-TW" altLang="en-US" dirty="0" smtClean="0">
                <a:effectLst/>
                <a:latin typeface="標楷體" pitchFamily="65" charset="-120"/>
                <a:ea typeface="標楷體" pitchFamily="65" charset="-120"/>
              </a:rPr>
              <a:t> </a:t>
            </a:r>
            <a:r>
              <a:rPr lang="en-US" altLang="zh-TW" dirty="0" smtClean="0">
                <a:effectLst/>
                <a:latin typeface="標楷體" pitchFamily="65" charset="-120"/>
                <a:ea typeface="標楷體" pitchFamily="65" charset="-120"/>
              </a:rPr>
              <a:t>※</a:t>
            </a:r>
            <a:r>
              <a:rPr lang="zh-TW" altLang="en-US" dirty="0" smtClean="0">
                <a:effectLst/>
                <a:latin typeface="標楷體" pitchFamily="65" charset="-120"/>
                <a:ea typeface="標楷體" pitchFamily="65" charset="-120"/>
              </a:rPr>
              <a:t>第</a:t>
            </a:r>
            <a:r>
              <a:rPr lang="en-US" altLang="zh-TW" dirty="0" smtClean="0">
                <a:effectLst/>
                <a:latin typeface="標楷體" pitchFamily="65" charset="-120"/>
                <a:ea typeface="標楷體" pitchFamily="65" charset="-120"/>
              </a:rPr>
              <a:t>109</a:t>
            </a:r>
            <a:r>
              <a:rPr lang="zh-TW" altLang="en-US" dirty="0" smtClean="0">
                <a:effectLst/>
                <a:latin typeface="標楷體" pitchFamily="65" charset="-120"/>
                <a:ea typeface="標楷體" pitchFamily="65" charset="-120"/>
              </a:rPr>
              <a:t>條之</a:t>
            </a:r>
            <a:r>
              <a:rPr lang="en-US" altLang="zh-TW" dirty="0" smtClean="0">
                <a:effectLst/>
                <a:latin typeface="標楷體" pitchFamily="65" charset="-120"/>
                <a:ea typeface="標楷體" pitchFamily="65" charset="-120"/>
              </a:rPr>
              <a:t>1</a:t>
            </a:r>
          </a:p>
          <a:p>
            <a:pPr marL="1520825" indent="-1074738">
              <a:buNone/>
            </a:pPr>
            <a:r>
              <a:rPr lang="zh-TW" altLang="en-US" sz="2800" dirty="0" smtClean="0">
                <a:effectLst/>
                <a:latin typeface="標楷體" pitchFamily="65" charset="-120"/>
                <a:ea typeface="標楷體" pitchFamily="65" charset="-120"/>
              </a:rPr>
              <a:t>　</a:t>
            </a:r>
            <a:r>
              <a:rPr lang="en-US" altLang="zh-TW" sz="2800" dirty="0" smtClean="0">
                <a:effectLst/>
                <a:latin typeface="標楷體" pitchFamily="65" charset="-120"/>
                <a:ea typeface="標楷體" pitchFamily="65" charset="-120"/>
              </a:rPr>
              <a:t>(</a:t>
            </a:r>
            <a:r>
              <a:rPr lang="zh-TW" altLang="en-US" sz="2800" dirty="0" smtClean="0">
                <a:effectLst/>
                <a:latin typeface="標楷體" pitchFamily="65" charset="-120"/>
                <a:ea typeface="標楷體" pitchFamily="65" charset="-120"/>
              </a:rPr>
              <a:t>一</a:t>
            </a:r>
            <a:r>
              <a:rPr lang="en-US" altLang="zh-TW" sz="2800" dirty="0" smtClean="0">
                <a:effectLst/>
                <a:latin typeface="標楷體" pitchFamily="65" charset="-120"/>
                <a:ea typeface="標楷體" pitchFamily="65" charset="-120"/>
              </a:rPr>
              <a:t>)</a:t>
            </a:r>
            <a:r>
              <a:rPr lang="zh-TW" altLang="en-US" sz="2800" dirty="0" smtClean="0">
                <a:effectLst/>
                <a:latin typeface="標楷體" pitchFamily="65" charset="-120"/>
                <a:ea typeface="標楷體" pitchFamily="65" charset="-120"/>
              </a:rPr>
              <a:t>機關依本法第</a:t>
            </a:r>
            <a:r>
              <a:rPr lang="en-US" altLang="zh-TW" sz="2800" dirty="0" smtClean="0">
                <a:effectLst/>
                <a:latin typeface="標楷體" pitchFamily="65" charset="-120"/>
                <a:ea typeface="標楷體" pitchFamily="65" charset="-120"/>
              </a:rPr>
              <a:t>101</a:t>
            </a:r>
            <a:r>
              <a:rPr lang="zh-TW" altLang="en-US"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3</a:t>
            </a:r>
            <a:r>
              <a:rPr lang="zh-TW" altLang="en-US" sz="2800" dirty="0" smtClean="0">
                <a:effectLst/>
                <a:latin typeface="標楷體" pitchFamily="65" charset="-120"/>
                <a:ea typeface="標楷體" pitchFamily="65" charset="-120"/>
              </a:rPr>
              <a:t>項規定給予廠商</a:t>
            </a:r>
            <a:r>
              <a:rPr lang="zh-TW" altLang="en-US" sz="2800" dirty="0" smtClean="0">
                <a:solidFill>
                  <a:srgbClr val="1D04D2"/>
                </a:solidFill>
                <a:effectLst/>
                <a:latin typeface="標楷體" pitchFamily="65" charset="-120"/>
                <a:ea typeface="標楷體" pitchFamily="65" charset="-120"/>
              </a:rPr>
              <a:t>陳述意見之機會</a:t>
            </a:r>
            <a:r>
              <a:rPr lang="zh-TW" altLang="en-US" sz="2800" dirty="0" smtClean="0">
                <a:effectLst/>
                <a:latin typeface="標楷體" pitchFamily="65" charset="-120"/>
                <a:ea typeface="標楷體" pitchFamily="65" charset="-120"/>
              </a:rPr>
              <a:t>，應以</a:t>
            </a:r>
            <a:r>
              <a:rPr lang="zh-TW" altLang="en-US" sz="2800" dirty="0" smtClean="0">
                <a:solidFill>
                  <a:srgbClr val="FF0000"/>
                </a:solidFill>
                <a:effectLst/>
                <a:latin typeface="標楷體" pitchFamily="65" charset="-120"/>
                <a:ea typeface="標楷體" pitchFamily="65" charset="-120"/>
              </a:rPr>
              <a:t>書面通知</a:t>
            </a:r>
            <a:r>
              <a:rPr lang="zh-TW" altLang="en-US" sz="2800" dirty="0" smtClean="0">
                <a:effectLst/>
                <a:latin typeface="標楷體" pitchFamily="65" charset="-120"/>
                <a:ea typeface="標楷體" pitchFamily="65" charset="-120"/>
              </a:rPr>
              <a:t>，廠商於送達之</a:t>
            </a:r>
            <a:r>
              <a:rPr lang="zh-TW" altLang="en-US" sz="2800" dirty="0" smtClean="0">
                <a:solidFill>
                  <a:srgbClr val="FF0000"/>
                </a:solidFill>
                <a:effectLst/>
                <a:latin typeface="標楷體" pitchFamily="65" charset="-120"/>
                <a:ea typeface="標楷體" pitchFamily="65" charset="-120"/>
              </a:rPr>
              <a:t>次日起十日</a:t>
            </a:r>
            <a:r>
              <a:rPr lang="zh-TW" altLang="en-US" sz="2800" dirty="0" smtClean="0">
                <a:effectLst/>
                <a:latin typeface="標楷體" pitchFamily="65" charset="-120"/>
                <a:ea typeface="標楷體" pitchFamily="65" charset="-120"/>
              </a:rPr>
              <a:t>內，以</a:t>
            </a:r>
            <a:r>
              <a:rPr lang="zh-TW" altLang="en-US" sz="2800" dirty="0" smtClean="0">
                <a:solidFill>
                  <a:srgbClr val="1D04D2"/>
                </a:solidFill>
                <a:effectLst/>
                <a:latin typeface="標楷體" pitchFamily="65" charset="-120"/>
                <a:ea typeface="標楷體" pitchFamily="65" charset="-120"/>
              </a:rPr>
              <a:t>書面或口頭</a:t>
            </a:r>
            <a:r>
              <a:rPr lang="zh-TW" altLang="en-US" sz="2800" dirty="0" smtClean="0">
                <a:effectLst/>
                <a:latin typeface="標楷體" pitchFamily="65" charset="-120"/>
                <a:ea typeface="標楷體" pitchFamily="65" charset="-120"/>
              </a:rPr>
              <a:t>向機關陳述意見。</a:t>
            </a:r>
            <a:endParaRPr lang="en-US" altLang="zh-TW" sz="2800" dirty="0" smtClean="0">
              <a:effectLst/>
              <a:latin typeface="標楷體" pitchFamily="65" charset="-120"/>
              <a:ea typeface="標楷體" pitchFamily="65" charset="-120"/>
            </a:endParaRPr>
          </a:p>
          <a:p>
            <a:pPr marL="1520825" indent="-1074738">
              <a:buNone/>
            </a:pPr>
            <a:r>
              <a:rPr lang="zh-TW" altLang="en-US" sz="2800" dirty="0" smtClean="0">
                <a:effectLst/>
                <a:latin typeface="標楷體" pitchFamily="65" charset="-120"/>
                <a:ea typeface="標楷體" pitchFamily="65" charset="-120"/>
              </a:rPr>
              <a:t>　</a:t>
            </a:r>
            <a:r>
              <a:rPr lang="en-US" altLang="zh-TW" sz="2800" dirty="0" smtClean="0">
                <a:effectLst/>
                <a:latin typeface="標楷體" pitchFamily="65" charset="-120"/>
                <a:ea typeface="標楷體" pitchFamily="65" charset="-120"/>
              </a:rPr>
              <a:t>(</a:t>
            </a:r>
            <a:r>
              <a:rPr lang="zh-TW" altLang="en-US" sz="2800" dirty="0" smtClean="0">
                <a:effectLst/>
                <a:latin typeface="標楷體" pitchFamily="65" charset="-120"/>
                <a:ea typeface="標楷體" pitchFamily="65" charset="-120"/>
              </a:rPr>
              <a:t>二</a:t>
            </a:r>
            <a:r>
              <a:rPr lang="en-US" altLang="zh-TW" sz="2800" dirty="0" smtClean="0">
                <a:effectLst/>
                <a:latin typeface="標楷體" pitchFamily="65" charset="-120"/>
                <a:ea typeface="標楷體" pitchFamily="65" charset="-120"/>
              </a:rPr>
              <a:t>)</a:t>
            </a:r>
            <a:r>
              <a:rPr lang="zh-TW" altLang="en-US" sz="2800" dirty="0" smtClean="0">
                <a:effectLst/>
                <a:latin typeface="標楷體" pitchFamily="65" charset="-120"/>
                <a:ea typeface="標楷體" pitchFamily="65" charset="-120"/>
              </a:rPr>
              <a:t>廠商依本法第</a:t>
            </a:r>
            <a:r>
              <a:rPr lang="en-US" altLang="zh-TW" sz="2800" dirty="0" smtClean="0">
                <a:effectLst/>
                <a:latin typeface="標楷體" pitchFamily="65" charset="-120"/>
                <a:ea typeface="標楷體" pitchFamily="65" charset="-120"/>
              </a:rPr>
              <a:t>101</a:t>
            </a:r>
            <a:r>
              <a:rPr lang="zh-TW" altLang="en-US" sz="2800" dirty="0" smtClean="0">
                <a:effectLst/>
                <a:latin typeface="標楷體" pitchFamily="65" charset="-120"/>
                <a:ea typeface="標楷體" pitchFamily="65" charset="-120"/>
              </a:rPr>
              <a:t>條第</a:t>
            </a:r>
            <a:r>
              <a:rPr lang="en-US" altLang="zh-TW" sz="2800" dirty="0" smtClean="0">
                <a:effectLst/>
                <a:latin typeface="標楷體" pitchFamily="65" charset="-120"/>
                <a:ea typeface="標楷體" pitchFamily="65" charset="-120"/>
              </a:rPr>
              <a:t>3</a:t>
            </a:r>
            <a:r>
              <a:rPr lang="zh-TW" altLang="en-US" sz="2800" dirty="0" smtClean="0">
                <a:effectLst/>
                <a:latin typeface="標楷體" pitchFamily="65" charset="-120"/>
                <a:ea typeface="標楷體" pitchFamily="65" charset="-120"/>
              </a:rPr>
              <a:t>項規定以口頭方式向機關陳述意見時，應至機關指定場所陳述意見，機關應以</a:t>
            </a:r>
            <a:r>
              <a:rPr lang="zh-TW" altLang="en-US" sz="2800" dirty="0" smtClean="0">
                <a:solidFill>
                  <a:srgbClr val="FF3300"/>
                </a:solidFill>
                <a:effectLst/>
                <a:latin typeface="標楷體" pitchFamily="65" charset="-120"/>
                <a:ea typeface="標楷體" pitchFamily="65" charset="-120"/>
              </a:rPr>
              <a:t>文字、錄音或錄影</a:t>
            </a:r>
            <a:r>
              <a:rPr lang="zh-TW" altLang="en-US" sz="2800" dirty="0" smtClean="0">
                <a:effectLst/>
                <a:latin typeface="標楷體" pitchFamily="65" charset="-120"/>
                <a:ea typeface="標楷體" pitchFamily="65" charset="-120"/>
              </a:rPr>
              <a:t>等方式紀錄。</a:t>
            </a:r>
            <a:endParaRPr lang="en-US" altLang="zh-TW" sz="2800" dirty="0" smtClean="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69</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5055840"/>
          </a:xfrm>
        </p:spPr>
        <p:txBody>
          <a:bodyPr>
            <a:noAutofit/>
          </a:bodyPr>
          <a:lstStyle/>
          <a:p>
            <a:pPr marL="274320" indent="-274320" fontAlgn="auto">
              <a:spcAft>
                <a:spcPts val="0"/>
              </a:spcAft>
              <a:buFont typeface="Wingdings"/>
              <a:buNone/>
              <a:defRPr/>
            </a:pPr>
            <a:r>
              <a:rPr lang="zh-TW" altLang="en-US" sz="3200" b="1" dirty="0" smtClean="0">
                <a:solidFill>
                  <a:srgbClr val="1D04D2"/>
                </a:solidFill>
                <a:effectLst/>
                <a:latin typeface="標楷體" pitchFamily="65" charset="-120"/>
                <a:ea typeface="標楷體" pitchFamily="65" charset="-120"/>
              </a:rPr>
              <a:t>文化基本法　第</a:t>
            </a:r>
            <a:r>
              <a:rPr lang="en-US" altLang="zh-TW" sz="3200" b="1" dirty="0" smtClean="0">
                <a:solidFill>
                  <a:srgbClr val="1D04D2"/>
                </a:solidFill>
                <a:effectLst/>
                <a:latin typeface="標楷體" pitchFamily="65" charset="-120"/>
                <a:ea typeface="標楷體" pitchFamily="65" charset="-120"/>
              </a:rPr>
              <a:t>26</a:t>
            </a:r>
            <a:r>
              <a:rPr lang="zh-TW" altLang="en-US" sz="3200" b="1" dirty="0" smtClean="0">
                <a:solidFill>
                  <a:srgbClr val="1D04D2"/>
                </a:solidFill>
                <a:effectLst/>
                <a:latin typeface="標楷體" pitchFamily="65" charset="-120"/>
                <a:ea typeface="標楷體" pitchFamily="65" charset="-120"/>
              </a:rPr>
              <a:t>條</a:t>
            </a:r>
            <a:r>
              <a:rPr lang="zh-TW" altLang="en-US" sz="2800" b="1" dirty="0" smtClean="0">
                <a:solidFill>
                  <a:srgbClr val="1D04D2"/>
                </a:solidFill>
                <a:effectLst/>
                <a:latin typeface="標楷體" pitchFamily="65" charset="-120"/>
                <a:ea typeface="標楷體" pitchFamily="65" charset="-120"/>
              </a:rPr>
              <a:t>　</a:t>
            </a:r>
            <a:endParaRPr lang="en-US" altLang="zh-TW" sz="2800" b="1" dirty="0" smtClean="0">
              <a:solidFill>
                <a:srgbClr val="1D04D2"/>
              </a:solidFill>
              <a:effectLst/>
              <a:latin typeface="標楷體" pitchFamily="65" charset="-120"/>
              <a:ea typeface="標楷體" pitchFamily="65" charset="-120"/>
            </a:endParaRPr>
          </a:p>
          <a:p>
            <a:pPr algn="just" fontAlgn="auto">
              <a:lnSpc>
                <a:spcPct val="85000"/>
              </a:lnSpc>
              <a:spcBef>
                <a:spcPts val="1200"/>
              </a:spcBef>
              <a:spcAft>
                <a:spcPts val="0"/>
              </a:spcAft>
              <a:buFont typeface="Wingdings" pitchFamily="2" charset="2"/>
              <a:buChar char="u"/>
              <a:defRPr/>
            </a:pPr>
            <a:r>
              <a:rPr lang="zh-TW" altLang="en-US" sz="2800" b="1" dirty="0" smtClean="0">
                <a:solidFill>
                  <a:srgbClr val="1D04D2"/>
                </a:solidFill>
                <a:effectLst/>
                <a:latin typeface="標楷體" pitchFamily="65" charset="-120"/>
                <a:ea typeface="標楷體" pitchFamily="65" charset="-120"/>
                <a:cs typeface="Arial" charset="0"/>
              </a:rPr>
              <a:t>為維護文化藝術價值、保障文化與藝術工作者權益及促進文化藝術事業發展，政府機關（構）、公立學校及公營事業辦理文化藝術之採購，其採購之招標文件所需載明事項、採購契約範本、優先採購之方式及其 他相關事項之辦法，由文化部定之。但不得違反我國締結之條約或協定之規定。</a:t>
            </a:r>
            <a:r>
              <a:rPr lang="en-US" altLang="zh-TW" sz="2800" b="1" dirty="0" smtClean="0">
                <a:solidFill>
                  <a:srgbClr val="1D04D2"/>
                </a:solidFill>
                <a:effectLst/>
                <a:latin typeface="標楷體" pitchFamily="65" charset="-120"/>
                <a:ea typeface="標楷體" pitchFamily="65" charset="-120"/>
                <a:cs typeface="Arial" charset="0"/>
              </a:rPr>
              <a:t>(</a:t>
            </a:r>
            <a:r>
              <a:rPr lang="zh-TW" altLang="en-US" sz="2800" b="1" dirty="0" smtClean="0">
                <a:solidFill>
                  <a:srgbClr val="1D04D2"/>
                </a:solidFill>
                <a:effectLst/>
                <a:latin typeface="標楷體" pitchFamily="65" charset="-120"/>
                <a:ea typeface="標楷體" pitchFamily="65" charset="-120"/>
                <a:cs typeface="Arial" charset="0"/>
              </a:rPr>
              <a:t>第</a:t>
            </a:r>
            <a:r>
              <a:rPr lang="en-US" altLang="zh-TW" sz="2800" b="1" dirty="0" smtClean="0">
                <a:solidFill>
                  <a:srgbClr val="1D04D2"/>
                </a:solidFill>
                <a:effectLst/>
                <a:latin typeface="標楷體" pitchFamily="65" charset="-120"/>
                <a:ea typeface="標楷體" pitchFamily="65" charset="-120"/>
                <a:cs typeface="Arial" charset="0"/>
              </a:rPr>
              <a:t>1</a:t>
            </a:r>
            <a:r>
              <a:rPr lang="zh-TW" altLang="en-US" sz="2800" b="1" dirty="0" smtClean="0">
                <a:solidFill>
                  <a:srgbClr val="1D04D2"/>
                </a:solidFill>
                <a:effectLst/>
                <a:latin typeface="標楷體" pitchFamily="65" charset="-120"/>
                <a:ea typeface="標楷體" pitchFamily="65" charset="-120"/>
                <a:cs typeface="Arial" charset="0"/>
              </a:rPr>
              <a:t>項</a:t>
            </a:r>
            <a:r>
              <a:rPr lang="en-US" altLang="zh-TW" sz="2800" b="1" dirty="0" smtClean="0">
                <a:solidFill>
                  <a:srgbClr val="1D04D2"/>
                </a:solidFill>
                <a:effectLst/>
                <a:latin typeface="標楷體" pitchFamily="65" charset="-120"/>
                <a:ea typeface="標楷體" pitchFamily="65" charset="-120"/>
                <a:cs typeface="Arial" charset="0"/>
              </a:rPr>
              <a:t>)</a:t>
            </a:r>
            <a:r>
              <a:rPr lang="zh-TW" altLang="en-US" sz="2800" b="1" dirty="0" smtClean="0">
                <a:solidFill>
                  <a:srgbClr val="1D04D2"/>
                </a:solidFill>
                <a:effectLst/>
                <a:latin typeface="標楷體" pitchFamily="65" charset="-120"/>
                <a:ea typeface="標楷體" pitchFamily="65" charset="-120"/>
                <a:cs typeface="Arial" charset="0"/>
              </a:rPr>
              <a:t> </a:t>
            </a:r>
            <a:endParaRPr lang="en-US" altLang="zh-TW" sz="2800" b="1" dirty="0" smtClean="0">
              <a:solidFill>
                <a:srgbClr val="1D04D2"/>
              </a:solidFill>
              <a:effectLst/>
              <a:latin typeface="標楷體" pitchFamily="65" charset="-120"/>
              <a:ea typeface="標楷體" pitchFamily="65" charset="-120"/>
              <a:cs typeface="Arial" charset="0"/>
            </a:endParaRPr>
          </a:p>
          <a:p>
            <a:pPr algn="just" fontAlgn="auto">
              <a:lnSpc>
                <a:spcPct val="85000"/>
              </a:lnSpc>
              <a:spcBef>
                <a:spcPts val="1200"/>
              </a:spcBef>
              <a:spcAft>
                <a:spcPts val="0"/>
              </a:spcAft>
              <a:buFont typeface="Wingdings" pitchFamily="2" charset="2"/>
              <a:buChar char="u"/>
              <a:defRPr/>
            </a:pPr>
            <a:r>
              <a:rPr lang="zh-TW" altLang="en-US" sz="2800" b="1" dirty="0" smtClean="0">
                <a:solidFill>
                  <a:srgbClr val="1D04D2"/>
                </a:solidFill>
                <a:effectLst/>
                <a:latin typeface="標楷體" pitchFamily="65" charset="-120"/>
                <a:ea typeface="標楷體" pitchFamily="65" charset="-120"/>
                <a:cs typeface="Arial" charset="0"/>
              </a:rPr>
              <a:t>法人或團體接受政府機關（構）、公立學校及公營事業補助辦理藝文採購，不適用政府採購法之規定，但應受補助者之監督；其辦理原則、適用範圍及監督管理辦法，由文化部定之。</a:t>
            </a:r>
            <a:r>
              <a:rPr lang="en-US" altLang="zh-TW" sz="2800" b="1" dirty="0" smtClean="0">
                <a:solidFill>
                  <a:srgbClr val="1D04D2"/>
                </a:solidFill>
                <a:effectLst/>
                <a:latin typeface="標楷體" pitchFamily="65" charset="-120"/>
                <a:ea typeface="標楷體" pitchFamily="65" charset="-120"/>
                <a:cs typeface="Arial" charset="0"/>
              </a:rPr>
              <a:t> (</a:t>
            </a:r>
            <a:r>
              <a:rPr lang="zh-TW" altLang="en-US" sz="2800" b="1" dirty="0" smtClean="0">
                <a:solidFill>
                  <a:srgbClr val="1D04D2"/>
                </a:solidFill>
                <a:effectLst/>
                <a:latin typeface="標楷體" pitchFamily="65" charset="-120"/>
                <a:ea typeface="標楷體" pitchFamily="65" charset="-120"/>
                <a:cs typeface="Arial" charset="0"/>
              </a:rPr>
              <a:t>第</a:t>
            </a:r>
            <a:r>
              <a:rPr lang="en-US" altLang="zh-TW" sz="2800" b="1" dirty="0" smtClean="0">
                <a:solidFill>
                  <a:srgbClr val="1D04D2"/>
                </a:solidFill>
                <a:effectLst/>
                <a:latin typeface="標楷體" pitchFamily="65" charset="-120"/>
                <a:ea typeface="標楷體" pitchFamily="65" charset="-120"/>
                <a:cs typeface="Arial" charset="0"/>
              </a:rPr>
              <a:t>2</a:t>
            </a:r>
            <a:r>
              <a:rPr lang="zh-TW" altLang="en-US" sz="2800" b="1" dirty="0" smtClean="0">
                <a:solidFill>
                  <a:srgbClr val="1D04D2"/>
                </a:solidFill>
                <a:effectLst/>
                <a:latin typeface="標楷體" pitchFamily="65" charset="-120"/>
                <a:ea typeface="標楷體" pitchFamily="65" charset="-120"/>
                <a:cs typeface="Arial" charset="0"/>
              </a:rPr>
              <a:t>項</a:t>
            </a:r>
            <a:r>
              <a:rPr lang="en-US" altLang="zh-TW" sz="2800" b="1" dirty="0" smtClean="0">
                <a:solidFill>
                  <a:srgbClr val="1D04D2"/>
                </a:solidFill>
                <a:effectLst/>
                <a:latin typeface="標楷體" pitchFamily="65" charset="-120"/>
                <a:ea typeface="標楷體" pitchFamily="65" charset="-120"/>
                <a:cs typeface="Arial" charset="0"/>
              </a:rPr>
              <a:t>)</a:t>
            </a:r>
            <a:r>
              <a:rPr lang="zh-TW" altLang="en-US" sz="2800" b="1" dirty="0" smtClean="0">
                <a:solidFill>
                  <a:srgbClr val="1D04D2"/>
                </a:solidFill>
                <a:effectLst/>
                <a:latin typeface="標楷體" pitchFamily="65" charset="-120"/>
                <a:ea typeface="標楷體" pitchFamily="65" charset="-120"/>
                <a:cs typeface="Arial" charset="0"/>
              </a:rPr>
              <a:t>  </a:t>
            </a:r>
            <a:endParaRPr lang="en-US" altLang="zh-TW" sz="2800" b="1" dirty="0" smtClean="0">
              <a:solidFill>
                <a:srgbClr val="1D04D2"/>
              </a:solidFill>
              <a:effectLst/>
              <a:latin typeface="標楷體" pitchFamily="65" charset="-120"/>
              <a:ea typeface="標楷體" pitchFamily="65" charset="-120"/>
              <a:cs typeface="Arial" charset="0"/>
            </a:endParaRPr>
          </a:p>
        </p:txBody>
      </p:sp>
      <p:sp>
        <p:nvSpPr>
          <p:cNvPr id="4" name="投影片編號版面配置區 8"/>
          <p:cNvSpPr>
            <a:spLocks noGrp="1"/>
          </p:cNvSpPr>
          <p:nvPr>
            <p:ph type="sldNum" sz="quarter" idx="10"/>
          </p:nvPr>
        </p:nvSpPr>
        <p:spPr/>
        <p:txBody>
          <a:bodyPr/>
          <a:lstStyle/>
          <a:p>
            <a:pPr>
              <a:defRPr/>
            </a:pPr>
            <a:fld id="{44515B1E-7C0C-49ED-B92A-2C1EE21C3351}" type="slidenum">
              <a:rPr lang="zh-TW" altLang="en-US"/>
              <a:pPr>
                <a:defRPr/>
              </a:pPr>
              <a:t>7</a:t>
            </a:fld>
            <a:endParaRPr lang="zh-TW" altLang="en-US"/>
          </a:p>
        </p:txBody>
      </p:sp>
      <p:sp>
        <p:nvSpPr>
          <p:cNvPr id="5" name="標題 1"/>
          <p:cNvSpPr txBox="1">
            <a:spLocks/>
          </p:cNvSpPr>
          <p:nvPr/>
        </p:nvSpPr>
        <p:spPr>
          <a:xfrm>
            <a:off x="323528" y="260648"/>
            <a:ext cx="8363272" cy="792088"/>
          </a:xfrm>
          <a:prstGeom prst="rect">
            <a:avLst/>
          </a:prstGeom>
        </p:spPr>
        <p:txBody>
          <a:bodyPr vert="horz" wrap="square" lIns="91440" tIns="45720" rIns="91440" bIns="45720" numCol="1" anchor="b" anchorCtr="0" compatLnSpc="1">
            <a:prstTxWarp prst="textNoShape">
              <a:avLst/>
            </a:prstTxWarp>
            <a:normAutofit fontScale="97500"/>
          </a:bodyPr>
          <a:lstStyle/>
          <a:p>
            <a:pPr marL="1077913" indent="-1077913" algn="ctr">
              <a:defRPr/>
            </a:pPr>
            <a:r>
              <a:rPr lang="zh-TW" altLang="en-US" sz="4500" b="1" dirty="0" smtClean="0">
                <a:solidFill>
                  <a:srgbClr val="7030A0"/>
                </a:solidFill>
                <a:latin typeface="標楷體" pitchFamily="65" charset="-120"/>
                <a:ea typeface="標楷體" pitchFamily="65" charset="-120"/>
              </a:rPr>
              <a:t>壹、政府採購法修法重點</a:t>
            </a:r>
            <a:endParaRPr lang="zh-TW" altLang="en-US" sz="4500" b="1" dirty="0" smtClean="0">
              <a:solidFill>
                <a:srgbClr val="FF0000"/>
              </a:solidFill>
              <a:latin typeface="標楷體" pitchFamily="65" charset="-120"/>
              <a:ea typeface="標楷體" pitchFamily="65" charset="-12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7030A0"/>
                </a:solidFill>
                <a:effectLst/>
                <a:latin typeface="標楷體" pitchFamily="65" charset="-120"/>
                <a:ea typeface="標楷體" pitchFamily="65" charset="-120"/>
              </a:rPr>
              <a:t>壹、政府採購法修法重點</a:t>
            </a:r>
            <a:endParaRPr lang="zh-TW" altLang="en-US" sz="4400" dirty="0">
              <a:effectLst/>
            </a:endParaRPr>
          </a:p>
        </p:txBody>
      </p:sp>
      <p:sp>
        <p:nvSpPr>
          <p:cNvPr id="3" name="內容版面配置區 2"/>
          <p:cNvSpPr>
            <a:spLocks noGrp="1"/>
          </p:cNvSpPr>
          <p:nvPr>
            <p:ph idx="1"/>
          </p:nvPr>
        </p:nvSpPr>
        <p:spPr>
          <a:xfrm>
            <a:off x="395536" y="1052736"/>
            <a:ext cx="8231187" cy="4846638"/>
          </a:xfrm>
        </p:spPr>
        <p:txBody>
          <a:bodyPr/>
          <a:lstStyle/>
          <a:p>
            <a:r>
              <a:rPr lang="zh-TW" altLang="en-US" dirty="0" smtClean="0">
                <a:effectLst/>
                <a:latin typeface="標楷體" pitchFamily="65" charset="-120"/>
                <a:ea typeface="標楷體" pitchFamily="65" charset="-120"/>
              </a:rPr>
              <a:t>政府採購法施行細則修正</a:t>
            </a:r>
            <a:endParaRPr lang="en-US" altLang="zh-TW" dirty="0" smtClean="0">
              <a:effectLst/>
              <a:latin typeface="標楷體" pitchFamily="65" charset="-120"/>
              <a:ea typeface="標楷體" pitchFamily="65" charset="-120"/>
            </a:endParaRPr>
          </a:p>
          <a:p>
            <a:pPr indent="3175">
              <a:buNone/>
            </a:pPr>
            <a:r>
              <a:rPr lang="en-US" altLang="zh-TW" dirty="0" smtClean="0">
                <a:effectLst/>
                <a:latin typeface="標楷體" pitchFamily="65" charset="-120"/>
                <a:ea typeface="標楷體" pitchFamily="65" charset="-120"/>
              </a:rPr>
              <a:t>※</a:t>
            </a:r>
            <a:r>
              <a:rPr lang="zh-TW" altLang="en-US" dirty="0" smtClean="0">
                <a:effectLst/>
                <a:latin typeface="標楷體" pitchFamily="65" charset="-120"/>
                <a:ea typeface="標楷體" pitchFamily="65" charset="-120"/>
              </a:rPr>
              <a:t>第</a:t>
            </a:r>
            <a:r>
              <a:rPr lang="en-US" altLang="zh-TW" dirty="0" smtClean="0">
                <a:effectLst/>
                <a:latin typeface="標楷體" pitchFamily="65" charset="-120"/>
                <a:ea typeface="標楷體" pitchFamily="65" charset="-120"/>
              </a:rPr>
              <a:t>111</a:t>
            </a:r>
            <a:r>
              <a:rPr lang="zh-TW" altLang="en-US" dirty="0" smtClean="0">
                <a:effectLst/>
                <a:latin typeface="標楷體" pitchFamily="65" charset="-120"/>
                <a:ea typeface="標楷體" pitchFamily="65" charset="-120"/>
              </a:rPr>
              <a:t>條</a:t>
            </a:r>
            <a:endParaRPr lang="en-US" altLang="zh-TW" dirty="0" smtClean="0">
              <a:effectLst/>
              <a:latin typeface="標楷體" pitchFamily="65" charset="-120"/>
              <a:ea typeface="標楷體" pitchFamily="65" charset="-120"/>
            </a:endParaRPr>
          </a:p>
          <a:p>
            <a:pPr indent="3175">
              <a:buNone/>
            </a:pPr>
            <a:r>
              <a:rPr lang="zh-TW" altLang="en-US" dirty="0" smtClean="0">
                <a:effectLst/>
                <a:latin typeface="標楷體" pitchFamily="65" charset="-120"/>
                <a:ea typeface="標楷體" pitchFamily="65" charset="-120"/>
              </a:rPr>
              <a:t>刪除延誤履約情節重大之認定</a:t>
            </a:r>
            <a:endParaRPr lang="en-US" altLang="zh-TW" dirty="0" smtClean="0">
              <a:effectLst/>
              <a:latin typeface="標楷體" pitchFamily="65" charset="-120"/>
              <a:ea typeface="標楷體" pitchFamily="65" charset="-120"/>
            </a:endParaRPr>
          </a:p>
          <a:p>
            <a:pPr indent="3175">
              <a:buFont typeface="Wingdings" pitchFamily="2" charset="2"/>
              <a:buChar char="Ø"/>
            </a:pPr>
            <a:endParaRPr lang="en-US" altLang="zh-TW" dirty="0" smtClean="0">
              <a:effectLst/>
              <a:latin typeface="標楷體" pitchFamily="65" charset="-120"/>
              <a:ea typeface="標楷體" pitchFamily="65" charset="-120"/>
            </a:endParaRPr>
          </a:p>
          <a:p>
            <a:pPr indent="3175">
              <a:buNone/>
            </a:pPr>
            <a:r>
              <a:rPr lang="en-US" altLang="zh-TW" dirty="0" smtClean="0">
                <a:effectLst/>
                <a:latin typeface="標楷體" pitchFamily="65" charset="-120"/>
                <a:ea typeface="標楷體" pitchFamily="65" charset="-120"/>
              </a:rPr>
              <a:t>※</a:t>
            </a:r>
            <a:r>
              <a:rPr lang="zh-TW" altLang="en-US" dirty="0" smtClean="0">
                <a:effectLst/>
                <a:latin typeface="標楷體" pitchFamily="65" charset="-120"/>
                <a:ea typeface="標楷體" pitchFamily="65" charset="-120"/>
              </a:rPr>
              <a:t>第</a:t>
            </a:r>
            <a:r>
              <a:rPr lang="en-US" altLang="zh-TW" dirty="0" smtClean="0">
                <a:effectLst/>
                <a:latin typeface="標楷體" pitchFamily="65" charset="-120"/>
                <a:ea typeface="標楷體" pitchFamily="65" charset="-120"/>
              </a:rPr>
              <a:t>112</a:t>
            </a:r>
            <a:r>
              <a:rPr lang="zh-TW" altLang="en-US" dirty="0" smtClean="0">
                <a:effectLst/>
                <a:latin typeface="標楷體" pitchFamily="65" charset="-120"/>
                <a:ea typeface="標楷體" pitchFamily="65" charset="-120"/>
              </a:rPr>
              <a:t>條之</a:t>
            </a:r>
            <a:r>
              <a:rPr lang="en-US" altLang="zh-TW" dirty="0" smtClean="0">
                <a:effectLst/>
                <a:latin typeface="標楷體" pitchFamily="65" charset="-120"/>
                <a:ea typeface="標楷體" pitchFamily="65" charset="-120"/>
              </a:rPr>
              <a:t>1</a:t>
            </a:r>
          </a:p>
          <a:p>
            <a:pPr indent="3175">
              <a:buNone/>
            </a:pPr>
            <a:r>
              <a:rPr lang="zh-TW" altLang="en-US" dirty="0" smtClean="0">
                <a:effectLst/>
                <a:latin typeface="標楷體" pitchFamily="65" charset="-120"/>
                <a:ea typeface="標楷體" pitchFamily="65" charset="-120"/>
              </a:rPr>
              <a:t>採購法第</a:t>
            </a:r>
            <a:r>
              <a:rPr lang="en-US" altLang="zh-TW" dirty="0" smtClean="0">
                <a:effectLst/>
                <a:latin typeface="標楷體" pitchFamily="65" charset="-120"/>
                <a:ea typeface="標楷體" pitchFamily="65" charset="-120"/>
              </a:rPr>
              <a:t>103</a:t>
            </a:r>
            <a:r>
              <a:rPr lang="zh-TW" altLang="en-US" dirty="0" smtClean="0">
                <a:effectLst/>
                <a:latin typeface="標楷體" pitchFamily="65" charset="-120"/>
                <a:ea typeface="標楷體" pitchFamily="65" charset="-120"/>
              </a:rPr>
              <a:t>條第</a:t>
            </a:r>
            <a:r>
              <a:rPr lang="en-US" altLang="zh-TW" dirty="0" smtClean="0">
                <a:effectLst/>
                <a:latin typeface="標楷體" pitchFamily="65" charset="-120"/>
                <a:ea typeface="標楷體" pitchFamily="65" charset="-120"/>
              </a:rPr>
              <a:t>1</a:t>
            </a:r>
            <a:r>
              <a:rPr lang="zh-TW" altLang="en-US" dirty="0" smtClean="0">
                <a:effectLst/>
                <a:latin typeface="標楷體" pitchFamily="65" charset="-120"/>
                <a:ea typeface="標楷體" pitchFamily="65" charset="-120"/>
              </a:rPr>
              <a:t>項第</a:t>
            </a:r>
            <a:r>
              <a:rPr lang="en-US" altLang="zh-TW" dirty="0" smtClean="0">
                <a:effectLst/>
                <a:latin typeface="標楷體" pitchFamily="65" charset="-120"/>
                <a:ea typeface="標楷體" pitchFamily="65" charset="-120"/>
              </a:rPr>
              <a:t>3</a:t>
            </a:r>
            <a:r>
              <a:rPr lang="zh-TW" altLang="en-US" dirty="0" smtClean="0">
                <a:effectLst/>
                <a:latin typeface="標楷體" pitchFamily="65" charset="-120"/>
                <a:ea typeface="標楷體" pitchFamily="65" charset="-120"/>
              </a:rPr>
              <a:t>款所定通知日，為機關通知廠商有本法第</a:t>
            </a:r>
            <a:r>
              <a:rPr lang="en-US" altLang="zh-TW" dirty="0" smtClean="0">
                <a:effectLst/>
                <a:latin typeface="標楷體" pitchFamily="65" charset="-120"/>
                <a:ea typeface="標楷體" pitchFamily="65" charset="-120"/>
              </a:rPr>
              <a:t>101</a:t>
            </a:r>
            <a:r>
              <a:rPr lang="zh-TW" altLang="en-US" dirty="0" smtClean="0">
                <a:effectLst/>
                <a:latin typeface="標楷體" pitchFamily="65" charset="-120"/>
                <a:ea typeface="標楷體" pitchFamily="65" charset="-120"/>
              </a:rPr>
              <a:t>條第</a:t>
            </a:r>
            <a:r>
              <a:rPr lang="en-US" altLang="zh-TW" dirty="0" smtClean="0">
                <a:effectLst/>
                <a:latin typeface="標楷體" pitchFamily="65" charset="-120"/>
                <a:ea typeface="標楷體" pitchFamily="65" charset="-120"/>
              </a:rPr>
              <a:t>1</a:t>
            </a:r>
            <a:r>
              <a:rPr lang="zh-TW" altLang="en-US" dirty="0" smtClean="0">
                <a:effectLst/>
                <a:latin typeface="標楷體" pitchFamily="65" charset="-120"/>
                <a:ea typeface="標楷體" pitchFamily="65" charset="-120"/>
              </a:rPr>
              <a:t>項各款情形之一之</a:t>
            </a:r>
            <a:r>
              <a:rPr lang="zh-TW" altLang="en-US" dirty="0" smtClean="0">
                <a:solidFill>
                  <a:srgbClr val="FF0000"/>
                </a:solidFill>
                <a:effectLst/>
                <a:latin typeface="標楷體" pitchFamily="65" charset="-120"/>
                <a:ea typeface="標楷體" pitchFamily="65" charset="-120"/>
              </a:rPr>
              <a:t>發文日期</a:t>
            </a:r>
            <a:r>
              <a:rPr lang="zh-TW" altLang="en-US" dirty="0" smtClean="0">
                <a:effectLst/>
                <a:latin typeface="標楷體" pitchFamily="65" charset="-120"/>
                <a:ea typeface="標楷體" pitchFamily="65" charset="-120"/>
              </a:rPr>
              <a:t>。　</a:t>
            </a:r>
            <a:endParaRPr lang="zh-TW" altLang="en-US" dirty="0">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pPr>
              <a:defRPr/>
            </a:pPr>
            <a:fld id="{1AAA7DA1-8469-4CE4-BE99-F6FE9D0F609B}" type="slidenum">
              <a:rPr lang="zh-TW" altLang="en-US" smtClean="0"/>
              <a:pPr>
                <a:defRPr/>
              </a:pPr>
              <a:t>70</a:t>
            </a:fld>
            <a:endParaRPr lang="zh-TW"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a:t>
            </a:r>
            <a:r>
              <a:rPr lang="zh-TW" altLang="en-US" sz="4400" b="1" dirty="0" smtClean="0">
                <a:solidFill>
                  <a:srgbClr val="7030A0"/>
                </a:solidFill>
                <a:effectLst/>
                <a:latin typeface="標楷體" pitchFamily="65" charset="-120"/>
                <a:ea typeface="標楷體" pitchFamily="65" charset="-120"/>
              </a:rPr>
              <a:t>採購稽核應注意事項</a:t>
            </a:r>
            <a:endParaRPr lang="zh-TW" altLang="en-US" sz="4400" b="1" dirty="0">
              <a:solidFill>
                <a:srgbClr val="7030A0"/>
              </a:solidFill>
              <a:effectLst/>
              <a:latin typeface="標楷體" pitchFamily="65" charset="-120"/>
              <a:ea typeface="標楷體" pitchFamily="65" charset="-120"/>
            </a:endParaRPr>
          </a:p>
        </p:txBody>
      </p:sp>
      <p:sp>
        <p:nvSpPr>
          <p:cNvPr id="3" name="內容版面配置區 2"/>
          <p:cNvSpPr>
            <a:spLocks noGrp="1"/>
          </p:cNvSpPr>
          <p:nvPr>
            <p:ph idx="1"/>
          </p:nvPr>
        </p:nvSpPr>
        <p:spPr>
          <a:xfrm>
            <a:off x="457200" y="1196752"/>
            <a:ext cx="7931224" cy="5277200"/>
          </a:xfrm>
        </p:spPr>
        <p:txBody>
          <a:bodyPr>
            <a:norm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一、採購稽核目的</a:t>
            </a:r>
            <a:endParaRPr lang="en-US" altLang="zh-TW" sz="3400" dirty="0" smtClean="0">
              <a:solidFill>
                <a:srgbClr val="1D04D2"/>
              </a:solidFill>
              <a:effectLst/>
              <a:latin typeface="標楷體" pitchFamily="65" charset="-120"/>
              <a:ea typeface="標楷體" pitchFamily="65" charset="-120"/>
            </a:endParaRPr>
          </a:p>
          <a:p>
            <a:pPr marL="1254125" indent="-360363" algn="just">
              <a:buFont typeface="Wingdings" pitchFamily="2" charset="2"/>
              <a:buChar char="Ø"/>
            </a:pPr>
            <a:r>
              <a:rPr lang="zh-TW" altLang="en-US" sz="3600" dirty="0" smtClean="0">
                <a:solidFill>
                  <a:srgbClr val="FF0000"/>
                </a:solidFill>
                <a:effectLst/>
                <a:latin typeface="標楷體" pitchFamily="65" charset="-120"/>
                <a:ea typeface="標楷體" pitchFamily="65" charset="-120"/>
              </a:rPr>
              <a:t>提升採購品質</a:t>
            </a:r>
            <a:endParaRPr lang="en-US" altLang="zh-TW" sz="3600" dirty="0" smtClean="0">
              <a:solidFill>
                <a:srgbClr val="FF0000"/>
              </a:solidFill>
              <a:effectLst/>
              <a:latin typeface="標楷體" pitchFamily="65" charset="-120"/>
              <a:ea typeface="標楷體" pitchFamily="65" charset="-120"/>
            </a:endParaRPr>
          </a:p>
          <a:p>
            <a:pPr marL="1254125" indent="-360363" algn="just">
              <a:buFont typeface="Wingdings" pitchFamily="2" charset="2"/>
              <a:buChar char="Ø"/>
            </a:pPr>
            <a:endParaRPr lang="en-US" altLang="zh-TW" sz="3600" dirty="0" smtClean="0">
              <a:solidFill>
                <a:srgbClr val="1D04D2"/>
              </a:solidFill>
              <a:effectLst/>
              <a:latin typeface="標楷體" pitchFamily="65" charset="-120"/>
              <a:ea typeface="標楷體" pitchFamily="65" charset="-120"/>
            </a:endParaRPr>
          </a:p>
          <a:p>
            <a:pPr marL="1254125" indent="-360363" algn="just">
              <a:buFont typeface="Wingdings" pitchFamily="2" charset="2"/>
              <a:buChar char="Ø"/>
            </a:pPr>
            <a:r>
              <a:rPr lang="zh-TW" altLang="en-US" sz="3600" dirty="0" smtClean="0">
                <a:solidFill>
                  <a:srgbClr val="FF0000"/>
                </a:solidFill>
                <a:effectLst/>
                <a:latin typeface="標楷體" pitchFamily="65" charset="-120"/>
                <a:ea typeface="標楷體" pitchFamily="65" charset="-120"/>
              </a:rPr>
              <a:t>發現廠商不當違法行為</a:t>
            </a:r>
            <a:endParaRPr lang="en-US" altLang="zh-TW" sz="3600" dirty="0" smtClean="0">
              <a:solidFill>
                <a:srgbClr val="FF0000"/>
              </a:solidFill>
              <a:effectLst/>
              <a:latin typeface="標楷體" pitchFamily="65" charset="-120"/>
              <a:ea typeface="標楷體" pitchFamily="65" charset="-120"/>
            </a:endParaRPr>
          </a:p>
          <a:p>
            <a:pPr marL="1254125" indent="-360363" algn="just">
              <a:buFont typeface="Wingdings" pitchFamily="2" charset="2"/>
              <a:buChar char="Ø"/>
            </a:pPr>
            <a:endParaRPr lang="en-US" altLang="zh-TW" sz="3600" dirty="0" smtClean="0">
              <a:solidFill>
                <a:srgbClr val="1D04D2"/>
              </a:solidFill>
              <a:effectLst/>
              <a:latin typeface="標楷體" pitchFamily="65" charset="-120"/>
              <a:ea typeface="標楷體" pitchFamily="65" charset="-120"/>
            </a:endParaRPr>
          </a:p>
          <a:p>
            <a:pPr marL="1254125" indent="-360363" algn="just">
              <a:buFont typeface="Wingdings" pitchFamily="2" charset="2"/>
              <a:buChar char="Ø"/>
            </a:pPr>
            <a:r>
              <a:rPr lang="zh-TW" altLang="en-US" sz="3600" dirty="0" smtClean="0">
                <a:solidFill>
                  <a:srgbClr val="FF0000"/>
                </a:solidFill>
                <a:effectLst/>
                <a:latin typeface="標楷體" pitchFamily="65" charset="-120"/>
                <a:ea typeface="標楷體" pitchFamily="65" charset="-120"/>
              </a:rPr>
              <a:t>避免機關採購違反法令</a:t>
            </a:r>
            <a:endParaRPr lang="en-US" altLang="zh-TW" sz="3200" b="1"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71</a:t>
            </a:fld>
            <a:endParaRPr lang="zh-TW"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277200"/>
          </a:xfrm>
        </p:spPr>
        <p:txBody>
          <a:bodyPr>
            <a:norm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endParaRPr lang="en-US" altLang="zh-TW" sz="3400" dirty="0" smtClean="0">
              <a:solidFill>
                <a:srgbClr val="1D04D2"/>
              </a:solidFill>
              <a:latin typeface="標楷體" pitchFamily="65" charset="-120"/>
              <a:ea typeface="標楷體" pitchFamily="65" charset="-120"/>
            </a:endParaRPr>
          </a:p>
          <a:p>
            <a:pPr marL="712788" indent="276225" algn="just">
              <a:buFont typeface="Wingdings" pitchFamily="2" charset="2"/>
              <a:buChar char="l"/>
              <a:tabLst>
                <a:tab pos="1073150" algn="l"/>
              </a:tabLst>
            </a:pPr>
            <a:endParaRPr lang="en-US" altLang="zh-TW" sz="3200" b="1" dirty="0" smtClean="0">
              <a:solidFill>
                <a:srgbClr val="1D04D2"/>
              </a:solidFill>
              <a:latin typeface="標楷體" pitchFamily="65" charset="-120"/>
              <a:ea typeface="標楷體" pitchFamily="65" charset="-120"/>
            </a:endParaRPr>
          </a:p>
          <a:p>
            <a:pPr marL="722313" indent="-722313" algn="just">
              <a:buNone/>
            </a:pPr>
            <a:endParaRPr lang="en-US" altLang="zh-TW" sz="3200" b="1" dirty="0" smtClean="0">
              <a:solidFill>
                <a:srgbClr val="1D04D2"/>
              </a:solidFill>
              <a:latin typeface="標楷體" pitchFamily="65" charset="-120"/>
              <a:ea typeface="標楷體" pitchFamily="65" charset="-120"/>
            </a:endParaRPr>
          </a:p>
          <a:p>
            <a:pPr marL="722313" indent="-722313" algn="just">
              <a:buNone/>
            </a:pPr>
            <a:endParaRPr lang="zh-TW" altLang="en-US" sz="28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72</a:t>
            </a:fld>
            <a:endParaRPr lang="zh-TW" altLang="en-US"/>
          </a:p>
        </p:txBody>
      </p:sp>
      <p:graphicFrame>
        <p:nvGraphicFramePr>
          <p:cNvPr id="5" name="內容版面配置區 4"/>
          <p:cNvGraphicFramePr>
            <a:graphicFrameLocks/>
          </p:cNvGraphicFramePr>
          <p:nvPr/>
        </p:nvGraphicFramePr>
        <p:xfrm>
          <a:off x="467544" y="1772816"/>
          <a:ext cx="7704856" cy="4396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277200"/>
          </a:xfrm>
        </p:spPr>
        <p:txBody>
          <a:bodyPr>
            <a:norm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2000" dirty="0" smtClean="0">
              <a:solidFill>
                <a:srgbClr val="1D04D2"/>
              </a:solidFill>
              <a:latin typeface="標楷體" pitchFamily="65" charset="-120"/>
              <a:ea typeface="標楷體" pitchFamily="65" charset="-120"/>
            </a:endParaRPr>
          </a:p>
          <a:p>
            <a:pPr marL="1169988" indent="-361950" algn="just">
              <a:buFont typeface="Wingdings" pitchFamily="2" charset="2"/>
              <a:buChar char="Ø"/>
            </a:pPr>
            <a:r>
              <a:rPr lang="zh-TW" altLang="en-US" dirty="0" smtClean="0">
                <a:solidFill>
                  <a:srgbClr val="1D04D2"/>
                </a:solidFill>
                <a:effectLst/>
                <a:latin typeface="標楷體" pitchFamily="65" charset="-120"/>
                <a:ea typeface="標楷體" pitchFamily="65" charset="-120"/>
              </a:rPr>
              <a:t>招標階段</a:t>
            </a:r>
            <a:endParaRPr lang="en-US" altLang="zh-TW" dirty="0" smtClean="0">
              <a:solidFill>
                <a:srgbClr val="1D04D2"/>
              </a:solidFill>
              <a:effectLst/>
              <a:latin typeface="標楷體" pitchFamily="65" charset="-120"/>
              <a:ea typeface="標楷體" pitchFamily="65" charset="-120"/>
            </a:endParaRPr>
          </a:p>
          <a:p>
            <a:pPr marL="1169988" indent="-361950" algn="just">
              <a:buFont typeface="Wingdings" pitchFamily="2" charset="2"/>
              <a:buChar char="Ø"/>
            </a:pPr>
            <a:r>
              <a:rPr lang="zh-TW" altLang="zh-TW" dirty="0" smtClean="0">
                <a:solidFill>
                  <a:srgbClr val="1D04D2"/>
                </a:solidFill>
                <a:effectLst/>
                <a:latin typeface="標楷體" pitchFamily="65" charset="-120"/>
                <a:ea typeface="標楷體" pitchFamily="65" charset="-120"/>
              </a:rPr>
              <a:t>開標、審標及決標階段</a:t>
            </a:r>
            <a:endParaRPr lang="en-US" altLang="zh-TW" dirty="0" smtClean="0">
              <a:solidFill>
                <a:srgbClr val="1D04D2"/>
              </a:solidFill>
              <a:effectLst/>
              <a:latin typeface="標楷體" pitchFamily="65" charset="-120"/>
              <a:ea typeface="標楷體" pitchFamily="65" charset="-120"/>
            </a:endParaRPr>
          </a:p>
          <a:p>
            <a:pPr marL="1169988" indent="-361950" algn="just">
              <a:buFont typeface="Wingdings" pitchFamily="2" charset="2"/>
              <a:buChar char="Ø"/>
            </a:pPr>
            <a:r>
              <a:rPr lang="zh-TW" altLang="zh-TW" dirty="0" smtClean="0">
                <a:solidFill>
                  <a:srgbClr val="1D04D2"/>
                </a:solidFill>
                <a:effectLst/>
                <a:latin typeface="標楷體" pitchFamily="65" charset="-120"/>
                <a:ea typeface="標楷體" pitchFamily="65" charset="-120"/>
              </a:rPr>
              <a:t>履約階段之缺失</a:t>
            </a:r>
            <a:endParaRPr lang="en-US" altLang="zh-TW" dirty="0" smtClean="0">
              <a:solidFill>
                <a:srgbClr val="1D04D2"/>
              </a:solidFill>
              <a:effectLst/>
              <a:latin typeface="標楷體" pitchFamily="65" charset="-120"/>
              <a:ea typeface="標楷體" pitchFamily="65" charset="-120"/>
            </a:endParaRPr>
          </a:p>
          <a:p>
            <a:pPr marL="1169988" indent="-361950" algn="just">
              <a:buFont typeface="Wingdings" pitchFamily="2" charset="2"/>
              <a:buChar char="Ø"/>
            </a:pPr>
            <a:r>
              <a:rPr lang="zh-TW" altLang="zh-TW" dirty="0" smtClean="0">
                <a:solidFill>
                  <a:srgbClr val="1D04D2"/>
                </a:solidFill>
                <a:effectLst/>
                <a:latin typeface="標楷體" pitchFamily="65" charset="-120"/>
                <a:ea typeface="標楷體" pitchFamily="65" charset="-120"/>
              </a:rPr>
              <a:t>驗收階段</a:t>
            </a:r>
            <a:endParaRPr lang="en-US" altLang="zh-TW" dirty="0" smtClean="0">
              <a:solidFill>
                <a:srgbClr val="1D04D2"/>
              </a:solidFill>
              <a:effectLst/>
              <a:latin typeface="標楷體" pitchFamily="65" charset="-120"/>
              <a:ea typeface="標楷體" pitchFamily="65" charset="-120"/>
            </a:endParaRPr>
          </a:p>
          <a:p>
            <a:pPr marL="1169988" indent="-361950" algn="just">
              <a:buFont typeface="Wingdings" pitchFamily="2" charset="2"/>
              <a:buChar char="Ø"/>
            </a:pPr>
            <a:r>
              <a:rPr lang="zh-TW" altLang="zh-TW" dirty="0" smtClean="0">
                <a:solidFill>
                  <a:srgbClr val="1D04D2"/>
                </a:solidFill>
                <a:effectLst/>
                <a:latin typeface="標楷體" pitchFamily="65" charset="-120"/>
                <a:ea typeface="標楷體" pitchFamily="65" charset="-120"/>
              </a:rPr>
              <a:t>其他</a:t>
            </a:r>
            <a:endParaRPr lang="en-US" altLang="zh-TW" dirty="0" smtClean="0">
              <a:solidFill>
                <a:srgbClr val="1D04D2"/>
              </a:solidFill>
              <a:effectLst/>
              <a:latin typeface="標楷體" pitchFamily="65" charset="-120"/>
              <a:ea typeface="標楷體" pitchFamily="65" charset="-120"/>
            </a:endParaRPr>
          </a:p>
          <a:p>
            <a:pPr marL="722313" indent="-722313" algn="just">
              <a:buNone/>
            </a:pPr>
            <a:endParaRPr lang="en-US" altLang="zh-TW" sz="3200" b="1" dirty="0" smtClean="0">
              <a:solidFill>
                <a:srgbClr val="1D04D2"/>
              </a:solidFill>
              <a:latin typeface="標楷體" pitchFamily="65" charset="-120"/>
              <a:ea typeface="標楷體" pitchFamily="65" charset="-120"/>
            </a:endParaRPr>
          </a:p>
          <a:p>
            <a:pPr marL="722313" indent="-722313" algn="just">
              <a:buNone/>
            </a:pPr>
            <a:endParaRPr lang="zh-TW" altLang="en-US" sz="28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73</a:t>
            </a:fld>
            <a:endParaRPr lang="zh-TW"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latin typeface="標楷體" pitchFamily="65" charset="-120"/>
                <a:ea typeface="標楷體" pitchFamily="65" charset="-120"/>
              </a:rPr>
              <a:t>1.</a:t>
            </a:r>
            <a:r>
              <a:rPr lang="zh-TW" altLang="en-US" dirty="0" smtClean="0">
                <a:solidFill>
                  <a:srgbClr val="1D04D2"/>
                </a:solidFill>
                <a:effectLst/>
                <a:latin typeface="標楷體" pitchFamily="65" charset="-120"/>
                <a:ea typeface="標楷體" pitchFamily="65" charset="-120"/>
              </a:rPr>
              <a:t>依採購法第</a:t>
            </a:r>
            <a:r>
              <a:rPr lang="en-US" altLang="zh-TW" dirty="0" smtClean="0">
                <a:solidFill>
                  <a:srgbClr val="1D04D2"/>
                </a:solidFill>
                <a:effectLst/>
                <a:latin typeface="標楷體" pitchFamily="65" charset="-120"/>
                <a:ea typeface="標楷體" pitchFamily="65" charset="-120"/>
              </a:rPr>
              <a:t>22</a:t>
            </a:r>
            <a:r>
              <a:rPr lang="zh-TW" altLang="en-US" dirty="0" smtClean="0">
                <a:solidFill>
                  <a:srgbClr val="1D04D2"/>
                </a:solidFill>
                <a:effectLst/>
                <a:latin typeface="標楷體" pitchFamily="65" charset="-120"/>
                <a:ea typeface="標楷體" pitchFamily="65" charset="-120"/>
              </a:rPr>
              <a:t>條第</a:t>
            </a:r>
            <a:r>
              <a:rPr lang="en-US" altLang="zh-TW" dirty="0" smtClean="0">
                <a:solidFill>
                  <a:srgbClr val="1D04D2"/>
                </a:solidFill>
                <a:effectLst/>
                <a:latin typeface="標楷體" pitchFamily="65" charset="-120"/>
                <a:ea typeface="標楷體" pitchFamily="65" charset="-120"/>
              </a:rPr>
              <a:t>1</a:t>
            </a:r>
            <a:r>
              <a:rPr lang="zh-TW" altLang="en-US" dirty="0" smtClean="0">
                <a:solidFill>
                  <a:srgbClr val="1D04D2"/>
                </a:solidFill>
                <a:effectLst/>
                <a:latin typeface="標楷體" pitchFamily="65" charset="-120"/>
                <a:ea typeface="標楷體" pitchFamily="65" charset="-120"/>
              </a:rPr>
              <a:t>項第</a:t>
            </a:r>
            <a:r>
              <a:rPr lang="en-US" altLang="zh-TW" dirty="0" smtClean="0">
                <a:solidFill>
                  <a:srgbClr val="1D04D2"/>
                </a:solidFill>
                <a:effectLst/>
                <a:latin typeface="標楷體" pitchFamily="65" charset="-120"/>
                <a:ea typeface="標楷體" pitchFamily="65" charset="-120"/>
              </a:rPr>
              <a:t>9</a:t>
            </a:r>
            <a:r>
              <a:rPr lang="zh-TW" altLang="en-US" dirty="0" smtClean="0">
                <a:solidFill>
                  <a:srgbClr val="1D04D2"/>
                </a:solidFill>
                <a:effectLst/>
                <a:latin typeface="標楷體" pitchFamily="65" charset="-120"/>
                <a:ea typeface="標楷體" pitchFamily="65" charset="-120"/>
              </a:rPr>
              <a:t>款辦理</a:t>
            </a:r>
            <a:r>
              <a:rPr lang="zh-TW" altLang="en-US" dirty="0" smtClean="0">
                <a:solidFill>
                  <a:srgbClr val="FF0000"/>
                </a:solidFill>
                <a:effectLst/>
                <a:latin typeface="標楷體" pitchFamily="65" charset="-120"/>
                <a:ea typeface="標楷體" pitchFamily="65" charset="-120"/>
              </a:rPr>
              <a:t>未敘明</a:t>
            </a:r>
            <a:r>
              <a:rPr lang="zh-TW" altLang="en-US" dirty="0" smtClean="0">
                <a:solidFill>
                  <a:srgbClr val="1D04D2"/>
                </a:solidFill>
                <a:effectLst/>
                <a:latin typeface="標楷體" pitchFamily="65" charset="-120"/>
                <a:ea typeface="標楷體" pitchFamily="65" charset="-120"/>
              </a:rPr>
              <a:t>該款情形</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74</a:t>
            </a:fld>
            <a:endParaRPr lang="zh-TW"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sz="2800" dirty="0" smtClean="0">
                <a:solidFill>
                  <a:srgbClr val="1D076F"/>
                </a:solidFill>
                <a:effectLst/>
                <a:latin typeface="標楷體" pitchFamily="65" charset="-120"/>
                <a:ea typeface="標楷體" pitchFamily="65" charset="-120"/>
              </a:rPr>
              <a:t>案例</a:t>
            </a:r>
            <a:r>
              <a:rPr lang="en-US" altLang="zh-TW" sz="2800" dirty="0" smtClean="0">
                <a:solidFill>
                  <a:srgbClr val="1D076F"/>
                </a:solidFill>
                <a:effectLst/>
                <a:latin typeface="標楷體" pitchFamily="65" charset="-120"/>
                <a:ea typeface="標楷體" pitchFamily="65" charset="-120"/>
              </a:rPr>
              <a:t>1</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1169988" indent="-627063"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r>
              <a:rPr lang="zh-TW" altLang="en-US" sz="2800" dirty="0" smtClean="0">
                <a:solidFill>
                  <a:srgbClr val="1D076F"/>
                </a:solidFill>
                <a:effectLst/>
                <a:latin typeface="標楷體" pitchFamily="65" charset="-120"/>
                <a:ea typeface="標楷體" pitchFamily="65" charset="-120"/>
              </a:rPr>
              <a:t>某機關辦理採購，</a:t>
            </a:r>
            <a:r>
              <a:rPr lang="zh-TW" altLang="zh-TW" sz="2800" dirty="0" smtClean="0">
                <a:solidFill>
                  <a:srgbClr val="1D076F"/>
                </a:solidFill>
                <a:effectLst/>
                <a:latin typeface="標楷體" pitchFamily="65" charset="-120"/>
                <a:ea typeface="標楷體" pitchFamily="65" charset="-120"/>
              </a:rPr>
              <a:t>招標公告登載依本法「第</a:t>
            </a:r>
            <a:r>
              <a:rPr lang="en-US" altLang="zh-TW" sz="2800" dirty="0" smtClean="0">
                <a:solidFill>
                  <a:srgbClr val="1D076F"/>
                </a:solidFill>
                <a:effectLst/>
                <a:latin typeface="標楷體" pitchFamily="65" charset="-120"/>
                <a:ea typeface="標楷體" pitchFamily="65" charset="-120"/>
              </a:rPr>
              <a:t>22</a:t>
            </a:r>
            <a:r>
              <a:rPr lang="zh-TW" altLang="zh-TW" sz="2800" dirty="0" smtClean="0">
                <a:solidFill>
                  <a:srgbClr val="1D076F"/>
                </a:solidFill>
                <a:effectLst/>
                <a:latin typeface="標楷體" pitchFamily="65" charset="-120"/>
                <a:ea typeface="標楷體" pitchFamily="65" charset="-120"/>
              </a:rPr>
              <a:t>條第</a:t>
            </a:r>
            <a:r>
              <a:rPr lang="en-US" altLang="zh-TW" sz="2800" dirty="0" smtClean="0">
                <a:solidFill>
                  <a:srgbClr val="1D076F"/>
                </a:solidFill>
                <a:effectLst/>
                <a:latin typeface="標楷體" pitchFamily="65" charset="-120"/>
                <a:ea typeface="標楷體" pitchFamily="65" charset="-120"/>
              </a:rPr>
              <a:t>1</a:t>
            </a:r>
            <a:r>
              <a:rPr lang="zh-TW" altLang="zh-TW" sz="2800" dirty="0" smtClean="0">
                <a:solidFill>
                  <a:srgbClr val="1D076F"/>
                </a:solidFill>
                <a:effectLst/>
                <a:latin typeface="標楷體" pitchFamily="65" charset="-120"/>
                <a:ea typeface="標楷體" pitchFamily="65" charset="-120"/>
              </a:rPr>
              <a:t>項第</a:t>
            </a:r>
            <a:r>
              <a:rPr lang="en-US" altLang="zh-TW" sz="2800" dirty="0" smtClean="0">
                <a:solidFill>
                  <a:srgbClr val="1D076F"/>
                </a:solidFill>
                <a:effectLst/>
                <a:latin typeface="標楷體" pitchFamily="65" charset="-120"/>
                <a:ea typeface="標楷體" pitchFamily="65" charset="-120"/>
              </a:rPr>
              <a:t>9</a:t>
            </a:r>
            <a:r>
              <a:rPr lang="zh-TW" altLang="zh-TW" sz="2800" dirty="0" smtClean="0">
                <a:solidFill>
                  <a:srgbClr val="1D076F"/>
                </a:solidFill>
                <a:effectLst/>
                <a:latin typeface="標楷體" pitchFamily="65" charset="-120"/>
                <a:ea typeface="標楷體" pitchFamily="65" charset="-120"/>
              </a:rPr>
              <a:t>款」辦理限制性招標</a:t>
            </a:r>
            <a:r>
              <a:rPr lang="zh-TW" altLang="en-US" sz="2800" dirty="0" smtClean="0">
                <a:solidFill>
                  <a:srgbClr val="1D076F"/>
                </a:solidFill>
                <a:effectLst/>
                <a:latin typeface="標楷體" pitchFamily="65" charset="-120"/>
                <a:ea typeface="標楷體" pitchFamily="65" charset="-120"/>
              </a:rPr>
              <a:t>，</a:t>
            </a:r>
            <a:r>
              <a:rPr lang="zh-TW" altLang="zh-TW" sz="2800" dirty="0" smtClean="0">
                <a:solidFill>
                  <a:srgbClr val="1D076F"/>
                </a:solidFill>
                <a:effectLst/>
                <a:latin typeface="標楷體" pitchFamily="65" charset="-120"/>
                <a:ea typeface="標楷體" pitchFamily="65" charset="-120"/>
              </a:rPr>
              <a:t>機關</a:t>
            </a:r>
            <a:r>
              <a:rPr lang="en-US" altLang="zh-TW" sz="2800" dirty="0" smtClean="0">
                <a:solidFill>
                  <a:srgbClr val="1D076F"/>
                </a:solidFill>
                <a:effectLst/>
                <a:latin typeface="標楷體" pitchFamily="65" charset="-120"/>
                <a:ea typeface="標楷體" pitchFamily="65" charset="-120"/>
              </a:rPr>
              <a:t>106</a:t>
            </a:r>
            <a:r>
              <a:rPr lang="zh-TW" altLang="zh-TW" sz="2800" dirty="0" smtClean="0">
                <a:solidFill>
                  <a:srgbClr val="1D076F"/>
                </a:solidFill>
                <a:effectLst/>
                <a:latin typeface="標楷體" pitchFamily="65" charset="-120"/>
                <a:ea typeface="標楷體" pitchFamily="65" charset="-120"/>
              </a:rPr>
              <a:t>年</a:t>
            </a:r>
            <a:r>
              <a:rPr lang="en-US" altLang="zh-TW" sz="2800" dirty="0" smtClean="0">
                <a:solidFill>
                  <a:srgbClr val="1D076F"/>
                </a:solidFill>
                <a:effectLst/>
                <a:latin typeface="標楷體" pitchFamily="65" charset="-120"/>
                <a:ea typeface="標楷體" pitchFamily="65" charset="-120"/>
              </a:rPr>
              <a:t>1</a:t>
            </a:r>
            <a:r>
              <a:rPr lang="zh-TW" altLang="zh-TW" sz="2800" dirty="0" smtClean="0">
                <a:solidFill>
                  <a:srgbClr val="1D076F"/>
                </a:solidFill>
                <a:effectLst/>
                <a:latin typeface="標楷體" pitchFamily="65" charset="-120"/>
                <a:ea typeface="標楷體" pitchFamily="65" charset="-120"/>
              </a:rPr>
              <a:t>月</a:t>
            </a:r>
            <a:r>
              <a:rPr lang="en-US" altLang="zh-TW" sz="2800" dirty="0" smtClean="0">
                <a:solidFill>
                  <a:srgbClr val="1D076F"/>
                </a:solidFill>
                <a:effectLst/>
                <a:latin typeface="標楷體" pitchFamily="65" charset="-120"/>
                <a:ea typeface="標楷體" pitchFamily="65" charset="-120"/>
              </a:rPr>
              <a:t>12</a:t>
            </a:r>
            <a:r>
              <a:rPr lang="zh-TW" altLang="zh-TW" sz="2800" dirty="0" smtClean="0">
                <a:solidFill>
                  <a:srgbClr val="1D076F"/>
                </a:solidFill>
                <a:effectLst/>
                <a:latin typeface="標楷體" pitchFamily="65" charset="-120"/>
                <a:ea typeface="標楷體" pitchFamily="65" charset="-120"/>
              </a:rPr>
              <a:t>日簽辦採購簽呈說明五、（一）逕載明「招標方式：擬依據『政府採購法』第</a:t>
            </a:r>
            <a:r>
              <a:rPr lang="en-US" altLang="zh-TW" sz="2800" dirty="0" smtClean="0">
                <a:solidFill>
                  <a:srgbClr val="1D076F"/>
                </a:solidFill>
                <a:effectLst/>
                <a:latin typeface="標楷體" pitchFamily="65" charset="-120"/>
                <a:ea typeface="標楷體" pitchFamily="65" charset="-120"/>
              </a:rPr>
              <a:t>22</a:t>
            </a:r>
            <a:r>
              <a:rPr lang="zh-TW" altLang="zh-TW" sz="2800" dirty="0" smtClean="0">
                <a:solidFill>
                  <a:srgbClr val="1D076F"/>
                </a:solidFill>
                <a:effectLst/>
                <a:latin typeface="標楷體" pitchFamily="65" charset="-120"/>
                <a:ea typeface="標楷體" pitchFamily="65" charset="-120"/>
              </a:rPr>
              <a:t>條第</a:t>
            </a:r>
            <a:r>
              <a:rPr lang="en-US" altLang="zh-TW" sz="2800" dirty="0" smtClean="0">
                <a:solidFill>
                  <a:srgbClr val="1D076F"/>
                </a:solidFill>
                <a:effectLst/>
                <a:latin typeface="標楷體" pitchFamily="65" charset="-120"/>
                <a:ea typeface="標楷體" pitchFamily="65" charset="-120"/>
              </a:rPr>
              <a:t>1</a:t>
            </a:r>
            <a:r>
              <a:rPr lang="zh-TW" altLang="zh-TW" sz="2800" dirty="0" smtClean="0">
                <a:solidFill>
                  <a:srgbClr val="1D076F"/>
                </a:solidFill>
                <a:effectLst/>
                <a:latin typeface="標楷體" pitchFamily="65" charset="-120"/>
                <a:ea typeface="標楷體" pitchFamily="65" charset="-120"/>
              </a:rPr>
              <a:t>項第</a:t>
            </a:r>
            <a:r>
              <a:rPr lang="en-US" altLang="zh-TW" sz="2800" dirty="0" smtClean="0">
                <a:solidFill>
                  <a:srgbClr val="1D076F"/>
                </a:solidFill>
                <a:effectLst/>
                <a:latin typeface="標楷體" pitchFamily="65" charset="-120"/>
                <a:ea typeface="標楷體" pitchFamily="65" charset="-120"/>
              </a:rPr>
              <a:t>9</a:t>
            </a:r>
            <a:r>
              <a:rPr lang="zh-TW" altLang="zh-TW" sz="2800" dirty="0" smtClean="0">
                <a:solidFill>
                  <a:srgbClr val="1D076F"/>
                </a:solidFill>
                <a:effectLst/>
                <a:latin typeface="標楷體" pitchFamily="65" charset="-120"/>
                <a:ea typeface="標楷體" pitchFamily="65" charset="-120"/>
              </a:rPr>
              <a:t>款規定：『委託專業服務、技術服務或資訊服務，經公開客觀評選為優勝者』，準用最有利標評選方式辦理」</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75</a:t>
            </a:fld>
            <a:endParaRPr lang="zh-TW"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rm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520825" indent="-977900"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latin typeface="標楷體" pitchFamily="65" charset="-120"/>
                <a:ea typeface="標楷體" pitchFamily="65" charset="-120"/>
              </a:rPr>
              <a:t>2.</a:t>
            </a:r>
            <a:r>
              <a:rPr lang="zh-TW" altLang="en-US" dirty="0" smtClean="0">
                <a:solidFill>
                  <a:srgbClr val="1D04D2"/>
                </a:solidFill>
                <a:effectLst/>
                <a:latin typeface="標楷體" pitchFamily="65" charset="-120"/>
                <a:ea typeface="標楷體" pitchFamily="65" charset="-120"/>
              </a:rPr>
              <a:t>洽廠商訪價或規格，未依採購法第</a:t>
            </a:r>
            <a:r>
              <a:rPr lang="en-US" altLang="zh-TW" dirty="0" smtClean="0">
                <a:solidFill>
                  <a:srgbClr val="1D04D2"/>
                </a:solidFill>
                <a:effectLst/>
                <a:latin typeface="標楷體" pitchFamily="65" charset="-120"/>
                <a:ea typeface="標楷體" pitchFamily="65" charset="-120"/>
              </a:rPr>
              <a:t>34</a:t>
            </a:r>
            <a:r>
              <a:rPr lang="zh-TW" altLang="en-US" dirty="0" smtClean="0">
                <a:solidFill>
                  <a:srgbClr val="1D04D2"/>
                </a:solidFill>
                <a:effectLst/>
                <a:latin typeface="標楷體" pitchFamily="65" charset="-120"/>
                <a:ea typeface="標楷體" pitchFamily="65" charset="-120"/>
              </a:rPr>
              <a:t>條第</a:t>
            </a:r>
            <a:r>
              <a:rPr lang="en-US" altLang="zh-TW" dirty="0" smtClean="0">
                <a:solidFill>
                  <a:srgbClr val="1D04D2"/>
                </a:solidFill>
                <a:effectLst/>
                <a:latin typeface="標楷體" pitchFamily="65" charset="-120"/>
                <a:ea typeface="標楷體" pitchFamily="65" charset="-120"/>
              </a:rPr>
              <a:t>1</a:t>
            </a:r>
            <a:r>
              <a:rPr lang="zh-TW" altLang="en-US" dirty="0" smtClean="0">
                <a:solidFill>
                  <a:srgbClr val="1D04D2"/>
                </a:solidFill>
                <a:effectLst/>
                <a:latin typeface="標楷體" pitchFamily="65" charset="-120"/>
                <a:ea typeface="標楷體" pitchFamily="65" charset="-120"/>
              </a:rPr>
              <a:t>項後段辦理，</a:t>
            </a:r>
            <a:r>
              <a:rPr lang="zh-TW" altLang="en-US" dirty="0" smtClean="0">
                <a:solidFill>
                  <a:srgbClr val="FF0000"/>
                </a:solidFill>
                <a:effectLst/>
                <a:latin typeface="標楷體" pitchFamily="65" charset="-120"/>
                <a:ea typeface="標楷體" pitchFamily="65" charset="-120"/>
              </a:rPr>
              <a:t>不慎洩漏</a:t>
            </a:r>
            <a:r>
              <a:rPr lang="zh-TW" altLang="en-US" dirty="0" smtClean="0">
                <a:solidFill>
                  <a:srgbClr val="1D04D2"/>
                </a:solidFill>
                <a:effectLst/>
                <a:latin typeface="標楷體" pitchFamily="65" charset="-120"/>
                <a:ea typeface="標楷體" pitchFamily="65" charset="-120"/>
              </a:rPr>
              <a:t>招標資訊致</a:t>
            </a:r>
            <a:r>
              <a:rPr lang="zh-TW" altLang="zh-TW" dirty="0" smtClean="0">
                <a:solidFill>
                  <a:srgbClr val="1D04D2"/>
                </a:solidFill>
                <a:effectLst/>
                <a:latin typeface="標楷體" pitchFamily="65" charset="-120"/>
                <a:ea typeface="標楷體" pitchFamily="65" charset="-120"/>
              </a:rPr>
              <a:t>廠商提前知悉招標規範而得提早準備</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latin typeface="標楷體" pitchFamily="65" charset="-120"/>
              <a:ea typeface="標楷體" pitchFamily="65" charset="-120"/>
            </a:endParaRPr>
          </a:p>
          <a:p>
            <a:pPr marL="1616075" indent="-1073150" algn="just">
              <a:buNone/>
            </a:pPr>
            <a:r>
              <a:rPr lang="zh-TW" altLang="en-US" sz="3400" dirty="0" smtClean="0">
                <a:solidFill>
                  <a:srgbClr val="1D04D2"/>
                </a:solidFill>
                <a:latin typeface="標楷體" pitchFamily="65" charset="-120"/>
                <a:ea typeface="標楷體" pitchFamily="65" charset="-120"/>
              </a:rPr>
              <a:t> </a:t>
            </a:r>
            <a:endParaRPr lang="en-US" altLang="zh-TW" sz="3400"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76</a:t>
            </a:fld>
            <a:endParaRPr lang="zh-TW"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sz="2800" dirty="0" smtClean="0">
                <a:solidFill>
                  <a:srgbClr val="1D076F"/>
                </a:solidFill>
                <a:effectLst/>
                <a:latin typeface="標楷體" pitchFamily="65" charset="-120"/>
                <a:ea typeface="標楷體" pitchFamily="65" charset="-120"/>
              </a:rPr>
              <a:t>案例</a:t>
            </a:r>
            <a:r>
              <a:rPr lang="en-US" altLang="zh-TW" sz="2800" dirty="0" smtClean="0">
                <a:solidFill>
                  <a:srgbClr val="1D076F"/>
                </a:solidFill>
                <a:effectLst/>
                <a:latin typeface="標楷體" pitchFamily="65" charset="-120"/>
                <a:ea typeface="標楷體" pitchFamily="65" charset="-120"/>
              </a:rPr>
              <a:t>2</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1169988" indent="-627063" algn="just">
              <a:lnSpc>
                <a:spcPct val="120000"/>
              </a:lnSpc>
              <a:spcBef>
                <a:spcPts val="600"/>
              </a:spcBef>
              <a:buNone/>
            </a:pPr>
            <a:r>
              <a:rPr lang="zh-TW" altLang="en-US" dirty="0" smtClean="0">
                <a:solidFill>
                  <a:srgbClr val="1D076F"/>
                </a:solidFill>
                <a:effectLst/>
                <a:latin typeface="標楷體" pitchFamily="65" charset="-120"/>
                <a:ea typeface="標楷體" pitchFamily="65" charset="-120"/>
              </a:rPr>
              <a:t>   </a:t>
            </a:r>
            <a:r>
              <a:rPr lang="zh-TW" altLang="en-US" sz="2800" dirty="0" smtClean="0">
                <a:solidFill>
                  <a:srgbClr val="1D076F"/>
                </a:solidFill>
                <a:effectLst/>
                <a:latin typeface="標楷體" pitchFamily="65" charset="-120"/>
                <a:ea typeface="標楷體" pitchFamily="65" charset="-120"/>
              </a:rPr>
              <a:t>某機關辦理採購，</a:t>
            </a:r>
            <a:r>
              <a:rPr lang="zh-TW" altLang="zh-TW" sz="2800" dirty="0" smtClean="0">
                <a:solidFill>
                  <a:srgbClr val="1D076F"/>
                </a:solidFill>
                <a:effectLst/>
                <a:latin typeface="標楷體" pitchFamily="65" charset="-120"/>
                <a:ea typeface="標楷體" pitchFamily="65" charset="-120"/>
              </a:rPr>
              <a:t>機關於採購前以未公開程序洽○○工程有限公司及○○有限公司</a:t>
            </a:r>
            <a:r>
              <a:rPr lang="en-US" altLang="zh-TW" sz="2800" dirty="0" smtClean="0">
                <a:solidFill>
                  <a:srgbClr val="1D076F"/>
                </a:solidFill>
                <a:effectLst/>
                <a:latin typeface="標楷體" pitchFamily="65" charset="-120"/>
                <a:ea typeface="標楷體" pitchFamily="65" charset="-120"/>
              </a:rPr>
              <a:t>2</a:t>
            </a:r>
            <a:r>
              <a:rPr lang="zh-TW" altLang="zh-TW" sz="2800" dirty="0" smtClean="0">
                <a:solidFill>
                  <a:srgbClr val="1D076F"/>
                </a:solidFill>
                <a:effectLst/>
                <a:latin typeface="標楷體" pitchFamily="65" charset="-120"/>
                <a:ea typeface="標楷體" pitchFamily="65" charset="-120"/>
              </a:rPr>
              <a:t>家廠商訪價（均參與本案投標）</a:t>
            </a:r>
            <a:r>
              <a:rPr lang="zh-TW" altLang="en-US" sz="2800" dirty="0" smtClean="0">
                <a:solidFill>
                  <a:srgbClr val="1D076F"/>
                </a:solidFill>
                <a:effectLst/>
                <a:latin typeface="標楷體" pitchFamily="65" charset="-120"/>
                <a:ea typeface="標楷體" pitchFamily="65" charset="-120"/>
              </a:rPr>
              <a:t>，</a:t>
            </a:r>
            <a:r>
              <a:rPr lang="zh-TW" altLang="zh-TW" sz="2800" dirty="0" smtClean="0">
                <a:solidFill>
                  <a:srgbClr val="1D076F"/>
                </a:solidFill>
                <a:effectLst/>
                <a:latin typeface="標楷體" pitchFamily="65" charset="-120"/>
                <a:ea typeface="標楷體" pitchFamily="65" charset="-120"/>
              </a:rPr>
              <a:t>致廠商提前知悉招標規範而得提早準備，違反本法第</a:t>
            </a:r>
            <a:r>
              <a:rPr lang="en-US" altLang="zh-TW" sz="2800" dirty="0" smtClean="0">
                <a:solidFill>
                  <a:srgbClr val="1D076F"/>
                </a:solidFill>
                <a:effectLst/>
                <a:latin typeface="標楷體" pitchFamily="65" charset="-120"/>
                <a:ea typeface="標楷體" pitchFamily="65" charset="-120"/>
              </a:rPr>
              <a:t>34</a:t>
            </a:r>
            <a:r>
              <a:rPr lang="zh-TW" altLang="zh-TW" sz="2800" dirty="0" smtClean="0">
                <a:solidFill>
                  <a:srgbClr val="1D076F"/>
                </a:solidFill>
                <a:effectLst/>
                <a:latin typeface="標楷體" pitchFamily="65" charset="-120"/>
                <a:ea typeface="標楷體" pitchFamily="65" charset="-120"/>
              </a:rPr>
              <a:t>條第</a:t>
            </a:r>
            <a:r>
              <a:rPr lang="en-US" altLang="zh-TW" sz="2800" dirty="0" smtClean="0">
                <a:solidFill>
                  <a:srgbClr val="1D076F"/>
                </a:solidFill>
                <a:effectLst/>
                <a:latin typeface="標楷體" pitchFamily="65" charset="-120"/>
                <a:ea typeface="標楷體" pitchFamily="65" charset="-120"/>
              </a:rPr>
              <a:t>1</a:t>
            </a:r>
            <a:r>
              <a:rPr lang="zh-TW" altLang="zh-TW" sz="2800" dirty="0" smtClean="0">
                <a:solidFill>
                  <a:srgbClr val="1D076F"/>
                </a:solidFill>
                <a:effectLst/>
                <a:latin typeface="標楷體" pitchFamily="65" charset="-120"/>
                <a:ea typeface="標楷體" pitchFamily="65" charset="-120"/>
              </a:rPr>
              <a:t>項前段規定「機關辦理採購，其招標文件於公告前應予保密」</a:t>
            </a:r>
            <a:r>
              <a:rPr lang="zh-TW" altLang="en-US" sz="2800" dirty="0" smtClean="0">
                <a:solidFill>
                  <a:srgbClr val="1D04D2"/>
                </a:solidFill>
                <a:effectLst/>
                <a:latin typeface="標楷體" pitchFamily="65" charset="-120"/>
                <a:ea typeface="標楷體" pitchFamily="65" charset="-120"/>
              </a:rPr>
              <a:t>。</a:t>
            </a: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77</a:t>
            </a:fld>
            <a:endParaRPr lang="zh-TW"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latin typeface="標楷體" pitchFamily="65" charset="-120"/>
                <a:ea typeface="標楷體" pitchFamily="65" charset="-120"/>
              </a:rPr>
              <a:t>3.</a:t>
            </a:r>
            <a:r>
              <a:rPr lang="zh-TW" altLang="en-US" dirty="0" smtClean="0">
                <a:solidFill>
                  <a:srgbClr val="1D04D2"/>
                </a:solidFill>
                <a:effectLst/>
                <a:latin typeface="標楷體" pitchFamily="65" charset="-120"/>
                <a:ea typeface="標楷體" pitchFamily="65" charset="-120"/>
              </a:rPr>
              <a:t>機關為避免廠商異議，產生困擾，於招標文件規定，廠商</a:t>
            </a:r>
            <a:r>
              <a:rPr lang="zh-TW" altLang="en-US" dirty="0" smtClean="0">
                <a:solidFill>
                  <a:srgbClr val="FF0000"/>
                </a:solidFill>
                <a:effectLst/>
                <a:latin typeface="標楷體" pitchFamily="65" charset="-120"/>
                <a:ea typeface="標楷體" pitchFamily="65" charset="-120"/>
              </a:rPr>
              <a:t>不得</a:t>
            </a:r>
            <a:r>
              <a:rPr lang="zh-TW" altLang="en-US" dirty="0" smtClean="0">
                <a:solidFill>
                  <a:srgbClr val="1D04D2"/>
                </a:solidFill>
                <a:effectLst/>
                <a:latin typeface="標楷體" pitchFamily="65" charset="-120"/>
                <a:ea typeface="標楷體" pitchFamily="65" charset="-120"/>
              </a:rPr>
              <a:t>對機關決定</a:t>
            </a:r>
            <a:r>
              <a:rPr lang="zh-TW" altLang="en-US" dirty="0" smtClean="0">
                <a:solidFill>
                  <a:srgbClr val="FF0000"/>
                </a:solidFill>
                <a:effectLst/>
                <a:latin typeface="標楷體" pitchFamily="65" charset="-120"/>
                <a:ea typeface="標楷體" pitchFamily="65" charset="-120"/>
              </a:rPr>
              <a:t>異議</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78</a:t>
            </a:fld>
            <a:endParaRPr lang="zh-TW"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sz="2800" dirty="0" smtClean="0">
                <a:solidFill>
                  <a:srgbClr val="1D076F"/>
                </a:solidFill>
                <a:effectLst/>
                <a:latin typeface="標楷體" pitchFamily="65" charset="-120"/>
                <a:ea typeface="標楷體" pitchFamily="65" charset="-120"/>
              </a:rPr>
              <a:t>案例</a:t>
            </a:r>
            <a:r>
              <a:rPr lang="en-US" altLang="zh-TW" sz="2800" dirty="0" smtClean="0">
                <a:solidFill>
                  <a:srgbClr val="1D076F"/>
                </a:solidFill>
                <a:effectLst/>
                <a:latin typeface="標楷體" pitchFamily="65" charset="-120"/>
                <a:ea typeface="標楷體" pitchFamily="65" charset="-120"/>
              </a:rPr>
              <a:t>3</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solidFill>
                  <a:srgbClr val="1D076F"/>
                </a:solidFill>
                <a:effectLst/>
                <a:latin typeface="標楷體" pitchFamily="65" charset="-120"/>
                <a:ea typeface="標楷體" pitchFamily="65" charset="-120"/>
              </a:rPr>
              <a:t>契約附件「工程補充說明書」第</a:t>
            </a:r>
            <a:r>
              <a:rPr lang="en-US" altLang="zh-TW" sz="2800" dirty="0" smtClean="0">
                <a:solidFill>
                  <a:srgbClr val="1D076F"/>
                </a:solidFill>
                <a:effectLst/>
                <a:latin typeface="標楷體" pitchFamily="65" charset="-120"/>
                <a:ea typeface="標楷體" pitchFamily="65" charset="-120"/>
              </a:rPr>
              <a:t>12</a:t>
            </a:r>
            <a:r>
              <a:rPr lang="zh-TW" altLang="zh-TW" sz="2800" dirty="0" smtClean="0">
                <a:solidFill>
                  <a:srgbClr val="1D076F"/>
                </a:solidFill>
                <a:effectLst/>
                <a:latin typeface="標楷體" pitchFamily="65" charset="-120"/>
                <a:ea typeface="標楷體" pitchFamily="65" charset="-120"/>
              </a:rPr>
              <a:t>點「承包人所僱工人不聽監工人員指揮或工作低能認為不能滿意時，得令承包人另換員工不得異議。」及第</a:t>
            </a:r>
            <a:r>
              <a:rPr lang="en-US" altLang="zh-TW" sz="2800" dirty="0" smtClean="0">
                <a:solidFill>
                  <a:srgbClr val="1D076F"/>
                </a:solidFill>
                <a:effectLst/>
                <a:latin typeface="標楷體" pitchFamily="65" charset="-120"/>
                <a:ea typeface="標楷體" pitchFamily="65" charset="-120"/>
              </a:rPr>
              <a:t>17</a:t>
            </a:r>
            <a:r>
              <a:rPr lang="zh-TW" altLang="zh-TW" sz="2800" dirty="0" smtClean="0">
                <a:solidFill>
                  <a:srgbClr val="1D076F"/>
                </a:solidFill>
                <a:effectLst/>
                <a:latin typeface="標楷體" pitchFamily="65" charset="-120"/>
                <a:ea typeface="標楷體" pitchFamily="65" charset="-120"/>
              </a:rPr>
              <a:t>點「本工程</a:t>
            </a:r>
            <a:r>
              <a:rPr lang="en-US" altLang="zh-TW" sz="2800" dirty="0" smtClean="0">
                <a:solidFill>
                  <a:srgbClr val="1D076F"/>
                </a:solidFill>
                <a:effectLst/>
                <a:latin typeface="標楷體" pitchFamily="65" charset="-120"/>
                <a:ea typeface="標楷體" pitchFamily="65" charset="-120"/>
              </a:rPr>
              <a:t>AC</a:t>
            </a:r>
            <a:r>
              <a:rPr lang="zh-TW" altLang="zh-TW" sz="2800" dirty="0" smtClean="0">
                <a:solidFill>
                  <a:srgbClr val="1D076F"/>
                </a:solidFill>
                <a:effectLst/>
                <a:latin typeface="標楷體" pitchFamily="65" charset="-120"/>
                <a:ea typeface="標楷體" pitchFamily="65" charset="-120"/>
              </a:rPr>
              <a:t>料及混凝土施工中由本府鑽心抽驗所需抽驗費用應由承包商負擔</a:t>
            </a:r>
            <a:r>
              <a:rPr lang="zh-TW" altLang="zh-TW" sz="2800" dirty="0" smtClean="0">
                <a:solidFill>
                  <a:srgbClr val="FF0000"/>
                </a:solidFill>
                <a:effectLst/>
                <a:latin typeface="標楷體" pitchFamily="65" charset="-120"/>
                <a:ea typeface="標楷體" pitchFamily="65" charset="-120"/>
              </a:rPr>
              <a:t>不得異議</a:t>
            </a:r>
            <a:r>
              <a:rPr lang="zh-TW" altLang="zh-TW" sz="2800" dirty="0" smtClean="0">
                <a:solidFill>
                  <a:srgbClr val="1D076F"/>
                </a:solidFill>
                <a:effectLst/>
                <a:latin typeface="標楷體" pitchFamily="65" charset="-120"/>
                <a:ea typeface="標楷體" pitchFamily="65" charset="-120"/>
              </a:rPr>
              <a:t>。」 </a:t>
            </a:r>
            <a:endParaRPr lang="en-US" altLang="zh-TW" sz="2800" dirty="0" smtClean="0">
              <a:solidFill>
                <a:srgbClr val="1D076F"/>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79</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352928" cy="850900"/>
          </a:xfrm>
        </p:spPr>
        <p:txBody>
          <a:bodyPr>
            <a:no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468313" y="1341438"/>
          <a:ext cx="7920111" cy="3799344"/>
        </p:xfrm>
        <a:graphic>
          <a:graphicData uri="http://schemas.openxmlformats.org/drawingml/2006/table">
            <a:tbl>
              <a:tblPr firstRow="1" bandRow="1">
                <a:tableStyleId>{21E4AEA4-8DFA-4A89-87EB-49C32662AFE0}</a:tableStyleId>
              </a:tblPr>
              <a:tblGrid>
                <a:gridCol w="5255815"/>
                <a:gridCol w="2664296"/>
              </a:tblGrid>
              <a:tr h="370840">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11</a:t>
                      </a:r>
                      <a:r>
                        <a:rPr lang="zh-TW" altLang="en-US" sz="2800" dirty="0" smtClean="0">
                          <a:solidFill>
                            <a:srgbClr val="1D04D2"/>
                          </a:solidFill>
                          <a:latin typeface="標楷體" pitchFamily="65" charset="-120"/>
                          <a:ea typeface="標楷體" pitchFamily="65" charset="-120"/>
                        </a:rPr>
                        <a:t>條之</a:t>
                      </a:r>
                      <a:r>
                        <a:rPr lang="en-US" altLang="zh-TW" sz="2800" dirty="0" smtClean="0">
                          <a:solidFill>
                            <a:srgbClr val="1D04D2"/>
                          </a:solidFill>
                          <a:latin typeface="標楷體" pitchFamily="65" charset="-120"/>
                          <a:ea typeface="標楷體" pitchFamily="65" charset="-120"/>
                        </a:rPr>
                        <a:t>1</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446544">
                <a:tc>
                  <a:txBody>
                    <a:bodyPr/>
                    <a:lstStyle/>
                    <a:p>
                      <a:r>
                        <a:rPr lang="zh-TW" altLang="en-US" sz="2000" b="1" dirty="0" smtClean="0">
                          <a:solidFill>
                            <a:srgbClr val="1D04D2"/>
                          </a:solidFill>
                          <a:latin typeface="標楷體" pitchFamily="65" charset="-120"/>
                          <a:ea typeface="標楷體" pitchFamily="65" charset="-120"/>
                        </a:rPr>
                        <a:t>增訂條文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800" b="1" kern="1200" dirty="0" smtClean="0">
                          <a:solidFill>
                            <a:srgbClr val="002060"/>
                          </a:solidFill>
                          <a:latin typeface="標楷體" pitchFamily="65" charset="-120"/>
                          <a:ea typeface="標楷體" pitchFamily="65" charset="-120"/>
                          <a:cs typeface="+mn-cs"/>
                        </a:rPr>
                        <a:t>機關辦理巨額工程採購，應依</a:t>
                      </a:r>
                      <a:r>
                        <a:rPr kumimoji="0" lang="zh-TW" altLang="zh-TW" sz="1800" b="1" kern="1200" dirty="0" smtClean="0">
                          <a:solidFill>
                            <a:srgbClr val="FF0000"/>
                          </a:solidFill>
                          <a:latin typeface="標楷體" pitchFamily="65" charset="-120"/>
                          <a:ea typeface="標楷體" pitchFamily="65" charset="-120"/>
                          <a:cs typeface="+mn-cs"/>
                        </a:rPr>
                        <a:t>採購之特性及實際需要</a:t>
                      </a:r>
                      <a:r>
                        <a:rPr kumimoji="0" lang="zh-TW" altLang="zh-TW" sz="1800" b="1" kern="1200" dirty="0" smtClean="0">
                          <a:solidFill>
                            <a:srgbClr val="002060"/>
                          </a:solidFill>
                          <a:latin typeface="標楷體" pitchFamily="65" charset="-120"/>
                          <a:ea typeface="標楷體" pitchFamily="65" charset="-120"/>
                          <a:cs typeface="+mn-cs"/>
                        </a:rPr>
                        <a:t>，成立採購工作及審查小組，協助審查採購需求與經費、採購策略、招標文件等事項，及提供與採購有關事務之諮詢。</a:t>
                      </a:r>
                    </a:p>
                    <a:p>
                      <a:pPr marL="269875" indent="355600" algn="just" eaLnBrk="1" hangingPunct="0"/>
                      <a:r>
                        <a:rPr kumimoji="0" lang="zh-TW" altLang="en-US" sz="1800" b="1" kern="1200" dirty="0" smtClean="0">
                          <a:solidFill>
                            <a:srgbClr val="002060"/>
                          </a:solidFill>
                          <a:latin typeface="標楷體" pitchFamily="65" charset="-120"/>
                          <a:ea typeface="標楷體" pitchFamily="65" charset="-120"/>
                          <a:cs typeface="+mn-cs"/>
                        </a:rPr>
                        <a:t> </a:t>
                      </a:r>
                      <a:r>
                        <a:rPr kumimoji="0" lang="zh-TW" altLang="zh-TW" sz="1800" b="1" kern="1200" dirty="0" smtClean="0">
                          <a:solidFill>
                            <a:srgbClr val="002060"/>
                          </a:solidFill>
                          <a:latin typeface="標楷體" pitchFamily="65" charset="-120"/>
                          <a:ea typeface="標楷體" pitchFamily="65" charset="-120"/>
                          <a:cs typeface="+mn-cs"/>
                        </a:rPr>
                        <a:t>機關辦理</a:t>
                      </a:r>
                      <a:r>
                        <a:rPr kumimoji="0" lang="zh-TW" altLang="zh-TW" sz="1800" b="1" kern="1200" dirty="0" smtClean="0">
                          <a:solidFill>
                            <a:srgbClr val="1D04D2"/>
                          </a:solidFill>
                          <a:latin typeface="標楷體" pitchFamily="65" charset="-120"/>
                          <a:ea typeface="標楷體" pitchFamily="65" charset="-120"/>
                          <a:cs typeface="+mn-cs"/>
                        </a:rPr>
                        <a:t>第一項以外</a:t>
                      </a:r>
                      <a:r>
                        <a:rPr kumimoji="0" lang="zh-TW" altLang="zh-TW" sz="1800" b="1" kern="1200" dirty="0" smtClean="0">
                          <a:solidFill>
                            <a:srgbClr val="002060"/>
                          </a:solidFill>
                          <a:latin typeface="標楷體" pitchFamily="65" charset="-120"/>
                          <a:ea typeface="標楷體" pitchFamily="65" charset="-120"/>
                          <a:cs typeface="+mn-cs"/>
                        </a:rPr>
                        <a:t>之</a:t>
                      </a:r>
                      <a:r>
                        <a:rPr kumimoji="0" lang="zh-TW" altLang="zh-TW" sz="1800" b="1" kern="1200" dirty="0" smtClean="0">
                          <a:solidFill>
                            <a:srgbClr val="FF0000"/>
                          </a:solidFill>
                          <a:latin typeface="標楷體" pitchFamily="65" charset="-120"/>
                          <a:ea typeface="標楷體" pitchFamily="65" charset="-120"/>
                          <a:cs typeface="+mn-cs"/>
                        </a:rPr>
                        <a:t>採購</a:t>
                      </a:r>
                      <a:r>
                        <a:rPr kumimoji="0" lang="zh-TW" altLang="zh-TW" sz="1800" b="1" kern="1200" dirty="0" smtClean="0">
                          <a:solidFill>
                            <a:srgbClr val="002060"/>
                          </a:solidFill>
                          <a:latin typeface="標楷體" pitchFamily="65" charset="-120"/>
                          <a:ea typeface="標楷體" pitchFamily="65" charset="-120"/>
                          <a:cs typeface="+mn-cs"/>
                        </a:rPr>
                        <a:t>，依採購特性及實際需要，認有成立採購工作及審查小組之必要者，</a:t>
                      </a:r>
                      <a:r>
                        <a:rPr kumimoji="0" lang="zh-TW" altLang="zh-TW" sz="1800" b="1" kern="1200" dirty="0" smtClean="0">
                          <a:solidFill>
                            <a:srgbClr val="FF0000"/>
                          </a:solidFill>
                          <a:latin typeface="標楷體" pitchFamily="65" charset="-120"/>
                          <a:ea typeface="標楷體" pitchFamily="65" charset="-120"/>
                          <a:cs typeface="+mn-cs"/>
                        </a:rPr>
                        <a:t>準用前項規定</a:t>
                      </a:r>
                      <a:r>
                        <a:rPr kumimoji="0" lang="zh-TW" altLang="zh-TW" sz="1800" b="1" kern="1200" dirty="0" smtClean="0">
                          <a:solidFill>
                            <a:srgbClr val="002060"/>
                          </a:solidFill>
                          <a:latin typeface="標楷體" pitchFamily="65" charset="-120"/>
                          <a:ea typeface="標楷體" pitchFamily="65" charset="-120"/>
                          <a:cs typeface="+mn-cs"/>
                        </a:rPr>
                        <a:t>。</a:t>
                      </a:r>
                    </a:p>
                    <a:p>
                      <a:pPr marL="269875" indent="452438" algn="just"/>
                      <a:r>
                        <a:rPr kumimoji="0" lang="zh-TW" altLang="zh-TW" sz="1800" b="1" kern="1200" dirty="0" smtClean="0">
                          <a:solidFill>
                            <a:srgbClr val="002060"/>
                          </a:solidFill>
                          <a:latin typeface="標楷體" pitchFamily="65" charset="-120"/>
                          <a:ea typeface="標楷體" pitchFamily="65" charset="-120"/>
                          <a:cs typeface="+mn-cs"/>
                        </a:rPr>
                        <a:t>前二項採購工作及審查小組之組成、任務、審查作業及其他相關事項之辦法，由主管機關定之。</a:t>
                      </a:r>
                      <a:endParaRPr lang="zh-TW" altLang="en-US" b="1" dirty="0">
                        <a:solidFill>
                          <a:srgbClr val="00206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endParaRPr lang="zh-TW" altLang="en-US"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C352B052-46FD-4F3C-B0DE-C09C61A1CBFE}" type="slidenum">
              <a:rPr lang="zh-TW" altLang="en-US"/>
              <a:pPr>
                <a:defRPr/>
              </a:pPr>
              <a:t>8</a:t>
            </a:fld>
            <a:endParaRPr lang="zh-TW" altLang="en-US"/>
          </a:p>
        </p:txBody>
      </p:sp>
      <p:sp>
        <p:nvSpPr>
          <p:cNvPr id="6" name="文字方塊 5"/>
          <p:cNvSpPr txBox="1"/>
          <p:nvPr/>
        </p:nvSpPr>
        <p:spPr>
          <a:xfrm>
            <a:off x="611560" y="5373216"/>
            <a:ext cx="6264696" cy="369332"/>
          </a:xfrm>
          <a:prstGeom prst="rect">
            <a:avLst/>
          </a:prstGeom>
          <a:noFill/>
        </p:spPr>
        <p:txBody>
          <a:bodyPr wrap="square" rtlCol="0">
            <a:spAutoFit/>
          </a:bodyPr>
          <a:lstStyle/>
          <a:p>
            <a:endParaRPr lang="zh-TW" altLang="en-US" dirty="0"/>
          </a:p>
        </p:txBody>
      </p:sp>
      <p:sp>
        <p:nvSpPr>
          <p:cNvPr id="7" name="文字方塊 6"/>
          <p:cNvSpPr txBox="1"/>
          <p:nvPr/>
        </p:nvSpPr>
        <p:spPr>
          <a:xfrm>
            <a:off x="467544" y="5301208"/>
            <a:ext cx="7488832" cy="646331"/>
          </a:xfrm>
          <a:prstGeom prst="rect">
            <a:avLst/>
          </a:prstGeom>
          <a:noFill/>
        </p:spPr>
        <p:txBody>
          <a:bodyPr wrap="square" rtlCol="0">
            <a:spAutoFit/>
          </a:bodyPr>
          <a:lstStyle/>
          <a:p>
            <a:pPr marL="269875" indent="-269875"/>
            <a:r>
              <a:rPr lang="zh-TW" altLang="en-US" b="1" dirty="0" smtClean="0">
                <a:solidFill>
                  <a:srgbClr val="02901D"/>
                </a:solidFill>
                <a:latin typeface="標楷體" pitchFamily="65" charset="-120"/>
                <a:ea typeface="標楷體" pitchFamily="65" charset="-120"/>
              </a:rPr>
              <a:t>※</a:t>
            </a:r>
            <a:r>
              <a:rPr lang="zh-TW" altLang="zh-TW" b="1" dirty="0" smtClean="0">
                <a:solidFill>
                  <a:srgbClr val="02901D"/>
                </a:solidFill>
                <a:latin typeface="標楷體" pitchFamily="65" charset="-120"/>
                <a:ea typeface="標楷體" pitchFamily="65" charset="-120"/>
              </a:rPr>
              <a:t>重大建設攸關公共利益與民眾福祉，為期在採購階段能審慎評估採購需求、預期使用情形及效益目標等事項，並利後續採購作業嚴謹周延</a:t>
            </a:r>
            <a:endParaRPr lang="zh-TW" altLang="en-US" b="1" dirty="0">
              <a:solidFill>
                <a:srgbClr val="02901D"/>
              </a:solidFill>
              <a:latin typeface="標楷體" pitchFamily="65" charset="-120"/>
              <a:ea typeface="標楷體" pitchFamily="65" charset="-12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spcBef>
                <a:spcPts val="1200"/>
              </a:spcBef>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latin typeface="標楷體" pitchFamily="65" charset="-120"/>
                <a:ea typeface="標楷體" pitchFamily="65" charset="-120"/>
              </a:rPr>
              <a:t>4.</a:t>
            </a:r>
            <a:r>
              <a:rPr lang="zh-TW" altLang="en-US" dirty="0" smtClean="0">
                <a:solidFill>
                  <a:srgbClr val="1D04D2"/>
                </a:solidFill>
                <a:effectLst/>
                <a:latin typeface="標楷體" pitchFamily="65" charset="-120"/>
                <a:ea typeface="標楷體" pitchFamily="65" charset="-120"/>
              </a:rPr>
              <a:t>機關於招標文件規定，增訂</a:t>
            </a:r>
            <a:r>
              <a:rPr lang="zh-TW" altLang="en-US" dirty="0" smtClean="0">
                <a:solidFill>
                  <a:srgbClr val="FF0000"/>
                </a:solidFill>
                <a:effectLst/>
                <a:latin typeface="標楷體" pitchFamily="65" charset="-120"/>
                <a:ea typeface="標楷體" pitchFamily="65" charset="-120"/>
              </a:rPr>
              <a:t>法規所無</a:t>
            </a:r>
            <a:r>
              <a:rPr lang="zh-TW" altLang="en-US" dirty="0" smtClean="0">
                <a:solidFill>
                  <a:srgbClr val="1D04D2"/>
                </a:solidFill>
                <a:effectLst/>
                <a:latin typeface="標楷體" pitchFamily="65" charset="-120"/>
                <a:ea typeface="標楷體" pitchFamily="65" charset="-120"/>
              </a:rPr>
              <a:t>之規定，影響廠商參與投標之權利。</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spcBef>
                <a:spcPts val="600"/>
              </a:spcBef>
              <a:buNone/>
            </a:pPr>
            <a:r>
              <a:rPr lang="zh-TW" altLang="en-US" sz="2800" dirty="0" smtClean="0">
                <a:solidFill>
                  <a:srgbClr val="1D076F"/>
                </a:solidFill>
                <a:effectLst/>
                <a:latin typeface="標楷體" pitchFamily="65" charset="-120"/>
                <a:ea typeface="標楷體" pitchFamily="65" charset="-120"/>
              </a:rPr>
              <a:t>   案例</a:t>
            </a:r>
            <a:r>
              <a:rPr lang="en-US" altLang="zh-TW" sz="2800" dirty="0" smtClean="0">
                <a:solidFill>
                  <a:srgbClr val="1D076F"/>
                </a:solidFill>
                <a:effectLst/>
                <a:latin typeface="標楷體" pitchFamily="65" charset="-120"/>
                <a:ea typeface="標楷體" pitchFamily="65" charset="-120"/>
              </a:rPr>
              <a:t>4</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solidFill>
                  <a:srgbClr val="1D076F"/>
                </a:solidFill>
                <a:effectLst/>
                <a:latin typeface="標楷體" pitchFamily="65" charset="-120"/>
                <a:ea typeface="標楷體" pitchFamily="65" charset="-120"/>
              </a:rPr>
              <a:t>某機關辦理財物採購案，於</a:t>
            </a:r>
            <a:r>
              <a:rPr lang="zh-TW" altLang="zh-TW" sz="2800" dirty="0" smtClean="0">
                <a:solidFill>
                  <a:srgbClr val="1D076F"/>
                </a:solidFill>
                <a:effectLst/>
                <a:latin typeface="標楷體" pitchFamily="65" charset="-120"/>
                <a:ea typeface="標楷體" pitchFamily="65" charset="-120"/>
              </a:rPr>
              <a:t>投標須知第</a:t>
            </a:r>
            <a:r>
              <a:rPr lang="en-US" altLang="zh-TW" sz="2800" dirty="0" smtClean="0">
                <a:solidFill>
                  <a:srgbClr val="1D076F"/>
                </a:solidFill>
                <a:effectLst/>
                <a:latin typeface="標楷體" pitchFamily="65" charset="-120"/>
                <a:ea typeface="標楷體" pitchFamily="65" charset="-120"/>
              </a:rPr>
              <a:t>5</a:t>
            </a:r>
            <a:r>
              <a:rPr lang="zh-TW" altLang="zh-TW" sz="2800" dirty="0" smtClean="0">
                <a:solidFill>
                  <a:srgbClr val="1D076F"/>
                </a:solidFill>
                <a:effectLst/>
                <a:latin typeface="標楷體" pitchFamily="65" charset="-120"/>
                <a:ea typeface="標楷體" pitchFamily="65" charset="-120"/>
              </a:rPr>
              <a:t>節第</a:t>
            </a:r>
            <a:r>
              <a:rPr lang="en-US" altLang="zh-TW" sz="2800" dirty="0" smtClean="0">
                <a:solidFill>
                  <a:srgbClr val="1D076F"/>
                </a:solidFill>
                <a:effectLst/>
                <a:latin typeface="標楷體" pitchFamily="65" charset="-120"/>
                <a:ea typeface="標楷體" pitchFamily="65" charset="-120"/>
              </a:rPr>
              <a:t>3</a:t>
            </a:r>
            <a:r>
              <a:rPr lang="zh-TW" altLang="zh-TW" sz="2800" dirty="0" smtClean="0">
                <a:solidFill>
                  <a:srgbClr val="1D076F"/>
                </a:solidFill>
                <a:effectLst/>
                <a:latin typeface="標楷體" pitchFamily="65" charset="-120"/>
                <a:ea typeface="標楷體" pitchFamily="65" charset="-120"/>
              </a:rPr>
              <a:t>點第</a:t>
            </a:r>
            <a:r>
              <a:rPr lang="en-US" altLang="zh-TW" sz="2800" dirty="0" smtClean="0">
                <a:solidFill>
                  <a:srgbClr val="1D076F"/>
                </a:solidFill>
                <a:effectLst/>
                <a:latin typeface="標楷體" pitchFamily="65" charset="-120"/>
                <a:ea typeface="標楷體" pitchFamily="65" charset="-120"/>
              </a:rPr>
              <a:t>10</a:t>
            </a:r>
            <a:r>
              <a:rPr lang="zh-TW" altLang="zh-TW" sz="2800" dirty="0" smtClean="0">
                <a:solidFill>
                  <a:srgbClr val="1D076F"/>
                </a:solidFill>
                <a:effectLst/>
                <a:latin typeface="標楷體" pitchFamily="65" charset="-120"/>
                <a:ea typeface="標楷體" pitchFamily="65" charset="-120"/>
              </a:rPr>
              <a:t>款規定</a:t>
            </a:r>
            <a:r>
              <a:rPr lang="zh-TW" altLang="en-US" sz="2800" dirty="0" smtClean="0">
                <a:solidFill>
                  <a:srgbClr val="1D076F"/>
                </a:solidFill>
                <a:effectLst/>
                <a:latin typeface="標楷體" pitchFamily="65" charset="-120"/>
                <a:ea typeface="標楷體" pitchFamily="65" charset="-120"/>
              </a:rPr>
              <a:t>，</a:t>
            </a:r>
            <a:r>
              <a:rPr lang="zh-TW" altLang="zh-TW" sz="2800" dirty="0" smtClean="0">
                <a:solidFill>
                  <a:srgbClr val="1D076F"/>
                </a:solidFill>
                <a:effectLst/>
                <a:latin typeface="標楷體" pitchFamily="65" charset="-120"/>
                <a:ea typeface="標楷體" pitchFamily="65" charset="-120"/>
              </a:rPr>
              <a:t>標單</a:t>
            </a:r>
            <a:r>
              <a:rPr lang="zh-TW" altLang="zh-TW" sz="2800" dirty="0" smtClean="0">
                <a:solidFill>
                  <a:srgbClr val="1D04D2"/>
                </a:solidFill>
                <a:effectLst/>
                <a:latin typeface="標楷體" pitchFamily="65" charset="-120"/>
                <a:ea typeface="標楷體" pitchFamily="65" charset="-120"/>
              </a:rPr>
              <a:t>未蓋</a:t>
            </a:r>
            <a:r>
              <a:rPr lang="zh-TW" altLang="zh-TW" sz="2800" dirty="0" smtClean="0">
                <a:solidFill>
                  <a:srgbClr val="1D076F"/>
                </a:solidFill>
                <a:effectLst/>
                <a:latin typeface="標楷體" pitchFamily="65" charset="-120"/>
                <a:ea typeface="標楷體" pitchFamily="65" charset="-120"/>
              </a:rPr>
              <a:t>與所附印模單</a:t>
            </a:r>
            <a:r>
              <a:rPr lang="zh-TW" altLang="zh-TW" sz="2800" dirty="0" smtClean="0">
                <a:solidFill>
                  <a:srgbClr val="FF0000"/>
                </a:solidFill>
                <a:effectLst/>
                <a:latin typeface="標楷體" pitchFamily="65" charset="-120"/>
                <a:ea typeface="標楷體" pitchFamily="65" charset="-120"/>
              </a:rPr>
              <a:t>相符</a:t>
            </a:r>
            <a:r>
              <a:rPr lang="zh-TW" altLang="zh-TW" sz="2800" dirty="0" smtClean="0">
                <a:solidFill>
                  <a:srgbClr val="1D076F"/>
                </a:solidFill>
                <a:effectLst/>
                <a:latin typeface="標楷體" pitchFamily="65" charset="-120"/>
                <a:ea typeface="標楷體" pitchFamily="65" charset="-120"/>
              </a:rPr>
              <a:t>之</a:t>
            </a:r>
            <a:r>
              <a:rPr lang="zh-TW" altLang="zh-TW" sz="2800" dirty="0" smtClean="0">
                <a:solidFill>
                  <a:srgbClr val="FF0000"/>
                </a:solidFill>
                <a:effectLst/>
                <a:latin typeface="標楷體" pitchFamily="65" charset="-120"/>
                <a:ea typeface="標楷體" pitchFamily="65" charset="-120"/>
              </a:rPr>
              <a:t>印章</a:t>
            </a:r>
            <a:r>
              <a:rPr lang="zh-TW" altLang="zh-TW" sz="2800" dirty="0" smtClean="0">
                <a:solidFill>
                  <a:srgbClr val="1D076F"/>
                </a:solidFill>
                <a:effectLst/>
                <a:latin typeface="標楷體" pitchFamily="65" charset="-120"/>
                <a:ea typeface="標楷體" pitchFamily="65" charset="-120"/>
              </a:rPr>
              <a:t>者為</a:t>
            </a:r>
            <a:r>
              <a:rPr lang="zh-TW" altLang="zh-TW" sz="2800" dirty="0" smtClean="0">
                <a:solidFill>
                  <a:srgbClr val="7030A0"/>
                </a:solidFill>
                <a:effectLst/>
                <a:latin typeface="標楷體" pitchFamily="65" charset="-120"/>
                <a:ea typeface="標楷體" pitchFamily="65" charset="-120"/>
              </a:rPr>
              <a:t>無效</a:t>
            </a:r>
            <a:r>
              <a:rPr lang="zh-TW" altLang="zh-TW" sz="2800" dirty="0" smtClean="0">
                <a:solidFill>
                  <a:srgbClr val="1D076F"/>
                </a:solidFill>
                <a:effectLst/>
                <a:latin typeface="標楷體" pitchFamily="65" charset="-120"/>
                <a:ea typeface="標楷體" pitchFamily="65" charset="-120"/>
              </a:rPr>
              <a:t>標</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sz="2800" dirty="0" smtClean="0">
                <a:solidFill>
                  <a:srgbClr val="1D04D2"/>
                </a:solidFill>
                <a:latin typeface="標楷體" pitchFamily="65" charset="-120"/>
                <a:ea typeface="標楷體" pitchFamily="65" charset="-120"/>
              </a:rPr>
              <a:t>　</a:t>
            </a:r>
            <a:endParaRPr lang="en-US" altLang="zh-TW" sz="2800"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80</a:t>
            </a:fld>
            <a:endParaRPr lang="zh-TW"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latin typeface="標楷體" pitchFamily="65" charset="-120"/>
                <a:ea typeface="標楷體" pitchFamily="65" charset="-120"/>
              </a:rPr>
              <a:t>5.</a:t>
            </a:r>
            <a:r>
              <a:rPr lang="zh-TW" altLang="en-US" dirty="0" smtClean="0">
                <a:solidFill>
                  <a:srgbClr val="1D04D2"/>
                </a:solidFill>
                <a:effectLst/>
                <a:latin typeface="標楷體" pitchFamily="65" charset="-120"/>
                <a:ea typeface="標楷體" pitchFamily="65" charset="-120"/>
              </a:rPr>
              <a:t>機關於招標文件之規定，</a:t>
            </a:r>
            <a:r>
              <a:rPr lang="zh-TW" altLang="en-US" dirty="0" smtClean="0">
                <a:solidFill>
                  <a:srgbClr val="FF0000"/>
                </a:solidFill>
                <a:effectLst/>
                <a:latin typeface="標楷體" pitchFamily="65" charset="-120"/>
                <a:ea typeface="標楷體" pitchFamily="65" charset="-120"/>
              </a:rPr>
              <a:t>前後不一致</a:t>
            </a:r>
            <a:r>
              <a:rPr lang="zh-TW" altLang="en-US" dirty="0" smtClean="0">
                <a:solidFill>
                  <a:srgbClr val="1D04D2"/>
                </a:solidFill>
                <a:effectLst/>
                <a:latin typeface="標楷體" pitchFamily="65" charset="-120"/>
                <a:ea typeface="標楷體" pitchFamily="65" charset="-120"/>
              </a:rPr>
              <a:t>，有所矛盾</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81</a:t>
            </a:fld>
            <a:endParaRPr lang="zh-TW"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5</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solidFill>
                  <a:srgbClr val="1D076F"/>
                </a:solidFill>
                <a:effectLst/>
                <a:latin typeface="標楷體" pitchFamily="65" charset="-120"/>
                <a:ea typeface="標楷體" pitchFamily="65" charset="-120"/>
              </a:rPr>
              <a:t>機關辦理勞動派遣採購案，</a:t>
            </a:r>
            <a:r>
              <a:rPr lang="zh-TW" altLang="zh-TW" sz="2800" dirty="0" smtClean="0">
                <a:effectLst/>
                <a:latin typeface="標楷體" pitchFamily="65" charset="-120"/>
                <a:ea typeface="標楷體" pitchFamily="65" charset="-120"/>
              </a:rPr>
              <a:t>契約第</a:t>
            </a:r>
            <a:r>
              <a:rPr lang="en-US" altLang="zh-TW" sz="2800" dirty="0" smtClean="0">
                <a:effectLst/>
                <a:latin typeface="標楷體" pitchFamily="65" charset="-120"/>
                <a:ea typeface="標楷體" pitchFamily="65" charset="-120"/>
              </a:rPr>
              <a:t>8</a:t>
            </a:r>
            <a:r>
              <a:rPr lang="zh-TW" altLang="zh-TW" sz="2800" dirty="0" smtClean="0">
                <a:effectLst/>
                <a:latin typeface="標楷體" pitchFamily="65" charset="-120"/>
                <a:ea typeface="標楷體" pitchFamily="65" charset="-120"/>
              </a:rPr>
              <a:t>條</a:t>
            </a:r>
            <a:r>
              <a:rPr lang="zh-TW" altLang="en-US" sz="2800" dirty="0" smtClean="0">
                <a:effectLst/>
                <a:latin typeface="標楷體" pitchFamily="65" charset="-120"/>
                <a:ea typeface="標楷體" pitchFamily="65" charset="-120"/>
              </a:rPr>
              <a:t>規定</a:t>
            </a:r>
            <a:r>
              <a:rPr lang="zh-TW" altLang="zh-TW" sz="2800" dirty="0" smtClean="0">
                <a:effectLst/>
                <a:latin typeface="標楷體" pitchFamily="65" charset="-120"/>
                <a:ea typeface="標楷體" pitchFamily="65" charset="-120"/>
              </a:rPr>
              <a:t>「派遣勞工資格需具特殊技能者，</a:t>
            </a:r>
            <a:r>
              <a:rPr lang="zh-TW" altLang="zh-TW" sz="2800" dirty="0" smtClean="0">
                <a:solidFill>
                  <a:srgbClr val="FF0000"/>
                </a:solidFill>
                <a:effectLst/>
                <a:latin typeface="標楷體" pitchFamily="65" charset="-120"/>
                <a:ea typeface="標楷體" pitchFamily="65" charset="-120"/>
              </a:rPr>
              <a:t>派遣勞工應繳驗能力證明文件</a:t>
            </a:r>
            <a:r>
              <a:rPr lang="zh-TW" altLang="zh-TW" sz="2800" dirty="0" smtClean="0">
                <a:effectLst/>
                <a:latin typeface="標楷體" pitchFamily="65" charset="-120"/>
                <a:ea typeface="標楷體" pitchFamily="65" charset="-120"/>
              </a:rPr>
              <a:t>；必要時由廠商向機關商借場地辦理實地測驗，機關僅得提供事務性協助」，需求說明書</a:t>
            </a:r>
            <a:r>
              <a:rPr lang="zh-TW" altLang="en-US" sz="2800" dirty="0" smtClean="0">
                <a:effectLst/>
                <a:latin typeface="標楷體" pitchFamily="65" charset="-120"/>
                <a:ea typeface="標楷體" pitchFamily="65" charset="-120"/>
              </a:rPr>
              <a:t>第</a:t>
            </a:r>
            <a:r>
              <a:rPr lang="zh-TW" altLang="zh-TW" sz="2800" dirty="0" smtClean="0">
                <a:effectLst/>
                <a:latin typeface="標楷體" pitchFamily="65" charset="-120"/>
                <a:ea typeface="標楷體" pitchFamily="65" charset="-120"/>
              </a:rPr>
              <a:t>參</a:t>
            </a:r>
            <a:r>
              <a:rPr lang="zh-TW" altLang="en-US" sz="2800" dirty="0" smtClean="0">
                <a:effectLst/>
                <a:latin typeface="標楷體" pitchFamily="65" charset="-120"/>
                <a:ea typeface="標楷體" pitchFamily="65" charset="-120"/>
              </a:rPr>
              <a:t>點規定</a:t>
            </a:r>
            <a:r>
              <a:rPr lang="zh-TW" altLang="zh-TW" sz="2800" dirty="0" smtClean="0">
                <a:effectLst/>
                <a:latin typeface="標楷體" pitchFamily="65" charset="-120"/>
                <a:ea typeface="標楷體" pitchFamily="65" charset="-120"/>
              </a:rPr>
              <a:t>「所需人員資格如</a:t>
            </a:r>
            <a:r>
              <a:rPr lang="zh-TW" altLang="zh-TW" sz="2800" dirty="0" smtClean="0">
                <a:solidFill>
                  <a:srgbClr val="1D04D2"/>
                </a:solidFill>
                <a:effectLst/>
                <a:latin typeface="標楷體" pitchFamily="65" charset="-120"/>
                <a:ea typeface="標楷體" pitchFamily="65" charset="-120"/>
              </a:rPr>
              <a:t>具特殊技能者</a:t>
            </a:r>
            <a:r>
              <a:rPr lang="zh-TW" altLang="zh-TW" sz="2800" dirty="0" smtClean="0">
                <a:effectLst/>
                <a:latin typeface="標楷體" pitchFamily="65" charset="-120"/>
                <a:ea typeface="標楷體" pitchFamily="65" charset="-120"/>
              </a:rPr>
              <a:t>，</a:t>
            </a:r>
            <a:r>
              <a:rPr lang="zh-TW" altLang="zh-TW" sz="2800" dirty="0" smtClean="0">
                <a:solidFill>
                  <a:srgbClr val="FF0000"/>
                </a:solidFill>
                <a:effectLst/>
                <a:latin typeface="標楷體" pitchFamily="65" charset="-120"/>
                <a:ea typeface="標楷體" pitchFamily="65" charset="-120"/>
              </a:rPr>
              <a:t>本局得實地測驗</a:t>
            </a:r>
            <a:r>
              <a:rPr lang="zh-TW" altLang="zh-TW" sz="2800" dirty="0" smtClean="0">
                <a:effectLst/>
                <a:latin typeface="標楷體" pitchFamily="65" charset="-120"/>
                <a:ea typeface="標楷體" pitchFamily="65" charset="-120"/>
              </a:rPr>
              <a:t>，或要求繳驗能力證明文件……」，招標文件不一致</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2062163" indent="-892175" algn="just">
              <a:lnSpc>
                <a:spcPct val="120000"/>
              </a:lnSpc>
              <a:spcBef>
                <a:spcPts val="600"/>
              </a:spcBef>
              <a:buNone/>
            </a:pP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82</a:t>
            </a:fld>
            <a:endParaRPr lang="zh-TW"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sz="3000" dirty="0" smtClean="0">
                <a:solidFill>
                  <a:srgbClr val="1D076F"/>
                </a:solidFill>
                <a:effectLst/>
                <a:latin typeface="標楷體" pitchFamily="65" charset="-120"/>
                <a:ea typeface="標楷體" pitchFamily="65" charset="-120"/>
              </a:rPr>
              <a:t>案例</a:t>
            </a:r>
            <a:r>
              <a:rPr lang="en-US" altLang="zh-TW" sz="3000" dirty="0" smtClean="0">
                <a:solidFill>
                  <a:srgbClr val="1D076F"/>
                </a:solidFill>
                <a:effectLst/>
                <a:latin typeface="標楷體" pitchFamily="65" charset="-120"/>
                <a:ea typeface="標楷體" pitchFamily="65" charset="-120"/>
              </a:rPr>
              <a:t>6</a:t>
            </a:r>
            <a:r>
              <a:rPr lang="zh-TW" altLang="en-US" sz="3000" dirty="0" smtClean="0">
                <a:solidFill>
                  <a:srgbClr val="1D076F"/>
                </a:solidFill>
                <a:effectLst/>
                <a:latin typeface="標楷體" pitchFamily="65" charset="-120"/>
                <a:ea typeface="標楷體" pitchFamily="65" charset="-120"/>
              </a:rPr>
              <a:t>：</a:t>
            </a:r>
            <a:endParaRPr lang="en-US" altLang="zh-TW" sz="3000"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圖號</a:t>
            </a:r>
            <a:r>
              <a:rPr lang="en-US" altLang="zh-TW" sz="2800" dirty="0" smtClean="0">
                <a:effectLst/>
                <a:latin typeface="標楷體" pitchFamily="65" charset="-120"/>
                <a:ea typeface="標楷體" pitchFamily="65" charset="-120"/>
              </a:rPr>
              <a:t>A8-04</a:t>
            </a:r>
            <a:r>
              <a:rPr lang="zh-TW" altLang="zh-TW" sz="2800" dirty="0" smtClean="0">
                <a:effectLst/>
                <a:latin typeface="標楷體" pitchFamily="65" charset="-120"/>
                <a:ea typeface="標楷體" pitchFamily="65" charset="-120"/>
              </a:rPr>
              <a:t>「視聽座椅詳圖」「</a:t>
            </a:r>
            <a:r>
              <a:rPr lang="en-US" altLang="zh-TW" sz="2800" dirty="0" smtClean="0">
                <a:effectLst/>
                <a:latin typeface="標楷體" pitchFamily="65" charset="-120"/>
                <a:ea typeface="標楷體" pitchFamily="65" charset="-120"/>
              </a:rPr>
              <a:t>FGT-978-W58.5-H95-A3</a:t>
            </a:r>
            <a:r>
              <a:rPr lang="zh-TW" altLang="zh-TW" sz="2800" dirty="0" smtClean="0">
                <a:effectLst/>
                <a:latin typeface="標楷體" pitchFamily="65" charset="-120"/>
                <a:ea typeface="標楷體" pitchFamily="65" charset="-120"/>
              </a:rPr>
              <a:t>大桌板（</a:t>
            </a:r>
            <a:r>
              <a:rPr lang="en-US" altLang="zh-TW" sz="2800" dirty="0" smtClean="0">
                <a:effectLst/>
                <a:latin typeface="標楷體" pitchFamily="65" charset="-120"/>
                <a:ea typeface="標楷體" pitchFamily="65" charset="-120"/>
              </a:rPr>
              <a:t>420*290mm</a:t>
            </a:r>
            <a:r>
              <a:rPr lang="zh-TW" altLang="zh-TW" sz="2800" dirty="0" smtClean="0">
                <a:effectLst/>
                <a:latin typeface="標楷體" pitchFamily="65" charset="-120"/>
                <a:ea typeface="標楷體" pitchFamily="65" charset="-120"/>
              </a:rPr>
              <a:t>）」註</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規定</a:t>
            </a:r>
            <a:r>
              <a:rPr lang="zh-TW" altLang="zh-TW" sz="2800" dirty="0" smtClean="0">
                <a:solidFill>
                  <a:srgbClr val="1D04D2"/>
                </a:solidFill>
                <a:effectLst/>
                <a:latin typeface="標楷體" pitchFamily="65" charset="-120"/>
                <a:ea typeface="標楷體" pitchFamily="65" charset="-120"/>
              </a:rPr>
              <a:t>保固</a:t>
            </a:r>
            <a:r>
              <a:rPr lang="en-US" altLang="zh-TW" sz="2800" dirty="0" smtClean="0">
                <a:solidFill>
                  <a:srgbClr val="1D04D2"/>
                </a:solidFill>
                <a:effectLst/>
                <a:latin typeface="標楷體" pitchFamily="65" charset="-120"/>
                <a:ea typeface="標楷體" pitchFamily="65" charset="-120"/>
              </a:rPr>
              <a:t>1</a:t>
            </a:r>
            <a:r>
              <a:rPr lang="zh-TW" altLang="zh-TW" sz="2800" dirty="0" smtClean="0">
                <a:solidFill>
                  <a:srgbClr val="1D04D2"/>
                </a:solidFill>
                <a:effectLst/>
                <a:latin typeface="標楷體" pitchFamily="65" charset="-120"/>
                <a:ea typeface="標楷體" pitchFamily="65" charset="-120"/>
              </a:rPr>
              <a:t>年</a:t>
            </a:r>
            <a:r>
              <a:rPr lang="zh-TW" altLang="zh-TW" sz="2800" dirty="0" smtClean="0">
                <a:effectLst/>
                <a:latin typeface="標楷體" pitchFamily="65" charset="-120"/>
                <a:ea typeface="標楷體" pitchFamily="65" charset="-120"/>
              </a:rPr>
              <a:t>及圖號</a:t>
            </a:r>
            <a:r>
              <a:rPr lang="en-US" altLang="zh-TW" sz="2800" dirty="0" smtClean="0">
                <a:effectLst/>
                <a:latin typeface="標楷體" pitchFamily="65" charset="-120"/>
                <a:ea typeface="標楷體" pitchFamily="65" charset="-120"/>
              </a:rPr>
              <a:t>A8-01</a:t>
            </a:r>
            <a:r>
              <a:rPr lang="zh-TW" altLang="zh-TW" sz="2800" dirty="0" smtClean="0">
                <a:effectLst/>
                <a:latin typeface="標楷體" pitchFamily="65" charset="-120"/>
                <a:ea typeface="標楷體" pitchFamily="65" charset="-120"/>
              </a:rPr>
              <a:t>「</a:t>
            </a:r>
            <a:r>
              <a:rPr lang="en-US" altLang="zh-TW" sz="2800" dirty="0" smtClean="0">
                <a:effectLst/>
                <a:latin typeface="標楷體" pitchFamily="65" charset="-120"/>
                <a:ea typeface="標楷體" pitchFamily="65" charset="-120"/>
              </a:rPr>
              <a:t>300</a:t>
            </a:r>
            <a:r>
              <a:rPr lang="zh-TW" altLang="zh-TW" sz="2800" dirty="0" smtClean="0">
                <a:effectLst/>
                <a:latin typeface="標楷體" pitchFamily="65" charset="-120"/>
                <a:ea typeface="標楷體" pitchFamily="65" charset="-120"/>
              </a:rPr>
              <a:t>型合金鋼高架地板」之合金鋼高架地板施工規範</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規定</a:t>
            </a:r>
            <a:r>
              <a:rPr lang="zh-TW" altLang="zh-TW" sz="2800" dirty="0" smtClean="0">
                <a:solidFill>
                  <a:srgbClr val="1D04D2"/>
                </a:solidFill>
                <a:effectLst/>
                <a:latin typeface="標楷體" pitchFamily="65" charset="-120"/>
                <a:ea typeface="標楷體" pitchFamily="65" charset="-120"/>
              </a:rPr>
              <a:t>保固</a:t>
            </a:r>
            <a:r>
              <a:rPr lang="en-US" altLang="zh-TW" sz="2800" dirty="0" smtClean="0">
                <a:solidFill>
                  <a:srgbClr val="1D04D2"/>
                </a:solidFill>
                <a:effectLst/>
                <a:latin typeface="標楷體" pitchFamily="65" charset="-120"/>
                <a:ea typeface="標楷體" pitchFamily="65" charset="-120"/>
              </a:rPr>
              <a:t>1</a:t>
            </a:r>
            <a:r>
              <a:rPr lang="zh-TW" altLang="zh-TW" sz="2800" dirty="0" smtClean="0">
                <a:solidFill>
                  <a:srgbClr val="1D04D2"/>
                </a:solidFill>
                <a:effectLst/>
                <a:latin typeface="標楷體" pitchFamily="65" charset="-120"/>
                <a:ea typeface="標楷體" pitchFamily="65" charset="-120"/>
              </a:rPr>
              <a:t>年</a:t>
            </a:r>
            <a:r>
              <a:rPr lang="zh-TW" altLang="zh-TW" sz="2800" dirty="0" smtClean="0">
                <a:effectLst/>
                <a:latin typeface="標楷體" pitchFamily="65" charset="-120"/>
                <a:ea typeface="標楷體" pitchFamily="65" charset="-120"/>
              </a:rPr>
              <a:t>，均與</a:t>
            </a:r>
            <a:r>
              <a:rPr lang="zh-TW" altLang="zh-TW" sz="2800" dirty="0" smtClean="0">
                <a:solidFill>
                  <a:srgbClr val="1D04D2"/>
                </a:solidFill>
                <a:effectLst/>
                <a:latin typeface="標楷體" pitchFamily="65" charset="-120"/>
                <a:ea typeface="標楷體" pitchFamily="65" charset="-120"/>
              </a:rPr>
              <a:t>工程採購契</a:t>
            </a:r>
            <a:r>
              <a:rPr lang="zh-TW" altLang="zh-TW" sz="2800" dirty="0" smtClean="0">
                <a:effectLst/>
                <a:latin typeface="標楷體" pitchFamily="65" charset="-120"/>
                <a:ea typeface="標楷體" pitchFamily="65" charset="-120"/>
              </a:rPr>
              <a:t>約第</a:t>
            </a:r>
            <a:r>
              <a:rPr lang="en-US" altLang="zh-TW" sz="2800" dirty="0" smtClean="0">
                <a:effectLst/>
                <a:latin typeface="標楷體" pitchFamily="65" charset="-120"/>
                <a:ea typeface="標楷體" pitchFamily="65" charset="-120"/>
              </a:rPr>
              <a:t>16</a:t>
            </a:r>
            <a:r>
              <a:rPr lang="zh-TW" altLang="zh-TW" sz="2800" dirty="0" smtClean="0">
                <a:effectLst/>
                <a:latin typeface="標楷體" pitchFamily="65" charset="-120"/>
                <a:ea typeface="標楷體" pitchFamily="65" charset="-120"/>
              </a:rPr>
              <a:t>條第（一）</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a:t>
            </a:r>
            <a:r>
              <a:rPr lang="zh-TW" altLang="zh-TW" sz="2800" dirty="0" smtClean="0">
                <a:solidFill>
                  <a:srgbClr val="FF0000"/>
                </a:solidFill>
                <a:effectLst/>
                <a:latin typeface="標楷體" pitchFamily="65" charset="-120"/>
                <a:ea typeface="標楷體" pitchFamily="65" charset="-120"/>
              </a:rPr>
              <a:t>約定保固</a:t>
            </a:r>
            <a:r>
              <a:rPr lang="en-US" altLang="zh-TW" sz="2800" dirty="0" smtClean="0">
                <a:solidFill>
                  <a:srgbClr val="FF0000"/>
                </a:solidFill>
                <a:effectLst/>
                <a:latin typeface="標楷體" pitchFamily="65" charset="-120"/>
                <a:ea typeface="標楷體" pitchFamily="65" charset="-120"/>
              </a:rPr>
              <a:t>2</a:t>
            </a:r>
            <a:r>
              <a:rPr lang="zh-TW" altLang="zh-TW" sz="2800" dirty="0" smtClean="0">
                <a:solidFill>
                  <a:srgbClr val="FF0000"/>
                </a:solidFill>
                <a:effectLst/>
                <a:latin typeface="標楷體" pitchFamily="65" charset="-120"/>
                <a:ea typeface="標楷體" pitchFamily="65" charset="-120"/>
              </a:rPr>
              <a:t>年</a:t>
            </a:r>
            <a:r>
              <a:rPr lang="zh-TW" altLang="zh-TW" sz="2800" dirty="0" smtClean="0">
                <a:effectLst/>
                <a:latin typeface="標楷體" pitchFamily="65" charset="-120"/>
                <a:ea typeface="標楷體" pitchFamily="65" charset="-120"/>
              </a:rPr>
              <a:t>不一致</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2062163" indent="-892175" algn="just">
              <a:lnSpc>
                <a:spcPct val="120000"/>
              </a:lnSpc>
              <a:spcBef>
                <a:spcPts val="600"/>
              </a:spcBef>
              <a:buNone/>
            </a:pP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83</a:t>
            </a:fld>
            <a:endParaRPr lang="zh-TW"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7</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機關辦理採購，</a:t>
            </a:r>
            <a:r>
              <a:rPr lang="zh-TW" altLang="zh-TW" sz="2800" dirty="0" smtClean="0">
                <a:effectLst/>
                <a:latin typeface="標楷體" pitchFamily="65" charset="-120"/>
                <a:ea typeface="標楷體" pitchFamily="65" charset="-120"/>
              </a:rPr>
              <a:t>招標公告及投標須知第</a:t>
            </a:r>
            <a:r>
              <a:rPr lang="en-US" altLang="zh-TW" sz="2800" dirty="0" smtClean="0">
                <a:effectLst/>
                <a:latin typeface="標楷體" pitchFamily="65" charset="-120"/>
                <a:ea typeface="標楷體" pitchFamily="65" charset="-120"/>
              </a:rPr>
              <a:t>61</a:t>
            </a:r>
            <a:r>
              <a:rPr lang="zh-TW" altLang="zh-TW" sz="2800" dirty="0" smtClean="0">
                <a:effectLst/>
                <a:latin typeface="標楷體" pitchFamily="65" charset="-120"/>
                <a:ea typeface="標楷體" pitchFamily="65" charset="-120"/>
              </a:rPr>
              <a:t>點載明</a:t>
            </a:r>
            <a:r>
              <a:rPr lang="zh-TW" altLang="zh-TW" sz="2800" dirty="0" smtClean="0">
                <a:solidFill>
                  <a:srgbClr val="FF0000"/>
                </a:solidFill>
                <a:effectLst/>
                <a:latin typeface="標楷體" pitchFamily="65" charset="-120"/>
                <a:ea typeface="標楷體" pitchFamily="65" charset="-120"/>
              </a:rPr>
              <a:t>不採行協商措施</a:t>
            </a:r>
            <a:r>
              <a:rPr lang="zh-TW" altLang="zh-TW" sz="2800" dirty="0" smtClean="0">
                <a:effectLst/>
                <a:latin typeface="標楷體" pitchFamily="65" charset="-120"/>
                <a:ea typeface="標楷體" pitchFamily="65" charset="-120"/>
              </a:rPr>
              <a:t>，惟查評選委員評分表備註所載「……個別廠商之平均總評分未達七十分者</a:t>
            </a:r>
            <a:r>
              <a:rPr lang="zh-TW" altLang="zh-TW" sz="2800" dirty="0" smtClean="0">
                <a:solidFill>
                  <a:srgbClr val="FF0000"/>
                </a:solidFill>
                <a:effectLst/>
                <a:latin typeface="標楷體" pitchFamily="65" charset="-120"/>
                <a:ea typeface="標楷體" pitchFamily="65" charset="-120"/>
              </a:rPr>
              <a:t>不得列為協商</a:t>
            </a:r>
            <a:r>
              <a:rPr lang="zh-TW" altLang="zh-TW" sz="2800" dirty="0" smtClean="0">
                <a:effectLst/>
                <a:latin typeface="標楷體" pitchFamily="65" charset="-120"/>
                <a:ea typeface="標楷體" pitchFamily="65" charset="-120"/>
              </a:rPr>
              <a:t>及議價對象」</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2062163" indent="-892175" algn="just">
              <a:lnSpc>
                <a:spcPct val="120000"/>
              </a:lnSpc>
              <a:spcBef>
                <a:spcPts val="600"/>
              </a:spcBef>
              <a:buNone/>
            </a:pP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84</a:t>
            </a:fld>
            <a:endParaRPr lang="zh-TW"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latin typeface="標楷體" pitchFamily="65" charset="-120"/>
                <a:ea typeface="標楷體" pitchFamily="65" charset="-120"/>
              </a:rPr>
              <a:t>6.</a:t>
            </a:r>
            <a:r>
              <a:rPr lang="zh-TW" altLang="en-US" dirty="0" smtClean="0">
                <a:solidFill>
                  <a:srgbClr val="1D04D2"/>
                </a:solidFill>
                <a:effectLst/>
                <a:latin typeface="標楷體" pitchFamily="65" charset="-120"/>
                <a:ea typeface="標楷體" pitchFamily="65" charset="-120"/>
              </a:rPr>
              <a:t>機關訂定底價，</a:t>
            </a:r>
            <a:r>
              <a:rPr lang="zh-TW" altLang="en-US" dirty="0" smtClean="0">
                <a:solidFill>
                  <a:srgbClr val="FF0000"/>
                </a:solidFill>
                <a:effectLst/>
                <a:latin typeface="標楷體" pitchFamily="65" charset="-120"/>
                <a:ea typeface="標楷體" pitchFamily="65" charset="-120"/>
              </a:rPr>
              <a:t>未依</a:t>
            </a:r>
            <a:r>
              <a:rPr lang="zh-TW" altLang="en-US" dirty="0" smtClean="0">
                <a:solidFill>
                  <a:srgbClr val="1D04D2"/>
                </a:solidFill>
                <a:effectLst/>
                <a:latin typeface="標楷體" pitchFamily="65" charset="-120"/>
                <a:ea typeface="標楷體" pitchFamily="65" charset="-120"/>
              </a:rPr>
              <a:t>採購法第</a:t>
            </a:r>
            <a:r>
              <a:rPr lang="en-US" altLang="zh-TW" dirty="0" smtClean="0">
                <a:solidFill>
                  <a:srgbClr val="1D04D2"/>
                </a:solidFill>
                <a:effectLst/>
                <a:latin typeface="標楷體" pitchFamily="65" charset="-120"/>
                <a:ea typeface="標楷體" pitchFamily="65" charset="-120"/>
              </a:rPr>
              <a:t>46</a:t>
            </a:r>
            <a:r>
              <a:rPr lang="zh-TW" altLang="en-US" dirty="0" smtClean="0">
                <a:solidFill>
                  <a:srgbClr val="1D04D2"/>
                </a:solidFill>
                <a:effectLst/>
                <a:latin typeface="標楷體" pitchFamily="65" charset="-120"/>
                <a:ea typeface="標楷體" pitchFamily="65" charset="-120"/>
              </a:rPr>
              <a:t>條規定辦理</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85</a:t>
            </a:fld>
            <a:endParaRPr lang="zh-TW"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8</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機關</a:t>
            </a:r>
            <a:r>
              <a:rPr lang="en-US" altLang="zh-TW" sz="2800" dirty="0" smtClean="0">
                <a:effectLst/>
                <a:latin typeface="標楷體" pitchFamily="65" charset="-120"/>
                <a:ea typeface="標楷體" pitchFamily="65" charset="-120"/>
              </a:rPr>
              <a:t>105</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5</a:t>
            </a:r>
            <a:r>
              <a:rPr lang="zh-TW" altLang="zh-TW" sz="2800" dirty="0" smtClean="0">
                <a:effectLst/>
                <a:latin typeface="標楷體" pitchFamily="65" charset="-120"/>
                <a:ea typeface="標楷體" pitchFamily="65" charset="-120"/>
              </a:rPr>
              <a:t>日簽陳底價核定單，機關底價訂定分析明細表之擬定底價，同預算金額</a:t>
            </a:r>
            <a:r>
              <a:rPr lang="en-US" altLang="zh-TW" sz="2800" dirty="0" smtClean="0">
                <a:effectLst/>
                <a:latin typeface="標楷體" pitchFamily="65" charset="-120"/>
                <a:ea typeface="標楷體" pitchFamily="65" charset="-120"/>
              </a:rPr>
              <a:t>310,150,000</a:t>
            </a:r>
            <a:r>
              <a:rPr lang="zh-TW" altLang="zh-TW" sz="2800" dirty="0" smtClean="0">
                <a:effectLst/>
                <a:latin typeface="標楷體" pitchFamily="65" charset="-120"/>
                <a:ea typeface="標楷體" pitchFamily="65" charset="-120"/>
              </a:rPr>
              <a:t>元，未見依</a:t>
            </a:r>
            <a:r>
              <a:rPr lang="zh-TW" altLang="zh-TW" sz="2800" dirty="0" smtClean="0">
                <a:solidFill>
                  <a:srgbClr val="1D04D2"/>
                </a:solidFill>
                <a:effectLst/>
                <a:latin typeface="標楷體" pitchFamily="65" charset="-120"/>
                <a:ea typeface="標楷體" pitchFamily="65" charset="-120"/>
              </a:rPr>
              <a:t>上開市場行情</a:t>
            </a:r>
            <a:r>
              <a:rPr lang="zh-TW" altLang="zh-TW" sz="2800" dirty="0" smtClean="0">
                <a:effectLst/>
                <a:latin typeface="標楷體" pitchFamily="65" charset="-120"/>
                <a:ea typeface="標楷體" pitchFamily="65" charset="-120"/>
              </a:rPr>
              <a:t>（例如：工程會價格資料庫及行政院主計總處營建物價指數）及</a:t>
            </a:r>
            <a:r>
              <a:rPr lang="zh-TW" altLang="zh-TW" sz="2800" dirty="0" smtClean="0">
                <a:solidFill>
                  <a:srgbClr val="1D04D2"/>
                </a:solidFill>
                <a:effectLst/>
                <a:latin typeface="標楷體" pitchFamily="65" charset="-120"/>
                <a:ea typeface="標楷體" pitchFamily="65" charset="-120"/>
              </a:rPr>
              <a:t>政府機關決標</a:t>
            </a:r>
            <a:r>
              <a:rPr lang="zh-TW" altLang="zh-TW" sz="2800" dirty="0" smtClean="0">
                <a:effectLst/>
                <a:latin typeface="標楷體" pitchFamily="65" charset="-120"/>
                <a:ea typeface="標楷體" pitchFamily="65" charset="-120"/>
              </a:rPr>
              <a:t>資料（例如：類案道路工程之決標標比）等因素</a:t>
            </a:r>
            <a:r>
              <a:rPr lang="zh-TW" altLang="zh-TW" sz="2800" dirty="0" smtClean="0">
                <a:solidFill>
                  <a:srgbClr val="1D04D2"/>
                </a:solidFill>
                <a:effectLst/>
                <a:latin typeface="標楷體" pitchFamily="65" charset="-120"/>
                <a:ea typeface="標楷體" pitchFamily="65" charset="-120"/>
              </a:rPr>
              <a:t>提出分析資料</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2062163" indent="-892175" algn="just">
              <a:lnSpc>
                <a:spcPct val="120000"/>
              </a:lnSpc>
              <a:spcBef>
                <a:spcPts val="600"/>
              </a:spcBef>
              <a:buNone/>
            </a:pP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86</a:t>
            </a:fld>
            <a:endParaRPr lang="zh-TW"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7.</a:t>
            </a:r>
            <a:r>
              <a:rPr lang="zh-TW" altLang="en-US" dirty="0" smtClean="0">
                <a:solidFill>
                  <a:srgbClr val="1D04D2"/>
                </a:solidFill>
                <a:effectLst/>
                <a:latin typeface="標楷體" pitchFamily="65" charset="-120"/>
                <a:ea typeface="標楷體" pitchFamily="65" charset="-120"/>
              </a:rPr>
              <a:t>廠商資格訂定</a:t>
            </a:r>
            <a:r>
              <a:rPr lang="zh-TW" altLang="en-US" dirty="0" smtClean="0">
                <a:solidFill>
                  <a:srgbClr val="FF0000"/>
                </a:solidFill>
                <a:effectLst/>
                <a:latin typeface="標楷體" pitchFamily="65" charset="-120"/>
                <a:ea typeface="標楷體" pitchFamily="65" charset="-120"/>
              </a:rPr>
              <a:t>不符</a:t>
            </a:r>
            <a:r>
              <a:rPr lang="zh-TW" altLang="zh-TW" dirty="0" smtClean="0">
                <a:solidFill>
                  <a:srgbClr val="1D04D2"/>
                </a:solidFill>
                <a:effectLst/>
                <a:latin typeface="標楷體" pitchFamily="65" charset="-120"/>
                <a:ea typeface="標楷體" pitchFamily="65" charset="-120"/>
              </a:rPr>
              <a:t>投標廠商資格與特殊或巨額採購認定標準</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87</a:t>
            </a:fld>
            <a:endParaRPr lang="zh-TW"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9</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機關</a:t>
            </a:r>
            <a:r>
              <a:rPr lang="zh-TW" altLang="en-US" sz="2800" dirty="0" smtClean="0">
                <a:effectLst/>
                <a:latin typeface="標楷體" pitchFamily="65" charset="-120"/>
                <a:ea typeface="標楷體" pitchFamily="65" charset="-120"/>
              </a:rPr>
              <a:t>辦理住宿服務採購案，</a:t>
            </a:r>
            <a:r>
              <a:rPr lang="zh-TW" altLang="zh-TW" sz="2800" dirty="0" smtClean="0">
                <a:effectLst/>
                <a:latin typeface="標楷體" pitchFamily="65" charset="-120"/>
                <a:ea typeface="標楷體" pitchFamily="65" charset="-120"/>
              </a:rPr>
              <a:t>第</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次招標公告機關訂定廠商資格摘要為「公司登記證明旅館觀光業（</a:t>
            </a:r>
            <a:r>
              <a:rPr lang="en-US" altLang="zh-TW" sz="2800" dirty="0" smtClean="0">
                <a:effectLst/>
                <a:latin typeface="標楷體" pitchFamily="65" charset="-120"/>
                <a:ea typeface="標楷體" pitchFamily="65" charset="-120"/>
              </a:rPr>
              <a:t>J901011</a:t>
            </a:r>
            <a:r>
              <a:rPr lang="zh-TW" altLang="zh-TW" sz="2800" dirty="0" smtClean="0">
                <a:effectLst/>
                <a:latin typeface="標楷體" pitchFamily="65" charset="-120"/>
                <a:ea typeface="標楷體" pitchFamily="65" charset="-120"/>
              </a:rPr>
              <a:t>）或一般旅館業（</a:t>
            </a:r>
            <a:r>
              <a:rPr lang="en-US" altLang="zh-TW" sz="2800" dirty="0" smtClean="0">
                <a:effectLst/>
                <a:latin typeface="標楷體" pitchFamily="65" charset="-120"/>
                <a:ea typeface="標楷體" pitchFamily="65" charset="-120"/>
              </a:rPr>
              <a:t>J901020</a:t>
            </a:r>
            <a:r>
              <a:rPr lang="zh-TW" altLang="zh-TW" sz="2800" dirty="0" smtClean="0">
                <a:effectLst/>
                <a:latin typeface="標楷體" pitchFamily="65" charset="-120"/>
                <a:ea typeface="標楷體" pitchFamily="65" charset="-120"/>
              </a:rPr>
              <a:t>）；通過政府立案許可，並經</a:t>
            </a:r>
            <a:r>
              <a:rPr lang="zh-TW" altLang="zh-TW" sz="2800" dirty="0" smtClean="0">
                <a:solidFill>
                  <a:srgbClr val="FF0000"/>
                </a:solidFill>
                <a:effectLst/>
                <a:latin typeface="標楷體" pitchFamily="65" charset="-120"/>
                <a:ea typeface="標楷體" pitchFamily="65" charset="-120"/>
              </a:rPr>
              <a:t>交通部觀光局評鑑三星級以上之旅館</a:t>
            </a:r>
            <a:r>
              <a:rPr lang="zh-TW" altLang="zh-TW" sz="2800" dirty="0" smtClean="0">
                <a:effectLst/>
                <a:latin typeface="標楷體" pitchFamily="65" charset="-120"/>
                <a:ea typeface="標楷體" pitchFamily="65" charset="-120"/>
              </a:rPr>
              <a:t>」</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88</a:t>
            </a:fld>
            <a:endParaRPr lang="zh-TW"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10</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機關辦理</a:t>
            </a:r>
            <a:r>
              <a:rPr lang="zh-TW" altLang="zh-TW" sz="2800" dirty="0" smtClean="0">
                <a:effectLst/>
                <a:latin typeface="標楷體" pitchFamily="65" charset="-120"/>
                <a:ea typeface="標楷體" pitchFamily="65" charset="-120"/>
              </a:rPr>
              <a:t>巨額</a:t>
            </a:r>
            <a:r>
              <a:rPr lang="zh-TW" altLang="en-US" sz="2800" dirty="0" smtClean="0">
                <a:effectLst/>
                <a:latin typeface="標楷體" pitchFamily="65" charset="-120"/>
                <a:ea typeface="標楷體" pitchFamily="65" charset="-120"/>
              </a:rPr>
              <a:t>之港灣設計</a:t>
            </a:r>
            <a:r>
              <a:rPr lang="zh-TW" altLang="zh-TW" sz="2800" dirty="0" smtClean="0">
                <a:effectLst/>
                <a:latin typeface="標楷體" pitchFamily="65" charset="-120"/>
                <a:ea typeface="標楷體" pitchFamily="65" charset="-120"/>
              </a:rPr>
              <a:t>採購案</a:t>
            </a:r>
            <a:r>
              <a:rPr lang="zh-TW" altLang="en-US" sz="2800" dirty="0" smtClean="0">
                <a:effectLst/>
                <a:latin typeface="標楷體" pitchFamily="65" charset="-120"/>
                <a:ea typeface="標楷體" pitchFamily="65" charset="-120"/>
              </a:rPr>
              <a:t>，</a:t>
            </a:r>
            <a:r>
              <a:rPr lang="zh-TW" altLang="zh-TW" sz="2800" dirty="0" smtClean="0">
                <a:effectLst/>
                <a:latin typeface="標楷體" pitchFamily="65" charset="-120"/>
                <a:ea typeface="標楷體" pitchFamily="65" charset="-120"/>
              </a:rPr>
              <a:t>並訂有特定資格（按：截止投標日前</a:t>
            </a:r>
            <a:r>
              <a:rPr lang="en-US" altLang="zh-TW" sz="2800" dirty="0" smtClean="0">
                <a:effectLst/>
                <a:latin typeface="標楷體" pitchFamily="65" charset="-120"/>
                <a:ea typeface="標楷體" pitchFamily="65" charset="-120"/>
              </a:rPr>
              <a:t>5</a:t>
            </a:r>
            <a:r>
              <a:rPr lang="zh-TW" altLang="zh-TW" sz="2800" dirty="0" smtClean="0">
                <a:effectLst/>
                <a:latin typeface="標楷體" pitchFamily="65" charset="-120"/>
                <a:ea typeface="標楷體" pitchFamily="65" charset="-120"/>
              </a:rPr>
              <a:t>年內，完成承攬碼頭、堤岸、港灣……技術服務之契約…單次契約金額不低於</a:t>
            </a:r>
            <a:r>
              <a:rPr lang="en-US" altLang="zh-TW" sz="2800" dirty="0" smtClean="0">
                <a:effectLst/>
                <a:latin typeface="標楷體" pitchFamily="65" charset="-120"/>
                <a:ea typeface="標楷體" pitchFamily="65" charset="-120"/>
              </a:rPr>
              <a:t>11,148,000</a:t>
            </a:r>
            <a:r>
              <a:rPr lang="zh-TW" altLang="zh-TW" sz="2800" dirty="0" smtClean="0">
                <a:effectLst/>
                <a:latin typeface="標楷體" pitchFamily="65" charset="-120"/>
                <a:ea typeface="標楷體" pitchFamily="65" charset="-120"/>
              </a:rPr>
              <a:t>元，或累計契約金額不低於</a:t>
            </a:r>
            <a:r>
              <a:rPr lang="en-US" altLang="zh-TW" sz="2800" dirty="0" smtClean="0">
                <a:effectLst/>
                <a:latin typeface="標楷體" pitchFamily="65" charset="-120"/>
                <a:ea typeface="標楷體" pitchFamily="65" charset="-120"/>
              </a:rPr>
              <a:t>27,870,000</a:t>
            </a:r>
            <a:r>
              <a:rPr lang="zh-TW" altLang="zh-TW" sz="2800" dirty="0" smtClean="0">
                <a:effectLst/>
                <a:latin typeface="標楷體" pitchFamily="65" charset="-120"/>
                <a:ea typeface="標楷體" pitchFamily="65" charset="-120"/>
              </a:rPr>
              <a:t>元），惟未見有依資格認定標準第</a:t>
            </a:r>
            <a:r>
              <a:rPr lang="en-US" altLang="zh-TW" sz="2800" dirty="0" smtClean="0">
                <a:effectLst/>
                <a:latin typeface="標楷體" pitchFamily="65" charset="-120"/>
                <a:ea typeface="標楷體" pitchFamily="65" charset="-120"/>
              </a:rPr>
              <a:t>13</a:t>
            </a:r>
            <a:r>
              <a:rPr lang="zh-TW" altLang="zh-TW" sz="2800" dirty="0" smtClean="0">
                <a:effectLst/>
                <a:latin typeface="標楷體" pitchFamily="65" charset="-120"/>
                <a:ea typeface="標楷體" pitchFamily="65" charset="-120"/>
              </a:rPr>
              <a:t>條規定，評估可能符合特定資格之廠商家數，並檢討有無不當限制競爭之情形</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89</a:t>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352928" cy="706437"/>
          </a:xfrm>
        </p:spPr>
        <p:txBody>
          <a:bodyPr>
            <a:noAutofit/>
          </a:bodyPr>
          <a:lstStyle/>
          <a:p>
            <a:pPr marL="1077913" indent="-1077913">
              <a:defRPr/>
            </a:pPr>
            <a:r>
              <a:rPr lang="zh-TW" altLang="en-US" sz="4400" b="1" kern="1200" dirty="0" smtClean="0">
                <a:solidFill>
                  <a:srgbClr val="7030A0"/>
                </a:solidFill>
                <a:effectLst/>
                <a:latin typeface="標楷體" pitchFamily="65" charset="-120"/>
                <a:ea typeface="標楷體" pitchFamily="65" charset="-120"/>
                <a:cs typeface="+mn-cs"/>
              </a:rPr>
              <a:t>壹、政府採購法修法重點</a:t>
            </a:r>
            <a:endParaRPr lang="zh-TW" altLang="en-US" sz="4400" b="1" kern="1200" dirty="0">
              <a:solidFill>
                <a:srgbClr val="7030A0"/>
              </a:solidFill>
              <a:effectLst/>
              <a:latin typeface="標楷體" pitchFamily="65" charset="-120"/>
              <a:ea typeface="標楷體" pitchFamily="65" charset="-120"/>
              <a:cs typeface="+mn-cs"/>
            </a:endParaRPr>
          </a:p>
        </p:txBody>
      </p:sp>
      <p:graphicFrame>
        <p:nvGraphicFramePr>
          <p:cNvPr id="4" name="內容版面配置區 3"/>
          <p:cNvGraphicFramePr>
            <a:graphicFrameLocks noGrp="1"/>
          </p:cNvGraphicFramePr>
          <p:nvPr>
            <p:ph idx="1"/>
          </p:nvPr>
        </p:nvGraphicFramePr>
        <p:xfrm>
          <a:off x="395536" y="1052736"/>
          <a:ext cx="8352928" cy="5455998"/>
        </p:xfrm>
        <a:graphic>
          <a:graphicData uri="http://schemas.openxmlformats.org/drawingml/2006/table">
            <a:tbl>
              <a:tblPr firstRow="1" bandRow="1">
                <a:tableStyleId>{21E4AEA4-8DFA-4A89-87EB-49C32662AFE0}</a:tableStyleId>
              </a:tblPr>
              <a:tblGrid>
                <a:gridCol w="3991665"/>
                <a:gridCol w="4361263"/>
              </a:tblGrid>
              <a:tr h="432048">
                <a:tc gridSpan="2">
                  <a:txBody>
                    <a:bodyPr/>
                    <a:lstStyle/>
                    <a:p>
                      <a:r>
                        <a:rPr lang="zh-TW" altLang="en-US" sz="2800" dirty="0" smtClean="0">
                          <a:solidFill>
                            <a:srgbClr val="1D04D2"/>
                          </a:solidFill>
                          <a:latin typeface="標楷體" pitchFamily="65" charset="-120"/>
                          <a:ea typeface="標楷體" pitchFamily="65" charset="-120"/>
                        </a:rPr>
                        <a:t>第</a:t>
                      </a:r>
                      <a:r>
                        <a:rPr lang="en-US" altLang="zh-TW" sz="2800" dirty="0" smtClean="0">
                          <a:solidFill>
                            <a:srgbClr val="1D04D2"/>
                          </a:solidFill>
                          <a:latin typeface="標楷體" pitchFamily="65" charset="-120"/>
                          <a:ea typeface="標楷體" pitchFamily="65" charset="-120"/>
                        </a:rPr>
                        <a:t>15</a:t>
                      </a:r>
                      <a:r>
                        <a:rPr lang="zh-TW" altLang="en-US" sz="2800" dirty="0" smtClean="0">
                          <a:solidFill>
                            <a:srgbClr val="1D04D2"/>
                          </a:solidFill>
                          <a:latin typeface="標楷體" pitchFamily="65" charset="-120"/>
                          <a:ea typeface="標楷體" pitchFamily="65" charset="-120"/>
                        </a:rPr>
                        <a:t>條</a:t>
                      </a:r>
                      <a:endParaRPr lang="zh-TW" altLang="en-US" sz="2800"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solidFill>
                          <a:srgbClr val="1D04D2"/>
                        </a:solidFill>
                        <a:latin typeface="標楷體" pitchFamily="65" charset="-120"/>
                        <a:ea typeface="標楷體" pitchFamily="65" charset="-120"/>
                      </a:endParaRPr>
                    </a:p>
                  </a:txBody>
                  <a:tcPr/>
                </a:tc>
              </a:tr>
              <a:tr h="426798">
                <a:tc>
                  <a:txBody>
                    <a:bodyPr/>
                    <a:lstStyle/>
                    <a:p>
                      <a:r>
                        <a:rPr lang="zh-TW" altLang="en-US" sz="2000" b="1" dirty="0" smtClean="0">
                          <a:solidFill>
                            <a:srgbClr val="1D04D2"/>
                          </a:solidFill>
                          <a:latin typeface="標楷體" pitchFamily="65" charset="-120"/>
                          <a:ea typeface="標楷體" pitchFamily="65" charset="-120"/>
                        </a:rPr>
                        <a:t>修正條文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b="1" dirty="0" smtClean="0">
                          <a:solidFill>
                            <a:srgbClr val="1D04D2"/>
                          </a:solidFill>
                          <a:latin typeface="標楷體" pitchFamily="65" charset="-120"/>
                          <a:ea typeface="標楷體" pitchFamily="65" charset="-120"/>
                        </a:rPr>
                        <a:t>現行條文</a:t>
                      </a:r>
                      <a:endParaRPr lang="zh-TW" altLang="en-US" sz="2000" b="1" dirty="0">
                        <a:solidFill>
                          <a:srgbClr val="1D04D2"/>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4201">
                <a:tc>
                  <a:txBody>
                    <a:bodyPr/>
                    <a:lstStyle/>
                    <a:p>
                      <a:pPr marL="180975" indent="-1809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700" b="1" kern="1200" dirty="0" smtClean="0">
                          <a:solidFill>
                            <a:srgbClr val="002060"/>
                          </a:solidFill>
                          <a:latin typeface="標楷體" pitchFamily="65" charset="-120"/>
                          <a:ea typeface="標楷體" pitchFamily="65" charset="-120"/>
                          <a:cs typeface="+mn-cs"/>
                        </a:rPr>
                        <a:t>機關承辦、監辦採購人員離職後三年內不得為本人或代理廠商向原任職機關接洽處理離職前五年內與職務有關之事務。</a:t>
                      </a:r>
                    </a:p>
                    <a:p>
                      <a:pPr marL="269875" indent="-269875" algn="just" eaLnBrk="1" hangingPunct="0"/>
                      <a:r>
                        <a:rPr kumimoji="0" lang="en-US" altLang="zh-TW" sz="1700" b="1" kern="1200" dirty="0" smtClean="0">
                          <a:solidFill>
                            <a:schemeClr val="dk1"/>
                          </a:solidFill>
                          <a:latin typeface="標楷體" pitchFamily="65" charset="-120"/>
                          <a:ea typeface="標楷體" pitchFamily="65" charset="-120"/>
                          <a:cs typeface="+mn-cs"/>
                        </a:rPr>
                        <a:t>      </a:t>
                      </a:r>
                      <a:r>
                        <a:rPr kumimoji="0" lang="zh-TW" altLang="zh-TW" sz="1700" b="1" u="sng" kern="1200" dirty="0" smtClean="0">
                          <a:solidFill>
                            <a:srgbClr val="FF0000"/>
                          </a:solidFill>
                          <a:latin typeface="標楷體" pitchFamily="65" charset="-120"/>
                          <a:ea typeface="標楷體" pitchFamily="65" charset="-120"/>
                          <a:cs typeface="+mn-cs"/>
                        </a:rPr>
                        <a:t>機關人員</a:t>
                      </a:r>
                      <a:r>
                        <a:rPr kumimoji="0" lang="zh-TW" altLang="zh-TW" sz="1700" b="1" kern="1200" dirty="0" smtClean="0">
                          <a:solidFill>
                            <a:srgbClr val="002060"/>
                          </a:solidFill>
                          <a:latin typeface="標楷體" pitchFamily="65" charset="-120"/>
                          <a:ea typeface="標楷體" pitchFamily="65" charset="-120"/>
                          <a:cs typeface="+mn-cs"/>
                        </a:rPr>
                        <a:t>對於與採購有關之事項，涉及本人、配偶、</a:t>
                      </a:r>
                      <a:r>
                        <a:rPr kumimoji="0" lang="zh-TW" altLang="zh-TW" sz="1700" b="1" u="sng" kern="1200" dirty="0" smtClean="0">
                          <a:solidFill>
                            <a:srgbClr val="FF0000"/>
                          </a:solidFill>
                          <a:latin typeface="標楷體" pitchFamily="65" charset="-120"/>
                          <a:ea typeface="標楷體" pitchFamily="65" charset="-120"/>
                          <a:cs typeface="+mn-cs"/>
                        </a:rPr>
                        <a:t>二</a:t>
                      </a:r>
                      <a:r>
                        <a:rPr kumimoji="0" lang="zh-TW" altLang="zh-TW" sz="1700" b="1" kern="1200" dirty="0" smtClean="0">
                          <a:solidFill>
                            <a:srgbClr val="002060"/>
                          </a:solidFill>
                          <a:latin typeface="標楷體" pitchFamily="65" charset="-120"/>
                          <a:ea typeface="標楷體" pitchFamily="65" charset="-120"/>
                          <a:cs typeface="+mn-cs"/>
                        </a:rPr>
                        <a:t>親等以內</a:t>
                      </a:r>
                      <a:r>
                        <a:rPr kumimoji="0" lang="zh-TW" altLang="zh-TW" sz="1700" b="1" u="sng" kern="1200" dirty="0" smtClean="0">
                          <a:solidFill>
                            <a:srgbClr val="FF0000"/>
                          </a:solidFill>
                          <a:latin typeface="標楷體" pitchFamily="65" charset="-120"/>
                          <a:ea typeface="標楷體" pitchFamily="65" charset="-120"/>
                          <a:cs typeface="+mn-cs"/>
                        </a:rPr>
                        <a:t>親屬</a:t>
                      </a:r>
                      <a:r>
                        <a:rPr kumimoji="0" lang="zh-TW" altLang="zh-TW" sz="1700" b="1" kern="1200" dirty="0" smtClean="0">
                          <a:solidFill>
                            <a:srgbClr val="002060"/>
                          </a:solidFill>
                          <a:latin typeface="標楷體" pitchFamily="65" charset="-120"/>
                          <a:ea typeface="標楷體" pitchFamily="65" charset="-120"/>
                          <a:cs typeface="+mn-cs"/>
                        </a:rPr>
                        <a:t>，或</a:t>
                      </a:r>
                      <a:r>
                        <a:rPr kumimoji="0" lang="zh-TW" altLang="zh-TW" sz="1700" b="1" u="sng" kern="1200" dirty="0" smtClean="0">
                          <a:solidFill>
                            <a:srgbClr val="FF0000"/>
                          </a:solidFill>
                          <a:latin typeface="標楷體" pitchFamily="65" charset="-120"/>
                          <a:ea typeface="標楷體" pitchFamily="65" charset="-120"/>
                          <a:cs typeface="+mn-cs"/>
                        </a:rPr>
                        <a:t>共同生活家屬</a:t>
                      </a:r>
                      <a:r>
                        <a:rPr kumimoji="0" lang="zh-TW" altLang="zh-TW" sz="1700" b="1" kern="1200" dirty="0" smtClean="0">
                          <a:solidFill>
                            <a:srgbClr val="002060"/>
                          </a:solidFill>
                          <a:latin typeface="標楷體" pitchFamily="65" charset="-120"/>
                          <a:ea typeface="標楷體" pitchFamily="65" charset="-120"/>
                          <a:cs typeface="+mn-cs"/>
                        </a:rPr>
                        <a:t>之利益時，應行迴避。</a:t>
                      </a:r>
                    </a:p>
                    <a:p>
                      <a:pPr marL="269875" indent="452438" algn="just"/>
                      <a:r>
                        <a:rPr kumimoji="0" lang="zh-TW" altLang="zh-TW" sz="1700" b="1" kern="1200" dirty="0" smtClean="0">
                          <a:solidFill>
                            <a:srgbClr val="002060"/>
                          </a:solidFill>
                          <a:latin typeface="標楷體" pitchFamily="65" charset="-120"/>
                          <a:ea typeface="標楷體" pitchFamily="65" charset="-120"/>
                          <a:cs typeface="+mn-cs"/>
                        </a:rPr>
                        <a:t>機關首長發現</a:t>
                      </a:r>
                      <a:r>
                        <a:rPr kumimoji="0" lang="zh-TW" altLang="zh-TW" sz="1700" b="1" u="sng" kern="1200" dirty="0" smtClean="0">
                          <a:solidFill>
                            <a:srgbClr val="FF0000"/>
                          </a:solidFill>
                          <a:latin typeface="標楷體" pitchFamily="65" charset="-120"/>
                          <a:ea typeface="標楷體" pitchFamily="65" charset="-120"/>
                          <a:cs typeface="+mn-cs"/>
                        </a:rPr>
                        <a:t>前項</a:t>
                      </a:r>
                      <a:r>
                        <a:rPr kumimoji="0" lang="zh-TW" altLang="zh-TW" sz="1700" b="1" kern="1200" dirty="0" smtClean="0">
                          <a:solidFill>
                            <a:srgbClr val="002060"/>
                          </a:solidFill>
                          <a:latin typeface="標楷體" pitchFamily="65" charset="-120"/>
                          <a:ea typeface="標楷體" pitchFamily="65" charset="-120"/>
                          <a:cs typeface="+mn-cs"/>
                        </a:rPr>
                        <a:t>人員有應行迴避之情事而未依規定迴避者，應令其迴避，並另行指定人員</a:t>
                      </a:r>
                      <a:r>
                        <a:rPr kumimoji="0" lang="zh-TW" altLang="zh-TW" sz="1700" b="1" u="sng" kern="1200" dirty="0" smtClean="0">
                          <a:solidFill>
                            <a:srgbClr val="FF0000"/>
                          </a:solidFill>
                          <a:latin typeface="標楷體" pitchFamily="65" charset="-120"/>
                          <a:ea typeface="標楷體" pitchFamily="65" charset="-120"/>
                          <a:cs typeface="+mn-cs"/>
                        </a:rPr>
                        <a:t>辦理</a:t>
                      </a:r>
                      <a:r>
                        <a:rPr kumimoji="0" lang="zh-TW" altLang="zh-TW" sz="1700" b="1" kern="1200" dirty="0" smtClean="0">
                          <a:solidFill>
                            <a:schemeClr val="dk1"/>
                          </a:solidFill>
                          <a:latin typeface="標楷體" pitchFamily="65" charset="-120"/>
                          <a:ea typeface="標楷體" pitchFamily="65" charset="-120"/>
                          <a:cs typeface="+mn-cs"/>
                        </a:rPr>
                        <a:t>。</a:t>
                      </a:r>
                      <a:endParaRPr lang="zh-TW" altLang="en-US" sz="1700" b="1" dirty="0">
                        <a:solidFill>
                          <a:srgbClr val="C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269875" algn="just" eaLnBrk="1" hangingPunct="0"/>
                      <a:r>
                        <a:rPr kumimoji="0" lang="zh-TW" altLang="zh-TW" sz="1800" b="1" kern="1200" dirty="0" smtClean="0">
                          <a:solidFill>
                            <a:schemeClr val="dk1"/>
                          </a:solidFill>
                          <a:latin typeface="標楷體" pitchFamily="65" charset="-120"/>
                          <a:ea typeface="標楷體" pitchFamily="65" charset="-120"/>
                          <a:cs typeface="+mn-cs"/>
                        </a:rPr>
                        <a:t>　</a:t>
                      </a:r>
                      <a:r>
                        <a:rPr kumimoji="0" lang="zh-TW" altLang="en-US" sz="1800" b="1" kern="1200" dirty="0" smtClean="0">
                          <a:solidFill>
                            <a:schemeClr val="dk1"/>
                          </a:solidFill>
                          <a:latin typeface="標楷體" pitchFamily="65" charset="-120"/>
                          <a:ea typeface="標楷體" pitchFamily="65" charset="-120"/>
                          <a:cs typeface="+mn-cs"/>
                        </a:rPr>
                        <a:t>　　</a:t>
                      </a:r>
                      <a:r>
                        <a:rPr kumimoji="0" lang="zh-TW" altLang="zh-TW" sz="1700" b="1" kern="1200" dirty="0" smtClean="0">
                          <a:solidFill>
                            <a:srgbClr val="002060"/>
                          </a:solidFill>
                          <a:latin typeface="標楷體" pitchFamily="65" charset="-120"/>
                          <a:ea typeface="標楷體" pitchFamily="65" charset="-120"/>
                          <a:cs typeface="+mn-cs"/>
                        </a:rPr>
                        <a:t>機關承辦、監辦採購人員離職後三年內不得為本人或代理廠商向原任職機關接洽處理離職前五年內與職務有關之事務。</a:t>
                      </a:r>
                    </a:p>
                    <a:p>
                      <a:pPr marL="269875" indent="452438" algn="just" eaLnBrk="1" hangingPunct="0"/>
                      <a:r>
                        <a:rPr kumimoji="0" lang="zh-TW" altLang="zh-TW" sz="1700" b="1" kern="1200" dirty="0" smtClean="0">
                          <a:solidFill>
                            <a:srgbClr val="002060"/>
                          </a:solidFill>
                          <a:latin typeface="標楷體" pitchFamily="65" charset="-120"/>
                          <a:ea typeface="標楷體" pitchFamily="65" charset="-120"/>
                          <a:cs typeface="+mn-cs"/>
                        </a:rPr>
                        <a:t>機關</a:t>
                      </a:r>
                      <a:r>
                        <a:rPr kumimoji="0" lang="zh-TW" altLang="zh-TW" sz="1700" b="1" u="sng" kern="1200" dirty="0" smtClean="0">
                          <a:solidFill>
                            <a:schemeClr val="dk1"/>
                          </a:solidFill>
                          <a:latin typeface="標楷體" pitchFamily="65" charset="-120"/>
                          <a:ea typeface="標楷體" pitchFamily="65" charset="-120"/>
                          <a:cs typeface="+mn-cs"/>
                        </a:rPr>
                        <a:t>承辦、監辦採購</a:t>
                      </a:r>
                      <a:r>
                        <a:rPr kumimoji="0" lang="zh-TW" altLang="zh-TW" sz="1700" b="1" kern="1200" dirty="0" smtClean="0">
                          <a:solidFill>
                            <a:srgbClr val="002060"/>
                          </a:solidFill>
                          <a:latin typeface="標楷體" pitchFamily="65" charset="-120"/>
                          <a:ea typeface="標楷體" pitchFamily="65" charset="-120"/>
                          <a:cs typeface="+mn-cs"/>
                        </a:rPr>
                        <a:t>人員對於與採購有關之事項，涉及本人、配偶、</a:t>
                      </a:r>
                      <a:r>
                        <a:rPr kumimoji="0" lang="zh-TW" altLang="zh-TW" sz="1700" b="1" u="sng" kern="1200" dirty="0" smtClean="0">
                          <a:solidFill>
                            <a:schemeClr val="dk1"/>
                          </a:solidFill>
                          <a:latin typeface="標楷體" pitchFamily="65" charset="-120"/>
                          <a:ea typeface="標楷體" pitchFamily="65" charset="-120"/>
                          <a:cs typeface="+mn-cs"/>
                        </a:rPr>
                        <a:t>三</a:t>
                      </a:r>
                      <a:r>
                        <a:rPr kumimoji="0" lang="zh-TW" altLang="zh-TW" sz="1700" b="1" kern="1200" dirty="0" smtClean="0">
                          <a:solidFill>
                            <a:schemeClr val="dk1"/>
                          </a:solidFill>
                          <a:latin typeface="標楷體" pitchFamily="65" charset="-120"/>
                          <a:ea typeface="標楷體" pitchFamily="65" charset="-120"/>
                          <a:cs typeface="+mn-cs"/>
                        </a:rPr>
                        <a:t>親</a:t>
                      </a:r>
                      <a:r>
                        <a:rPr kumimoji="0" lang="zh-TW" altLang="zh-TW" sz="1700" b="1" kern="1200" dirty="0" smtClean="0">
                          <a:solidFill>
                            <a:srgbClr val="002060"/>
                          </a:solidFill>
                          <a:latin typeface="標楷體" pitchFamily="65" charset="-120"/>
                          <a:ea typeface="標楷體" pitchFamily="65" charset="-120"/>
                          <a:cs typeface="+mn-cs"/>
                        </a:rPr>
                        <a:t>等以內</a:t>
                      </a:r>
                      <a:r>
                        <a:rPr kumimoji="0" lang="zh-TW" altLang="zh-TW" sz="1700" b="1" u="sng" kern="1200" dirty="0" smtClean="0">
                          <a:solidFill>
                            <a:schemeClr val="dk1"/>
                          </a:solidFill>
                          <a:latin typeface="標楷體" pitchFamily="65" charset="-120"/>
                          <a:ea typeface="標楷體" pitchFamily="65" charset="-120"/>
                          <a:cs typeface="+mn-cs"/>
                        </a:rPr>
                        <a:t>血親或姻親</a:t>
                      </a:r>
                      <a:r>
                        <a:rPr kumimoji="0" lang="zh-TW" altLang="zh-TW" sz="1700" b="1" kern="1200" dirty="0" smtClean="0">
                          <a:solidFill>
                            <a:srgbClr val="002060"/>
                          </a:solidFill>
                          <a:latin typeface="標楷體" pitchFamily="65" charset="-120"/>
                          <a:ea typeface="標楷體" pitchFamily="65" charset="-120"/>
                          <a:cs typeface="+mn-cs"/>
                        </a:rPr>
                        <a:t>，或</a:t>
                      </a:r>
                      <a:r>
                        <a:rPr kumimoji="0" lang="zh-TW" altLang="zh-TW" sz="1700" b="1" u="sng" kern="1200" dirty="0" smtClean="0">
                          <a:solidFill>
                            <a:schemeClr val="dk1"/>
                          </a:solidFill>
                          <a:latin typeface="標楷體" pitchFamily="65" charset="-120"/>
                          <a:ea typeface="標楷體" pitchFamily="65" charset="-120"/>
                          <a:cs typeface="+mn-cs"/>
                        </a:rPr>
                        <a:t>同財共居親屬</a:t>
                      </a:r>
                      <a:r>
                        <a:rPr kumimoji="0" lang="zh-TW" altLang="zh-TW" sz="1700" b="1" kern="1200" dirty="0" smtClean="0">
                          <a:solidFill>
                            <a:srgbClr val="002060"/>
                          </a:solidFill>
                          <a:latin typeface="標楷體" pitchFamily="65" charset="-120"/>
                          <a:ea typeface="標楷體" pitchFamily="65" charset="-120"/>
                          <a:cs typeface="+mn-cs"/>
                        </a:rPr>
                        <a:t>之利益時，應行迴避。</a:t>
                      </a:r>
                    </a:p>
                    <a:p>
                      <a:pPr marL="269875" indent="452438" algn="just" eaLnBrk="1" hangingPunct="0"/>
                      <a:r>
                        <a:rPr kumimoji="0" lang="zh-TW" altLang="zh-TW" sz="1700" b="1" kern="1200" dirty="0" smtClean="0">
                          <a:solidFill>
                            <a:srgbClr val="002060"/>
                          </a:solidFill>
                          <a:latin typeface="標楷體" pitchFamily="65" charset="-120"/>
                          <a:ea typeface="標楷體" pitchFamily="65" charset="-120"/>
                          <a:cs typeface="+mn-cs"/>
                        </a:rPr>
                        <a:t>機關首長發現</a:t>
                      </a:r>
                      <a:r>
                        <a:rPr kumimoji="0" lang="zh-TW" altLang="zh-TW" sz="1700" b="1" u="sng" kern="1200" dirty="0" smtClean="0">
                          <a:solidFill>
                            <a:schemeClr val="dk1"/>
                          </a:solidFill>
                          <a:latin typeface="標楷體" pitchFamily="65" charset="-120"/>
                          <a:ea typeface="標楷體" pitchFamily="65" charset="-120"/>
                          <a:cs typeface="+mn-cs"/>
                        </a:rPr>
                        <a:t>承辦、監辦採購</a:t>
                      </a:r>
                      <a:r>
                        <a:rPr kumimoji="0" lang="zh-TW" altLang="zh-TW" sz="1700" b="1" kern="1200" dirty="0" smtClean="0">
                          <a:solidFill>
                            <a:srgbClr val="002060"/>
                          </a:solidFill>
                          <a:latin typeface="標楷體" pitchFamily="65" charset="-120"/>
                          <a:ea typeface="標楷體" pitchFamily="65" charset="-120"/>
                          <a:cs typeface="+mn-cs"/>
                        </a:rPr>
                        <a:t>人員有</a:t>
                      </a:r>
                      <a:r>
                        <a:rPr kumimoji="0" lang="zh-TW" altLang="zh-TW" sz="1700" b="1" u="sng" kern="1200" dirty="0" smtClean="0">
                          <a:solidFill>
                            <a:schemeClr val="dk1"/>
                          </a:solidFill>
                          <a:latin typeface="標楷體" pitchFamily="65" charset="-120"/>
                          <a:ea typeface="標楷體" pitchFamily="65" charset="-120"/>
                          <a:cs typeface="+mn-cs"/>
                        </a:rPr>
                        <a:t>前項</a:t>
                      </a:r>
                      <a:r>
                        <a:rPr kumimoji="0" lang="zh-TW" altLang="zh-TW" sz="1700" b="1" kern="1200" dirty="0" smtClean="0">
                          <a:solidFill>
                            <a:srgbClr val="002060"/>
                          </a:solidFill>
                          <a:latin typeface="標楷體" pitchFamily="65" charset="-120"/>
                          <a:ea typeface="標楷體" pitchFamily="65" charset="-120"/>
                          <a:cs typeface="+mn-cs"/>
                        </a:rPr>
                        <a:t>應行迴避之情事而未依規定迴避者，應令其迴避，並另行指定</a:t>
                      </a:r>
                      <a:r>
                        <a:rPr kumimoji="0" lang="zh-TW" altLang="zh-TW" sz="1700" b="1" u="sng" kern="1200" dirty="0" smtClean="0">
                          <a:solidFill>
                            <a:schemeClr val="dk1"/>
                          </a:solidFill>
                          <a:latin typeface="標楷體" pitchFamily="65" charset="-120"/>
                          <a:ea typeface="標楷體" pitchFamily="65" charset="-120"/>
                          <a:cs typeface="+mn-cs"/>
                        </a:rPr>
                        <a:t>承辦、監辦</a:t>
                      </a:r>
                      <a:r>
                        <a:rPr kumimoji="0" lang="zh-TW" altLang="zh-TW" sz="1700" b="1" kern="1200" dirty="0" smtClean="0">
                          <a:solidFill>
                            <a:srgbClr val="002060"/>
                          </a:solidFill>
                          <a:latin typeface="標楷體" pitchFamily="65" charset="-120"/>
                          <a:ea typeface="標楷體" pitchFamily="65" charset="-120"/>
                          <a:cs typeface="+mn-cs"/>
                        </a:rPr>
                        <a:t>人員。</a:t>
                      </a:r>
                    </a:p>
                    <a:p>
                      <a:pPr marL="269875" indent="452438" algn="just" eaLnBrk="1" hangingPunct="0"/>
                      <a:r>
                        <a:rPr kumimoji="0" lang="zh-TW" altLang="zh-TW" sz="1700" b="1" u="sng" kern="1200" dirty="0" smtClean="0">
                          <a:solidFill>
                            <a:schemeClr val="dk1"/>
                          </a:solidFill>
                          <a:latin typeface="標楷體" pitchFamily="65" charset="-120"/>
                          <a:ea typeface="標楷體" pitchFamily="65" charset="-120"/>
                          <a:cs typeface="+mn-cs"/>
                        </a:rPr>
                        <a:t>廠商或其負責人與機關首長有第二項之情形者，不得參與該機關之採購。但本項之執行反不利於公平競爭或公共利益時，得報請主管機關核定後免除之。</a:t>
                      </a:r>
                      <a:endParaRPr kumimoji="0" lang="zh-TW" altLang="zh-TW" sz="1700" b="1" kern="1200" dirty="0" smtClean="0">
                        <a:solidFill>
                          <a:schemeClr val="dk1"/>
                        </a:solidFill>
                        <a:latin typeface="標楷體" pitchFamily="65" charset="-120"/>
                        <a:ea typeface="標楷體" pitchFamily="65" charset="-120"/>
                        <a:cs typeface="+mn-cs"/>
                      </a:endParaRPr>
                    </a:p>
                    <a:p>
                      <a:pPr marL="269875" indent="452438" algn="just"/>
                      <a:r>
                        <a:rPr kumimoji="0" lang="zh-TW" altLang="zh-TW" sz="1700" b="1" u="sng" kern="1200" dirty="0" smtClean="0">
                          <a:solidFill>
                            <a:schemeClr val="dk1"/>
                          </a:solidFill>
                          <a:latin typeface="標楷體" pitchFamily="65" charset="-120"/>
                          <a:ea typeface="標楷體" pitchFamily="65" charset="-120"/>
                          <a:cs typeface="+mn-cs"/>
                        </a:rPr>
                        <a:t>採購之承辦、監辦人員應依公職人員財產申報法之相關規定，申報財產。</a:t>
                      </a:r>
                      <a:endParaRPr lang="zh-TW" altLang="en-US" sz="1700" b="1"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8"/>
          <p:cNvSpPr>
            <a:spLocks noGrp="1"/>
          </p:cNvSpPr>
          <p:nvPr>
            <p:ph type="sldNum" sz="quarter" idx="10"/>
          </p:nvPr>
        </p:nvSpPr>
        <p:spPr/>
        <p:txBody>
          <a:bodyPr/>
          <a:lstStyle/>
          <a:p>
            <a:pPr>
              <a:defRPr/>
            </a:pPr>
            <a:fld id="{A8795B81-5245-4E53-BFB8-033566C1DB3A}" type="slidenum">
              <a:rPr lang="zh-TW" altLang="en-US"/>
              <a:pPr>
                <a:defRPr/>
              </a:pPr>
              <a:t>9</a:t>
            </a:fld>
            <a:endParaRPr lang="zh-TW"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8.</a:t>
            </a:r>
            <a:r>
              <a:rPr lang="zh-TW" altLang="en-US" dirty="0" smtClean="0">
                <a:solidFill>
                  <a:srgbClr val="1D04D2"/>
                </a:solidFill>
                <a:effectLst/>
                <a:latin typeface="標楷體" pitchFamily="65" charset="-120"/>
                <a:ea typeface="標楷體" pitchFamily="65" charset="-120"/>
              </a:rPr>
              <a:t>招標文件所擬訂技術規格，</a:t>
            </a:r>
            <a:r>
              <a:rPr lang="zh-TW" altLang="zh-TW" dirty="0" smtClean="0">
                <a:solidFill>
                  <a:srgbClr val="FF0000"/>
                </a:solidFill>
                <a:effectLst/>
                <a:latin typeface="標楷體" pitchFamily="65" charset="-120"/>
                <a:ea typeface="標楷體" pitchFamily="65" charset="-120"/>
              </a:rPr>
              <a:t>抄襲</a:t>
            </a:r>
            <a:r>
              <a:rPr lang="zh-TW" altLang="zh-TW" dirty="0" smtClean="0">
                <a:solidFill>
                  <a:srgbClr val="1D04D2"/>
                </a:solidFill>
                <a:effectLst/>
                <a:latin typeface="標楷體" pitchFamily="65" charset="-120"/>
                <a:ea typeface="標楷體" pitchFamily="65" charset="-120"/>
              </a:rPr>
              <a:t>特定廠商之規格資料</a:t>
            </a:r>
            <a:r>
              <a:rPr lang="zh-TW" altLang="en-US" dirty="0" smtClean="0">
                <a:solidFill>
                  <a:srgbClr val="1D04D2"/>
                </a:solidFill>
                <a:latin typeface="標楷體" pitchFamily="65" charset="-120"/>
                <a:ea typeface="標楷體" pitchFamily="65" charset="-120"/>
              </a:rPr>
              <a:t>。</a:t>
            </a:r>
            <a:endParaRPr lang="en-US" altLang="zh-TW" dirty="0" smtClean="0">
              <a:solidFill>
                <a:srgbClr val="1D04D2"/>
              </a:solidFill>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90</a:t>
            </a:fld>
            <a:endParaRPr lang="zh-TW"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11</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機關辦理頂樓水塔設置工程，</a:t>
            </a:r>
            <a:r>
              <a:rPr lang="zh-TW" altLang="zh-TW" sz="2800" dirty="0" smtClean="0">
                <a:effectLst/>
                <a:latin typeface="標楷體" pitchFamily="65" charset="-120"/>
                <a:ea typeface="標楷體" pitchFamily="65" charset="-120"/>
              </a:rPr>
              <a:t>契約圖說</a:t>
            </a:r>
            <a:r>
              <a:rPr lang="en-US" altLang="zh-TW" sz="2800" dirty="0" smtClean="0">
                <a:effectLst/>
                <a:latin typeface="標楷體" pitchFamily="65" charset="-120"/>
                <a:ea typeface="標楷體" pitchFamily="65" charset="-120"/>
              </a:rPr>
              <a:t>AC-02</a:t>
            </a:r>
            <a:r>
              <a:rPr lang="zh-TW" altLang="zh-TW" sz="2800" dirty="0" smtClean="0">
                <a:effectLst/>
                <a:latin typeface="標楷體" pitchFamily="65" charset="-120"/>
                <a:ea typeface="標楷體" pitchFamily="65" charset="-120"/>
              </a:rPr>
              <a:t>冷卻水塔圖樣規格與廠商送審○○實業股份有限公司所生產之冷卻水塔圖樣規格</a:t>
            </a:r>
            <a:r>
              <a:rPr lang="zh-TW" altLang="zh-TW" sz="2800" dirty="0" smtClean="0">
                <a:solidFill>
                  <a:srgbClr val="FF0000"/>
                </a:solidFill>
                <a:effectLst/>
                <a:latin typeface="標楷體" pitchFamily="65" charset="-120"/>
                <a:ea typeface="標楷體" pitchFamily="65" charset="-120"/>
              </a:rPr>
              <a:t>雷同</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91</a:t>
            </a:fld>
            <a:endParaRPr lang="zh-TW"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616075" indent="-1073150"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9.</a:t>
            </a:r>
            <a:r>
              <a:rPr lang="zh-TW" altLang="en-US" dirty="0" smtClean="0">
                <a:solidFill>
                  <a:srgbClr val="1D04D2"/>
                </a:solidFill>
                <a:effectLst/>
                <a:latin typeface="標楷體" pitchFamily="65" charset="-120"/>
                <a:ea typeface="標楷體" pitchFamily="65" charset="-120"/>
              </a:rPr>
              <a:t>機關訂定規格，規定需符合</a:t>
            </a:r>
            <a:r>
              <a:rPr lang="zh-TW" altLang="en-US" dirty="0" smtClean="0">
                <a:solidFill>
                  <a:srgbClr val="FF0000"/>
                </a:solidFill>
                <a:effectLst/>
                <a:latin typeface="標楷體" pitchFamily="65" charset="-120"/>
                <a:ea typeface="標楷體" pitchFamily="65" charset="-120"/>
              </a:rPr>
              <a:t>特定</a:t>
            </a:r>
            <a:r>
              <a:rPr lang="zh-TW" altLang="en-US" dirty="0" smtClean="0">
                <a:solidFill>
                  <a:srgbClr val="1D04D2"/>
                </a:solidFill>
                <a:effectLst/>
                <a:latin typeface="標楷體" pitchFamily="65" charset="-120"/>
                <a:ea typeface="標楷體" pitchFamily="65" charset="-120"/>
              </a:rPr>
              <a:t>標準或具有特定商標。</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92</a:t>
            </a:fld>
            <a:endParaRPr lang="zh-TW"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12</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圖號</a:t>
            </a:r>
            <a:r>
              <a:rPr lang="en-US" altLang="zh-TW" sz="2800" dirty="0" smtClean="0">
                <a:effectLst/>
                <a:latin typeface="標楷體" pitchFamily="65" charset="-120"/>
                <a:ea typeface="標楷體" pitchFamily="65" charset="-120"/>
              </a:rPr>
              <a:t>A6-2</a:t>
            </a:r>
            <a:r>
              <a:rPr lang="zh-TW" altLang="zh-TW" sz="2800" dirty="0" smtClean="0">
                <a:effectLst/>
                <a:latin typeface="標楷體" pitchFamily="65" charset="-120"/>
                <a:ea typeface="標楷體" pitchFamily="65" charset="-120"/>
              </a:rPr>
              <a:t>要求遮陽捲簾防火性符合</a:t>
            </a:r>
            <a:r>
              <a:rPr lang="zh-TW" altLang="zh-TW" sz="2800" dirty="0" smtClean="0">
                <a:solidFill>
                  <a:srgbClr val="FF0000"/>
                </a:solidFill>
                <a:effectLst/>
                <a:latin typeface="標楷體" pitchFamily="65" charset="-120"/>
                <a:ea typeface="標楷體" pitchFamily="65" charset="-120"/>
              </a:rPr>
              <a:t>美國</a:t>
            </a:r>
            <a:r>
              <a:rPr lang="en-US" altLang="zh-TW" sz="2800" dirty="0" smtClean="0">
                <a:solidFill>
                  <a:srgbClr val="FF0000"/>
                </a:solidFill>
                <a:effectLst/>
                <a:latin typeface="標楷體" pitchFamily="65" charset="-120"/>
                <a:ea typeface="標楷體" pitchFamily="65" charset="-120"/>
              </a:rPr>
              <a:t>NFPA-701</a:t>
            </a:r>
            <a:r>
              <a:rPr lang="zh-TW" altLang="zh-TW" sz="2800" dirty="0" smtClean="0">
                <a:solidFill>
                  <a:srgbClr val="FF0000"/>
                </a:solidFill>
                <a:effectLst/>
                <a:latin typeface="標楷體" pitchFamily="65" charset="-120"/>
                <a:ea typeface="標楷體" pitchFamily="65" charset="-120"/>
              </a:rPr>
              <a:t>標準</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endParaRPr lang="en-US" altLang="zh-TW" sz="2800"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機關辦理適</a:t>
            </a:r>
            <a:r>
              <a:rPr lang="zh-TW" altLang="zh-TW" sz="2800" dirty="0" smtClean="0">
                <a:effectLst/>
                <a:latin typeface="標楷體" pitchFamily="65" charset="-120"/>
                <a:ea typeface="標楷體" pitchFamily="65" charset="-120"/>
              </a:rPr>
              <a:t>用</a:t>
            </a:r>
            <a:r>
              <a:rPr lang="en-US" altLang="zh-TW" sz="2800" dirty="0" smtClean="0">
                <a:effectLst/>
                <a:latin typeface="標楷體" pitchFamily="65" charset="-120"/>
                <a:ea typeface="標楷體" pitchFamily="65" charset="-120"/>
              </a:rPr>
              <a:t>GPA</a:t>
            </a:r>
            <a:r>
              <a:rPr lang="zh-TW" altLang="zh-TW" sz="2800" dirty="0" smtClean="0">
                <a:effectLst/>
                <a:latin typeface="標楷體" pitchFamily="65" charset="-120"/>
                <a:ea typeface="標楷體" pitchFamily="65" charset="-120"/>
              </a:rPr>
              <a:t>之工程採購案，惟圖號</a:t>
            </a:r>
            <a:r>
              <a:rPr lang="en-US" altLang="zh-TW" sz="2800" dirty="0" smtClean="0">
                <a:effectLst/>
                <a:latin typeface="標楷體" pitchFamily="65" charset="-120"/>
                <a:ea typeface="標楷體" pitchFamily="65" charset="-120"/>
              </a:rPr>
              <a:t>A9-06</a:t>
            </a:r>
            <a:r>
              <a:rPr lang="zh-TW" altLang="zh-TW" sz="2800" dirty="0" smtClean="0">
                <a:effectLst/>
                <a:latin typeface="標楷體" pitchFamily="65" charset="-120"/>
                <a:ea typeface="標楷體" pitchFamily="65" charset="-120"/>
              </a:rPr>
              <a:t>訂明「木絲水泥板」須提送</a:t>
            </a:r>
            <a:r>
              <a:rPr lang="zh-TW" altLang="zh-TW" sz="2800" dirty="0" smtClean="0">
                <a:solidFill>
                  <a:srgbClr val="FF0000"/>
                </a:solidFill>
                <a:effectLst/>
                <a:latin typeface="標楷體" pitchFamily="65" charset="-120"/>
                <a:ea typeface="標楷體" pitchFamily="65" charset="-120"/>
              </a:rPr>
              <a:t>國內生產</a:t>
            </a:r>
            <a:r>
              <a:rPr lang="zh-TW" altLang="zh-TW" sz="2800" dirty="0" smtClean="0">
                <a:effectLst/>
                <a:latin typeface="標楷體" pitchFamily="65" charset="-120"/>
                <a:ea typeface="標楷體" pitchFamily="65" charset="-120"/>
              </a:rPr>
              <a:t>製造工廠登記證</a:t>
            </a:r>
            <a:r>
              <a:rPr lang="zh-TW" altLang="zh-TW" sz="2800" dirty="0" smtClean="0">
                <a:solidFill>
                  <a:srgbClr val="FF0000"/>
                </a:solidFill>
                <a:effectLst/>
                <a:latin typeface="標楷體" pitchFamily="65" charset="-120"/>
                <a:ea typeface="標楷體" pitchFamily="65" charset="-120"/>
              </a:rPr>
              <a:t>具</a:t>
            </a:r>
            <a:r>
              <a:rPr lang="en-US" altLang="zh-TW" sz="2800" dirty="0" smtClean="0">
                <a:solidFill>
                  <a:srgbClr val="FF0000"/>
                </a:solidFill>
                <a:effectLst/>
                <a:latin typeface="標楷體" pitchFamily="65" charset="-120"/>
                <a:ea typeface="標楷體" pitchFamily="65" charset="-120"/>
              </a:rPr>
              <a:t>MIT</a:t>
            </a:r>
            <a:r>
              <a:rPr lang="zh-TW" altLang="zh-TW" sz="2800" dirty="0" smtClean="0">
                <a:solidFill>
                  <a:srgbClr val="FF0000"/>
                </a:solidFill>
                <a:effectLst/>
                <a:latin typeface="標楷體" pitchFamily="65" charset="-120"/>
                <a:ea typeface="標楷體" pitchFamily="65" charset="-120"/>
              </a:rPr>
              <a:t>標章</a:t>
            </a:r>
            <a:r>
              <a:rPr lang="zh-TW" altLang="en-US" sz="2800" dirty="0" smtClean="0">
                <a:latin typeface="標楷體" pitchFamily="65" charset="-120"/>
                <a:ea typeface="標楷體" pitchFamily="65" charset="-120"/>
              </a:rPr>
              <a:t>。</a:t>
            </a:r>
            <a:endParaRPr lang="en-US" altLang="zh-TW" sz="2800" dirty="0" smtClean="0">
              <a:solidFill>
                <a:srgbClr val="1D04D2"/>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93</a:t>
            </a:fld>
            <a:endParaRPr lang="zh-TW"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797050" indent="-1254125"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10.</a:t>
            </a:r>
            <a:r>
              <a:rPr lang="zh-TW" altLang="en-US" dirty="0" smtClean="0">
                <a:solidFill>
                  <a:srgbClr val="1D04D2"/>
                </a:solidFill>
                <a:effectLst/>
                <a:latin typeface="標楷體" pitchFamily="65" charset="-120"/>
                <a:ea typeface="標楷體" pitchFamily="65" charset="-120"/>
              </a:rPr>
              <a:t>機關成立採購評選委員會，未於開標前成立。</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94</a:t>
            </a:fld>
            <a:endParaRPr lang="zh-TW"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13</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機關辦理公告金額以上之郵件系統、垃圾郵件系統軟硬體、帳號管理系統、郵件社交工程系統等設備維護案，</a:t>
            </a:r>
            <a:r>
              <a:rPr lang="zh-TW" altLang="zh-TW" sz="2800" dirty="0" smtClean="0">
                <a:effectLst/>
                <a:latin typeface="標楷體" pitchFamily="65" charset="-120"/>
                <a:ea typeface="標楷體" pitchFamily="65" charset="-120"/>
              </a:rPr>
              <a:t>本案於</a:t>
            </a:r>
            <a:r>
              <a:rPr lang="en-US" altLang="zh-TW" sz="2800" dirty="0" smtClean="0">
                <a:effectLst/>
                <a:latin typeface="標楷體" pitchFamily="65" charset="-120"/>
                <a:ea typeface="標楷體" pitchFamily="65" charset="-120"/>
              </a:rPr>
              <a:t>103</a:t>
            </a:r>
            <a:r>
              <a:rPr lang="zh-TW" altLang="zh-TW" sz="2800" dirty="0" smtClean="0">
                <a:effectLst/>
                <a:latin typeface="標楷體" pitchFamily="65" charset="-120"/>
                <a:ea typeface="標楷體" pitchFamily="65" charset="-120"/>
              </a:rPr>
              <a:t>年</a:t>
            </a:r>
            <a:r>
              <a:rPr lang="en-US" altLang="zh-TW" sz="2800" dirty="0" smtClean="0">
                <a:solidFill>
                  <a:srgbClr val="1D04D2"/>
                </a:solidFill>
                <a:effectLst/>
                <a:latin typeface="標楷體" pitchFamily="65" charset="-120"/>
                <a:ea typeface="標楷體" pitchFamily="65" charset="-120"/>
              </a:rPr>
              <a:t>10</a:t>
            </a:r>
            <a:r>
              <a:rPr lang="zh-TW" altLang="zh-TW" sz="2800" dirty="0" smtClean="0">
                <a:solidFill>
                  <a:srgbClr val="1D04D2"/>
                </a:solidFill>
                <a:effectLst/>
                <a:latin typeface="標楷體" pitchFamily="65" charset="-120"/>
                <a:ea typeface="標楷體" pitchFamily="65" charset="-120"/>
              </a:rPr>
              <a:t>月</a:t>
            </a:r>
            <a:r>
              <a:rPr lang="en-US" altLang="zh-TW" sz="2800" dirty="0" smtClean="0">
                <a:solidFill>
                  <a:srgbClr val="1D04D2"/>
                </a:solidFill>
                <a:effectLst/>
                <a:latin typeface="標楷體" pitchFamily="65" charset="-120"/>
                <a:ea typeface="標楷體" pitchFamily="65" charset="-120"/>
              </a:rPr>
              <a:t>17</a:t>
            </a:r>
            <a:r>
              <a:rPr lang="zh-TW" altLang="zh-TW" sz="2800" dirty="0" smtClean="0">
                <a:solidFill>
                  <a:srgbClr val="1D04D2"/>
                </a:solidFill>
                <a:effectLst/>
                <a:latin typeface="標楷體" pitchFamily="65" charset="-120"/>
                <a:ea typeface="標楷體" pitchFamily="65" charset="-120"/>
              </a:rPr>
              <a:t>日開標</a:t>
            </a:r>
            <a:r>
              <a:rPr lang="zh-TW" altLang="zh-TW" sz="2800" dirty="0" smtClean="0">
                <a:effectLst/>
                <a:latin typeface="標楷體" pitchFamily="65" charset="-120"/>
                <a:ea typeface="標楷體" pitchFamily="65" charset="-120"/>
              </a:rPr>
              <a:t>，惟機關於</a:t>
            </a:r>
            <a:r>
              <a:rPr lang="en-US" altLang="zh-TW" sz="2800" dirty="0" smtClean="0">
                <a:effectLst/>
                <a:latin typeface="標楷體" pitchFamily="65" charset="-120"/>
                <a:ea typeface="標楷體" pitchFamily="65" charset="-120"/>
              </a:rPr>
              <a:t>103</a:t>
            </a:r>
            <a:r>
              <a:rPr lang="zh-TW" altLang="zh-TW" sz="2800" dirty="0" smtClean="0">
                <a:effectLst/>
                <a:latin typeface="標楷體" pitchFamily="65" charset="-120"/>
                <a:ea typeface="標楷體" pitchFamily="65" charset="-120"/>
              </a:rPr>
              <a:t>年</a:t>
            </a:r>
            <a:r>
              <a:rPr lang="en-US" altLang="zh-TW" sz="2800" dirty="0" smtClean="0">
                <a:solidFill>
                  <a:srgbClr val="FF0000"/>
                </a:solidFill>
                <a:effectLst/>
                <a:latin typeface="標楷體" pitchFamily="65" charset="-120"/>
                <a:ea typeface="標楷體" pitchFamily="65" charset="-120"/>
              </a:rPr>
              <a:t>10</a:t>
            </a:r>
            <a:r>
              <a:rPr lang="zh-TW" altLang="zh-TW" sz="2800" dirty="0" smtClean="0">
                <a:solidFill>
                  <a:srgbClr val="FF0000"/>
                </a:solidFill>
                <a:effectLst/>
                <a:latin typeface="標楷體" pitchFamily="65" charset="-120"/>
                <a:ea typeface="標楷體" pitchFamily="65" charset="-120"/>
              </a:rPr>
              <a:t>月</a:t>
            </a:r>
            <a:r>
              <a:rPr lang="en-US" altLang="zh-TW" sz="2800" dirty="0" smtClean="0">
                <a:solidFill>
                  <a:srgbClr val="FF0000"/>
                </a:solidFill>
                <a:effectLst/>
                <a:latin typeface="標楷體" pitchFamily="65" charset="-120"/>
                <a:ea typeface="標楷體" pitchFamily="65" charset="-120"/>
              </a:rPr>
              <a:t>20</a:t>
            </a:r>
            <a:r>
              <a:rPr lang="zh-TW" altLang="zh-TW" sz="2800" dirty="0" smtClean="0">
                <a:solidFill>
                  <a:srgbClr val="FF0000"/>
                </a:solidFill>
                <a:effectLst/>
                <a:latin typeface="標楷體" pitchFamily="65" charset="-120"/>
                <a:ea typeface="標楷體" pitchFamily="65" charset="-120"/>
              </a:rPr>
              <a:t>簽報確認採購評選委員名單</a:t>
            </a:r>
            <a:r>
              <a:rPr lang="zh-TW" altLang="zh-TW" sz="2800" dirty="0" smtClean="0">
                <a:effectLst/>
                <a:latin typeface="標楷體" pitchFamily="65" charset="-120"/>
                <a:ea typeface="標楷體" pitchFamily="65" charset="-120"/>
              </a:rPr>
              <a:t>，後經核定，爰本案評選委員會成立時間點為開標後、評選前，未符組織準則第</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條規</a:t>
            </a:r>
            <a:r>
              <a:rPr lang="zh-TW" altLang="en-US" sz="2800" dirty="0" smtClean="0">
                <a:effectLst/>
                <a:latin typeface="標楷體" pitchFamily="65" charset="-120"/>
                <a:ea typeface="標楷體" pitchFamily="65" charset="-120"/>
              </a:rPr>
              <a:t>定</a:t>
            </a:r>
            <a:r>
              <a:rPr lang="zh-TW" altLang="en-US" sz="2800" dirty="0" smtClean="0">
                <a:solidFill>
                  <a:srgbClr val="1D076F"/>
                </a:solidFill>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95</a:t>
            </a:fld>
            <a:endParaRPr lang="zh-TW"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797050" indent="-1254125" algn="just">
              <a:lnSpc>
                <a:spcPct val="120000"/>
              </a:lnSpc>
              <a:buNone/>
            </a:pPr>
            <a:r>
              <a:rPr lang="zh-TW" altLang="en-US" dirty="0" smtClean="0">
                <a:solidFill>
                  <a:srgbClr val="1D04D2"/>
                </a:solidFill>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11.</a:t>
            </a:r>
            <a:r>
              <a:rPr lang="zh-TW" altLang="en-US" dirty="0" smtClean="0">
                <a:solidFill>
                  <a:srgbClr val="1D04D2"/>
                </a:solidFill>
                <a:effectLst/>
                <a:latin typeface="標楷體" pitchFamily="65" charset="-120"/>
                <a:ea typeface="標楷體" pitchFamily="65" charset="-120"/>
              </a:rPr>
              <a:t>招標機關聘請招標機關以外之委員，未有書面同意資料。</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96</a:t>
            </a:fld>
            <a:endParaRPr lang="zh-TW"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14</a:t>
            </a:r>
            <a:r>
              <a:rPr lang="zh-TW" altLang="en-US" dirty="0" smtClean="0">
                <a:solidFill>
                  <a:srgbClr val="1D076F"/>
                </a:solidFill>
                <a:effectLst/>
                <a:latin typeface="標楷體" pitchFamily="65" charset="-120"/>
                <a:ea typeface="標楷體" pitchFamily="65" charset="-120"/>
              </a:rPr>
              <a:t>：</a:t>
            </a:r>
            <a:endParaRPr lang="en-US" altLang="zh-TW" dirty="0" smtClean="0">
              <a:solidFill>
                <a:srgbClr val="1D076F"/>
              </a:solidFill>
              <a:effectLst/>
              <a:latin typeface="標楷體" pitchFamily="65" charset="-120"/>
              <a:ea typeface="標楷體" pitchFamily="65" charset="-120"/>
            </a:endParaRPr>
          </a:p>
          <a:p>
            <a:pPr marL="1169988" indent="0" algn="just">
              <a:lnSpc>
                <a:spcPct val="120000"/>
              </a:lnSpc>
              <a:spcBef>
                <a:spcPts val="600"/>
              </a:spcBef>
              <a:buNone/>
            </a:pPr>
            <a:r>
              <a:rPr lang="zh-TW" altLang="en-US" sz="2800" dirty="0" smtClean="0">
                <a:effectLst/>
                <a:latin typeface="標楷體" pitchFamily="65" charset="-120"/>
                <a:ea typeface="標楷體" pitchFamily="65" charset="-120"/>
              </a:rPr>
              <a:t>機關聘請專家學者擔任採購案評選委員，</a:t>
            </a:r>
            <a:r>
              <a:rPr lang="zh-TW" altLang="zh-TW" sz="2800" dirty="0" smtClean="0">
                <a:solidFill>
                  <a:srgbClr val="FF0000"/>
                </a:solidFill>
                <a:effectLst/>
                <a:latin typeface="標楷體" pitchFamily="65" charset="-120"/>
                <a:ea typeface="標楷體" pitchFamily="65" charset="-120"/>
              </a:rPr>
              <a:t>未見</a:t>
            </a:r>
            <a:r>
              <a:rPr lang="zh-TW" altLang="zh-TW" sz="2800" dirty="0" smtClean="0">
                <a:effectLst/>
                <a:latin typeface="標楷體" pitchFamily="65" charset="-120"/>
                <a:ea typeface="標楷體" pitchFamily="65" charset="-120"/>
              </a:rPr>
              <a:t>徵詢外聘委員同意擔任評選委員之</a:t>
            </a:r>
            <a:r>
              <a:rPr lang="zh-TW" altLang="zh-TW" sz="2800" dirty="0" smtClean="0">
                <a:solidFill>
                  <a:srgbClr val="FF0000"/>
                </a:solidFill>
                <a:effectLst/>
                <a:latin typeface="標楷體" pitchFamily="65" charset="-120"/>
                <a:ea typeface="標楷體" pitchFamily="65" charset="-120"/>
              </a:rPr>
              <a:t>同意書等書面資料</a:t>
            </a:r>
            <a:r>
              <a:rPr lang="zh-TW" altLang="zh-TW" sz="2800" dirty="0" smtClean="0">
                <a:effectLst/>
                <a:latin typeface="標楷體" pitchFamily="65" charset="-120"/>
                <a:ea typeface="標楷體" pitchFamily="65" charset="-120"/>
              </a:rPr>
              <a:t>，日後類案請參考本會網站之外聘委員意願調查表辦理，以免爭議。 </a:t>
            </a:r>
            <a:endParaRPr lang="en-US" altLang="zh-TW" sz="2800" dirty="0" smtClean="0">
              <a:solidFill>
                <a:srgbClr val="1D076F"/>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97</a:t>
            </a:fld>
            <a:endParaRPr lang="zh-TW"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80975" indent="-180975" algn="just">
              <a:buNone/>
            </a:pPr>
            <a:r>
              <a:rPr lang="zh-TW" altLang="en-US" sz="3600" dirty="0" smtClean="0">
                <a:solidFill>
                  <a:srgbClr val="002060"/>
                </a:solidFill>
                <a:effectLst/>
                <a:latin typeface="標楷體" pitchFamily="65" charset="-120"/>
                <a:ea typeface="標楷體" pitchFamily="65" charset="-120"/>
              </a:rPr>
              <a:t>二、採購稽核重點</a:t>
            </a:r>
            <a:endParaRPr lang="en-US" altLang="zh-TW" sz="3600" dirty="0" smtClean="0">
              <a:solidFill>
                <a:srgbClr val="002060"/>
              </a:solidFill>
              <a:effectLst/>
              <a:latin typeface="標楷體" pitchFamily="65" charset="-120"/>
              <a:ea typeface="標楷體" pitchFamily="65" charset="-120"/>
            </a:endParaRPr>
          </a:p>
          <a:p>
            <a:pPr marL="542925" indent="0" algn="just">
              <a:buNone/>
            </a:pP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一</a:t>
            </a:r>
            <a:r>
              <a:rPr lang="en-US" altLang="zh-TW" dirty="0" smtClean="0">
                <a:solidFill>
                  <a:srgbClr val="1D04D2"/>
                </a:solidFill>
                <a:latin typeface="標楷體" pitchFamily="65" charset="-120"/>
                <a:ea typeface="標楷體" pitchFamily="65" charset="-120"/>
              </a:rPr>
              <a:t>)</a:t>
            </a:r>
            <a:r>
              <a:rPr lang="zh-TW" altLang="en-US" dirty="0" smtClean="0">
                <a:solidFill>
                  <a:srgbClr val="1D04D2"/>
                </a:solidFill>
                <a:latin typeface="標楷體" pitchFamily="65" charset="-120"/>
                <a:ea typeface="標楷體" pitchFamily="65" charset="-120"/>
              </a:rPr>
              <a:t>招標階段</a:t>
            </a:r>
            <a:endParaRPr lang="en-US" altLang="zh-TW" dirty="0" smtClean="0">
              <a:solidFill>
                <a:srgbClr val="1D04D2"/>
              </a:solidFill>
              <a:latin typeface="標楷體" pitchFamily="65" charset="-120"/>
              <a:ea typeface="標楷體" pitchFamily="65" charset="-120"/>
            </a:endParaRPr>
          </a:p>
          <a:p>
            <a:pPr marL="1797050" indent="-1254125" algn="just">
              <a:lnSpc>
                <a:spcPct val="120000"/>
              </a:lnSpc>
              <a:buNone/>
            </a:pPr>
            <a:r>
              <a:rPr lang="zh-TW" altLang="en-US" dirty="0" smtClean="0">
                <a:solidFill>
                  <a:srgbClr val="1D04D2"/>
                </a:solidFill>
                <a:effectLst/>
                <a:latin typeface="標楷體" pitchFamily="65" charset="-120"/>
                <a:ea typeface="標楷體" pitchFamily="65" charset="-120"/>
              </a:rPr>
              <a:t>   </a:t>
            </a:r>
            <a:r>
              <a:rPr lang="en-US" altLang="zh-TW" dirty="0" smtClean="0">
                <a:solidFill>
                  <a:srgbClr val="1D04D2"/>
                </a:solidFill>
                <a:effectLst/>
                <a:latin typeface="標楷體" pitchFamily="65" charset="-120"/>
                <a:ea typeface="標楷體" pitchFamily="65" charset="-120"/>
              </a:rPr>
              <a:t>12.</a:t>
            </a:r>
            <a:r>
              <a:rPr lang="zh-TW" altLang="en-US" dirty="0" smtClean="0">
                <a:solidFill>
                  <a:srgbClr val="1D04D2"/>
                </a:solidFill>
                <a:effectLst/>
                <a:latin typeface="標楷體" pitchFamily="65" charset="-120"/>
                <a:ea typeface="標楷體" pitchFamily="65" charset="-120"/>
              </a:rPr>
              <a:t>採購評選委員會之召集人、副召集人選定不符規定或未載明選定方式。</a:t>
            </a:r>
            <a:endParaRPr lang="en-US" altLang="zh-TW" dirty="0" smtClean="0">
              <a:solidFill>
                <a:srgbClr val="1D04D2"/>
              </a:solidFill>
              <a:effectLst/>
              <a:latin typeface="標楷體" pitchFamily="65" charset="-120"/>
              <a:ea typeface="標楷體" pitchFamily="65" charset="-120"/>
            </a:endParaRPr>
          </a:p>
          <a:p>
            <a:pPr marL="1435100" indent="-892175" algn="just">
              <a:lnSpc>
                <a:spcPct val="120000"/>
              </a:lnSpc>
              <a:buNone/>
            </a:pPr>
            <a:r>
              <a:rPr lang="zh-TW" altLang="en-US" dirty="0" smtClean="0">
                <a:solidFill>
                  <a:srgbClr val="1D04D2"/>
                </a:solidFill>
                <a:latin typeface="標楷體" pitchFamily="65" charset="-120"/>
                <a:ea typeface="標楷體" pitchFamily="65" charset="-120"/>
              </a:rPr>
              <a:t>　</a:t>
            </a:r>
            <a:endParaRPr lang="en-US" altLang="zh-TW" dirty="0" smtClean="0">
              <a:solidFill>
                <a:srgbClr val="1D04D2"/>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98</a:t>
            </a:fld>
            <a:endParaRPr lang="zh-TW"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424936" cy="706090"/>
          </a:xfrm>
        </p:spPr>
        <p:txBody>
          <a:bodyPr>
            <a:noAutofit/>
          </a:bodyPr>
          <a:lstStyle/>
          <a:p>
            <a:pPr marL="1077913" indent="-1077913">
              <a:defRPr/>
            </a:pPr>
            <a:r>
              <a:rPr kumimoji="1" lang="zh-TW" altLang="en-US" sz="4400" b="1" dirty="0" smtClean="0">
                <a:solidFill>
                  <a:srgbClr val="7030A0"/>
                </a:solidFill>
                <a:effectLst/>
                <a:latin typeface="標楷體" pitchFamily="65" charset="-120"/>
                <a:ea typeface="標楷體" pitchFamily="65" charset="-120"/>
              </a:rPr>
              <a:t>貳、採購稽核應注意事項</a:t>
            </a:r>
            <a:endParaRPr kumimoji="1" lang="zh-TW" altLang="en-US" sz="4400" b="1" dirty="0">
              <a:solidFill>
                <a:srgbClr val="7030A0"/>
              </a:solidFill>
              <a:effectLst/>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196752"/>
            <a:ext cx="7931224" cy="5040560"/>
          </a:xfrm>
        </p:spPr>
        <p:txBody>
          <a:bodyPr>
            <a:noAutofit/>
          </a:bodyPr>
          <a:lstStyle/>
          <a:p>
            <a:pPr marL="1435100" indent="-892175" algn="just">
              <a:lnSpc>
                <a:spcPct val="120000"/>
              </a:lnSpc>
              <a:spcBef>
                <a:spcPts val="600"/>
              </a:spcBef>
              <a:buNone/>
            </a:pPr>
            <a:r>
              <a:rPr lang="zh-TW" altLang="en-US" dirty="0" smtClean="0">
                <a:solidFill>
                  <a:srgbClr val="1D04D2"/>
                </a:solidFill>
                <a:latin typeface="標楷體" pitchFamily="65" charset="-120"/>
                <a:ea typeface="標楷體" pitchFamily="65" charset="-120"/>
              </a:rPr>
              <a:t>　</a:t>
            </a:r>
            <a:r>
              <a:rPr lang="zh-TW" altLang="en-US" dirty="0" smtClean="0">
                <a:solidFill>
                  <a:srgbClr val="1D076F"/>
                </a:solidFill>
                <a:effectLst/>
                <a:latin typeface="標楷體" pitchFamily="65" charset="-120"/>
                <a:ea typeface="標楷體" pitchFamily="65" charset="-120"/>
              </a:rPr>
              <a:t>案例</a:t>
            </a:r>
            <a:r>
              <a:rPr lang="en-US" altLang="zh-TW" dirty="0" smtClean="0">
                <a:solidFill>
                  <a:srgbClr val="1D076F"/>
                </a:solidFill>
                <a:effectLst/>
                <a:latin typeface="標楷體" pitchFamily="65" charset="-120"/>
                <a:ea typeface="標楷體" pitchFamily="65" charset="-120"/>
              </a:rPr>
              <a:t>15</a:t>
            </a:r>
            <a:r>
              <a:rPr lang="zh-TW" altLang="en-US" dirty="0" smtClean="0">
                <a:solidFill>
                  <a:srgbClr val="1D076F"/>
                </a:solidFill>
                <a:effectLst/>
                <a:latin typeface="標楷體" pitchFamily="65" charset="-120"/>
                <a:ea typeface="標楷體" pitchFamily="65" charset="-120"/>
              </a:rPr>
              <a:t>：</a:t>
            </a:r>
            <a:endParaRPr lang="en-US" altLang="zh-TW" sz="2800" dirty="0" smtClean="0">
              <a:effectLst/>
              <a:latin typeface="標楷體" pitchFamily="65" charset="-120"/>
              <a:ea typeface="標楷體" pitchFamily="65" charset="-120"/>
            </a:endParaRPr>
          </a:p>
          <a:p>
            <a:pPr marL="1169988" indent="0" algn="just">
              <a:lnSpc>
                <a:spcPct val="120000"/>
              </a:lnSpc>
              <a:spcBef>
                <a:spcPts val="600"/>
              </a:spcBef>
              <a:buNone/>
            </a:pPr>
            <a:r>
              <a:rPr lang="zh-TW" altLang="zh-TW" sz="2800" dirty="0" smtClean="0">
                <a:effectLst/>
                <a:latin typeface="標楷體" pitchFamily="65" charset="-120"/>
                <a:ea typeface="標楷體" pitchFamily="65" charset="-120"/>
              </a:rPr>
              <a:t>機關於</a:t>
            </a:r>
            <a:r>
              <a:rPr lang="en-US" altLang="zh-TW" sz="2800" dirty="0" smtClean="0">
                <a:effectLst/>
                <a:latin typeface="標楷體" pitchFamily="65" charset="-120"/>
                <a:ea typeface="標楷體" pitchFamily="65" charset="-120"/>
              </a:rPr>
              <a:t>102</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12</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11</a:t>
            </a:r>
            <a:r>
              <a:rPr lang="zh-TW" altLang="zh-TW" sz="2800" dirty="0" smtClean="0">
                <a:effectLst/>
                <a:latin typeface="標楷體" pitchFamily="65" charset="-120"/>
                <a:ea typeface="標楷體" pitchFamily="65" charset="-120"/>
              </a:rPr>
              <a:t>日簽核之評選委員會委員部分，首長批示「委員授權（工務）局長核辦」，爰局長授權由○技正主持，因「</a:t>
            </a:r>
            <a:r>
              <a:rPr lang="zh-TW" altLang="zh-TW" sz="2800" dirty="0" smtClean="0">
                <a:solidFill>
                  <a:srgbClr val="FF0000"/>
                </a:solidFill>
                <a:effectLst/>
                <a:latin typeface="標楷體" pitchFamily="65" charset="-120"/>
                <a:ea typeface="標楷體" pitchFamily="65" charset="-120"/>
              </a:rPr>
              <a:t>技正</a:t>
            </a:r>
            <a:r>
              <a:rPr lang="zh-TW" altLang="zh-TW" sz="2800" dirty="0" smtClean="0">
                <a:effectLst/>
                <a:latin typeface="標楷體" pitchFamily="65" charset="-120"/>
                <a:ea typeface="標楷體" pitchFamily="65" charset="-120"/>
              </a:rPr>
              <a:t>」一職</a:t>
            </a:r>
            <a:r>
              <a:rPr lang="zh-TW" altLang="zh-TW" sz="2800" dirty="0" smtClean="0">
                <a:solidFill>
                  <a:srgbClr val="FF0000"/>
                </a:solidFill>
                <a:effectLst/>
                <a:latin typeface="標楷體" pitchFamily="65" charset="-120"/>
                <a:ea typeface="標楷體" pitchFamily="65" charset="-120"/>
              </a:rPr>
              <a:t>不屬一級主管</a:t>
            </a:r>
            <a:r>
              <a:rPr lang="zh-TW" altLang="en-US" sz="2800" dirty="0" smtClean="0">
                <a:effectLst/>
                <a:latin typeface="標楷體" pitchFamily="65" charset="-120"/>
                <a:ea typeface="標楷體" pitchFamily="65" charset="-120"/>
              </a:rPr>
              <a:t>。</a:t>
            </a:r>
            <a:endParaRPr lang="en-US" altLang="zh-TW" sz="2800" dirty="0" smtClean="0">
              <a:solidFill>
                <a:srgbClr val="1D076F"/>
              </a:solidFill>
              <a:effectLst/>
              <a:latin typeface="標楷體" pitchFamily="65" charset="-120"/>
              <a:ea typeface="標楷體" pitchFamily="65" charset="-120"/>
            </a:endParaRPr>
          </a:p>
        </p:txBody>
      </p:sp>
      <p:sp>
        <p:nvSpPr>
          <p:cNvPr id="4" name="投影片編號版面配置區 3"/>
          <p:cNvSpPr>
            <a:spLocks noGrp="1"/>
          </p:cNvSpPr>
          <p:nvPr>
            <p:ph type="sldNum" sz="quarter" idx="10"/>
          </p:nvPr>
        </p:nvSpPr>
        <p:spPr>
          <a:prstGeom prst="rect">
            <a:avLst/>
          </a:prstGeom>
        </p:spPr>
        <p:txBody>
          <a:bodyPr/>
          <a:lstStyle/>
          <a:p>
            <a:fld id="{EB84AD79-C89F-4374-BF35-8E9A83113B17}" type="slidenum">
              <a:rPr lang="zh-TW" altLang="en-US" smtClean="0"/>
              <a:pPr/>
              <a:t>99</a:t>
            </a:fld>
            <a:endParaRPr lang="zh-TW" altLang="en-US"/>
          </a:p>
        </p:txBody>
      </p:sp>
    </p:spTree>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Narrow"/>
        <a:ea typeface="全真疊圓體"/>
        <a:cs typeface=""/>
      </a:majorFont>
      <a:minorFont>
        <a:latin typeface="Times New Roman"/>
        <a:ea typeface="華康談楷體W5"/>
        <a:cs typeface=""/>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Narrow"/>
        <a:ea typeface="全真疊圓體"/>
        <a:cs typeface=""/>
      </a:majorFont>
      <a:minorFont>
        <a:latin typeface="Times New Roman"/>
        <a:ea typeface="華康談楷體W5"/>
        <a:cs typeface=""/>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11309</TotalTime>
  <Words>5994</Words>
  <Application>Microsoft Office PowerPoint</Application>
  <PresentationFormat>如螢幕大小 (4:3)</PresentationFormat>
  <Paragraphs>1280</Paragraphs>
  <Slides>161</Slides>
  <Notes>161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161</vt:i4>
      </vt:variant>
    </vt:vector>
  </HeadingPairs>
  <TitlesOfParts>
    <vt:vector size="178" baseType="lpstr">
      <vt:lpstr>全真疊黑體</vt:lpstr>
      <vt:lpstr>全真疊圓體</vt:lpstr>
      <vt:lpstr>華康中黑體</vt:lpstr>
      <vt:lpstr>華康談楷體W5</vt:lpstr>
      <vt:lpstr>華康魏碑體</vt:lpstr>
      <vt:lpstr>微軟正黑體</vt:lpstr>
      <vt:lpstr>新細明體</vt:lpstr>
      <vt:lpstr>標楷體</vt:lpstr>
      <vt:lpstr>Arial</vt:lpstr>
      <vt:lpstr>Arial Narrow</vt:lpstr>
      <vt:lpstr>Baskerville Old Face</vt:lpstr>
      <vt:lpstr>Calibri</vt:lpstr>
      <vt:lpstr>Century Schoolbook</vt:lpstr>
      <vt:lpstr>Times New Roman</vt:lpstr>
      <vt:lpstr>Wingdings</vt:lpstr>
      <vt:lpstr>佈景主題1</vt:lpstr>
      <vt:lpstr>1_佈景主題1</vt:lpstr>
      <vt:lpstr>政府採購法修法增修條文及稽核應注意事項</vt:lpstr>
      <vt:lpstr>目標</vt:lpstr>
      <vt:lpstr>簡報大綱</vt:lpstr>
      <vt:lpstr>壹、政府採購法修法重點</vt:lpstr>
      <vt:lpstr>壹、政府採購法修法重點</vt:lpstr>
      <vt:lpstr>壹、政府採購法修法重點</vt:lpstr>
      <vt:lpstr>PowerPoint 簡報</vt:lpstr>
      <vt:lpstr>壹、政府採購法修法重點</vt:lpstr>
      <vt:lpstr>壹、政府採購法修法重點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壹、政府採購法修法重點</vt:lpstr>
      <vt:lpstr>壹、政府採購法修法重點</vt:lpstr>
      <vt:lpstr>壹、政府採購法修法重點</vt:lpstr>
      <vt:lpstr>PowerPoint 簡報</vt:lpstr>
      <vt:lpstr>壹、政府採購法修法重點</vt:lpstr>
      <vt:lpstr>壹、政府採購法修法重點</vt:lpstr>
      <vt:lpstr>壹、政府採購法修法重點</vt:lpstr>
      <vt:lpstr>壹、政府採購法修法重點</vt:lpstr>
      <vt:lpstr>壹、政府採購法修法重點</vt:lpstr>
      <vt:lpstr>PowerPoint 簡報</vt:lpstr>
      <vt:lpstr>PowerPoint 簡報</vt:lpstr>
      <vt:lpstr>PowerPoint 簡報</vt:lpstr>
      <vt:lpstr>壹、政府採購法修法重點</vt:lpstr>
      <vt:lpstr>壹、政府採購法修法重點</vt:lpstr>
      <vt:lpstr>PowerPoint 簡報</vt:lpstr>
      <vt:lpstr>壹、政府採購法修法重點</vt:lpstr>
      <vt:lpstr>PowerPoint 簡報</vt:lpstr>
      <vt:lpstr>壹、政府採購法修法重點</vt:lpstr>
      <vt:lpstr>PowerPoint 簡報</vt:lpstr>
      <vt:lpstr>壹、政府採購法修法重點</vt:lpstr>
      <vt:lpstr>壹、政府採購法修法重點</vt:lpstr>
      <vt:lpstr>PowerPoint 簡報</vt:lpstr>
      <vt:lpstr>壹、政府採購法修法重點</vt:lpstr>
      <vt:lpstr>壹、政府採購法修法重點</vt:lpstr>
      <vt:lpstr>壹、政府採購法修法重點</vt:lpstr>
      <vt:lpstr>壹、政府採購法修法重點</vt:lpstr>
      <vt:lpstr>PowerPoint 簡報</vt:lpstr>
      <vt:lpstr>壹、政府採購法修法重點</vt:lpstr>
      <vt:lpstr>壹、政府採購法修法重點</vt:lpstr>
      <vt:lpstr>壹、政府採購法修法重點</vt:lpstr>
      <vt:lpstr>壹、政府採購法修法重點</vt:lpstr>
      <vt:lpstr>壹、政府採購法修法重點</vt:lpstr>
      <vt:lpstr>壹、政府採購法修法重點</vt:lpstr>
      <vt:lpstr>PowerPoint 簡報</vt:lpstr>
      <vt:lpstr>PowerPoint 簡報</vt:lpstr>
      <vt:lpstr>PowerPoint 簡報</vt:lpstr>
      <vt:lpstr>壹、政府採購法修法重點</vt:lpstr>
      <vt:lpstr>PowerPoint 簡報</vt:lpstr>
      <vt:lpstr>PowerPoint 簡報</vt:lpstr>
      <vt:lpstr>PowerPoint 簡報</vt:lpstr>
      <vt:lpstr>PowerPoint 簡報</vt:lpstr>
      <vt:lpstr>壹、政府採購法修法重點</vt:lpstr>
      <vt:lpstr>壹、政府採購法修法重點</vt:lpstr>
      <vt:lpstr>PowerPoint 簡報</vt:lpstr>
      <vt:lpstr>PowerPoint 簡報</vt:lpstr>
      <vt:lpstr>PowerPoint 簡報</vt:lpstr>
      <vt:lpstr>壹、政府採購法修法重點</vt:lpstr>
      <vt:lpstr>壹、政府採購法修法重點</vt:lpstr>
      <vt:lpstr>壹、政府採購法修法重點</vt:lpstr>
      <vt:lpstr>壹、政府採購法修法重點</vt:lpstr>
      <vt:lpstr>壹、政府採購法修法重點</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PowerPoint 簡報</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貳、採購稽核應注意事項</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政府採購法修正說明</dc:title>
  <dc:creator>amos</dc:creator>
  <cp:lastModifiedBy>陳彥妤</cp:lastModifiedBy>
  <cp:revision>125</cp:revision>
  <dcterms:created xsi:type="dcterms:W3CDTF">2019-05-02T12:18:39Z</dcterms:created>
  <dcterms:modified xsi:type="dcterms:W3CDTF">2019-12-10T07:28:14Z</dcterms:modified>
</cp:coreProperties>
</file>