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9" r:id="rId2"/>
    <p:sldId id="295" r:id="rId3"/>
    <p:sldId id="293" r:id="rId4"/>
    <p:sldId id="302" r:id="rId5"/>
    <p:sldId id="290" r:id="rId6"/>
  </p:sldIdLst>
  <p:sldSz cx="12192000" cy="6858000"/>
  <p:notesSz cx="6797675" cy="9928225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99"/>
    <a:srgbClr val="CCCCFF"/>
    <a:srgbClr val="CC99FF"/>
    <a:srgbClr val="99FFCC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012ECD-51FC-41F1-AA8D-1B2483CD663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07" autoAdjust="0"/>
  </p:normalViewPr>
  <p:slideViewPr>
    <p:cSldViewPr snapToGrid="0">
      <p:cViewPr varScale="1">
        <p:scale>
          <a:sx n="114" d="100"/>
          <a:sy n="114" d="100"/>
        </p:scale>
        <p:origin x="8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36" Type="http://schemas.microsoft.com/office/2015/10/relationships/revisionInfo" Target="revisionInfo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=""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" name="日期預留位置 2">
            <a:extLst>
              <a:ext uri="{FF2B5EF4-FFF2-40B4-BE49-F238E27FC236}">
                <a16:creationId xmlns=""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A0D1338-0733-40B9-A9DF-E757CA41F200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2020/2/4</a:t>
            </a:fld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頁尾預留位置 3">
            <a:extLst>
              <a:ext uri="{FF2B5EF4-FFF2-40B4-BE49-F238E27FC236}">
                <a16:creationId xmlns=""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=""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EF7FAF72-4248-49B6-8537-C73E2DF5FDC8}" type="datetime1">
              <a:rPr lang="zh-TW" altLang="en-US" smtClean="0"/>
              <a:pPr/>
              <a:t>2020/2/4</a:t>
            </a:fld>
            <a:endParaRPr lang="zh-TW" altLang="en-US" dirty="0"/>
          </a:p>
        </p:txBody>
      </p:sp>
      <p:sp>
        <p:nvSpPr>
          <p:cNvPr id="4" name="投影片圖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B8649DAF-093F-4482-AA38-346E9A2DEE9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圖片預留位置 31">
            <a:extLst>
              <a:ext uri="{FF2B5EF4-FFF2-40B4-BE49-F238E27FC236}">
                <a16:creationId xmlns=""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/>
              <a:t>在這裡插入影像或將影像拖放到這裡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rtlCol="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/>
              <a:t>按一下以編輯母片 </a:t>
            </a:r>
            <a:br>
              <a:rPr lang="zh-TW" altLang="en-US"/>
            </a:br>
            <a:r>
              <a:rPr lang="zh-TW" altLang="en-US"/>
              <a:t>標題樣式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 rtlCol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0" name="頁尾預留位置 9">
            <a:extLst>
              <a:ext uri="{FF2B5EF4-FFF2-40B4-BE49-F238E27FC236}">
                <a16:creationId xmlns=""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11" name="投影片編號預留位置 10">
            <a:extLst>
              <a:ext uri="{FF2B5EF4-FFF2-40B4-BE49-F238E27FC236}">
                <a16:creationId xmlns=""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  <p:sp>
        <p:nvSpPr>
          <p:cNvPr id="8" name="文字預留位置 7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2" name="文字預留位置 11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欄方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頁尾預留位置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1" name="文字預留位置 10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文字預留位置 8">
            <a:extLst>
              <a:ext uri="{FF2B5EF4-FFF2-40B4-BE49-F238E27FC236}">
                <a16:creationId xmlns=""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 dirty="0"/>
              <a:t>副標題</a:t>
            </a:r>
          </a:p>
        </p:txBody>
      </p:sp>
      <p:sp>
        <p:nvSpPr>
          <p:cNvPr id="6" name="文字預留位置 5">
            <a:extLst>
              <a:ext uri="{FF2B5EF4-FFF2-40B4-BE49-F238E27FC236}">
                <a16:creationId xmlns=""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zh-TW" altLang="en-US"/>
              <a:t>節 </a:t>
            </a:r>
            <a:r>
              <a:rPr lang="en-US" altLang="zh-TW" dirty="0"/>
              <a:t>1 </a:t>
            </a:r>
            <a:r>
              <a:rPr lang="zh-TW" altLang="en-US" dirty="0"/>
              <a:t>標題</a:t>
            </a:r>
          </a:p>
        </p:txBody>
      </p:sp>
      <p:sp>
        <p:nvSpPr>
          <p:cNvPr id="12" name="文字預留位置 11">
            <a:extLst>
              <a:ext uri="{FF2B5EF4-FFF2-40B4-BE49-F238E27FC236}">
                <a16:creationId xmlns=""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節 </a:t>
            </a:r>
            <a:r>
              <a:rPr lang="en-US" altLang="zh-TW"/>
              <a:t>2 </a:t>
            </a:r>
            <a:r>
              <a:rPr lang="zh-TW" altLang="en-US"/>
              <a:t>標題</a:t>
            </a:r>
            <a:endParaRPr lang="zh-TW" altLang="en-US" dirty="0"/>
          </a:p>
        </p:txBody>
      </p:sp>
      <p:sp>
        <p:nvSpPr>
          <p:cNvPr id="14" name="文字預留位置 13">
            <a:extLst>
              <a:ext uri="{FF2B5EF4-FFF2-40B4-BE49-F238E27FC236}">
                <a16:creationId xmlns=""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/>
              <a:t>節 </a:t>
            </a:r>
            <a:r>
              <a:rPr lang="en-US" altLang="zh-TW"/>
              <a:t>3 </a:t>
            </a:r>
            <a:r>
              <a:rPr lang="zh-TW" altLang="en-US"/>
              <a:t>標題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時間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6" name="頁尾預留位置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7" name="投影片編號預留位置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  <p:sp>
        <p:nvSpPr>
          <p:cNvPr id="13" name="文字預留位置 8">
            <a:extLst>
              <a:ext uri="{FF2B5EF4-FFF2-40B4-BE49-F238E27FC236}">
                <a16:creationId xmlns=""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cxnSp>
        <p:nvCxnSpPr>
          <p:cNvPr id="15" name="直線箭號接點 14">
            <a:extLst>
              <a:ext uri="{FF2B5EF4-FFF2-40B4-BE49-F238E27FC236}">
                <a16:creationId xmlns=""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預留位置 10">
            <a:extLst>
              <a:ext uri="{FF2B5EF4-FFF2-40B4-BE49-F238E27FC236}">
                <a16:creationId xmlns=""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zh-TW" altLang="en-US"/>
              <a:t>年份</a:t>
            </a:r>
            <a:endParaRPr lang="zh-TW" altLang="en-US" dirty="0"/>
          </a:p>
        </p:txBody>
      </p:sp>
      <p:sp>
        <p:nvSpPr>
          <p:cNvPr id="17" name="文字預留位置 10">
            <a:extLst>
              <a:ext uri="{FF2B5EF4-FFF2-40B4-BE49-F238E27FC236}">
                <a16:creationId xmlns=""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21" name="文字預留位置 10">
            <a:extLst>
              <a:ext uri="{FF2B5EF4-FFF2-40B4-BE49-F238E27FC236}">
                <a16:creationId xmlns=""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22" name="文字預留位置 10">
            <a:extLst>
              <a:ext uri="{FF2B5EF4-FFF2-40B4-BE49-F238E27FC236}">
                <a16:creationId xmlns=""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25" name="文字預留位置 10">
            <a:extLst>
              <a:ext uri="{FF2B5EF4-FFF2-40B4-BE49-F238E27FC236}">
                <a16:creationId xmlns=""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26" name="文字預留位置 10">
            <a:extLst>
              <a:ext uri="{FF2B5EF4-FFF2-40B4-BE49-F238E27FC236}">
                <a16:creationId xmlns=""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zh-TW" altLang="en-US"/>
              <a:t>年份</a:t>
            </a:r>
            <a:endParaRPr lang="zh-TW" altLang="en-US" dirty="0"/>
          </a:p>
        </p:txBody>
      </p:sp>
      <p:sp>
        <p:nvSpPr>
          <p:cNvPr id="28" name="文字預留位置 10">
            <a:extLst>
              <a:ext uri="{FF2B5EF4-FFF2-40B4-BE49-F238E27FC236}">
                <a16:creationId xmlns=""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30" name="文字預留位置 10">
            <a:extLst>
              <a:ext uri="{FF2B5EF4-FFF2-40B4-BE49-F238E27FC236}">
                <a16:creationId xmlns=""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31" name="文字預留位置 10">
            <a:extLst>
              <a:ext uri="{FF2B5EF4-FFF2-40B4-BE49-F238E27FC236}">
                <a16:creationId xmlns=""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32" name="文字預留位置 10">
            <a:extLst>
              <a:ext uri="{FF2B5EF4-FFF2-40B4-BE49-F238E27FC236}">
                <a16:creationId xmlns=""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33" name="文字預留位置 10">
            <a:extLst>
              <a:ext uri="{FF2B5EF4-FFF2-40B4-BE49-F238E27FC236}">
                <a16:creationId xmlns=""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34" name="文字預留位置 10">
            <a:extLst>
              <a:ext uri="{FF2B5EF4-FFF2-40B4-BE49-F238E27FC236}">
                <a16:creationId xmlns=""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35" name="文字預留位置 10">
            <a:extLst>
              <a:ext uri="{FF2B5EF4-FFF2-40B4-BE49-F238E27FC236}">
                <a16:creationId xmlns=""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36" name="文字預留位置 10">
            <a:extLst>
              <a:ext uri="{FF2B5EF4-FFF2-40B4-BE49-F238E27FC236}">
                <a16:creationId xmlns=""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37" name="文字預留位置 10">
            <a:extLst>
              <a:ext uri="{FF2B5EF4-FFF2-40B4-BE49-F238E27FC236}">
                <a16:creationId xmlns=""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38" name="文字預留位置 10">
            <a:extLst>
              <a:ext uri="{FF2B5EF4-FFF2-40B4-BE49-F238E27FC236}">
                <a16:creationId xmlns=""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39" name="文字預留位置 10">
            <a:extLst>
              <a:ext uri="{FF2B5EF4-FFF2-40B4-BE49-F238E27FC236}">
                <a16:creationId xmlns=""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40" name="文字預留位置 10">
            <a:extLst>
              <a:ext uri="{FF2B5EF4-FFF2-40B4-BE49-F238E27FC236}">
                <a16:creationId xmlns=""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41" name="文字預留位置 10">
            <a:extLst>
              <a:ext uri="{FF2B5EF4-FFF2-40B4-BE49-F238E27FC236}">
                <a16:creationId xmlns=""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42" name="文字預留位置 10">
            <a:extLst>
              <a:ext uri="{FF2B5EF4-FFF2-40B4-BE49-F238E27FC236}">
                <a16:creationId xmlns=""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43" name="文字預留位置 10">
            <a:extLst>
              <a:ext uri="{FF2B5EF4-FFF2-40B4-BE49-F238E27FC236}">
                <a16:creationId xmlns=""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44" name="文字預留位置 10">
            <a:extLst>
              <a:ext uri="{FF2B5EF4-FFF2-40B4-BE49-F238E27FC236}">
                <a16:creationId xmlns=""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45" name="文字預留位置 10">
            <a:extLst>
              <a:ext uri="{FF2B5EF4-FFF2-40B4-BE49-F238E27FC236}">
                <a16:creationId xmlns=""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46" name="文字預留位置 10">
            <a:extLst>
              <a:ext uri="{FF2B5EF4-FFF2-40B4-BE49-F238E27FC236}">
                <a16:creationId xmlns=""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47" name="文字預留位置 10">
            <a:extLst>
              <a:ext uri="{FF2B5EF4-FFF2-40B4-BE49-F238E27FC236}">
                <a16:creationId xmlns=""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48" name="文字預留位置 10">
            <a:extLst>
              <a:ext uri="{FF2B5EF4-FFF2-40B4-BE49-F238E27FC236}">
                <a16:creationId xmlns=""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n-US" altLang="zh-TW"/>
              <a:t>MM</a:t>
            </a:r>
            <a:endParaRPr lang="zh-TW" altLang="en-US" dirty="0"/>
          </a:p>
        </p:txBody>
      </p:sp>
      <p:sp>
        <p:nvSpPr>
          <p:cNvPr id="49" name="文字預留位置 3">
            <a:extLst>
              <a:ext uri="{FF2B5EF4-FFF2-40B4-BE49-F238E27FC236}">
                <a16:creationId xmlns=""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zh-TW" altLang="en-US"/>
              <a:t>影像標題</a:t>
            </a:r>
            <a:endParaRPr lang="zh-TW" altLang="en-US" dirty="0"/>
          </a:p>
        </p:txBody>
      </p:sp>
      <p:sp>
        <p:nvSpPr>
          <p:cNvPr id="50" name="文字預留位置 36">
            <a:extLst>
              <a:ext uri="{FF2B5EF4-FFF2-40B4-BE49-F238E27FC236}">
                <a16:creationId xmlns=""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zh-TW" altLang="en-US"/>
              <a:t>月份，年份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團隊 3 成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頁尾預留位置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945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zh-TW" altLang="en-US"/>
              <a:t>職稱</a:t>
            </a:r>
            <a:endParaRPr lang="zh-TW" altLang="en-US" dirty="0"/>
          </a:p>
        </p:txBody>
      </p:sp>
      <p:sp>
        <p:nvSpPr>
          <p:cNvPr id="13" name="文字預留位置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5887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zh-TW" altLang="en-US"/>
              <a:t>職稱</a:t>
            </a:r>
            <a:endParaRPr lang="zh-TW" altLang="en-US" dirty="0"/>
          </a:p>
        </p:txBody>
      </p:sp>
      <p:sp>
        <p:nvSpPr>
          <p:cNvPr id="15" name="文字預留位置 14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07829" y="3991240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zh-TW" altLang="en-US"/>
              <a:t>職稱</a:t>
            </a:r>
            <a:endParaRPr lang="zh-TW" altLang="en-US" dirty="0"/>
          </a:p>
        </p:txBody>
      </p:sp>
      <p:sp>
        <p:nvSpPr>
          <p:cNvPr id="10" name="文字預留位置 9">
            <a:extLst>
              <a:ext uri="{FF2B5EF4-FFF2-40B4-BE49-F238E27FC236}">
                <a16:creationId xmlns=""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3945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zh-TW" altLang="en-US"/>
              <a:t>姓名</a:t>
            </a:r>
            <a:endParaRPr lang="zh-TW" altLang="en-US" dirty="0"/>
          </a:p>
        </p:txBody>
      </p:sp>
      <p:sp>
        <p:nvSpPr>
          <p:cNvPr id="12" name="文字預留位置 11">
            <a:extLst>
              <a:ext uri="{FF2B5EF4-FFF2-40B4-BE49-F238E27FC236}">
                <a16:creationId xmlns=""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55887" y="3424428"/>
            <a:ext cx="1964171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zh-TW" altLang="en-US"/>
              <a:t>姓名</a:t>
            </a:r>
            <a:endParaRPr lang="zh-TW" altLang="en-US" dirty="0"/>
          </a:p>
        </p:txBody>
      </p:sp>
      <p:sp>
        <p:nvSpPr>
          <p:cNvPr id="16" name="文字預留位置 15">
            <a:extLst>
              <a:ext uri="{FF2B5EF4-FFF2-40B4-BE49-F238E27FC236}">
                <a16:creationId xmlns=""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07830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zh-TW" altLang="en-US"/>
              <a:t>姓名</a:t>
            </a:r>
            <a:endParaRPr lang="zh-TW" altLang="en-US" dirty="0"/>
          </a:p>
        </p:txBody>
      </p:sp>
      <p:sp>
        <p:nvSpPr>
          <p:cNvPr id="24" name="圖片預留位置 22">
            <a:extLst>
              <a:ext uri="{FF2B5EF4-FFF2-40B4-BE49-F238E27FC236}">
                <a16:creationId xmlns=""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1800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25" name="圖片預留位置 22">
            <a:extLst>
              <a:ext uri="{FF2B5EF4-FFF2-40B4-BE49-F238E27FC236}">
                <a16:creationId xmlns=""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83742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26" name="圖片預留位置 22">
            <a:extLst>
              <a:ext uri="{FF2B5EF4-FFF2-40B4-BE49-F238E27FC236}">
                <a16:creationId xmlns=""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35683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9" name="文字預留位置 8">
            <a:extLst>
              <a:ext uri="{FF2B5EF4-FFF2-40B4-BE49-F238E27FC236}">
                <a16:creationId xmlns=""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  <p:sp>
        <p:nvSpPr>
          <p:cNvPr id="4" name="文字預留位置 3">
            <a:extLst>
              <a:ext uri="{FF2B5EF4-FFF2-40B4-BE49-F238E27FC236}">
                <a16:creationId xmlns="" xmlns:a16="http://schemas.microsoft.com/office/drawing/2014/main" id="{B47CA876-2153-4136-850D-EE098BDC24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03945" y="4311393"/>
            <a:ext cx="1964172" cy="1130300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簡歷</a:t>
            </a:r>
            <a:endParaRPr lang="zh-TW" altLang="en-US" dirty="0"/>
          </a:p>
        </p:txBody>
      </p:sp>
      <p:sp>
        <p:nvSpPr>
          <p:cNvPr id="11" name="文字預留位置 10">
            <a:extLst>
              <a:ext uri="{FF2B5EF4-FFF2-40B4-BE49-F238E27FC236}">
                <a16:creationId xmlns="" xmlns:a16="http://schemas.microsoft.com/office/drawing/2014/main" id="{969B21C2-C689-49C2-B45F-14C5C53A58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55887" y="4311393"/>
            <a:ext cx="1963737" cy="11303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zh-TW" altLang="en-US"/>
              <a:t>簡歷</a:t>
            </a:r>
            <a:endParaRPr lang="zh-TW" altLang="en-US" dirty="0"/>
          </a:p>
        </p:txBody>
      </p:sp>
      <p:sp>
        <p:nvSpPr>
          <p:cNvPr id="17" name="文字預留位置 16">
            <a:extLst>
              <a:ext uri="{FF2B5EF4-FFF2-40B4-BE49-F238E27FC236}">
                <a16:creationId xmlns="" xmlns:a16="http://schemas.microsoft.com/office/drawing/2014/main" id="{E33D8E11-F7FD-4AD9-BEC6-78C6500F81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07829" y="4311393"/>
            <a:ext cx="1981200" cy="113823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zh-TW" altLang="en-US"/>
              <a:t>簡歷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411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團隊 6 成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頁尾預留位置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zh-TW" altLang="en-US"/>
              <a:t>職稱</a:t>
            </a:r>
            <a:endParaRPr lang="zh-TW" altLang="en-US" dirty="0"/>
          </a:p>
        </p:txBody>
      </p:sp>
      <p:sp>
        <p:nvSpPr>
          <p:cNvPr id="13" name="文字預留位置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zh-TW" altLang="en-US"/>
              <a:t>職稱</a:t>
            </a:r>
            <a:endParaRPr lang="zh-TW" altLang="en-US" dirty="0"/>
          </a:p>
        </p:txBody>
      </p:sp>
      <p:sp>
        <p:nvSpPr>
          <p:cNvPr id="15" name="文字預留位置 14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zh-TW" altLang="en-US"/>
              <a:t>職稱</a:t>
            </a:r>
            <a:endParaRPr lang="zh-TW" altLang="en-US" dirty="0"/>
          </a:p>
        </p:txBody>
      </p:sp>
      <p:sp>
        <p:nvSpPr>
          <p:cNvPr id="17" name="文字預留位置 16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zh-TW" altLang="en-US"/>
              <a:t>職稱</a:t>
            </a:r>
            <a:endParaRPr lang="zh-TW" altLang="en-US" dirty="0"/>
          </a:p>
        </p:txBody>
      </p:sp>
      <p:sp>
        <p:nvSpPr>
          <p:cNvPr id="6" name="文字預留位置 5">
            <a:extLst>
              <a:ext uri="{FF2B5EF4-FFF2-40B4-BE49-F238E27FC236}">
                <a16:creationId xmlns=""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zh-TW" altLang="en-US"/>
              <a:t>全名</a:t>
            </a:r>
            <a:endParaRPr lang="zh-TW" altLang="en-US" dirty="0"/>
          </a:p>
        </p:txBody>
      </p:sp>
      <p:sp>
        <p:nvSpPr>
          <p:cNvPr id="10" name="文字預留位置 9">
            <a:extLst>
              <a:ext uri="{FF2B5EF4-FFF2-40B4-BE49-F238E27FC236}">
                <a16:creationId xmlns=""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zh-TW" altLang="en-US"/>
              <a:t>全名</a:t>
            </a:r>
            <a:endParaRPr lang="zh-TW" altLang="en-US" dirty="0"/>
          </a:p>
        </p:txBody>
      </p:sp>
      <p:sp>
        <p:nvSpPr>
          <p:cNvPr id="12" name="文字預留位置 11">
            <a:extLst>
              <a:ext uri="{FF2B5EF4-FFF2-40B4-BE49-F238E27FC236}">
                <a16:creationId xmlns=""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zh-TW" altLang="en-US"/>
              <a:t>全名</a:t>
            </a:r>
            <a:endParaRPr lang="zh-TW" altLang="en-US" dirty="0"/>
          </a:p>
        </p:txBody>
      </p:sp>
      <p:sp>
        <p:nvSpPr>
          <p:cNvPr id="16" name="文字預留位置 15">
            <a:extLst>
              <a:ext uri="{FF2B5EF4-FFF2-40B4-BE49-F238E27FC236}">
                <a16:creationId xmlns=""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zh-TW" altLang="en-US"/>
              <a:t>全名</a:t>
            </a:r>
            <a:endParaRPr lang="zh-TW" altLang="en-US" dirty="0"/>
          </a:p>
        </p:txBody>
      </p:sp>
      <p:sp>
        <p:nvSpPr>
          <p:cNvPr id="19" name="文字預留位置 18">
            <a:extLst>
              <a:ext uri="{FF2B5EF4-FFF2-40B4-BE49-F238E27FC236}">
                <a16:creationId xmlns=""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zh-TW" altLang="en-US"/>
              <a:t>全名</a:t>
            </a:r>
            <a:endParaRPr lang="zh-TW" altLang="en-US" dirty="0"/>
          </a:p>
        </p:txBody>
      </p:sp>
      <p:sp>
        <p:nvSpPr>
          <p:cNvPr id="21" name="文字預留位置 20">
            <a:extLst>
              <a:ext uri="{FF2B5EF4-FFF2-40B4-BE49-F238E27FC236}">
                <a16:creationId xmlns=""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zh-TW" altLang="en-US"/>
              <a:t>職稱</a:t>
            </a:r>
            <a:endParaRPr lang="zh-TW" altLang="en-US" dirty="0"/>
          </a:p>
        </p:txBody>
      </p:sp>
      <p:sp>
        <p:nvSpPr>
          <p:cNvPr id="23" name="圖片預留位置 22">
            <a:extLst>
              <a:ext uri="{FF2B5EF4-FFF2-40B4-BE49-F238E27FC236}">
                <a16:creationId xmlns=""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24" name="圖片預留位置 22">
            <a:extLst>
              <a:ext uri="{FF2B5EF4-FFF2-40B4-BE49-F238E27FC236}">
                <a16:creationId xmlns=""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25" name="圖片預留位置 22">
            <a:extLst>
              <a:ext uri="{FF2B5EF4-FFF2-40B4-BE49-F238E27FC236}">
                <a16:creationId xmlns=""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26" name="圖片預留位置 22">
            <a:extLst>
              <a:ext uri="{FF2B5EF4-FFF2-40B4-BE49-F238E27FC236}">
                <a16:creationId xmlns=""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2">
            <a:extLst>
              <a:ext uri="{FF2B5EF4-FFF2-40B4-BE49-F238E27FC236}">
                <a16:creationId xmlns=""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20" name="圖片預留位置 22">
            <a:extLst>
              <a:ext uri="{FF2B5EF4-FFF2-40B4-BE49-F238E27FC236}">
                <a16:creationId xmlns=""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>
            <a:extLst>
              <a:ext uri="{FF2B5EF4-FFF2-40B4-BE49-F238E27FC236}">
                <a16:creationId xmlns=""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zh-TW" altLang="en-US"/>
              <a:t>全名</a:t>
            </a:r>
            <a:endParaRPr lang="zh-TW" altLang="en-US" dirty="0"/>
          </a:p>
        </p:txBody>
      </p:sp>
      <p:sp>
        <p:nvSpPr>
          <p:cNvPr id="11" name="文字預留位置 10">
            <a:extLst>
              <a:ext uri="{FF2B5EF4-FFF2-40B4-BE49-F238E27FC236}">
                <a16:creationId xmlns=""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zh-TW" altLang="en-US"/>
              <a:t>職稱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手繪多邊形：圖案 28">
            <a:extLst>
              <a:ext uri="{FF2B5EF4-FFF2-40B4-BE49-F238E27FC236}">
                <a16:creationId xmlns=""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7" name="手繪多邊形：圖案 26">
            <a:extLst>
              <a:ext uri="{FF2B5EF4-FFF2-40B4-BE49-F238E27FC236}">
                <a16:creationId xmlns=""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6" name="頁尾預留位置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7" name="投影片編號預留位置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14" name="手繪多邊形：圖案 13">
            <a:extLst>
              <a:ext uri="{FF2B5EF4-FFF2-40B4-BE49-F238E27FC236}">
                <a16:creationId xmlns=""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9" name="手繪多邊形：圖案 18">
            <a:extLst>
              <a:ext uri="{FF2B5EF4-FFF2-40B4-BE49-F238E27FC236}">
                <a16:creationId xmlns=""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8" name="手繪多邊形：圖案 17">
            <a:extLst>
              <a:ext uri="{FF2B5EF4-FFF2-40B4-BE49-F238E27FC236}">
                <a16:creationId xmlns=""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0" name="手繪多邊形：圖案 19">
            <a:extLst>
              <a:ext uri="{FF2B5EF4-FFF2-40B4-BE49-F238E27FC236}">
                <a16:creationId xmlns=""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4" name="手繪多邊形：圖案 23">
            <a:extLst>
              <a:ext uri="{FF2B5EF4-FFF2-40B4-BE49-F238E27FC236}">
                <a16:creationId xmlns=""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3" name="手繪多邊形：圖案 22">
            <a:extLst>
              <a:ext uri="{FF2B5EF4-FFF2-40B4-BE49-F238E27FC236}">
                <a16:creationId xmlns=""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3" name="文字預留位置 8">
            <a:extLst>
              <a:ext uri="{FF2B5EF4-FFF2-40B4-BE49-F238E27FC236}">
                <a16:creationId xmlns=""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zh-TW" altLang="en-US"/>
              <a:t>副標題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手繪多邊形：圖案 14">
            <a:extLst>
              <a:ext uri="{FF2B5EF4-FFF2-40B4-BE49-F238E27FC236}">
                <a16:creationId xmlns=""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4" name="手繪多邊形：圖案 13">
            <a:extLst>
              <a:ext uri="{FF2B5EF4-FFF2-40B4-BE49-F238E27FC236}">
                <a16:creationId xmlns=""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6" name="頁尾預留位置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7" name="投影片編號預留位置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24" name="手繪多邊形：圖案 23">
            <a:extLst>
              <a:ext uri="{FF2B5EF4-FFF2-40B4-BE49-F238E27FC236}">
                <a16:creationId xmlns=""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2" name="手繪多邊形：圖案 21">
            <a:extLst>
              <a:ext uri="{FF2B5EF4-FFF2-40B4-BE49-F238E27FC236}">
                <a16:creationId xmlns=""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5" name="手繪多邊形：圖案 24">
            <a:extLst>
              <a:ext uri="{FF2B5EF4-FFF2-40B4-BE49-F238E27FC236}">
                <a16:creationId xmlns=""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6" name="手繪多邊形：圖案 25">
            <a:extLst>
              <a:ext uri="{FF2B5EF4-FFF2-40B4-BE49-F238E27FC236}">
                <a16:creationId xmlns=""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0" name="手繪多邊形：圖案 29">
            <a:extLst>
              <a:ext uri="{FF2B5EF4-FFF2-40B4-BE49-F238E27FC236}">
                <a16:creationId xmlns=""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 (無圖形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6" name="頁尾預留位置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7" name="投影片編號預留位置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感謝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圖片預留位置 31">
            <a:extLst>
              <a:ext uri="{FF2B5EF4-FFF2-40B4-BE49-F238E27FC236}">
                <a16:creationId xmlns=""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/>
              <a:t>在這裡插入影像或將影像拖放到這裡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 anchorCtr="0"/>
          <a:lstStyle>
            <a:lvl1pPr algn="r">
              <a:defRPr sz="6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/>
              <a:t>感謝您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0"/>
          <a:lstStyle>
            <a:lvl1pPr marL="0" indent="0" algn="r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cxnSp>
        <p:nvCxnSpPr>
          <p:cNvPr id="5" name="直線接點​​ 4">
            <a:extLst>
              <a:ext uri="{FF2B5EF4-FFF2-40B4-BE49-F238E27FC236}">
                <a16:creationId xmlns=""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預留位置 5">
            <a:extLst>
              <a:ext uri="{FF2B5EF4-FFF2-40B4-BE49-F238E27FC236}">
                <a16:creationId xmlns=""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/>
              <a:t>連絡人號碼</a:t>
            </a:r>
            <a:endParaRPr lang="zh-TW" altLang="en-US" dirty="0"/>
          </a:p>
        </p:txBody>
      </p:sp>
      <p:sp>
        <p:nvSpPr>
          <p:cNvPr id="9" name="文字預留位置 5">
            <a:extLst>
              <a:ext uri="{FF2B5EF4-FFF2-40B4-BE49-F238E27FC236}">
                <a16:creationId xmlns=""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/>
              <a:t>電子郵件或社交媒體控制代碼</a:t>
            </a:r>
            <a:endParaRPr lang="zh-TW" altLang="en-US" dirty="0"/>
          </a:p>
        </p:txBody>
      </p:sp>
      <p:sp>
        <p:nvSpPr>
          <p:cNvPr id="8" name="圖片預留位置 5">
            <a:extLst>
              <a:ext uri="{FF2B5EF4-FFF2-40B4-BE49-F238E27FC236}">
                <a16:creationId xmlns=""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/>
              <a:t>標誌</a:t>
            </a:r>
            <a:endParaRPr lang="zh-TW" altLang="en-US" dirty="0"/>
          </a:p>
        </p:txBody>
      </p:sp>
      <p:sp>
        <p:nvSpPr>
          <p:cNvPr id="10" name="文字預留位置 5">
            <a:extLst>
              <a:ext uri="{FF2B5EF4-FFF2-40B4-BE49-F238E27FC236}">
                <a16:creationId xmlns=""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/>
              <a:t>網站位址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595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2" name="圖片預留位置 31">
            <a:extLst>
              <a:ext uri="{FF2B5EF4-FFF2-40B4-BE49-F238E27FC236}">
                <a16:creationId xmlns=""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在這裡插入影像或將影像拖放到這裡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 </a:t>
            </a:r>
            <a:br>
              <a:rPr lang="zh-TW" altLang="en-US"/>
            </a:br>
            <a:r>
              <a:rPr lang="zh-TW" altLang="en-US"/>
              <a:t>母片標題樣式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=""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zh-TW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型影像與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 </a:t>
            </a:r>
            <a:br>
              <a:rPr lang="zh-TW" altLang="en-US"/>
            </a:br>
            <a:r>
              <a:rPr lang="zh-TW" altLang="en-US"/>
              <a:t>母片標題樣式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=""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zh-TW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2" name="圖片預留位置 31">
            <a:extLst>
              <a:ext uri="{FF2B5EF4-FFF2-40B4-BE49-F238E27FC236}">
                <a16:creationId xmlns=""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在這裡插入影像或將影像拖放到這裡</a:t>
            </a:r>
            <a:endParaRPr lang="zh-TW" altLang="en-US" dirty="0"/>
          </a:p>
        </p:txBody>
      </p:sp>
      <p:sp>
        <p:nvSpPr>
          <p:cNvPr id="16" name="內容預留位置 2">
            <a:extLst>
              <a:ext uri="{FF2B5EF4-FFF2-40B4-BE49-F238E27FC236}">
                <a16:creationId xmlns=""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預留位置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頁尾預留位置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24" name="手繪多邊形：圖案 23">
            <a:extLst>
              <a:ext uri="{FF2B5EF4-FFF2-40B4-BE49-F238E27FC236}">
                <a16:creationId xmlns=""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5" name="手繪多邊形：圖案 24">
            <a:extLst>
              <a:ext uri="{FF2B5EF4-FFF2-40B4-BE49-F238E27FC236}">
                <a16:creationId xmlns=""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6" name="手繪多邊形：圖案 25">
            <a:extLst>
              <a:ext uri="{FF2B5EF4-FFF2-40B4-BE49-F238E27FC236}">
                <a16:creationId xmlns=""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7" name="手繪多邊形：圖案 26">
            <a:extLst>
              <a:ext uri="{FF2B5EF4-FFF2-40B4-BE49-F238E27FC236}">
                <a16:creationId xmlns=""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8" name="手繪多邊形：圖案 27">
            <a:extLst>
              <a:ext uri="{FF2B5EF4-FFF2-40B4-BE49-F238E27FC236}">
                <a16:creationId xmlns=""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9" name="手繪多邊形：圖案 28">
            <a:extLst>
              <a:ext uri="{FF2B5EF4-FFF2-40B4-BE49-F238E27FC236}">
                <a16:creationId xmlns=""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0" name="手繪多邊形：圖案 29">
            <a:extLst>
              <a:ext uri="{FF2B5EF4-FFF2-40B4-BE49-F238E27FC236}">
                <a16:creationId xmlns=""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1" name="手繪多邊形：圖案 30">
            <a:extLst>
              <a:ext uri="{FF2B5EF4-FFF2-40B4-BE49-F238E27FC236}">
                <a16:creationId xmlns=""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2" name="手繪多邊形：圖案 31">
            <a:extLst>
              <a:ext uri="{FF2B5EF4-FFF2-40B4-BE49-F238E27FC236}">
                <a16:creationId xmlns=""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3" name="手繪多邊形：圖案 32">
            <a:extLst>
              <a:ext uri="{FF2B5EF4-FFF2-40B4-BE49-F238E27FC236}">
                <a16:creationId xmlns=""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4" name="手繪多邊形：圖案 33">
            <a:extLst>
              <a:ext uri="{FF2B5EF4-FFF2-40B4-BE49-F238E27FC236}">
                <a16:creationId xmlns=""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5" name="手繪多邊形：圖案 34">
            <a:extLst>
              <a:ext uri="{FF2B5EF4-FFF2-40B4-BE49-F238E27FC236}">
                <a16:creationId xmlns=""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6" name="手繪多邊形：圖案 35">
            <a:extLst>
              <a:ext uri="{FF2B5EF4-FFF2-40B4-BE49-F238E27FC236}">
                <a16:creationId xmlns=""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7" name="手繪多邊形：圖案 36">
            <a:extLst>
              <a:ext uri="{FF2B5EF4-FFF2-40B4-BE49-F238E27FC236}">
                <a16:creationId xmlns=""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頁尾預留位置 7">
            <a:extLst>
              <a:ext uri="{FF2B5EF4-FFF2-40B4-BE49-F238E27FC236}">
                <a16:creationId xmlns=""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9" name="投影片編號預留位置 8">
            <a:extLst>
              <a:ext uri="{FF2B5EF4-FFF2-40B4-BE49-F238E27FC236}">
                <a16:creationId xmlns=""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  <p:sp>
        <p:nvSpPr>
          <p:cNvPr id="6" name="文字預留位置 5">
            <a:extLst>
              <a:ext uri="{FF2B5EF4-FFF2-40B4-BE49-F238E27FC236}">
                <a16:creationId xmlns=""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頁尾預留位置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1" name="文字預留位置 10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頁尾預留位置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  <p:sp>
        <p:nvSpPr>
          <p:cNvPr id="5" name="文字預留位置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3" name="文字預留位置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5" name="文字預留位置 14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7" name="文字預留位置 16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數位產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手繪多邊形：圖案 23">
            <a:extLst>
              <a:ext uri="{FF2B5EF4-FFF2-40B4-BE49-F238E27FC236}">
                <a16:creationId xmlns=""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5" name="手繪多邊形：圖案 24">
            <a:extLst>
              <a:ext uri="{FF2B5EF4-FFF2-40B4-BE49-F238E27FC236}">
                <a16:creationId xmlns=""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6" name="手繪多邊形：圖案 25">
            <a:extLst>
              <a:ext uri="{FF2B5EF4-FFF2-40B4-BE49-F238E27FC236}">
                <a16:creationId xmlns=""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7" name="手繪多邊形：圖案 26">
            <a:extLst>
              <a:ext uri="{FF2B5EF4-FFF2-40B4-BE49-F238E27FC236}">
                <a16:creationId xmlns=""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8" name="手繪多邊形：圖案 27">
            <a:extLst>
              <a:ext uri="{FF2B5EF4-FFF2-40B4-BE49-F238E27FC236}">
                <a16:creationId xmlns=""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9" name="手繪多邊形：圖案 28">
            <a:extLst>
              <a:ext uri="{FF2B5EF4-FFF2-40B4-BE49-F238E27FC236}">
                <a16:creationId xmlns=""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0" name="手繪多邊形：圖案 29">
            <a:extLst>
              <a:ext uri="{FF2B5EF4-FFF2-40B4-BE49-F238E27FC236}">
                <a16:creationId xmlns=""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1" name="手繪多邊形：圖案 30">
            <a:extLst>
              <a:ext uri="{FF2B5EF4-FFF2-40B4-BE49-F238E27FC236}">
                <a16:creationId xmlns=""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2" name="手繪多邊形：圖案 31">
            <a:extLst>
              <a:ext uri="{FF2B5EF4-FFF2-40B4-BE49-F238E27FC236}">
                <a16:creationId xmlns=""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3" name="手繪多邊形：圖案 32">
            <a:extLst>
              <a:ext uri="{FF2B5EF4-FFF2-40B4-BE49-F238E27FC236}">
                <a16:creationId xmlns=""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4" name="手繪多邊形：圖案 33">
            <a:extLst>
              <a:ext uri="{FF2B5EF4-FFF2-40B4-BE49-F238E27FC236}">
                <a16:creationId xmlns=""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5" name="手繪多邊形：圖案 34">
            <a:extLst>
              <a:ext uri="{FF2B5EF4-FFF2-40B4-BE49-F238E27FC236}">
                <a16:creationId xmlns=""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6" name="手繪多邊形：圖案 35">
            <a:extLst>
              <a:ext uri="{FF2B5EF4-FFF2-40B4-BE49-F238E27FC236}">
                <a16:creationId xmlns=""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7" name="手繪多邊形：圖案 36">
            <a:extLst>
              <a:ext uri="{FF2B5EF4-FFF2-40B4-BE49-F238E27FC236}">
                <a16:creationId xmlns=""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grpSp>
        <p:nvGrpSpPr>
          <p:cNvPr id="43" name="群組 42">
            <a:extLst>
              <a:ext uri="{FF2B5EF4-FFF2-40B4-BE49-F238E27FC236}">
                <a16:creationId xmlns=""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圓角矩形 15">
              <a:extLst>
                <a:ext uri="{FF2B5EF4-FFF2-40B4-BE49-F238E27FC236}">
                  <a16:creationId xmlns=""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  <p:sp>
          <p:nvSpPr>
            <p:cNvPr id="45" name="圓角矩形 15">
              <a:extLst>
                <a:ext uri="{FF2B5EF4-FFF2-40B4-BE49-F238E27FC236}">
                  <a16:creationId xmlns=""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  <p:sp>
          <p:nvSpPr>
            <p:cNvPr id="46" name="矩形：圓角 45">
              <a:extLst>
                <a:ext uri="{FF2B5EF4-FFF2-40B4-BE49-F238E27FC236}">
                  <a16:creationId xmlns=""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  <p:sp>
          <p:nvSpPr>
            <p:cNvPr id="47" name="圓角矩形 15">
              <a:extLst>
                <a:ext uri="{FF2B5EF4-FFF2-40B4-BE49-F238E27FC236}">
                  <a16:creationId xmlns=""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  <p:sp>
          <p:nvSpPr>
            <p:cNvPr id="48" name="圓角矩形 15">
              <a:extLst>
                <a:ext uri="{FF2B5EF4-FFF2-40B4-BE49-F238E27FC236}">
                  <a16:creationId xmlns=""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  <p:sp>
          <p:nvSpPr>
            <p:cNvPr id="49" name="橢圓​​ 48">
              <a:extLst>
                <a:ext uri="{FF2B5EF4-FFF2-40B4-BE49-F238E27FC236}">
                  <a16:creationId xmlns=""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  <p:sp>
          <p:nvSpPr>
            <p:cNvPr id="50" name="橢圓​​ 49">
              <a:extLst>
                <a:ext uri="{FF2B5EF4-FFF2-40B4-BE49-F238E27FC236}">
                  <a16:creationId xmlns=""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  <p:sp>
          <p:nvSpPr>
            <p:cNvPr id="51" name="橢圓​​ 50">
              <a:extLst>
                <a:ext uri="{FF2B5EF4-FFF2-40B4-BE49-F238E27FC236}">
                  <a16:creationId xmlns=""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endParaRPr>
            </a:p>
          </p:txBody>
        </p:sp>
      </p:grpSp>
      <p:sp>
        <p:nvSpPr>
          <p:cNvPr id="3" name="內容預留位置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zh-TW" altLang="en-US"/>
              <a:t>您可以在這裡輸入強調文字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頁尾預留位置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8" name="投影片編號預留位置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5" name="圖片預留位置 4">
            <a:extLst>
              <a:ext uri="{FF2B5EF4-FFF2-40B4-BE49-F238E27FC236}">
                <a16:creationId xmlns=""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/>
              <a:t>在這裡插入影像或將影像拖放到這裡</a:t>
            </a:r>
            <a:endParaRPr lang="zh-TW" altLang="en-US" dirty="0"/>
          </a:p>
        </p:txBody>
      </p:sp>
      <p:sp>
        <p:nvSpPr>
          <p:cNvPr id="9" name="文字預留位置 8">
            <a:extLst>
              <a:ext uri="{FF2B5EF4-FFF2-40B4-BE49-F238E27FC236}">
                <a16:creationId xmlns=""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型數字選項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手繪多邊形：圖案 17">
            <a:extLst>
              <a:ext uri="{FF2B5EF4-FFF2-40B4-BE49-F238E27FC236}">
                <a16:creationId xmlns="" xmlns:a16="http://schemas.microsoft.com/office/drawing/2014/main" id="{730F7266-25A0-4B3A-A8CE-F083ECC9D4C6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906843" y="3429050"/>
            <a:ext cx="4522314" cy="2762949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頁尾預留位置 7">
            <a:extLst>
              <a:ext uri="{FF2B5EF4-FFF2-40B4-BE49-F238E27FC236}">
                <a16:creationId xmlns=""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9" name="投影片編號預留位置 8">
            <a:extLst>
              <a:ext uri="{FF2B5EF4-FFF2-40B4-BE49-F238E27FC236}">
                <a16:creationId xmlns=""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文字預留位置 5">
            <a:extLst>
              <a:ext uri="{FF2B5EF4-FFF2-40B4-BE49-F238E27FC236}">
                <a16:creationId xmlns="" xmlns:a16="http://schemas.microsoft.com/office/drawing/2014/main" id="{7867C73D-EE16-41D1-B7CE-A35C765E3B8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774740" y="3429000"/>
            <a:ext cx="4522407" cy="2762250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9" name="文字預留位置 18">
            <a:extLst>
              <a:ext uri="{FF2B5EF4-FFF2-40B4-BE49-F238E27FC236}">
                <a16:creationId xmlns="" xmlns:a16="http://schemas.microsoft.com/office/drawing/2014/main" id="{FEF984BB-176D-4924-ADAD-52FBC95B0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6463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en-US" altLang="zh-TW"/>
              <a:t>1</a:t>
            </a:r>
            <a:endParaRPr lang="zh-TW" altLang="en-US" dirty="0"/>
          </a:p>
        </p:txBody>
      </p:sp>
      <p:sp>
        <p:nvSpPr>
          <p:cNvPr id="21" name="文字預留位置 20">
            <a:extLst>
              <a:ext uri="{FF2B5EF4-FFF2-40B4-BE49-F238E27FC236}">
                <a16:creationId xmlns="" xmlns:a16="http://schemas.microsoft.com/office/drawing/2014/main" id="{C59BE1D7-885A-4749-99BA-6909D64AF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750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 i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/>
              <a:t>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644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八邊形 6">
            <a:extLst>
              <a:ext uri="{FF2B5EF4-FFF2-40B4-BE49-F238E27FC236}">
                <a16:creationId xmlns=""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預留位置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=""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9" name="橢圓​​ 8">
            <a:extLst>
              <a:ext uri="{FF2B5EF4-FFF2-40B4-BE49-F238E27FC236}">
                <a16:creationId xmlns=""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solidFill>
                <a:schemeClr val="accen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0" name="橢圓​​ 9">
            <a:extLst>
              <a:ext uri="{FF2B5EF4-FFF2-40B4-BE49-F238E27FC236}">
                <a16:creationId xmlns=""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zh-TW" altLang="en-US" sz="1200" b="1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在這裡放置您的標誌或名稱</a:t>
            </a:r>
            <a:endParaRPr lang="zh-TW" altLang="en-US" sz="1200" b="1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4" name="橢圓​​ 13">
            <a:extLst>
              <a:ext uri="{FF2B5EF4-FFF2-40B4-BE49-F238E27FC236}">
                <a16:creationId xmlns=""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solidFill>
                <a:schemeClr val="accen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68" r:id="rId8"/>
    <p:sldLayoutId id="2147483670" r:id="rId9"/>
    <p:sldLayoutId id="2147483653" r:id="rId10"/>
    <p:sldLayoutId id="2147483673" r:id="rId11"/>
    <p:sldLayoutId id="2147483674" r:id="rId12"/>
    <p:sldLayoutId id="2147483676" r:id="rId13"/>
    <p:sldLayoutId id="2147483677" r:id="rId14"/>
    <p:sldLayoutId id="2147483654" r:id="rId15"/>
    <p:sldLayoutId id="2147483660" r:id="rId16"/>
    <p:sldLayoutId id="2147483661" r:id="rId17"/>
    <p:sldLayoutId id="214748367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  <a:sym typeface="Microsoft JhengHei UI" panose="020B0604030504040204" pitchFamily="34" charset="-120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二、農業環境基本給付內容為何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altLang="zh-TW" smtClean="0"/>
              <a:pPr/>
              <a:t>1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543" y="3688309"/>
            <a:ext cx="2558513" cy="2211736"/>
          </a:xfrm>
          <a:prstGeom prst="rect">
            <a:avLst/>
          </a:prstGeom>
        </p:spPr>
      </p:pic>
      <p:pic>
        <p:nvPicPr>
          <p:cNvPr id="8" name="圖片預留位置 19" descr="樹的特寫&#10;&#10;產生高可信度的描述">
            <a:extLst>
              <a:ext uri="{FF2B5EF4-FFF2-40B4-BE49-F238E27FC236}">
                <a16:creationId xmlns="" xmlns:a16="http://schemas.microsoft.com/office/drawing/2014/main" id="{3072B96B-8E35-4D15-80A0-1DD4745F75B5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39187" y="1"/>
            <a:ext cx="2340000" cy="1260000"/>
          </a:xfrm>
          <a:prstGeom prst="rect">
            <a:avLst/>
          </a:prstGeom>
        </p:spPr>
      </p:pic>
      <p:sp>
        <p:nvSpPr>
          <p:cNvPr id="10" name="圓角矩形圖說文字 9"/>
          <p:cNvSpPr/>
          <p:nvPr/>
        </p:nvSpPr>
        <p:spPr>
          <a:xfrm>
            <a:off x="519278" y="1374291"/>
            <a:ext cx="9592265" cy="4931918"/>
          </a:xfrm>
          <a:prstGeom prst="wedgeRoundRectCallout">
            <a:avLst>
              <a:gd name="adj1" fmla="val 49543"/>
              <a:gd name="adj2" fmla="val 3055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2438" lvl="1" indent="-452438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給付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對象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：非都市土地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特定農業區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一般農業區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農牧用地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2438" lvl="1" indent="-452438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給付金額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：每期作每公頃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5,000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元，每年合計以兩個期作為上限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2438" lvl="1" indent="-452438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給付條件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2313" lvl="2" indent="-452438" algn="just" hangingPunc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申報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種稻繳交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糧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、對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地綠色環境給付計畫之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轉契作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稻作直接給付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自行復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耕種植登記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等措施，且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種植農糧作物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，並經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勘</a:t>
            </a: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</a:t>
            </a: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查合格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有案。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2313" lvl="2" indent="-452438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u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農地上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不可耕之面積均扣除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，不予納入給付範圍。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2313" lvl="2" indent="-452438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申辦生產環境維護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措施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即休耕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，當期作不予基本給付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2313" lvl="2" indent="-452438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公告辦理缺水停灌補償地區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：不另予基本給付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2313" lvl="2" indent="-452438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林木、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庭園景觀栽植或零星點綴花木造景：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不予基本給付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535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預留位置 19" descr="樹的特寫&#10;&#10;產生高可信度的描述">
            <a:extLst>
              <a:ext uri="{FF2B5EF4-FFF2-40B4-BE49-F238E27FC236}">
                <a16:creationId xmlns="" xmlns:a16="http://schemas.microsoft.com/office/drawing/2014/main" id="{3072B96B-8E35-4D15-80A0-1DD4745F75B5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39187" y="1"/>
            <a:ext cx="2340000" cy="1260000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42200" y="1046899"/>
            <a:ext cx="9290069" cy="3462041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marL="722313" lvl="2" indent="-366713" algn="just" hangingPunct="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endParaRPr lang="en-US" altLang="zh-TW" sz="1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2438" lvl="2" indent="-368300" algn="just" hangingPunct="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勘查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土地所在地公所或農會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2438" lvl="2" indent="-368300" algn="just" hangingPunct="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勘查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期間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4375" lvl="2" indent="-357188" algn="just" hangingPunct="0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u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土地所在地縣市政府所訂第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期作轉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契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期。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4375" lvl="2" indent="-357188" algn="just" hangingPunct="0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申報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種植特殊期作物，依當地特殊期時間辦理。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2438" lvl="1" indent="-368300" algn="just" hangingPunct="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勘查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標準：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4375" lvl="2" indent="-357188" algn="just" hangingPunct="0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經濟生產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為前提，作物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成活率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佔種植面積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4375" lvl="2" indent="-357188" algn="just" hangingPunct="0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善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盡田間雜草管理及病蟲害防治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4375" lvl="2" indent="-357188" algn="just" hangingPunct="0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種植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品項屬轉契作作物者，需符合本計畫對應作業規範之標準。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2438" lvl="1" indent="-452438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99D40">
                  <a:lumMod val="50000"/>
                </a:srgbClr>
              </a:buClr>
              <a:buFont typeface="Wingdings" panose="05000000000000000000" pitchFamily="2" charset="2"/>
              <a:buChar char="n"/>
            </a:pP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四、農地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只要有種作物就可以領農業環境基本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給付？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altLang="zh-TW" smtClean="0"/>
              <a:pPr/>
              <a:t>2</a:t>
            </a:fld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046" y="4667976"/>
            <a:ext cx="2442893" cy="158507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071" y="5002116"/>
            <a:ext cx="2395328" cy="1796902"/>
          </a:xfrm>
          <a:prstGeom prst="rect">
            <a:avLst/>
          </a:prstGeom>
        </p:spPr>
      </p:pic>
      <p:grpSp>
        <p:nvGrpSpPr>
          <p:cNvPr id="17" name="群組 16"/>
          <p:cNvGrpSpPr/>
          <p:nvPr/>
        </p:nvGrpSpPr>
        <p:grpSpPr>
          <a:xfrm>
            <a:off x="147645" y="4859999"/>
            <a:ext cx="2471345" cy="1853927"/>
            <a:chOff x="147645" y="4859999"/>
            <a:chExt cx="2471345" cy="1853927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45" y="4859999"/>
              <a:ext cx="2471345" cy="1853927"/>
            </a:xfrm>
            <a:prstGeom prst="rect">
              <a:avLst/>
            </a:prstGeom>
          </p:spPr>
        </p:pic>
        <p:sp>
          <p:nvSpPr>
            <p:cNvPr id="14" name="文字方塊 13"/>
            <p:cNvSpPr txBox="1"/>
            <p:nvPr/>
          </p:nvSpPr>
          <p:spPr>
            <a:xfrm>
              <a:off x="258572" y="5002116"/>
              <a:ext cx="833884" cy="36867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zh-TW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鳳梨</a:t>
              </a: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2134095" y="4667976"/>
            <a:ext cx="2643290" cy="1487214"/>
            <a:chOff x="2134095" y="4667976"/>
            <a:chExt cx="2643290" cy="1487214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4095" y="4667976"/>
              <a:ext cx="2643290" cy="1487214"/>
            </a:xfrm>
            <a:prstGeom prst="rect">
              <a:avLst/>
            </a:prstGeom>
          </p:spPr>
        </p:pic>
        <p:sp>
          <p:nvSpPr>
            <p:cNvPr id="15" name="文字方塊 14"/>
            <p:cNvSpPr txBox="1"/>
            <p:nvPr/>
          </p:nvSpPr>
          <p:spPr>
            <a:xfrm>
              <a:off x="2271300" y="4744614"/>
              <a:ext cx="833884" cy="36867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zh-TW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玉米</a:t>
              </a: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4351889" y="5316851"/>
            <a:ext cx="2743510" cy="1541149"/>
            <a:chOff x="4351889" y="5316851"/>
            <a:chExt cx="2743510" cy="1541149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889" y="5316851"/>
              <a:ext cx="2743510" cy="1541149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4497073" y="6402855"/>
              <a:ext cx="833884" cy="36867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zh-TW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大豆</a:t>
              </a:r>
            </a:p>
          </p:txBody>
        </p:sp>
      </p:grpSp>
      <p:sp>
        <p:nvSpPr>
          <p:cNvPr id="20" name="文字方塊 19"/>
          <p:cNvSpPr txBox="1"/>
          <p:nvPr/>
        </p:nvSpPr>
        <p:spPr>
          <a:xfrm>
            <a:off x="11186890" y="5052285"/>
            <a:ext cx="833884" cy="3686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大豆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7445218" y="4715948"/>
            <a:ext cx="833884" cy="3686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玉米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8828298" y="5460513"/>
            <a:ext cx="1606151" cy="144654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zh-TW" altLang="en-US" sz="8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✘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2587447" y="5469250"/>
            <a:ext cx="1606151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l-GR" altLang="zh-TW" sz="8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Ο</a:t>
            </a:r>
            <a:endParaRPr lang="zh-TW" altLang="en-US" sz="8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841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預留位置 19" descr="樹的特寫&#10;&#10;產生高可信度的描述">
            <a:extLst>
              <a:ext uri="{FF2B5EF4-FFF2-40B4-BE49-F238E27FC236}">
                <a16:creationId xmlns="" xmlns:a16="http://schemas.microsoft.com/office/drawing/2014/main" id="{3072B96B-8E35-4D15-80A0-1DD4745F75B5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39187" y="1"/>
            <a:ext cx="2340000" cy="126000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六、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我的土地有辦休耕轉作或繳公糧，還可以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領基本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給付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59071"/>
              </p:ext>
            </p:extLst>
          </p:nvPr>
        </p:nvGraphicFramePr>
        <p:xfrm>
          <a:off x="727424" y="1590042"/>
          <a:ext cx="10979015" cy="501148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008000">
                  <a:extLst>
                    <a:ext uri="{9D8B030D-6E8A-4147-A177-3AD203B41FA5}">
                      <a16:colId xmlns="" xmlns:a16="http://schemas.microsoft.com/office/drawing/2014/main" val="2018313756"/>
                    </a:ext>
                  </a:extLst>
                </a:gridCol>
                <a:gridCol w="539015">
                  <a:extLst>
                    <a:ext uri="{9D8B030D-6E8A-4147-A177-3AD203B41FA5}">
                      <a16:colId xmlns="" xmlns:a16="http://schemas.microsoft.com/office/drawing/2014/main" val="3620670957"/>
                    </a:ext>
                  </a:extLst>
                </a:gridCol>
                <a:gridCol w="1260000">
                  <a:extLst>
                    <a:ext uri="{9D8B030D-6E8A-4147-A177-3AD203B41FA5}">
                      <a16:colId xmlns="" xmlns:a16="http://schemas.microsoft.com/office/drawing/2014/main" val="4258670841"/>
                    </a:ext>
                  </a:extLst>
                </a:gridCol>
                <a:gridCol w="4716000">
                  <a:extLst>
                    <a:ext uri="{9D8B030D-6E8A-4147-A177-3AD203B41FA5}">
                      <a16:colId xmlns="" xmlns:a16="http://schemas.microsoft.com/office/drawing/2014/main" val="1693447552"/>
                    </a:ext>
                  </a:extLst>
                </a:gridCol>
                <a:gridCol w="1728000">
                  <a:extLst>
                    <a:ext uri="{9D8B030D-6E8A-4147-A177-3AD203B41FA5}">
                      <a16:colId xmlns="" xmlns:a16="http://schemas.microsoft.com/office/drawing/2014/main" val="1090309475"/>
                    </a:ext>
                  </a:extLst>
                </a:gridCol>
                <a:gridCol w="1728000">
                  <a:extLst>
                    <a:ext uri="{9D8B030D-6E8A-4147-A177-3AD203B41FA5}">
                      <a16:colId xmlns="" xmlns:a16="http://schemas.microsoft.com/office/drawing/2014/main" val="3887493673"/>
                    </a:ext>
                  </a:extLst>
                </a:gridCol>
              </a:tblGrid>
              <a:tr h="366749">
                <a:tc rowSpan="2"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參與</a:t>
                      </a:r>
                      <a:endParaRPr lang="en-US" altLang="zh-TW" sz="1800" b="1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對象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anchorCtr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措施項目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anchorCtr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給付金額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公頃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期作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1" marR="91431" marT="45715" marB="4571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1" marR="91431" marT="45715" marB="45715" anchor="ctr"/>
                </a:tc>
                <a:extLst>
                  <a:ext uri="{0D108BD9-81ED-4DB2-BD59-A6C34878D82A}">
                    <a16:rowId xmlns="" xmlns:a16="http://schemas.microsoft.com/office/drawing/2014/main" val="2881872517"/>
                  </a:ext>
                </a:extLst>
              </a:tr>
              <a:tr h="343448">
                <a:tc vMerge="1">
                  <a:txBody>
                    <a:bodyPr/>
                    <a:lstStyle/>
                    <a:p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一般農友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1" marR="91431" marT="45715" marB="4571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大專業農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1" marR="91431" marT="45715" marB="4571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1796759"/>
                  </a:ext>
                </a:extLst>
              </a:tr>
              <a:tr h="343448">
                <a:tc rowSpan="10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基期年（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83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92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年）</a:t>
                      </a:r>
                      <a:r>
                        <a:rPr lang="zh-TW" altLang="en-US" sz="1800" b="1" dirty="0" smtClean="0">
                          <a:solidFill>
                            <a:srgbClr val="0000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間種植水稻、雜糧、甘蔗等保價收購作物有案之農地</a:t>
                      </a:r>
                    </a:p>
                    <a:p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anchorCtr="1">
                    <a:solidFill>
                      <a:srgbClr val="CCCCFF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轉</a:t>
                      </a:r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契</a:t>
                      </a:r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</a:t>
                      </a:r>
                    </a:p>
                  </a:txBody>
                  <a:tcPr anchor="ctr" anchorCtr="1">
                    <a:solidFill>
                      <a:srgbClr val="FFCCFF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just"/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契作</a:t>
                      </a: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戰略作物（具進口替代或外銷潛力性質）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anchorCtr="1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非基改大</a:t>
                      </a: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黑</a:t>
                      </a: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豆</a:t>
                      </a:r>
                      <a:r>
                        <a:rPr lang="zh-TW" alt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、硬質玉米</a:t>
                      </a:r>
                      <a:endParaRPr lang="zh-TW" altLang="zh-TW" sz="1800" b="1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60,000</a:t>
                      </a:r>
                      <a:endParaRPr lang="zh-TW" sz="18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70,000</a:t>
                      </a:r>
                      <a:endParaRPr lang="zh-TW" sz="18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3612598"/>
                  </a:ext>
                </a:extLst>
              </a:tr>
              <a:tr h="38108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defTabSz="852488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973263" algn="l"/>
                        </a:tabLst>
                      </a:pPr>
                      <a:r>
                        <a:rPr lang="zh-TW" alt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小麥、</a:t>
                      </a:r>
                      <a:r>
                        <a:rPr 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蕎麥</a:t>
                      </a: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、胡麻、薏苡、仙</a:t>
                      </a:r>
                      <a:r>
                        <a:rPr 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草</a:t>
                      </a:r>
                      <a:r>
                        <a:rPr lang="zh-TW" alt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、綠豆、高粱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45,000</a:t>
                      </a:r>
                      <a:endParaRPr lang="zh-TW" sz="18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55,000</a:t>
                      </a:r>
                      <a:endParaRPr lang="zh-TW" sz="18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0932165"/>
                  </a:ext>
                </a:extLst>
              </a:tr>
              <a:tr h="34344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短期經濟林</a:t>
                      </a: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45,000</a:t>
                      </a:r>
                      <a:endParaRPr lang="zh-TW" sz="18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55,000</a:t>
                      </a:r>
                      <a:endParaRPr lang="zh-TW" sz="18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9332814"/>
                  </a:ext>
                </a:extLst>
              </a:tr>
              <a:tr h="66681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油茶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73" marR="68573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1800" b="1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1-6</a:t>
                      </a:r>
                      <a:r>
                        <a:rPr lang="zh-TW" altLang="en-US" sz="1800" b="1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</a:t>
                      </a:r>
                      <a:r>
                        <a:rPr lang="en-US" altLang="zh-TW" sz="1800" b="1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45,000</a:t>
                      </a:r>
                    </a:p>
                    <a:p>
                      <a:r>
                        <a:rPr lang="zh-TW" altLang="en-US" sz="1800" b="1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1800" b="1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7-8</a:t>
                      </a:r>
                      <a:r>
                        <a:rPr lang="zh-TW" altLang="en-US" sz="1800" b="1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</a:t>
                      </a:r>
                      <a:r>
                        <a:rPr lang="en-US" altLang="zh-TW" sz="1800" b="1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22,500</a:t>
                      </a:r>
                      <a:endParaRPr lang="zh-TW" altLang="en-US" sz="18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73" marR="68573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1800" b="1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1-6</a:t>
                      </a:r>
                      <a:r>
                        <a:rPr lang="zh-TW" altLang="en-US" sz="1800" b="1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</a:t>
                      </a:r>
                      <a:r>
                        <a:rPr lang="en-US" altLang="zh-TW" sz="1800" b="1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55,000</a:t>
                      </a:r>
                    </a:p>
                    <a:p>
                      <a:r>
                        <a:rPr lang="zh-TW" altLang="en-US" sz="1800" b="1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1800" b="1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7-8</a:t>
                      </a:r>
                      <a:r>
                        <a:rPr lang="zh-TW" altLang="en-US" sz="1800" b="1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</a:t>
                      </a:r>
                      <a:r>
                        <a:rPr lang="en-US" altLang="zh-TW" sz="1800" b="1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32,500</a:t>
                      </a:r>
                      <a:endParaRPr lang="zh-TW" altLang="en-US" sz="1800" b="1" dirty="0" smtClean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73" marR="68573" marT="0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649885"/>
                  </a:ext>
                </a:extLst>
              </a:tr>
              <a:tr h="34344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毛豆、矮性菜豆</a:t>
                      </a:r>
                      <a:endParaRPr lang="en-US" altLang="zh-TW" sz="1800" b="1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40,000</a:t>
                      </a:r>
                      <a:endParaRPr lang="zh-TW" sz="18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50,000</a:t>
                      </a:r>
                      <a:endParaRPr lang="zh-TW" sz="18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3841325"/>
                  </a:ext>
                </a:extLst>
              </a:tr>
              <a:tr h="34344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1610" indent="-18161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牧草及青割玉米</a:t>
                      </a:r>
                    </a:p>
                  </a:txBody>
                  <a:tcPr marL="68573" marR="68573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35,000</a:t>
                      </a:r>
                      <a:endParaRPr lang="zh-TW" sz="18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45,000</a:t>
                      </a:r>
                      <a:endParaRPr lang="zh-TW" sz="18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1002232"/>
                  </a:ext>
                </a:extLst>
              </a:tr>
              <a:tr h="343448">
                <a:tc vMerge="1">
                  <a:txBody>
                    <a:bodyPr/>
                    <a:lstStyle/>
                    <a:p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原料甘蔗、採種蔬菜</a:t>
                      </a:r>
                      <a:r>
                        <a:rPr lang="en-US" alt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西瓜、青花菜、花椰菜</a:t>
                      </a:r>
                      <a:r>
                        <a:rPr lang="en-US" alt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73" marR="68573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30,000</a:t>
                      </a:r>
                      <a:endParaRPr lang="zh-TW" sz="18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40,000</a:t>
                      </a:r>
                      <a:endParaRPr lang="zh-TW" sz="18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4628966"/>
                  </a:ext>
                </a:extLst>
              </a:tr>
              <a:tr h="592800">
                <a:tc vMerge="1">
                  <a:txBody>
                    <a:bodyPr/>
                    <a:lstStyle/>
                    <a:p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地方特色作物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anchorCtr="1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中央明定</a:t>
                      </a:r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項全國一體適用作物；地方得另加最多</a:t>
                      </a:r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25,000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中央全額負擔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73" marR="68573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35,000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中央全額負擔</a:t>
                      </a:r>
                    </a:p>
                  </a:txBody>
                  <a:tcPr marL="68573" marR="68573" marT="0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9985131"/>
                  </a:ext>
                </a:extLst>
              </a:tr>
              <a:tr h="470476">
                <a:tc vMerge="1">
                  <a:txBody>
                    <a:bodyPr/>
                    <a:lstStyle/>
                    <a:p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生產環境維護</a:t>
                      </a:r>
                      <a:endParaRPr lang="en-US" altLang="zh-TW" sz="1800" b="1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每年限一次</a:t>
                      </a: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種植綠肥、景觀作物</a:t>
                      </a:r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非專區</a:t>
                      </a:r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45,000</a:t>
                      </a:r>
                      <a:endParaRPr lang="zh-TW" sz="18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45,000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zh-TW" altLang="en-US" sz="1800" b="1" kern="1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僅限綠肥</a:t>
                      </a:r>
                      <a:r>
                        <a:rPr lang="zh-TW" alt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）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58457605"/>
                  </a:ext>
                </a:extLst>
              </a:tr>
              <a:tr h="338743">
                <a:tc vMerge="1">
                  <a:txBody>
                    <a:bodyPr/>
                    <a:lstStyle/>
                    <a:p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翻耕、蓄水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34,000</a:t>
                      </a:r>
                      <a:endParaRPr lang="zh-TW" altLang="zh-TW" sz="1800" b="1" kern="100" dirty="0" smtClean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18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042424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altLang="zh-TW" smtClean="0"/>
              <a:pPr/>
              <a:t>3</a:t>
            </a:fld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734673" y="1046126"/>
            <a:ext cx="10358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sz="28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獎勵</a:t>
            </a:r>
            <a:r>
              <a:rPr lang="zh-TW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稻田辦理</a:t>
            </a:r>
            <a:r>
              <a:rPr lang="zh-TW" altLang="en-US" sz="28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8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契</a:t>
            </a:r>
            <a:r>
              <a:rPr lang="en-US" altLang="zh-TW" sz="28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作或生產環境維護</a:t>
            </a:r>
            <a:r>
              <a:rPr lang="zh-TW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措施</a:t>
            </a:r>
            <a:endParaRPr lang="zh-TW" altLang="en-US" sz="28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654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圖片預留位置 19" descr="樹的特寫&#10;&#10;產生高可信度的描述">
            <a:extLst>
              <a:ext uri="{FF2B5EF4-FFF2-40B4-BE49-F238E27FC236}">
                <a16:creationId xmlns="" xmlns:a16="http://schemas.microsoft.com/office/drawing/2014/main" id="{3072B96B-8E35-4D15-80A0-1DD4745F75B5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39187" y="1"/>
            <a:ext cx="2340000" cy="126000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六、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我的土地有辦休耕轉作或繳公糧，還可以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領基本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給付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altLang="zh-TW" smtClean="0"/>
              <a:pPr/>
              <a:t>4</a:t>
            </a:fld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8382230" y="3542459"/>
            <a:ext cx="7842511" cy="3215197"/>
            <a:chOff x="8455802" y="3542459"/>
            <a:chExt cx="7842511" cy="3215197"/>
          </a:xfrm>
        </p:grpSpPr>
        <p:grpSp>
          <p:nvGrpSpPr>
            <p:cNvPr id="45" name="群組 44"/>
            <p:cNvGrpSpPr/>
            <p:nvPr/>
          </p:nvGrpSpPr>
          <p:grpSpPr>
            <a:xfrm>
              <a:off x="8455802" y="3542459"/>
              <a:ext cx="7842511" cy="3215197"/>
              <a:chOff x="-90715" y="2309214"/>
              <a:chExt cx="8249180" cy="3534946"/>
            </a:xfrm>
          </p:grpSpPr>
          <p:grpSp>
            <p:nvGrpSpPr>
              <p:cNvPr id="46" name="群組 45"/>
              <p:cNvGrpSpPr/>
              <p:nvPr/>
            </p:nvGrpSpPr>
            <p:grpSpPr>
              <a:xfrm>
                <a:off x="-90715" y="2309214"/>
                <a:ext cx="3825251" cy="3534946"/>
                <a:chOff x="369552" y="2946159"/>
                <a:chExt cx="3825251" cy="3534946"/>
              </a:xfrm>
            </p:grpSpPr>
            <p:grpSp>
              <p:nvGrpSpPr>
                <p:cNvPr id="48" name="群組 47"/>
                <p:cNvGrpSpPr/>
                <p:nvPr/>
              </p:nvGrpSpPr>
              <p:grpSpPr>
                <a:xfrm>
                  <a:off x="369552" y="2946159"/>
                  <a:ext cx="3825251" cy="3534946"/>
                  <a:chOff x="998997" y="1730737"/>
                  <a:chExt cx="2919662" cy="3158850"/>
                </a:xfrm>
              </p:grpSpPr>
              <p:grpSp>
                <p:nvGrpSpPr>
                  <p:cNvPr id="52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998997" y="3572613"/>
                    <a:ext cx="2919662" cy="1316974"/>
                    <a:chOff x="635" y="1825"/>
                    <a:chExt cx="2150" cy="838"/>
                  </a:xfrm>
                </p:grpSpPr>
                <p:sp>
                  <p:nvSpPr>
                    <p:cNvPr id="60" name="Freeform 17"/>
                    <p:cNvSpPr>
                      <a:spLocks/>
                    </p:cNvSpPr>
                    <p:nvPr/>
                  </p:nvSpPr>
                  <p:spPr bwMode="gray">
                    <a:xfrm>
                      <a:off x="2261" y="1825"/>
                      <a:ext cx="524" cy="838"/>
                    </a:xfrm>
                    <a:custGeom>
                      <a:avLst/>
                      <a:gdLst>
                        <a:gd name="T0" fmla="*/ 0 w 516"/>
                        <a:gd name="T1" fmla="*/ 44420925 h 732"/>
                        <a:gd name="T2" fmla="*/ 1192 w 516"/>
                        <a:gd name="T3" fmla="*/ 161714760 h 732"/>
                        <a:gd name="T4" fmla="*/ 2083 w 516"/>
                        <a:gd name="T5" fmla="*/ 98136425 h 732"/>
                        <a:gd name="T6" fmla="*/ 633 w 516"/>
                        <a:gd name="T7" fmla="*/ 0 h 732"/>
                        <a:gd name="T8" fmla="*/ 0 w 516"/>
                        <a:gd name="T9" fmla="*/ 44420925 h 73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516" h="732">
                          <a:moveTo>
                            <a:pt x="0" y="201"/>
                          </a:moveTo>
                          <a:lnTo>
                            <a:pt x="294" y="731"/>
                          </a:lnTo>
                          <a:lnTo>
                            <a:pt x="515" y="444"/>
                          </a:lnTo>
                          <a:lnTo>
                            <a:pt x="156" y="0"/>
                          </a:lnTo>
                          <a:lnTo>
                            <a:pt x="0" y="201"/>
                          </a:lnTo>
                        </a:path>
                      </a:pathLst>
                    </a:custGeom>
                    <a:solidFill>
                      <a:srgbClr val="0099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1" name="Freeform 18"/>
                    <p:cNvSpPr>
                      <a:spLocks/>
                    </p:cNvSpPr>
                    <p:nvPr/>
                  </p:nvSpPr>
                  <p:spPr bwMode="gray">
                    <a:xfrm>
                      <a:off x="915" y="1825"/>
                      <a:ext cx="1504" cy="226"/>
                    </a:xfrm>
                    <a:custGeom>
                      <a:avLst/>
                      <a:gdLst>
                        <a:gd name="T0" fmla="*/ 0 w 1481"/>
                        <a:gd name="T1" fmla="*/ 52569619 h 197"/>
                        <a:gd name="T2" fmla="*/ 5405 w 1481"/>
                        <a:gd name="T3" fmla="*/ 52569619 h 197"/>
                        <a:gd name="T4" fmla="*/ 6020 w 1481"/>
                        <a:gd name="T5" fmla="*/ 0 h 197"/>
                        <a:gd name="T6" fmla="*/ 1497 w 1481"/>
                        <a:gd name="T7" fmla="*/ 3 h 197"/>
                        <a:gd name="T8" fmla="*/ 0 w 1481"/>
                        <a:gd name="T9" fmla="*/ 52569619 h 19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481" h="197">
                          <a:moveTo>
                            <a:pt x="0" y="196"/>
                          </a:moveTo>
                          <a:lnTo>
                            <a:pt x="1329" y="196"/>
                          </a:lnTo>
                          <a:lnTo>
                            <a:pt x="1480" y="0"/>
                          </a:lnTo>
                          <a:lnTo>
                            <a:pt x="367" y="3"/>
                          </a:lnTo>
                          <a:lnTo>
                            <a:pt x="0" y="196"/>
                          </a:lnTo>
                        </a:path>
                      </a:pathLst>
                    </a:custGeom>
                    <a:gradFill rotWithShape="1">
                      <a:gsLst>
                        <a:gs pos="0">
                          <a:srgbClr val="009900"/>
                        </a:gs>
                        <a:gs pos="50000">
                          <a:srgbClr val="003300"/>
                        </a:gs>
                        <a:gs pos="100000">
                          <a:srgbClr val="009900"/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2" name="Freeform 19"/>
                    <p:cNvSpPr>
                      <a:spLocks/>
                    </p:cNvSpPr>
                    <p:nvPr/>
                  </p:nvSpPr>
                  <p:spPr bwMode="gray">
                    <a:xfrm>
                      <a:off x="635" y="2042"/>
                      <a:ext cx="1935" cy="616"/>
                    </a:xfrm>
                    <a:custGeom>
                      <a:avLst/>
                      <a:gdLst>
                        <a:gd name="T0" fmla="*/ 0 w 1906"/>
                        <a:gd name="T1" fmla="*/ 121648253 h 530"/>
                        <a:gd name="T2" fmla="*/ 7534 w 1906"/>
                        <a:gd name="T3" fmla="*/ 121648253 h 530"/>
                        <a:gd name="T4" fmla="*/ 6346 w 1906"/>
                        <a:gd name="T5" fmla="*/ 0 h 530"/>
                        <a:gd name="T6" fmla="*/ 1112 w 1906"/>
                        <a:gd name="T7" fmla="*/ 0 h 530"/>
                        <a:gd name="T8" fmla="*/ 0 w 1906"/>
                        <a:gd name="T9" fmla="*/ 121648253 h 5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906" h="530">
                          <a:moveTo>
                            <a:pt x="0" y="529"/>
                          </a:moveTo>
                          <a:lnTo>
                            <a:pt x="1905" y="529"/>
                          </a:lnTo>
                          <a:lnTo>
                            <a:pt x="1606" y="0"/>
                          </a:lnTo>
                          <a:lnTo>
                            <a:pt x="282" y="0"/>
                          </a:lnTo>
                          <a:lnTo>
                            <a:pt x="0" y="529"/>
                          </a:lnTo>
                        </a:path>
                      </a:pathLst>
                    </a:custGeom>
                    <a:gradFill rotWithShape="1">
                      <a:gsLst>
                        <a:gs pos="0">
                          <a:srgbClr val="009900"/>
                        </a:gs>
                        <a:gs pos="100000">
                          <a:srgbClr val="003300"/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3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1433552" y="2643818"/>
                    <a:ext cx="1906607" cy="1158246"/>
                    <a:chOff x="955" y="1234"/>
                    <a:chExt cx="1404" cy="737"/>
                  </a:xfrm>
                </p:grpSpPr>
                <p:sp>
                  <p:nvSpPr>
                    <p:cNvPr id="57" name="Freeform 21"/>
                    <p:cNvSpPr>
                      <a:spLocks/>
                    </p:cNvSpPr>
                    <p:nvPr/>
                  </p:nvSpPr>
                  <p:spPr bwMode="gray">
                    <a:xfrm>
                      <a:off x="1250" y="1239"/>
                      <a:ext cx="742" cy="118"/>
                    </a:xfrm>
                    <a:custGeom>
                      <a:avLst/>
                      <a:gdLst>
                        <a:gd name="T0" fmla="*/ 0 w 734"/>
                        <a:gd name="T1" fmla="*/ 9750236 h 104"/>
                        <a:gd name="T2" fmla="*/ 1746 w 734"/>
                        <a:gd name="T3" fmla="*/ 10122164 h 104"/>
                        <a:gd name="T4" fmla="*/ 1962 w 734"/>
                        <a:gd name="T5" fmla="*/ 0 h 104"/>
                        <a:gd name="T6" fmla="*/ 475 w 734"/>
                        <a:gd name="T7" fmla="*/ 0 h 104"/>
                        <a:gd name="T8" fmla="*/ 0 w 734"/>
                        <a:gd name="T9" fmla="*/ 9750236 h 10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34" h="104">
                          <a:moveTo>
                            <a:pt x="0" y="100"/>
                          </a:moveTo>
                          <a:lnTo>
                            <a:pt x="652" y="103"/>
                          </a:lnTo>
                          <a:lnTo>
                            <a:pt x="733" y="0"/>
                          </a:lnTo>
                          <a:lnTo>
                            <a:pt x="180" y="0"/>
                          </a:lnTo>
                          <a:lnTo>
                            <a:pt x="0" y="100"/>
                          </a:lnTo>
                        </a:path>
                      </a:pathLst>
                    </a:custGeom>
                    <a:gradFill rotWithShape="1">
                      <a:gsLst>
                        <a:gs pos="0">
                          <a:srgbClr val="666633"/>
                        </a:gs>
                        <a:gs pos="50000">
                          <a:srgbClr val="996600"/>
                        </a:gs>
                        <a:gs pos="100000">
                          <a:srgbClr val="FFFF00"/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8" name="Freeform 22"/>
                    <p:cNvSpPr>
                      <a:spLocks/>
                    </p:cNvSpPr>
                    <p:nvPr/>
                  </p:nvSpPr>
                  <p:spPr bwMode="gray">
                    <a:xfrm>
                      <a:off x="955" y="1354"/>
                      <a:ext cx="1258" cy="617"/>
                    </a:xfrm>
                    <a:custGeom>
                      <a:avLst/>
                      <a:gdLst>
                        <a:gd name="T0" fmla="*/ 0 w 1239"/>
                        <a:gd name="T1" fmla="*/ 139467783 h 538"/>
                        <a:gd name="T2" fmla="*/ 4937 w 1239"/>
                        <a:gd name="T3" fmla="*/ 139467783 h 538"/>
                        <a:gd name="T4" fmla="*/ 3794 w 1239"/>
                        <a:gd name="T5" fmla="*/ 0 h 538"/>
                        <a:gd name="T6" fmla="*/ 1150 w 1239"/>
                        <a:gd name="T7" fmla="*/ 0 h 538"/>
                        <a:gd name="T8" fmla="*/ 0 w 1239"/>
                        <a:gd name="T9" fmla="*/ 139467783 h 53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239" h="538">
                          <a:moveTo>
                            <a:pt x="0" y="537"/>
                          </a:moveTo>
                          <a:lnTo>
                            <a:pt x="1238" y="537"/>
                          </a:lnTo>
                          <a:lnTo>
                            <a:pt x="950" y="0"/>
                          </a:lnTo>
                          <a:lnTo>
                            <a:pt x="288" y="0"/>
                          </a:lnTo>
                          <a:lnTo>
                            <a:pt x="0" y="537"/>
                          </a:lnTo>
                        </a:path>
                      </a:pathLst>
                    </a:custGeom>
                    <a:gradFill rotWithShape="1">
                      <a:gsLst>
                        <a:gs pos="0">
                          <a:srgbClr val="CCCC00"/>
                        </a:gs>
                        <a:gs pos="100000">
                          <a:srgbClr val="666633"/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" name="Freeform 23"/>
                    <p:cNvSpPr>
                      <a:spLocks/>
                    </p:cNvSpPr>
                    <p:nvPr/>
                  </p:nvSpPr>
                  <p:spPr bwMode="gray">
                    <a:xfrm>
                      <a:off x="1914" y="1234"/>
                      <a:ext cx="445" cy="732"/>
                    </a:xfrm>
                    <a:custGeom>
                      <a:avLst/>
                      <a:gdLst>
                        <a:gd name="T0" fmla="*/ 988 w 439"/>
                        <a:gd name="T1" fmla="*/ 172344771 h 638"/>
                        <a:gd name="T2" fmla="*/ 1502 w 439"/>
                        <a:gd name="T3" fmla="*/ 119223673 h 638"/>
                        <a:gd name="T4" fmla="*/ 253 w 439"/>
                        <a:gd name="T5" fmla="*/ 0 h 638"/>
                        <a:gd name="T6" fmla="*/ 0 w 439"/>
                        <a:gd name="T7" fmla="*/ 25831456 h 638"/>
                        <a:gd name="T8" fmla="*/ 988 w 439"/>
                        <a:gd name="T9" fmla="*/ 172344771 h 63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39" h="638">
                          <a:moveTo>
                            <a:pt x="289" y="637"/>
                          </a:moveTo>
                          <a:lnTo>
                            <a:pt x="438" y="441"/>
                          </a:lnTo>
                          <a:lnTo>
                            <a:pt x="79" y="0"/>
                          </a:lnTo>
                          <a:lnTo>
                            <a:pt x="0" y="96"/>
                          </a:lnTo>
                          <a:lnTo>
                            <a:pt x="289" y="637"/>
                          </a:lnTo>
                        </a:path>
                      </a:pathLst>
                    </a:cu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4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880327" y="1730737"/>
                    <a:ext cx="886762" cy="968085"/>
                    <a:chOff x="1284" y="653"/>
                    <a:chExt cx="653" cy="616"/>
                  </a:xfrm>
                </p:grpSpPr>
                <p:sp>
                  <p:nvSpPr>
                    <p:cNvPr id="55" name="Freeform 25"/>
                    <p:cNvSpPr>
                      <a:spLocks/>
                    </p:cNvSpPr>
                    <p:nvPr/>
                  </p:nvSpPr>
                  <p:spPr bwMode="gray">
                    <a:xfrm>
                      <a:off x="1284" y="653"/>
                      <a:ext cx="598" cy="616"/>
                    </a:xfrm>
                    <a:custGeom>
                      <a:avLst/>
                      <a:gdLst>
                        <a:gd name="T0" fmla="*/ 0 w 587"/>
                        <a:gd name="T1" fmla="*/ 141563265 h 537"/>
                        <a:gd name="T2" fmla="*/ 3163 w 587"/>
                        <a:gd name="T3" fmla="*/ 142449568 h 537"/>
                        <a:gd name="T4" fmla="*/ 1531 w 587"/>
                        <a:gd name="T5" fmla="*/ 0 h 537"/>
                        <a:gd name="T6" fmla="*/ 0 w 587"/>
                        <a:gd name="T7" fmla="*/ 141563265 h 53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587" h="537">
                          <a:moveTo>
                            <a:pt x="0" y="533"/>
                          </a:moveTo>
                          <a:lnTo>
                            <a:pt x="586" y="536"/>
                          </a:lnTo>
                          <a:lnTo>
                            <a:pt x="283" y="0"/>
                          </a:lnTo>
                          <a:lnTo>
                            <a:pt x="0" y="533"/>
                          </a:lnTo>
                        </a:path>
                      </a:pathLst>
                    </a:custGeom>
                    <a:gradFill rotWithShape="1">
                      <a:gsLst>
                        <a:gs pos="0">
                          <a:srgbClr val="CC3300"/>
                        </a:gs>
                        <a:gs pos="100000">
                          <a:srgbClr val="5E1800"/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6" name="Freeform 26"/>
                    <p:cNvSpPr>
                      <a:spLocks/>
                    </p:cNvSpPr>
                    <p:nvPr/>
                  </p:nvSpPr>
                  <p:spPr bwMode="gray">
                    <a:xfrm>
                      <a:off x="1568" y="653"/>
                      <a:ext cx="369" cy="613"/>
                    </a:xfrm>
                    <a:custGeom>
                      <a:avLst/>
                      <a:gdLst>
                        <a:gd name="T0" fmla="*/ 1021 w 364"/>
                        <a:gd name="T1" fmla="*/ 127728825 h 535"/>
                        <a:gd name="T2" fmla="*/ 1253 w 364"/>
                        <a:gd name="T3" fmla="*/ 106455316 h 535"/>
                        <a:gd name="T4" fmla="*/ 0 w 364"/>
                        <a:gd name="T5" fmla="*/ 0 h 535"/>
                        <a:gd name="T6" fmla="*/ 1021 w 364"/>
                        <a:gd name="T7" fmla="*/ 127728825 h 535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64" h="535">
                          <a:moveTo>
                            <a:pt x="296" y="534"/>
                          </a:moveTo>
                          <a:lnTo>
                            <a:pt x="363" y="445"/>
                          </a:lnTo>
                          <a:lnTo>
                            <a:pt x="0" y="0"/>
                          </a:lnTo>
                          <a:lnTo>
                            <a:pt x="296" y="534"/>
                          </a:lnTo>
                        </a:path>
                      </a:pathLst>
                    </a:custGeom>
                    <a:solidFill>
                      <a:srgbClr val="FF6535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sp>
              <p:nvSpPr>
                <p:cNvPr id="49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563645" y="3383508"/>
                  <a:ext cx="1005404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2800" b="1">
                      <a:solidFill>
                        <a:srgbClr val="FFFF99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1pPr>
                  <a:lvl2pPr marL="742950" indent="-285750">
                    <a:defRPr kumimoji="1" sz="2800" b="1">
                      <a:solidFill>
                        <a:srgbClr val="FFFF99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2pPr>
                  <a:lvl3pPr marL="1143000" indent="-228600">
                    <a:defRPr kumimoji="1" sz="2800" b="1">
                      <a:solidFill>
                        <a:srgbClr val="FFFF99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3pPr>
                  <a:lvl4pPr marL="1600200" indent="-228600">
                    <a:defRPr kumimoji="1" sz="2800" b="1">
                      <a:solidFill>
                        <a:srgbClr val="FFFF99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4pPr>
                  <a:lvl5pPr marL="2057400" indent="-228600">
                    <a:defRPr kumimoji="1" sz="2800" b="1">
                      <a:solidFill>
                        <a:srgbClr val="FFFF99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rgbClr val="FFFF99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rgbClr val="FFFF99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rgbClr val="FFFF99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rgbClr val="FFFF99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latinLnBrk="1">
                    <a:defRPr/>
                  </a:pPr>
                  <a:r>
                    <a:rPr lang="zh-TW" altLang="en-US" sz="16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友善</a:t>
                  </a:r>
                  <a:endParaRPr lang="en-US" altLang="zh-TW" sz="16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 latinLnBrk="1">
                    <a:defRPr/>
                  </a:pPr>
                  <a:r>
                    <a:rPr lang="zh-TW" altLang="en-US" sz="16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環境補貼</a:t>
                  </a:r>
                </a:p>
              </p:txBody>
            </p:sp>
            <p:sp>
              <p:nvSpPr>
                <p:cNvPr id="50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285505" y="4316599"/>
                  <a:ext cx="1580237" cy="7782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2800" b="1">
                      <a:solidFill>
                        <a:srgbClr val="FFFF99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1pPr>
                  <a:lvl2pPr marL="742950" indent="-285750">
                    <a:defRPr kumimoji="1" sz="2800" b="1">
                      <a:solidFill>
                        <a:srgbClr val="FFFF99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2pPr>
                  <a:lvl3pPr marL="1143000" indent="-228600">
                    <a:defRPr kumimoji="1" sz="2800" b="1">
                      <a:solidFill>
                        <a:srgbClr val="FFFF99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3pPr>
                  <a:lvl4pPr marL="1600200" indent="-228600">
                    <a:defRPr kumimoji="1" sz="2800" b="1">
                      <a:solidFill>
                        <a:srgbClr val="FFFF99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4pPr>
                  <a:lvl5pPr marL="2057400" indent="-228600">
                    <a:defRPr kumimoji="1" sz="2800" b="1">
                      <a:solidFill>
                        <a:srgbClr val="FFFF99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rgbClr val="FFFF99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rgbClr val="FFFF99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rgbClr val="FFFF99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rgbClr val="FFFF99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latinLnBrk="1" hangingPunct="1">
                    <a:defRPr/>
                  </a:pPr>
                  <a:r>
                    <a:rPr lang="zh-TW" altLang="en-US" sz="22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作物獎勵</a:t>
                  </a:r>
                  <a:endParaRPr lang="en-US" altLang="zh-TW" sz="2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 eaLnBrk="1" latinLnBrk="1" hangingPunct="1">
                    <a:defRPr/>
                  </a:pPr>
                  <a:r>
                    <a:rPr lang="en-US" altLang="zh-TW" sz="18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(</a:t>
                  </a:r>
                  <a:r>
                    <a:rPr lang="zh-TW" altLang="en-US" sz="18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基期年農地</a:t>
                  </a:r>
                  <a:r>
                    <a:rPr lang="en-US" altLang="zh-TW" sz="18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)</a:t>
                  </a:r>
                  <a:endParaRPr lang="zh-TW" altLang="en-US" sz="18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1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746234" y="5555830"/>
                  <a:ext cx="2675490" cy="7444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kumimoji="1" sz="2800" b="1">
                      <a:solidFill>
                        <a:srgbClr val="FFFF99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1pPr>
                  <a:lvl2pPr marL="742950" indent="-285750">
                    <a:defRPr kumimoji="1" sz="2800" b="1">
                      <a:solidFill>
                        <a:srgbClr val="FFFF99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2pPr>
                  <a:lvl3pPr marL="1143000" indent="-228600">
                    <a:defRPr kumimoji="1" sz="2800" b="1">
                      <a:solidFill>
                        <a:srgbClr val="FFFF99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3pPr>
                  <a:lvl4pPr marL="1600200" indent="-228600">
                    <a:defRPr kumimoji="1" sz="2800" b="1">
                      <a:solidFill>
                        <a:srgbClr val="FFFF99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4pPr>
                  <a:lvl5pPr marL="2057400" indent="-228600">
                    <a:defRPr kumimoji="1" sz="2800" b="1">
                      <a:solidFill>
                        <a:srgbClr val="FFFF99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rgbClr val="FFFF99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rgbClr val="FFFF99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rgbClr val="FFFF99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 b="1">
                      <a:solidFill>
                        <a:srgbClr val="FFFF99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latinLnBrk="1" hangingPunct="1">
                    <a:defRPr/>
                  </a:pPr>
                  <a:r>
                    <a:rPr lang="zh-TW" altLang="en-US" sz="22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農業環境基本給付</a:t>
                  </a:r>
                  <a:endParaRPr lang="en-US" altLang="zh-TW" sz="2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 eaLnBrk="1" latinLnBrk="1" hangingPunct="1">
                    <a:defRPr/>
                  </a:pPr>
                  <a:r>
                    <a:rPr lang="en-US" altLang="zh-TW" sz="16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(</a:t>
                  </a:r>
                  <a:r>
                    <a:rPr lang="zh-TW" altLang="en-US" sz="16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特農、一般農之農牧用地</a:t>
                  </a:r>
                  <a:r>
                    <a:rPr lang="en-US" altLang="zh-TW" sz="16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)</a:t>
                  </a:r>
                  <a:endParaRPr lang="zh-TW" altLang="en-US" sz="16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47" name="Line 30"/>
              <p:cNvSpPr>
                <a:spLocks noChangeShapeType="1"/>
              </p:cNvSpPr>
              <p:nvPr/>
            </p:nvSpPr>
            <p:spPr bwMode="auto">
              <a:xfrm flipV="1">
                <a:off x="3335126" y="5821734"/>
                <a:ext cx="4823339" cy="3768"/>
              </a:xfrm>
              <a:prstGeom prst="line">
                <a:avLst/>
              </a:prstGeom>
              <a:noFill/>
              <a:ln w="12700">
                <a:solidFill>
                  <a:srgbClr val="000000">
                    <a:alpha val="50195"/>
                  </a:srgbClr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5" name="群組 4"/>
            <p:cNvGrpSpPr/>
            <p:nvPr/>
          </p:nvGrpSpPr>
          <p:grpSpPr>
            <a:xfrm>
              <a:off x="8701115" y="4560682"/>
              <a:ext cx="3363589" cy="2176577"/>
              <a:chOff x="8701115" y="4560682"/>
              <a:chExt cx="3363589" cy="2176577"/>
            </a:xfrm>
          </p:grpSpPr>
          <p:sp>
            <p:nvSpPr>
              <p:cNvPr id="63" name="圓角矩形 62"/>
              <p:cNvSpPr/>
              <p:nvPr/>
            </p:nvSpPr>
            <p:spPr>
              <a:xfrm>
                <a:off x="8701115" y="4560682"/>
                <a:ext cx="3071966" cy="2176577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lgDash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11416704" y="4856084"/>
                <a:ext cx="648000" cy="1656000"/>
              </a:xfrm>
              <a:prstGeom prst="rect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6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109</a:t>
                </a:r>
              </a:p>
              <a:p>
                <a:pPr algn="ctr"/>
                <a:r>
                  <a:rPr lang="zh-TW" altLang="en-US" sz="16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對地綠色環境給付計畫</a:t>
                </a:r>
                <a:endParaRPr lang="en-US" altLang="zh-TW" sz="16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aphicFrame>
        <p:nvGraphicFramePr>
          <p:cNvPr id="41" name="Group 10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118363"/>
              </p:ext>
            </p:extLst>
          </p:nvPr>
        </p:nvGraphicFramePr>
        <p:xfrm>
          <a:off x="604488" y="934746"/>
          <a:ext cx="7884000" cy="5877360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="" xmlns:a16="http://schemas.microsoft.com/office/drawing/2014/main" val="3760717799"/>
                    </a:ext>
                  </a:extLst>
                </a:gridCol>
                <a:gridCol w="900000">
                  <a:extLst>
                    <a:ext uri="{9D8B030D-6E8A-4147-A177-3AD203B41FA5}">
                      <a16:colId xmlns="" xmlns:a16="http://schemas.microsoft.com/office/drawing/2014/main" val="801483150"/>
                    </a:ext>
                  </a:extLst>
                </a:gridCol>
                <a:gridCol w="1296000">
                  <a:extLst>
                    <a:ext uri="{9D8B030D-6E8A-4147-A177-3AD203B41FA5}">
                      <a16:colId xmlns="" xmlns:a16="http://schemas.microsoft.com/office/drawing/2014/main" val="3178679902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2440633804"/>
                    </a:ext>
                  </a:extLst>
                </a:gridCol>
                <a:gridCol w="1080000">
                  <a:extLst>
                    <a:ext uri="{9D8B030D-6E8A-4147-A177-3AD203B41FA5}">
                      <a16:colId xmlns="" xmlns:a16="http://schemas.microsoft.com/office/drawing/2014/main" val="3099359927"/>
                    </a:ext>
                  </a:extLst>
                </a:gridCol>
                <a:gridCol w="1296000">
                  <a:extLst>
                    <a:ext uri="{9D8B030D-6E8A-4147-A177-3AD203B41FA5}">
                      <a16:colId xmlns="" xmlns:a16="http://schemas.microsoft.com/office/drawing/2014/main" val="2967874231"/>
                    </a:ext>
                  </a:extLst>
                </a:gridCol>
                <a:gridCol w="1512000">
                  <a:extLst>
                    <a:ext uri="{9D8B030D-6E8A-4147-A177-3AD203B41FA5}">
                      <a16:colId xmlns="" xmlns:a16="http://schemas.microsoft.com/office/drawing/2014/main" val="3072432532"/>
                    </a:ext>
                  </a:extLst>
                </a:gridCol>
              </a:tblGrid>
              <a:tr h="396000"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辦理措施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rowSpan="2"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獎勵類別及額度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單位：萬元</a:t>
                      </a:r>
                      <a:r>
                        <a:rPr lang="en-US" altLang="zh-TW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公頃</a:t>
                      </a:r>
                      <a:r>
                        <a:rPr lang="en-US" altLang="zh-TW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期作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3629511"/>
                  </a:ext>
                </a:extLst>
              </a:tr>
              <a:tr h="900000">
                <a:tc gridSpan="3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農業環境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基本給付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(A)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作物</a:t>
                      </a:r>
                      <a:endParaRPr kumimoji="0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(B)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水源競用區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節水獎勵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僅限第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期作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(C)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合計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(D)=(A+B+C)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7188747"/>
                  </a:ext>
                </a:extLst>
              </a:tr>
              <a:tr h="720000">
                <a:tc rowSpan="6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對地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綠色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環境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給付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稻作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直接給付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第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期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1.35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第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期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1.0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182563" indent="-182563">
                        <a:spcBef>
                          <a:spcPct val="20000"/>
                        </a:spcBef>
                        <a:defRPr kumimoji="1" sz="2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182563" marR="0" lvl="0" indent="-182563" algn="ctr" defTabSz="914400" rtl="0" eaLnBrk="0" fontAlgn="base" latinLnBrk="0" hangingPunct="0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第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期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1.85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第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期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1.5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369850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具競爭力轉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契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作作物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契作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戰略作物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～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3.5</a:t>
                      </a:r>
                      <a:r>
                        <a:rPr kumimoji="1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〜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+(C)</a:t>
                      </a: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111575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地方特色作物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3.0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+(C)</a:t>
                      </a: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4108635"/>
                  </a:ext>
                </a:extLst>
              </a:tr>
              <a:tr h="720000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生產環境維護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綠肥、景觀作物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、翻耕、蓄水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－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3.4~5.5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5.5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限景觀專區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zh-TW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景觀專區限特定縣市二期作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4.2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3.4~5.5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+(C)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每年限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次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9640096"/>
                  </a:ext>
                </a:extLst>
              </a:tr>
              <a:tr h="648000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其他作物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排除林木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0.5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排除大宗蔬菜、大蒜、果樹類、花卉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kumimoji="1" lang="zh-TW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+(C)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59037841"/>
                  </a:ext>
                </a:extLst>
              </a:tr>
              <a:tr h="648000">
                <a:tc vMerge="1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大宗蔬菜、大蒜、果樹類、花卉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0.5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endParaRPr kumimoji="1" lang="zh-TW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6213659"/>
                  </a:ext>
                </a:extLst>
              </a:tr>
              <a:tr h="6480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公糧、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再生稻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不得繳公糧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0.5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endParaRPr kumimoji="1" lang="zh-TW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0089196"/>
                  </a:ext>
                </a:extLst>
              </a:tr>
            </a:tbl>
          </a:graphicData>
        </a:graphic>
      </p:graphicFrame>
      <p:sp>
        <p:nvSpPr>
          <p:cNvPr id="8" name="圓角矩形 7"/>
          <p:cNvSpPr/>
          <p:nvPr/>
        </p:nvSpPr>
        <p:spPr>
          <a:xfrm>
            <a:off x="3532137" y="1349598"/>
            <a:ext cx="1044000" cy="5462507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圖說文字 11"/>
          <p:cNvSpPr/>
          <p:nvPr/>
        </p:nvSpPr>
        <p:spPr>
          <a:xfrm>
            <a:off x="9421190" y="2154621"/>
            <a:ext cx="2146795" cy="1040524"/>
          </a:xfrm>
          <a:prstGeom prst="wedgeRectCallout">
            <a:avLst>
              <a:gd name="adj1" fmla="val 1198"/>
              <a:gd name="adj2" fmla="val 92803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堆疊補貼</a:t>
            </a:r>
            <a:endParaRPr lang="zh-TW" altLang="en-US" sz="36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815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32000" y="1288632"/>
            <a:ext cx="10278041" cy="5406458"/>
          </a:xfrm>
          <a:noFill/>
        </p:spPr>
        <p:txBody>
          <a:bodyPr/>
          <a:lstStyle/>
          <a:p>
            <a:pPr marL="536575" lvl="1" indent="-357188" hangingPunct="0">
              <a:lnSpc>
                <a:spcPct val="11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受理地點：戶籍所在地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公所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農會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lvl="1" indent="-357188" hangingPunct="0">
              <a:lnSpc>
                <a:spcPct val="11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申報期間：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lvl="1" indent="-357188" hangingPunct="0">
              <a:lnSpc>
                <a:spcPct val="11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攜帶文件：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申報人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攜帶下列文件：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indent="-393700" hangingPunct="0">
              <a:lnSpc>
                <a:spcPct val="11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國民身分證或其他身分證明文件。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indent="-393700" hangingPunct="0">
              <a:lnSpc>
                <a:spcPct val="11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土地所有權人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：土地所有權狀或最近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個月內土地登記謄本。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indent="0" hangingPunct="0">
              <a:lnSpc>
                <a:spcPct val="110000"/>
              </a:lnSpc>
              <a:buClr>
                <a:schemeClr val="accent6">
                  <a:lumMod val="50000"/>
                </a:schemeClr>
              </a:buClr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非土地所有權人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：委託經營契約書、租賃契約書、耕作協議書、土地使用同意書、代耕證明。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indent="-393700" hangingPunct="0">
              <a:lnSpc>
                <a:spcPct val="11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其他文件：土地共有分管協議書、分耕位置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圖、契作合約。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06425" lvl="1" indent="-457200" hangingPunct="0">
              <a:lnSpc>
                <a:spcPct val="11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申報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項目：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自行復耕種植登記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水稻、雜糧、果樹、蔬菜、花卉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、其他、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大蒜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種植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再生稻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者請申報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自行復耕水稻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06425" lvl="1" indent="-457200" hangingPunct="0">
              <a:lnSpc>
                <a:spcPct val="11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已經申報種稻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公糧、直給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或轉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契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作者，無需再另外申報。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七、我要</a:t>
            </a:r>
            <a:r>
              <a:rPr lang="zh-TW" altLang="en-US" b="1" dirty="0"/>
              <a:t>如何申辦？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altLang="zh-TW" smtClean="0"/>
              <a:pPr/>
              <a:t>5</a:t>
            </a:fld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9298716" y="-76476"/>
            <a:ext cx="2705558" cy="3219069"/>
            <a:chOff x="9288206" y="7604"/>
            <a:chExt cx="2705558" cy="3548543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947" y="7604"/>
              <a:ext cx="2536817" cy="2192981"/>
            </a:xfrm>
            <a:prstGeom prst="rect">
              <a:avLst/>
            </a:prstGeom>
          </p:spPr>
        </p:pic>
        <p:sp>
          <p:nvSpPr>
            <p:cNvPr id="7" name="圓角矩形圖說文字 6"/>
            <p:cNvSpPr/>
            <p:nvPr/>
          </p:nvSpPr>
          <p:spPr>
            <a:xfrm>
              <a:off x="9288206" y="2091219"/>
              <a:ext cx="2684538" cy="1464928"/>
            </a:xfrm>
            <a:prstGeom prst="wedgeRoundRectCallout">
              <a:avLst>
                <a:gd name="adj1" fmla="val -1776"/>
                <a:gd name="adj2" fmla="val -81359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所有程序和申報轉作、生產環境維護措施都相同</a:t>
              </a:r>
              <a:endPara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86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5520_TF16411175.potx" id="{BED8896C-49BC-428E-B31E-8D6BE1D9426F}" vid="{6BA65CA9-04E8-4C20-A7DE-8A9BCE9C67CF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綠色募資簡報</Template>
  <TotalTime>0</TotalTime>
  <Words>965</Words>
  <Application>Microsoft Office PowerPoint</Application>
  <PresentationFormat>寬螢幕</PresentationFormat>
  <Paragraphs>171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4" baseType="lpstr">
      <vt:lpstr>Microsoft JhengHei UI</vt:lpstr>
      <vt:lpstr>微軟正黑體</vt:lpstr>
      <vt:lpstr>標楷體</vt:lpstr>
      <vt:lpstr>Arial</vt:lpstr>
      <vt:lpstr>Calibri Light</vt:lpstr>
      <vt:lpstr>Rockwell</vt:lpstr>
      <vt:lpstr>Times New Roman</vt:lpstr>
      <vt:lpstr>Wingdings</vt:lpstr>
      <vt:lpstr>Office 佈景主題</vt:lpstr>
      <vt:lpstr> 二、農業環境基本給付內容為何？</vt:lpstr>
      <vt:lpstr>四、農地只要有種作物就可以領農業環境基本給付？</vt:lpstr>
      <vt:lpstr>六、我的土地有辦休耕轉作或繳公糧，還可以領基本給付？</vt:lpstr>
      <vt:lpstr>六、我的土地有辦休耕轉作或繳公糧，還可以領基本給付？</vt:lpstr>
      <vt:lpstr>七、我要如何申辦？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2019-09-19T01:05:01Z</dcterms:created>
  <dcterms:modified xsi:type="dcterms:W3CDTF">2020-02-04T03:19:47Z</dcterms:modified>
</cp:coreProperties>
</file>