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35"/>
  </p:handoutMasterIdLst>
  <p:sldIdLst>
    <p:sldId id="257" r:id="rId2"/>
    <p:sldId id="277" r:id="rId3"/>
    <p:sldId id="258" r:id="rId4"/>
    <p:sldId id="260" r:id="rId5"/>
    <p:sldId id="280" r:id="rId6"/>
    <p:sldId id="259" r:id="rId7"/>
    <p:sldId id="276" r:id="rId8"/>
    <p:sldId id="261" r:id="rId9"/>
    <p:sldId id="262" r:id="rId10"/>
    <p:sldId id="264" r:id="rId11"/>
    <p:sldId id="265" r:id="rId12"/>
    <p:sldId id="266" r:id="rId13"/>
    <p:sldId id="267" r:id="rId14"/>
    <p:sldId id="268" r:id="rId15"/>
    <p:sldId id="269" r:id="rId16"/>
    <p:sldId id="271" r:id="rId17"/>
    <p:sldId id="289" r:id="rId18"/>
    <p:sldId id="272" r:id="rId19"/>
    <p:sldId id="273" r:id="rId20"/>
    <p:sldId id="274" r:id="rId21"/>
    <p:sldId id="270" r:id="rId22"/>
    <p:sldId id="281" r:id="rId23"/>
    <p:sldId id="282" r:id="rId24"/>
    <p:sldId id="283" r:id="rId25"/>
    <p:sldId id="288" r:id="rId26"/>
    <p:sldId id="287" r:id="rId27"/>
    <p:sldId id="286" r:id="rId28"/>
    <p:sldId id="292" r:id="rId29"/>
    <p:sldId id="293" r:id="rId30"/>
    <p:sldId id="279" r:id="rId31"/>
    <p:sldId id="291" r:id="rId32"/>
    <p:sldId id="290" r:id="rId33"/>
    <p:sldId id="278" r:id="rId34"/>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5" autoAdjust="0"/>
    <p:restoredTop sz="94333" autoAdjust="0"/>
  </p:normalViewPr>
  <p:slideViewPr>
    <p:cSldViewPr snapToGrid="0">
      <p:cViewPr varScale="1">
        <p:scale>
          <a:sx n="89" d="100"/>
          <a:sy n="89" d="100"/>
        </p:scale>
        <p:origin x="43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14D44-F073-4899-ABA1-EBDE30EDA142}" type="doc">
      <dgm:prSet loTypeId="urn:microsoft.com/office/officeart/2005/8/layout/bList2" loCatId="list" qsTypeId="urn:microsoft.com/office/officeart/2005/8/quickstyle/simple1" qsCatId="simple" csTypeId="urn:microsoft.com/office/officeart/2005/8/colors/accent1_2" csCatId="accent1" phldr="1"/>
      <dgm:spPr/>
    </dgm:pt>
    <dgm:pt modelId="{7D8D781E-5F36-444A-A7F5-4DC457B5B7E7}">
      <dgm:prSet phldrT="[文字]" custT="1"/>
      <dgm:spPr>
        <a:solidFill>
          <a:schemeClr val="accent1">
            <a:lumMod val="60000"/>
            <a:lumOff val="40000"/>
          </a:schemeClr>
        </a:solidFill>
      </dgm:spPr>
      <dgm:t>
        <a:bodyPr/>
        <a:lstStyle/>
        <a:p>
          <a:r>
            <a:rPr lang="en-US" altLang="zh-TW" sz="3200" dirty="0" smtClean="0">
              <a:latin typeface="標楷體" panose="03000509000000000000" pitchFamily="65" charset="-120"/>
              <a:ea typeface="標楷體" panose="03000509000000000000" pitchFamily="65" charset="-120"/>
            </a:rPr>
            <a:t>2019/10/26 </a:t>
          </a:r>
          <a:r>
            <a:rPr lang="zh-TW" altLang="en-US" sz="3200" dirty="0" smtClean="0">
              <a:latin typeface="標楷體" panose="03000509000000000000" pitchFamily="65" charset="-120"/>
              <a:ea typeface="標楷體" panose="03000509000000000000" pitchFamily="65" charset="-120"/>
            </a:rPr>
            <a:t>華視新聞</a:t>
          </a:r>
          <a:endParaRPr lang="zh-TW" altLang="en-US" sz="3200" dirty="0"/>
        </a:p>
      </dgm:t>
    </dgm:pt>
    <dgm:pt modelId="{37379CE7-C076-4750-832F-9A41DDC60836}" type="sibTrans" cxnId="{D1C293D2-0D58-4E02-B033-57D1E02EE002}">
      <dgm:prSet/>
      <dgm:spPr/>
      <dgm:t>
        <a:bodyPr/>
        <a:lstStyle/>
        <a:p>
          <a:endParaRPr lang="zh-TW" altLang="en-US"/>
        </a:p>
      </dgm:t>
    </dgm:pt>
    <dgm:pt modelId="{439B3AD8-3DD2-4F20-863D-9AD31787E4E3}" type="parTrans" cxnId="{D1C293D2-0D58-4E02-B033-57D1E02EE002}">
      <dgm:prSet/>
      <dgm:spPr/>
      <dgm:t>
        <a:bodyPr/>
        <a:lstStyle/>
        <a:p>
          <a:endParaRPr lang="zh-TW" altLang="en-US"/>
        </a:p>
      </dgm:t>
    </dgm:pt>
    <dgm:pt modelId="{38F0FAEC-5AB2-4206-8586-DDCFC806EAA9}">
      <dgm:prSet/>
      <dgm:spPr/>
      <dgm:t>
        <a:bodyPr/>
        <a:lstStyle/>
        <a:p>
          <a:r>
            <a:rPr lang="zh-TW" altLang="zh-TW" dirty="0" smtClean="0">
              <a:latin typeface="標楷體" panose="03000509000000000000" pitchFamily="65" charset="-120"/>
              <a:ea typeface="標楷體" panose="03000509000000000000" pitchFamily="65" charset="-120"/>
            </a:rPr>
            <a:t>台北市萬華分局一名吳姓員警，</a:t>
          </a:r>
          <a:r>
            <a:rPr lang="en-US" altLang="zh-TW" dirty="0" smtClean="0">
              <a:latin typeface="標楷體" panose="03000509000000000000" pitchFamily="65" charset="-120"/>
              <a:ea typeface="標楷體" panose="03000509000000000000" pitchFamily="65" charset="-120"/>
            </a:rPr>
            <a:t>25</a:t>
          </a:r>
          <a:r>
            <a:rPr lang="zh-TW" altLang="zh-TW" dirty="0" smtClean="0">
              <a:latin typeface="標楷體" panose="03000509000000000000" pitchFamily="65" charset="-120"/>
              <a:ea typeface="標楷體" panose="03000509000000000000" pitchFamily="65" charset="-120"/>
            </a:rPr>
            <a:t>日被民眾在臉書《爆怨公社》上，指控他騎警車載送女友，還嗆聲「看什麼看」，引發網友熱議，繼王員昨晚私下澄清後，其女友「屁蛋妹」今天凌晨也在個人</a:t>
          </a:r>
          <a:r>
            <a:rPr lang="en-US" altLang="zh-TW" dirty="0" smtClean="0">
              <a:latin typeface="標楷體" panose="03000509000000000000" pitchFamily="65" charset="-120"/>
              <a:ea typeface="標楷體" panose="03000509000000000000" pitchFamily="65" charset="-120"/>
            </a:rPr>
            <a:t>IG</a:t>
          </a:r>
          <a:r>
            <a:rPr lang="zh-TW" altLang="zh-TW" dirty="0" smtClean="0">
              <a:latin typeface="標楷體" panose="03000509000000000000" pitchFamily="65" charset="-120"/>
              <a:ea typeface="標楷體" panose="03000509000000000000" pitchFamily="65" charset="-120"/>
            </a:rPr>
            <a:t>上還原事發過程，希望爆料者能摸著良心說話。對此，萬華分局今天召開記者會，表示王姓員警把警用機車當成私人使用行為屬實，因此記</a:t>
          </a:r>
          <a:r>
            <a:rPr lang="en-US" altLang="zh-TW" dirty="0" smtClean="0">
              <a:solidFill>
                <a:srgbClr val="7030A0"/>
              </a:solidFill>
              <a:latin typeface="標楷體" panose="03000509000000000000" pitchFamily="65" charset="-120"/>
              <a:ea typeface="標楷體" panose="03000509000000000000" pitchFamily="65" charset="-120"/>
            </a:rPr>
            <a:t>2</a:t>
          </a:r>
          <a:r>
            <a:rPr lang="zh-TW" altLang="zh-TW" dirty="0" smtClean="0">
              <a:solidFill>
                <a:srgbClr val="7030A0"/>
              </a:solidFill>
              <a:latin typeface="標楷體" panose="03000509000000000000" pitchFamily="65" charset="-120"/>
              <a:ea typeface="標楷體" panose="03000509000000000000" pitchFamily="65" charset="-120"/>
            </a:rPr>
            <a:t>次小過處分，並調職</a:t>
          </a:r>
          <a:r>
            <a:rPr lang="zh-TW" altLang="zh-TW" dirty="0" smtClean="0">
              <a:latin typeface="標楷體" panose="03000509000000000000" pitchFamily="65" charset="-120"/>
              <a:ea typeface="標楷體" panose="03000509000000000000" pitchFamily="65" charset="-120"/>
            </a:rPr>
            <a:t>。</a:t>
          </a:r>
          <a:endParaRPr lang="zh-TW" altLang="en-US" dirty="0"/>
        </a:p>
      </dgm:t>
    </dgm:pt>
    <dgm:pt modelId="{BC248A45-0021-4F87-A386-8FC71C2648A8}" type="sibTrans" cxnId="{C590B771-0054-482A-A271-BC7055D2793F}">
      <dgm:prSet/>
      <dgm:spPr/>
      <dgm:t>
        <a:bodyPr/>
        <a:lstStyle/>
        <a:p>
          <a:endParaRPr lang="zh-TW" altLang="en-US"/>
        </a:p>
      </dgm:t>
    </dgm:pt>
    <dgm:pt modelId="{4FF05E20-058B-44F6-BD6C-9AEFD4159DB1}" type="parTrans" cxnId="{C590B771-0054-482A-A271-BC7055D2793F}">
      <dgm:prSet/>
      <dgm:spPr/>
      <dgm:t>
        <a:bodyPr/>
        <a:lstStyle/>
        <a:p>
          <a:endParaRPr lang="zh-TW" altLang="en-US"/>
        </a:p>
      </dgm:t>
    </dgm:pt>
    <dgm:pt modelId="{2512B5EF-B540-473A-B984-A3750C41D168}" type="pres">
      <dgm:prSet presAssocID="{54814D44-F073-4899-ABA1-EBDE30EDA142}" presName="diagram" presStyleCnt="0">
        <dgm:presLayoutVars>
          <dgm:dir/>
          <dgm:animLvl val="lvl"/>
          <dgm:resizeHandles val="exact"/>
        </dgm:presLayoutVars>
      </dgm:prSet>
      <dgm:spPr/>
    </dgm:pt>
    <dgm:pt modelId="{0A3A3705-CF70-461F-AF6D-CF0C6093AA54}" type="pres">
      <dgm:prSet presAssocID="{7D8D781E-5F36-444A-A7F5-4DC457B5B7E7}" presName="compNode" presStyleCnt="0"/>
      <dgm:spPr/>
    </dgm:pt>
    <dgm:pt modelId="{8733B27E-6BDA-40A5-B17F-99DEFB33034E}" type="pres">
      <dgm:prSet presAssocID="{7D8D781E-5F36-444A-A7F5-4DC457B5B7E7}" presName="childRect" presStyleLbl="bgAcc1" presStyleIdx="0" presStyleCnt="1" custScaleX="238119" custScaleY="107984" custLinFactNeighborX="-7278" custLinFactNeighborY="13965">
        <dgm:presLayoutVars>
          <dgm:bulletEnabled val="1"/>
        </dgm:presLayoutVars>
      </dgm:prSet>
      <dgm:spPr/>
      <dgm:t>
        <a:bodyPr/>
        <a:lstStyle/>
        <a:p>
          <a:endParaRPr lang="zh-TW" altLang="en-US"/>
        </a:p>
      </dgm:t>
    </dgm:pt>
    <dgm:pt modelId="{C2135B20-B93C-4042-B76C-10EEBB152690}" type="pres">
      <dgm:prSet presAssocID="{7D8D781E-5F36-444A-A7F5-4DC457B5B7E7}" presName="parentText" presStyleLbl="node1" presStyleIdx="0" presStyleCnt="0">
        <dgm:presLayoutVars>
          <dgm:chMax val="0"/>
          <dgm:bulletEnabled val="1"/>
        </dgm:presLayoutVars>
      </dgm:prSet>
      <dgm:spPr/>
      <dgm:t>
        <a:bodyPr/>
        <a:lstStyle/>
        <a:p>
          <a:endParaRPr lang="zh-TW" altLang="en-US"/>
        </a:p>
      </dgm:t>
    </dgm:pt>
    <dgm:pt modelId="{4ECF7BC0-69E0-4BDF-8370-9E52C9BDA431}" type="pres">
      <dgm:prSet presAssocID="{7D8D781E-5F36-444A-A7F5-4DC457B5B7E7}" presName="parentRect" presStyleLbl="alignNode1" presStyleIdx="0" presStyleCnt="1" custScaleX="91920" custScaleY="70313" custLinFactNeighborX="-946" custLinFactNeighborY="24517"/>
      <dgm:spPr/>
      <dgm:t>
        <a:bodyPr/>
        <a:lstStyle/>
        <a:p>
          <a:endParaRPr lang="zh-TW" altLang="en-US"/>
        </a:p>
      </dgm:t>
    </dgm:pt>
    <dgm:pt modelId="{3FDF0BF0-5C07-4611-A17F-1CC6F927C51D}" type="pres">
      <dgm:prSet presAssocID="{7D8D781E-5F36-444A-A7F5-4DC457B5B7E7}" presName="adorn" presStyleLbl="fgAccFollowNode1" presStyleIdx="0" presStyleCnt="1" custLinFactNeighborX="-2836" custLinFactNeighborY="14335"/>
      <dgm:spPr>
        <a:blipFill>
          <a:blip xmlns:r="http://schemas.openxmlformats.org/officeDocument/2006/relationships" r:embed="rId1"/>
          <a:srcRect/>
          <a:stretch>
            <a:fillRect l="-39000" r="-39000"/>
          </a:stretch>
        </a:blipFill>
      </dgm:spPr>
      <dgm:t>
        <a:bodyPr/>
        <a:lstStyle/>
        <a:p>
          <a:endParaRPr lang="zh-TW" altLang="en-US"/>
        </a:p>
      </dgm:t>
    </dgm:pt>
  </dgm:ptLst>
  <dgm:cxnLst>
    <dgm:cxn modelId="{92A5129C-6813-4704-B8EF-5EDDD9F4368E}" type="presOf" srcId="{54814D44-F073-4899-ABA1-EBDE30EDA142}" destId="{2512B5EF-B540-473A-B984-A3750C41D168}" srcOrd="0" destOrd="0" presId="urn:microsoft.com/office/officeart/2005/8/layout/bList2"/>
    <dgm:cxn modelId="{D1C293D2-0D58-4E02-B033-57D1E02EE002}" srcId="{54814D44-F073-4899-ABA1-EBDE30EDA142}" destId="{7D8D781E-5F36-444A-A7F5-4DC457B5B7E7}" srcOrd="0" destOrd="0" parTransId="{439B3AD8-3DD2-4F20-863D-9AD31787E4E3}" sibTransId="{37379CE7-C076-4750-832F-9A41DDC60836}"/>
    <dgm:cxn modelId="{48070CA5-CBD8-46DA-B0BD-702FE1073325}" type="presOf" srcId="{38F0FAEC-5AB2-4206-8586-DDCFC806EAA9}" destId="{8733B27E-6BDA-40A5-B17F-99DEFB33034E}" srcOrd="0" destOrd="0" presId="urn:microsoft.com/office/officeart/2005/8/layout/bList2"/>
    <dgm:cxn modelId="{C590B771-0054-482A-A271-BC7055D2793F}" srcId="{7D8D781E-5F36-444A-A7F5-4DC457B5B7E7}" destId="{38F0FAEC-5AB2-4206-8586-DDCFC806EAA9}" srcOrd="0" destOrd="0" parTransId="{4FF05E20-058B-44F6-BD6C-9AEFD4159DB1}" sibTransId="{BC248A45-0021-4F87-A386-8FC71C2648A8}"/>
    <dgm:cxn modelId="{E11C0C3D-CF53-46DD-AAEC-07AA2E4C9D37}" type="presOf" srcId="{7D8D781E-5F36-444A-A7F5-4DC457B5B7E7}" destId="{C2135B20-B93C-4042-B76C-10EEBB152690}" srcOrd="0" destOrd="0" presId="urn:microsoft.com/office/officeart/2005/8/layout/bList2"/>
    <dgm:cxn modelId="{00CCF9DE-FB10-413A-8462-41D6CB4C6F53}" type="presOf" srcId="{7D8D781E-5F36-444A-A7F5-4DC457B5B7E7}" destId="{4ECF7BC0-69E0-4BDF-8370-9E52C9BDA431}" srcOrd="1" destOrd="0" presId="urn:microsoft.com/office/officeart/2005/8/layout/bList2"/>
    <dgm:cxn modelId="{F792A08B-7450-4A0A-B27E-53D9E9B48CB9}" type="presParOf" srcId="{2512B5EF-B540-473A-B984-A3750C41D168}" destId="{0A3A3705-CF70-461F-AF6D-CF0C6093AA54}" srcOrd="0" destOrd="0" presId="urn:microsoft.com/office/officeart/2005/8/layout/bList2"/>
    <dgm:cxn modelId="{CEFAF9F2-7194-4376-A6A0-983B9148FF19}" type="presParOf" srcId="{0A3A3705-CF70-461F-AF6D-CF0C6093AA54}" destId="{8733B27E-6BDA-40A5-B17F-99DEFB33034E}" srcOrd="0" destOrd="0" presId="urn:microsoft.com/office/officeart/2005/8/layout/bList2"/>
    <dgm:cxn modelId="{3006AF07-BBBF-47D2-B33B-58CE1549CA46}" type="presParOf" srcId="{0A3A3705-CF70-461F-AF6D-CF0C6093AA54}" destId="{C2135B20-B93C-4042-B76C-10EEBB152690}" srcOrd="1" destOrd="0" presId="urn:microsoft.com/office/officeart/2005/8/layout/bList2"/>
    <dgm:cxn modelId="{63F40C82-1527-486D-8F90-A6BD49555955}" type="presParOf" srcId="{0A3A3705-CF70-461F-AF6D-CF0C6093AA54}" destId="{4ECF7BC0-69E0-4BDF-8370-9E52C9BDA431}" srcOrd="2" destOrd="0" presId="urn:microsoft.com/office/officeart/2005/8/layout/bList2"/>
    <dgm:cxn modelId="{5ECA8DE3-351A-4401-A1ED-1AD3A9C717C9}" type="presParOf" srcId="{0A3A3705-CF70-461F-AF6D-CF0C6093AA54}" destId="{3FDF0BF0-5C07-4611-A17F-1CC6F927C51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EB35B-64C2-484D-B93A-8E73BAD7A609}" type="doc">
      <dgm:prSet loTypeId="urn:microsoft.com/office/officeart/2005/8/layout/vList4" loCatId="list" qsTypeId="urn:microsoft.com/office/officeart/2005/8/quickstyle/simple1" qsCatId="simple" csTypeId="urn:microsoft.com/office/officeart/2005/8/colors/accent1_2" csCatId="accent1" phldr="1"/>
      <dgm:spPr/>
    </dgm:pt>
    <dgm:pt modelId="{8C479A07-BEFD-4BE5-BD8F-FF0E46E32406}">
      <dgm:prSet phldrT="[文字]"/>
      <dgm:spPr>
        <a:noFill/>
        <a:ln>
          <a:solidFill>
            <a:schemeClr val="bg1"/>
          </a:solidFill>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TW" sz="1800" dirty="0" smtClean="0">
              <a:solidFill>
                <a:schemeClr val="tx1"/>
              </a:solidFill>
              <a:latin typeface="標楷體" panose="03000509000000000000" pitchFamily="65" charset="-120"/>
              <a:ea typeface="標楷體" panose="03000509000000000000" pitchFamily="65" charset="-120"/>
            </a:rPr>
            <a:t>108</a:t>
          </a:r>
          <a:r>
            <a:rPr lang="zh-TW" altLang="zh-TW" sz="1800" dirty="0" smtClean="0">
              <a:solidFill>
                <a:schemeClr val="tx1"/>
              </a:solidFill>
              <a:latin typeface="標楷體" panose="03000509000000000000" pitchFamily="65" charset="-120"/>
              <a:ea typeface="標楷體" panose="03000509000000000000" pitchFamily="65" charset="-120"/>
            </a:rPr>
            <a:t>年國安局特勤人員涉嫌走私免稅菸品，檢調認定，國安局少校侍衛官吳宗憲、張恒嘉等人是以國安局公務車載運菸品，涉犯《貪汙治罪條例》第</a:t>
          </a:r>
          <a:r>
            <a:rPr lang="en-US" altLang="zh-TW" sz="1800" dirty="0" smtClean="0">
              <a:solidFill>
                <a:schemeClr val="tx1"/>
              </a:solidFill>
              <a:latin typeface="標楷體" panose="03000509000000000000" pitchFamily="65" charset="-120"/>
              <a:ea typeface="標楷體" panose="03000509000000000000" pitchFamily="65" charset="-120"/>
            </a:rPr>
            <a:t>4</a:t>
          </a:r>
          <a:r>
            <a:rPr lang="zh-TW" altLang="zh-TW" sz="1800" dirty="0" smtClean="0">
              <a:solidFill>
                <a:schemeClr val="tx1"/>
              </a:solidFill>
              <a:latin typeface="標楷體" panose="03000509000000000000" pitchFamily="65" charset="-120"/>
              <a:ea typeface="標楷體" panose="03000509000000000000" pitchFamily="65" charset="-120"/>
            </a:rPr>
            <a:t>條「</a:t>
          </a:r>
          <a:r>
            <a:rPr lang="zh-TW" altLang="zh-TW" sz="1800" dirty="0" smtClean="0">
              <a:solidFill>
                <a:srgbClr val="7030A0"/>
              </a:solidFill>
              <a:latin typeface="標楷體" panose="03000509000000000000" pitchFamily="65" charset="-120"/>
              <a:ea typeface="標楷體" panose="03000509000000000000" pitchFamily="65" charset="-120"/>
            </a:rPr>
            <a:t>以公用運輸工具裝運違禁物品或漏稅物品罪</a:t>
          </a:r>
          <a:r>
            <a:rPr lang="zh-TW" altLang="zh-TW" sz="1800" dirty="0" smtClean="0">
              <a:solidFill>
                <a:schemeClr val="tx1"/>
              </a:solidFill>
              <a:latin typeface="標楷體" panose="03000509000000000000" pitchFamily="65" charset="-120"/>
              <a:ea typeface="標楷體" panose="03000509000000000000" pitchFamily="65" charset="-120"/>
            </a:rPr>
            <a:t>」，對吳、張</a:t>
          </a:r>
          <a:r>
            <a:rPr lang="en-US" altLang="zh-TW" sz="1800" dirty="0" smtClean="0">
              <a:solidFill>
                <a:schemeClr val="tx1"/>
              </a:solidFill>
              <a:latin typeface="標楷體" panose="03000509000000000000" pitchFamily="65" charset="-120"/>
              <a:ea typeface="標楷體" panose="03000509000000000000" pitchFamily="65" charset="-120"/>
            </a:rPr>
            <a:t>2</a:t>
          </a:r>
          <a:r>
            <a:rPr lang="zh-TW" altLang="zh-TW" sz="1800" dirty="0" smtClean="0">
              <a:solidFill>
                <a:schemeClr val="tx1"/>
              </a:solidFill>
              <a:latin typeface="標楷體" panose="03000509000000000000" pitchFamily="65" charset="-120"/>
              <a:ea typeface="標楷體" panose="03000509000000000000" pitchFamily="65" charset="-120"/>
            </a:rPr>
            <a:t>人聲押禁見獲准，未來一旦該罪成立，最重可判處無期徒刑，刑責相當重。</a:t>
          </a:r>
          <a:r>
            <a:rPr lang="en-US" altLang="zh-TW" sz="1800" dirty="0" smtClean="0">
              <a:solidFill>
                <a:schemeClr val="tx1"/>
              </a:solidFill>
              <a:latin typeface="標楷體" panose="03000509000000000000" pitchFamily="65" charset="-120"/>
              <a:ea typeface="標楷體" panose="03000509000000000000" pitchFamily="65" charset="-120"/>
            </a:rPr>
            <a:t>2019/07/24</a:t>
          </a:r>
          <a:r>
            <a:rPr lang="zh-TW" altLang="en-US" sz="1800" dirty="0" smtClean="0">
              <a:solidFill>
                <a:schemeClr val="tx1"/>
              </a:solidFill>
              <a:latin typeface="標楷體" panose="03000509000000000000" pitchFamily="65" charset="-120"/>
              <a:ea typeface="標楷體" panose="03000509000000000000" pitchFamily="65" charset="-120"/>
            </a:rPr>
            <a:t>中時電子報</a:t>
          </a:r>
        </a:p>
        <a:p>
          <a:pPr lvl="0" defTabSz="2889250">
            <a:lnSpc>
              <a:spcPct val="90000"/>
            </a:lnSpc>
            <a:spcBef>
              <a:spcPct val="0"/>
            </a:spcBef>
            <a:spcAft>
              <a:spcPct val="35000"/>
            </a:spcAft>
          </a:pPr>
          <a:endParaRPr lang="zh-TW" altLang="en-US" dirty="0"/>
        </a:p>
      </dgm:t>
    </dgm:pt>
    <dgm:pt modelId="{5716170E-EA80-40E6-96DC-2CE2468AA5C1}" type="parTrans" cxnId="{3978E8BD-905B-4577-BF4E-F59FB736DB7C}">
      <dgm:prSet/>
      <dgm:spPr/>
      <dgm:t>
        <a:bodyPr/>
        <a:lstStyle/>
        <a:p>
          <a:endParaRPr lang="zh-TW" altLang="en-US"/>
        </a:p>
      </dgm:t>
    </dgm:pt>
    <dgm:pt modelId="{F96F6B94-4EF8-4486-BE45-34F331947DAE}" type="sibTrans" cxnId="{3978E8BD-905B-4577-BF4E-F59FB736DB7C}">
      <dgm:prSet/>
      <dgm:spPr/>
      <dgm:t>
        <a:bodyPr/>
        <a:lstStyle/>
        <a:p>
          <a:endParaRPr lang="zh-TW" altLang="en-US"/>
        </a:p>
      </dgm:t>
    </dgm:pt>
    <dgm:pt modelId="{24D2AB89-DBB5-402C-83E5-D88B3834CDD0}" type="pres">
      <dgm:prSet presAssocID="{3CFEB35B-64C2-484D-B93A-8E73BAD7A609}" presName="linear" presStyleCnt="0">
        <dgm:presLayoutVars>
          <dgm:dir/>
          <dgm:resizeHandles val="exact"/>
        </dgm:presLayoutVars>
      </dgm:prSet>
      <dgm:spPr/>
    </dgm:pt>
    <dgm:pt modelId="{97036A77-01A7-4D08-B695-35D44B50F3EE}" type="pres">
      <dgm:prSet presAssocID="{8C479A07-BEFD-4BE5-BD8F-FF0E46E32406}" presName="comp" presStyleCnt="0"/>
      <dgm:spPr/>
    </dgm:pt>
    <dgm:pt modelId="{4B7DA54A-5BCB-4B2E-B005-78A1BEB6BE20}" type="pres">
      <dgm:prSet presAssocID="{8C479A07-BEFD-4BE5-BD8F-FF0E46E32406}" presName="box" presStyleLbl="node1" presStyleIdx="0" presStyleCnt="1" custLinFactNeighborX="1847" custLinFactNeighborY="-1217"/>
      <dgm:spPr/>
      <dgm:t>
        <a:bodyPr/>
        <a:lstStyle/>
        <a:p>
          <a:endParaRPr lang="zh-TW" altLang="en-US"/>
        </a:p>
      </dgm:t>
    </dgm:pt>
    <dgm:pt modelId="{BF549C43-C8DA-4A16-AD7D-51E37BF97BED}" type="pres">
      <dgm:prSet presAssocID="{8C479A07-BEFD-4BE5-BD8F-FF0E46E32406}" presName="img" presStyleLbl="fgImgPlace1" presStyleIdx="0" presStyleCnt="1"/>
      <dgm:spPr>
        <a:blipFill>
          <a:blip xmlns:r="http://schemas.openxmlformats.org/officeDocument/2006/relationships" r:embed="rId1"/>
          <a:srcRect/>
          <a:stretch>
            <a:fillRect l="-186000" r="-186000"/>
          </a:stretch>
        </a:blipFill>
        <a:effectLst>
          <a:outerShdw blurRad="50800" dist="38100" algn="l" rotWithShape="0">
            <a:prstClr val="black">
              <a:alpha val="40000"/>
            </a:prstClr>
          </a:outerShdw>
        </a:effectLst>
      </dgm:spPr>
    </dgm:pt>
    <dgm:pt modelId="{162BDA3D-00B1-4CF8-BC68-8CEEA0B57504}" type="pres">
      <dgm:prSet presAssocID="{8C479A07-BEFD-4BE5-BD8F-FF0E46E32406}" presName="text" presStyleLbl="node1" presStyleIdx="0" presStyleCnt="1">
        <dgm:presLayoutVars>
          <dgm:bulletEnabled val="1"/>
        </dgm:presLayoutVars>
      </dgm:prSet>
      <dgm:spPr/>
      <dgm:t>
        <a:bodyPr/>
        <a:lstStyle/>
        <a:p>
          <a:endParaRPr lang="zh-TW" altLang="en-US"/>
        </a:p>
      </dgm:t>
    </dgm:pt>
  </dgm:ptLst>
  <dgm:cxnLst>
    <dgm:cxn modelId="{3978E8BD-905B-4577-BF4E-F59FB736DB7C}" srcId="{3CFEB35B-64C2-484D-B93A-8E73BAD7A609}" destId="{8C479A07-BEFD-4BE5-BD8F-FF0E46E32406}" srcOrd="0" destOrd="0" parTransId="{5716170E-EA80-40E6-96DC-2CE2468AA5C1}" sibTransId="{F96F6B94-4EF8-4486-BE45-34F331947DAE}"/>
    <dgm:cxn modelId="{C2BA4802-EE8C-43F2-AED7-2350C75D4329}" type="presOf" srcId="{8C479A07-BEFD-4BE5-BD8F-FF0E46E32406}" destId="{162BDA3D-00B1-4CF8-BC68-8CEEA0B57504}" srcOrd="1" destOrd="0" presId="urn:microsoft.com/office/officeart/2005/8/layout/vList4"/>
    <dgm:cxn modelId="{E2202B04-8B5E-40B5-95F1-383C58DEC90A}" type="presOf" srcId="{3CFEB35B-64C2-484D-B93A-8E73BAD7A609}" destId="{24D2AB89-DBB5-402C-83E5-D88B3834CDD0}" srcOrd="0" destOrd="0" presId="urn:microsoft.com/office/officeart/2005/8/layout/vList4"/>
    <dgm:cxn modelId="{4341F02D-9219-4E68-AF39-906BF3EAFA9F}" type="presOf" srcId="{8C479A07-BEFD-4BE5-BD8F-FF0E46E32406}" destId="{4B7DA54A-5BCB-4B2E-B005-78A1BEB6BE20}" srcOrd="0" destOrd="0" presId="urn:microsoft.com/office/officeart/2005/8/layout/vList4"/>
    <dgm:cxn modelId="{4E7129F3-AEE9-43F7-A3B7-3F14EA7A65D1}" type="presParOf" srcId="{24D2AB89-DBB5-402C-83E5-D88B3834CDD0}" destId="{97036A77-01A7-4D08-B695-35D44B50F3EE}" srcOrd="0" destOrd="0" presId="urn:microsoft.com/office/officeart/2005/8/layout/vList4"/>
    <dgm:cxn modelId="{42D36C2F-2F03-4B18-8097-057F46360CB1}" type="presParOf" srcId="{97036A77-01A7-4D08-B695-35D44B50F3EE}" destId="{4B7DA54A-5BCB-4B2E-B005-78A1BEB6BE20}" srcOrd="0" destOrd="0" presId="urn:microsoft.com/office/officeart/2005/8/layout/vList4"/>
    <dgm:cxn modelId="{C4A7D181-DF0F-4A29-8AC9-1327D010AC95}" type="presParOf" srcId="{97036A77-01A7-4D08-B695-35D44B50F3EE}" destId="{BF549C43-C8DA-4A16-AD7D-51E37BF97BED}" srcOrd="1" destOrd="0" presId="urn:microsoft.com/office/officeart/2005/8/layout/vList4"/>
    <dgm:cxn modelId="{8FAF0640-B438-43BD-90B7-33B625506C65}" type="presParOf" srcId="{97036A77-01A7-4D08-B695-35D44B50F3EE}" destId="{162BDA3D-00B1-4CF8-BC68-8CEEA0B5750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3B27E-6BDA-40A5-B17F-99DEFB33034E}">
      <dsp:nvSpPr>
        <dsp:cNvPr id="0" name=""/>
        <dsp:cNvSpPr/>
      </dsp:nvSpPr>
      <dsp:spPr>
        <a:xfrm>
          <a:off x="0" y="452565"/>
          <a:ext cx="10283592" cy="3481190"/>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18110" rIns="39370" bIns="39370" numCol="1" spcCol="1270" anchor="t" anchorCtr="0">
          <a:noAutofit/>
        </a:bodyPr>
        <a:lstStyle/>
        <a:p>
          <a:pPr marL="285750" lvl="1" indent="-285750" algn="l" defTabSz="1377950">
            <a:lnSpc>
              <a:spcPct val="90000"/>
            </a:lnSpc>
            <a:spcBef>
              <a:spcPct val="0"/>
            </a:spcBef>
            <a:spcAft>
              <a:spcPct val="15000"/>
            </a:spcAft>
            <a:buChar char="••"/>
          </a:pPr>
          <a:r>
            <a:rPr lang="zh-TW" altLang="zh-TW" sz="3100" kern="1200" dirty="0" smtClean="0">
              <a:latin typeface="標楷體" panose="03000509000000000000" pitchFamily="65" charset="-120"/>
              <a:ea typeface="標楷體" panose="03000509000000000000" pitchFamily="65" charset="-120"/>
            </a:rPr>
            <a:t>台北市萬華分局一名吳姓員警，</a:t>
          </a:r>
          <a:r>
            <a:rPr lang="en-US" altLang="zh-TW" sz="3100" kern="1200" dirty="0" smtClean="0">
              <a:latin typeface="標楷體" panose="03000509000000000000" pitchFamily="65" charset="-120"/>
              <a:ea typeface="標楷體" panose="03000509000000000000" pitchFamily="65" charset="-120"/>
            </a:rPr>
            <a:t>25</a:t>
          </a:r>
          <a:r>
            <a:rPr lang="zh-TW" altLang="zh-TW" sz="3100" kern="1200" dirty="0" smtClean="0">
              <a:latin typeface="標楷體" panose="03000509000000000000" pitchFamily="65" charset="-120"/>
              <a:ea typeface="標楷體" panose="03000509000000000000" pitchFamily="65" charset="-120"/>
            </a:rPr>
            <a:t>日被民眾在臉書《爆怨公社》上，指控他騎警車載送女友，還嗆聲「看什麼看」，引發網友熱議，繼王員昨晚私下澄清後，其女友「屁蛋妹」今天凌晨也在個人</a:t>
          </a:r>
          <a:r>
            <a:rPr lang="en-US" altLang="zh-TW" sz="3100" kern="1200" dirty="0" smtClean="0">
              <a:latin typeface="標楷體" panose="03000509000000000000" pitchFamily="65" charset="-120"/>
              <a:ea typeface="標楷體" panose="03000509000000000000" pitchFamily="65" charset="-120"/>
            </a:rPr>
            <a:t>IG</a:t>
          </a:r>
          <a:r>
            <a:rPr lang="zh-TW" altLang="zh-TW" sz="3100" kern="1200" dirty="0" smtClean="0">
              <a:latin typeface="標楷體" panose="03000509000000000000" pitchFamily="65" charset="-120"/>
              <a:ea typeface="標楷體" panose="03000509000000000000" pitchFamily="65" charset="-120"/>
            </a:rPr>
            <a:t>上還原事發過程，希望爆料者能摸著良心說話。對此，萬華分局今天召開記者會，表示王姓員警把警用機車當成私人使用行為屬實，因此記</a:t>
          </a:r>
          <a:r>
            <a:rPr lang="en-US" altLang="zh-TW" sz="3100" kern="1200" dirty="0" smtClean="0">
              <a:solidFill>
                <a:srgbClr val="7030A0"/>
              </a:solidFill>
              <a:latin typeface="標楷體" panose="03000509000000000000" pitchFamily="65" charset="-120"/>
              <a:ea typeface="標楷體" panose="03000509000000000000" pitchFamily="65" charset="-120"/>
            </a:rPr>
            <a:t>2</a:t>
          </a:r>
          <a:r>
            <a:rPr lang="zh-TW" altLang="zh-TW" sz="3100" kern="1200" dirty="0" smtClean="0">
              <a:solidFill>
                <a:srgbClr val="7030A0"/>
              </a:solidFill>
              <a:latin typeface="標楷體" panose="03000509000000000000" pitchFamily="65" charset="-120"/>
              <a:ea typeface="標楷體" panose="03000509000000000000" pitchFamily="65" charset="-120"/>
            </a:rPr>
            <a:t>次小過處分，並調職</a:t>
          </a:r>
          <a:r>
            <a:rPr lang="zh-TW" altLang="zh-TW" sz="3100" kern="1200" dirty="0" smtClean="0">
              <a:latin typeface="標楷體" panose="03000509000000000000" pitchFamily="65" charset="-120"/>
              <a:ea typeface="標楷體" panose="03000509000000000000" pitchFamily="65" charset="-120"/>
            </a:rPr>
            <a:t>。</a:t>
          </a:r>
          <a:endParaRPr lang="zh-TW" altLang="en-US" sz="3100" kern="1200" dirty="0"/>
        </a:p>
      </dsp:txBody>
      <dsp:txXfrm>
        <a:off x="81568" y="534133"/>
        <a:ext cx="10120456" cy="3399622"/>
      </dsp:txXfrm>
    </dsp:sp>
    <dsp:sp modelId="{4ECF7BC0-69E0-4BDF-8370-9E52C9BDA431}">
      <dsp:nvSpPr>
        <dsp:cNvPr id="0" name=""/>
        <dsp:cNvSpPr/>
      </dsp:nvSpPr>
      <dsp:spPr>
        <a:xfrm>
          <a:off x="3241605" y="3900486"/>
          <a:ext cx="3969728" cy="974703"/>
        </a:xfrm>
        <a:prstGeom prst="rect">
          <a:avLst/>
        </a:prstGeom>
        <a:solidFill>
          <a:schemeClr val="accent1">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altLang="zh-TW" sz="3200" kern="1200" dirty="0" smtClean="0">
              <a:latin typeface="標楷體" panose="03000509000000000000" pitchFamily="65" charset="-120"/>
              <a:ea typeface="標楷體" panose="03000509000000000000" pitchFamily="65" charset="-120"/>
            </a:rPr>
            <a:t>2019/10/26 </a:t>
          </a:r>
          <a:r>
            <a:rPr lang="zh-TW" altLang="en-US" sz="3200" kern="1200" dirty="0" smtClean="0">
              <a:latin typeface="標楷體" panose="03000509000000000000" pitchFamily="65" charset="-120"/>
              <a:ea typeface="標楷體" panose="03000509000000000000" pitchFamily="65" charset="-120"/>
            </a:rPr>
            <a:t>華視新聞</a:t>
          </a:r>
          <a:endParaRPr lang="zh-TW" altLang="en-US" sz="3200" kern="1200" dirty="0"/>
        </a:p>
      </dsp:txBody>
      <dsp:txXfrm>
        <a:off x="3241605" y="3900486"/>
        <a:ext cx="2795583" cy="974703"/>
      </dsp:txXfrm>
    </dsp:sp>
    <dsp:sp modelId="{3FDF0BF0-5C07-4611-A17F-1CC6F927C51D}">
      <dsp:nvSpPr>
        <dsp:cNvPr id="0" name=""/>
        <dsp:cNvSpPr/>
      </dsp:nvSpPr>
      <dsp:spPr>
        <a:xfrm>
          <a:off x="6228609" y="3577410"/>
          <a:ext cx="1511537" cy="1511537"/>
        </a:xfrm>
        <a:prstGeom prst="ellipse">
          <a:avLst/>
        </a:prstGeom>
        <a:blipFill>
          <a:blip xmlns:r="http://schemas.openxmlformats.org/officeDocument/2006/relationships" r:embed="rId1"/>
          <a:srcRect/>
          <a:stretch>
            <a:fillRect l="-39000" r="-39000"/>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DA54A-5BCB-4B2E-B005-78A1BEB6BE20}">
      <dsp:nvSpPr>
        <dsp:cNvPr id="0" name=""/>
        <dsp:cNvSpPr/>
      </dsp:nvSpPr>
      <dsp:spPr>
        <a:xfrm>
          <a:off x="0" y="0"/>
          <a:ext cx="11089993" cy="4654589"/>
        </a:xfrm>
        <a:prstGeom prst="roundRect">
          <a:avLst>
            <a:gd name="adj" fmla="val 10000"/>
          </a:avLst>
        </a:prstGeom>
        <a:no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altLang="zh-TW" sz="3200" kern="1200" dirty="0" smtClean="0">
              <a:solidFill>
                <a:schemeClr val="tx1"/>
              </a:solidFill>
              <a:latin typeface="標楷體" panose="03000509000000000000" pitchFamily="65" charset="-120"/>
              <a:ea typeface="標楷體" panose="03000509000000000000" pitchFamily="65" charset="-120"/>
            </a:rPr>
            <a:t>108</a:t>
          </a:r>
          <a:r>
            <a:rPr lang="zh-TW" altLang="zh-TW" sz="3200" kern="1200" dirty="0" smtClean="0">
              <a:solidFill>
                <a:schemeClr val="tx1"/>
              </a:solidFill>
              <a:latin typeface="標楷體" panose="03000509000000000000" pitchFamily="65" charset="-120"/>
              <a:ea typeface="標楷體" panose="03000509000000000000" pitchFamily="65" charset="-120"/>
            </a:rPr>
            <a:t>年國安局特勤人員涉嫌走私免稅菸品，檢調認定，國安局少校侍衛官吳宗憲、張恒嘉等人是以國安局公務車載運菸品，涉犯《貪汙治罪條例》第</a:t>
          </a:r>
          <a:r>
            <a:rPr lang="en-US" altLang="zh-TW" sz="3200" kern="1200" dirty="0" smtClean="0">
              <a:solidFill>
                <a:schemeClr val="tx1"/>
              </a:solidFill>
              <a:latin typeface="標楷體" panose="03000509000000000000" pitchFamily="65" charset="-120"/>
              <a:ea typeface="標楷體" panose="03000509000000000000" pitchFamily="65" charset="-120"/>
            </a:rPr>
            <a:t>4</a:t>
          </a:r>
          <a:r>
            <a:rPr lang="zh-TW" altLang="zh-TW" sz="3200" kern="1200" dirty="0" smtClean="0">
              <a:solidFill>
                <a:schemeClr val="tx1"/>
              </a:solidFill>
              <a:latin typeface="標楷體" panose="03000509000000000000" pitchFamily="65" charset="-120"/>
              <a:ea typeface="標楷體" panose="03000509000000000000" pitchFamily="65" charset="-120"/>
            </a:rPr>
            <a:t>條「</a:t>
          </a:r>
          <a:r>
            <a:rPr lang="zh-TW" altLang="zh-TW" sz="3200" kern="1200" dirty="0" smtClean="0">
              <a:solidFill>
                <a:srgbClr val="7030A0"/>
              </a:solidFill>
              <a:latin typeface="標楷體" panose="03000509000000000000" pitchFamily="65" charset="-120"/>
              <a:ea typeface="標楷體" panose="03000509000000000000" pitchFamily="65" charset="-120"/>
            </a:rPr>
            <a:t>以公用運輸工具裝運違禁物品或漏稅物品罪</a:t>
          </a:r>
          <a:r>
            <a:rPr lang="zh-TW" altLang="zh-TW" sz="3200" kern="1200" dirty="0" smtClean="0">
              <a:solidFill>
                <a:schemeClr val="tx1"/>
              </a:solidFill>
              <a:latin typeface="標楷體" panose="03000509000000000000" pitchFamily="65" charset="-120"/>
              <a:ea typeface="標楷體" panose="03000509000000000000" pitchFamily="65" charset="-120"/>
            </a:rPr>
            <a:t>」，對吳、張</a:t>
          </a:r>
          <a:r>
            <a:rPr lang="en-US" altLang="zh-TW" sz="3200" kern="1200" dirty="0" smtClean="0">
              <a:solidFill>
                <a:schemeClr val="tx1"/>
              </a:solidFill>
              <a:latin typeface="標楷體" panose="03000509000000000000" pitchFamily="65" charset="-120"/>
              <a:ea typeface="標楷體" panose="03000509000000000000" pitchFamily="65" charset="-120"/>
            </a:rPr>
            <a:t>2</a:t>
          </a:r>
          <a:r>
            <a:rPr lang="zh-TW" altLang="zh-TW" sz="3200" kern="1200" dirty="0" smtClean="0">
              <a:solidFill>
                <a:schemeClr val="tx1"/>
              </a:solidFill>
              <a:latin typeface="標楷體" panose="03000509000000000000" pitchFamily="65" charset="-120"/>
              <a:ea typeface="標楷體" panose="03000509000000000000" pitchFamily="65" charset="-120"/>
            </a:rPr>
            <a:t>人聲押禁見獲准，未來一旦該罪成立，最重可判處無期徒刑，刑責相當重。</a:t>
          </a:r>
          <a:r>
            <a:rPr lang="en-US" altLang="zh-TW" sz="3200" kern="1200" dirty="0" smtClean="0">
              <a:solidFill>
                <a:schemeClr val="tx1"/>
              </a:solidFill>
              <a:latin typeface="標楷體" panose="03000509000000000000" pitchFamily="65" charset="-120"/>
              <a:ea typeface="標楷體" panose="03000509000000000000" pitchFamily="65" charset="-120"/>
            </a:rPr>
            <a:t>2019/07/24</a:t>
          </a:r>
          <a:r>
            <a:rPr lang="zh-TW" altLang="en-US" sz="3200" kern="1200" dirty="0" smtClean="0">
              <a:solidFill>
                <a:schemeClr val="tx1"/>
              </a:solidFill>
              <a:latin typeface="標楷體" panose="03000509000000000000" pitchFamily="65" charset="-120"/>
              <a:ea typeface="標楷體" panose="03000509000000000000" pitchFamily="65" charset="-120"/>
            </a:rPr>
            <a:t>中時電子報</a:t>
          </a:r>
        </a:p>
        <a:p>
          <a:pPr lvl="0" defTabSz="2889250">
            <a:lnSpc>
              <a:spcPct val="90000"/>
            </a:lnSpc>
            <a:spcBef>
              <a:spcPct val="0"/>
            </a:spcBef>
            <a:spcAft>
              <a:spcPct val="35000"/>
            </a:spcAft>
          </a:pPr>
          <a:endParaRPr lang="zh-TW" altLang="en-US" sz="3200" kern="1200" dirty="0"/>
        </a:p>
      </dsp:txBody>
      <dsp:txXfrm>
        <a:off x="2683457" y="0"/>
        <a:ext cx="8406535" cy="4654589"/>
      </dsp:txXfrm>
    </dsp:sp>
    <dsp:sp modelId="{BF549C43-C8DA-4A16-AD7D-51E37BF97BED}">
      <dsp:nvSpPr>
        <dsp:cNvPr id="0" name=""/>
        <dsp:cNvSpPr/>
      </dsp:nvSpPr>
      <dsp:spPr>
        <a:xfrm>
          <a:off x="465458" y="465458"/>
          <a:ext cx="2217998" cy="3723671"/>
        </a:xfrm>
        <a:prstGeom prst="roundRect">
          <a:avLst>
            <a:gd name="adj" fmla="val 10000"/>
          </a:avLst>
        </a:prstGeom>
        <a:blipFill>
          <a:blip xmlns:r="http://schemas.openxmlformats.org/officeDocument/2006/relationships" r:embed="rId1"/>
          <a:srcRect/>
          <a:stretch>
            <a:fillRect l="-186000" r="-186000"/>
          </a:stretch>
        </a:blipFill>
        <a:ln w="15875" cap="rnd"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7308A346-C361-4881-8073-037C744CEADC}" type="datetimeFigureOut">
              <a:rPr lang="zh-TW" altLang="en-US" smtClean="0"/>
              <a:t>2020/10/6</a:t>
            </a:fld>
            <a:endParaRPr lang="zh-TW" altLang="en-US"/>
          </a:p>
        </p:txBody>
      </p:sp>
      <p:sp>
        <p:nvSpPr>
          <p:cNvPr id="4" name="頁尾版面配置區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82956229-0AA4-457D-9C49-E2191F4E0649}" type="slidenum">
              <a:rPr lang="zh-TW" altLang="en-US" smtClean="0"/>
              <a:t>‹#›</a:t>
            </a:fld>
            <a:endParaRPr lang="zh-TW" altLang="en-US"/>
          </a:p>
        </p:txBody>
      </p:sp>
    </p:spTree>
    <p:extLst>
      <p:ext uri="{BB962C8B-B14F-4D97-AF65-F5344CB8AC3E}">
        <p14:creationId xmlns:p14="http://schemas.microsoft.com/office/powerpoint/2010/main" val="4197257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a:xfrm>
            <a:off x="5332412" y="5883275"/>
            <a:ext cx="4324044" cy="365125"/>
          </a:xfrm>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62998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62569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1182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132595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92095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87219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32830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13214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70690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951856" y="5867131"/>
            <a:ext cx="551167" cy="365125"/>
          </a:xfrm>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246987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86270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172458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129663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15692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49427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8714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D77C176-9657-4E25-882A-9CC0A3F6FB59}" type="datetimeFigureOut">
              <a:rPr lang="zh-TW" altLang="en-US" smtClean="0"/>
              <a:t>2020/10/6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70738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77C176-9657-4E25-882A-9CC0A3F6FB59}" type="datetimeFigureOut">
              <a:rPr lang="zh-TW" altLang="en-US" smtClean="0"/>
              <a:t>2020/10/6</a:t>
            </a:fld>
            <a:endParaRPr lang="zh-TW"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FF50E1-B507-4E05-B464-EE434637CFD9}" type="slidenum">
              <a:rPr lang="zh-TW" altLang="en-US" smtClean="0"/>
              <a:t>‹#›</a:t>
            </a:fld>
            <a:endParaRPr lang="zh-TW" altLang="en-US"/>
          </a:p>
        </p:txBody>
      </p:sp>
    </p:spTree>
    <p:extLst>
      <p:ext uri="{BB962C8B-B14F-4D97-AF65-F5344CB8AC3E}">
        <p14:creationId xmlns:p14="http://schemas.microsoft.com/office/powerpoint/2010/main" val="32375206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67436" y="1676400"/>
            <a:ext cx="10018713" cy="4158343"/>
          </a:xfrm>
        </p:spPr>
        <p:txBody>
          <a:bodyPr>
            <a:normAutofit/>
          </a:bodyPr>
          <a:lstStyle/>
          <a:p>
            <a:pPr marL="0" indent="0">
              <a:buNone/>
            </a:pPr>
            <a:r>
              <a:rPr lang="zh-TW" altLang="en-US" sz="5400" dirty="0" smtClean="0">
                <a:latin typeface="標楷體" panose="03000509000000000000" pitchFamily="65" charset="-120"/>
                <a:ea typeface="標楷體" panose="03000509000000000000" pitchFamily="65" charset="-120"/>
              </a:rPr>
              <a:t>公務員申</a:t>
            </a:r>
            <a:r>
              <a:rPr lang="zh-TW" altLang="en-US" sz="5400" dirty="0" smtClean="0">
                <a:latin typeface="標楷體" panose="03000509000000000000" pitchFamily="65" charset="-120"/>
                <a:ea typeface="標楷體" panose="03000509000000000000" pitchFamily="65" charset="-120"/>
              </a:rPr>
              <a:t>領小額款項廉政案例宣導</a:t>
            </a:r>
            <a:endParaRPr lang="en-US" altLang="zh-TW" sz="5400" dirty="0" smtClean="0">
              <a:latin typeface="標楷體" panose="03000509000000000000" pitchFamily="65" charset="-120"/>
              <a:ea typeface="標楷體" panose="03000509000000000000" pitchFamily="65" charset="-120"/>
            </a:endParaRPr>
          </a:p>
          <a:p>
            <a:pPr marL="0" indent="0">
              <a:buNone/>
            </a:pPr>
            <a:r>
              <a:rPr lang="en-US" altLang="zh-TW" sz="5400" dirty="0">
                <a:latin typeface="標楷體" panose="03000509000000000000" pitchFamily="65" charset="-120"/>
                <a:ea typeface="標楷體" panose="03000509000000000000" pitchFamily="65" charset="-120"/>
              </a:rPr>
              <a:t> </a:t>
            </a:r>
            <a:r>
              <a:rPr lang="en-US" altLang="zh-TW" sz="54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報告人  陳俊任</a:t>
            </a:r>
            <a:endParaRPr lang="zh-TW" altLang="en-US" sz="3200" dirty="0">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2984500" cy="1458685"/>
          </a:xfrm>
          <a:prstGeom prst="rect">
            <a:avLst/>
          </a:prstGeom>
        </p:spPr>
      </p:pic>
    </p:spTree>
    <p:extLst>
      <p:ext uri="{BB962C8B-B14F-4D97-AF65-F5344CB8AC3E}">
        <p14:creationId xmlns:p14="http://schemas.microsoft.com/office/powerpoint/2010/main" val="294524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1"/>
            <a:ext cx="10018713" cy="796636"/>
          </a:xfrm>
        </p:spPr>
        <p:txBody>
          <a:bodyPr/>
          <a:lstStyle/>
          <a:p>
            <a:r>
              <a:rPr lang="zh-TW" altLang="en-US" dirty="0" smtClean="0">
                <a:latin typeface="標楷體" panose="03000509000000000000" pitchFamily="65" charset="-120"/>
                <a:ea typeface="標楷體" panose="03000509000000000000" pitchFamily="65" charset="-120"/>
              </a:rPr>
              <a:t>他山之石一</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84310" y="1482437"/>
            <a:ext cx="10018713" cy="5001490"/>
          </a:xfrm>
        </p:spPr>
        <p:txBody>
          <a:bodyPr>
            <a:normAutofit/>
          </a:bodyPr>
          <a:lstStyle/>
          <a:p>
            <a:pPr marL="0" indent="0" algn="just">
              <a:buNone/>
            </a:pP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市政府</a:t>
            </a:r>
            <a:r>
              <a:rPr lang="zh-TW" altLang="zh-TW" sz="3200" dirty="0">
                <a:latin typeface="標楷體" panose="03000509000000000000" pitchFamily="65" charset="-120"/>
                <a:ea typeface="標楷體" panose="03000509000000000000" pitchFamily="65" charset="-120"/>
              </a:rPr>
              <a:t>警察局周○○，明知公務車輛以供公務使用為限，仍利用其至各分局督導擴大臨檢可申請派車之職權機會</a:t>
            </a:r>
            <a:r>
              <a:rPr lang="zh-TW" altLang="zh-TW" sz="3200" dirty="0" smtClean="0">
                <a:latin typeface="標楷體" panose="03000509000000000000" pitchFamily="65" charset="-120"/>
                <a:ea typeface="標楷體" panose="03000509000000000000" pitchFamily="65" charset="-120"/>
              </a:rPr>
              <a:t>，駕駛</a:t>
            </a:r>
            <a:r>
              <a:rPr lang="zh-TW" altLang="zh-TW" sz="3200" dirty="0">
                <a:latin typeface="標楷體" panose="03000509000000000000" pitchFamily="65" charset="-120"/>
                <a:ea typeface="標楷體" panose="03000509000000000000" pitchFamily="65" charset="-120"/>
              </a:rPr>
              <a:t>公務車外出為訪友等私務，因而分別獲得</a:t>
            </a:r>
            <a:r>
              <a:rPr lang="zh-TW" altLang="zh-TW" sz="3200" dirty="0" smtClean="0">
                <a:latin typeface="標楷體" panose="03000509000000000000" pitchFamily="65" charset="-120"/>
                <a:ea typeface="標楷體" panose="03000509000000000000" pitchFamily="65" charset="-120"/>
              </a:rPr>
              <a:t>使用車輛</a:t>
            </a:r>
            <a:r>
              <a:rPr lang="zh-TW" altLang="zh-TW" sz="3200" dirty="0">
                <a:latin typeface="標楷體" panose="03000509000000000000" pitchFamily="65" charset="-120"/>
                <a:ea typeface="標楷體" panose="03000509000000000000" pitchFamily="65" charset="-120"/>
              </a:rPr>
              <a:t>（油量）之不法利益。利用其至各分局督導擴大臨檢可申請派車之職權機會，</a:t>
            </a:r>
            <a:r>
              <a:rPr lang="en-US" altLang="zh-TW" sz="3200" u="sng" dirty="0">
                <a:latin typeface="標楷體" panose="03000509000000000000" pitchFamily="65" charset="-120"/>
                <a:ea typeface="標楷體" panose="03000509000000000000" pitchFamily="65" charset="-120"/>
              </a:rPr>
              <a:t>4</a:t>
            </a:r>
            <a:r>
              <a:rPr lang="zh-TW" altLang="zh-TW" sz="3200" u="sng" dirty="0">
                <a:latin typeface="標楷體" panose="03000509000000000000" pitchFamily="65" charset="-120"/>
                <a:ea typeface="標楷體" panose="03000509000000000000" pitchFamily="65" charset="-120"/>
              </a:rPr>
              <a:t>次駕駛公務車處理私務</a:t>
            </a:r>
            <a:r>
              <a:rPr lang="zh-TW" altLang="zh-TW" sz="3200" dirty="0">
                <a:latin typeface="標楷體" panose="03000509000000000000" pitchFamily="65" charset="-120"/>
                <a:ea typeface="標楷體" panose="03000509000000000000" pitchFamily="65" charset="-120"/>
              </a:rPr>
              <a:t>，其所為均係犯貪污治罪條例第</a:t>
            </a:r>
            <a:r>
              <a:rPr lang="en-US" altLang="zh-TW" sz="3200" dirty="0">
                <a:latin typeface="標楷體" panose="03000509000000000000" pitchFamily="65" charset="-120"/>
                <a:ea typeface="標楷體" panose="03000509000000000000" pitchFamily="65" charset="-120"/>
              </a:rPr>
              <a:t>6</a:t>
            </a:r>
            <a:r>
              <a:rPr lang="zh-TW" altLang="zh-TW"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5</a:t>
            </a:r>
            <a:r>
              <a:rPr lang="zh-TW" altLang="zh-TW" sz="3200" dirty="0">
                <a:latin typeface="標楷體" panose="03000509000000000000" pitchFamily="65" charset="-120"/>
                <a:ea typeface="標楷體" panose="03000509000000000000" pitchFamily="65" charset="-120"/>
              </a:rPr>
              <a:t>款之對於非</a:t>
            </a:r>
            <a:r>
              <a:rPr lang="zh-TW" altLang="zh-TW" sz="3200" dirty="0" smtClean="0">
                <a:latin typeface="標楷體" panose="03000509000000000000" pitchFamily="65" charset="-120"/>
                <a:ea typeface="標楷體" panose="03000509000000000000" pitchFamily="65" charset="-120"/>
              </a:rPr>
              <a:t>主管監督事務圖利</a:t>
            </a:r>
            <a:r>
              <a:rPr lang="zh-TW" altLang="en-US" sz="3200" dirty="0" smtClean="0">
                <a:latin typeface="標楷體" panose="03000509000000000000" pitchFamily="65" charset="-120"/>
                <a:ea typeface="標楷體" panose="03000509000000000000" pitchFamily="65" charset="-120"/>
              </a:rPr>
              <a:t>罪</a:t>
            </a:r>
            <a:r>
              <a:rPr lang="en-US" altLang="zh-TW" sz="3200" dirty="0" smtClean="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276</a:t>
            </a:r>
            <a:r>
              <a:rPr lang="zh-TW" altLang="en-US" sz="3200" dirty="0">
                <a:latin typeface="標楷體" panose="03000509000000000000" pitchFamily="65" charset="-120"/>
                <a:ea typeface="標楷體" panose="03000509000000000000" pitchFamily="65" charset="-120"/>
              </a:rPr>
              <a:t>公里油量</a:t>
            </a:r>
            <a:r>
              <a:rPr lang="en-US" altLang="zh-TW"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應執行有期徒刑</a:t>
            </a:r>
            <a:r>
              <a:rPr lang="zh-TW" altLang="en-US" sz="3200" dirty="0">
                <a:latin typeface="標楷體" panose="03000509000000000000" pitchFamily="65" charset="-120"/>
                <a:ea typeface="標楷體" panose="03000509000000000000" pitchFamily="65" charset="-120"/>
              </a:rPr>
              <a:t>陸年伍月，並褫奪公權叁年，所得不法利益即行車</a:t>
            </a:r>
            <a:r>
              <a:rPr lang="zh-TW" altLang="en-US" sz="3200" dirty="0" smtClean="0">
                <a:latin typeface="標楷體" panose="03000509000000000000" pitchFamily="65" charset="-120"/>
                <a:ea typeface="標楷體" panose="03000509000000000000" pitchFamily="65" charset="-120"/>
              </a:rPr>
              <a:t>合計</a:t>
            </a:r>
            <a:r>
              <a:rPr lang="en-US" altLang="zh-TW" sz="3200" dirty="0">
                <a:latin typeface="標楷體" panose="03000509000000000000" pitchFamily="65" charset="-120"/>
                <a:ea typeface="標楷體" panose="03000509000000000000" pitchFamily="65" charset="-120"/>
              </a:rPr>
              <a:t>276</a:t>
            </a:r>
            <a:r>
              <a:rPr lang="zh-TW" altLang="en-US" sz="3200" dirty="0">
                <a:latin typeface="標楷體" panose="03000509000000000000" pitchFamily="65" charset="-120"/>
                <a:ea typeface="標楷體" panose="03000509000000000000" pitchFamily="65" charset="-120"/>
              </a:rPr>
              <a:t>公里之油量，應予追繳</a:t>
            </a:r>
            <a:r>
              <a:rPr lang="zh-TW" altLang="en-US" sz="3200" dirty="0" smtClean="0">
                <a:latin typeface="標楷體" panose="03000509000000000000" pitchFamily="65" charset="-120"/>
                <a:ea typeface="標楷體" panose="03000509000000000000" pitchFamily="65" charset="-120"/>
              </a:rPr>
              <a:t>發還○○市政府</a:t>
            </a:r>
            <a:r>
              <a:rPr lang="zh-TW" altLang="en-US" sz="3200" dirty="0">
                <a:latin typeface="標楷體" panose="03000509000000000000" pitchFamily="65" charset="-120"/>
                <a:ea typeface="標楷體" panose="03000509000000000000" pitchFamily="65" charset="-120"/>
              </a:rPr>
              <a:t>警察局，如</a:t>
            </a:r>
            <a:r>
              <a:rPr lang="zh-TW" altLang="en-US" sz="3200" dirty="0" smtClean="0">
                <a:latin typeface="標楷體" panose="03000509000000000000" pitchFamily="65" charset="-120"/>
                <a:ea typeface="標楷體" panose="03000509000000000000" pitchFamily="65" charset="-120"/>
              </a:rPr>
              <a:t>全部或</a:t>
            </a:r>
            <a:r>
              <a:rPr lang="zh-TW" altLang="en-US" sz="3200" dirty="0">
                <a:latin typeface="標楷體" panose="03000509000000000000" pitchFamily="65" charset="-120"/>
                <a:ea typeface="標楷體" panose="03000509000000000000" pitchFamily="65" charset="-120"/>
              </a:rPr>
              <a:t>一部無法追繳時，追徵其價額</a:t>
            </a:r>
            <a:r>
              <a:rPr lang="zh-TW"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86" y="174171"/>
            <a:ext cx="3410857" cy="1502229"/>
          </a:xfrm>
          <a:prstGeom prst="rect">
            <a:avLst/>
          </a:prstGeom>
        </p:spPr>
      </p:pic>
    </p:spTree>
    <p:extLst>
      <p:ext uri="{BB962C8B-B14F-4D97-AF65-F5344CB8AC3E}">
        <p14:creationId xmlns:p14="http://schemas.microsoft.com/office/powerpoint/2010/main" val="758022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1"/>
            <a:ext cx="10018713" cy="796636"/>
          </a:xfrm>
        </p:spPr>
        <p:txBody>
          <a:bodyPr/>
          <a:lstStyle/>
          <a:p>
            <a:r>
              <a:rPr lang="zh-TW" altLang="en-US" dirty="0" smtClean="0">
                <a:latin typeface="標楷體" panose="03000509000000000000" pitchFamily="65" charset="-120"/>
                <a:ea typeface="標楷體" panose="03000509000000000000" pitchFamily="65" charset="-120"/>
              </a:rPr>
              <a:t>他山之石二</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84310" y="1482437"/>
            <a:ext cx="10018713" cy="5001490"/>
          </a:xfrm>
        </p:spPr>
        <p:txBody>
          <a:bodyPr>
            <a:normAutofit/>
          </a:bodyPr>
          <a:lstStyle/>
          <a:p>
            <a:pPr marL="0" indent="0">
              <a:buNone/>
            </a:pP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代表會配置</a:t>
            </a:r>
            <a:r>
              <a:rPr lang="zh-TW" altLang="zh-TW" sz="3200" dirty="0">
                <a:latin typeface="標楷體" panose="03000509000000000000" pitchFamily="65" charset="-120"/>
                <a:ea typeface="標楷體" panose="03000509000000000000" pitchFamily="65" charset="-120"/>
              </a:rPr>
              <a:t>公務車</a:t>
            </a:r>
            <a:r>
              <a:rPr lang="zh-TW" altLang="zh-TW" sz="3200" dirty="0" smtClean="0">
                <a:latin typeface="標楷體" panose="03000509000000000000" pitchFamily="65" charset="-120"/>
                <a:ea typeface="標楷體" panose="03000509000000000000" pitchFamily="65" charset="-120"/>
              </a:rPr>
              <a:t>供</a:t>
            </a:r>
            <a:r>
              <a:rPr lang="zh-TW" altLang="zh-TW" sz="3200" dirty="0">
                <a:latin typeface="標楷體" panose="03000509000000000000" pitchFamily="65" charset="-120"/>
                <a:ea typeface="標楷體" panose="03000509000000000000" pitchFamily="65" charset="-120"/>
              </a:rPr>
              <a:t>鄉民代表會</a:t>
            </a:r>
            <a:r>
              <a:rPr lang="zh-TW" altLang="zh-TW" sz="3200" dirty="0" smtClean="0">
                <a:latin typeface="標楷體" panose="03000509000000000000" pitchFamily="65" charset="-120"/>
                <a:ea typeface="標楷體" panose="03000509000000000000" pitchFamily="65" charset="-120"/>
              </a:rPr>
              <a:t>主席</a:t>
            </a:r>
            <a:r>
              <a:rPr lang="zh-TW" altLang="en-US" sz="3200" dirty="0" smtClean="0">
                <a:latin typeface="標楷體" panose="03000509000000000000" pitchFamily="65" charset="-120"/>
                <a:ea typeface="標楷體" panose="03000509000000000000" pitchFamily="65" charset="-120"/>
              </a:rPr>
              <a:t>甲</a:t>
            </a:r>
            <a:r>
              <a:rPr lang="zh-TW" altLang="zh-TW" sz="3200" dirty="0" smtClean="0">
                <a:latin typeface="標楷體" panose="03000509000000000000" pitchFamily="65" charset="-120"/>
                <a:ea typeface="標楷體" panose="03000509000000000000" pitchFamily="65" charset="-120"/>
              </a:rPr>
              <a:t>使用</a:t>
            </a:r>
            <a:r>
              <a:rPr lang="zh-TW" altLang="zh-TW" sz="3200" dirty="0">
                <a:latin typeface="標楷體" panose="03000509000000000000" pitchFamily="65" charset="-120"/>
                <a:ea typeface="標楷體" panose="03000509000000000000" pitchFamily="65" charset="-120"/>
              </a:rPr>
              <a:t>，且向中油公司申辦加油卡</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張</a:t>
            </a:r>
            <a:r>
              <a:rPr lang="zh-TW" altLang="zh-TW" sz="3200" dirty="0" smtClean="0">
                <a:latin typeface="標楷體" panose="03000509000000000000" pitchFamily="65" charset="-120"/>
                <a:ea typeface="標楷體" panose="03000509000000000000" pitchFamily="65" charset="-120"/>
              </a:rPr>
              <a:t>供</a:t>
            </a:r>
            <a:r>
              <a:rPr lang="zh-TW" altLang="en-US" sz="3200" dirty="0" smtClean="0">
                <a:latin typeface="標楷體" panose="03000509000000000000" pitchFamily="65" charset="-120"/>
                <a:ea typeface="標楷體" panose="03000509000000000000" pitchFamily="65" charset="-120"/>
              </a:rPr>
              <a:t>其</a:t>
            </a:r>
            <a:r>
              <a:rPr lang="zh-TW" altLang="zh-TW" sz="3200" dirty="0" smtClean="0">
                <a:latin typeface="標楷體" panose="03000509000000000000" pitchFamily="65" charset="-120"/>
                <a:ea typeface="標楷體" panose="03000509000000000000" pitchFamily="65" charset="-120"/>
              </a:rPr>
              <a:t>簽</a:t>
            </a:r>
            <a:r>
              <a:rPr lang="zh-TW" altLang="zh-TW" sz="3200" dirty="0">
                <a:latin typeface="標楷體" panose="03000509000000000000" pitchFamily="65" charset="-120"/>
                <a:ea typeface="標楷體" panose="03000509000000000000" pitchFamily="65" charset="-120"/>
              </a:rPr>
              <a:t>帳使用。詎</a:t>
            </a:r>
            <a:r>
              <a:rPr lang="zh-TW" altLang="zh-TW" sz="3200" dirty="0" smtClean="0">
                <a:latin typeface="標楷體" panose="03000509000000000000" pitchFamily="65" charset="-120"/>
                <a:ea typeface="標楷體" panose="03000509000000000000" pitchFamily="65" charset="-120"/>
              </a:rPr>
              <a:t>甲竟</a:t>
            </a:r>
            <a:r>
              <a:rPr lang="zh-TW" altLang="zh-TW" sz="3200" dirty="0">
                <a:latin typeface="標楷體" panose="03000509000000000000" pitchFamily="65" charset="-120"/>
                <a:ea typeface="標楷體" panose="03000509000000000000" pitchFamily="65" charset="-120"/>
              </a:rPr>
              <a:t>擅</a:t>
            </a:r>
            <a:r>
              <a:rPr lang="zh-TW" altLang="zh-TW" sz="3200" u="sng" dirty="0">
                <a:latin typeface="標楷體" panose="03000509000000000000" pitchFamily="65" charset="-120"/>
                <a:ea typeface="標楷體" panose="03000509000000000000" pitchFamily="65" charset="-120"/>
              </a:rPr>
              <a:t>將公務車鑰匙及車輛，交予未具公務人員身分之子使用</a:t>
            </a:r>
            <a:r>
              <a:rPr lang="zh-TW" altLang="zh-TW" sz="3200" dirty="0">
                <a:latin typeface="標楷體" panose="03000509000000000000" pitchFamily="65" charset="-120"/>
                <a:ea typeface="標楷體" panose="03000509000000000000" pitchFamily="65" charset="-120"/>
              </a:rPr>
              <a:t>。且</a:t>
            </a:r>
            <a:r>
              <a:rPr lang="zh-TW" altLang="zh-TW" sz="3200" u="sng" dirty="0">
                <a:latin typeface="標楷體" panose="03000509000000000000" pitchFamily="65" charset="-120"/>
                <a:ea typeface="標楷體" panose="03000509000000000000" pitchFamily="65" charset="-120"/>
              </a:rPr>
              <a:t>多次駕駛個人或其妻所有自用小客車，前往加油後使用上開公務車專用加油卡簽帳，抑或將該加油卡交予他人私用車輛加油簽帳</a:t>
            </a:r>
            <a:r>
              <a:rPr lang="zh-TW" altLang="zh-TW" sz="3200" dirty="0">
                <a:latin typeface="標楷體" panose="03000509000000000000" pitchFamily="65" charset="-120"/>
                <a:ea typeface="標楷體" panose="03000509000000000000" pitchFamily="65" charset="-120"/>
              </a:rPr>
              <a:t>，圖私人不法利益</a:t>
            </a:r>
            <a:r>
              <a:rPr lang="zh-TW"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犯</a:t>
            </a:r>
            <a:r>
              <a:rPr lang="zh-TW" altLang="zh-TW" sz="3200" dirty="0" smtClean="0">
                <a:solidFill>
                  <a:srgbClr val="7030A0"/>
                </a:solidFill>
                <a:latin typeface="標楷體" panose="03000509000000000000" pitchFamily="65" charset="-120"/>
                <a:ea typeface="標楷體" panose="03000509000000000000" pitchFamily="65" charset="-120"/>
              </a:rPr>
              <a:t>連續</a:t>
            </a:r>
            <a:r>
              <a:rPr lang="zh-TW" altLang="zh-TW" sz="3200" dirty="0">
                <a:latin typeface="標楷體" panose="03000509000000000000" pitchFamily="65" charset="-120"/>
                <a:ea typeface="標楷體" panose="03000509000000000000" pitchFamily="65" charset="-120"/>
              </a:rPr>
              <a:t>對於主管之事務，明知違背法令，直接圖其他私人不法利益，因而獲得利益，處有期徒刑捌年，褫奪公權伍年。圖利所得財物</a:t>
            </a:r>
            <a:r>
              <a:rPr lang="en-US" altLang="zh-TW" sz="3200" dirty="0">
                <a:latin typeface="標楷體" panose="03000509000000000000" pitchFamily="65" charset="-120"/>
                <a:ea typeface="標楷體" panose="03000509000000000000" pitchFamily="65" charset="-120"/>
              </a:rPr>
              <a:t>20</a:t>
            </a:r>
            <a:r>
              <a:rPr lang="zh-TW" altLang="zh-TW" sz="3200" dirty="0">
                <a:latin typeface="標楷體" panose="03000509000000000000" pitchFamily="65" charset="-120"/>
                <a:ea typeface="標楷體" panose="03000509000000000000" pitchFamily="65" charset="-120"/>
              </a:rPr>
              <a:t>萬</a:t>
            </a:r>
            <a:r>
              <a:rPr lang="en-US" altLang="zh-TW" sz="3200" dirty="0">
                <a:latin typeface="標楷體" panose="03000509000000000000" pitchFamily="65" charset="-120"/>
                <a:ea typeface="標楷體" panose="03000509000000000000" pitchFamily="65" charset="-120"/>
              </a:rPr>
              <a:t>3,955</a:t>
            </a:r>
            <a:r>
              <a:rPr lang="zh-TW" altLang="zh-TW" sz="3200" dirty="0">
                <a:latin typeface="標楷體" panose="03000509000000000000" pitchFamily="65" charset="-120"/>
                <a:ea typeface="標楷體" panose="03000509000000000000" pitchFamily="65" charset="-120"/>
              </a:rPr>
              <a:t>元，應予追繳沒收。</a:t>
            </a:r>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74786" cy="1458685"/>
          </a:xfrm>
          <a:prstGeom prst="rect">
            <a:avLst/>
          </a:prstGeom>
        </p:spPr>
      </p:pic>
    </p:spTree>
    <p:extLst>
      <p:ext uri="{BB962C8B-B14F-4D97-AF65-F5344CB8AC3E}">
        <p14:creationId xmlns:p14="http://schemas.microsoft.com/office/powerpoint/2010/main" val="2539857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5" y="671945"/>
            <a:ext cx="10018713" cy="796636"/>
          </a:xfrm>
        </p:spPr>
        <p:txBody>
          <a:bodyPr/>
          <a:lstStyle/>
          <a:p>
            <a:r>
              <a:rPr lang="zh-TW" altLang="en-US" dirty="0" smtClean="0">
                <a:latin typeface="標楷體" panose="03000509000000000000" pitchFamily="65" charset="-120"/>
                <a:ea typeface="標楷體" panose="03000509000000000000" pitchFamily="65" charset="-120"/>
              </a:rPr>
              <a:t>他山之石三</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5" y="1274617"/>
            <a:ext cx="10220905" cy="5153891"/>
          </a:xfrm>
        </p:spPr>
        <p:txBody>
          <a:bodyPr>
            <a:normAutofit lnSpcReduction="10000"/>
          </a:bodyPr>
          <a:lstStyle/>
          <a:p>
            <a:pPr marL="0" indent="0" algn="just">
              <a:buNone/>
            </a:pPr>
            <a:r>
              <a:rPr lang="zh-TW" altLang="en-US" sz="3200" dirty="0">
                <a:latin typeface="標楷體" panose="03000509000000000000" pitchFamily="65" charset="-120"/>
                <a:ea typeface="標楷體" panose="03000509000000000000" pitchFamily="65" charset="-120"/>
              </a:rPr>
              <a:t>甲</a:t>
            </a:r>
            <a:r>
              <a:rPr lang="zh-TW" altLang="zh-TW" sz="3200" dirty="0" smtClean="0">
                <a:latin typeface="標楷體" panose="03000509000000000000" pitchFamily="65" charset="-120"/>
                <a:ea typeface="標楷體" panose="03000509000000000000" pitchFamily="65" charset="-120"/>
              </a:rPr>
              <a:t>在</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鎮長任內期間，與丈夫</a:t>
            </a:r>
            <a:r>
              <a:rPr lang="zh-TW" altLang="en-US" sz="3200" dirty="0" smtClean="0">
                <a:latin typeface="標楷體" panose="03000509000000000000" pitchFamily="65" charset="-120"/>
                <a:ea typeface="標楷體" panose="03000509000000000000" pitchFamily="65" charset="-120"/>
              </a:rPr>
              <a:t>乙共同基於公務員假藉職務上之機會詐欺得利之（默示）犯意聯絡，自乙在調任○○縣政府○○處擔任○○科科員後，仍自○年</a:t>
            </a:r>
            <a:r>
              <a:rPr lang="en-US" altLang="zh-TW" sz="3200" dirty="0" smtClean="0">
                <a:latin typeface="標楷體" panose="03000509000000000000" pitchFamily="65" charset="-120"/>
                <a:ea typeface="標楷體" panose="03000509000000000000" pitchFamily="65" charset="-120"/>
              </a:rPr>
              <a:t>1</a:t>
            </a:r>
            <a:r>
              <a:rPr lang="zh-TW" altLang="en-US" sz="3200" dirty="0" smtClean="0">
                <a:latin typeface="標楷體" panose="03000509000000000000" pitchFamily="65" charset="-120"/>
                <a:ea typeface="標楷體" panose="03000509000000000000" pitchFamily="65" charset="-120"/>
              </a:rPr>
              <a:t>月</a:t>
            </a:r>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日起至○年</a:t>
            </a:r>
            <a:r>
              <a:rPr lang="en-US" altLang="zh-TW" sz="3200" dirty="0" smtClean="0">
                <a:latin typeface="標楷體" panose="03000509000000000000" pitchFamily="65" charset="-120"/>
                <a:ea typeface="標楷體" panose="03000509000000000000" pitchFamily="65" charset="-120"/>
              </a:rPr>
              <a:t>2</a:t>
            </a:r>
            <a:r>
              <a:rPr lang="zh-TW" altLang="en-US" sz="3200" dirty="0" smtClean="0">
                <a:latin typeface="標楷體" panose="03000509000000000000" pitchFamily="65" charset="-120"/>
                <a:ea typeface="標楷體" panose="03000509000000000000" pitchFamily="65" charset="-120"/>
              </a:rPr>
              <a:t>月</a:t>
            </a:r>
            <a:r>
              <a:rPr lang="en-US" altLang="zh-TW" sz="3200" dirty="0" smtClean="0">
                <a:latin typeface="標楷體" panose="03000509000000000000" pitchFamily="65" charset="-120"/>
                <a:ea typeface="標楷體" panose="03000509000000000000" pitchFamily="65" charset="-120"/>
              </a:rPr>
              <a:t>4</a:t>
            </a:r>
            <a:r>
              <a:rPr lang="zh-TW" altLang="en-US" sz="3200" dirty="0" smtClean="0">
                <a:latin typeface="標楷體" panose="03000509000000000000" pitchFamily="65" charset="-120"/>
                <a:ea typeface="標楷體" panose="03000509000000000000" pitchFamily="65" charset="-120"/>
              </a:rPr>
              <a:t>日止，</a:t>
            </a:r>
            <a:r>
              <a:rPr lang="zh-TW" altLang="en-US" sz="3200" u="sng" dirty="0" smtClean="0">
                <a:latin typeface="標楷體" panose="03000509000000000000" pitchFamily="65" charset="-120"/>
                <a:ea typeface="標楷體" panose="03000509000000000000" pitchFamily="65" charset="-120"/>
              </a:rPr>
              <a:t>接續駕駛公務車為上、下班之私務，共</a:t>
            </a:r>
            <a:r>
              <a:rPr lang="en-US" altLang="zh-TW" sz="3200" u="sng" dirty="0" smtClean="0">
                <a:latin typeface="標楷體" panose="03000509000000000000" pitchFamily="65" charset="-120"/>
                <a:ea typeface="標楷體" panose="03000509000000000000" pitchFamily="65" charset="-120"/>
              </a:rPr>
              <a:t>131</a:t>
            </a:r>
            <a:r>
              <a:rPr lang="zh-TW" altLang="en-US" sz="3200" u="sng" dirty="0" smtClean="0">
                <a:latin typeface="標楷體" panose="03000509000000000000" pitchFamily="65" charset="-120"/>
                <a:ea typeface="標楷體" panose="03000509000000000000" pitchFamily="65" charset="-120"/>
              </a:rPr>
              <a:t>天，並利用中油公司不知情之員工向○○鎮公所請領公務車月結加油費用，乙由此獲得私用公務車油料（計</a:t>
            </a:r>
            <a:r>
              <a:rPr lang="en-US" altLang="zh-TW" sz="3200" u="sng" dirty="0" smtClean="0">
                <a:latin typeface="標楷體" panose="03000509000000000000" pitchFamily="65" charset="-120"/>
                <a:ea typeface="標楷體" panose="03000509000000000000" pitchFamily="65" charset="-120"/>
              </a:rPr>
              <a:t>262</a:t>
            </a:r>
            <a:r>
              <a:rPr lang="zh-TW" altLang="en-US" sz="3200" u="sng" dirty="0" smtClean="0">
                <a:latin typeface="標楷體" panose="03000509000000000000" pitchFamily="65" charset="-120"/>
                <a:ea typeface="標楷體" panose="03000509000000000000" pitchFamily="65" charset="-120"/>
              </a:rPr>
              <a:t>公升油量）之不法利益（經估算共新臺幣</a:t>
            </a:r>
            <a:r>
              <a:rPr lang="en-US" altLang="zh-TW" sz="3200" u="sng" dirty="0" smtClean="0">
                <a:latin typeface="標楷體" panose="03000509000000000000" pitchFamily="65" charset="-120"/>
                <a:ea typeface="標楷體" panose="03000509000000000000" pitchFamily="65" charset="-120"/>
              </a:rPr>
              <a:t>6,183</a:t>
            </a:r>
            <a:r>
              <a:rPr lang="zh-TW" altLang="en-US" sz="3200" u="sng" dirty="0" smtClean="0">
                <a:latin typeface="標楷體" panose="03000509000000000000" pitchFamily="65" charset="-120"/>
                <a:ea typeface="標楷體" panose="03000509000000000000" pitchFamily="65" charset="-120"/>
              </a:rPr>
              <a:t>元）</a:t>
            </a:r>
            <a:r>
              <a:rPr lang="zh-TW" altLang="en-US" sz="3200" dirty="0" smtClean="0">
                <a:latin typeface="標楷體" panose="03000509000000000000" pitchFamily="65" charset="-120"/>
                <a:ea typeface="標楷體" panose="03000509000000000000" pitchFamily="65" charset="-120"/>
              </a:rPr>
              <a:t>。</a:t>
            </a:r>
            <a:r>
              <a:rPr lang="en-US" altLang="zh-TW" sz="3200" dirty="0" smtClean="0">
                <a:latin typeface="標楷體" panose="03000509000000000000" pitchFamily="65" charset="-120"/>
                <a:ea typeface="標楷體" panose="03000509000000000000" pitchFamily="65" charset="-120"/>
              </a:rPr>
              <a:t>2</a:t>
            </a:r>
            <a:r>
              <a:rPr lang="zh-TW" altLang="zh-TW" sz="3200" dirty="0" smtClean="0">
                <a:latin typeface="標楷體" panose="03000509000000000000" pitchFamily="65" charset="-120"/>
                <a:ea typeface="標楷體" panose="03000509000000000000" pitchFamily="65" charset="-120"/>
              </a:rPr>
              <a:t>人</a:t>
            </a:r>
            <a:r>
              <a:rPr lang="zh-TW" altLang="en-US" sz="3200" dirty="0" smtClean="0">
                <a:latin typeface="標楷體" panose="03000509000000000000" pitchFamily="65" charset="-120"/>
                <a:ea typeface="標楷體" panose="03000509000000000000" pitchFamily="65" charset="-120"/>
              </a:rPr>
              <a:t>共</a:t>
            </a:r>
            <a:r>
              <a:rPr lang="zh-TW" altLang="zh-TW" sz="3200" dirty="0" smtClean="0">
                <a:latin typeface="標楷體" panose="03000509000000000000" pitchFamily="65" charset="-120"/>
                <a:ea typeface="標楷體" panose="03000509000000000000" pitchFamily="65" charset="-120"/>
              </a:rPr>
              <a:t>犯公務員</a:t>
            </a:r>
            <a:r>
              <a:rPr lang="zh-TW" altLang="zh-TW" sz="3200" dirty="0" smtClean="0">
                <a:solidFill>
                  <a:schemeClr val="accent3">
                    <a:lumMod val="75000"/>
                  </a:schemeClr>
                </a:solidFill>
                <a:latin typeface="標楷體" panose="03000509000000000000" pitchFamily="65" charset="-120"/>
                <a:ea typeface="標楷體" panose="03000509000000000000" pitchFamily="65" charset="-120"/>
              </a:rPr>
              <a:t>假藉職務上之機會詐欺得利罪</a:t>
            </a:r>
            <a:r>
              <a:rPr lang="zh-TW" altLang="zh-TW" sz="3200" dirty="0" smtClean="0">
                <a:latin typeface="標楷體" panose="03000509000000000000" pitchFamily="65" charset="-120"/>
                <a:ea typeface="標楷體" panose="03000509000000000000" pitchFamily="65" charset="-120"/>
              </a:rPr>
              <a:t>，處有期徒刑</a:t>
            </a:r>
            <a:r>
              <a:rPr lang="en-US" altLang="zh-TW" sz="3200" dirty="0" smtClean="0">
                <a:latin typeface="標楷體" panose="03000509000000000000" pitchFamily="65" charset="-120"/>
                <a:ea typeface="標楷體" panose="03000509000000000000" pitchFamily="65" charset="-120"/>
              </a:rPr>
              <a:t>1</a:t>
            </a:r>
            <a:r>
              <a:rPr lang="zh-TW" altLang="zh-TW" sz="3200" dirty="0" smtClean="0">
                <a:latin typeface="標楷體" panose="03000509000000000000" pitchFamily="65" charset="-120"/>
                <a:ea typeface="標楷體" panose="03000509000000000000" pitchFamily="65" charset="-120"/>
              </a:rPr>
              <a:t>年</a:t>
            </a:r>
            <a:r>
              <a:rPr lang="en-US" altLang="zh-TW" sz="3200" dirty="0" smtClean="0">
                <a:latin typeface="標楷體" panose="03000509000000000000" pitchFamily="65" charset="-120"/>
                <a:ea typeface="標楷體" panose="03000509000000000000" pitchFamily="65" charset="-120"/>
              </a:rPr>
              <a:t>8</a:t>
            </a:r>
            <a:r>
              <a:rPr lang="zh-TW" altLang="zh-TW" sz="3200" dirty="0" smtClean="0">
                <a:latin typeface="標楷體" panose="03000509000000000000" pitchFamily="65" charset="-120"/>
                <a:ea typeface="標楷體" panose="03000509000000000000" pitchFamily="65" charset="-120"/>
              </a:rPr>
              <a:t>月，</a:t>
            </a:r>
            <a:r>
              <a:rPr lang="zh-TW" altLang="en-US" sz="3200" dirty="0" smtClean="0">
                <a:latin typeface="標楷體" panose="03000509000000000000" pitchFamily="65" charset="-120"/>
                <a:ea typeface="標楷體" panose="03000509000000000000" pitchFamily="65" charset="-120"/>
              </a:rPr>
              <a:t>乙</a:t>
            </a:r>
            <a:r>
              <a:rPr lang="zh-TW" altLang="zh-TW" sz="3200" dirty="0" smtClean="0">
                <a:latin typeface="標楷體" panose="03000509000000000000" pitchFamily="65" charset="-120"/>
                <a:ea typeface="標楷體" panose="03000509000000000000" pitchFamily="65" charset="-120"/>
              </a:rPr>
              <a:t>判刑</a:t>
            </a:r>
            <a:r>
              <a:rPr lang="en-US" altLang="zh-TW" sz="3200" dirty="0" smtClean="0">
                <a:latin typeface="標楷體" panose="03000509000000000000" pitchFamily="65" charset="-120"/>
                <a:ea typeface="標楷體" panose="03000509000000000000" pitchFamily="65" charset="-120"/>
              </a:rPr>
              <a:t>1</a:t>
            </a:r>
            <a:r>
              <a:rPr lang="zh-TW" altLang="zh-TW" sz="3200" dirty="0" smtClean="0">
                <a:latin typeface="標楷體" panose="03000509000000000000" pitchFamily="65" charset="-120"/>
                <a:ea typeface="標楷體" panose="03000509000000000000" pitchFamily="65" charset="-120"/>
              </a:rPr>
              <a:t>年</a:t>
            </a:r>
            <a:r>
              <a:rPr lang="en-US" altLang="zh-TW" sz="3200" dirty="0" smtClean="0">
                <a:latin typeface="標楷體" panose="03000509000000000000" pitchFamily="65" charset="-120"/>
                <a:ea typeface="標楷體" panose="03000509000000000000" pitchFamily="65" charset="-120"/>
              </a:rPr>
              <a:t>6</a:t>
            </a:r>
            <a:r>
              <a:rPr lang="zh-TW" altLang="zh-TW" sz="3200" dirty="0" smtClean="0">
                <a:latin typeface="標楷體" panose="03000509000000000000" pitchFamily="65" charset="-120"/>
                <a:ea typeface="標楷體" panose="03000509000000000000" pitchFamily="65" charset="-120"/>
              </a:rPr>
              <a:t>月。</a:t>
            </a:r>
            <a:r>
              <a:rPr lang="zh-TW" altLang="en-US" sz="3500" dirty="0" smtClean="0">
                <a:latin typeface="標楷體" panose="03000509000000000000" pitchFamily="65" charset="-120"/>
                <a:ea typeface="標楷體" panose="03000509000000000000" pitchFamily="65" charset="-120"/>
              </a:rPr>
              <a:t>未扣案之犯罪所得新臺幣陸仟壹佰捌拾參元沒收，於全部或一部不能沒收或不宜執行沒收時，追徵其價額。</a:t>
            </a:r>
            <a:endParaRPr lang="zh-TW" altLang="en-US" sz="35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159658"/>
            <a:ext cx="3347357" cy="1211942"/>
          </a:xfrm>
          <a:prstGeom prst="rect">
            <a:avLst/>
          </a:prstGeom>
        </p:spPr>
      </p:pic>
    </p:spTree>
    <p:extLst>
      <p:ext uri="{BB962C8B-B14F-4D97-AF65-F5344CB8AC3E}">
        <p14:creationId xmlns:p14="http://schemas.microsoft.com/office/powerpoint/2010/main" val="2112252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5" y="914400"/>
            <a:ext cx="10018713" cy="1087580"/>
          </a:xfrm>
        </p:spPr>
        <p:txBody>
          <a:bodyPr/>
          <a:lstStyle/>
          <a:p>
            <a:r>
              <a:rPr lang="zh-TW" altLang="en-US" dirty="0" smtClean="0">
                <a:latin typeface="標楷體" panose="03000509000000000000" pitchFamily="65" charset="-120"/>
                <a:ea typeface="標楷體" panose="03000509000000000000" pitchFamily="65" charset="-120"/>
              </a:rPr>
              <a:t>他山之石四</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5" y="2001980"/>
            <a:ext cx="10220905" cy="4426528"/>
          </a:xfrm>
        </p:spPr>
        <p:txBody>
          <a:bodyPr>
            <a:noAutofit/>
          </a:bodyPr>
          <a:lstStyle/>
          <a:p>
            <a:pPr marL="0" indent="0" algn="just">
              <a:buNone/>
            </a:pPr>
            <a:r>
              <a:rPr lang="zh-TW" altLang="en-US" sz="2800" dirty="0">
                <a:latin typeface="標楷體" panose="03000509000000000000" pitchFamily="65" charset="-120"/>
                <a:ea typeface="標楷體" panose="03000509000000000000" pitchFamily="65" charset="-120"/>
              </a:rPr>
              <a:t>甲</a:t>
            </a:r>
            <a:r>
              <a:rPr lang="zh-TW" altLang="zh-TW" sz="2800" dirty="0" smtClean="0">
                <a:latin typeface="標楷體" panose="03000509000000000000" pitchFamily="65" charset="-120"/>
                <a:ea typeface="標楷體" panose="03000509000000000000" pitchFamily="65" charset="-120"/>
              </a:rPr>
              <a:t>係</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地政事務所測量助理</a:t>
            </a:r>
            <a:r>
              <a:rPr lang="zh-TW" altLang="zh-TW" sz="2800" dirty="0">
                <a:latin typeface="標楷體" panose="03000509000000000000" pitchFamily="65" charset="-120"/>
                <a:ea typeface="標楷體" panose="03000509000000000000" pitchFamily="65" charset="-120"/>
              </a:rPr>
              <a:t>，</a:t>
            </a:r>
            <a:r>
              <a:rPr lang="zh-TW" altLang="zh-TW" sz="2800" u="sng" dirty="0" smtClean="0">
                <a:latin typeface="標楷體" panose="03000509000000000000" pitchFamily="65" charset="-120"/>
                <a:ea typeface="標楷體" panose="03000509000000000000" pitchFamily="65" charset="-120"/>
              </a:rPr>
              <a:t>擅自將公務機車及加油卡，交由其不知情之女兒及兒子私用，作為代步工具</a:t>
            </a:r>
            <a:r>
              <a:rPr lang="zh-TW" altLang="zh-TW" sz="2800" dirty="0" smtClean="0">
                <a:latin typeface="標楷體" panose="03000509000000000000" pitchFamily="65" charset="-120"/>
                <a:ea typeface="標楷體" panose="03000509000000000000" pitchFamily="65" charset="-120"/>
              </a:rPr>
              <a:t>，並持車隊加油卡加油，向</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地政事務所請款</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計</a:t>
            </a:r>
            <a:r>
              <a:rPr lang="en-US" altLang="zh-TW" sz="2800" dirty="0" smtClean="0">
                <a:latin typeface="標楷體" panose="03000509000000000000" pitchFamily="65" charset="-120"/>
                <a:ea typeface="標楷體" panose="03000509000000000000" pitchFamily="65" charset="-120"/>
              </a:rPr>
              <a:t>367</a:t>
            </a:r>
            <a:r>
              <a:rPr lang="zh-TW" altLang="en-US" sz="2800" dirty="0" smtClean="0">
                <a:latin typeface="標楷體" panose="03000509000000000000" pitchFamily="65" charset="-120"/>
                <a:ea typeface="標楷體" panose="03000509000000000000" pitchFamily="65" charset="-120"/>
              </a:rPr>
              <a:t>元</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。另於該機車交由子女私用期間，就該機車年度修理保養費，前往</a:t>
            </a:r>
            <a:r>
              <a:rPr lang="zh-TW" altLang="zh-TW" sz="2800" dirty="0">
                <a:latin typeface="標楷體" panose="03000509000000000000" pitchFamily="65" charset="-120"/>
                <a:ea typeface="標楷體" panose="03000509000000000000" pitchFamily="65" charset="-120"/>
              </a:rPr>
              <a:t>甲</a:t>
            </a:r>
            <a:r>
              <a:rPr lang="zh-TW" altLang="zh-TW" sz="2800" dirty="0" smtClean="0">
                <a:latin typeface="標楷體" panose="03000509000000000000" pitchFamily="65" charset="-120"/>
                <a:ea typeface="標楷體" panose="03000509000000000000" pitchFamily="65" charset="-120"/>
              </a:rPr>
              <a:t>機車行，</a:t>
            </a:r>
            <a:r>
              <a:rPr lang="zh-TW" altLang="zh-TW" sz="2800" u="sng" dirty="0" smtClean="0">
                <a:latin typeface="標楷體" panose="03000509000000000000" pitchFamily="65" charset="-120"/>
                <a:ea typeface="標楷體" panose="03000509000000000000" pitchFamily="65" charset="-120"/>
              </a:rPr>
              <a:t>請託該機車行負責人在未實際保養維修情況下，書寫保養維修之不實單據</a:t>
            </a:r>
            <a:r>
              <a:rPr lang="en-US" altLang="zh-TW" sz="2800" u="sng" dirty="0" smtClean="0">
                <a:latin typeface="標楷體" panose="03000509000000000000" pitchFamily="65" charset="-120"/>
                <a:ea typeface="標楷體" panose="03000509000000000000" pitchFamily="65" charset="-120"/>
              </a:rPr>
              <a:t>1,620</a:t>
            </a:r>
            <a:r>
              <a:rPr lang="zh-TW" altLang="en-US" sz="2800" u="sng" dirty="0" smtClean="0">
                <a:latin typeface="標楷體" panose="03000509000000000000" pitchFamily="65" charset="-120"/>
                <a:ea typeface="標楷體" panose="03000509000000000000" pitchFamily="65" charset="-120"/>
              </a:rPr>
              <a:t>元</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復</a:t>
            </a:r>
            <a:r>
              <a:rPr lang="zh-TW" altLang="zh-TW" sz="2800" u="sng" dirty="0">
                <a:latin typeface="標楷體" panose="03000509000000000000" pitchFamily="65" charset="-120"/>
                <a:ea typeface="標楷體" panose="03000509000000000000" pitchFamily="65" charset="-120"/>
              </a:rPr>
              <a:t>前往乙機車行</a:t>
            </a:r>
            <a:r>
              <a:rPr lang="zh-TW" altLang="zh-TW" sz="2800" u="sng" dirty="0" smtClean="0">
                <a:latin typeface="標楷體" panose="03000509000000000000" pitchFamily="65" charset="-120"/>
                <a:ea typeface="標楷體" panose="03000509000000000000" pitchFamily="65" charset="-120"/>
              </a:rPr>
              <a:t>，以之前維修機車忘記拿取收據為由，向不知情之機車行負責人索取</a:t>
            </a:r>
            <a:r>
              <a:rPr lang="en-US" altLang="zh-TW" sz="2800" u="sng" dirty="0" smtClean="0">
                <a:latin typeface="標楷體" panose="03000509000000000000" pitchFamily="65" charset="-120"/>
                <a:ea typeface="標楷體" panose="03000509000000000000" pitchFamily="65" charset="-120"/>
              </a:rPr>
              <a:t>1,600</a:t>
            </a:r>
            <a:r>
              <a:rPr lang="zh-TW" altLang="zh-TW" sz="2800" u="sng" dirty="0" smtClean="0">
                <a:latin typeface="標楷體" panose="03000509000000000000" pitchFamily="65" charset="-120"/>
                <a:ea typeface="標楷體" panose="03000509000000000000" pitchFamily="65" charset="-120"/>
              </a:rPr>
              <a:t>元左右額度之機車維修費收據</a:t>
            </a:r>
            <a:r>
              <a:rPr lang="zh-TW" altLang="zh-TW" sz="2800" dirty="0" smtClean="0">
                <a:latin typeface="標楷體" panose="03000509000000000000" pitchFamily="65" charset="-120"/>
                <a:ea typeface="標楷體" panose="03000509000000000000" pitchFamily="65" charset="-120"/>
              </a:rPr>
              <a:t>。犯公務員</a:t>
            </a:r>
            <a:r>
              <a:rPr lang="zh-TW" altLang="zh-TW" sz="2800" dirty="0" smtClean="0">
                <a:solidFill>
                  <a:schemeClr val="accent3">
                    <a:lumMod val="75000"/>
                  </a:schemeClr>
                </a:solidFill>
                <a:latin typeface="標楷體" panose="03000509000000000000" pitchFamily="65" charset="-120"/>
                <a:ea typeface="標楷體" panose="03000509000000000000" pitchFamily="65" charset="-120"/>
              </a:rPr>
              <a:t>假藉職務上之機會詐欺得利罪</a:t>
            </a:r>
            <a:r>
              <a:rPr lang="zh-TW" altLang="zh-TW" sz="2800" dirty="0" smtClean="0">
                <a:solidFill>
                  <a:schemeClr val="tx2"/>
                </a:solidFill>
                <a:latin typeface="標楷體" panose="03000509000000000000" pitchFamily="65" charset="-120"/>
                <a:ea typeface="標楷體" panose="03000509000000000000" pitchFamily="65" charset="-120"/>
              </a:rPr>
              <a:t>，處有期徒刑壹年。又犯公務員利用職務上之機會詐欺財物罪，共二罪，各處有期徒刑壹年陸月，均褫奪公權貳年。</a:t>
            </a:r>
            <a:endParaRPr lang="zh-TW" altLang="en-US" sz="2800" dirty="0">
              <a:solidFill>
                <a:schemeClr val="tx2"/>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0" y="217715"/>
            <a:ext cx="3367313" cy="1458685"/>
          </a:xfrm>
          <a:prstGeom prst="rect">
            <a:avLst/>
          </a:prstGeom>
        </p:spPr>
      </p:pic>
    </p:spTree>
    <p:extLst>
      <p:ext uri="{BB962C8B-B14F-4D97-AF65-F5344CB8AC3E}">
        <p14:creationId xmlns:p14="http://schemas.microsoft.com/office/powerpoint/2010/main" val="2751039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988" y="380566"/>
            <a:ext cx="10018713" cy="1157948"/>
          </a:xfrm>
        </p:spPr>
        <p:txBody>
          <a:bodyPr/>
          <a:lstStyle/>
          <a:p>
            <a:r>
              <a:rPr lang="zh-TW" altLang="en-US" dirty="0" smtClean="0">
                <a:latin typeface="標楷體" panose="03000509000000000000" pitchFamily="65" charset="-120"/>
                <a:ea typeface="標楷體" panose="03000509000000000000" pitchFamily="65" charset="-120"/>
              </a:rPr>
              <a:t>他山之石</a:t>
            </a:r>
            <a:r>
              <a:rPr lang="zh-TW" altLang="en-US" dirty="0">
                <a:latin typeface="標楷體" panose="03000509000000000000" pitchFamily="65" charset="-120"/>
                <a:ea typeface="標楷體" panose="03000509000000000000" pitchFamily="65" charset="-120"/>
              </a:rPr>
              <a:t>五</a:t>
            </a:r>
          </a:p>
        </p:txBody>
      </p:sp>
      <p:sp>
        <p:nvSpPr>
          <p:cNvPr id="3" name="內容版面配置區 2"/>
          <p:cNvSpPr>
            <a:spLocks noGrp="1"/>
          </p:cNvSpPr>
          <p:nvPr>
            <p:ph idx="1"/>
          </p:nvPr>
        </p:nvSpPr>
        <p:spPr>
          <a:xfrm>
            <a:off x="1513891" y="1094509"/>
            <a:ext cx="10220905" cy="5763491"/>
          </a:xfrm>
        </p:spPr>
        <p:txBody>
          <a:bodyPr>
            <a:noAutofit/>
          </a:bodyPr>
          <a:lstStyle/>
          <a:p>
            <a:pPr marL="0" indent="0" algn="just">
              <a:buNone/>
            </a:pPr>
            <a:r>
              <a:rPr lang="zh-TW" altLang="zh-TW" sz="3000" dirty="0" smtClean="0">
                <a:latin typeface="標楷體" panose="03000509000000000000" pitchFamily="65" charset="-120"/>
                <a:ea typeface="標楷體" panose="03000509000000000000" pitchFamily="65" charset="-120"/>
              </a:rPr>
              <a:t>李</a:t>
            </a:r>
            <a:r>
              <a:rPr lang="zh-TW" altLang="en-US" sz="3000" dirty="0" smtClean="0">
                <a:latin typeface="標楷體" panose="03000509000000000000" pitchFamily="65" charset="-120"/>
                <a:ea typeface="標楷體" panose="03000509000000000000" pitchFamily="65" charset="-120"/>
              </a:rPr>
              <a:t>○為○○</a:t>
            </a:r>
            <a:r>
              <a:rPr lang="zh-TW" altLang="zh-TW" sz="3000" dirty="0" smtClean="0">
                <a:latin typeface="標楷體" panose="03000509000000000000" pitchFamily="65" charset="-120"/>
                <a:ea typeface="標楷體" panose="03000509000000000000" pitchFamily="65" charset="-120"/>
              </a:rPr>
              <a:t>區</a:t>
            </a:r>
            <a:r>
              <a:rPr lang="zh-TW" altLang="zh-TW" sz="3000" dirty="0">
                <a:latin typeface="標楷體" panose="03000509000000000000" pitchFamily="65" charset="-120"/>
                <a:ea typeface="標楷體" panose="03000509000000000000" pitchFamily="65" charset="-120"/>
              </a:rPr>
              <a:t>清潔隊隊長</a:t>
            </a:r>
            <a:r>
              <a:rPr lang="zh-TW" altLang="zh-TW" sz="3000" dirty="0" smtClean="0">
                <a:latin typeface="標楷體" panose="03000509000000000000" pitchFamily="65" charset="-120"/>
                <a:ea typeface="標楷體" panose="03000509000000000000" pitchFamily="65" charset="-120"/>
              </a:rPr>
              <a:t>，</a:t>
            </a:r>
            <a:r>
              <a:rPr lang="zh-TW" altLang="zh-TW" sz="3000" u="sng" dirty="0" smtClean="0">
                <a:latin typeface="標楷體" panose="03000509000000000000" pitchFamily="65" charset="-120"/>
                <a:ea typeface="標楷體" panose="03000509000000000000" pitchFamily="65" charset="-120"/>
              </a:rPr>
              <a:t>駕駛公務</a:t>
            </a:r>
            <a:r>
              <a:rPr lang="zh-TW" altLang="zh-TW" sz="3000" u="sng" dirty="0">
                <a:latin typeface="標楷體" panose="03000509000000000000" pitchFamily="65" charset="-120"/>
                <a:ea typeface="標楷體" panose="03000509000000000000" pitchFamily="65" charset="-120"/>
              </a:rPr>
              <a:t>車到加油站，</a:t>
            </a:r>
            <a:r>
              <a:rPr lang="zh-TW" altLang="zh-TW" sz="3000" u="sng" dirty="0" smtClean="0">
                <a:latin typeface="標楷體" panose="03000509000000000000" pitchFamily="65" charset="-120"/>
                <a:ea typeface="標楷體" panose="03000509000000000000" pitchFamily="65" charset="-120"/>
              </a:rPr>
              <a:t>拿車隊卡佯</a:t>
            </a:r>
            <a:r>
              <a:rPr lang="zh-TW" altLang="zh-TW" sz="3000" u="sng" dirty="0">
                <a:latin typeface="標楷體" panose="03000509000000000000" pitchFamily="65" charset="-120"/>
                <a:ea typeface="標楷體" panose="03000509000000000000" pitchFamily="65" charset="-120"/>
              </a:rPr>
              <a:t>稱「把油帶回去作公務使用」</a:t>
            </a:r>
            <a:r>
              <a:rPr lang="zh-TW" altLang="zh-TW" sz="3000" u="sng" dirty="0" smtClean="0">
                <a:latin typeface="標楷體" panose="03000509000000000000" pitchFamily="65" charset="-120"/>
                <a:ea typeface="標楷體" panose="03000509000000000000" pitchFamily="65" charset="-120"/>
              </a:rPr>
              <a:t>，</a:t>
            </a:r>
            <a:r>
              <a:rPr lang="zh-TW" altLang="en-US" sz="3000" u="sng" dirty="0" smtClean="0">
                <a:latin typeface="標楷體" panose="03000509000000000000" pitchFamily="65" charset="-120"/>
                <a:ea typeface="標楷體" panose="03000509000000000000" pitchFamily="65" charset="-120"/>
              </a:rPr>
              <a:t>先後</a:t>
            </a:r>
            <a:r>
              <a:rPr lang="en-US" altLang="zh-TW" sz="3000" u="sng" dirty="0" smtClean="0">
                <a:latin typeface="標楷體" panose="03000509000000000000" pitchFamily="65" charset="-120"/>
                <a:ea typeface="標楷體" panose="03000509000000000000" pitchFamily="65" charset="-120"/>
              </a:rPr>
              <a:t>3</a:t>
            </a:r>
            <a:r>
              <a:rPr lang="zh-TW" altLang="en-US" sz="3000" u="sng" dirty="0" smtClean="0">
                <a:latin typeface="標楷體" panose="03000509000000000000" pitchFamily="65" charset="-120"/>
                <a:ea typeface="標楷體" panose="03000509000000000000" pitchFamily="65" charset="-120"/>
              </a:rPr>
              <a:t>次</a:t>
            </a:r>
            <a:r>
              <a:rPr lang="zh-TW" altLang="zh-TW" sz="3000" u="sng" dirty="0" smtClean="0">
                <a:latin typeface="標楷體" panose="03000509000000000000" pitchFamily="65" charset="-120"/>
                <a:ea typeface="標楷體" panose="03000509000000000000" pitchFamily="65" charset="-120"/>
              </a:rPr>
              <a:t>用</a:t>
            </a:r>
            <a:r>
              <a:rPr lang="en-US" altLang="zh-TW" sz="3000" u="sng" dirty="0">
                <a:latin typeface="標楷體" panose="03000509000000000000" pitchFamily="65" charset="-120"/>
                <a:ea typeface="標楷體" panose="03000509000000000000" pitchFamily="65" charset="-120"/>
              </a:rPr>
              <a:t>2</a:t>
            </a:r>
            <a:r>
              <a:rPr lang="zh-TW" altLang="zh-TW" sz="3000" u="sng" dirty="0">
                <a:latin typeface="標楷體" panose="03000509000000000000" pitchFamily="65" charset="-120"/>
                <a:ea typeface="標楷體" panose="03000509000000000000" pitchFamily="65" charset="-120"/>
              </a:rPr>
              <a:t>只塑膠</a:t>
            </a:r>
            <a:r>
              <a:rPr lang="zh-TW" altLang="zh-TW" sz="3000" u="sng" dirty="0" smtClean="0">
                <a:latin typeface="標楷體" panose="03000509000000000000" pitchFamily="65" charset="-120"/>
                <a:ea typeface="標楷體" panose="03000509000000000000" pitchFamily="65" charset="-120"/>
              </a:rPr>
              <a:t>油桶</a:t>
            </a:r>
            <a:r>
              <a:rPr lang="zh-TW" altLang="en-US" sz="3000" u="sng" dirty="0" smtClean="0">
                <a:latin typeface="標楷體" panose="03000509000000000000" pitchFamily="65" charset="-120"/>
                <a:ea typeface="標楷體" panose="03000509000000000000" pitchFamily="65" charset="-120"/>
              </a:rPr>
              <a:t>，合計購買</a:t>
            </a:r>
            <a:r>
              <a:rPr lang="en-US" altLang="zh-TW" sz="3000" u="sng" dirty="0" smtClean="0">
                <a:latin typeface="標楷體" panose="03000509000000000000" pitchFamily="65" charset="-120"/>
                <a:ea typeface="標楷體" panose="03000509000000000000" pitchFamily="65" charset="-120"/>
              </a:rPr>
              <a:t>109.91</a:t>
            </a:r>
            <a:r>
              <a:rPr lang="zh-TW" altLang="en-US" sz="3000" u="sng" dirty="0" smtClean="0">
                <a:latin typeface="標楷體" panose="03000509000000000000" pitchFamily="65" charset="-120"/>
                <a:ea typeface="標楷體" panose="03000509000000000000" pitchFamily="65" charset="-120"/>
              </a:rPr>
              <a:t>公升</a:t>
            </a:r>
            <a:r>
              <a:rPr lang="zh-TW" altLang="zh-TW" sz="3000" u="sng" dirty="0" smtClean="0">
                <a:latin typeface="標楷體" panose="03000509000000000000" pitchFamily="65" charset="-120"/>
                <a:ea typeface="標楷體" panose="03000509000000000000" pitchFamily="65" charset="-120"/>
              </a:rPr>
              <a:t>汽油</a:t>
            </a:r>
            <a:r>
              <a:rPr lang="zh-TW" altLang="zh-TW" sz="3000" u="sng" dirty="0">
                <a:latin typeface="標楷體" panose="03000509000000000000" pitchFamily="65" charset="-120"/>
                <a:ea typeface="標楷體" panose="03000509000000000000" pitchFamily="65" charset="-120"/>
              </a:rPr>
              <a:t>，卻</a:t>
            </a:r>
            <a:r>
              <a:rPr lang="zh-TW" altLang="zh-TW" sz="3000" u="sng" dirty="0" smtClean="0">
                <a:latin typeface="標楷體" panose="03000509000000000000" pitchFamily="65" charset="-120"/>
                <a:ea typeface="標楷體" panose="03000509000000000000" pitchFamily="65" charset="-120"/>
              </a:rPr>
              <a:t>帶回幫</a:t>
            </a:r>
            <a:r>
              <a:rPr lang="zh-TW" altLang="zh-TW" sz="3000" u="sng" dirty="0">
                <a:latin typeface="標楷體" panose="03000509000000000000" pitchFamily="65" charset="-120"/>
                <a:ea typeface="標楷體" panose="03000509000000000000" pitchFamily="65" charset="-120"/>
              </a:rPr>
              <a:t>自家汽車加油，再將簽單交給不知情的公務車駕駛，指示填載不實</a:t>
            </a:r>
            <a:r>
              <a:rPr lang="zh-TW" altLang="zh-TW" sz="3000" u="sng" dirty="0" smtClean="0">
                <a:latin typeface="標楷體" panose="03000509000000000000" pitchFamily="65" charset="-120"/>
                <a:ea typeface="標楷體" panose="03000509000000000000" pitchFamily="65" charset="-120"/>
              </a:rPr>
              <a:t>的行駛</a:t>
            </a:r>
            <a:r>
              <a:rPr lang="zh-TW" altLang="zh-TW" sz="3000" u="sng" dirty="0">
                <a:latin typeface="標楷體" panose="03000509000000000000" pitchFamily="65" charset="-120"/>
                <a:ea typeface="標楷體" panose="03000509000000000000" pitchFamily="65" charset="-120"/>
              </a:rPr>
              <a:t>、加油記錄</a:t>
            </a:r>
            <a:r>
              <a:rPr lang="zh-TW" altLang="zh-TW" sz="3000" dirty="0" smtClean="0">
                <a:latin typeface="標楷體" panose="03000509000000000000" pitchFamily="65" charset="-120"/>
                <a:ea typeface="標楷體" panose="03000509000000000000" pitchFamily="65" charset="-120"/>
              </a:rPr>
              <a:t>。李</a:t>
            </a:r>
            <a:r>
              <a:rPr lang="zh-TW" altLang="zh-TW" sz="3000" dirty="0">
                <a:latin typeface="標楷體" panose="03000509000000000000" pitchFamily="65" charset="-120"/>
                <a:ea typeface="標楷體" panose="03000509000000000000" pitchFamily="65" charset="-120"/>
              </a:rPr>
              <a:t>男調任</a:t>
            </a:r>
            <a:r>
              <a:rPr lang="zh-TW" altLang="zh-TW" sz="3000" dirty="0" smtClean="0">
                <a:latin typeface="標楷體" panose="03000509000000000000" pitchFamily="65" charset="-120"/>
                <a:ea typeface="標楷體" panose="03000509000000000000" pitchFamily="65" charset="-120"/>
              </a:rPr>
              <a:t>環保局股長</a:t>
            </a:r>
            <a:r>
              <a:rPr lang="zh-TW" altLang="en-US" sz="3000" dirty="0" smtClean="0">
                <a:latin typeface="標楷體" panose="03000509000000000000" pitchFamily="65" charset="-120"/>
                <a:ea typeface="標楷體" panose="03000509000000000000" pitchFamily="65" charset="-120"/>
              </a:rPr>
              <a:t>後</a:t>
            </a:r>
            <a:r>
              <a:rPr lang="zh-TW" altLang="zh-TW" sz="3000" dirty="0" smtClean="0">
                <a:latin typeface="標楷體" panose="03000509000000000000" pitchFamily="65" charset="-120"/>
                <a:ea typeface="標楷體" panose="03000509000000000000" pitchFamily="65" charset="-120"/>
              </a:rPr>
              <a:t>，竟直接</a:t>
            </a:r>
            <a:r>
              <a:rPr lang="zh-TW" altLang="zh-TW" sz="3000" dirty="0">
                <a:latin typeface="標楷體" panose="03000509000000000000" pitchFamily="65" charset="-120"/>
                <a:ea typeface="標楷體" panose="03000509000000000000" pitchFamily="65" charset="-120"/>
              </a:rPr>
              <a:t>回清潔隊拿走車隊卡，駕</a:t>
            </a:r>
            <a:r>
              <a:rPr lang="zh-TW" altLang="zh-TW" sz="3000" u="sng" dirty="0">
                <a:latin typeface="標楷體" panose="03000509000000000000" pitchFamily="65" charset="-120"/>
                <a:ea typeface="標楷體" panose="03000509000000000000" pitchFamily="65" charset="-120"/>
              </a:rPr>
              <a:t>駛</a:t>
            </a:r>
            <a:r>
              <a:rPr lang="zh-TW" altLang="zh-TW" sz="3000" u="sng" dirty="0" smtClean="0">
                <a:latin typeface="標楷體" panose="03000509000000000000" pitchFamily="65" charset="-120"/>
                <a:ea typeface="標楷體" panose="03000509000000000000" pitchFamily="65" charset="-120"/>
              </a:rPr>
              <a:t>自</a:t>
            </a:r>
            <a:r>
              <a:rPr lang="zh-TW" altLang="en-US" sz="3000" u="sng" dirty="0" smtClean="0">
                <a:latin typeface="標楷體" panose="03000509000000000000" pitchFamily="65" charset="-120"/>
                <a:ea typeface="標楷體" panose="03000509000000000000" pitchFamily="65" charset="-120"/>
              </a:rPr>
              <a:t>家</a:t>
            </a:r>
            <a:r>
              <a:rPr lang="zh-TW" altLang="zh-TW" sz="3000" u="sng" dirty="0" smtClean="0">
                <a:latin typeface="標楷體" panose="03000509000000000000" pitchFamily="65" charset="-120"/>
                <a:ea typeface="標楷體" panose="03000509000000000000" pitchFamily="65" charset="-120"/>
              </a:rPr>
              <a:t>車先加</a:t>
            </a:r>
            <a:r>
              <a:rPr lang="zh-TW" altLang="zh-TW" sz="3000" u="sng" dirty="0">
                <a:latin typeface="標楷體" panose="03000509000000000000" pitchFamily="65" charset="-120"/>
                <a:ea typeface="標楷體" panose="03000509000000000000" pitchFamily="65" charset="-120"/>
              </a:rPr>
              <a:t>了</a:t>
            </a:r>
            <a:r>
              <a:rPr lang="en-US" altLang="zh-TW" sz="3000" u="sng" dirty="0">
                <a:latin typeface="標楷體" panose="03000509000000000000" pitchFamily="65" charset="-120"/>
                <a:ea typeface="標楷體" panose="03000509000000000000" pitchFamily="65" charset="-120"/>
              </a:rPr>
              <a:t>24.29</a:t>
            </a:r>
            <a:r>
              <a:rPr lang="zh-TW" altLang="zh-TW" sz="3000" u="sng" dirty="0" smtClean="0">
                <a:latin typeface="標楷體" panose="03000509000000000000" pitchFamily="65" charset="-120"/>
                <a:ea typeface="標楷體" panose="03000509000000000000" pitchFamily="65" charset="-120"/>
              </a:rPr>
              <a:t>公升的</a:t>
            </a:r>
            <a:r>
              <a:rPr lang="zh-TW" altLang="zh-TW" sz="3000" u="sng" dirty="0">
                <a:latin typeface="標楷體" panose="03000509000000000000" pitchFamily="65" charset="-120"/>
                <a:ea typeface="標楷體" panose="03000509000000000000" pitchFamily="65" charset="-120"/>
              </a:rPr>
              <a:t>汽油，再請加油站員工加油到自備的</a:t>
            </a:r>
            <a:r>
              <a:rPr lang="zh-TW" altLang="zh-TW" sz="3000" u="sng" dirty="0" smtClean="0">
                <a:latin typeface="標楷體" panose="03000509000000000000" pitchFamily="65" charset="-120"/>
                <a:ea typeface="標楷體" panose="03000509000000000000" pitchFamily="65" charset="-120"/>
              </a:rPr>
              <a:t>油桶</a:t>
            </a:r>
            <a:r>
              <a:rPr lang="zh-TW" altLang="en-US" sz="3000" u="sng" dirty="0" smtClean="0">
                <a:latin typeface="標楷體" panose="03000509000000000000" pitchFamily="65" charset="-120"/>
                <a:ea typeface="標楷體" panose="03000509000000000000" pitchFamily="65" charset="-120"/>
              </a:rPr>
              <a:t>遭</a:t>
            </a:r>
            <a:r>
              <a:rPr lang="zh-TW" altLang="zh-TW" sz="3000" u="sng" dirty="0" smtClean="0">
                <a:latin typeface="標楷體" panose="03000509000000000000" pitchFamily="65" charset="-120"/>
                <a:ea typeface="標楷體" panose="03000509000000000000" pitchFamily="65" charset="-120"/>
              </a:rPr>
              <a:t>拒，</a:t>
            </a:r>
            <a:r>
              <a:rPr lang="zh-TW" altLang="en-US" sz="3000" u="sng" dirty="0">
                <a:latin typeface="標楷體" panose="03000509000000000000" pitchFamily="65" charset="-120"/>
                <a:ea typeface="標楷體" panose="03000509000000000000" pitchFamily="65" charset="-120"/>
              </a:rPr>
              <a:t>嗣</a:t>
            </a:r>
            <a:r>
              <a:rPr lang="zh-TW" altLang="en-US" sz="3000" u="sng" dirty="0" smtClean="0">
                <a:latin typeface="標楷體" panose="03000509000000000000" pitchFamily="65" charset="-120"/>
                <a:ea typeface="標楷體" panose="03000509000000000000" pitchFamily="65" charset="-120"/>
              </a:rPr>
              <a:t>因</a:t>
            </a:r>
            <a:r>
              <a:rPr lang="zh-TW" altLang="zh-TW" sz="3000" u="sng" dirty="0" smtClean="0">
                <a:latin typeface="標楷體" panose="03000509000000000000" pitchFamily="65" charset="-120"/>
                <a:ea typeface="標楷體" panose="03000509000000000000" pitchFamily="65" charset="-120"/>
              </a:rPr>
              <a:t>車隊</a:t>
            </a:r>
            <a:r>
              <a:rPr lang="zh-TW" altLang="zh-TW" sz="3000" u="sng" dirty="0">
                <a:latin typeface="標楷體" panose="03000509000000000000" pitchFamily="65" charset="-120"/>
                <a:ea typeface="標楷體" panose="03000509000000000000" pitchFamily="65" charset="-120"/>
              </a:rPr>
              <a:t>卡不能作為私家車加油簽帳</a:t>
            </a:r>
            <a:r>
              <a:rPr lang="zh-TW" altLang="zh-TW" sz="3000" u="sng" dirty="0" smtClean="0">
                <a:latin typeface="標楷體" panose="03000509000000000000" pitchFamily="65" charset="-120"/>
                <a:ea typeface="標楷體" panose="03000509000000000000" pitchFamily="65" charset="-120"/>
              </a:rPr>
              <a:t>使用</a:t>
            </a:r>
            <a:r>
              <a:rPr lang="zh-TW" altLang="en-US" sz="3000" u="sng" dirty="0" smtClean="0">
                <a:latin typeface="標楷體" panose="03000509000000000000" pitchFamily="65" charset="-120"/>
                <a:ea typeface="標楷體" panose="03000509000000000000" pitchFamily="65" charset="-120"/>
              </a:rPr>
              <a:t>再遭</a:t>
            </a:r>
            <a:r>
              <a:rPr lang="zh-TW" altLang="zh-TW" sz="3000" u="sng" dirty="0" smtClean="0">
                <a:latin typeface="標楷體" panose="03000509000000000000" pitchFamily="65" charset="-120"/>
                <a:ea typeface="標楷體" panose="03000509000000000000" pitchFamily="65" charset="-120"/>
              </a:rPr>
              <a:t>拒</a:t>
            </a:r>
            <a:r>
              <a:rPr lang="zh-TW" altLang="en-US" sz="3000" u="sng" dirty="0" smtClean="0">
                <a:latin typeface="標楷體" panose="03000509000000000000" pitchFamily="65" charset="-120"/>
                <a:ea typeface="標楷體" panose="03000509000000000000" pitchFamily="65" charset="-120"/>
              </a:rPr>
              <a:t>。</a:t>
            </a:r>
            <a:r>
              <a:rPr lang="zh-TW" altLang="zh-TW" sz="3000" u="sng" dirty="0" smtClean="0">
                <a:latin typeface="標楷體" panose="03000509000000000000" pitchFamily="65" charset="-120"/>
                <a:ea typeface="標楷體" panose="03000509000000000000" pitchFamily="65" charset="-120"/>
              </a:rPr>
              <a:t>竟</a:t>
            </a:r>
            <a:r>
              <a:rPr lang="zh-TW" altLang="zh-TW" sz="3000" u="sng" dirty="0">
                <a:latin typeface="標楷體" panose="03000509000000000000" pitchFamily="65" charset="-120"/>
                <a:ea typeface="標楷體" panose="03000509000000000000" pitchFamily="65" charset="-120"/>
              </a:rPr>
              <a:t>無恥謊稱沒有帶現金和信用卡，迫使加油站讓他使用車隊卡簽帳</a:t>
            </a:r>
            <a:r>
              <a:rPr lang="zh-TW" altLang="zh-TW" sz="3000" dirty="0" smtClean="0">
                <a:latin typeface="標楷體" panose="03000509000000000000" pitchFamily="65" charset="-120"/>
                <a:ea typeface="標楷體" panose="03000509000000000000" pitchFamily="65" charset="-120"/>
              </a:rPr>
              <a:t>。共</a:t>
            </a:r>
            <a:r>
              <a:rPr lang="zh-TW" altLang="en-US" sz="3000" dirty="0" smtClean="0">
                <a:latin typeface="標楷體" panose="03000509000000000000" pitchFamily="65" charset="-120"/>
                <a:ea typeface="標楷體" panose="03000509000000000000" pitchFamily="65" charset="-120"/>
              </a:rPr>
              <a:t>詐得</a:t>
            </a:r>
            <a:r>
              <a:rPr lang="en-US" altLang="zh-TW" sz="3000" dirty="0" smtClean="0">
                <a:latin typeface="標楷體" panose="03000509000000000000" pitchFamily="65" charset="-120"/>
                <a:ea typeface="標楷體" panose="03000509000000000000" pitchFamily="65" charset="-120"/>
              </a:rPr>
              <a:t>3,261</a:t>
            </a:r>
            <a:r>
              <a:rPr lang="zh-TW" altLang="zh-TW" sz="3000" dirty="0">
                <a:latin typeface="標楷體" panose="03000509000000000000" pitchFamily="65" charset="-120"/>
                <a:ea typeface="標楷體" panose="03000509000000000000" pitchFamily="65" charset="-120"/>
              </a:rPr>
              <a:t>元</a:t>
            </a:r>
            <a:r>
              <a:rPr lang="zh-TW" altLang="zh-TW" sz="3000" dirty="0" smtClean="0">
                <a:latin typeface="標楷體" panose="03000509000000000000" pitchFamily="65" charset="-120"/>
                <a:ea typeface="標楷體" panose="03000509000000000000" pitchFamily="65" charset="-120"/>
              </a:rPr>
              <a:t>。係</a:t>
            </a:r>
            <a:r>
              <a:rPr lang="zh-TW" altLang="zh-TW" sz="3000" dirty="0" smtClean="0">
                <a:solidFill>
                  <a:schemeClr val="accent3">
                    <a:lumMod val="75000"/>
                  </a:schemeClr>
                </a:solidFill>
                <a:latin typeface="標楷體" panose="03000509000000000000" pitchFamily="65" charset="-120"/>
                <a:ea typeface="標楷體" panose="03000509000000000000" pitchFamily="65" charset="-120"/>
              </a:rPr>
              <a:t>假借</a:t>
            </a:r>
            <a:r>
              <a:rPr lang="zh-TW" altLang="zh-TW" sz="3000" dirty="0">
                <a:solidFill>
                  <a:schemeClr val="accent3">
                    <a:lumMod val="75000"/>
                  </a:schemeClr>
                </a:solidFill>
                <a:latin typeface="標楷體" panose="03000509000000000000" pitchFamily="65" charset="-120"/>
                <a:ea typeface="標楷體" panose="03000509000000000000" pitchFamily="65" charset="-120"/>
              </a:rPr>
              <a:t>職務上之機會，故意犯詐欺得利罪</a:t>
            </a:r>
            <a:r>
              <a:rPr lang="zh-TW" altLang="zh-TW" sz="3000" dirty="0">
                <a:latin typeface="標楷體" panose="03000509000000000000" pitchFamily="65" charset="-120"/>
                <a:ea typeface="標楷體" panose="03000509000000000000" pitchFamily="65" charset="-120"/>
              </a:rPr>
              <a:t>，</a:t>
            </a:r>
            <a:r>
              <a:rPr lang="zh-TW" altLang="zh-TW" sz="3000" u="sng" dirty="0">
                <a:latin typeface="標楷體" panose="03000509000000000000" pitchFamily="65" charset="-120"/>
                <a:ea typeface="標楷體" panose="03000509000000000000" pitchFamily="65" charset="-120"/>
              </a:rPr>
              <a:t>共肆罪</a:t>
            </a:r>
            <a:r>
              <a:rPr lang="zh-TW" altLang="zh-TW" sz="3000" dirty="0">
                <a:latin typeface="標楷體" panose="03000509000000000000" pitchFamily="65" charset="-120"/>
                <a:ea typeface="標楷體" panose="03000509000000000000" pitchFamily="65" charset="-120"/>
              </a:rPr>
              <a:t>，各處有期徒刑參月。應執行有期徒刑玖月。緩刑貳年，並</a:t>
            </a:r>
            <a:r>
              <a:rPr lang="zh-TW" altLang="zh-TW" sz="3000" dirty="0" smtClean="0">
                <a:latin typeface="標楷體" panose="03000509000000000000" pitchFamily="65" charset="-120"/>
                <a:ea typeface="標楷體" panose="03000509000000000000" pitchFamily="65" charset="-120"/>
              </a:rPr>
              <a:t>應向</a:t>
            </a:r>
            <a:r>
              <a:rPr lang="zh-TW" altLang="zh-TW" sz="3000" dirty="0">
                <a:latin typeface="標楷體" panose="03000509000000000000" pitchFamily="65" charset="-120"/>
                <a:ea typeface="標楷體" panose="03000509000000000000" pitchFamily="65" charset="-120"/>
              </a:rPr>
              <a:t>公庫支付新臺幣伍萬元。</a:t>
            </a: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174171"/>
            <a:ext cx="3216728" cy="1262743"/>
          </a:xfrm>
          <a:prstGeom prst="rect">
            <a:avLst/>
          </a:prstGeom>
        </p:spPr>
      </p:pic>
    </p:spTree>
    <p:extLst>
      <p:ext uri="{BB962C8B-B14F-4D97-AF65-F5344CB8AC3E}">
        <p14:creationId xmlns:p14="http://schemas.microsoft.com/office/powerpoint/2010/main" val="226121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986" y="540326"/>
            <a:ext cx="10018713" cy="1301462"/>
          </a:xfrm>
        </p:spPr>
        <p:txBody>
          <a:bodyPr/>
          <a:lstStyle/>
          <a:p>
            <a:r>
              <a:rPr lang="zh-TW" altLang="en-US" dirty="0" smtClean="0">
                <a:latin typeface="標楷體" panose="03000509000000000000" pitchFamily="65" charset="-120"/>
                <a:ea typeface="標楷體" panose="03000509000000000000" pitchFamily="65" charset="-120"/>
              </a:rPr>
              <a:t>他山之石六</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413164"/>
            <a:ext cx="10220905" cy="5209309"/>
          </a:xfrm>
        </p:spPr>
        <p:txBody>
          <a:bodyPr>
            <a:noAutofit/>
          </a:bodyPr>
          <a:lstStyle/>
          <a:p>
            <a:pPr marL="0" indent="0" algn="just">
              <a:buNone/>
            </a:pPr>
            <a:r>
              <a:rPr lang="zh-TW" altLang="en-US" sz="3000" dirty="0">
                <a:latin typeface="標楷體" panose="03000509000000000000" pitchFamily="65" charset="-120"/>
                <a:ea typeface="標楷體" panose="03000509000000000000" pitchFamily="65" charset="-120"/>
              </a:rPr>
              <a:t>丙</a:t>
            </a:r>
            <a:r>
              <a:rPr lang="zh-TW" altLang="en-US" sz="3000" dirty="0" smtClean="0">
                <a:latin typeface="標楷體" panose="03000509000000000000" pitchFamily="65" charset="-120"/>
                <a:ea typeface="標楷體" panose="03000509000000000000" pitchFamily="65" charset="-120"/>
              </a:rPr>
              <a:t>係○○</a:t>
            </a:r>
            <a:r>
              <a:rPr lang="zh-TW" altLang="zh-TW" sz="3000" dirty="0" smtClean="0">
                <a:latin typeface="標楷體" panose="03000509000000000000" pitchFamily="65" charset="-120"/>
                <a:ea typeface="標楷體" panose="03000509000000000000" pitchFamily="65" charset="-120"/>
              </a:rPr>
              <a:t>縣政府</a:t>
            </a:r>
            <a:r>
              <a:rPr lang="zh-TW" altLang="zh-TW" sz="3000" dirty="0">
                <a:latin typeface="標楷體" panose="03000509000000000000" pitchFamily="65" charset="-120"/>
                <a:ea typeface="標楷體" panose="03000509000000000000" pitchFamily="65" charset="-120"/>
              </a:rPr>
              <a:t>交通旅遊處</a:t>
            </a:r>
            <a:r>
              <a:rPr lang="zh-TW" altLang="zh-TW" sz="3000" dirty="0" smtClean="0">
                <a:latin typeface="標楷體" panose="03000509000000000000" pitchFamily="65" charset="-120"/>
                <a:ea typeface="標楷體" panose="03000509000000000000" pitchFamily="65" charset="-120"/>
              </a:rPr>
              <a:t>專員，或</a:t>
            </a:r>
            <a:r>
              <a:rPr lang="zh-TW" altLang="zh-TW" sz="3000" dirty="0">
                <a:latin typeface="標楷體" panose="03000509000000000000" pitchFamily="65" charset="-120"/>
                <a:ea typeface="標楷體" panose="03000509000000000000" pitchFamily="65" charset="-120"/>
              </a:rPr>
              <a:t>利用公務會勘之餘、或無公務需要外出情事</a:t>
            </a:r>
            <a:r>
              <a:rPr lang="zh-TW" altLang="zh-TW" sz="3000" dirty="0" smtClean="0">
                <a:latin typeface="標楷體" panose="03000509000000000000" pitchFamily="65" charset="-120"/>
                <a:ea typeface="標楷體" panose="03000509000000000000" pitchFamily="65" charset="-120"/>
              </a:rPr>
              <a:t>，分別</a:t>
            </a:r>
            <a:r>
              <a:rPr lang="zh-TW" altLang="zh-TW" sz="3000" u="sng" dirty="0">
                <a:latin typeface="標楷體" panose="03000509000000000000" pitchFamily="65" charset="-120"/>
                <a:ea typeface="標楷體" panose="03000509000000000000" pitchFamily="65" charset="-120"/>
              </a:rPr>
              <a:t>駕駛公務車外出為</a:t>
            </a:r>
            <a:r>
              <a:rPr lang="zh-TW" altLang="zh-TW" sz="3000" u="sng" dirty="0">
                <a:solidFill>
                  <a:srgbClr val="7030A0"/>
                </a:solidFill>
                <a:latin typeface="標楷體" panose="03000509000000000000" pitchFamily="65" charset="-120"/>
                <a:ea typeface="標楷體" panose="03000509000000000000" pitchFamily="65" charset="-120"/>
              </a:rPr>
              <a:t>算命、購買神桌、領藥、返家等私人用</a:t>
            </a:r>
            <a:r>
              <a:rPr lang="zh-TW" altLang="zh-TW" sz="3000" dirty="0">
                <a:solidFill>
                  <a:srgbClr val="7030A0"/>
                </a:solidFill>
                <a:latin typeface="標楷體" panose="03000509000000000000" pitchFamily="65" charset="-120"/>
                <a:ea typeface="標楷體" panose="03000509000000000000" pitchFamily="65" charset="-120"/>
              </a:rPr>
              <a:t>途</a:t>
            </a:r>
            <a:r>
              <a:rPr lang="zh-TW" altLang="zh-TW" sz="3000" dirty="0">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共</a:t>
            </a:r>
            <a:r>
              <a:rPr lang="en-US" altLang="zh-TW" sz="3000" dirty="0" smtClean="0">
                <a:latin typeface="標楷體" panose="03000509000000000000" pitchFamily="65" charset="-120"/>
                <a:ea typeface="標楷體" panose="03000509000000000000" pitchFamily="65" charset="-120"/>
              </a:rPr>
              <a:t>6</a:t>
            </a:r>
            <a:r>
              <a:rPr lang="zh-TW" altLang="en-US" sz="3000" dirty="0" smtClean="0">
                <a:latin typeface="標楷體" panose="03000509000000000000" pitchFamily="65" charset="-120"/>
                <a:ea typeface="標楷體" panose="03000509000000000000" pitchFamily="65" charset="-120"/>
              </a:rPr>
              <a:t>次計</a:t>
            </a:r>
            <a:r>
              <a:rPr lang="en-US" altLang="zh-TW" sz="3000" dirty="0" smtClean="0">
                <a:latin typeface="標楷體" panose="03000509000000000000" pitchFamily="65" charset="-120"/>
                <a:ea typeface="標楷體" panose="03000509000000000000" pitchFamily="65" charset="-120"/>
              </a:rPr>
              <a:t>615</a:t>
            </a:r>
            <a:r>
              <a:rPr lang="zh-TW" altLang="zh-TW" sz="3000" dirty="0">
                <a:latin typeface="標楷體" panose="03000509000000000000" pitchFamily="65" charset="-120"/>
                <a:ea typeface="標楷體" panose="03000509000000000000" pitchFamily="65" charset="-120"/>
              </a:rPr>
              <a:t>公里，因此獲得使用該車輛之不法利益。另其</a:t>
            </a:r>
            <a:r>
              <a:rPr lang="zh-TW" altLang="zh-TW" sz="3000" u="sng" dirty="0">
                <a:latin typeface="標楷體" panose="03000509000000000000" pitchFamily="65" charset="-120"/>
                <a:ea typeface="標楷體" panose="03000509000000000000" pitchFamily="65" charset="-120"/>
              </a:rPr>
              <a:t>未實際出差從事公務，竟</a:t>
            </a:r>
            <a:r>
              <a:rPr lang="zh-TW" altLang="zh-TW" sz="3000" dirty="0">
                <a:latin typeface="標楷體" panose="03000509000000000000" pitchFamily="65" charset="-120"/>
                <a:ea typeface="標楷體" panose="03000509000000000000" pitchFamily="65" charset="-120"/>
              </a:rPr>
              <a:t>意圖為自己不法之所有，基於利用職務上機會詐取財物、使公務員登載不實文書之犯意</a:t>
            </a:r>
            <a:r>
              <a:rPr lang="zh-TW" altLang="zh-TW" sz="3000" u="sng" dirty="0">
                <a:latin typeface="標楷體" panose="03000509000000000000" pitchFamily="65" charset="-120"/>
                <a:ea typeface="標楷體" panose="03000509000000000000" pitchFamily="65" charset="-120"/>
              </a:rPr>
              <a:t>，分別</a:t>
            </a:r>
            <a:r>
              <a:rPr lang="zh-TW" altLang="zh-TW" sz="3000" u="sng" dirty="0" smtClean="0">
                <a:latin typeface="標楷體" panose="03000509000000000000" pitchFamily="65" charset="-120"/>
                <a:ea typeface="標楷體" panose="03000509000000000000" pitchFamily="65" charset="-120"/>
              </a:rPr>
              <a:t>就</a:t>
            </a:r>
            <a:r>
              <a:rPr lang="zh-TW" altLang="en-US" sz="3000" u="sng" dirty="0" smtClean="0">
                <a:latin typeface="標楷體" panose="03000509000000000000" pitchFamily="65" charset="-120"/>
                <a:ea typeface="標楷體" panose="03000509000000000000" pitchFamily="65" charset="-120"/>
              </a:rPr>
              <a:t>○</a:t>
            </a:r>
            <a:r>
              <a:rPr lang="zh-TW" altLang="zh-TW" sz="3000" u="sng" dirty="0" smtClean="0">
                <a:latin typeface="標楷體" panose="03000509000000000000" pitchFamily="65" charset="-120"/>
                <a:ea typeface="標楷體" panose="03000509000000000000" pitchFamily="65" charset="-120"/>
              </a:rPr>
              <a:t>年</a:t>
            </a:r>
            <a:r>
              <a:rPr lang="en-US" altLang="zh-TW" sz="3000" u="sng" dirty="0">
                <a:latin typeface="標楷體" panose="03000509000000000000" pitchFamily="65" charset="-120"/>
                <a:ea typeface="標楷體" panose="03000509000000000000" pitchFamily="65" charset="-120"/>
              </a:rPr>
              <a:t>9</a:t>
            </a:r>
            <a:r>
              <a:rPr lang="zh-TW" altLang="zh-TW" sz="3000" u="sng" dirty="0">
                <a:latin typeface="標楷體" panose="03000509000000000000" pitchFamily="65" charset="-120"/>
                <a:ea typeface="標楷體" panose="03000509000000000000" pitchFamily="65" charset="-120"/>
              </a:rPr>
              <a:t>月</a:t>
            </a:r>
            <a:r>
              <a:rPr lang="en-US" altLang="zh-TW" sz="3000" u="sng" dirty="0">
                <a:latin typeface="標楷體" panose="03000509000000000000" pitchFamily="65" charset="-120"/>
                <a:ea typeface="標楷體" panose="03000509000000000000" pitchFamily="65" charset="-120"/>
              </a:rPr>
              <a:t>23</a:t>
            </a:r>
            <a:r>
              <a:rPr lang="zh-TW" altLang="zh-TW" sz="3000" u="sng" dirty="0">
                <a:latin typeface="標楷體" panose="03000509000000000000" pitchFamily="65" charset="-120"/>
                <a:ea typeface="標楷體" panose="03000509000000000000" pitchFamily="65" charset="-120"/>
              </a:rPr>
              <a:t>日</a:t>
            </a:r>
            <a:r>
              <a:rPr lang="zh-TW" altLang="zh-TW" sz="3000" u="sng" dirty="0" smtClean="0">
                <a:latin typeface="標楷體" panose="03000509000000000000" pitchFamily="65" charset="-120"/>
                <a:ea typeface="標楷體" panose="03000509000000000000" pitchFamily="65" charset="-120"/>
              </a:rPr>
              <a:t>、</a:t>
            </a:r>
            <a:r>
              <a:rPr lang="zh-TW" altLang="en-US" sz="3000" u="sng" dirty="0" smtClean="0">
                <a:latin typeface="標楷體" panose="03000509000000000000" pitchFamily="65" charset="-120"/>
                <a:ea typeface="標楷體" panose="03000509000000000000" pitchFamily="65" charset="-120"/>
              </a:rPr>
              <a:t>○</a:t>
            </a:r>
            <a:r>
              <a:rPr lang="zh-TW" altLang="zh-TW" sz="3000" u="sng" dirty="0" smtClean="0">
                <a:latin typeface="標楷體" panose="03000509000000000000" pitchFamily="65" charset="-120"/>
                <a:ea typeface="標楷體" panose="03000509000000000000" pitchFamily="65" charset="-120"/>
              </a:rPr>
              <a:t>年</a:t>
            </a:r>
            <a:r>
              <a:rPr lang="en-US" altLang="zh-TW" sz="3000" u="sng" dirty="0">
                <a:latin typeface="標楷體" panose="03000509000000000000" pitchFamily="65" charset="-120"/>
                <a:ea typeface="標楷體" panose="03000509000000000000" pitchFamily="65" charset="-120"/>
              </a:rPr>
              <a:t>10</a:t>
            </a:r>
            <a:r>
              <a:rPr lang="zh-TW" altLang="zh-TW" sz="3000" u="sng" dirty="0">
                <a:latin typeface="標楷體" panose="03000509000000000000" pitchFamily="65" charset="-120"/>
                <a:ea typeface="標楷體" panose="03000509000000000000" pitchFamily="65" charset="-120"/>
              </a:rPr>
              <a:t>月</a:t>
            </a:r>
            <a:r>
              <a:rPr lang="en-US" altLang="zh-TW" sz="3000" u="sng" dirty="0">
                <a:latin typeface="標楷體" panose="03000509000000000000" pitchFamily="65" charset="-120"/>
                <a:ea typeface="標楷體" panose="03000509000000000000" pitchFamily="65" charset="-120"/>
              </a:rPr>
              <a:t>24</a:t>
            </a:r>
            <a:r>
              <a:rPr lang="zh-TW" altLang="zh-TW" sz="3000" u="sng" dirty="0">
                <a:latin typeface="標楷體" panose="03000509000000000000" pitchFamily="65" charset="-120"/>
                <a:ea typeface="標楷體" panose="03000509000000000000" pitchFamily="65" charset="-120"/>
              </a:rPr>
              <a:t>日在內之「國內差旅報告表」，申請不實差旅費（雜費項）各</a:t>
            </a:r>
            <a:r>
              <a:rPr lang="en-US" altLang="zh-TW" sz="3000" u="sng" dirty="0">
                <a:latin typeface="標楷體" panose="03000509000000000000" pitchFamily="65" charset="-120"/>
                <a:ea typeface="標楷體" panose="03000509000000000000" pitchFamily="65" charset="-120"/>
              </a:rPr>
              <a:t>200</a:t>
            </a:r>
            <a:r>
              <a:rPr lang="zh-TW" altLang="zh-TW" sz="3000" u="sng" dirty="0">
                <a:latin typeface="標楷體" panose="03000509000000000000" pitchFamily="65" charset="-120"/>
                <a:ea typeface="標楷體" panose="03000509000000000000" pitchFamily="65" charset="-120"/>
              </a:rPr>
              <a:t>元，共計詐取</a:t>
            </a:r>
            <a:r>
              <a:rPr lang="en-US" altLang="zh-TW" sz="3000" u="sng" dirty="0">
                <a:latin typeface="標楷體" panose="03000509000000000000" pitchFamily="65" charset="-120"/>
                <a:ea typeface="標楷體" panose="03000509000000000000" pitchFamily="65" charset="-120"/>
              </a:rPr>
              <a:t>400</a:t>
            </a:r>
            <a:r>
              <a:rPr lang="zh-TW" altLang="zh-TW" sz="3000" u="sng" dirty="0">
                <a:latin typeface="標楷體" panose="03000509000000000000" pitchFamily="65" charset="-120"/>
                <a:ea typeface="標楷體" panose="03000509000000000000" pitchFamily="65" charset="-120"/>
              </a:rPr>
              <a:t>元</a:t>
            </a:r>
            <a:r>
              <a:rPr lang="zh-TW" altLang="zh-TW" sz="3000" dirty="0">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係</a:t>
            </a:r>
            <a:r>
              <a:rPr lang="zh-TW" altLang="en-US" sz="3000" dirty="0" smtClean="0">
                <a:latin typeface="標楷體" panose="03000509000000000000" pitchFamily="65" charset="-120"/>
                <a:ea typeface="標楷體" panose="03000509000000000000" pitchFamily="65" charset="-120"/>
              </a:rPr>
              <a:t>犯</a:t>
            </a:r>
            <a:r>
              <a:rPr lang="zh-TW" altLang="zh-TW" sz="3000" dirty="0" smtClean="0">
                <a:solidFill>
                  <a:schemeClr val="accent3">
                    <a:lumMod val="75000"/>
                  </a:schemeClr>
                </a:solidFill>
                <a:latin typeface="標楷體" panose="03000509000000000000" pitchFamily="65" charset="-120"/>
                <a:ea typeface="標楷體" panose="03000509000000000000" pitchFamily="65" charset="-120"/>
              </a:rPr>
              <a:t>假借</a:t>
            </a:r>
            <a:r>
              <a:rPr lang="zh-TW" altLang="zh-TW" sz="3000" dirty="0">
                <a:solidFill>
                  <a:schemeClr val="accent3">
                    <a:lumMod val="75000"/>
                  </a:schemeClr>
                </a:solidFill>
                <a:latin typeface="標楷體" panose="03000509000000000000" pitchFamily="65" charset="-120"/>
                <a:ea typeface="標楷體" panose="03000509000000000000" pitchFamily="65" charset="-120"/>
              </a:rPr>
              <a:t>職務上之</a:t>
            </a:r>
            <a:r>
              <a:rPr lang="zh-TW" altLang="zh-TW" sz="3000" dirty="0" smtClean="0">
                <a:solidFill>
                  <a:schemeClr val="accent3">
                    <a:lumMod val="75000"/>
                  </a:schemeClr>
                </a:solidFill>
                <a:latin typeface="標楷體" panose="03000509000000000000" pitchFamily="65" charset="-120"/>
                <a:ea typeface="標楷體" panose="03000509000000000000" pitchFamily="65" charset="-120"/>
              </a:rPr>
              <a:t>機會詐欺</a:t>
            </a:r>
            <a:r>
              <a:rPr lang="zh-TW" altLang="zh-TW" sz="3000" dirty="0">
                <a:solidFill>
                  <a:schemeClr val="accent3">
                    <a:lumMod val="75000"/>
                  </a:schemeClr>
                </a:solidFill>
                <a:latin typeface="標楷體" panose="03000509000000000000" pitchFamily="65" charset="-120"/>
                <a:ea typeface="標楷體" panose="03000509000000000000" pitchFamily="65" charset="-120"/>
              </a:rPr>
              <a:t>得利</a:t>
            </a:r>
            <a:r>
              <a:rPr lang="zh-TW" altLang="zh-TW" sz="3000" dirty="0" smtClean="0">
                <a:solidFill>
                  <a:schemeClr val="accent3">
                    <a:lumMod val="75000"/>
                  </a:schemeClr>
                </a:solidFill>
                <a:latin typeface="標楷體" panose="03000509000000000000" pitchFamily="65" charset="-120"/>
                <a:ea typeface="標楷體" panose="03000509000000000000" pitchFamily="65" charset="-120"/>
              </a:rPr>
              <a:t>罪</a:t>
            </a:r>
            <a:r>
              <a:rPr lang="zh-TW" altLang="en-US" sz="3000" dirty="0" smtClean="0">
                <a:latin typeface="標楷體" panose="03000509000000000000" pitchFamily="65" charset="-120"/>
                <a:ea typeface="標楷體" panose="03000509000000000000" pitchFamily="65" charset="-120"/>
              </a:rPr>
              <a:t>及</a:t>
            </a:r>
            <a:r>
              <a:rPr lang="zh-TW" altLang="en-US" sz="3200" dirty="0">
                <a:latin typeface="標楷體" panose="03000509000000000000" pitchFamily="65" charset="-120"/>
                <a:ea typeface="標楷體" panose="03000509000000000000" pitchFamily="65" charset="-120"/>
              </a:rPr>
              <a:t>利用職務上機會詐取財物罪</a:t>
            </a:r>
            <a:r>
              <a:rPr lang="zh-TW" altLang="zh-TW" sz="3000" dirty="0" smtClean="0">
                <a:latin typeface="標楷體" panose="03000509000000000000" pitchFamily="65" charset="-120"/>
                <a:ea typeface="標楷體" panose="03000509000000000000" pitchFamily="65" charset="-120"/>
              </a:rPr>
              <a:t>，</a:t>
            </a:r>
            <a:r>
              <a:rPr lang="zh-TW" altLang="zh-TW" sz="3000" dirty="0">
                <a:latin typeface="標楷體" panose="03000509000000000000" pitchFamily="65" charset="-120"/>
                <a:ea typeface="標楷體" panose="03000509000000000000" pitchFamily="65" charset="-120"/>
              </a:rPr>
              <a:t>應執行有期徒刑貳年，緩刑伍年，並應於判決確定之日起壹年內，向公庫支付新臺幣陸萬元。褫奪公權壹年。</a:t>
            </a: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514" y="217715"/>
            <a:ext cx="3367315" cy="1320799"/>
          </a:xfrm>
          <a:prstGeom prst="rect">
            <a:avLst/>
          </a:prstGeom>
        </p:spPr>
      </p:pic>
    </p:spTree>
    <p:extLst>
      <p:ext uri="{BB962C8B-B14F-4D97-AF65-F5344CB8AC3E}">
        <p14:creationId xmlns:p14="http://schemas.microsoft.com/office/powerpoint/2010/main" val="2949632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988" y="180109"/>
            <a:ext cx="10018713" cy="1773382"/>
          </a:xfrm>
        </p:spPr>
        <p:txBody>
          <a:bodyPr/>
          <a:lstStyle/>
          <a:p>
            <a:r>
              <a:rPr lang="zh-TW" altLang="en-US" dirty="0" smtClean="0">
                <a:latin typeface="標楷體" panose="03000509000000000000" pitchFamily="65" charset="-120"/>
                <a:ea typeface="標楷體" panose="03000509000000000000" pitchFamily="65" charset="-120"/>
              </a:rPr>
              <a:t>他山之石七</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614988" y="1246909"/>
            <a:ext cx="10220905" cy="5389419"/>
          </a:xfrm>
        </p:spPr>
        <p:txBody>
          <a:bodyPr>
            <a:noAutofit/>
          </a:bodyPr>
          <a:lstStyle/>
          <a:p>
            <a:pPr marL="0" indent="0" algn="just">
              <a:buNone/>
            </a:pPr>
            <a:r>
              <a:rPr lang="zh-TW" altLang="zh-TW" sz="3000" dirty="0">
                <a:latin typeface="標楷體" panose="03000509000000000000" pitchFamily="65" charset="-120"/>
                <a:ea typeface="標楷體" panose="03000509000000000000" pitchFamily="65" charset="-120"/>
              </a:rPr>
              <a:t>乙為</a:t>
            </a:r>
            <a:r>
              <a:rPr lang="zh-TW" altLang="zh-TW" sz="3000" dirty="0" smtClean="0">
                <a:latin typeface="標楷體" panose="03000509000000000000" pitchFamily="65" charset="-120"/>
                <a:ea typeface="標楷體" panose="03000509000000000000" pitchFamily="65" charset="-120"/>
              </a:rPr>
              <a:t>南投縣○○</a:t>
            </a:r>
            <a:r>
              <a:rPr lang="zh-TW" altLang="zh-TW" sz="3000" dirty="0">
                <a:latin typeface="標楷體" panose="03000509000000000000" pitchFamily="65" charset="-120"/>
                <a:ea typeface="標楷體" panose="03000509000000000000" pitchFamily="65" charset="-120"/>
              </a:rPr>
              <a:t>國民</a:t>
            </a:r>
            <a:r>
              <a:rPr lang="zh-TW" altLang="zh-TW" sz="3000" dirty="0" smtClean="0">
                <a:latin typeface="標楷體" panose="03000509000000000000" pitchFamily="65" charset="-120"/>
                <a:ea typeface="標楷體" panose="03000509000000000000" pitchFamily="65" charset="-120"/>
              </a:rPr>
              <a:t>中學校長</a:t>
            </a:r>
            <a:r>
              <a:rPr lang="zh-TW" altLang="zh-TW" sz="3000" dirty="0">
                <a:latin typeface="標楷體" panose="03000509000000000000" pitchFamily="65" charset="-120"/>
                <a:ea typeface="標楷體" panose="03000509000000000000" pitchFamily="65" charset="-120"/>
              </a:rPr>
              <a:t>，負責綜理校內一切業務。中華民國</a:t>
            </a:r>
            <a:r>
              <a:rPr lang="zh-TW" altLang="zh-TW" sz="3000" dirty="0" smtClean="0">
                <a:latin typeface="標楷體" panose="03000509000000000000" pitchFamily="65" charset="-120"/>
                <a:ea typeface="標楷體" panose="03000509000000000000" pitchFamily="65" charset="-120"/>
              </a:rPr>
              <a:t>紅十字會將</a:t>
            </a:r>
            <a:r>
              <a:rPr lang="zh-TW" altLang="zh-TW" sz="3000" dirty="0">
                <a:latin typeface="標楷體" panose="03000509000000000000" pitchFamily="65" charset="-120"/>
                <a:ea typeface="標楷體" panose="03000509000000000000" pitchFamily="65" charset="-120"/>
              </a:rPr>
              <a:t>車號</a:t>
            </a:r>
            <a:r>
              <a:rPr lang="en-US" altLang="zh-TW" sz="3000" dirty="0">
                <a:latin typeface="標楷體" panose="03000509000000000000" pitchFamily="65" charset="-120"/>
                <a:ea typeface="標楷體" panose="03000509000000000000" pitchFamily="65" charset="-120"/>
              </a:rPr>
              <a:t>○○─○○○○</a:t>
            </a:r>
            <a:r>
              <a:rPr lang="zh-TW" altLang="zh-TW" sz="3000" dirty="0">
                <a:latin typeface="標楷體" panose="03000509000000000000" pitchFamily="65" charset="-120"/>
                <a:ea typeface="標楷體" panose="03000509000000000000" pitchFamily="65" charset="-120"/>
              </a:rPr>
              <a:t>號之中華三菱得利卡客貨兩用車</a:t>
            </a:r>
            <a:r>
              <a:rPr lang="en-US" altLang="zh-TW" sz="3000" dirty="0">
                <a:latin typeface="標楷體" panose="03000509000000000000" pitchFamily="65" charset="-120"/>
                <a:ea typeface="標楷體" panose="03000509000000000000" pitchFamily="65" charset="-120"/>
              </a:rPr>
              <a:t>1</a:t>
            </a:r>
            <a:r>
              <a:rPr lang="zh-TW" altLang="zh-TW" sz="3000" dirty="0" smtClean="0">
                <a:latin typeface="標楷體" panose="03000509000000000000" pitchFamily="65" charset="-120"/>
                <a:ea typeface="標楷體" panose="03000509000000000000" pitchFamily="65" charset="-120"/>
              </a:rPr>
              <a:t>部捐贈</a:t>
            </a:r>
            <a:r>
              <a:rPr lang="zh-TW" altLang="zh-TW" sz="3000" dirty="0">
                <a:latin typeface="標楷體" panose="03000509000000000000" pitchFamily="65" charset="-120"/>
                <a:ea typeface="標楷體" panose="03000509000000000000" pitchFamily="65" charset="-120"/>
              </a:rPr>
              <a:t>與○○國中，供該校學生緊急醫療之載送之用，為○○國中所有之公有財物，該車車身並有紅十字會捐贈之字樣，並於捐贈後即交付予乙保管。詎乙竟另基於意圖為自己不法所有之犯意，在</a:t>
            </a:r>
            <a:r>
              <a:rPr lang="zh-TW" altLang="zh-TW" sz="3000" u="sng" dirty="0">
                <a:latin typeface="標楷體" panose="03000509000000000000" pitchFamily="65" charset="-120"/>
                <a:ea typeface="標楷體" panose="03000509000000000000" pitchFamily="65" charset="-120"/>
              </a:rPr>
              <a:t>持有該車後，除供作其上下班之交通工具，並於不詳之時、地，將該車身上紅十字會捐贈之字樣消除，而侵占入己，導致該校學生就醫時需另自○○基金中支出就醫車資</a:t>
            </a:r>
            <a:r>
              <a:rPr lang="zh-TW" altLang="zh-TW" sz="3000" dirty="0">
                <a:latin typeface="標楷體" panose="03000509000000000000" pitchFamily="65" charset="-120"/>
                <a:ea typeface="標楷體" panose="03000509000000000000" pitchFamily="65" charset="-120"/>
              </a:rPr>
              <a:t>。嗣後始將該車移由總務處保管。犯侵占公有財物，處有期徒刑拾年陸月，褫奪公權陸年。</a:t>
            </a: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60271" cy="1458685"/>
          </a:xfrm>
          <a:prstGeom prst="rect">
            <a:avLst/>
          </a:prstGeom>
        </p:spPr>
      </p:pic>
    </p:spTree>
    <p:extLst>
      <p:ext uri="{BB962C8B-B14F-4D97-AF65-F5344CB8AC3E}">
        <p14:creationId xmlns:p14="http://schemas.microsoft.com/office/powerpoint/2010/main" val="3843875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1033917"/>
          </a:xfrm>
        </p:spPr>
        <p:txBody>
          <a:bodyPr/>
          <a:lstStyle/>
          <a:p>
            <a:r>
              <a:rPr lang="zh-TW" altLang="en-US" dirty="0" smtClean="0">
                <a:latin typeface="標楷體" panose="03000509000000000000" pitchFamily="65" charset="-120"/>
                <a:ea typeface="標楷體" panose="03000509000000000000" pitchFamily="65" charset="-120"/>
              </a:rPr>
              <a:t>他山之石八</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579360"/>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丁</a:t>
            </a:r>
            <a:r>
              <a:rPr lang="zh-TW" altLang="zh-TW" sz="2800" dirty="0" smtClean="0">
                <a:latin typeface="標楷體" panose="03000509000000000000" pitchFamily="65" charset="-120"/>
                <a:ea typeface="標楷體" panose="03000509000000000000" pitchFamily="65" charset="-120"/>
              </a:rPr>
              <a:t>係</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市政府文化局</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科</a:t>
            </a:r>
            <a:r>
              <a:rPr lang="zh-TW" altLang="zh-TW" sz="2800" dirty="0">
                <a:latin typeface="標楷體" panose="03000509000000000000" pitchFamily="65" charset="-120"/>
                <a:ea typeface="標楷體" panose="03000509000000000000" pitchFamily="65" charset="-120"/>
              </a:rPr>
              <a:t>科長，明知</a:t>
            </a:r>
            <a:r>
              <a:rPr lang="zh-TW" altLang="zh-TW" sz="2800" u="sng" dirty="0">
                <a:latin typeface="標楷體" panose="03000509000000000000" pitchFamily="65" charset="-120"/>
                <a:ea typeface="標楷體" panose="03000509000000000000" pitchFamily="65" charset="-120"/>
              </a:rPr>
              <a:t>機關專備交通工具或領有免費票或搭乘便車者，不得報</a:t>
            </a:r>
            <a:r>
              <a:rPr lang="zh-TW" altLang="zh-TW" sz="2800" u="sng" dirty="0" smtClean="0">
                <a:latin typeface="標楷體" panose="03000509000000000000" pitchFamily="65" charset="-120"/>
                <a:ea typeface="標楷體" panose="03000509000000000000" pitchFamily="65" charset="-120"/>
              </a:rPr>
              <a:t>支</a:t>
            </a:r>
            <a:r>
              <a:rPr lang="zh-TW" altLang="en-US" sz="2800" u="sng" dirty="0" smtClean="0">
                <a:latin typeface="標楷體" panose="03000509000000000000" pitchFamily="65" charset="-120"/>
                <a:ea typeface="標楷體" panose="03000509000000000000" pitchFamily="65" charset="-120"/>
              </a:rPr>
              <a:t>交通費</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竟仍基於利用職務上機會詐取財物及使公務員登載不實文書之犯意，</a:t>
            </a:r>
            <a:r>
              <a:rPr lang="zh-TW" altLang="zh-TW" sz="2800" u="sng" dirty="0">
                <a:latin typeface="標楷體" panose="03000509000000000000" pitchFamily="65" charset="-120"/>
                <a:ea typeface="標楷體" panose="03000509000000000000" pitchFamily="65" charset="-120"/>
              </a:rPr>
              <a:t>明知各次出差日期，均已搭乘</a:t>
            </a:r>
            <a:r>
              <a:rPr lang="zh-TW" altLang="zh-TW" sz="2800" u="sng" dirty="0" smtClean="0">
                <a:latin typeface="標楷體" panose="03000509000000000000" pitchFamily="65" charset="-120"/>
                <a:ea typeface="標楷體" panose="03000509000000000000" pitchFamily="65" charset="-120"/>
              </a:rPr>
              <a:t>由</a:t>
            </a:r>
            <a:r>
              <a:rPr lang="zh-TW" altLang="en-US" sz="2800" u="sng" dirty="0" smtClean="0">
                <a:latin typeface="標楷體" panose="03000509000000000000" pitchFamily="65" charset="-120"/>
                <a:ea typeface="標楷體" panose="03000509000000000000" pitchFamily="65" charset="-120"/>
              </a:rPr>
              <a:t>○○</a:t>
            </a:r>
            <a:r>
              <a:rPr lang="zh-TW" altLang="zh-TW" sz="2800" u="sng" dirty="0" smtClean="0">
                <a:latin typeface="標楷體" panose="03000509000000000000" pitchFamily="65" charset="-120"/>
                <a:ea typeface="標楷體" panose="03000509000000000000" pitchFamily="65" charset="-120"/>
              </a:rPr>
              <a:t>市</a:t>
            </a:r>
            <a:r>
              <a:rPr lang="zh-TW" altLang="zh-TW" sz="2800" u="sng" dirty="0">
                <a:latin typeface="標楷體" panose="03000509000000000000" pitchFamily="65" charset="-120"/>
                <a:ea typeface="標楷體" panose="03000509000000000000" pitchFamily="65" charset="-120"/>
              </a:rPr>
              <a:t>文化局司機</a:t>
            </a:r>
            <a:r>
              <a:rPr lang="zh-TW" altLang="zh-TW" sz="2800" u="sng" dirty="0" smtClean="0">
                <a:latin typeface="標楷體" panose="03000509000000000000" pitchFamily="65" charset="-120"/>
                <a:ea typeface="標楷體" panose="03000509000000000000" pitchFamily="65" charset="-120"/>
              </a:rPr>
              <a:t>邱</a:t>
            </a:r>
            <a:r>
              <a:rPr lang="zh-TW" altLang="en-US" sz="2800" u="sng" dirty="0" smtClean="0">
                <a:latin typeface="標楷體" panose="03000509000000000000" pitchFamily="65" charset="-120"/>
                <a:ea typeface="標楷體" panose="03000509000000000000" pitchFamily="65" charset="-120"/>
              </a:rPr>
              <a:t>○○</a:t>
            </a:r>
            <a:r>
              <a:rPr lang="zh-TW" altLang="zh-TW" sz="2800" u="sng" dirty="0" smtClean="0">
                <a:latin typeface="標楷體" panose="03000509000000000000" pitchFamily="65" charset="-120"/>
                <a:ea typeface="標楷體" panose="03000509000000000000" pitchFamily="65" charset="-120"/>
              </a:rPr>
              <a:t>駕駛</a:t>
            </a:r>
            <a:r>
              <a:rPr lang="zh-TW" altLang="zh-TW" sz="2800" u="sng" dirty="0">
                <a:latin typeface="標楷體" panose="03000509000000000000" pitchFamily="65" charset="-120"/>
                <a:ea typeface="標楷體" panose="03000509000000000000" pitchFamily="65" charset="-120"/>
              </a:rPr>
              <a:t>之公務車，仍於人事差勤系統，填報不實之出差旅費報告表</a:t>
            </a:r>
            <a:r>
              <a:rPr lang="zh-TW" altLang="zh-TW" sz="2800" dirty="0">
                <a:latin typeface="標楷體" panose="03000509000000000000" pitchFamily="65" charset="-120"/>
                <a:ea typeface="標楷體" panose="03000509000000000000" pitchFamily="65" charset="-120"/>
              </a:rPr>
              <a:t>，因此合計詐得</a:t>
            </a:r>
            <a:r>
              <a:rPr lang="en-US" altLang="zh-TW" sz="2800" dirty="0" smtClean="0">
                <a:latin typeface="標楷體" panose="03000509000000000000" pitchFamily="65" charset="-120"/>
                <a:ea typeface="標楷體" panose="03000509000000000000" pitchFamily="65" charset="-120"/>
              </a:rPr>
              <a:t>5,826</a:t>
            </a:r>
            <a:r>
              <a:rPr lang="zh-TW" altLang="zh-TW" sz="2800" dirty="0" smtClean="0">
                <a:latin typeface="標楷體" panose="03000509000000000000" pitchFamily="65" charset="-120"/>
                <a:ea typeface="標楷體" panose="03000509000000000000" pitchFamily="65" charset="-120"/>
              </a:rPr>
              <a:t>元。</a:t>
            </a:r>
            <a:r>
              <a:rPr lang="zh-TW" altLang="zh-TW" sz="2800" dirty="0">
                <a:latin typeface="標楷體" panose="03000509000000000000" pitchFamily="65" charset="-120"/>
                <a:ea typeface="標楷體" panose="03000509000000000000" pitchFamily="65" charset="-120"/>
              </a:rPr>
              <a:t>嗣</a:t>
            </a:r>
            <a:r>
              <a:rPr lang="zh-TW" altLang="zh-TW" sz="2800" dirty="0" smtClean="0">
                <a:latin typeface="標楷體" panose="03000509000000000000" pitchFamily="65" charset="-120"/>
                <a:ea typeface="標楷體" panose="03000509000000000000" pitchFamily="65" charset="-120"/>
              </a:rPr>
              <a:t>經</a:t>
            </a:r>
            <a:r>
              <a:rPr lang="zh-TW" altLang="en-US" sz="2800" dirty="0" smtClean="0">
                <a:latin typeface="標楷體" panose="03000509000000000000" pitchFamily="65" charset="-120"/>
                <a:ea typeface="標楷體" panose="03000509000000000000" pitchFamily="65" charset="-120"/>
              </a:rPr>
              <a:t>丁</a:t>
            </a:r>
            <a:r>
              <a:rPr lang="zh-TW" altLang="zh-TW" sz="2800" dirty="0" smtClean="0">
                <a:latin typeface="標楷體" panose="03000509000000000000" pitchFamily="65" charset="-120"/>
                <a:ea typeface="標楷體" panose="03000509000000000000" pitchFamily="65" charset="-120"/>
              </a:rPr>
              <a:t>向</a:t>
            </a:r>
            <a:r>
              <a:rPr lang="zh-TW" altLang="zh-TW" sz="2800" dirty="0">
                <a:latin typeface="標楷體" panose="03000509000000000000" pitchFamily="65" charset="-120"/>
                <a:ea typeface="標楷體" panose="03000509000000000000" pitchFamily="65" charset="-120"/>
              </a:rPr>
              <a:t>法務部廉政署自首，並自動繳交全部所得財物。犯利用職務上機會詐取財物罪，主刑部分應執行有期徒刑貳年。緩刑參年。褫奪公權壹年。已繳回之犯罪所得合計新臺幣伍仟捌佰貳拾陸元均沒收</a:t>
            </a:r>
            <a:r>
              <a:rPr lang="zh-TW"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60271" cy="1458685"/>
          </a:xfrm>
          <a:prstGeom prst="rect">
            <a:avLst/>
          </a:prstGeom>
        </p:spPr>
      </p:pic>
    </p:spTree>
    <p:extLst>
      <p:ext uri="{BB962C8B-B14F-4D97-AF65-F5344CB8AC3E}">
        <p14:creationId xmlns:p14="http://schemas.microsoft.com/office/powerpoint/2010/main" val="2706317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988" y="761134"/>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他山之石九</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635701"/>
            <a:ext cx="10220905" cy="4953785"/>
          </a:xfrm>
        </p:spPr>
        <p:txBody>
          <a:bodyPr>
            <a:noAutofit/>
          </a:bodyPr>
          <a:lstStyle/>
          <a:p>
            <a:pPr marL="0" indent="0" algn="just">
              <a:buNone/>
            </a:pPr>
            <a:r>
              <a:rPr lang="zh-TW" altLang="en-US" sz="3000" dirty="0">
                <a:latin typeface="標楷體" panose="03000509000000000000" pitchFamily="65" charset="-120"/>
                <a:ea typeface="標楷體" panose="03000509000000000000" pitchFamily="65" charset="-120"/>
              </a:rPr>
              <a:t>辛</a:t>
            </a:r>
            <a:r>
              <a:rPr lang="zh-TW" altLang="zh-TW" sz="3000" dirty="0" smtClean="0">
                <a:latin typeface="標楷體" panose="03000509000000000000" pitchFamily="65" charset="-120"/>
                <a:ea typeface="標楷體" panose="03000509000000000000" pitchFamily="65" charset="-120"/>
              </a:rPr>
              <a:t>為</a:t>
            </a:r>
            <a:r>
              <a:rPr lang="zh-TW" altLang="en-US" sz="3000" dirty="0" smtClean="0">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鄉公所</a:t>
            </a:r>
            <a:r>
              <a:rPr lang="zh-TW" altLang="zh-TW" sz="3000" dirty="0">
                <a:latin typeface="標楷體" panose="03000509000000000000" pitchFamily="65" charset="-120"/>
                <a:ea typeface="標楷體" panose="03000509000000000000" pitchFamily="65" charset="-120"/>
              </a:rPr>
              <a:t>村幹事，明知</a:t>
            </a:r>
            <a:r>
              <a:rPr lang="zh-TW" altLang="zh-TW" sz="3000" u="sng" dirty="0">
                <a:latin typeface="標楷體" panose="03000509000000000000" pitchFamily="65" charset="-120"/>
                <a:ea typeface="標楷體" panose="03000509000000000000" pitchFamily="65" charset="-120"/>
              </a:rPr>
              <a:t>強制休假補助</a:t>
            </a:r>
            <a:r>
              <a:rPr lang="zh-TW" altLang="zh-TW" sz="3000" u="sng" dirty="0" smtClean="0">
                <a:latin typeface="標楷體" panose="03000509000000000000" pitchFamily="65" charset="-120"/>
                <a:ea typeface="標楷體" panose="03000509000000000000" pitchFamily="65" charset="-120"/>
              </a:rPr>
              <a:t>款與</a:t>
            </a:r>
            <a:r>
              <a:rPr lang="zh-TW" altLang="zh-TW" sz="3000" u="sng" dirty="0">
                <a:latin typeface="標楷體" panose="03000509000000000000" pitchFamily="65" charset="-120"/>
                <a:ea typeface="標楷體" panose="03000509000000000000" pitchFamily="65" charset="-120"/>
              </a:rPr>
              <a:t>村長事務補助費係屬不同性質之補助，不得重複請</a:t>
            </a:r>
            <a:r>
              <a:rPr lang="zh-TW" altLang="zh-TW" sz="3000" u="sng" dirty="0" smtClean="0">
                <a:latin typeface="標楷體" panose="03000509000000000000" pitchFamily="65" charset="-120"/>
                <a:ea typeface="標楷體" panose="03000509000000000000" pitchFamily="65" charset="-120"/>
              </a:rPr>
              <a:t>領</a:t>
            </a:r>
            <a:r>
              <a:rPr lang="zh-TW" altLang="en-US" sz="3000" dirty="0" smtClean="0">
                <a:latin typeface="標楷體" panose="03000509000000000000" pitchFamily="65" charset="-120"/>
                <a:ea typeface="標楷體" panose="03000509000000000000" pitchFamily="65" charset="-120"/>
              </a:rPr>
              <a:t>。竟</a:t>
            </a:r>
            <a:r>
              <a:rPr lang="zh-TW" altLang="zh-TW" sz="3000" u="sng" dirty="0" smtClean="0">
                <a:latin typeface="標楷體" panose="03000509000000000000" pitchFamily="65" charset="-120"/>
                <a:ea typeface="標楷體" panose="03000509000000000000" pitchFamily="65" charset="-120"/>
              </a:rPr>
              <a:t>將</a:t>
            </a:r>
            <a:r>
              <a:rPr lang="zh-TW" altLang="zh-TW" sz="3000" u="sng" dirty="0">
                <a:latin typeface="標楷體" panose="03000509000000000000" pitchFamily="65" charset="-120"/>
                <a:ea typeface="標楷體" panose="03000509000000000000" pitchFamily="65" charset="-120"/>
              </a:rPr>
              <a:t>已請領強制休假補助費之消費發票，黏貼於村辦公處支出憑証上，</a:t>
            </a:r>
            <a:r>
              <a:rPr lang="zh-TW" altLang="zh-TW" sz="3000" u="sng" dirty="0" smtClean="0">
                <a:latin typeface="標楷體" panose="03000509000000000000" pitchFamily="65" charset="-120"/>
                <a:ea typeface="標楷體" panose="03000509000000000000" pitchFamily="65" charset="-120"/>
              </a:rPr>
              <a:t>佯裝尚未</a:t>
            </a:r>
            <a:r>
              <a:rPr lang="zh-TW" altLang="zh-TW" sz="3000" u="sng" dirty="0">
                <a:latin typeface="標楷體" panose="03000509000000000000" pitchFamily="65" charset="-120"/>
                <a:ea typeface="標楷體" panose="03000509000000000000" pitchFamily="65" charset="-120"/>
              </a:rPr>
              <a:t>申請任何補助，而分別</a:t>
            </a:r>
            <a:r>
              <a:rPr lang="zh-TW" altLang="zh-TW" sz="3000" u="sng" dirty="0" smtClean="0">
                <a:latin typeface="標楷體" panose="03000509000000000000" pitchFamily="65" charset="-120"/>
                <a:ea typeface="標楷體" panose="03000509000000000000" pitchFamily="65" charset="-120"/>
              </a:rPr>
              <a:t>向</a:t>
            </a:r>
            <a:r>
              <a:rPr lang="zh-TW" altLang="en-US" sz="3000" u="sng" dirty="0" smtClean="0">
                <a:latin typeface="標楷體" panose="03000509000000000000" pitchFamily="65" charset="-120"/>
                <a:ea typeface="標楷體" panose="03000509000000000000" pitchFamily="65" charset="-120"/>
              </a:rPr>
              <a:t>○○</a:t>
            </a:r>
            <a:r>
              <a:rPr lang="zh-TW" altLang="zh-TW" sz="3000" u="sng" dirty="0" smtClean="0">
                <a:latin typeface="標楷體" panose="03000509000000000000" pitchFamily="65" charset="-120"/>
                <a:ea typeface="標楷體" panose="03000509000000000000" pitchFamily="65" charset="-120"/>
              </a:rPr>
              <a:t>縣</a:t>
            </a:r>
            <a:r>
              <a:rPr lang="zh-TW" altLang="en-US" sz="3000" u="sng" dirty="0" smtClean="0">
                <a:latin typeface="標楷體" panose="03000509000000000000" pitchFamily="65" charset="-120"/>
                <a:ea typeface="標楷體" panose="03000509000000000000" pitchFamily="65" charset="-120"/>
              </a:rPr>
              <a:t>○○</a:t>
            </a:r>
            <a:r>
              <a:rPr lang="zh-TW" altLang="zh-TW" sz="3000" u="sng" dirty="0" smtClean="0">
                <a:latin typeface="標楷體" panose="03000509000000000000" pitchFamily="65" charset="-120"/>
                <a:ea typeface="標楷體" panose="03000509000000000000" pitchFamily="65" charset="-120"/>
              </a:rPr>
              <a:t>鄉公所申請之</a:t>
            </a:r>
            <a:r>
              <a:rPr lang="zh-TW" altLang="zh-TW" sz="3000" u="sng" dirty="0">
                <a:latin typeface="標楷體" panose="03000509000000000000" pitchFamily="65" charset="-120"/>
                <a:ea typeface="標楷體" panose="03000509000000000000" pitchFamily="65" charset="-120"/>
              </a:rPr>
              <a:t>村長事務</a:t>
            </a:r>
            <a:r>
              <a:rPr lang="zh-TW" altLang="zh-TW" sz="3000" u="sng" dirty="0" smtClean="0">
                <a:latin typeface="標楷體" panose="03000509000000000000" pitchFamily="65" charset="-120"/>
                <a:ea typeface="標楷體" panose="03000509000000000000" pitchFamily="65" charset="-120"/>
              </a:rPr>
              <a:t>補助費</a:t>
            </a:r>
            <a:r>
              <a:rPr lang="zh-TW" altLang="en-US" sz="3000" u="sng" dirty="0" smtClean="0">
                <a:latin typeface="標楷體" panose="03000509000000000000" pitchFamily="65" charset="-120"/>
                <a:ea typeface="標楷體" panose="03000509000000000000" pitchFamily="65" charset="-120"/>
              </a:rPr>
              <a:t>中</a:t>
            </a:r>
            <a:r>
              <a:rPr lang="zh-TW" altLang="zh-TW" sz="3000" dirty="0" smtClean="0">
                <a:latin typeface="標楷體" panose="03000509000000000000" pitchFamily="65" charset="-120"/>
                <a:ea typeface="標楷體" panose="03000509000000000000" pitchFamily="65" charset="-120"/>
              </a:rPr>
              <a:t>，</a:t>
            </a:r>
            <a:r>
              <a:rPr lang="zh-TW" altLang="zh-TW" sz="3000" dirty="0">
                <a:latin typeface="標楷體" panose="03000509000000000000" pitchFamily="65" charset="-120"/>
                <a:ea typeface="標楷體" panose="03000509000000000000" pitchFamily="65" charset="-120"/>
              </a:rPr>
              <a:t>共計詐得</a:t>
            </a:r>
            <a:r>
              <a:rPr lang="en-US" altLang="zh-TW" sz="3000" dirty="0">
                <a:latin typeface="標楷體" panose="03000509000000000000" pitchFamily="65" charset="-120"/>
                <a:ea typeface="標楷體" panose="03000509000000000000" pitchFamily="65" charset="-120"/>
              </a:rPr>
              <a:t>3,693</a:t>
            </a:r>
            <a:r>
              <a:rPr lang="zh-TW" altLang="zh-TW" sz="3000" dirty="0">
                <a:latin typeface="標楷體" panose="03000509000000000000" pitchFamily="65" charset="-120"/>
                <a:ea typeface="標楷體" panose="03000509000000000000" pitchFamily="65" charset="-120"/>
              </a:rPr>
              <a:t>元之村長事務補助費。</a:t>
            </a:r>
            <a:r>
              <a:rPr lang="en-US" altLang="zh-TW" sz="3000" dirty="0">
                <a:latin typeface="標楷體" panose="03000509000000000000" pitchFamily="65" charset="-120"/>
                <a:ea typeface="標楷體" panose="03000509000000000000" pitchFamily="65" charset="-120"/>
              </a:rPr>
              <a:t>4</a:t>
            </a:r>
            <a:r>
              <a:rPr lang="zh-TW" altLang="zh-TW" sz="3000" dirty="0">
                <a:latin typeface="標楷體" panose="03000509000000000000" pitchFamily="65" charset="-120"/>
                <a:ea typeface="標楷體" panose="03000509000000000000" pitchFamily="65" charset="-120"/>
              </a:rPr>
              <a:t>次犯利用職務上之機會以詐術使人將本人之物交付，各處有期徒刑壹年貳月，褫奪公權壹年。應執行有期徒刑壹年伍月。緩刑肆年，褫奪公權壹年。</a:t>
            </a:r>
          </a:p>
          <a:p>
            <a:pPr marL="0" indent="0" algn="just">
              <a:buNone/>
            </a:pP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60271" cy="1458685"/>
          </a:xfrm>
          <a:prstGeom prst="rect">
            <a:avLst/>
          </a:prstGeom>
        </p:spPr>
      </p:pic>
    </p:spTree>
    <p:extLst>
      <p:ext uri="{BB962C8B-B14F-4D97-AF65-F5344CB8AC3E}">
        <p14:creationId xmlns:p14="http://schemas.microsoft.com/office/powerpoint/2010/main" val="375117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988" y="761134"/>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53380" y="2219819"/>
            <a:ext cx="10220905" cy="4537764"/>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○○市○</a:t>
            </a:r>
            <a:r>
              <a:rPr lang="zh-TW" altLang="zh-TW" sz="2800" dirty="0" smtClean="0">
                <a:latin typeface="標楷體" panose="03000509000000000000" pitchFamily="65" charset="-120"/>
                <a:ea typeface="標楷體" panose="03000509000000000000" pitchFamily="65" charset="-120"/>
              </a:rPr>
              <a:t>里幹事</a:t>
            </a:r>
            <a:r>
              <a:rPr lang="zh-TW" altLang="en-US" sz="2800" dirty="0" smtClean="0">
                <a:latin typeface="標楷體" panose="03000509000000000000" pitchFamily="65" charset="-120"/>
                <a:ea typeface="標楷體" panose="03000509000000000000" pitchFamily="65" charset="-120"/>
              </a:rPr>
              <a:t>甲</a:t>
            </a:r>
            <a:r>
              <a:rPr lang="zh-TW" altLang="zh-TW" sz="2800" dirty="0" smtClean="0">
                <a:latin typeface="標楷體" panose="03000509000000000000" pitchFamily="65" charset="-120"/>
                <a:ea typeface="標楷體" panose="03000509000000000000" pitchFamily="65" charset="-120"/>
              </a:rPr>
              <a:t>明知</a:t>
            </a:r>
            <a:r>
              <a:rPr lang="zh-TW" altLang="zh-TW" sz="2800" dirty="0">
                <a:latin typeface="標楷體" panose="03000509000000000000" pitchFamily="65" charset="-120"/>
                <a:ea typeface="標楷體" panose="03000509000000000000" pitchFamily="65" charset="-120"/>
              </a:rPr>
              <a:t>非上班日且非公務上需要，嚴禁駕駛、騎乘公務</a:t>
            </a:r>
            <a:r>
              <a:rPr lang="zh-TW" altLang="zh-TW" sz="2800" dirty="0" smtClean="0">
                <a:latin typeface="標楷體" panose="03000509000000000000" pitchFamily="65" charset="-120"/>
                <a:ea typeface="標楷體" panose="03000509000000000000" pitchFamily="65" charset="-120"/>
              </a:rPr>
              <a:t>車輛及加油，仍</a:t>
            </a:r>
            <a:r>
              <a:rPr lang="zh-TW" altLang="zh-TW" sz="2800" u="sng" dirty="0" smtClean="0">
                <a:latin typeface="標楷體" panose="03000509000000000000" pitchFamily="65" charset="-120"/>
                <a:ea typeface="標楷體" panose="03000509000000000000" pitchFamily="65" charset="-120"/>
              </a:rPr>
              <a:t>將公務</a:t>
            </a:r>
            <a:r>
              <a:rPr lang="zh-TW" altLang="zh-TW" sz="2800" u="sng" dirty="0">
                <a:latin typeface="標楷體" panose="03000509000000000000" pitchFamily="65" charset="-120"/>
                <a:ea typeface="標楷體" panose="03000509000000000000" pitchFamily="65" charset="-120"/>
              </a:rPr>
              <a:t>機車挪作私人使用</a:t>
            </a:r>
            <a:r>
              <a:rPr lang="zh-TW" altLang="zh-TW" sz="2800" u="sng" dirty="0" smtClean="0">
                <a:latin typeface="標楷體" panose="03000509000000000000" pitchFamily="65" charset="-120"/>
                <a:ea typeface="標楷體" panose="03000509000000000000" pitchFamily="65" charset="-120"/>
              </a:rPr>
              <a:t>，</a:t>
            </a:r>
            <a:r>
              <a:rPr lang="zh-TW" altLang="en-US" sz="2800" u="sng" dirty="0" smtClean="0">
                <a:latin typeface="標楷體" panose="03000509000000000000" pitchFamily="65" charset="-120"/>
                <a:ea typeface="標楷體" panose="03000509000000000000" pitchFamily="65" charset="-120"/>
              </a:rPr>
              <a:t>作為</a:t>
            </a:r>
            <a:r>
              <a:rPr lang="zh-TW" altLang="zh-TW" sz="2800" u="sng" dirty="0" smtClean="0">
                <a:latin typeface="標楷體" panose="03000509000000000000" pitchFamily="65" charset="-120"/>
                <a:ea typeface="標楷體" panose="03000509000000000000" pitchFamily="65" charset="-120"/>
              </a:rPr>
              <a:t>每日</a:t>
            </a:r>
            <a:r>
              <a:rPr lang="zh-TW" altLang="en-US" sz="2800" u="sng" dirty="0" smtClean="0">
                <a:latin typeface="標楷體" panose="03000509000000000000" pitchFamily="65" charset="-120"/>
                <a:ea typeface="標楷體" panose="03000509000000000000" pitchFamily="65" charset="-120"/>
              </a:rPr>
              <a:t>上、</a:t>
            </a:r>
            <a:r>
              <a:rPr lang="zh-TW" altLang="zh-TW" sz="2800" u="sng" dirty="0" smtClean="0">
                <a:latin typeface="標楷體" panose="03000509000000000000" pitchFamily="65" charset="-120"/>
                <a:ea typeface="標楷體" panose="03000509000000000000" pitchFamily="65" charset="-120"/>
              </a:rPr>
              <a:t>下班</a:t>
            </a:r>
            <a:r>
              <a:rPr lang="zh-TW" altLang="en-US" sz="2800" u="sng" dirty="0" smtClean="0">
                <a:latin typeface="標楷體" panose="03000509000000000000" pitchFamily="65" charset="-120"/>
                <a:ea typeface="標楷體" panose="03000509000000000000" pitchFamily="65" charset="-120"/>
              </a:rPr>
              <a:t>交通工具</a:t>
            </a:r>
            <a:r>
              <a:rPr lang="zh-TW" altLang="zh-TW" sz="2800" dirty="0" smtClean="0">
                <a:latin typeface="標楷體" panose="03000509000000000000" pitchFamily="65" charset="-120"/>
                <a:ea typeface="標楷體" panose="03000509000000000000" pitchFamily="65" charset="-120"/>
              </a:rPr>
              <a:t>，期間使用</a:t>
            </a:r>
            <a:r>
              <a:rPr lang="zh-TW" altLang="zh-TW" sz="2800" dirty="0">
                <a:latin typeface="標楷體" panose="03000509000000000000" pitchFamily="65" charset="-120"/>
                <a:ea typeface="標楷體" panose="03000509000000000000" pitchFamily="65" charset="-120"/>
              </a:rPr>
              <a:t>配發</a:t>
            </a:r>
            <a:r>
              <a:rPr lang="zh-TW" altLang="zh-TW" sz="2800" dirty="0" smtClean="0">
                <a:latin typeface="標楷體" panose="03000509000000000000" pitchFamily="65" charset="-120"/>
                <a:ea typeface="標楷體" panose="03000509000000000000" pitchFamily="65" charset="-120"/>
              </a:rPr>
              <a:t>之加油</a:t>
            </a:r>
            <a:r>
              <a:rPr lang="zh-TW" altLang="zh-TW" sz="2800" dirty="0">
                <a:latin typeface="標楷體" panose="03000509000000000000" pitchFamily="65" charset="-120"/>
                <a:ea typeface="標楷體" panose="03000509000000000000" pitchFamily="65" charset="-120"/>
              </a:rPr>
              <a:t>卡刷卡加油因而獲得免予支付油料費共</a:t>
            </a:r>
            <a:r>
              <a:rPr lang="en-US" altLang="zh-TW" sz="2800" dirty="0">
                <a:latin typeface="標楷體" panose="03000509000000000000" pitchFamily="65" charset="-120"/>
                <a:ea typeface="標楷體" panose="03000509000000000000" pitchFamily="65" charset="-120"/>
              </a:rPr>
              <a:t>11,556</a:t>
            </a:r>
            <a:r>
              <a:rPr lang="zh-TW" altLang="zh-TW" sz="2800" dirty="0">
                <a:latin typeface="標楷體" panose="03000509000000000000" pitchFamily="65" charset="-120"/>
                <a:ea typeface="標楷體" panose="03000509000000000000" pitchFamily="65" charset="-120"/>
              </a:rPr>
              <a:t>元之不法利益。另利用騎乘公務機車出差參加會議之機會，</a:t>
            </a:r>
            <a:r>
              <a:rPr lang="zh-TW" altLang="zh-TW" sz="2800" u="sng" dirty="0">
                <a:latin typeface="標楷體" panose="03000509000000000000" pitchFamily="65" charset="-120"/>
                <a:ea typeface="標楷體" panose="03000509000000000000" pitchFamily="65" charset="-120"/>
              </a:rPr>
              <a:t>明知出差日期騎乘公務機車不得再申報交通費</a:t>
            </a:r>
            <a:r>
              <a:rPr lang="zh-TW" altLang="zh-TW" sz="2800" dirty="0">
                <a:latin typeface="標楷體" panose="03000509000000000000" pitchFamily="65" charset="-120"/>
                <a:ea typeface="標楷體" panose="03000509000000000000" pitchFamily="65" charset="-120"/>
              </a:rPr>
              <a:t>，竟仍於</a:t>
            </a:r>
            <a:r>
              <a:rPr lang="en-US" altLang="zh-TW" sz="2800" dirty="0">
                <a:latin typeface="標楷體" panose="03000509000000000000" pitchFamily="65" charset="-120"/>
                <a:ea typeface="標楷體" panose="03000509000000000000" pitchFamily="65" charset="-120"/>
              </a:rPr>
              <a:t>105</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6</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4</a:t>
            </a:r>
            <a:r>
              <a:rPr lang="zh-TW" altLang="zh-TW" sz="2800" dirty="0" smtClean="0">
                <a:latin typeface="標楷體" panose="03000509000000000000" pitchFamily="65" charset="-120"/>
                <a:ea typeface="標楷體" panose="03000509000000000000" pitchFamily="65" charset="-120"/>
              </a:rPr>
              <a:t>日</a:t>
            </a:r>
            <a:r>
              <a:rPr lang="zh-TW" altLang="en-US" sz="2800" dirty="0" smtClean="0">
                <a:latin typeface="標楷體" panose="03000509000000000000" pitchFamily="65" charset="-120"/>
                <a:ea typeface="標楷體" panose="03000509000000000000" pitchFamily="65" charset="-120"/>
              </a:rPr>
              <a:t>等</a:t>
            </a: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日</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填寫虛報出差日期之「出差旅費報告表」共</a:t>
            </a:r>
            <a:r>
              <a:rPr lang="en-US" altLang="zh-TW" sz="2800" u="sng" dirty="0">
                <a:latin typeface="標楷體" panose="03000509000000000000" pitchFamily="65" charset="-120"/>
                <a:ea typeface="標楷體" panose="03000509000000000000" pitchFamily="65" charset="-120"/>
              </a:rPr>
              <a:t>3</a:t>
            </a:r>
            <a:r>
              <a:rPr lang="zh-TW" altLang="zh-TW" sz="2800" u="sng" dirty="0">
                <a:latin typeface="標楷體" panose="03000509000000000000" pitchFamily="65" charset="-120"/>
                <a:ea typeface="標楷體" panose="03000509000000000000" pitchFamily="65" charset="-120"/>
              </a:rPr>
              <a:t>份</a:t>
            </a:r>
            <a:r>
              <a:rPr lang="zh-TW" altLang="zh-TW" sz="2800" dirty="0">
                <a:latin typeface="標楷體" panose="03000509000000000000" pitchFamily="65" charset="-120"/>
                <a:ea typeface="標楷體" panose="03000509000000000000" pitchFamily="65" charset="-120"/>
              </a:rPr>
              <a:t>，以申請交通費，</a:t>
            </a:r>
            <a:r>
              <a:rPr lang="zh-TW" altLang="zh-TW" sz="2800" u="sng" dirty="0">
                <a:latin typeface="標楷體" panose="03000509000000000000" pitchFamily="65" charset="-120"/>
                <a:ea typeface="標楷體" panose="03000509000000000000" pitchFamily="65" charset="-120"/>
              </a:rPr>
              <a:t>共詐</a:t>
            </a:r>
            <a:r>
              <a:rPr lang="zh-TW" altLang="zh-TW" sz="2800" u="sng" dirty="0" smtClean="0">
                <a:latin typeface="標楷體" panose="03000509000000000000" pitchFamily="65" charset="-120"/>
                <a:ea typeface="標楷體" panose="03000509000000000000" pitchFamily="65" charset="-120"/>
              </a:rPr>
              <a:t>得</a:t>
            </a:r>
            <a:r>
              <a:rPr lang="en-US" altLang="zh-TW" sz="2800" u="sng" dirty="0" smtClean="0">
                <a:latin typeface="標楷體" panose="03000509000000000000" pitchFamily="65" charset="-120"/>
                <a:ea typeface="標楷體" panose="03000509000000000000" pitchFamily="65" charset="-120"/>
              </a:rPr>
              <a:t>288</a:t>
            </a:r>
            <a:r>
              <a:rPr lang="zh-TW" altLang="zh-TW" sz="2800" u="sng" dirty="0" smtClean="0">
                <a:latin typeface="標楷體" panose="03000509000000000000" pitchFamily="65" charset="-120"/>
                <a:ea typeface="標楷體" panose="03000509000000000000" pitchFamily="65" charset="-120"/>
              </a:rPr>
              <a:t>元</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犯對非主管事務圖利罪，處有期徒刑壹年參月，褫奪公權壹年。又犯利用職務機會詐取財物罪，</a:t>
            </a:r>
            <a:r>
              <a:rPr lang="zh-TW" altLang="zh-TW" sz="2800" u="sng" dirty="0">
                <a:latin typeface="標楷體" panose="03000509000000000000" pitchFamily="65" charset="-120"/>
                <a:ea typeface="標楷體" panose="03000509000000000000" pitchFamily="65" charset="-120"/>
              </a:rPr>
              <a:t>共參罪</a:t>
            </a:r>
            <a:r>
              <a:rPr lang="zh-TW" altLang="zh-TW" sz="2800"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各處有期徒刑壹年玖月</a:t>
            </a:r>
            <a:r>
              <a:rPr lang="zh-TW" altLang="zh-TW" sz="2800" dirty="0">
                <a:latin typeface="標楷體" panose="03000509000000000000" pitchFamily="65" charset="-120"/>
                <a:ea typeface="標楷體" panose="03000509000000000000" pitchFamily="65" charset="-120"/>
              </a:rPr>
              <a:t>，各褫奪公權壹年。應執行有期徒刑貳年，褫奪公權壹年。緩刑參年。已繳回之犯罪所得共計新臺幣壹萬壹仟捌佰肆拾肆元沒收之。</a:t>
            </a:r>
          </a:p>
          <a:p>
            <a:pPr marL="0" indent="0" algn="just">
              <a:buNone/>
            </a:pP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31243" cy="1458685"/>
          </a:xfrm>
          <a:prstGeom prst="rect">
            <a:avLst/>
          </a:prstGeom>
        </p:spPr>
      </p:pic>
    </p:spTree>
    <p:extLst>
      <p:ext uri="{BB962C8B-B14F-4D97-AF65-F5344CB8AC3E}">
        <p14:creationId xmlns:p14="http://schemas.microsoft.com/office/powerpoint/2010/main" val="351357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0"/>
            <a:ext cx="10018713" cy="810491"/>
          </a:xfrm>
        </p:spPr>
        <p:txBody>
          <a:bodyPr/>
          <a:lstStyle/>
          <a:p>
            <a:r>
              <a:rPr lang="zh-TW" altLang="en-US" dirty="0" smtClean="0">
                <a:latin typeface="標楷體" panose="03000509000000000000" pitchFamily="65" charset="-120"/>
                <a:ea typeface="標楷體" panose="03000509000000000000" pitchFamily="65" charset="-120"/>
              </a:rPr>
              <a:t>簡報大綱</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84310" y="1704109"/>
            <a:ext cx="10018713" cy="5030519"/>
          </a:xfrm>
        </p:spPr>
        <p:txBody>
          <a:bodyPr>
            <a:normAutofit/>
          </a:bodyPr>
          <a:lstStyle/>
          <a:p>
            <a:pPr marL="0" indent="0">
              <a:buNone/>
            </a:pPr>
            <a:r>
              <a:rPr lang="zh-TW" altLang="en-US" sz="3200" dirty="0" smtClean="0">
                <a:latin typeface="標楷體" panose="03000509000000000000" pitchFamily="65" charset="-120"/>
                <a:ea typeface="標楷體" panose="03000509000000000000" pitchFamily="65" charset="-120"/>
              </a:rPr>
              <a:t>     一</a:t>
            </a:r>
            <a:r>
              <a:rPr lang="zh-TW" altLang="en-US" sz="3200" dirty="0">
                <a:latin typeface="標楷體" panose="03000509000000000000" pitchFamily="65" charset="-120"/>
                <a:ea typeface="標楷體" panose="03000509000000000000" pitchFamily="65" charset="-120"/>
              </a:rPr>
              <a:t>、新聞回顧。</a:t>
            </a:r>
            <a:endParaRPr lang="en-US" altLang="zh-TW" sz="3200" dirty="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二、案例</a:t>
            </a:r>
            <a:r>
              <a:rPr lang="zh-TW" altLang="en-US" sz="3200" dirty="0">
                <a:latin typeface="標楷體" panose="03000509000000000000" pitchFamily="65" charset="-120"/>
                <a:ea typeface="標楷體" panose="03000509000000000000" pitchFamily="65" charset="-120"/>
              </a:rPr>
              <a:t>類型簡介。</a:t>
            </a:r>
            <a:endParaRPr lang="en-US" altLang="zh-TW" sz="3200" dirty="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三、違法申領小額款項之</a:t>
            </a:r>
            <a:r>
              <a:rPr lang="zh-TW" altLang="en-US" sz="3200" dirty="0">
                <a:latin typeface="標楷體" panose="03000509000000000000" pitchFamily="65" charset="-120"/>
                <a:ea typeface="標楷體" panose="03000509000000000000" pitchFamily="65" charset="-120"/>
              </a:rPr>
              <a:t>法律</a:t>
            </a:r>
            <a:r>
              <a:rPr lang="zh-TW" altLang="en-US" sz="3200" dirty="0" smtClean="0">
                <a:latin typeface="標楷體" panose="03000509000000000000" pitchFamily="65" charset="-120"/>
                <a:ea typeface="標楷體" panose="03000509000000000000" pitchFamily="65" charset="-120"/>
              </a:rPr>
              <a:t>責任。</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四、</a:t>
            </a:r>
            <a:r>
              <a:rPr lang="zh-TW" altLang="en-US" sz="3200" dirty="0">
                <a:latin typeface="標楷體" panose="03000509000000000000" pitchFamily="65" charset="-120"/>
                <a:ea typeface="標楷體" panose="03000509000000000000" pitchFamily="65" charset="-120"/>
              </a:rPr>
              <a:t>相關法律</a:t>
            </a:r>
            <a:r>
              <a:rPr lang="zh-TW" altLang="en-US" sz="3200" dirty="0" smtClean="0">
                <a:latin typeface="標楷體" panose="03000509000000000000" pitchFamily="65" charset="-120"/>
                <a:ea typeface="標楷體" panose="03000509000000000000" pitchFamily="65" charset="-120"/>
              </a:rPr>
              <a:t>簡介。</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五、案例宣導</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他山之石。</a:t>
            </a:r>
            <a:endParaRPr lang="en-US" altLang="zh-TW" sz="3200" dirty="0" smtClean="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六、溫故知新</a:t>
            </a:r>
            <a:r>
              <a:rPr lang="en-US" altLang="zh-TW" sz="3200" dirty="0" smtClean="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「國內出差旅費報支要點</a:t>
            </a:r>
            <a:r>
              <a:rPr lang="zh-TW" altLang="en-US"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1090101</a:t>
            </a:r>
          </a:p>
          <a:p>
            <a:pPr marL="0" indent="0">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七、結語。</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303814" cy="1458685"/>
          </a:xfrm>
          <a:prstGeom prst="rect">
            <a:avLst/>
          </a:prstGeom>
        </p:spPr>
      </p:pic>
    </p:spTree>
    <p:extLst>
      <p:ext uri="{BB962C8B-B14F-4D97-AF65-F5344CB8AC3E}">
        <p14:creationId xmlns:p14="http://schemas.microsoft.com/office/powerpoint/2010/main" val="1129078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他山之石十一</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676400"/>
            <a:ext cx="10220905" cy="4613563"/>
          </a:xfrm>
        </p:spPr>
        <p:txBody>
          <a:bodyPr>
            <a:noAutofit/>
          </a:bodyPr>
          <a:lstStyle/>
          <a:p>
            <a:pPr marL="0" indent="0" algn="just">
              <a:buNone/>
            </a:pP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鄉公所秘書林</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假借</a:t>
            </a:r>
            <a:r>
              <a:rPr lang="zh-TW" altLang="zh-TW" sz="3200" dirty="0">
                <a:latin typeface="標楷體" panose="03000509000000000000" pitchFamily="65" charset="-120"/>
                <a:ea typeface="標楷體" panose="03000509000000000000" pitchFamily="65" charset="-120"/>
              </a:rPr>
              <a:t>職務上之機會詐欺得利之接續犯意，</a:t>
            </a:r>
            <a:r>
              <a:rPr lang="zh-TW" altLang="zh-TW" sz="3200" u="sng" dirty="0">
                <a:latin typeface="標楷體" panose="03000509000000000000" pitchFamily="65" charset="-120"/>
                <a:ea typeface="標楷體" panose="03000509000000000000" pitchFamily="65" charset="-120"/>
              </a:rPr>
              <a:t>駕駛公務車充作其私人每日上下班及午休返家代步之用（里程約</a:t>
            </a:r>
            <a:r>
              <a:rPr lang="en-US" altLang="zh-TW" sz="3200" u="sng" dirty="0">
                <a:latin typeface="標楷體" panose="03000509000000000000" pitchFamily="65" charset="-120"/>
                <a:ea typeface="標楷體" panose="03000509000000000000" pitchFamily="65" charset="-120"/>
              </a:rPr>
              <a:t>1</a:t>
            </a:r>
            <a:r>
              <a:rPr lang="zh-TW" altLang="zh-TW" sz="3200" u="sng" dirty="0">
                <a:latin typeface="標楷體" panose="03000509000000000000" pitchFamily="65" charset="-120"/>
                <a:ea typeface="標楷體" panose="03000509000000000000" pitchFamily="65" charset="-120"/>
              </a:rPr>
              <a:t>公里、往返次數</a:t>
            </a:r>
            <a:r>
              <a:rPr lang="en-US" altLang="zh-TW" sz="3200" u="sng" dirty="0">
                <a:latin typeface="標楷體" panose="03000509000000000000" pitchFamily="65" charset="-120"/>
                <a:ea typeface="標楷體" panose="03000509000000000000" pitchFamily="65" charset="-120"/>
              </a:rPr>
              <a:t>2,480</a:t>
            </a:r>
            <a:r>
              <a:rPr lang="zh-TW" altLang="zh-TW" sz="3200" u="sng" dirty="0">
                <a:latin typeface="標楷體" panose="03000509000000000000" pitchFamily="65" charset="-120"/>
                <a:ea typeface="標楷體" panose="03000509000000000000" pitchFamily="65" charset="-120"/>
              </a:rPr>
              <a:t>次、合計里程約</a:t>
            </a:r>
            <a:r>
              <a:rPr lang="en-US" altLang="zh-TW" sz="3200" u="sng" dirty="0">
                <a:latin typeface="標楷體" panose="03000509000000000000" pitchFamily="65" charset="-120"/>
                <a:ea typeface="標楷體" panose="03000509000000000000" pitchFamily="65" charset="-120"/>
              </a:rPr>
              <a:t>2,480</a:t>
            </a:r>
            <a:r>
              <a:rPr lang="zh-TW" altLang="zh-TW" sz="3200" u="sng" dirty="0">
                <a:latin typeface="標楷體" panose="03000509000000000000" pitchFamily="65" charset="-120"/>
                <a:ea typeface="標楷體" panose="03000509000000000000" pitchFamily="65" charset="-120"/>
              </a:rPr>
              <a:t>公里），並持車隊加油卡加油</a:t>
            </a:r>
            <a:r>
              <a:rPr lang="zh-TW" altLang="zh-TW" sz="3200" dirty="0" smtClean="0">
                <a:latin typeface="標楷體" panose="03000509000000000000" pitchFamily="65" charset="-120"/>
                <a:ea typeface="標楷體" panose="03000509000000000000" pitchFamily="65" charset="-120"/>
              </a:rPr>
              <a:t>，林因而</a:t>
            </a:r>
            <a:r>
              <a:rPr lang="zh-TW" altLang="zh-TW" sz="3200" dirty="0">
                <a:latin typeface="標楷體" panose="03000509000000000000" pitchFamily="65" charset="-120"/>
                <a:ea typeface="標楷體" panose="03000509000000000000" pitchFamily="65" charset="-120"/>
              </a:rPr>
              <a:t>取得以加油卡加油而</a:t>
            </a:r>
            <a:r>
              <a:rPr lang="zh-TW" altLang="zh-TW" sz="3200" dirty="0" smtClean="0">
                <a:latin typeface="標楷體" panose="03000509000000000000" pitchFamily="65" charset="-120"/>
                <a:ea typeface="標楷體" panose="03000509000000000000" pitchFamily="65" charset="-120"/>
              </a:rPr>
              <a:t>以</a:t>
            </a:r>
            <a:r>
              <a:rPr lang="zh-TW" altLang="en-US" sz="3200" dirty="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鄉公所</a:t>
            </a:r>
            <a:r>
              <a:rPr lang="zh-TW" altLang="zh-TW" sz="3200" dirty="0">
                <a:latin typeface="標楷體" panose="03000509000000000000" pitchFamily="65" charset="-120"/>
                <a:ea typeface="標楷體" panose="03000509000000000000" pitchFamily="65" charset="-120"/>
              </a:rPr>
              <a:t>公用油料</a:t>
            </a:r>
            <a:r>
              <a:rPr lang="zh-TW" altLang="zh-TW" sz="3200" dirty="0" smtClean="0">
                <a:latin typeface="標楷體" panose="03000509000000000000" pitchFamily="65" charset="-120"/>
                <a:ea typeface="標楷體" panose="03000509000000000000" pitchFamily="65" charset="-120"/>
              </a:rPr>
              <a:t>名目</a:t>
            </a:r>
            <a:r>
              <a:rPr lang="zh-TW" altLang="zh-TW" sz="3200" dirty="0">
                <a:latin typeface="標楷體" panose="03000509000000000000" pitchFamily="65" charset="-120"/>
                <a:ea typeface="標楷體" panose="03000509000000000000" pitchFamily="65" charset="-120"/>
              </a:rPr>
              <a:t>核銷之不法利益，合計新</a:t>
            </a:r>
            <a:r>
              <a:rPr lang="zh-TW" altLang="zh-TW" sz="3200" dirty="0" smtClean="0">
                <a:latin typeface="標楷體" panose="03000509000000000000" pitchFamily="65" charset="-120"/>
                <a:ea typeface="標楷體" panose="03000509000000000000" pitchFamily="65" charset="-120"/>
              </a:rPr>
              <a:t>臺幣</a:t>
            </a:r>
            <a:r>
              <a:rPr lang="en-US" altLang="zh-TW" sz="3200" dirty="0" smtClean="0">
                <a:latin typeface="標楷體" panose="03000509000000000000" pitchFamily="65" charset="-120"/>
                <a:ea typeface="標楷體" panose="03000509000000000000" pitchFamily="65" charset="-120"/>
              </a:rPr>
              <a:t>6,200</a:t>
            </a:r>
            <a:r>
              <a:rPr lang="zh-TW" altLang="zh-TW" sz="3200" dirty="0" smtClean="0">
                <a:latin typeface="標楷體" panose="03000509000000000000" pitchFamily="65" charset="-120"/>
                <a:ea typeface="標楷體" panose="03000509000000000000" pitchFamily="65" charset="-120"/>
              </a:rPr>
              <a:t>元</a:t>
            </a:r>
            <a:r>
              <a:rPr lang="zh-TW" altLang="zh-TW" sz="3200" dirty="0">
                <a:latin typeface="標楷體" panose="03000509000000000000" pitchFamily="65" charset="-120"/>
                <a:ea typeface="標楷體" panose="03000509000000000000" pitchFamily="65" charset="-120"/>
              </a:rPr>
              <a:t>。犯</a:t>
            </a:r>
            <a:r>
              <a:rPr lang="zh-TW" altLang="zh-TW" sz="3200" dirty="0" smtClean="0">
                <a:latin typeface="標楷體" panose="03000509000000000000" pitchFamily="65" charset="-120"/>
                <a:ea typeface="標楷體" panose="03000509000000000000" pitchFamily="65" charset="-120"/>
              </a:rPr>
              <a:t>公務員</a:t>
            </a:r>
            <a:r>
              <a:rPr lang="zh-TW" altLang="zh-TW" sz="3200" dirty="0">
                <a:solidFill>
                  <a:schemeClr val="accent3">
                    <a:lumMod val="75000"/>
                  </a:schemeClr>
                </a:solidFill>
                <a:latin typeface="標楷體" panose="03000509000000000000" pitchFamily="65" charset="-120"/>
                <a:ea typeface="標楷體" panose="03000509000000000000" pitchFamily="65" charset="-120"/>
              </a:rPr>
              <a:t>假藉職務上之機會詐欺得利罪</a:t>
            </a:r>
            <a:r>
              <a:rPr lang="zh-TW" altLang="zh-TW" sz="3200" dirty="0" smtClean="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處拘役柒拾日。緩刑貳年，並應向公庫支付新臺幣伍萬元。</a:t>
            </a:r>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60271" cy="1458685"/>
          </a:xfrm>
          <a:prstGeom prst="rect">
            <a:avLst/>
          </a:prstGeom>
        </p:spPr>
      </p:pic>
    </p:spTree>
    <p:extLst>
      <p:ext uri="{BB962C8B-B14F-4D97-AF65-F5344CB8AC3E}">
        <p14:creationId xmlns:p14="http://schemas.microsoft.com/office/powerpoint/2010/main" val="259925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988" y="498763"/>
            <a:ext cx="10018713" cy="1149061"/>
          </a:xfrm>
        </p:spPr>
        <p:txBody>
          <a:bodyPr/>
          <a:lstStyle/>
          <a:p>
            <a:r>
              <a:rPr lang="zh-TW" altLang="en-US" dirty="0" smtClean="0">
                <a:latin typeface="標楷體" panose="03000509000000000000" pitchFamily="65" charset="-120"/>
                <a:ea typeface="標楷體" panose="03000509000000000000" pitchFamily="65" charset="-120"/>
              </a:rPr>
              <a:t>他山之石十二</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468581"/>
            <a:ext cx="10220905" cy="5389419"/>
          </a:xfrm>
        </p:spPr>
        <p:txBody>
          <a:bodyPr>
            <a:noAutofit/>
          </a:bodyPr>
          <a:lstStyle/>
          <a:p>
            <a:pPr marL="0" indent="0" algn="just">
              <a:buNone/>
            </a:pPr>
            <a:r>
              <a:rPr lang="zh-TW" altLang="zh-TW" sz="3000" dirty="0">
                <a:latin typeface="標楷體" panose="03000509000000000000" pitchFamily="65" charset="-120"/>
                <a:ea typeface="標楷體" panose="03000509000000000000" pitchFamily="65" charset="-120"/>
              </a:rPr>
              <a:t>甲擔任南投縣政府消防局第○大隊○○</a:t>
            </a:r>
            <a:r>
              <a:rPr lang="zh-TW" altLang="zh-TW" sz="3000" dirty="0" smtClean="0">
                <a:latin typeface="標楷體" panose="03000509000000000000" pitchFamily="65" charset="-120"/>
                <a:ea typeface="標楷體" panose="03000509000000000000" pitchFamily="65" charset="-120"/>
              </a:rPr>
              <a:t>分隊代理</a:t>
            </a:r>
            <a:r>
              <a:rPr lang="zh-TW" altLang="zh-TW" sz="3000" dirty="0">
                <a:latin typeface="標楷體" panose="03000509000000000000" pitchFamily="65" charset="-120"/>
                <a:ea typeface="標楷體" panose="03000509000000000000" pitchFamily="65" charset="-120"/>
              </a:rPr>
              <a:t>分</a:t>
            </a:r>
            <a:r>
              <a:rPr lang="zh-TW" altLang="zh-TW" sz="3000" dirty="0" smtClean="0">
                <a:latin typeface="標楷體" panose="03000509000000000000" pitchFamily="65" charset="-120"/>
                <a:ea typeface="標楷體" panose="03000509000000000000" pitchFamily="65" charset="-120"/>
              </a:rPr>
              <a:t>隊長。明知消防</a:t>
            </a:r>
            <a:r>
              <a:rPr lang="zh-TW" altLang="zh-TW" sz="3000" dirty="0">
                <a:latin typeface="標楷體" panose="03000509000000000000" pitchFamily="65" charset="-120"/>
                <a:ea typeface="標楷體" panose="03000509000000000000" pitchFamily="65" charset="-120"/>
              </a:rPr>
              <a:t>局配發</a:t>
            </a:r>
            <a:r>
              <a:rPr lang="zh-TW" altLang="zh-TW" sz="3000" dirty="0" smtClean="0">
                <a:latin typeface="標楷體" panose="03000509000000000000" pitchFamily="65" charset="-120"/>
                <a:ea typeface="標楷體" panose="03000509000000000000" pitchFamily="65" charset="-120"/>
              </a:rPr>
              <a:t>之中油公司灌</a:t>
            </a:r>
            <a:r>
              <a:rPr lang="zh-TW" altLang="zh-TW" sz="3000" dirty="0">
                <a:latin typeface="標楷體" panose="03000509000000000000" pitchFamily="65" charset="-120"/>
                <a:ea typeface="標楷體" panose="03000509000000000000" pitchFamily="65" charset="-120"/>
              </a:rPr>
              <a:t>桶卡所申加</a:t>
            </a:r>
            <a:r>
              <a:rPr lang="zh-TW" altLang="zh-TW" sz="3000" dirty="0" smtClean="0">
                <a:latin typeface="標楷體" panose="03000509000000000000" pitchFamily="65" charset="-120"/>
                <a:ea typeface="標楷體" panose="03000509000000000000" pitchFamily="65" charset="-120"/>
              </a:rPr>
              <a:t>之汽油</a:t>
            </a:r>
            <a:r>
              <a:rPr lang="zh-TW" altLang="zh-TW" sz="3000" dirty="0">
                <a:latin typeface="標楷體" panose="03000509000000000000" pitchFamily="65" charset="-120"/>
                <a:ea typeface="標楷體" panose="03000509000000000000" pitchFamily="65" charset="-120"/>
              </a:rPr>
              <a:t>，係屬公有</a:t>
            </a:r>
            <a:r>
              <a:rPr lang="zh-TW" altLang="zh-TW" sz="3000" dirty="0" smtClean="0">
                <a:latin typeface="標楷體" panose="03000509000000000000" pitchFamily="65" charset="-120"/>
                <a:ea typeface="標楷體" panose="03000509000000000000" pitchFamily="65" charset="-120"/>
              </a:rPr>
              <a:t>財物</a:t>
            </a:r>
            <a:r>
              <a:rPr lang="zh-TW" altLang="zh-TW" sz="3000" dirty="0">
                <a:latin typeface="標楷體" panose="03000509000000000000" pitchFamily="65" charset="-120"/>
                <a:ea typeface="標楷體" panose="03000509000000000000" pitchFamily="65" charset="-120"/>
              </a:rPr>
              <a:t>，置</a:t>
            </a:r>
            <a:r>
              <a:rPr lang="zh-TW" altLang="zh-TW" sz="3000" dirty="0" smtClean="0">
                <a:latin typeface="標楷體" panose="03000509000000000000" pitchFamily="65" charset="-120"/>
                <a:ea typeface="標楷體" panose="03000509000000000000" pitchFamily="65" charset="-120"/>
              </a:rPr>
              <a:t>於分隊</a:t>
            </a:r>
            <a:r>
              <a:rPr lang="zh-TW" altLang="zh-TW" sz="3000" dirty="0">
                <a:latin typeface="標楷體" panose="03000509000000000000" pitchFamily="65" charset="-120"/>
                <a:ea typeface="標楷體" panose="03000509000000000000" pitchFamily="65" charset="-120"/>
              </a:rPr>
              <a:t>油庫內備用</a:t>
            </a:r>
            <a:r>
              <a:rPr lang="zh-TW" altLang="zh-TW" sz="3000" dirty="0" smtClean="0">
                <a:latin typeface="標楷體" panose="03000509000000000000" pitchFamily="65" charset="-120"/>
                <a:ea typeface="標楷體" panose="03000509000000000000" pitchFamily="65" charset="-120"/>
              </a:rPr>
              <a:t>。須</a:t>
            </a:r>
            <a:r>
              <a:rPr lang="zh-TW" altLang="zh-TW" sz="3000" dirty="0">
                <a:latin typeface="標楷體" panose="03000509000000000000" pitchFamily="65" charset="-120"/>
                <a:ea typeface="標楷體" panose="03000509000000000000" pitchFamily="65" charset="-120"/>
              </a:rPr>
              <a:t>實際</a:t>
            </a:r>
            <a:r>
              <a:rPr lang="zh-TW" altLang="zh-TW" sz="3000" dirty="0" smtClean="0">
                <a:latin typeface="標楷體" panose="03000509000000000000" pitchFamily="65" charset="-120"/>
                <a:ea typeface="標楷體" panose="03000509000000000000" pitchFamily="65" charset="-120"/>
              </a:rPr>
              <a:t>用於油壓</a:t>
            </a:r>
            <a:r>
              <a:rPr lang="zh-TW" altLang="zh-TW" sz="3000" dirty="0">
                <a:latin typeface="標楷體" panose="03000509000000000000" pitchFamily="65" charset="-120"/>
                <a:ea typeface="標楷體" panose="03000509000000000000" pitchFamily="65" charset="-120"/>
              </a:rPr>
              <a:t>破壞器、</a:t>
            </a:r>
            <a:r>
              <a:rPr lang="zh-TW" altLang="zh-TW" sz="3000" dirty="0" smtClean="0">
                <a:latin typeface="標楷體" panose="03000509000000000000" pitchFamily="65" charset="-120"/>
                <a:ea typeface="標楷體" panose="03000509000000000000" pitchFamily="65" charset="-120"/>
              </a:rPr>
              <a:t>發電機</a:t>
            </a:r>
            <a:r>
              <a:rPr lang="en-US" altLang="zh-TW" sz="3000" dirty="0" smtClean="0">
                <a:latin typeface="標楷體" panose="03000509000000000000" pitchFamily="65" charset="-120"/>
                <a:ea typeface="標楷體" panose="03000509000000000000" pitchFamily="65" charset="-120"/>
              </a:rPr>
              <a:t>……</a:t>
            </a:r>
            <a:r>
              <a:rPr lang="zh-TW" altLang="zh-TW" sz="3000" dirty="0" smtClean="0">
                <a:latin typeface="標楷體" panose="03000509000000000000" pitchFamily="65" charset="-120"/>
                <a:ea typeface="標楷體" panose="03000509000000000000" pitchFamily="65" charset="-120"/>
              </a:rPr>
              <a:t>等</a:t>
            </a:r>
            <a:r>
              <a:rPr lang="zh-TW" altLang="zh-TW" sz="3000" dirty="0">
                <a:latin typeface="標楷體" panose="03000509000000000000" pitchFamily="65" charset="-120"/>
                <a:ea typeface="標楷體" panose="03000509000000000000" pitchFamily="65" charset="-120"/>
              </a:rPr>
              <a:t>公有器材</a:t>
            </a:r>
            <a:r>
              <a:rPr lang="zh-TW" altLang="zh-TW" sz="3000" dirty="0" smtClean="0">
                <a:latin typeface="標楷體" panose="03000509000000000000" pitchFamily="65" charset="-120"/>
                <a:ea typeface="標楷體" panose="03000509000000000000" pitchFamily="65" charset="-120"/>
              </a:rPr>
              <a:t>。甲竟於</a:t>
            </a:r>
            <a:r>
              <a:rPr lang="en-US" altLang="zh-TW" sz="3000" dirty="0">
                <a:latin typeface="標楷體" panose="03000509000000000000" pitchFamily="65" charset="-120"/>
                <a:ea typeface="標楷體" panose="03000509000000000000" pitchFamily="65" charset="-120"/>
              </a:rPr>
              <a:t>100</a:t>
            </a:r>
            <a:r>
              <a:rPr lang="zh-TW" altLang="zh-TW" sz="3000" dirty="0">
                <a:latin typeface="標楷體" panose="03000509000000000000" pitchFamily="65" charset="-120"/>
                <a:ea typeface="標楷體" panose="03000509000000000000" pitchFamily="65" charset="-120"/>
              </a:rPr>
              <a:t>年</a:t>
            </a:r>
            <a:r>
              <a:rPr lang="en-US" altLang="zh-TW" sz="3000" dirty="0">
                <a:latin typeface="標楷體" panose="03000509000000000000" pitchFamily="65" charset="-120"/>
                <a:ea typeface="標楷體" panose="03000509000000000000" pitchFamily="65" charset="-120"/>
              </a:rPr>
              <a:t>11</a:t>
            </a:r>
            <a:r>
              <a:rPr lang="zh-TW" altLang="zh-TW" sz="3000" dirty="0">
                <a:latin typeface="標楷體" panose="03000509000000000000" pitchFamily="65" charset="-120"/>
                <a:ea typeface="標楷體" panose="03000509000000000000" pitchFamily="65" charset="-120"/>
              </a:rPr>
              <a:t>或</a:t>
            </a:r>
            <a:r>
              <a:rPr lang="en-US" altLang="zh-TW" sz="3000" dirty="0">
                <a:latin typeface="標楷體" panose="03000509000000000000" pitchFamily="65" charset="-120"/>
                <a:ea typeface="標楷體" panose="03000509000000000000" pitchFamily="65" charset="-120"/>
              </a:rPr>
              <a:t>12</a:t>
            </a:r>
            <a:r>
              <a:rPr lang="zh-TW" altLang="zh-TW" sz="3000" dirty="0">
                <a:latin typeface="標楷體" panose="03000509000000000000" pitchFamily="65" charset="-120"/>
                <a:ea typeface="標楷體" panose="03000509000000000000" pitchFamily="65" charset="-120"/>
              </a:rPr>
              <a:t>月間某日上午</a:t>
            </a:r>
            <a:r>
              <a:rPr lang="en-US" altLang="zh-TW" sz="3000" dirty="0">
                <a:latin typeface="標楷體" panose="03000509000000000000" pitchFamily="65" charset="-120"/>
                <a:ea typeface="標楷體" panose="03000509000000000000" pitchFamily="65" charset="-120"/>
              </a:rPr>
              <a:t>8</a:t>
            </a:r>
            <a:r>
              <a:rPr lang="zh-TW" altLang="zh-TW" sz="3000" dirty="0">
                <a:latin typeface="標楷體" panose="03000509000000000000" pitchFamily="65" charset="-120"/>
                <a:ea typeface="標楷體" panose="03000509000000000000" pitchFamily="65" charset="-120"/>
              </a:rPr>
              <a:t>時許，</a:t>
            </a:r>
            <a:r>
              <a:rPr lang="zh-TW" altLang="zh-TW" sz="3000" u="sng" dirty="0" smtClean="0">
                <a:latin typeface="標楷體" panose="03000509000000000000" pitchFamily="65" charset="-120"/>
                <a:ea typeface="標楷體" panose="03000509000000000000" pitchFamily="65" charset="-120"/>
              </a:rPr>
              <a:t>至分隊</a:t>
            </a:r>
            <a:r>
              <a:rPr lang="zh-TW" altLang="zh-TW" sz="3000" u="sng" dirty="0">
                <a:latin typeface="標楷體" panose="03000509000000000000" pitchFamily="65" charset="-120"/>
                <a:ea typeface="標楷體" panose="03000509000000000000" pitchFamily="65" charset="-120"/>
              </a:rPr>
              <a:t>油庫拿取</a:t>
            </a:r>
            <a:r>
              <a:rPr lang="en-US" altLang="zh-TW" sz="3000" u="sng" dirty="0">
                <a:latin typeface="標楷體" panose="03000509000000000000" pitchFamily="65" charset="-120"/>
                <a:ea typeface="標楷體" panose="03000509000000000000" pitchFamily="65" charset="-120"/>
              </a:rPr>
              <a:t>20</a:t>
            </a:r>
            <a:r>
              <a:rPr lang="zh-TW" altLang="zh-TW" sz="3000" u="sng" dirty="0">
                <a:latin typeface="標楷體" panose="03000509000000000000" pitchFamily="65" charset="-120"/>
                <a:ea typeface="標楷體" panose="03000509000000000000" pitchFamily="65" charset="-120"/>
              </a:rPr>
              <a:t>公升裝之</a:t>
            </a:r>
            <a:r>
              <a:rPr lang="en-US" altLang="zh-TW" sz="3000" u="sng" dirty="0">
                <a:latin typeface="標楷體" panose="03000509000000000000" pitchFamily="65" charset="-120"/>
                <a:ea typeface="標楷體" panose="03000509000000000000" pitchFamily="65" charset="-120"/>
              </a:rPr>
              <a:t>95</a:t>
            </a:r>
            <a:r>
              <a:rPr lang="zh-TW" altLang="zh-TW" sz="3000" u="sng" dirty="0">
                <a:latin typeface="標楷體" panose="03000509000000000000" pitchFamily="65" charset="-120"/>
                <a:ea typeface="標楷體" panose="03000509000000000000" pitchFamily="65" charset="-120"/>
              </a:rPr>
              <a:t>無鉛汽油</a:t>
            </a:r>
            <a:r>
              <a:rPr lang="en-US" altLang="zh-TW" sz="3000" u="sng" dirty="0">
                <a:latin typeface="標楷體" panose="03000509000000000000" pitchFamily="65" charset="-120"/>
                <a:ea typeface="標楷體" panose="03000509000000000000" pitchFamily="65" charset="-120"/>
              </a:rPr>
              <a:t>1</a:t>
            </a:r>
            <a:r>
              <a:rPr lang="zh-TW" altLang="zh-TW" sz="3000" u="sng" dirty="0">
                <a:latin typeface="標楷體" panose="03000509000000000000" pitchFamily="65" charset="-120"/>
                <a:ea typeface="標楷體" panose="03000509000000000000" pitchFamily="65" charset="-120"/>
              </a:rPr>
              <a:t>桶，放置在其私人使用之廂型車內，供其個人使用，以此方式侵占價值</a:t>
            </a:r>
            <a:r>
              <a:rPr lang="en-US" altLang="zh-TW" sz="3000" u="sng" dirty="0">
                <a:latin typeface="標楷體" panose="03000509000000000000" pitchFamily="65" charset="-120"/>
                <a:ea typeface="標楷體" panose="03000509000000000000" pitchFamily="65" charset="-120"/>
              </a:rPr>
              <a:t>626</a:t>
            </a:r>
            <a:r>
              <a:rPr lang="zh-TW" altLang="zh-TW" sz="3000" u="sng" dirty="0" smtClean="0">
                <a:latin typeface="標楷體" panose="03000509000000000000" pitchFamily="65" charset="-120"/>
                <a:ea typeface="標楷體" panose="03000509000000000000" pitchFamily="65" charset="-120"/>
              </a:rPr>
              <a:t>元汽油</a:t>
            </a:r>
            <a:r>
              <a:rPr lang="zh-TW" altLang="zh-TW" sz="3000" u="sng" dirty="0">
                <a:latin typeface="標楷體" panose="03000509000000000000" pitchFamily="65" charset="-120"/>
                <a:ea typeface="標楷體" panose="03000509000000000000" pitchFamily="65" charset="-120"/>
              </a:rPr>
              <a:t>之公有財物</a:t>
            </a:r>
            <a:r>
              <a:rPr lang="zh-TW" altLang="zh-TW" sz="3000" dirty="0">
                <a:latin typeface="標楷體" panose="03000509000000000000" pitchFamily="65" charset="-120"/>
                <a:ea typeface="標楷體" panose="03000509000000000000" pitchFamily="65" charset="-120"/>
              </a:rPr>
              <a:t>。犯侵占公有財物罪，處有期徒刑伍年陸月，褫奪公權參年，侵占所得</a:t>
            </a:r>
            <a:r>
              <a:rPr lang="en-US" altLang="zh-TW" sz="3000" dirty="0">
                <a:latin typeface="標楷體" panose="03000509000000000000" pitchFamily="65" charset="-120"/>
                <a:ea typeface="標楷體" panose="03000509000000000000" pitchFamily="65" charset="-120"/>
              </a:rPr>
              <a:t>95</a:t>
            </a:r>
            <a:r>
              <a:rPr lang="zh-TW" altLang="zh-TW" sz="3000" dirty="0">
                <a:latin typeface="標楷體" panose="03000509000000000000" pitchFamily="65" charset="-120"/>
                <a:ea typeface="標楷體" panose="03000509000000000000" pitchFamily="65" charset="-120"/>
              </a:rPr>
              <a:t>無鉛汽油貳拾公升應予追繳，並發還南投縣政府消防局，如全部或一部無法追繳時，應追徵其價額，或以其財產抵償之。</a:t>
            </a:r>
          </a:p>
          <a:p>
            <a:pPr marL="0" indent="0" algn="just">
              <a:buNone/>
            </a:pPr>
            <a:endParaRPr lang="zh-TW" altLang="en-US" sz="1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31243" cy="1458685"/>
          </a:xfrm>
          <a:prstGeom prst="rect">
            <a:avLst/>
          </a:prstGeom>
        </p:spPr>
      </p:pic>
    </p:spTree>
    <p:extLst>
      <p:ext uri="{BB962C8B-B14F-4D97-AF65-F5344CB8AC3E}">
        <p14:creationId xmlns:p14="http://schemas.microsoft.com/office/powerpoint/2010/main" val="1487344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他山之石十三</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510145"/>
            <a:ext cx="10220905" cy="4779818"/>
          </a:xfrm>
        </p:spPr>
        <p:txBody>
          <a:bodyPr>
            <a:noAutofit/>
          </a:bodyPr>
          <a:lstStyle/>
          <a:p>
            <a:pPr marL="0" indent="0" algn="just">
              <a:buNone/>
            </a:pPr>
            <a:r>
              <a:rPr lang="zh-TW" altLang="en-US" sz="3000" dirty="0">
                <a:latin typeface="標楷體" panose="03000509000000000000" pitchFamily="65" charset="-120"/>
                <a:ea typeface="標楷體" panose="03000509000000000000" pitchFamily="65" charset="-120"/>
              </a:rPr>
              <a:t>甲</a:t>
            </a:r>
            <a:r>
              <a:rPr lang="zh-TW" altLang="en-US" sz="3000" dirty="0" smtClean="0">
                <a:latin typeface="標楷體" panose="03000509000000000000" pitchFamily="65" charset="-120"/>
                <a:ea typeface="標楷體" panose="03000509000000000000" pitchFamily="65" charset="-120"/>
              </a:rPr>
              <a:t>為林務局技士</a:t>
            </a:r>
            <a:r>
              <a:rPr lang="zh-TW" altLang="en-US" sz="3000" dirty="0">
                <a:latin typeface="標楷體" panose="03000509000000000000" pitchFamily="65" charset="-120"/>
                <a:ea typeface="標楷體" panose="03000509000000000000" pitchFamily="65" charset="-120"/>
              </a:rPr>
              <a:t>，經調派</a:t>
            </a:r>
            <a:r>
              <a:rPr lang="zh-TW" altLang="en-US" sz="3000" dirty="0" smtClean="0">
                <a:latin typeface="標楷體" panose="03000509000000000000" pitchFamily="65" charset="-120"/>
                <a:ea typeface="標楷體" panose="03000509000000000000" pitchFamily="65" charset="-120"/>
              </a:rPr>
              <a:t>於○○森林</a:t>
            </a:r>
            <a:r>
              <a:rPr lang="zh-TW" altLang="en-US" sz="3000" dirty="0">
                <a:latin typeface="標楷體" panose="03000509000000000000" pitchFamily="65" charset="-120"/>
                <a:ea typeface="標楷體" panose="03000509000000000000" pitchFamily="65" charset="-120"/>
              </a:rPr>
              <a:t>遊樂區收費站工作期間，負責遊樂區門票收售、繳費等業務</a:t>
            </a:r>
            <a:r>
              <a:rPr lang="zh-TW" altLang="en-US" sz="3000" dirty="0" smtClean="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明知</a:t>
            </a:r>
            <a:r>
              <a:rPr lang="zh-TW" altLang="en-US" sz="3000" dirty="0" smtClean="0">
                <a:latin typeface="標楷體" panose="03000509000000000000" pitchFamily="65" charset="-120"/>
                <a:ea typeface="標楷體" panose="03000509000000000000" pitchFamily="65" charset="-120"/>
              </a:rPr>
              <a:t>依據收費</a:t>
            </a:r>
            <a:r>
              <a:rPr lang="zh-TW" altLang="en-US" sz="3000" dirty="0">
                <a:latin typeface="標楷體" panose="03000509000000000000" pitchFamily="65" charset="-120"/>
                <a:ea typeface="標楷體" panose="03000509000000000000" pitchFamily="65" charset="-120"/>
              </a:rPr>
              <a:t>相關規定，遊客入園前須經清點人數、收取入園費用、開立統一發票等程序後始得入</a:t>
            </a:r>
            <a:r>
              <a:rPr lang="zh-TW" altLang="en-US" sz="3000" dirty="0" smtClean="0">
                <a:latin typeface="標楷體" panose="03000509000000000000" pitchFamily="65" charset="-120"/>
                <a:ea typeface="標楷體" panose="03000509000000000000" pitchFamily="65" charset="-120"/>
              </a:rPr>
              <a:t>園</a:t>
            </a:r>
            <a:r>
              <a:rPr lang="zh-TW" altLang="en-US" sz="3000" dirty="0">
                <a:latin typeface="標楷體" panose="03000509000000000000" pitchFamily="65" charset="-120"/>
                <a:ea typeface="標楷體" panose="03000509000000000000" pitchFamily="65" charset="-120"/>
              </a:rPr>
              <a:t>。</a:t>
            </a:r>
            <a:r>
              <a:rPr lang="zh-TW" altLang="en-US" sz="3000" u="sng" dirty="0" smtClean="0">
                <a:latin typeface="標楷體" panose="03000509000000000000" pitchFamily="65" charset="-120"/>
                <a:ea typeface="標楷體" panose="03000509000000000000" pitchFamily="65" charset="-120"/>
              </a:rPr>
              <a:t>甲竟於</a:t>
            </a:r>
            <a:r>
              <a:rPr lang="en-US" altLang="zh-TW" sz="3000" u="sng" dirty="0">
                <a:latin typeface="標楷體" panose="03000509000000000000" pitchFamily="65" charset="-120"/>
                <a:ea typeface="標楷體" panose="03000509000000000000" pitchFamily="65" charset="-120"/>
              </a:rPr>
              <a:t>102</a:t>
            </a:r>
            <a:r>
              <a:rPr lang="zh-TW" altLang="en-US" sz="3000" u="sng" dirty="0">
                <a:latin typeface="標楷體" panose="03000509000000000000" pitchFamily="65" charset="-120"/>
                <a:ea typeface="標楷體" panose="03000509000000000000" pitchFamily="65" charset="-120"/>
              </a:rPr>
              <a:t>年</a:t>
            </a:r>
            <a:r>
              <a:rPr lang="en-US" altLang="zh-TW" sz="3000" u="sng" dirty="0">
                <a:latin typeface="標楷體" panose="03000509000000000000" pitchFamily="65" charset="-120"/>
                <a:ea typeface="標楷體" panose="03000509000000000000" pitchFamily="65" charset="-120"/>
              </a:rPr>
              <a:t>2</a:t>
            </a:r>
            <a:r>
              <a:rPr lang="zh-TW" altLang="en-US" sz="3000" u="sng" dirty="0">
                <a:latin typeface="標楷體" panose="03000509000000000000" pitchFamily="65" charset="-120"/>
                <a:ea typeface="標楷體" panose="03000509000000000000" pitchFamily="65" charset="-120"/>
              </a:rPr>
              <a:t>月至</a:t>
            </a:r>
            <a:r>
              <a:rPr lang="en-US" altLang="zh-TW" sz="3000" u="sng" dirty="0">
                <a:latin typeface="標楷體" panose="03000509000000000000" pitchFamily="65" charset="-120"/>
                <a:ea typeface="標楷體" panose="03000509000000000000" pitchFamily="65" charset="-120"/>
              </a:rPr>
              <a:t>3</a:t>
            </a:r>
            <a:r>
              <a:rPr lang="zh-TW" altLang="en-US" sz="3000" u="sng" dirty="0">
                <a:latin typeface="標楷體" panose="03000509000000000000" pitchFamily="65" charset="-120"/>
                <a:ea typeface="標楷體" panose="03000509000000000000" pitchFamily="65" charset="-120"/>
              </a:rPr>
              <a:t>月間以收取遊客繳交之入園費用，但不開立統一發票之方式，將遊樂區摺頁及找零交付遊客後即讓遊客入園，並於當日閉園門票結算時，私自侵占前開收取款項而未依規定繳回公庫（上揭行為共計</a:t>
            </a:r>
            <a:r>
              <a:rPr lang="en-US" altLang="zh-TW" sz="3000" u="sng" dirty="0">
                <a:latin typeface="標楷體" panose="03000509000000000000" pitchFamily="65" charset="-120"/>
                <a:ea typeface="標楷體" panose="03000509000000000000" pitchFamily="65" charset="-120"/>
              </a:rPr>
              <a:t>9</a:t>
            </a:r>
            <a:r>
              <a:rPr lang="zh-TW" altLang="en-US" sz="3000" u="sng" dirty="0">
                <a:latin typeface="標楷體" panose="03000509000000000000" pitchFamily="65" charset="-120"/>
                <a:ea typeface="標楷體" panose="03000509000000000000" pitchFamily="65" charset="-120"/>
              </a:rPr>
              <a:t>次），侵占金額合計</a:t>
            </a:r>
            <a:r>
              <a:rPr lang="en-US" altLang="zh-TW" sz="3000" u="sng" dirty="0">
                <a:latin typeface="標楷體" panose="03000509000000000000" pitchFamily="65" charset="-120"/>
                <a:ea typeface="標楷體" panose="03000509000000000000" pitchFamily="65" charset="-120"/>
              </a:rPr>
              <a:t>1,140</a:t>
            </a:r>
            <a:r>
              <a:rPr lang="zh-TW" altLang="en-US" sz="3000" u="sng" dirty="0">
                <a:latin typeface="標楷體" panose="03000509000000000000" pitchFamily="65" charset="-120"/>
                <a:ea typeface="標楷體" panose="03000509000000000000" pitchFamily="65" charset="-120"/>
              </a:rPr>
              <a:t>元</a:t>
            </a:r>
            <a:r>
              <a:rPr lang="zh-TW" altLang="en-US" sz="3000" dirty="0" smtClean="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違反貪污治罪條例第</a:t>
            </a:r>
            <a:r>
              <a:rPr lang="en-US" altLang="zh-TW" sz="3000" dirty="0">
                <a:latin typeface="標楷體" panose="03000509000000000000" pitchFamily="65" charset="-120"/>
                <a:ea typeface="標楷體" panose="03000509000000000000" pitchFamily="65" charset="-120"/>
              </a:rPr>
              <a:t>4</a:t>
            </a:r>
            <a:r>
              <a:rPr lang="zh-TW" altLang="en-US" sz="3000" dirty="0">
                <a:latin typeface="標楷體" panose="03000509000000000000" pitchFamily="65" charset="-120"/>
                <a:ea typeface="標楷體" panose="03000509000000000000" pitchFamily="65" charset="-120"/>
              </a:rPr>
              <a:t>條第</a:t>
            </a:r>
            <a:r>
              <a:rPr lang="en-US" altLang="zh-TW" sz="3000" dirty="0">
                <a:latin typeface="標楷體" panose="03000509000000000000" pitchFamily="65" charset="-120"/>
                <a:ea typeface="標楷體" panose="03000509000000000000" pitchFamily="65" charset="-120"/>
              </a:rPr>
              <a:t>1</a:t>
            </a:r>
            <a:r>
              <a:rPr lang="zh-TW" altLang="en-US" sz="3000" dirty="0">
                <a:latin typeface="標楷體" panose="03000509000000000000" pitchFamily="65" charset="-120"/>
                <a:ea typeface="標楷體" panose="03000509000000000000" pitchFamily="65" charset="-120"/>
              </a:rPr>
              <a:t>項第</a:t>
            </a:r>
            <a:r>
              <a:rPr lang="en-US" altLang="zh-TW" sz="3000" dirty="0">
                <a:latin typeface="標楷體" panose="03000509000000000000" pitchFamily="65" charset="-120"/>
                <a:ea typeface="標楷體" panose="03000509000000000000" pitchFamily="65" charset="-120"/>
              </a:rPr>
              <a:t>1</a:t>
            </a:r>
            <a:r>
              <a:rPr lang="zh-TW" altLang="en-US" sz="3000" dirty="0">
                <a:latin typeface="標楷體" panose="03000509000000000000" pitchFamily="65" charset="-120"/>
                <a:ea typeface="標楷體" panose="03000509000000000000" pitchFamily="65" charset="-120"/>
              </a:rPr>
              <a:t>款侵占公用財物罪，定應執行有期徒刑</a:t>
            </a:r>
            <a:r>
              <a:rPr lang="en-US" altLang="zh-TW" sz="3000" dirty="0">
                <a:latin typeface="標楷體" panose="03000509000000000000" pitchFamily="65" charset="-120"/>
                <a:ea typeface="標楷體" panose="03000509000000000000" pitchFamily="65" charset="-120"/>
              </a:rPr>
              <a:t>2</a:t>
            </a:r>
            <a:r>
              <a:rPr lang="zh-TW" altLang="en-US" sz="3000" dirty="0">
                <a:latin typeface="標楷體" panose="03000509000000000000" pitchFamily="65" charset="-120"/>
                <a:ea typeface="標楷體" panose="03000509000000000000" pitchFamily="65" charset="-120"/>
              </a:rPr>
              <a:t>年，緩刑</a:t>
            </a:r>
            <a:r>
              <a:rPr lang="en-US" altLang="zh-TW" sz="3000" dirty="0">
                <a:latin typeface="標楷體" panose="03000509000000000000" pitchFamily="65" charset="-120"/>
                <a:ea typeface="標楷體" panose="03000509000000000000" pitchFamily="65" charset="-120"/>
              </a:rPr>
              <a:t>4</a:t>
            </a:r>
            <a:r>
              <a:rPr lang="zh-TW" altLang="en-US" sz="3000" dirty="0">
                <a:latin typeface="標楷體" panose="03000509000000000000" pitchFamily="65" charset="-120"/>
                <a:ea typeface="標楷體" panose="03000509000000000000" pitchFamily="65" charset="-120"/>
              </a:rPr>
              <a:t>年，褫奪公權</a:t>
            </a:r>
            <a:r>
              <a:rPr lang="en-US" altLang="zh-TW" sz="3000" dirty="0">
                <a:latin typeface="標楷體" panose="03000509000000000000" pitchFamily="65" charset="-120"/>
                <a:ea typeface="標楷體" panose="03000509000000000000" pitchFamily="65" charset="-120"/>
              </a:rPr>
              <a:t>1</a:t>
            </a:r>
            <a:r>
              <a:rPr lang="zh-TW" altLang="en-US" sz="3000" dirty="0">
                <a:latin typeface="標楷體" panose="03000509000000000000" pitchFamily="65" charset="-120"/>
                <a:ea typeface="標楷體" panose="03000509000000000000" pitchFamily="65" charset="-120"/>
              </a:rPr>
              <a:t>年。 </a:t>
            </a:r>
            <a:r>
              <a:rPr lang="zh-TW" altLang="en-US" sz="3000" dirty="0" smtClean="0">
                <a:latin typeface="標楷體" panose="03000509000000000000" pitchFamily="65" charset="-120"/>
                <a:ea typeface="標楷體" panose="03000509000000000000" pitchFamily="65" charset="-120"/>
              </a:rPr>
              <a:t> </a:t>
            </a: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74786" cy="1458685"/>
          </a:xfrm>
          <a:prstGeom prst="rect">
            <a:avLst/>
          </a:prstGeom>
        </p:spPr>
      </p:pic>
    </p:spTree>
    <p:extLst>
      <p:ext uri="{BB962C8B-B14F-4D97-AF65-F5344CB8AC3E}">
        <p14:creationId xmlns:p14="http://schemas.microsoft.com/office/powerpoint/2010/main" val="4122625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他山之石十四</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579360"/>
          </a:xfrm>
        </p:spPr>
        <p:txBody>
          <a:bodyPr>
            <a:noAutofit/>
          </a:bodyPr>
          <a:lstStyle/>
          <a:p>
            <a:pPr marL="0" indent="0" algn="just">
              <a:buNone/>
            </a:pPr>
            <a:r>
              <a:rPr lang="zh-TW" altLang="en-US" sz="3000" dirty="0">
                <a:latin typeface="標楷體" panose="03000509000000000000" pitchFamily="65" charset="-120"/>
                <a:ea typeface="標楷體" panose="03000509000000000000" pitchFamily="65" charset="-120"/>
              </a:rPr>
              <a:t>甲擔任行政院農業委員會水土保持</a:t>
            </a:r>
            <a:r>
              <a:rPr lang="zh-TW" altLang="en-US" sz="3000" dirty="0" smtClean="0">
                <a:latin typeface="標楷體" panose="03000509000000000000" pitchFamily="65" charset="-120"/>
                <a:ea typeface="標楷體" panose="03000509000000000000" pitchFamily="65" charset="-120"/>
              </a:rPr>
              <a:t>局○○分局</a:t>
            </a:r>
            <a:r>
              <a:rPr lang="zh-TW" altLang="en-US" sz="3000" dirty="0">
                <a:latin typeface="標楷體" panose="03000509000000000000" pitchFamily="65" charset="-120"/>
                <a:ea typeface="標楷體" panose="03000509000000000000" pitchFamily="65" charset="-120"/>
              </a:rPr>
              <a:t>技工，負責工程督導業務</a:t>
            </a:r>
            <a:r>
              <a:rPr lang="zh-TW" altLang="en-US" sz="3000" dirty="0" smtClean="0">
                <a:latin typeface="標楷體" panose="03000509000000000000" pitchFamily="65" charset="-120"/>
                <a:ea typeface="標楷體" panose="03000509000000000000" pitchFamily="65" charset="-120"/>
              </a:rPr>
              <a:t>，利用</a:t>
            </a:r>
            <a:r>
              <a:rPr lang="zh-TW" altLang="en-US" sz="3000" dirty="0">
                <a:latin typeface="標楷體" panose="03000509000000000000" pitchFamily="65" charset="-120"/>
                <a:ea typeface="標楷體" panose="03000509000000000000" pitchFamily="65" charset="-120"/>
              </a:rPr>
              <a:t>機關指派其辦理工程會勘及內部稽查等職務上機會，</a:t>
            </a:r>
            <a:r>
              <a:rPr lang="zh-TW" altLang="en-US" sz="3000" u="sng" dirty="0">
                <a:latin typeface="標楷體" panose="03000509000000000000" pitchFamily="65" charset="-120"/>
                <a:ea typeface="標楷體" panose="03000509000000000000" pitchFamily="65" charset="-120"/>
              </a:rPr>
              <a:t>預先於電腦差勤系統填載出差</a:t>
            </a:r>
            <a:r>
              <a:rPr lang="zh-TW" altLang="en-US" sz="3000" u="sng" dirty="0" smtClean="0">
                <a:latin typeface="標楷體" panose="03000509000000000000" pitchFamily="65" charset="-120"/>
                <a:ea typeface="標楷體" panose="03000509000000000000" pitchFamily="65" charset="-120"/>
              </a:rPr>
              <a:t>事項，</a:t>
            </a:r>
            <a:r>
              <a:rPr lang="zh-TW" altLang="en-US" sz="3000" u="sng" dirty="0">
                <a:latin typeface="標楷體" panose="03000509000000000000" pitchFamily="65" charset="-120"/>
                <a:ea typeface="標楷體" panose="03000509000000000000" pitchFamily="65" charset="-120"/>
              </a:rPr>
              <a:t>其後或因實際上並未出差、或雖出差但先行離開，而利用差假等機會逕自處理私</a:t>
            </a:r>
            <a:r>
              <a:rPr lang="zh-TW" altLang="en-US" sz="3000" u="sng" dirty="0" smtClean="0">
                <a:latin typeface="標楷體" panose="03000509000000000000" pitchFamily="65" charset="-120"/>
                <a:ea typeface="標楷體" panose="03000509000000000000" pitchFamily="65" charset="-120"/>
              </a:rPr>
              <a:t>務</a:t>
            </a:r>
            <a:r>
              <a:rPr lang="en-US" altLang="zh-TW" sz="3000" u="sng" dirty="0" smtClean="0">
                <a:latin typeface="標楷體" panose="03000509000000000000" pitchFamily="65" charset="-120"/>
                <a:ea typeface="標楷體" panose="03000509000000000000" pitchFamily="65" charset="-120"/>
              </a:rPr>
              <a:t>(</a:t>
            </a:r>
            <a:r>
              <a:rPr lang="zh-TW" altLang="en-US" sz="3000" u="sng" dirty="0" smtClean="0">
                <a:latin typeface="標楷體" panose="03000509000000000000" pitchFamily="65" charset="-120"/>
                <a:ea typeface="標楷體" panose="03000509000000000000" pitchFamily="65" charset="-120"/>
              </a:rPr>
              <a:t>打牌、聊天、討論明牌</a:t>
            </a:r>
            <a:r>
              <a:rPr lang="en-US" altLang="zh-TW" sz="3000" u="sng"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。詐</a:t>
            </a:r>
            <a:r>
              <a:rPr lang="zh-TW" altLang="en-US" sz="3000" dirty="0">
                <a:latin typeface="標楷體" panose="03000509000000000000" pitchFamily="65" charset="-120"/>
                <a:ea typeface="標楷體" panose="03000509000000000000" pitchFamily="65" charset="-120"/>
              </a:rPr>
              <a:t>得出差旅費</a:t>
            </a:r>
            <a:r>
              <a:rPr lang="zh-TW" altLang="en-US" sz="3000" dirty="0" smtClean="0">
                <a:latin typeface="標楷體" panose="03000509000000000000" pitchFamily="65" charset="-120"/>
                <a:ea typeface="標楷體" panose="03000509000000000000" pitchFamily="65" charset="-120"/>
              </a:rPr>
              <a:t>合計</a:t>
            </a:r>
            <a:r>
              <a:rPr lang="en-US" altLang="zh-TW" sz="3000" dirty="0" smtClean="0">
                <a:latin typeface="標楷體" panose="03000509000000000000" pitchFamily="65" charset="-120"/>
                <a:ea typeface="標楷體" panose="03000509000000000000" pitchFamily="65" charset="-120"/>
              </a:rPr>
              <a:t>1</a:t>
            </a:r>
            <a:r>
              <a:rPr lang="zh-TW" altLang="en-US" sz="3000" dirty="0">
                <a:latin typeface="標楷體" panose="03000509000000000000" pitchFamily="65" charset="-120"/>
                <a:ea typeface="標楷體" panose="03000509000000000000" pitchFamily="65" charset="-120"/>
              </a:rPr>
              <a:t>萬</a:t>
            </a:r>
            <a:r>
              <a:rPr lang="en-US" altLang="zh-TW" sz="3000" dirty="0">
                <a:latin typeface="標楷體" panose="03000509000000000000" pitchFamily="65" charset="-120"/>
                <a:ea typeface="標楷體" panose="03000509000000000000" pitchFamily="65" charset="-120"/>
              </a:rPr>
              <a:t>982</a:t>
            </a:r>
            <a:r>
              <a:rPr lang="zh-TW" altLang="en-US" sz="3000" dirty="0">
                <a:latin typeface="標楷體" panose="03000509000000000000" pitchFamily="65" charset="-120"/>
                <a:ea typeface="標楷體" panose="03000509000000000000" pitchFamily="65" charset="-120"/>
              </a:rPr>
              <a:t>元</a:t>
            </a:r>
            <a:r>
              <a:rPr lang="zh-TW" altLang="en-US" sz="3000" dirty="0" smtClean="0">
                <a:latin typeface="標楷體" panose="03000509000000000000" pitchFamily="65" charset="-120"/>
                <a:ea typeface="標楷體" panose="03000509000000000000" pitchFamily="65" charset="-120"/>
              </a:rPr>
              <a:t>。違反</a:t>
            </a:r>
            <a:r>
              <a:rPr lang="zh-TW" altLang="en-US" sz="3000" dirty="0">
                <a:latin typeface="標楷體" panose="03000509000000000000" pitchFamily="65" charset="-120"/>
                <a:ea typeface="標楷體" panose="03000509000000000000" pitchFamily="65" charset="-120"/>
              </a:rPr>
              <a:t>貪污治罪條例第</a:t>
            </a:r>
            <a:r>
              <a:rPr lang="en-US" altLang="zh-TW" sz="3000" dirty="0">
                <a:latin typeface="標楷體" panose="03000509000000000000" pitchFamily="65" charset="-120"/>
                <a:ea typeface="標楷體" panose="03000509000000000000" pitchFamily="65" charset="-120"/>
              </a:rPr>
              <a:t>5</a:t>
            </a:r>
            <a:r>
              <a:rPr lang="zh-TW" altLang="en-US" sz="3000" dirty="0">
                <a:latin typeface="標楷體" panose="03000509000000000000" pitchFamily="65" charset="-120"/>
                <a:ea typeface="標楷體" panose="03000509000000000000" pitchFamily="65" charset="-120"/>
              </a:rPr>
              <a:t>條第</a:t>
            </a:r>
            <a:r>
              <a:rPr lang="en-US" altLang="zh-TW" sz="3000" dirty="0">
                <a:latin typeface="標楷體" panose="03000509000000000000" pitchFamily="65" charset="-120"/>
                <a:ea typeface="標楷體" panose="03000509000000000000" pitchFamily="65" charset="-120"/>
              </a:rPr>
              <a:t>1</a:t>
            </a:r>
            <a:r>
              <a:rPr lang="zh-TW" altLang="en-US" sz="3000" dirty="0">
                <a:latin typeface="標楷體" panose="03000509000000000000" pitchFamily="65" charset="-120"/>
                <a:ea typeface="標楷體" panose="03000509000000000000" pitchFamily="65" charset="-120"/>
              </a:rPr>
              <a:t>項第</a:t>
            </a:r>
            <a:r>
              <a:rPr lang="en-US" altLang="zh-TW" sz="3000" dirty="0">
                <a:latin typeface="標楷體" panose="03000509000000000000" pitchFamily="65" charset="-120"/>
                <a:ea typeface="標楷體" panose="03000509000000000000" pitchFamily="65" charset="-120"/>
              </a:rPr>
              <a:t>2</a:t>
            </a:r>
            <a:r>
              <a:rPr lang="zh-TW" altLang="en-US" sz="3000" dirty="0">
                <a:latin typeface="標楷體" panose="03000509000000000000" pitchFamily="65" charset="-120"/>
                <a:ea typeface="標楷體" panose="03000509000000000000" pitchFamily="65" charset="-120"/>
              </a:rPr>
              <a:t>款利用職務上機會詐取財物罪，依犯罪時間各判處有期徒刑</a:t>
            </a:r>
            <a:r>
              <a:rPr lang="en-US" altLang="zh-TW" sz="3000" dirty="0">
                <a:latin typeface="標楷體" panose="03000509000000000000" pitchFamily="65" charset="-120"/>
                <a:ea typeface="標楷體" panose="03000509000000000000" pitchFamily="65" charset="-120"/>
              </a:rPr>
              <a:t>1</a:t>
            </a:r>
            <a:r>
              <a:rPr lang="zh-TW" altLang="en-US" sz="3000" dirty="0">
                <a:latin typeface="標楷體" panose="03000509000000000000" pitchFamily="65" charset="-120"/>
                <a:ea typeface="標楷體" panose="03000509000000000000" pitchFamily="65" charset="-120"/>
              </a:rPr>
              <a:t>年</a:t>
            </a:r>
            <a:r>
              <a:rPr lang="en-US" altLang="zh-TW" sz="3000" dirty="0">
                <a:latin typeface="標楷體" panose="03000509000000000000" pitchFamily="65" charset="-120"/>
                <a:ea typeface="標楷體" panose="03000509000000000000" pitchFamily="65" charset="-120"/>
              </a:rPr>
              <a:t>9</a:t>
            </a:r>
            <a:r>
              <a:rPr lang="zh-TW" altLang="en-US" sz="3000" dirty="0">
                <a:latin typeface="標楷體" panose="03000509000000000000" pitchFamily="65" charset="-120"/>
                <a:ea typeface="標楷體" panose="03000509000000000000" pitchFamily="65" charset="-120"/>
              </a:rPr>
              <a:t>月至</a:t>
            </a:r>
            <a:r>
              <a:rPr lang="en-US" altLang="zh-TW" sz="3000" dirty="0">
                <a:latin typeface="標楷體" panose="03000509000000000000" pitchFamily="65" charset="-120"/>
                <a:ea typeface="標楷體" panose="03000509000000000000" pitchFamily="65" charset="-120"/>
              </a:rPr>
              <a:t>11</a:t>
            </a:r>
            <a:r>
              <a:rPr lang="zh-TW" altLang="en-US" sz="3000" dirty="0">
                <a:latin typeface="標楷體" panose="03000509000000000000" pitchFamily="65" charset="-120"/>
                <a:ea typeface="標楷體" panose="03000509000000000000" pitchFamily="65" charset="-120"/>
              </a:rPr>
              <a:t>月不等，定應執行有期徒刑</a:t>
            </a:r>
            <a:r>
              <a:rPr lang="en-US" altLang="zh-TW" sz="3000" dirty="0">
                <a:latin typeface="標楷體" panose="03000509000000000000" pitchFamily="65" charset="-120"/>
                <a:ea typeface="標楷體" panose="03000509000000000000" pitchFamily="65" charset="-120"/>
              </a:rPr>
              <a:t>2</a:t>
            </a:r>
            <a:r>
              <a:rPr lang="zh-TW" altLang="en-US" sz="3000" dirty="0">
                <a:latin typeface="標楷體" panose="03000509000000000000" pitchFamily="65" charset="-120"/>
                <a:ea typeface="標楷體" panose="03000509000000000000" pitchFamily="65" charset="-120"/>
              </a:rPr>
              <a:t>年，緩刑</a:t>
            </a:r>
            <a:r>
              <a:rPr lang="en-US" altLang="zh-TW" sz="3000" dirty="0">
                <a:latin typeface="標楷體" panose="03000509000000000000" pitchFamily="65" charset="-120"/>
                <a:ea typeface="標楷體" panose="03000509000000000000" pitchFamily="65" charset="-120"/>
              </a:rPr>
              <a:t>4</a:t>
            </a:r>
            <a:r>
              <a:rPr lang="zh-TW" altLang="en-US" sz="3000" dirty="0">
                <a:latin typeface="標楷體" panose="03000509000000000000" pitchFamily="65" charset="-120"/>
                <a:ea typeface="標楷體" panose="03000509000000000000" pitchFamily="65" charset="-120"/>
              </a:rPr>
              <a:t>年，並應向公庫支付</a:t>
            </a:r>
            <a:r>
              <a:rPr lang="en-US" altLang="zh-TW" sz="3000" dirty="0">
                <a:latin typeface="標楷體" panose="03000509000000000000" pitchFamily="65" charset="-120"/>
                <a:ea typeface="標楷體" panose="03000509000000000000" pitchFamily="65" charset="-120"/>
              </a:rPr>
              <a:t>5</a:t>
            </a:r>
            <a:r>
              <a:rPr lang="zh-TW" altLang="en-US" sz="3000" dirty="0">
                <a:latin typeface="標楷體" panose="03000509000000000000" pitchFamily="65" charset="-120"/>
                <a:ea typeface="標楷體" panose="03000509000000000000" pitchFamily="65" charset="-120"/>
              </a:rPr>
              <a:t>萬元，褫奪公權</a:t>
            </a:r>
            <a:r>
              <a:rPr lang="en-US" altLang="zh-TW" sz="3000" dirty="0">
                <a:latin typeface="標楷體" panose="03000509000000000000" pitchFamily="65" charset="-120"/>
                <a:ea typeface="標楷體" panose="03000509000000000000" pitchFamily="65" charset="-120"/>
              </a:rPr>
              <a:t>2</a:t>
            </a:r>
            <a:r>
              <a:rPr lang="zh-TW" altLang="en-US" sz="3000" dirty="0">
                <a:latin typeface="標楷體" panose="03000509000000000000" pitchFamily="65" charset="-120"/>
                <a:ea typeface="標楷體" panose="03000509000000000000" pitchFamily="65" charset="-120"/>
              </a:rPr>
              <a:t>年，所得財物發還水保</a:t>
            </a:r>
            <a:r>
              <a:rPr lang="zh-TW" altLang="en-US" sz="3000" dirty="0" smtClean="0">
                <a:latin typeface="標楷體" panose="03000509000000000000" pitchFamily="65" charset="-120"/>
                <a:ea typeface="標楷體" panose="03000509000000000000" pitchFamily="65" charset="-120"/>
              </a:rPr>
              <a:t>局○○分局</a:t>
            </a:r>
            <a:r>
              <a:rPr lang="zh-TW" altLang="en-US" sz="3000" dirty="0">
                <a:latin typeface="標楷體" panose="03000509000000000000" pitchFamily="65" charset="-120"/>
                <a:ea typeface="標楷體" panose="03000509000000000000" pitchFamily="65" charset="-120"/>
              </a:rPr>
              <a:t>。</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173186" cy="1458685"/>
          </a:xfrm>
          <a:prstGeom prst="rect">
            <a:avLst/>
          </a:prstGeom>
        </p:spPr>
      </p:pic>
    </p:spTree>
    <p:extLst>
      <p:ext uri="{BB962C8B-B14F-4D97-AF65-F5344CB8AC3E}">
        <p14:creationId xmlns:p14="http://schemas.microsoft.com/office/powerpoint/2010/main" val="712821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他山之石十五</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558203"/>
            <a:ext cx="10220905" cy="4579360"/>
          </a:xfrm>
        </p:spPr>
        <p:txBody>
          <a:bodyPr>
            <a:noAutofit/>
          </a:bodyPr>
          <a:lstStyle/>
          <a:p>
            <a:pPr marL="0" indent="0" algn="just">
              <a:buNone/>
            </a:pPr>
            <a:r>
              <a:rPr lang="zh-TW" altLang="en-US" sz="3000" dirty="0">
                <a:latin typeface="標楷體" panose="03000509000000000000" pitchFamily="65" charset="-120"/>
                <a:ea typeface="標楷體" panose="03000509000000000000" pitchFamily="65" charset="-120"/>
              </a:rPr>
              <a:t>甲</a:t>
            </a:r>
            <a:r>
              <a:rPr lang="zh-TW" altLang="en-US" sz="3000" dirty="0" smtClean="0">
                <a:latin typeface="標楷體" panose="03000509000000000000" pitchFamily="65" charset="-120"/>
                <a:ea typeface="標楷體" panose="03000509000000000000" pitchFamily="65" charset="-120"/>
              </a:rPr>
              <a:t>為○○市公所里幹事，先前往○○縣</a:t>
            </a:r>
            <a:r>
              <a:rPr lang="zh-TW" altLang="en-US" sz="3000" dirty="0">
                <a:latin typeface="標楷體" panose="03000509000000000000" pitchFamily="65" charset="-120"/>
                <a:ea typeface="標楷體" panose="03000509000000000000" pitchFamily="65" charset="-120"/>
              </a:rPr>
              <a:t>農會以國民旅遊卡刷卡消費</a:t>
            </a:r>
            <a:r>
              <a:rPr lang="zh-TW" altLang="en-US" sz="3000" dirty="0" smtClean="0">
                <a:latin typeface="標楷體" panose="03000509000000000000" pitchFamily="65" charset="-120"/>
                <a:ea typeface="標楷體" panose="03000509000000000000" pitchFamily="65" charset="-120"/>
              </a:rPr>
              <a:t>購買</a:t>
            </a:r>
            <a:r>
              <a:rPr lang="en-US" altLang="zh-TW" sz="3000" dirty="0" smtClean="0">
                <a:latin typeface="標楷體" panose="03000509000000000000" pitchFamily="65" charset="-120"/>
                <a:ea typeface="標楷體" panose="03000509000000000000" pitchFamily="65" charset="-120"/>
              </a:rPr>
              <a:t>2</a:t>
            </a:r>
            <a:r>
              <a:rPr lang="zh-TW" altLang="en-US" sz="3000" dirty="0" smtClean="0">
                <a:latin typeface="標楷體" panose="03000509000000000000" pitchFamily="65" charset="-120"/>
                <a:ea typeface="標楷體" panose="03000509000000000000" pitchFamily="65" charset="-120"/>
              </a:rPr>
              <a:t>斤茶葉，</a:t>
            </a:r>
            <a:r>
              <a:rPr lang="zh-TW" altLang="en-US" sz="3000" dirty="0">
                <a:latin typeface="標楷體" panose="03000509000000000000" pitchFamily="65" charset="-120"/>
                <a:ea typeface="標楷體" panose="03000509000000000000" pitchFamily="65" charset="-120"/>
              </a:rPr>
              <a:t>並</a:t>
            </a:r>
            <a:r>
              <a:rPr lang="zh-TW" altLang="en-US" sz="3000" dirty="0" smtClean="0">
                <a:latin typeface="標楷體" panose="03000509000000000000" pitchFamily="65" charset="-120"/>
                <a:ea typeface="標楷體" panose="03000509000000000000" pitchFamily="65" charset="-120"/>
              </a:rPr>
              <a:t>以○○里辦公處</a:t>
            </a:r>
            <a:r>
              <a:rPr lang="zh-TW" altLang="en-US" sz="3000" dirty="0">
                <a:latin typeface="標楷體" panose="03000509000000000000" pitchFamily="65" charset="-120"/>
                <a:ea typeface="標楷體" panose="03000509000000000000" pitchFamily="65" charset="-120"/>
              </a:rPr>
              <a:t>名義發函，檢送原始憑證函</a:t>
            </a:r>
            <a:r>
              <a:rPr lang="zh-TW" altLang="en-US" sz="3000" dirty="0" smtClean="0">
                <a:latin typeface="標楷體" panose="03000509000000000000" pitchFamily="65" charset="-120"/>
                <a:ea typeface="標楷體" panose="03000509000000000000" pitchFamily="65" charset="-120"/>
              </a:rPr>
              <a:t>請○○市</a:t>
            </a:r>
            <a:r>
              <a:rPr lang="zh-TW" altLang="en-US" sz="3000" dirty="0">
                <a:latin typeface="標楷體" panose="03000509000000000000" pitchFamily="65" charset="-120"/>
                <a:ea typeface="標楷體" panose="03000509000000000000" pitchFamily="65" charset="-120"/>
              </a:rPr>
              <a:t>公所核銷</a:t>
            </a:r>
            <a:r>
              <a:rPr lang="zh-TW" altLang="en-US" sz="3000" dirty="0" smtClean="0">
                <a:latin typeface="標楷體" panose="03000509000000000000" pitchFamily="65" charset="-120"/>
                <a:ea typeface="標楷體" panose="03000509000000000000" pitchFamily="65" charset="-120"/>
              </a:rPr>
              <a:t>辦公費。甲</a:t>
            </a:r>
            <a:r>
              <a:rPr lang="zh-TW" altLang="en-US" sz="3000" u="sng" dirty="0">
                <a:latin typeface="標楷體" panose="03000509000000000000" pitchFamily="65" charset="-120"/>
                <a:ea typeface="標楷體" panose="03000509000000000000" pitchFamily="65" charset="-120"/>
              </a:rPr>
              <a:t>明知前開消費已</a:t>
            </a:r>
            <a:r>
              <a:rPr lang="zh-TW" altLang="en-US" sz="3000" u="sng" dirty="0" smtClean="0">
                <a:latin typeface="標楷體" panose="03000509000000000000" pitchFamily="65" charset="-120"/>
                <a:ea typeface="標楷體" panose="03000509000000000000" pitchFamily="65" charset="-120"/>
              </a:rPr>
              <a:t>核銷○○里</a:t>
            </a:r>
            <a:r>
              <a:rPr lang="zh-TW" altLang="en-US" sz="3000" u="sng" dirty="0">
                <a:latin typeface="標楷體" panose="03000509000000000000" pitchFamily="65" charset="-120"/>
                <a:ea typeface="標楷體" panose="03000509000000000000" pitchFamily="65" charset="-120"/>
              </a:rPr>
              <a:t>之辦公費，竟基於詐領之犯意，仍於核對公務人員強制休假補助費申請表時，未將該筆購買茶葉費用予以刪除</a:t>
            </a:r>
            <a:r>
              <a:rPr lang="zh-TW" altLang="en-US" sz="3000" dirty="0">
                <a:latin typeface="標楷體" panose="03000509000000000000" pitchFamily="65" charset="-120"/>
                <a:ea typeface="標楷體" panose="03000509000000000000" pitchFamily="65" charset="-120"/>
              </a:rPr>
              <a:t>，於該申請表「休假人確認前項消費資訊及請領情形之簽章」欄位蓋用印文後，請領公務人員強制休假補助費</a:t>
            </a:r>
            <a:r>
              <a:rPr lang="zh-TW" altLang="en-US" sz="3000" dirty="0" smtClean="0">
                <a:latin typeface="標楷體" panose="03000509000000000000" pitchFamily="65" charset="-120"/>
                <a:ea typeface="標楷體" panose="03000509000000000000" pitchFamily="65" charset="-120"/>
              </a:rPr>
              <a:t>，詐</a:t>
            </a:r>
            <a:r>
              <a:rPr lang="zh-TW" altLang="en-US" sz="3000" dirty="0">
                <a:latin typeface="標楷體" panose="03000509000000000000" pitchFamily="65" charset="-120"/>
                <a:ea typeface="標楷體" panose="03000509000000000000" pitchFamily="65" charset="-120"/>
              </a:rPr>
              <a:t>得</a:t>
            </a:r>
            <a:r>
              <a:rPr lang="en-US" altLang="zh-TW" sz="3000" dirty="0">
                <a:latin typeface="標楷體" panose="03000509000000000000" pitchFamily="65" charset="-120"/>
                <a:ea typeface="標楷體" panose="03000509000000000000" pitchFamily="65" charset="-120"/>
              </a:rPr>
              <a:t>2,024</a:t>
            </a:r>
            <a:r>
              <a:rPr lang="zh-TW" altLang="en-US" sz="3000" dirty="0">
                <a:latin typeface="標楷體" panose="03000509000000000000" pitchFamily="65" charset="-120"/>
                <a:ea typeface="標楷體" panose="03000509000000000000" pitchFamily="65" charset="-120"/>
              </a:rPr>
              <a:t>元</a:t>
            </a:r>
            <a:r>
              <a:rPr lang="zh-TW" altLang="en-US" sz="3000" dirty="0" smtClean="0">
                <a:latin typeface="標楷體" panose="03000509000000000000" pitchFamily="65" charset="-120"/>
                <a:ea typeface="標楷體" panose="03000509000000000000" pitchFamily="65" charset="-120"/>
              </a:rPr>
              <a:t>。違反</a:t>
            </a:r>
            <a:r>
              <a:rPr lang="zh-TW" altLang="en-US" sz="3000" dirty="0">
                <a:solidFill>
                  <a:schemeClr val="accent6">
                    <a:lumMod val="50000"/>
                  </a:schemeClr>
                </a:solidFill>
                <a:latin typeface="標楷體" panose="03000509000000000000" pitchFamily="65" charset="-120"/>
                <a:ea typeface="標楷體" panose="03000509000000000000" pitchFamily="65" charset="-120"/>
              </a:rPr>
              <a:t>刑法第</a:t>
            </a:r>
            <a:r>
              <a:rPr lang="en-US" altLang="zh-TW" sz="3000" dirty="0">
                <a:solidFill>
                  <a:schemeClr val="accent6">
                    <a:lumMod val="50000"/>
                  </a:schemeClr>
                </a:solidFill>
                <a:latin typeface="標楷體" panose="03000509000000000000" pitchFamily="65" charset="-120"/>
                <a:ea typeface="標楷體" panose="03000509000000000000" pitchFamily="65" charset="-120"/>
              </a:rPr>
              <a:t>339</a:t>
            </a:r>
            <a:r>
              <a:rPr lang="zh-TW" altLang="en-US" sz="3000" dirty="0">
                <a:solidFill>
                  <a:schemeClr val="accent6">
                    <a:lumMod val="50000"/>
                  </a:schemeClr>
                </a:solidFill>
                <a:latin typeface="標楷體" panose="03000509000000000000" pitchFamily="65" charset="-120"/>
                <a:ea typeface="標楷體" panose="03000509000000000000" pitchFamily="65" charset="-120"/>
              </a:rPr>
              <a:t>條第</a:t>
            </a:r>
            <a:r>
              <a:rPr lang="en-US" altLang="zh-TW" sz="3000" dirty="0">
                <a:solidFill>
                  <a:schemeClr val="accent6">
                    <a:lumMod val="50000"/>
                  </a:schemeClr>
                </a:solidFill>
                <a:latin typeface="標楷體" panose="03000509000000000000" pitchFamily="65" charset="-120"/>
                <a:ea typeface="標楷體" panose="03000509000000000000" pitchFamily="65" charset="-120"/>
              </a:rPr>
              <a:t>1</a:t>
            </a:r>
            <a:r>
              <a:rPr lang="zh-TW" altLang="en-US" sz="3000" dirty="0">
                <a:solidFill>
                  <a:schemeClr val="accent6">
                    <a:lumMod val="50000"/>
                  </a:schemeClr>
                </a:solidFill>
                <a:latin typeface="標楷體" panose="03000509000000000000" pitchFamily="65" charset="-120"/>
                <a:ea typeface="標楷體" panose="03000509000000000000" pitchFamily="65" charset="-120"/>
              </a:rPr>
              <a:t>項詐欺取財罪</a:t>
            </a:r>
            <a:r>
              <a:rPr lang="zh-TW" altLang="en-US" sz="3000" dirty="0">
                <a:latin typeface="標楷體" panose="03000509000000000000" pitchFamily="65" charset="-120"/>
                <a:ea typeface="標楷體" panose="03000509000000000000" pitchFamily="65" charset="-120"/>
              </a:rPr>
              <a:t>，判處有期徒刑</a:t>
            </a:r>
            <a:r>
              <a:rPr lang="en-US" altLang="zh-TW" sz="3000" dirty="0">
                <a:latin typeface="標楷體" panose="03000509000000000000" pitchFamily="65" charset="-120"/>
                <a:ea typeface="標楷體" panose="03000509000000000000" pitchFamily="65" charset="-120"/>
              </a:rPr>
              <a:t>3</a:t>
            </a:r>
            <a:r>
              <a:rPr lang="zh-TW" altLang="en-US" sz="3000" dirty="0">
                <a:latin typeface="標楷體" panose="03000509000000000000" pitchFamily="65" charset="-120"/>
                <a:ea typeface="標楷體" panose="03000509000000000000" pitchFamily="65" charset="-120"/>
              </a:rPr>
              <a:t>月，得易科罰金，緩刑</a:t>
            </a:r>
            <a:r>
              <a:rPr lang="en-US" altLang="zh-TW" sz="3000" dirty="0">
                <a:latin typeface="標楷體" panose="03000509000000000000" pitchFamily="65" charset="-120"/>
                <a:ea typeface="標楷體" panose="03000509000000000000" pitchFamily="65" charset="-120"/>
              </a:rPr>
              <a:t>2</a:t>
            </a:r>
            <a:r>
              <a:rPr lang="zh-TW" altLang="en-US" sz="3000" dirty="0">
                <a:latin typeface="標楷體" panose="03000509000000000000" pitchFamily="65" charset="-120"/>
                <a:ea typeface="標楷體" panose="03000509000000000000" pitchFamily="65" charset="-120"/>
              </a:rPr>
              <a:t>年。</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173186" cy="1458685"/>
          </a:xfrm>
          <a:prstGeom prst="rect">
            <a:avLst/>
          </a:prstGeom>
        </p:spPr>
      </p:pic>
    </p:spTree>
    <p:extLst>
      <p:ext uri="{BB962C8B-B14F-4D97-AF65-F5344CB8AC3E}">
        <p14:creationId xmlns:p14="http://schemas.microsoft.com/office/powerpoint/2010/main" val="371164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他山之石十六</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080597"/>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甲係○○</a:t>
            </a:r>
            <a:r>
              <a:rPr lang="zh-TW" altLang="zh-TW" sz="2800" dirty="0" smtClean="0">
                <a:latin typeface="標楷體" panose="03000509000000000000" pitchFamily="65" charset="-120"/>
                <a:ea typeface="標楷體" panose="03000509000000000000" pitchFamily="65" charset="-120"/>
              </a:rPr>
              <a:t>市政府</a:t>
            </a:r>
            <a:r>
              <a:rPr lang="zh-TW" altLang="zh-TW" sz="2800" dirty="0">
                <a:latin typeface="標楷體" panose="03000509000000000000" pitchFamily="65" charset="-120"/>
                <a:ea typeface="標楷體" panose="03000509000000000000" pitchFamily="65" charset="-120"/>
              </a:rPr>
              <a:t>環境保護局衛生</a:t>
            </a:r>
            <a:r>
              <a:rPr lang="zh-TW" altLang="zh-TW" sz="2800" dirty="0" smtClean="0">
                <a:latin typeface="標楷體" panose="03000509000000000000" pitchFamily="65" charset="-120"/>
                <a:ea typeface="標楷體" panose="03000509000000000000" pitchFamily="65" charset="-120"/>
              </a:rPr>
              <a:t>稽查員</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明知</a:t>
            </a:r>
            <a:r>
              <a:rPr lang="zh-TW" altLang="zh-TW" sz="2800" dirty="0">
                <a:latin typeface="標楷體" panose="03000509000000000000" pitchFamily="65" charset="-120"/>
                <a:ea typeface="標楷體" panose="03000509000000000000" pitchFamily="65" charset="-120"/>
              </a:rPr>
              <a:t>申請加班應於差勤系統點選送出加班申請單，並應實際</a:t>
            </a:r>
            <a:r>
              <a:rPr lang="zh-TW" altLang="zh-TW" sz="2800" dirty="0" smtClean="0">
                <a:latin typeface="標楷體" panose="03000509000000000000" pitchFamily="65" charset="-120"/>
                <a:ea typeface="標楷體" panose="03000509000000000000" pitchFamily="65" charset="-120"/>
              </a:rPr>
              <a:t>加班，竟事先</a:t>
            </a:r>
            <a:r>
              <a:rPr lang="zh-TW" altLang="zh-TW" sz="2800" dirty="0">
                <a:latin typeface="標楷體" panose="03000509000000000000" pitchFamily="65" charset="-120"/>
                <a:ea typeface="標楷體" panose="03000509000000000000" pitchFamily="65" charset="-120"/>
              </a:rPr>
              <a:t>於辦公室登入人事差勤系統，申請不實之加班時間，及不實之申請加班事由為「資源回收」，於</a:t>
            </a:r>
            <a:r>
              <a:rPr lang="zh-TW" altLang="zh-TW" sz="2800" u="sng" dirty="0">
                <a:latin typeface="標楷體" panose="03000509000000000000" pitchFamily="65" charset="-120"/>
                <a:ea typeface="標楷體" panose="03000509000000000000" pitchFamily="65" charset="-120"/>
              </a:rPr>
              <a:t>申請加班獲准後</a:t>
            </a:r>
            <a:r>
              <a:rPr lang="zh-TW" altLang="zh-TW" sz="2800" u="sng" dirty="0" smtClean="0">
                <a:latin typeface="標楷體" panose="03000509000000000000" pitchFamily="65" charset="-120"/>
                <a:ea typeface="標楷體" panose="03000509000000000000" pitchFamily="65" charset="-120"/>
              </a:rPr>
              <a:t>，未</a:t>
            </a:r>
            <a:r>
              <a:rPr lang="zh-TW" altLang="zh-TW" sz="2800" u="sng" dirty="0">
                <a:latin typeface="標楷體" panose="03000509000000000000" pitchFamily="65" charset="-120"/>
                <a:ea typeface="標楷體" panose="03000509000000000000" pitchFamily="65" charset="-120"/>
              </a:rPr>
              <a:t>依規定</a:t>
            </a:r>
            <a:r>
              <a:rPr lang="zh-TW" altLang="zh-TW" sz="2800" u="sng" dirty="0" smtClean="0">
                <a:latin typeface="標楷體" panose="03000509000000000000" pitchFamily="65" charset="-120"/>
                <a:ea typeface="標楷體" panose="03000509000000000000" pitchFamily="65" charset="-120"/>
              </a:rPr>
              <a:t>在辦公</a:t>
            </a:r>
            <a:r>
              <a:rPr lang="zh-TW" altLang="zh-TW" sz="2800" u="sng" dirty="0">
                <a:latin typeface="標楷體" panose="03000509000000000000" pitchFamily="65" charset="-120"/>
                <a:ea typeface="標楷體" panose="03000509000000000000" pitchFamily="65" charset="-120"/>
              </a:rPr>
              <a:t>處所執行資源回收之加班職務，卻逕自離開辦公處所，</a:t>
            </a:r>
            <a:r>
              <a:rPr lang="zh-TW" altLang="zh-TW" sz="2800" u="sng" dirty="0" smtClean="0">
                <a:latin typeface="標楷體" panose="03000509000000000000" pitchFamily="65" charset="-120"/>
                <a:ea typeface="標楷體" panose="03000509000000000000" pitchFamily="65" charset="-120"/>
              </a:rPr>
              <a:t>前往「</a:t>
            </a:r>
            <a:r>
              <a:rPr lang="zh-TW" altLang="zh-TW" sz="2800" u="sng" dirty="0">
                <a:latin typeface="標楷體" panose="03000509000000000000" pitchFamily="65" charset="-120"/>
                <a:ea typeface="標楷體" panose="03000509000000000000" pitchFamily="65" charset="-120"/>
              </a:rPr>
              <a:t>老夫子牛肉麵店」工作，嗣後再返回辦公處所刷退下班</a:t>
            </a:r>
            <a:r>
              <a:rPr lang="zh-TW" altLang="zh-TW" sz="2800" dirty="0">
                <a:latin typeface="標楷體" panose="03000509000000000000" pitchFamily="65" charset="-120"/>
                <a:ea typeface="標楷體" panose="03000509000000000000" pitchFamily="65" charset="-120"/>
              </a:rPr>
              <a:t>。詐得加班費共計</a:t>
            </a:r>
            <a:r>
              <a:rPr lang="en-US" altLang="zh-TW" sz="2800" dirty="0">
                <a:latin typeface="標楷體" panose="03000509000000000000" pitchFamily="65" charset="-120"/>
                <a:ea typeface="標楷體" panose="03000509000000000000" pitchFamily="65" charset="-120"/>
              </a:rPr>
              <a:t>8,704</a:t>
            </a:r>
            <a:r>
              <a:rPr lang="zh-TW" altLang="zh-TW" sz="2800" dirty="0" smtClean="0">
                <a:latin typeface="標楷體" panose="03000509000000000000" pitchFamily="65" charset="-120"/>
                <a:ea typeface="標楷體" panose="03000509000000000000" pitchFamily="65" charset="-120"/>
              </a:rPr>
              <a:t>元。</a:t>
            </a:r>
            <a:r>
              <a:rPr lang="zh-TW" altLang="zh-TW" sz="2800" dirty="0">
                <a:latin typeface="標楷體" panose="03000509000000000000" pitchFamily="65" charset="-120"/>
                <a:ea typeface="標楷體" panose="03000509000000000000" pitchFamily="65" charset="-120"/>
              </a:rPr>
              <a:t>嗣因民眾檢舉方知上情</a:t>
            </a:r>
            <a:r>
              <a:rPr lang="zh-TW"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甲</a:t>
            </a:r>
            <a:r>
              <a:rPr lang="zh-TW" altLang="zh-TW" sz="2800" dirty="0" smtClean="0">
                <a:latin typeface="標楷體" panose="03000509000000000000" pitchFamily="65" charset="-120"/>
                <a:ea typeface="標楷體" panose="03000509000000000000" pitchFamily="65" charset="-120"/>
              </a:rPr>
              <a:t>於</a:t>
            </a:r>
            <a:r>
              <a:rPr lang="en-US" altLang="zh-TW" sz="2800" dirty="0">
                <a:latin typeface="標楷體" panose="03000509000000000000" pitchFamily="65" charset="-120"/>
                <a:ea typeface="標楷體" panose="03000509000000000000" pitchFamily="65" charset="-120"/>
              </a:rPr>
              <a:t>108</a:t>
            </a:r>
            <a:r>
              <a:rPr lang="zh-TW" altLang="zh-TW"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6</a:t>
            </a:r>
            <a:r>
              <a:rPr lang="zh-TW" altLang="zh-TW"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24</a:t>
            </a:r>
            <a:r>
              <a:rPr lang="zh-TW" altLang="zh-TW" sz="2800" dirty="0">
                <a:latin typeface="標楷體" panose="03000509000000000000" pitchFamily="65" charset="-120"/>
                <a:ea typeface="標楷體" panose="03000509000000000000" pitchFamily="65" charset="-120"/>
              </a:rPr>
              <a:t>日主動繳回上開詐領所得之加班費</a:t>
            </a:r>
            <a:r>
              <a:rPr lang="zh-TW" altLang="zh-TW" sz="2800" dirty="0" smtClean="0">
                <a:latin typeface="標楷體" panose="03000509000000000000" pitchFamily="65" charset="-120"/>
                <a:ea typeface="標楷體" panose="03000509000000000000" pitchFamily="65" charset="-120"/>
              </a:rPr>
              <a:t>給</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市</a:t>
            </a:r>
            <a:r>
              <a:rPr lang="zh-TW" altLang="zh-TW" sz="2800" dirty="0">
                <a:latin typeface="標楷體" panose="03000509000000000000" pitchFamily="65" charset="-120"/>
                <a:ea typeface="標楷體" panose="03000509000000000000" pitchFamily="65" charset="-120"/>
              </a:rPr>
              <a:t>環保局。犯利用職務上機會詐取財物罪，處有期徒刑</a:t>
            </a:r>
            <a:r>
              <a:rPr lang="zh-TW" altLang="zh-TW" sz="2800" dirty="0" smtClean="0">
                <a:latin typeface="標楷體" panose="03000509000000000000" pitchFamily="65" charset="-120"/>
                <a:ea typeface="標楷體" panose="03000509000000000000" pitchFamily="65" charset="-120"/>
              </a:rPr>
              <a:t>壹年拾月</a:t>
            </a:r>
            <a:r>
              <a:rPr lang="zh-TW" altLang="zh-TW" sz="2800" dirty="0">
                <a:latin typeface="標楷體" panose="03000509000000000000" pitchFamily="65" charset="-120"/>
                <a:ea typeface="標楷體" panose="03000509000000000000" pitchFamily="65" charset="-120"/>
              </a:rPr>
              <a:t>。緩刑參年。褫奪公權壹年</a:t>
            </a:r>
            <a:r>
              <a:rPr lang="zh-TW"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60271" cy="1458685"/>
          </a:xfrm>
          <a:prstGeom prst="rect">
            <a:avLst/>
          </a:prstGeom>
        </p:spPr>
      </p:pic>
    </p:spTree>
    <p:extLst>
      <p:ext uri="{BB962C8B-B14F-4D97-AF65-F5344CB8AC3E}">
        <p14:creationId xmlns:p14="http://schemas.microsoft.com/office/powerpoint/2010/main" val="1105754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他山之石十七</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357688"/>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乙係</a:t>
            </a:r>
            <a:r>
              <a:rPr lang="zh-TW" altLang="zh-TW" sz="2800" dirty="0" smtClean="0">
                <a:latin typeface="標楷體" panose="03000509000000000000" pitchFamily="65" charset="-120"/>
                <a:ea typeface="標楷體" panose="03000509000000000000" pitchFamily="65" charset="-120"/>
              </a:rPr>
              <a:t>財政部</a:t>
            </a:r>
            <a:r>
              <a:rPr lang="zh-TW" altLang="zh-TW" sz="2800" dirty="0">
                <a:latin typeface="標楷體" panose="03000509000000000000" pitchFamily="65" charset="-120"/>
                <a:ea typeface="標楷體" panose="03000509000000000000" pitchFamily="65" charset="-120"/>
              </a:rPr>
              <a:t>中區</a:t>
            </a:r>
            <a:r>
              <a:rPr lang="zh-TW" altLang="zh-TW" sz="2800" dirty="0" smtClean="0">
                <a:latin typeface="標楷體" panose="03000509000000000000" pitchFamily="65" charset="-120"/>
                <a:ea typeface="標楷體" panose="03000509000000000000" pitchFamily="65" charset="-120"/>
              </a:rPr>
              <a:t>國稅局</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分局約</a:t>
            </a:r>
            <a:r>
              <a:rPr lang="zh-TW" altLang="zh-TW" sz="2800" dirty="0">
                <a:latin typeface="標楷體" panose="03000509000000000000" pitchFamily="65" charset="-120"/>
                <a:ea typeface="標楷體" panose="03000509000000000000" pitchFamily="65" charset="-120"/>
              </a:rPr>
              <a:t>僱</a:t>
            </a:r>
            <a:r>
              <a:rPr lang="zh-TW" altLang="zh-TW" sz="2800" dirty="0" smtClean="0">
                <a:latin typeface="標楷體" panose="03000509000000000000" pitchFamily="65" charset="-120"/>
                <a:ea typeface="標楷體" panose="03000509000000000000" pitchFamily="65" charset="-120"/>
              </a:rPr>
              <a:t>人員，</a:t>
            </a:r>
            <a:r>
              <a:rPr lang="zh-TW" altLang="zh-TW" sz="2800" dirty="0">
                <a:latin typeface="標楷體" panose="03000509000000000000" pitchFamily="65" charset="-120"/>
                <a:ea typeface="標楷體" panose="03000509000000000000" pitchFamily="65" charset="-120"/>
              </a:rPr>
              <a:t>並</a:t>
            </a:r>
            <a:r>
              <a:rPr lang="zh-TW" altLang="zh-TW" sz="2800" dirty="0" smtClean="0">
                <a:latin typeface="標楷體" panose="03000509000000000000" pitchFamily="65" charset="-120"/>
                <a:ea typeface="標楷體" panose="03000509000000000000" pitchFamily="65" charset="-120"/>
              </a:rPr>
              <a:t>自</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6</a:t>
            </a:r>
            <a:r>
              <a:rPr lang="zh-TW" altLang="zh-TW" sz="2800" dirty="0">
                <a:latin typeface="標楷體" panose="03000509000000000000" pitchFamily="65" charset="-120"/>
                <a:ea typeface="標楷體" panose="03000509000000000000" pitchFamily="65" charset="-120"/>
              </a:rPr>
              <a:t>月起，</a:t>
            </a:r>
            <a:r>
              <a:rPr lang="zh-TW" altLang="zh-TW" sz="2800" dirty="0" smtClean="0">
                <a:latin typeface="標楷體" panose="03000509000000000000" pitchFamily="65" charset="-120"/>
                <a:ea typeface="標楷體" panose="03000509000000000000" pitchFamily="65" charset="-120"/>
              </a:rPr>
              <a:t>在服務</a:t>
            </a:r>
            <a:r>
              <a:rPr lang="zh-TW" altLang="zh-TW" sz="2800" dirty="0">
                <a:latin typeface="標楷體" panose="03000509000000000000" pitchFamily="65" charset="-120"/>
                <a:ea typeface="標楷體" panose="03000509000000000000" pitchFamily="65" charset="-120"/>
              </a:rPr>
              <a:t>管理課檔案室任職，負責檔案整理之</a:t>
            </a:r>
            <a:r>
              <a:rPr lang="zh-TW" altLang="zh-TW" sz="2800" dirty="0" smtClean="0">
                <a:latin typeface="標楷體" panose="03000509000000000000" pitchFamily="65" charset="-120"/>
                <a:ea typeface="標楷體" panose="03000509000000000000" pitchFamily="65" charset="-120"/>
              </a:rPr>
              <a:t>業務</a:t>
            </a:r>
            <a:r>
              <a:rPr lang="zh-TW" altLang="en-US" sz="2800" dirty="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明知</a:t>
            </a:r>
            <a:r>
              <a:rPr lang="zh-TW" altLang="zh-TW" sz="2800" dirty="0">
                <a:latin typeface="標楷體" panose="03000509000000000000" pitchFamily="65" charset="-120"/>
                <a:ea typeface="標楷體" panose="03000509000000000000" pitchFamily="65" charset="-120"/>
              </a:rPr>
              <a:t>申請加班應</a:t>
            </a:r>
            <a:r>
              <a:rPr lang="zh-TW" altLang="zh-TW" sz="2800" dirty="0" smtClean="0">
                <a:latin typeface="標楷體" panose="03000509000000000000" pitchFamily="65" charset="-120"/>
                <a:ea typeface="標楷體" panose="03000509000000000000" pitchFamily="65" charset="-120"/>
              </a:rPr>
              <a:t>依規定</a:t>
            </a:r>
            <a:r>
              <a:rPr lang="zh-TW" altLang="zh-TW" sz="2800" dirty="0">
                <a:latin typeface="標楷體" panose="03000509000000000000" pitchFamily="65" charset="-120"/>
                <a:ea typeface="標楷體" panose="03000509000000000000" pitchFamily="65" charset="-120"/>
              </a:rPr>
              <a:t>事先於差勤電子表單系統點選送出</a:t>
            </a:r>
            <a:r>
              <a:rPr lang="zh-TW" altLang="zh-TW" sz="2800" dirty="0" smtClean="0">
                <a:latin typeface="標楷體" panose="03000509000000000000" pitchFamily="65" charset="-120"/>
                <a:ea typeface="標楷體" panose="03000509000000000000" pitchFamily="65" charset="-120"/>
              </a:rPr>
              <a:t>加班</a:t>
            </a:r>
            <a:r>
              <a:rPr lang="zh-TW" altLang="zh-TW" sz="2800" dirty="0">
                <a:latin typeface="標楷體" panose="03000509000000000000" pitchFamily="65" charset="-120"/>
                <a:ea typeface="標楷體" panose="03000509000000000000" pitchFamily="65" charset="-120"/>
              </a:rPr>
              <a:t>單，且應有實際加班行為，依據實際加班時數據實請領加班費，竟意圖為自己不法之所有，基於利用職務上機會詐取財物之犯意，</a:t>
            </a:r>
            <a:r>
              <a:rPr lang="zh-TW" altLang="zh-TW" sz="2800" u="sng" dirty="0">
                <a:latin typeface="標楷體" panose="03000509000000000000" pitchFamily="65" charset="-120"/>
                <a:ea typeface="標楷體" panose="03000509000000000000" pitchFamily="65" charset="-120"/>
              </a:rPr>
              <a:t>多次以整理公務等事由，事先申請加班</a:t>
            </a:r>
            <a:r>
              <a:rPr lang="en-US" altLang="zh-TW" sz="2800" u="sng" dirty="0">
                <a:latin typeface="標楷體" panose="03000509000000000000" pitchFamily="65" charset="-120"/>
                <a:ea typeface="標楷體" panose="03000509000000000000" pitchFamily="65" charset="-120"/>
              </a:rPr>
              <a:t>4</a:t>
            </a:r>
            <a:r>
              <a:rPr lang="zh-TW" altLang="zh-TW" sz="2800" u="sng" dirty="0">
                <a:latin typeface="標楷體" panose="03000509000000000000" pitchFamily="65" charset="-120"/>
                <a:ea typeface="標楷體" panose="03000509000000000000" pitchFamily="65" charset="-120"/>
              </a:rPr>
              <a:t>小時，</a:t>
            </a:r>
            <a:r>
              <a:rPr lang="zh-TW" altLang="zh-TW" sz="2800" u="sng" dirty="0" smtClean="0">
                <a:latin typeface="標楷體" panose="03000509000000000000" pitchFamily="65" charset="-120"/>
                <a:ea typeface="標楷體" panose="03000509000000000000" pitchFamily="65" charset="-120"/>
              </a:rPr>
              <a:t>中</a:t>
            </a:r>
            <a:r>
              <a:rPr lang="zh-TW" altLang="en-US" sz="2800" u="sng" dirty="0">
                <a:latin typeface="標楷體" panose="03000509000000000000" pitchFamily="65" charset="-120"/>
                <a:ea typeface="標楷體" panose="03000509000000000000" pitchFamily="65" charset="-120"/>
              </a:rPr>
              <a:t>途</a:t>
            </a:r>
            <a:r>
              <a:rPr lang="zh-TW" altLang="zh-TW" sz="2800" u="sng" dirty="0" smtClean="0">
                <a:latin typeface="標楷體" panose="03000509000000000000" pitchFamily="65" charset="-120"/>
                <a:ea typeface="標楷體" panose="03000509000000000000" pitchFamily="65" charset="-120"/>
              </a:rPr>
              <a:t>外出</a:t>
            </a:r>
            <a:r>
              <a:rPr lang="zh-TW" altLang="zh-TW" sz="2800" u="sng" dirty="0">
                <a:latin typeface="標楷體" panose="03000509000000000000" pitchFamily="65" charset="-120"/>
                <a:ea typeface="標楷體" panose="03000509000000000000" pitchFamily="65" charset="-120"/>
              </a:rPr>
              <a:t>處理私人事務，實際加班僅</a:t>
            </a:r>
            <a:r>
              <a:rPr lang="en-US" altLang="zh-TW" sz="2800" u="sng" dirty="0">
                <a:latin typeface="標楷體" panose="03000509000000000000" pitchFamily="65" charset="-120"/>
                <a:ea typeface="標楷體" panose="03000509000000000000" pitchFamily="65" charset="-120"/>
              </a:rPr>
              <a:t>1</a:t>
            </a:r>
            <a:r>
              <a:rPr lang="zh-TW" altLang="zh-TW" sz="2800" u="sng" dirty="0">
                <a:latin typeface="標楷體" panose="03000509000000000000" pitchFamily="65" charset="-120"/>
                <a:ea typeface="標楷體" panose="03000509000000000000" pitchFamily="65" charset="-120"/>
              </a:rPr>
              <a:t>小時</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未滿</a:t>
            </a:r>
            <a:r>
              <a:rPr lang="en-US" altLang="zh-TW" sz="2800" u="sng" dirty="0">
                <a:latin typeface="標楷體" panose="03000509000000000000" pitchFamily="65" charset="-120"/>
                <a:ea typeface="標楷體" panose="03000509000000000000" pitchFamily="65" charset="-120"/>
              </a:rPr>
              <a:t>1</a:t>
            </a:r>
            <a:r>
              <a:rPr lang="zh-TW" altLang="zh-TW" sz="2800" u="sng" dirty="0">
                <a:latin typeface="標楷體" panose="03000509000000000000" pitchFamily="65" charset="-120"/>
                <a:ea typeface="標楷體" panose="03000509000000000000" pitchFamily="65" charset="-120"/>
              </a:rPr>
              <a:t>小時部分不計入加班時數</a:t>
            </a:r>
            <a:r>
              <a:rPr lang="en-US" altLang="zh-TW" sz="2800" u="sng" dirty="0">
                <a:latin typeface="標楷體" panose="03000509000000000000" pitchFamily="65" charset="-120"/>
                <a:ea typeface="標楷體" panose="03000509000000000000" pitchFamily="65" charset="-120"/>
              </a:rPr>
              <a:t>)</a:t>
            </a:r>
            <a:r>
              <a:rPr lang="zh-TW" altLang="zh-TW" sz="2800" u="sng" dirty="0">
                <a:latin typeface="標楷體" panose="03000509000000000000" pitchFamily="65" charset="-120"/>
                <a:ea typeface="標楷體" panose="03000509000000000000" pitchFamily="65" charset="-120"/>
              </a:rPr>
              <a:t>；以此方式詐得加班費共</a:t>
            </a:r>
            <a:r>
              <a:rPr lang="en-US" altLang="zh-TW" sz="2800" u="sng" dirty="0" smtClean="0">
                <a:latin typeface="標楷體" panose="03000509000000000000" pitchFamily="65" charset="-120"/>
                <a:ea typeface="標楷體" panose="03000509000000000000" pitchFamily="65" charset="-120"/>
              </a:rPr>
              <a:t>1,269</a:t>
            </a:r>
            <a:r>
              <a:rPr lang="zh-TW" altLang="zh-TW" sz="2800" u="sng" dirty="0">
                <a:latin typeface="標楷體" panose="03000509000000000000" pitchFamily="65" charset="-120"/>
                <a:ea typeface="標楷體" panose="03000509000000000000" pitchFamily="65" charset="-120"/>
              </a:rPr>
              <a:t>元</a:t>
            </a:r>
            <a:r>
              <a:rPr lang="zh-TW" altLang="zh-TW" sz="2800" dirty="0">
                <a:latin typeface="標楷體" panose="03000509000000000000" pitchFamily="65" charset="-120"/>
                <a:ea typeface="標楷體" panose="03000509000000000000" pitchFamily="65" charset="-120"/>
              </a:rPr>
              <a:t>。犯利用職務機會詐取財物罪，處有期徒刑壹年肆月。緩刑叁年。褫奪公權貳年。已繳交之犯罪所得新臺幣壹仟貳佰陸拾玖元沒收</a:t>
            </a:r>
            <a:r>
              <a:rPr lang="zh-TW"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16728" cy="1458685"/>
          </a:xfrm>
          <a:prstGeom prst="rect">
            <a:avLst/>
          </a:prstGeom>
        </p:spPr>
      </p:pic>
    </p:spTree>
    <p:extLst>
      <p:ext uri="{BB962C8B-B14F-4D97-AF65-F5344CB8AC3E}">
        <p14:creationId xmlns:p14="http://schemas.microsoft.com/office/powerpoint/2010/main" val="1368398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他山之石十八</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579360"/>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甲</a:t>
            </a:r>
            <a:r>
              <a:rPr lang="zh-TW" altLang="zh-TW" sz="2800" dirty="0" smtClean="0">
                <a:latin typeface="標楷體" panose="03000509000000000000" pitchFamily="65" charset="-120"/>
                <a:ea typeface="標楷體" panose="03000509000000000000" pitchFamily="65" charset="-120"/>
              </a:rPr>
              <a:t>係航</a:t>
            </a:r>
            <a:r>
              <a:rPr lang="zh-TW" altLang="zh-TW" sz="2800" dirty="0">
                <a:latin typeface="標楷體" panose="03000509000000000000" pitchFamily="65" charset="-120"/>
                <a:ea typeface="標楷體" panose="03000509000000000000" pitchFamily="65" charset="-120"/>
              </a:rPr>
              <a:t>港</a:t>
            </a:r>
            <a:r>
              <a:rPr lang="zh-TW" altLang="zh-TW" sz="2800" dirty="0" smtClean="0">
                <a:latin typeface="標楷體" panose="03000509000000000000" pitchFamily="65" charset="-120"/>
                <a:ea typeface="標楷體" panose="03000509000000000000" pitchFamily="65" charset="-120"/>
              </a:rPr>
              <a:t>局組長</a:t>
            </a:r>
            <a:r>
              <a:rPr lang="zh-TW" altLang="zh-TW" sz="2800" u="sng" dirty="0">
                <a:latin typeface="標楷體" panose="03000509000000000000" pitchFamily="65" charset="-120"/>
                <a:ea typeface="標楷體" panose="03000509000000000000" pitchFamily="65" charset="-120"/>
              </a:rPr>
              <a:t>明知其係</a:t>
            </a:r>
            <a:r>
              <a:rPr lang="zh-TW" altLang="zh-TW" sz="2800" u="sng" dirty="0" smtClean="0">
                <a:latin typeface="標楷體" panose="03000509000000000000" pitchFamily="65" charset="-120"/>
                <a:ea typeface="標楷體" panose="03000509000000000000" pitchFamily="65" charset="-120"/>
              </a:rPr>
              <a:t>搭乘友人</a:t>
            </a:r>
            <a:r>
              <a:rPr lang="zh-TW" altLang="zh-TW" sz="2800" u="sng" dirty="0">
                <a:latin typeface="標楷體" panose="03000509000000000000" pitchFamily="65" charset="-120"/>
                <a:ea typeface="標楷體" panose="03000509000000000000" pitchFamily="65" charset="-120"/>
              </a:rPr>
              <a:t>之便車</a:t>
            </a:r>
            <a:r>
              <a:rPr lang="zh-TW" altLang="zh-TW" sz="2800" u="sng" dirty="0" smtClean="0">
                <a:latin typeface="標楷體" panose="03000509000000000000" pitchFamily="65" charset="-120"/>
                <a:ea typeface="標楷體" panose="03000509000000000000" pitchFamily="65" charset="-120"/>
              </a:rPr>
              <a:t>前往航</a:t>
            </a:r>
            <a:r>
              <a:rPr lang="zh-TW" altLang="zh-TW" sz="2800" u="sng" dirty="0">
                <a:latin typeface="標楷體" panose="03000509000000000000" pitchFamily="65" charset="-120"/>
                <a:ea typeface="標楷體" panose="03000509000000000000" pitchFamily="65" charset="-120"/>
              </a:rPr>
              <a:t>港局任職，及多次連續出差期間乃實際留宿於高雄市之戶籍地，未於當日自出差地往返航港局之臺北市工作地，</a:t>
            </a:r>
            <a:r>
              <a:rPr lang="zh-TW" altLang="zh-TW" sz="2800" u="sng" dirty="0" smtClean="0">
                <a:latin typeface="標楷體" panose="03000509000000000000" pitchFamily="65" charset="-120"/>
                <a:ea typeface="標楷體" panose="03000509000000000000" pitchFamily="65" charset="-120"/>
              </a:rPr>
              <a:t>竟分次虛偽</a:t>
            </a:r>
            <a:r>
              <a:rPr lang="zh-TW" altLang="zh-TW" sz="2800" u="sng" dirty="0">
                <a:latin typeface="標楷體" panose="03000509000000000000" pitchFamily="65" charset="-120"/>
                <a:ea typeface="標楷體" panose="03000509000000000000" pitchFamily="65" charset="-120"/>
              </a:rPr>
              <a:t>填載「交通費」、「火車」之不實字樣</a:t>
            </a:r>
            <a:r>
              <a:rPr lang="zh-TW" altLang="zh-TW" sz="2800" dirty="0">
                <a:latin typeface="標楷體" panose="03000509000000000000" pitchFamily="65" charset="-120"/>
                <a:ea typeface="標楷體" panose="03000509000000000000" pitchFamily="65" charset="-120"/>
              </a:rPr>
              <a:t>。又明知其係為參加研</a:t>
            </a:r>
            <a:r>
              <a:rPr lang="zh-TW" altLang="zh-TW" sz="2800" dirty="0" smtClean="0">
                <a:latin typeface="標楷體" panose="03000509000000000000" pitchFamily="65" charset="-120"/>
                <a:ea typeface="標楷體" panose="03000509000000000000" pitchFamily="65" charset="-120"/>
              </a:rPr>
              <a:t>商</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專案小組</a:t>
            </a:r>
            <a:r>
              <a:rPr lang="zh-TW" altLang="zh-TW" sz="2800" dirty="0">
                <a:latin typeface="標楷體" panose="03000509000000000000" pitchFamily="65" charset="-120"/>
                <a:ea typeface="標楷體" panose="03000509000000000000" pitchFamily="65" charset="-120"/>
              </a:rPr>
              <a:t>會議前往高雄，然</a:t>
            </a:r>
            <a:r>
              <a:rPr lang="zh-TW" altLang="zh-TW" sz="2800" u="sng" dirty="0">
                <a:latin typeface="標楷體" panose="03000509000000000000" pitchFamily="65" charset="-120"/>
                <a:ea typeface="標楷體" panose="03000509000000000000" pitchFamily="65" charset="-120"/>
              </a:rPr>
              <a:t>早因其他出</a:t>
            </a:r>
            <a:r>
              <a:rPr lang="zh-TW" altLang="zh-TW" sz="2800" u="sng" dirty="0" smtClean="0">
                <a:latin typeface="標楷體" panose="03000509000000000000" pitchFamily="65" charset="-120"/>
                <a:ea typeface="標楷體" panose="03000509000000000000" pitchFamily="65" charset="-120"/>
              </a:rPr>
              <a:t>差事已</a:t>
            </a:r>
            <a:r>
              <a:rPr lang="zh-TW" altLang="zh-TW" sz="2800" u="sng" dirty="0">
                <a:latin typeface="標楷體" panose="03000509000000000000" pitchFamily="65" charset="-120"/>
                <a:ea typeface="標楷體" panose="03000509000000000000" pitchFamily="65" charset="-120"/>
              </a:rPr>
              <a:t>先行抵達高雄</a:t>
            </a:r>
            <a:r>
              <a:rPr lang="zh-TW" altLang="zh-TW" sz="2800" u="sng" dirty="0" smtClean="0">
                <a:latin typeface="標楷體" panose="03000509000000000000" pitchFamily="65" charset="-120"/>
                <a:ea typeface="標楷體" panose="03000509000000000000" pitchFamily="65" charset="-120"/>
              </a:rPr>
              <a:t>，</a:t>
            </a:r>
            <a:r>
              <a:rPr lang="zh-TW" altLang="en-US" sz="2800" u="sng" dirty="0" smtClean="0">
                <a:latin typeface="標楷體" panose="03000509000000000000" pitchFamily="65" charset="-120"/>
                <a:ea typeface="標楷體" panose="03000509000000000000" pitchFamily="65" charset="-120"/>
              </a:rPr>
              <a:t>並</a:t>
            </a:r>
            <a:r>
              <a:rPr lang="zh-TW" altLang="zh-TW" sz="2800" u="sng" dirty="0" smtClean="0">
                <a:solidFill>
                  <a:srgbClr val="7030A0"/>
                </a:solidFill>
                <a:latin typeface="標楷體" panose="03000509000000000000" pitchFamily="65" charset="-120"/>
                <a:ea typeface="標楷體" panose="03000509000000000000" pitchFamily="65" charset="-120"/>
              </a:rPr>
              <a:t>留宿</a:t>
            </a:r>
            <a:r>
              <a:rPr lang="zh-TW" altLang="zh-TW" sz="2800" u="sng" dirty="0">
                <a:solidFill>
                  <a:srgbClr val="7030A0"/>
                </a:solidFill>
                <a:latin typeface="標楷體" panose="03000509000000000000" pitchFamily="65" charset="-120"/>
                <a:ea typeface="標楷體" panose="03000509000000000000" pitchFamily="65" charset="-120"/>
              </a:rPr>
              <a:t>在前述高雄市之戶籍地</a:t>
            </a:r>
            <a:r>
              <a:rPr lang="zh-TW" altLang="zh-TW" sz="2800" u="sng" dirty="0" smtClean="0">
                <a:solidFill>
                  <a:srgbClr val="7030A0"/>
                </a:solidFill>
                <a:latin typeface="標楷體" panose="03000509000000000000" pitchFamily="65" charset="-120"/>
                <a:ea typeface="標楷體" panose="03000509000000000000" pitchFamily="65" charset="-120"/>
              </a:rPr>
              <a:t>，無</a:t>
            </a:r>
            <a:r>
              <a:rPr lang="zh-TW" altLang="zh-TW" sz="2800" u="sng" dirty="0">
                <a:solidFill>
                  <a:srgbClr val="7030A0"/>
                </a:solidFill>
                <a:latin typeface="標楷體" panose="03000509000000000000" pitchFamily="65" charset="-120"/>
                <a:ea typeface="標楷體" panose="03000509000000000000" pitchFamily="65" charset="-120"/>
              </a:rPr>
              <a:t>自臺北市南下或於出差結束當日搭乘火車等交通工具返回臺北市工作地</a:t>
            </a:r>
            <a:r>
              <a:rPr lang="zh-TW" altLang="zh-TW" sz="2800" u="sng" dirty="0" smtClean="0">
                <a:latin typeface="標楷體" panose="03000509000000000000" pitchFamily="65" charset="-120"/>
                <a:ea typeface="標楷體" panose="03000509000000000000" pitchFamily="65" charset="-120"/>
              </a:rPr>
              <a:t>，竟虛偽</a:t>
            </a:r>
            <a:r>
              <a:rPr lang="zh-TW" altLang="zh-TW" sz="2800" u="sng" dirty="0">
                <a:latin typeface="標楷體" panose="03000509000000000000" pitchFamily="65" charset="-120"/>
                <a:ea typeface="標楷體" panose="03000509000000000000" pitchFamily="65" charset="-120"/>
              </a:rPr>
              <a:t>填</a:t>
            </a:r>
            <a:r>
              <a:rPr lang="zh-TW" altLang="zh-TW" sz="2800" u="sng" dirty="0" smtClean="0">
                <a:latin typeface="標楷體" panose="03000509000000000000" pitchFamily="65" charset="-120"/>
                <a:ea typeface="標楷體" panose="03000509000000000000" pitchFamily="65" charset="-120"/>
              </a:rPr>
              <a:t>載差旅費支出</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犯</a:t>
            </a:r>
            <a:r>
              <a:rPr lang="zh-TW" altLang="zh-TW" sz="2800" dirty="0">
                <a:solidFill>
                  <a:schemeClr val="accent3">
                    <a:lumMod val="75000"/>
                  </a:schemeClr>
                </a:solidFill>
                <a:latin typeface="標楷體" panose="03000509000000000000" pitchFamily="65" charset="-120"/>
                <a:ea typeface="標楷體" panose="03000509000000000000" pitchFamily="65" charset="-120"/>
              </a:rPr>
              <a:t>詐欺取財罪</a:t>
            </a:r>
            <a:r>
              <a:rPr lang="zh-TW" altLang="zh-TW" sz="2800" dirty="0">
                <a:solidFill>
                  <a:schemeClr val="accent6">
                    <a:lumMod val="50000"/>
                  </a:schemeClr>
                </a:solidFill>
                <a:latin typeface="標楷體" panose="03000509000000000000" pitchFamily="65" charset="-120"/>
                <a:ea typeface="標楷體" panose="03000509000000000000" pitchFamily="65" charset="-120"/>
              </a:rPr>
              <a:t>，共拾罪</a:t>
            </a:r>
            <a:r>
              <a:rPr lang="zh-TW" altLang="zh-TW" sz="2800" dirty="0" smtClean="0">
                <a:latin typeface="標楷體" panose="03000509000000000000" pitchFamily="65" charset="-120"/>
                <a:ea typeface="標楷體" panose="03000509000000000000" pitchFamily="65" charset="-120"/>
              </a:rPr>
              <a:t>，應</a:t>
            </a:r>
            <a:r>
              <a:rPr lang="zh-TW" altLang="zh-TW" sz="2800" dirty="0">
                <a:latin typeface="標楷體" panose="03000509000000000000" pitchFamily="65" charset="-120"/>
                <a:ea typeface="標楷體" panose="03000509000000000000" pitchFamily="65" charset="-120"/>
              </a:rPr>
              <a:t>執行</a:t>
            </a:r>
            <a:r>
              <a:rPr lang="zh-TW" altLang="zh-TW" sz="2800" dirty="0" smtClean="0">
                <a:latin typeface="標楷體" panose="03000509000000000000" pitchFamily="65" charset="-120"/>
                <a:ea typeface="標楷體" panose="03000509000000000000" pitchFamily="65" charset="-120"/>
              </a:rPr>
              <a:t>有期徒刑</a:t>
            </a:r>
            <a:r>
              <a:rPr lang="zh-TW" altLang="zh-TW" sz="2800" dirty="0">
                <a:latin typeface="標楷體" panose="03000509000000000000" pitchFamily="65" charset="-120"/>
                <a:ea typeface="標楷體" panose="03000509000000000000" pitchFamily="65" charset="-120"/>
              </a:rPr>
              <a:t>貳年，如易科罰金，以新臺幣壹仟元折算壹日。緩刑參年，</a:t>
            </a:r>
            <a:r>
              <a:rPr lang="zh-TW" altLang="zh-TW" sz="2800" dirty="0" smtClean="0">
                <a:latin typeface="標楷體" panose="03000509000000000000" pitchFamily="65" charset="-120"/>
                <a:ea typeface="標楷體" panose="03000509000000000000" pitchFamily="65" charset="-120"/>
              </a:rPr>
              <a:t>並應</a:t>
            </a:r>
            <a:r>
              <a:rPr lang="zh-TW" altLang="zh-TW" sz="2800" dirty="0">
                <a:latin typeface="標楷體" panose="03000509000000000000" pitchFamily="65" charset="-120"/>
                <a:ea typeface="標楷體" panose="03000509000000000000" pitchFamily="65" charset="-120"/>
              </a:rPr>
              <a:t>於判決確定日起壹年內，向公庫支付新臺幣拾萬元。</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自首</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16728" cy="1458685"/>
          </a:xfrm>
          <a:prstGeom prst="rect">
            <a:avLst/>
          </a:prstGeom>
        </p:spPr>
      </p:pic>
    </p:spTree>
    <p:extLst>
      <p:ext uri="{BB962C8B-B14F-4D97-AF65-F5344CB8AC3E}">
        <p14:creationId xmlns:p14="http://schemas.microsoft.com/office/powerpoint/2010/main" val="1280014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他山之石十九</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579360"/>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庚為○○鄉鄉長，</a:t>
            </a:r>
            <a:r>
              <a:rPr lang="zh-TW" altLang="en-US" sz="2800" dirty="0">
                <a:latin typeface="標楷體" panose="03000509000000000000" pitchFamily="65" charset="-120"/>
                <a:ea typeface="標楷體" panose="03000509000000000000" pitchFamily="65" charset="-120"/>
              </a:rPr>
              <a:t>壬為主計主任。緣</a:t>
            </a:r>
            <a:r>
              <a:rPr lang="zh-TW" altLang="en-US" sz="2800" dirty="0" smtClean="0">
                <a:latin typeface="標楷體" panose="03000509000000000000" pitchFamily="65" charset="-120"/>
                <a:ea typeface="標楷體" panose="03000509000000000000" pitchFamily="65" charset="-120"/>
              </a:rPr>
              <a:t>丙為出納</a:t>
            </a:r>
            <a:r>
              <a:rPr lang="zh-TW" altLang="en-US" sz="2800" dirty="0">
                <a:latin typeface="標楷體" panose="03000509000000000000" pitchFamily="65" charset="-120"/>
                <a:ea typeface="標楷體" panose="03000509000000000000" pitchFamily="65" charset="-120"/>
              </a:rPr>
              <a:t>，負有</a:t>
            </a:r>
            <a:r>
              <a:rPr lang="zh-TW" altLang="en-US" sz="2800" dirty="0" smtClean="0">
                <a:latin typeface="標楷體" panose="03000509000000000000" pitchFamily="65" charset="-120"/>
                <a:ea typeface="標楷體" panose="03000509000000000000" pitchFamily="65" charset="-120"/>
              </a:rPr>
              <a:t>向清潔</a:t>
            </a:r>
            <a:r>
              <a:rPr lang="zh-TW" altLang="en-US" sz="2800" dirty="0">
                <a:latin typeface="標楷體" panose="03000509000000000000" pitchFamily="65" charset="-120"/>
                <a:ea typeface="標楷體" panose="03000509000000000000" pitchFamily="65" charset="-120"/>
              </a:rPr>
              <a:t>隊收取清潔</a:t>
            </a:r>
            <a:r>
              <a:rPr lang="zh-TW" altLang="en-US" sz="2800" dirty="0" smtClean="0">
                <a:latin typeface="標楷體" panose="03000509000000000000" pitchFamily="65" charset="-120"/>
                <a:ea typeface="標楷體" panose="03000509000000000000" pitchFamily="65" charset="-120"/>
              </a:rPr>
              <a:t>規費</a:t>
            </a:r>
            <a:r>
              <a:rPr lang="zh-TW" altLang="en-US" sz="2800" dirty="0">
                <a:latin typeface="標楷體" panose="03000509000000000000" pitchFamily="65" charset="-120"/>
                <a:ea typeface="標楷體" panose="03000509000000000000" pitchFamily="65" charset="-120"/>
              </a:rPr>
              <a:t>及</a:t>
            </a:r>
            <a:r>
              <a:rPr lang="zh-TW" altLang="en-US" sz="2800" dirty="0" smtClean="0">
                <a:latin typeface="標楷體" panose="03000509000000000000" pitchFamily="65" charset="-120"/>
                <a:ea typeface="標楷體" panose="03000509000000000000" pitchFamily="65" charset="-120"/>
              </a:rPr>
              <a:t>向幼兒園</a:t>
            </a:r>
            <a:r>
              <a:rPr lang="zh-TW" altLang="en-US" sz="2800" dirty="0">
                <a:latin typeface="標楷體" panose="03000509000000000000" pitchFamily="65" charset="-120"/>
                <a:ea typeface="標楷體" panose="03000509000000000000" pitchFamily="65" charset="-120"/>
              </a:rPr>
              <a:t>收取幼兒園保育費後，</a:t>
            </a:r>
            <a:r>
              <a:rPr lang="zh-TW" altLang="en-US" sz="2800" dirty="0" smtClean="0">
                <a:latin typeface="標楷體" panose="03000509000000000000" pitchFamily="65" charset="-120"/>
                <a:ea typeface="標楷體" panose="03000509000000000000" pitchFamily="65" charset="-120"/>
              </a:rPr>
              <a:t>如實解</a:t>
            </a:r>
            <a:r>
              <a:rPr lang="zh-TW" altLang="en-US" sz="2800" dirty="0">
                <a:latin typeface="標楷體" panose="03000509000000000000" pitchFamily="65" charset="-120"/>
                <a:ea typeface="標楷體" panose="03000509000000000000" pitchFamily="65" charset="-120"/>
              </a:rPr>
              <a:t>繳入庫之職務。惟</a:t>
            </a:r>
            <a:r>
              <a:rPr lang="zh-TW" altLang="en-US" sz="2800" dirty="0" smtClean="0">
                <a:latin typeface="標楷體" panose="03000509000000000000" pitchFamily="65" charset="-120"/>
                <a:ea typeface="標楷體" panose="03000509000000000000" pitchFamily="65" charset="-120"/>
              </a:rPr>
              <a:t>丙竟未將</a:t>
            </a:r>
            <a:r>
              <a:rPr lang="en-US" altLang="zh-TW" sz="2800" dirty="0">
                <a:latin typeface="標楷體" panose="03000509000000000000" pitchFamily="65" charset="-120"/>
                <a:ea typeface="標楷體" panose="03000509000000000000" pitchFamily="65" charset="-120"/>
              </a:rPr>
              <a:t>9</a:t>
            </a:r>
            <a:r>
              <a:rPr lang="zh-TW" altLang="en-US" sz="2800" dirty="0">
                <a:latin typeface="標楷體" panose="03000509000000000000" pitchFamily="65" charset="-120"/>
                <a:ea typeface="標楷體" panose="03000509000000000000" pitchFamily="65" charset="-120"/>
              </a:rPr>
              <a:t>筆</a:t>
            </a:r>
            <a:r>
              <a:rPr lang="zh-TW" altLang="en-US" sz="2800" dirty="0" smtClean="0">
                <a:latin typeface="標楷體" panose="03000509000000000000" pitchFamily="65" charset="-120"/>
                <a:ea typeface="標楷體" panose="03000509000000000000" pitchFamily="65" charset="-120"/>
              </a:rPr>
              <a:t>清潔</a:t>
            </a:r>
            <a:r>
              <a:rPr lang="zh-TW" altLang="en-US" sz="2800" dirty="0">
                <a:latin typeface="標楷體" panose="03000509000000000000" pitchFamily="65" charset="-120"/>
                <a:ea typeface="標楷體" panose="03000509000000000000" pitchFamily="65" charset="-120"/>
              </a:rPr>
              <a:t>規費</a:t>
            </a:r>
            <a:r>
              <a:rPr lang="zh-TW" altLang="en-US" sz="2800" dirty="0" smtClean="0">
                <a:latin typeface="標楷體" panose="03000509000000000000" pitchFamily="65" charset="-120"/>
                <a:ea typeface="標楷體" panose="03000509000000000000" pitchFamily="65" charset="-120"/>
              </a:rPr>
              <a:t>共計</a:t>
            </a:r>
            <a:r>
              <a:rPr lang="en-US" altLang="zh-TW" sz="2800" dirty="0" smtClean="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萬</a:t>
            </a:r>
            <a:r>
              <a:rPr lang="en-US" altLang="zh-TW" sz="2800" dirty="0">
                <a:latin typeface="標楷體" panose="03000509000000000000" pitchFamily="65" charset="-120"/>
                <a:ea typeface="標楷體" panose="03000509000000000000" pitchFamily="65" charset="-120"/>
              </a:rPr>
              <a:t>1,350</a:t>
            </a:r>
            <a:r>
              <a:rPr lang="zh-TW" altLang="en-US" sz="2800" dirty="0">
                <a:latin typeface="標楷體" panose="03000509000000000000" pitchFamily="65" charset="-120"/>
                <a:ea typeface="標楷體" panose="03000509000000000000" pitchFamily="65" charset="-120"/>
              </a:rPr>
              <a:t>元繳</a:t>
            </a:r>
            <a:r>
              <a:rPr lang="zh-TW" altLang="en-US" sz="2800" dirty="0" smtClean="0">
                <a:latin typeface="標楷體" panose="03000509000000000000" pitchFamily="65" charset="-120"/>
                <a:ea typeface="標楷體" panose="03000509000000000000" pitchFamily="65" charset="-120"/>
              </a:rPr>
              <a:t>庫，另未</a:t>
            </a:r>
            <a:r>
              <a:rPr lang="zh-TW" altLang="en-US" sz="2800" dirty="0">
                <a:latin typeface="標楷體" panose="03000509000000000000" pitchFamily="65" charset="-120"/>
                <a:ea typeface="標楷體" panose="03000509000000000000" pitchFamily="65" charset="-120"/>
              </a:rPr>
              <a:t>將該月收受之</a:t>
            </a:r>
            <a:r>
              <a:rPr lang="zh-TW" altLang="en-US" sz="2800" dirty="0" smtClean="0">
                <a:latin typeface="標楷體" panose="03000509000000000000" pitchFamily="65" charset="-120"/>
                <a:ea typeface="標楷體" panose="03000509000000000000" pitchFamily="65" charset="-120"/>
              </a:rPr>
              <a:t>幼兒園</a:t>
            </a:r>
            <a:r>
              <a:rPr lang="zh-TW" altLang="en-US" sz="2800" dirty="0">
                <a:latin typeface="標楷體" panose="03000509000000000000" pitchFamily="65" charset="-120"/>
                <a:ea typeface="標楷體" panose="03000509000000000000" pitchFamily="65" charset="-120"/>
              </a:rPr>
              <a:t>保育費及代辦費共計</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萬</a:t>
            </a:r>
            <a:r>
              <a:rPr lang="en-US" altLang="zh-TW" sz="2800" dirty="0">
                <a:latin typeface="標楷體" panose="03000509000000000000" pitchFamily="65" charset="-120"/>
                <a:ea typeface="標楷體" panose="03000509000000000000" pitchFamily="65" charset="-120"/>
              </a:rPr>
              <a:t>4,764</a:t>
            </a:r>
            <a:r>
              <a:rPr lang="zh-TW" altLang="en-US" sz="2800" dirty="0">
                <a:latin typeface="標楷體" panose="03000509000000000000" pitchFamily="65" charset="-120"/>
                <a:ea typeface="標楷體" panose="03000509000000000000" pitchFamily="65" charset="-120"/>
              </a:rPr>
              <a:t>元繳庫而侵占入己。</a:t>
            </a:r>
            <a:r>
              <a:rPr lang="zh-TW" altLang="en-US" sz="2800" u="sng" dirty="0" smtClean="0">
                <a:latin typeface="標楷體" panose="03000509000000000000" pitchFamily="65" charset="-120"/>
                <a:ea typeface="標楷體" panose="03000509000000000000" pitchFamily="65" charset="-120"/>
              </a:rPr>
              <a:t>庚向丙詢問</a:t>
            </a:r>
            <a:r>
              <a:rPr lang="zh-TW" altLang="en-US" sz="2800" u="sng" dirty="0">
                <a:latin typeface="標楷體" panose="03000509000000000000" pitchFamily="65" charset="-120"/>
                <a:ea typeface="標楷體" panose="03000509000000000000" pitchFamily="65" charset="-120"/>
              </a:rPr>
              <a:t>而得知上情，即已明知</a:t>
            </a:r>
            <a:r>
              <a:rPr lang="zh-TW" altLang="en-US" sz="2800" u="sng" dirty="0" smtClean="0">
                <a:latin typeface="標楷體" panose="03000509000000000000" pitchFamily="65" charset="-120"/>
                <a:ea typeface="標楷體" panose="03000509000000000000" pitchFamily="65" charset="-120"/>
              </a:rPr>
              <a:t>丙業已</a:t>
            </a:r>
            <a:r>
              <a:rPr lang="zh-TW" altLang="en-US" sz="2800" u="sng" dirty="0">
                <a:latin typeface="標楷體" panose="03000509000000000000" pitchFamily="65" charset="-120"/>
                <a:ea typeface="標楷體" panose="03000509000000000000" pitchFamily="65" charset="-120"/>
              </a:rPr>
              <a:t>將上開</a:t>
            </a:r>
            <a:r>
              <a:rPr lang="zh-TW" altLang="en-US" sz="2800" u="sng" dirty="0" smtClean="0">
                <a:latin typeface="標楷體" panose="03000509000000000000" pitchFamily="65" charset="-120"/>
                <a:ea typeface="標楷體" panose="03000509000000000000" pitchFamily="65" charset="-120"/>
              </a:rPr>
              <a:t>清潔規費等侵占</a:t>
            </a:r>
            <a:r>
              <a:rPr lang="zh-TW" altLang="en-US" sz="2800" u="sng" dirty="0">
                <a:latin typeface="標楷體" panose="03000509000000000000" pitchFamily="65" charset="-120"/>
                <a:ea typeface="標楷體" panose="03000509000000000000" pitchFamily="65" charset="-120"/>
              </a:rPr>
              <a:t>入己，已屬貪污有據。</a:t>
            </a:r>
            <a:r>
              <a:rPr lang="zh-TW" altLang="en-US" sz="2800" u="sng" dirty="0" smtClean="0">
                <a:latin typeface="標楷體" panose="03000509000000000000" pitchFamily="65" charset="-120"/>
                <a:ea typeface="標楷體" panose="03000509000000000000" pitchFamily="65" charset="-120"/>
              </a:rPr>
              <a:t>壬接獲庚指示</a:t>
            </a:r>
            <a:r>
              <a:rPr lang="zh-TW" altLang="en-US" sz="2800" u="sng" dirty="0">
                <a:latin typeface="標楷體" panose="03000509000000000000" pitchFamily="65" charset="-120"/>
                <a:ea typeface="標楷體" panose="03000509000000000000" pitchFamily="65" charset="-120"/>
              </a:rPr>
              <a:t>後，亦基於不為舉發</a:t>
            </a:r>
            <a:r>
              <a:rPr lang="zh-TW" altLang="en-US" sz="2800" u="sng" dirty="0" smtClean="0">
                <a:latin typeface="標楷體" panose="03000509000000000000" pitchFamily="65" charset="-120"/>
                <a:ea typeface="標楷體" panose="03000509000000000000" pitchFamily="65" charset="-120"/>
              </a:rPr>
              <a:t>丙上</a:t>
            </a:r>
            <a:r>
              <a:rPr lang="zh-TW" altLang="en-US" sz="2800" u="sng" dirty="0">
                <a:latin typeface="標楷體" panose="03000509000000000000" pitchFamily="65" charset="-120"/>
                <a:ea typeface="標楷體" panose="03000509000000000000" pitchFamily="65" charset="-120"/>
              </a:rPr>
              <a:t>開</a:t>
            </a:r>
            <a:r>
              <a:rPr lang="zh-TW" altLang="en-US" sz="2800" u="sng" dirty="0" smtClean="0">
                <a:latin typeface="標楷體" panose="03000509000000000000" pitchFamily="65" charset="-120"/>
                <a:ea typeface="標楷體" panose="03000509000000000000" pitchFamily="65" charset="-120"/>
              </a:rPr>
              <a:t>侵占公有</a:t>
            </a:r>
            <a:r>
              <a:rPr lang="zh-TW" altLang="en-US" sz="2800" u="sng" dirty="0">
                <a:latin typeface="標楷體" panose="03000509000000000000" pitchFamily="65" charset="-120"/>
                <a:ea typeface="標楷體" panose="03000509000000000000" pitchFamily="65" charset="-120"/>
              </a:rPr>
              <a:t>財物之犯意，於核對會計資料後</a:t>
            </a:r>
            <a:r>
              <a:rPr lang="zh-TW" altLang="en-US" sz="2800" u="sng" dirty="0" smtClean="0">
                <a:latin typeface="標楷體" panose="03000509000000000000" pitchFamily="65" charset="-120"/>
                <a:ea typeface="標楷體" panose="03000509000000000000" pitchFamily="65" charset="-120"/>
              </a:rPr>
              <a:t>，即</a:t>
            </a:r>
            <a:r>
              <a:rPr lang="zh-TW" altLang="en-US" sz="2800" u="sng" dirty="0">
                <a:latin typeface="標楷體" panose="03000509000000000000" pitchFamily="65" charset="-120"/>
                <a:ea typeface="標楷體" panose="03000509000000000000" pitchFamily="65" charset="-120"/>
              </a:rPr>
              <a:t>因執行職務已明知</a:t>
            </a:r>
            <a:r>
              <a:rPr lang="zh-TW" altLang="en-US" sz="2800" u="sng" dirty="0" smtClean="0">
                <a:latin typeface="標楷體" panose="03000509000000000000" pitchFamily="65" charset="-120"/>
                <a:ea typeface="標楷體" panose="03000509000000000000" pitchFamily="65" charset="-120"/>
              </a:rPr>
              <a:t>丙將</a:t>
            </a:r>
            <a:r>
              <a:rPr lang="zh-TW" altLang="en-US" sz="2800" u="sng" dirty="0">
                <a:latin typeface="標楷體" panose="03000509000000000000" pitchFamily="65" charset="-120"/>
                <a:ea typeface="標楷體" panose="03000509000000000000" pitchFamily="65" charset="-120"/>
              </a:rPr>
              <a:t>上開公有財物侵占入己。</a:t>
            </a:r>
            <a:r>
              <a:rPr lang="zh-TW" altLang="en-US" sz="2800" dirty="0" smtClean="0">
                <a:latin typeface="標楷體" panose="03000509000000000000" pitchFamily="65" charset="-120"/>
                <a:ea typeface="標楷體" panose="03000509000000000000" pitchFamily="65" charset="-120"/>
              </a:rPr>
              <a:t>庚犯</a:t>
            </a:r>
            <a:r>
              <a:rPr lang="zh-TW" altLang="en-US" sz="2800" dirty="0">
                <a:latin typeface="標楷體" panose="03000509000000000000" pitchFamily="65" charset="-120"/>
                <a:ea typeface="標楷體" panose="03000509000000000000" pitchFamily="65" charset="-120"/>
              </a:rPr>
              <a:t>貪污治罪條例</a:t>
            </a:r>
            <a:r>
              <a:rPr lang="zh-TW" altLang="en-US" sz="2800" dirty="0" smtClean="0">
                <a:latin typeface="標楷體" panose="03000509000000000000" pitchFamily="65" charset="-120"/>
                <a:ea typeface="標楷體" panose="03000509000000000000" pitchFamily="65" charset="-120"/>
              </a:rPr>
              <a:t>第</a:t>
            </a:r>
            <a:r>
              <a:rPr lang="en-US" altLang="zh-TW" sz="2800" dirty="0" smtClean="0">
                <a:latin typeface="標楷體" panose="03000509000000000000" pitchFamily="65" charset="-120"/>
                <a:ea typeface="標楷體" panose="03000509000000000000" pitchFamily="65" charset="-120"/>
              </a:rPr>
              <a:t>13</a:t>
            </a:r>
            <a:r>
              <a:rPr lang="zh-TW" altLang="en-US" sz="2800" dirty="0" smtClean="0">
                <a:latin typeface="標楷體" panose="03000509000000000000" pitchFamily="65" charset="-120"/>
                <a:ea typeface="標楷體" panose="03000509000000000000" pitchFamily="65" charset="-120"/>
              </a:rPr>
              <a:t>條第</a:t>
            </a: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項</a:t>
            </a:r>
            <a:r>
              <a:rPr lang="zh-TW" altLang="en-US" sz="2800" dirty="0">
                <a:latin typeface="標楷體" panose="03000509000000000000" pitchFamily="65" charset="-120"/>
                <a:ea typeface="標楷體" panose="03000509000000000000" pitchFamily="65" charset="-120"/>
              </a:rPr>
              <a:t>之</a:t>
            </a:r>
            <a:r>
              <a:rPr lang="zh-TW" altLang="en-US" sz="2800" dirty="0">
                <a:solidFill>
                  <a:srgbClr val="7030A0"/>
                </a:solidFill>
                <a:latin typeface="標楷體" panose="03000509000000000000" pitchFamily="65" charset="-120"/>
                <a:ea typeface="標楷體" panose="03000509000000000000" pitchFamily="65" charset="-120"/>
              </a:rPr>
              <a:t>直屬主管長官庇護</a:t>
            </a:r>
            <a:r>
              <a:rPr lang="zh-TW" altLang="en-US" sz="2800" dirty="0" smtClean="0">
                <a:solidFill>
                  <a:srgbClr val="7030A0"/>
                </a:solidFill>
                <a:latin typeface="標楷體" panose="03000509000000000000" pitchFamily="65" charset="-120"/>
                <a:ea typeface="標楷體" panose="03000509000000000000" pitchFamily="65" charset="-120"/>
              </a:rPr>
              <a:t>所屬人員</a:t>
            </a:r>
            <a:r>
              <a:rPr lang="zh-TW" altLang="en-US" sz="2800" dirty="0">
                <a:solidFill>
                  <a:srgbClr val="7030A0"/>
                </a:solidFill>
                <a:latin typeface="標楷體" panose="03000509000000000000" pitchFamily="65" charset="-120"/>
                <a:ea typeface="標楷體" panose="03000509000000000000" pitchFamily="65" charset="-120"/>
              </a:rPr>
              <a:t>貪污罪</a:t>
            </a:r>
            <a:r>
              <a:rPr lang="zh-TW" altLang="en-US" sz="2800" dirty="0">
                <a:latin typeface="標楷體" panose="03000509000000000000" pitchFamily="65" charset="-120"/>
                <a:ea typeface="標楷體" panose="03000509000000000000" pitchFamily="65" charset="-120"/>
              </a:rPr>
              <a:t>，處有期徒刑壹年肆月，褫奪公權貳年</a:t>
            </a:r>
            <a:r>
              <a:rPr lang="zh-TW" altLang="en-US" sz="2800" dirty="0" smtClean="0">
                <a:latin typeface="標楷體" panose="03000509000000000000" pitchFamily="65" charset="-120"/>
                <a:ea typeface="標楷體" panose="03000509000000000000" pitchFamily="65" charset="-120"/>
              </a:rPr>
              <a:t>。壬犯</a:t>
            </a:r>
            <a:r>
              <a:rPr lang="zh-TW" altLang="en-US" sz="2800" dirty="0">
                <a:latin typeface="標楷體" panose="03000509000000000000" pitchFamily="65" charset="-120"/>
                <a:ea typeface="標楷體" panose="03000509000000000000" pitchFamily="65" charset="-120"/>
              </a:rPr>
              <a:t>貪污治罪條例</a:t>
            </a:r>
            <a:r>
              <a:rPr lang="zh-TW" altLang="en-US" sz="2800" dirty="0" smtClean="0">
                <a:latin typeface="標楷體" panose="03000509000000000000" pitchFamily="65" charset="-120"/>
                <a:ea typeface="標楷體" panose="03000509000000000000" pitchFamily="65" charset="-120"/>
              </a:rPr>
              <a:t>第</a:t>
            </a:r>
            <a:r>
              <a:rPr lang="en-US" altLang="zh-TW" sz="2800" dirty="0" smtClean="0">
                <a:latin typeface="標楷體" panose="03000509000000000000" pitchFamily="65" charset="-120"/>
                <a:ea typeface="標楷體" panose="03000509000000000000" pitchFamily="65" charset="-120"/>
              </a:rPr>
              <a:t>14</a:t>
            </a:r>
            <a:r>
              <a:rPr lang="zh-TW" altLang="en-US" sz="2800" dirty="0" smtClean="0">
                <a:latin typeface="標楷體" panose="03000509000000000000" pitchFamily="65" charset="-120"/>
                <a:ea typeface="標楷體" panose="03000509000000000000" pitchFamily="65" charset="-120"/>
              </a:rPr>
              <a:t>條</a:t>
            </a:r>
            <a:r>
              <a:rPr lang="zh-TW" altLang="en-US" sz="2800" dirty="0">
                <a:latin typeface="標楷體" panose="03000509000000000000" pitchFamily="65" charset="-120"/>
                <a:ea typeface="標楷體" panose="03000509000000000000" pitchFamily="65" charset="-120"/>
              </a:rPr>
              <a:t>之</a:t>
            </a:r>
            <a:r>
              <a:rPr lang="zh-TW" altLang="en-US" sz="2800" dirty="0">
                <a:solidFill>
                  <a:srgbClr val="7030A0"/>
                </a:solidFill>
                <a:latin typeface="標楷體" panose="03000509000000000000" pitchFamily="65" charset="-120"/>
                <a:ea typeface="標楷體" panose="03000509000000000000" pitchFamily="65" charset="-120"/>
              </a:rPr>
              <a:t>會計人員不舉發貪污罪</a:t>
            </a:r>
            <a:r>
              <a:rPr lang="zh-TW" altLang="en-US" sz="2800" dirty="0">
                <a:latin typeface="標楷體" panose="03000509000000000000" pitchFamily="65" charset="-120"/>
                <a:ea typeface="標楷體" panose="03000509000000000000" pitchFamily="65" charset="-120"/>
              </a:rPr>
              <a:t>，處</a:t>
            </a:r>
            <a:r>
              <a:rPr lang="zh-TW" altLang="en-US" sz="2800" dirty="0" smtClean="0">
                <a:latin typeface="標楷體" panose="03000509000000000000" pitchFamily="65" charset="-120"/>
                <a:ea typeface="標楷體" panose="03000509000000000000" pitchFamily="65" charset="-120"/>
              </a:rPr>
              <a:t>有期徒刑</a:t>
            </a:r>
            <a:r>
              <a:rPr lang="zh-TW" altLang="en-US" sz="2800" dirty="0">
                <a:latin typeface="標楷體" panose="03000509000000000000" pitchFamily="65" charset="-120"/>
                <a:ea typeface="標楷體" panose="03000509000000000000" pitchFamily="65" charset="-120"/>
              </a:rPr>
              <a:t>壹年貳月，緩刑貳年。褫奪公權壹年。</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31244" cy="1458685"/>
          </a:xfrm>
          <a:prstGeom prst="rect">
            <a:avLst/>
          </a:prstGeom>
        </p:spPr>
      </p:pic>
    </p:spTree>
    <p:extLst>
      <p:ext uri="{BB962C8B-B14F-4D97-AF65-F5344CB8AC3E}">
        <p14:creationId xmlns:p14="http://schemas.microsoft.com/office/powerpoint/2010/main" val="3658161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886691"/>
          </a:xfrm>
        </p:spPr>
        <p:txBody>
          <a:bodyPr/>
          <a:lstStyle/>
          <a:p>
            <a:r>
              <a:rPr lang="zh-TW" altLang="en-US" dirty="0" smtClean="0">
                <a:latin typeface="標楷體" panose="03000509000000000000" pitchFamily="65" charset="-120"/>
                <a:ea typeface="標楷體" panose="03000509000000000000" pitchFamily="65" charset="-120"/>
              </a:rPr>
              <a:t>他山之石二十</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710603"/>
            <a:ext cx="10220905" cy="4579360"/>
          </a:xfrm>
        </p:spPr>
        <p:txBody>
          <a:bodyPr>
            <a:noAutofit/>
          </a:bodyPr>
          <a:lstStyle/>
          <a:p>
            <a:pPr marL="0" indent="0" algn="just">
              <a:buNone/>
            </a:pPr>
            <a:r>
              <a:rPr lang="zh-TW" altLang="en-US" sz="2800" dirty="0" smtClean="0">
                <a:latin typeface="標楷體" panose="03000509000000000000" pitchFamily="65" charset="-120"/>
                <a:ea typeface="標楷體" panose="03000509000000000000" pitchFamily="65" charset="-120"/>
              </a:rPr>
              <a:t>范○為○○村村長</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並兼任環保</a:t>
            </a:r>
            <a:r>
              <a:rPr lang="zh-TW" altLang="en-US" sz="2800" dirty="0">
                <a:latin typeface="標楷體" panose="03000509000000000000" pitchFamily="65" charset="-120"/>
                <a:ea typeface="標楷體" panose="03000509000000000000" pitchFamily="65" charset="-120"/>
              </a:rPr>
              <a:t>志工隊</a:t>
            </a:r>
            <a:r>
              <a:rPr lang="zh-TW" altLang="en-US" sz="2800" dirty="0" smtClean="0">
                <a:latin typeface="標楷體" panose="03000509000000000000" pitchFamily="65" charset="-120"/>
                <a:ea typeface="標楷體" panose="03000509000000000000" pitchFamily="65" charset="-120"/>
              </a:rPr>
              <a:t>第一</a:t>
            </a:r>
            <a:r>
              <a:rPr lang="zh-TW" altLang="en-US" sz="2800" dirty="0">
                <a:latin typeface="標楷體" panose="03000509000000000000" pitchFamily="65" charset="-120"/>
                <a:ea typeface="標楷體" panose="03000509000000000000" pitchFamily="65" charset="-120"/>
              </a:rPr>
              <a:t>小隊</a:t>
            </a:r>
            <a:r>
              <a:rPr lang="zh-TW" altLang="en-US" sz="2800" dirty="0" smtClean="0">
                <a:latin typeface="標楷體" panose="03000509000000000000" pitchFamily="65" charset="-120"/>
                <a:ea typeface="標楷體" panose="03000509000000000000" pitchFamily="65" charset="-120"/>
              </a:rPr>
              <a:t>隊員。范○因擬帶同環保</a:t>
            </a:r>
            <a:r>
              <a:rPr lang="zh-TW" altLang="en-US" sz="2800" dirty="0">
                <a:latin typeface="標楷體" panose="03000509000000000000" pitchFamily="65" charset="-120"/>
                <a:ea typeface="標楷體" panose="03000509000000000000" pitchFamily="65" charset="-120"/>
              </a:rPr>
              <a:t>志工隊</a:t>
            </a:r>
            <a:r>
              <a:rPr lang="zh-TW" altLang="en-US" sz="2800" dirty="0" smtClean="0">
                <a:latin typeface="標楷體" panose="03000509000000000000" pitchFamily="65" charset="-120"/>
                <a:ea typeface="標楷體" panose="03000509000000000000" pitchFamily="65" charset="-120"/>
              </a:rPr>
              <a:t>至樹林垃圾</a:t>
            </a:r>
            <a:r>
              <a:rPr lang="zh-TW" altLang="en-US" sz="2800" dirty="0">
                <a:latin typeface="標楷體" panose="03000509000000000000" pitchFamily="65" charset="-120"/>
                <a:ea typeface="標楷體" panose="03000509000000000000" pitchFamily="65" charset="-120"/>
              </a:rPr>
              <a:t>焚化</a:t>
            </a:r>
            <a:r>
              <a:rPr lang="zh-TW" altLang="en-US" sz="2800" dirty="0" smtClean="0">
                <a:latin typeface="標楷體" panose="03000509000000000000" pitchFamily="65" charset="-120"/>
                <a:ea typeface="標楷體" panose="03000509000000000000" pitchFamily="65" charset="-120"/>
              </a:rPr>
              <a:t>廠參</a:t>
            </a:r>
            <a:r>
              <a:rPr lang="zh-TW" altLang="en-US" sz="2800" dirty="0">
                <a:latin typeface="標楷體" panose="03000509000000000000" pitchFamily="65" charset="-120"/>
                <a:ea typeface="標楷體" panose="03000509000000000000" pitchFamily="65" charset="-120"/>
              </a:rPr>
              <a:t>訪，遂指示村幹事</a:t>
            </a:r>
            <a:r>
              <a:rPr lang="zh-TW" altLang="en-US" sz="2800" dirty="0" smtClean="0">
                <a:latin typeface="標楷體" panose="03000509000000000000" pitchFamily="65" charset="-120"/>
                <a:ea typeface="標楷體" panose="03000509000000000000" pitchFamily="65" charset="-120"/>
              </a:rPr>
              <a:t>陳水賓</a:t>
            </a:r>
            <a:r>
              <a:rPr lang="zh-TW" altLang="en-US" sz="2800" dirty="0">
                <a:latin typeface="標楷體" panose="03000509000000000000" pitchFamily="65" charset="-120"/>
                <a:ea typeface="標楷體" panose="03000509000000000000" pitchFamily="65" charset="-120"/>
              </a:rPr>
              <a:t>（被訴部分經本院判決</a:t>
            </a:r>
            <a:r>
              <a:rPr lang="zh-TW" altLang="en-US" sz="2800" dirty="0" smtClean="0">
                <a:latin typeface="標楷體" panose="03000509000000000000" pitchFamily="65" charset="-120"/>
                <a:ea typeface="標楷體" panose="03000509000000000000" pitchFamily="65" charset="-120"/>
              </a:rPr>
              <a:t>無罪）檢附</a:t>
            </a:r>
            <a:r>
              <a:rPr lang="zh-TW" altLang="en-US" sz="2800" dirty="0">
                <a:latin typeface="標楷體" panose="03000509000000000000" pitchFamily="65" charset="-120"/>
                <a:ea typeface="標楷體" panose="03000509000000000000" pitchFamily="65" charset="-120"/>
              </a:rPr>
              <a:t>觀摩活動計畫書，函</a:t>
            </a:r>
            <a:r>
              <a:rPr lang="zh-TW" altLang="en-US" sz="2800" dirty="0" smtClean="0">
                <a:latin typeface="標楷體" panose="03000509000000000000" pitchFamily="65" charset="-120"/>
                <a:ea typeface="標楷體" panose="03000509000000000000" pitchFamily="65" charset="-120"/>
              </a:rPr>
              <a:t>向鄉公所申請補助。然</a:t>
            </a:r>
            <a:r>
              <a:rPr lang="zh-TW" altLang="en-US" sz="2800" u="sng" dirty="0" smtClean="0">
                <a:latin typeface="標楷體" panose="03000509000000000000" pitchFamily="65" charset="-120"/>
                <a:ea typeface="標楷體" panose="03000509000000000000" pitchFamily="65" charset="-120"/>
              </a:rPr>
              <a:t>活動當日</a:t>
            </a:r>
            <a:r>
              <a:rPr lang="zh-TW" altLang="en-US" sz="2800" u="sng" dirty="0">
                <a:latin typeface="標楷體" panose="03000509000000000000" pitchFamily="65" charset="-120"/>
                <a:ea typeface="標楷體" panose="03000509000000000000" pitchFamily="65" charset="-120"/>
              </a:rPr>
              <a:t>，</a:t>
            </a:r>
            <a:r>
              <a:rPr lang="zh-TW" altLang="en-US" sz="2800" u="sng" dirty="0" smtClean="0">
                <a:latin typeface="標楷體" panose="03000509000000000000" pitchFamily="65" charset="-120"/>
                <a:ea typeface="標楷體" panose="03000509000000000000" pitchFamily="65" charset="-120"/>
              </a:rPr>
              <a:t>因到達時間</a:t>
            </a:r>
            <a:r>
              <a:rPr lang="zh-TW" altLang="en-US" sz="2800" u="sng" dirty="0">
                <a:latin typeface="標楷體" panose="03000509000000000000" pitchFamily="65" charset="-120"/>
                <a:ea typeface="標楷體" panose="03000509000000000000" pitchFamily="65" charset="-120"/>
              </a:rPr>
              <a:t>過早，且未事先</a:t>
            </a:r>
            <a:r>
              <a:rPr lang="zh-TW" altLang="en-US" sz="2800" u="sng" dirty="0" smtClean="0">
                <a:latin typeface="標楷體" panose="03000509000000000000" pitchFamily="65" charset="-120"/>
                <a:ea typeface="標楷體" panose="03000509000000000000" pitchFamily="65" charset="-120"/>
              </a:rPr>
              <a:t>向焚化廠</a:t>
            </a:r>
            <a:r>
              <a:rPr lang="zh-TW" altLang="en-US" sz="2800" u="sng" dirty="0">
                <a:latin typeface="標楷體" panose="03000509000000000000" pitchFamily="65" charset="-120"/>
                <a:ea typeface="標楷體" panose="03000509000000000000" pitchFamily="65" charset="-120"/>
              </a:rPr>
              <a:t>申請參訪，致當日未能進入該廠觀摩，而接續至宜蘭</a:t>
            </a:r>
            <a:r>
              <a:rPr lang="zh-TW" altLang="en-US" sz="2800" u="sng" dirty="0" smtClean="0">
                <a:latin typeface="標楷體" panose="03000509000000000000" pitchFamily="65" charset="-120"/>
                <a:ea typeface="標楷體" panose="03000509000000000000" pitchFamily="65" charset="-120"/>
              </a:rPr>
              <a:t>地區旅遊</a:t>
            </a:r>
            <a:r>
              <a:rPr lang="zh-TW" altLang="en-US" sz="2800" u="sng" dirty="0">
                <a:latin typeface="標楷體" panose="03000509000000000000" pitchFamily="65" charset="-120"/>
                <a:ea typeface="標楷體" panose="03000509000000000000" pitchFamily="65" charset="-120"/>
              </a:rPr>
              <a:t>，</a:t>
            </a:r>
            <a:r>
              <a:rPr lang="zh-TW" altLang="en-US" sz="2800" u="sng" dirty="0" smtClean="0">
                <a:latin typeface="標楷體" panose="03000509000000000000" pitchFamily="65" charset="-120"/>
                <a:ea typeface="標楷體" panose="03000509000000000000" pitchFamily="65" charset="-120"/>
              </a:rPr>
              <a:t>范○明知</a:t>
            </a:r>
            <a:r>
              <a:rPr lang="zh-TW" altLang="en-US" sz="2800" u="sng" dirty="0">
                <a:latin typeface="標楷體" panose="03000509000000000000" pitchFamily="65" charset="-120"/>
                <a:ea typeface="標楷體" panose="03000509000000000000" pitchFamily="65" charset="-120"/>
              </a:rPr>
              <a:t>單純旅遊就與補助目的不符</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竟基於業務上登載不實文書之犯意，委</a:t>
            </a:r>
            <a:r>
              <a:rPr lang="zh-TW" altLang="en-US" sz="2800" dirty="0" smtClean="0">
                <a:latin typeface="標楷體" panose="03000509000000000000" pitchFamily="65" charset="-120"/>
                <a:ea typeface="標楷體" panose="03000509000000000000" pitchFamily="65" charset="-120"/>
              </a:rPr>
              <a:t>由不知情</a:t>
            </a:r>
            <a:r>
              <a:rPr lang="zh-TW" altLang="en-US" sz="2800" dirty="0">
                <a:latin typeface="標楷體" panose="03000509000000000000" pitchFamily="65" charset="-120"/>
                <a:ea typeface="標楷體" panose="03000509000000000000" pitchFamily="65" charset="-120"/>
              </a:rPr>
              <a:t>之</a:t>
            </a:r>
            <a:r>
              <a:rPr lang="zh-TW" altLang="en-US" sz="2800" dirty="0" smtClean="0">
                <a:latin typeface="標楷體" panose="03000509000000000000" pitchFamily="65" charset="-120"/>
                <a:ea typeface="標楷體" panose="03000509000000000000" pitchFamily="65" charset="-120"/>
              </a:rPr>
              <a:t>陳水賓虛偽</a:t>
            </a:r>
            <a:r>
              <a:rPr lang="zh-TW" altLang="en-US" sz="2800" dirty="0">
                <a:latin typeface="標楷體" panose="03000509000000000000" pitchFamily="65" charset="-120"/>
                <a:ea typeface="標楷體" panose="03000509000000000000" pitchFamily="65" charset="-120"/>
              </a:rPr>
              <a:t>登載觀摩研習地點為樹林焚化廠之不實事項後，</a:t>
            </a:r>
            <a:r>
              <a:rPr lang="zh-TW" altLang="en-US" sz="2800" dirty="0" smtClean="0">
                <a:latin typeface="標楷體" panose="03000509000000000000" pitchFamily="65" charset="-120"/>
                <a:ea typeface="標楷體" panose="03000509000000000000" pitchFamily="65" charset="-120"/>
              </a:rPr>
              <a:t>連同</a:t>
            </a:r>
            <a:r>
              <a:rPr lang="zh-TW" altLang="en-US" sz="2800" dirty="0">
                <a:latin typeface="標楷體" panose="03000509000000000000" pitchFamily="65" charset="-120"/>
                <a:ea typeface="標楷體" panose="03000509000000000000" pitchFamily="65" charset="-120"/>
              </a:rPr>
              <a:t>其他核銷單據憑證及活動成果資料</a:t>
            </a:r>
            <a:r>
              <a:rPr lang="zh-TW" altLang="en-US" sz="2800" dirty="0" smtClean="0">
                <a:latin typeface="標楷體" panose="03000509000000000000" pitchFamily="65" charset="-120"/>
                <a:ea typeface="標楷體" panose="03000509000000000000" pitchFamily="65" charset="-120"/>
              </a:rPr>
              <a:t>，申請核銷</a:t>
            </a:r>
            <a:r>
              <a:rPr lang="zh-TW" altLang="en-US" sz="2800" dirty="0">
                <a:latin typeface="標楷體" panose="03000509000000000000" pitchFamily="65" charset="-120"/>
                <a:ea typeface="標楷體" panose="03000509000000000000" pitchFamily="65" charset="-120"/>
              </a:rPr>
              <a:t>補助</a:t>
            </a:r>
            <a:r>
              <a:rPr lang="zh-TW" altLang="en-US" sz="2800" dirty="0" smtClean="0">
                <a:latin typeface="標楷體" panose="03000509000000000000" pitchFamily="65" charset="-120"/>
                <a:ea typeface="標楷體" panose="03000509000000000000" pitchFamily="65" charset="-120"/>
              </a:rPr>
              <a:t>款，</a:t>
            </a:r>
            <a:r>
              <a:rPr lang="zh-TW" altLang="en-US" sz="2800" dirty="0">
                <a:latin typeface="標楷體" panose="03000509000000000000" pitchFamily="65" charset="-120"/>
                <a:ea typeface="標楷體" panose="03000509000000000000" pitchFamily="65" charset="-120"/>
              </a:rPr>
              <a:t>經該所審核後</a:t>
            </a:r>
            <a:r>
              <a:rPr lang="zh-TW" altLang="en-US" sz="2800" dirty="0" smtClean="0">
                <a:latin typeface="標楷體" panose="03000509000000000000" pitchFamily="65" charset="-120"/>
                <a:ea typeface="標楷體" panose="03000509000000000000" pitchFamily="65" charset="-120"/>
              </a:rPr>
              <a:t>，准予核銷</a:t>
            </a:r>
            <a:r>
              <a:rPr lang="zh-TW" altLang="en-US" sz="2800" dirty="0">
                <a:latin typeface="標楷體" panose="03000509000000000000" pitchFamily="65" charset="-120"/>
                <a:ea typeface="標楷體" panose="03000509000000000000" pitchFamily="65" charset="-120"/>
              </a:rPr>
              <a:t>補助</a:t>
            </a:r>
            <a:r>
              <a:rPr lang="zh-TW" altLang="en-US" sz="2800" dirty="0" smtClean="0">
                <a:latin typeface="標楷體" panose="03000509000000000000" pitchFamily="65" charset="-120"/>
                <a:ea typeface="標楷體" panose="03000509000000000000" pitchFamily="65" charset="-120"/>
              </a:rPr>
              <a:t>款</a:t>
            </a: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萬</a:t>
            </a:r>
            <a:r>
              <a:rPr lang="zh-TW" altLang="en-US" sz="2800" dirty="0">
                <a:latin typeface="標楷體" panose="03000509000000000000" pitchFamily="65" charset="-120"/>
                <a:ea typeface="標楷體" panose="03000509000000000000" pitchFamily="65" charset="-120"/>
              </a:rPr>
              <a:t>元。</a:t>
            </a:r>
            <a:r>
              <a:rPr lang="zh-TW" altLang="en-US" sz="2800" dirty="0" smtClean="0">
                <a:latin typeface="標楷體" panose="03000509000000000000" pitchFamily="65" charset="-120"/>
                <a:ea typeface="標楷體" panose="03000509000000000000" pitchFamily="65" charset="-120"/>
              </a:rPr>
              <a:t>范○犯行使</a:t>
            </a:r>
            <a:r>
              <a:rPr lang="zh-TW" altLang="en-US" sz="2800" dirty="0">
                <a:latin typeface="標楷體" panose="03000509000000000000" pitchFamily="65" charset="-120"/>
                <a:ea typeface="標楷體" panose="03000509000000000000" pitchFamily="65" charset="-120"/>
              </a:rPr>
              <a:t>業務登載不實文書罪，處有期徒刑參月，如易科</a:t>
            </a:r>
            <a:r>
              <a:rPr lang="zh-TW" altLang="en-US" sz="2800" dirty="0" smtClean="0">
                <a:latin typeface="標楷體" panose="03000509000000000000" pitchFamily="65" charset="-120"/>
                <a:ea typeface="標楷體" panose="03000509000000000000" pitchFamily="65" charset="-120"/>
              </a:rPr>
              <a:t>罰金</a:t>
            </a:r>
            <a:r>
              <a:rPr lang="zh-TW" altLang="en-US" sz="2800" dirty="0">
                <a:latin typeface="標楷體" panose="03000509000000000000" pitchFamily="65" charset="-120"/>
                <a:ea typeface="標楷體" panose="03000509000000000000" pitchFamily="65" charset="-120"/>
              </a:rPr>
              <a:t>，以新臺幣壹仟元折算壹日</a:t>
            </a:r>
            <a:r>
              <a:rPr lang="zh-TW" altLang="en-US" sz="2800" dirty="0" smtClean="0">
                <a:latin typeface="標楷體" panose="03000509000000000000" pitchFamily="65" charset="-120"/>
                <a:ea typeface="標楷體" panose="03000509000000000000" pitchFamily="65" charset="-120"/>
              </a:rPr>
              <a:t>。</a:t>
            </a:r>
            <a:r>
              <a:rPr lang="zh-TW" altLang="en-US" sz="2800" dirty="0" smtClean="0">
                <a:solidFill>
                  <a:srgbClr val="7030A0"/>
                </a:solidFill>
                <a:latin typeface="標楷體" panose="03000509000000000000" pitchFamily="65" charset="-120"/>
                <a:ea typeface="標楷體" panose="03000509000000000000" pitchFamily="65" charset="-120"/>
              </a:rPr>
              <a:t>陳水賓</a:t>
            </a:r>
            <a:r>
              <a:rPr lang="zh-TW" altLang="en-US" sz="2800" dirty="0">
                <a:solidFill>
                  <a:srgbClr val="7030A0"/>
                </a:solidFill>
                <a:latin typeface="標楷體" panose="03000509000000000000" pitchFamily="65" charset="-120"/>
                <a:ea typeface="標楷體" panose="03000509000000000000" pitchFamily="65" charset="-120"/>
              </a:rPr>
              <a:t>無罪</a:t>
            </a:r>
            <a:r>
              <a:rPr lang="zh-TW" altLang="en-US" sz="2800" dirty="0">
                <a:latin typeface="標楷體" panose="03000509000000000000" pitchFamily="65" charset="-120"/>
                <a:ea typeface="標楷體" panose="03000509000000000000" pitchFamily="65" charset="-120"/>
              </a:rPr>
              <a:t>。 </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45757" cy="1458685"/>
          </a:xfrm>
          <a:prstGeom prst="rect">
            <a:avLst/>
          </a:prstGeom>
        </p:spPr>
      </p:pic>
    </p:spTree>
    <p:extLst>
      <p:ext uri="{BB962C8B-B14F-4D97-AF65-F5344CB8AC3E}">
        <p14:creationId xmlns:p14="http://schemas.microsoft.com/office/powerpoint/2010/main" val="60183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8309" y="434397"/>
            <a:ext cx="10515600" cy="1394402"/>
          </a:xfrm>
        </p:spPr>
        <p:txBody>
          <a:bodyPr>
            <a:normAutofit/>
          </a:bodyPr>
          <a:lstStyle/>
          <a:p>
            <a:r>
              <a:rPr lang="zh-TW" altLang="en-US" dirty="0" smtClean="0">
                <a:latin typeface="標楷體" panose="03000509000000000000" pitchFamily="65" charset="-120"/>
                <a:ea typeface="標楷體" panose="03000509000000000000" pitchFamily="65" charset="-120"/>
              </a:rPr>
              <a:t>  新聞回顧一</a:t>
            </a:r>
            <a:endParaRPr lang="zh-TW" altLang="en-US" sz="2700" dirty="0">
              <a:latin typeface="標楷體" panose="03000509000000000000" pitchFamily="65" charset="-120"/>
              <a:ea typeface="標楷體" panose="03000509000000000000" pitchFamily="65" charset="-120"/>
            </a:endParaRPr>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4127806149"/>
              </p:ext>
            </p:extLst>
          </p:nvPr>
        </p:nvGraphicFramePr>
        <p:xfrm>
          <a:off x="1657351" y="1228725"/>
          <a:ext cx="10534650" cy="5088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3043" y="217715"/>
            <a:ext cx="3173186" cy="1458685"/>
          </a:xfrm>
          <a:prstGeom prst="rect">
            <a:avLst/>
          </a:prstGeom>
        </p:spPr>
      </p:pic>
    </p:spTree>
    <p:extLst>
      <p:ext uri="{BB962C8B-B14F-4D97-AF65-F5344CB8AC3E}">
        <p14:creationId xmlns:p14="http://schemas.microsoft.com/office/powerpoint/2010/main" val="4198901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1454831"/>
          </a:xfrm>
        </p:spPr>
        <p:txBody>
          <a:bodyPr>
            <a:normAutofit/>
          </a:bodyPr>
          <a:lstStyle/>
          <a:p>
            <a:r>
              <a:rPr lang="zh-TW" altLang="en-US" dirty="0" smtClean="0">
                <a:latin typeface="標楷體" panose="03000509000000000000" pitchFamily="65" charset="-120"/>
                <a:ea typeface="標楷體" panose="03000509000000000000" pitchFamily="65" charset="-120"/>
              </a:rPr>
              <a:t>溫故知新一</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109</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月 </a:t>
            </a:r>
            <a:r>
              <a:rPr lang="zh-TW" altLang="en-US" sz="2400" dirty="0">
                <a:latin typeface="標楷體" panose="03000509000000000000" pitchFamily="65" charset="-120"/>
                <a:ea typeface="標楷體" panose="03000509000000000000" pitchFamily="65" charset="-120"/>
              </a:rPr>
              <a:t>國內出差交通費報</a:t>
            </a:r>
            <a:r>
              <a:rPr lang="zh-TW" altLang="en-US" sz="2400" dirty="0" smtClean="0">
                <a:latin typeface="標楷體" panose="03000509000000000000" pitchFamily="65" charset="-120"/>
                <a:ea typeface="標楷體" panose="03000509000000000000" pitchFamily="65" charset="-120"/>
              </a:rPr>
              <a:t>支規定</a:t>
            </a:r>
            <a:endParaRPr lang="zh-TW" altLang="en-US" sz="2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814945"/>
            <a:ext cx="10220905" cy="4542312"/>
          </a:xfrm>
        </p:spPr>
        <p:txBody>
          <a:bodyPr>
            <a:noAutofit/>
          </a:bodyPr>
          <a:lstStyle/>
          <a:p>
            <a:pPr marL="0" indent="0">
              <a:buNone/>
            </a:pPr>
            <a:r>
              <a:rPr lang="zh-TW" altLang="en-US" sz="3000" dirty="0" smtClean="0">
                <a:solidFill>
                  <a:schemeClr val="tx2"/>
                </a:solidFill>
                <a:latin typeface="標楷體" panose="03000509000000000000" pitchFamily="65" charset="-120"/>
                <a:ea typeface="標楷體" panose="03000509000000000000" pitchFamily="65" charset="-120"/>
              </a:rPr>
              <a:t>一、交通費報應以「實際搭乘的交通工具」及「實際支付的</a:t>
            </a:r>
            <a:endParaRPr lang="en-US" altLang="zh-TW" sz="3000" dirty="0" smtClean="0">
              <a:solidFill>
                <a:schemeClr val="tx2"/>
              </a:solidFill>
              <a:latin typeface="標楷體" panose="03000509000000000000" pitchFamily="65" charset="-120"/>
              <a:ea typeface="標楷體" panose="03000509000000000000" pitchFamily="65" charset="-120"/>
            </a:endParaRPr>
          </a:p>
          <a:p>
            <a:pPr marL="0" indent="0">
              <a:buNone/>
            </a:pPr>
            <a:r>
              <a:rPr lang="zh-TW" altLang="en-US" sz="3000" dirty="0" smtClean="0">
                <a:solidFill>
                  <a:schemeClr val="tx2"/>
                </a:solidFill>
                <a:latin typeface="標楷體" panose="03000509000000000000" pitchFamily="65" charset="-120"/>
                <a:ea typeface="標楷體" panose="03000509000000000000" pitchFamily="65" charset="-120"/>
              </a:rPr>
              <a:t>    金額」報支</a:t>
            </a:r>
            <a:r>
              <a:rPr lang="en-US" altLang="zh-TW" sz="3000" dirty="0" smtClean="0">
                <a:solidFill>
                  <a:schemeClr val="tx2"/>
                </a:solidFill>
                <a:latin typeface="標楷體" panose="03000509000000000000" pitchFamily="65" charset="-120"/>
                <a:ea typeface="標楷體" panose="03000509000000000000" pitchFamily="65" charset="-120"/>
              </a:rPr>
              <a:t>:</a:t>
            </a:r>
          </a:p>
          <a:p>
            <a:pPr marL="0" indent="0">
              <a:buNone/>
            </a:pP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一</a:t>
            </a:r>
            <a:r>
              <a:rPr lang="en-US" altLang="zh-TW" sz="3000" dirty="0" smtClean="0">
                <a:latin typeface="標楷體" panose="03000509000000000000" pitchFamily="65" charset="-120"/>
                <a:ea typeface="標楷體" panose="03000509000000000000" pitchFamily="65" charset="-120"/>
              </a:rPr>
              <a:t>)</a:t>
            </a:r>
            <a:r>
              <a:rPr lang="zh-TW" altLang="en-US" sz="3000" dirty="0">
                <a:solidFill>
                  <a:schemeClr val="tx2"/>
                </a:solidFill>
                <a:latin typeface="標楷體" panose="03000509000000000000" pitchFamily="65" charset="-120"/>
                <a:ea typeface="標楷體" panose="03000509000000000000" pitchFamily="65" charset="-120"/>
              </a:rPr>
              <a:t>國內出差放寬當日往返或使用經費結報系統報支者，</a:t>
            </a:r>
            <a:r>
              <a:rPr lang="zh-TW" altLang="en-US" sz="3000" dirty="0" smtClean="0">
                <a:solidFill>
                  <a:schemeClr val="tx2"/>
                </a:solidFill>
                <a:latin typeface="標楷體" panose="03000509000000000000" pitchFamily="65" charset="-120"/>
                <a:ea typeface="標楷體" panose="03000509000000000000" pitchFamily="65" charset="-120"/>
              </a:rPr>
              <a:t>無</a:t>
            </a:r>
            <a:endParaRPr lang="en-US" altLang="zh-TW" sz="3000" dirty="0" smtClean="0">
              <a:solidFill>
                <a:schemeClr val="tx2"/>
              </a:solidFill>
              <a:latin typeface="標楷體" panose="03000509000000000000" pitchFamily="65" charset="-120"/>
              <a:ea typeface="標楷體" panose="03000509000000000000" pitchFamily="65" charset="-120"/>
            </a:endParaRPr>
          </a:p>
          <a:p>
            <a:pPr marL="0" indent="0">
              <a:buNone/>
            </a:pPr>
            <a:r>
              <a:rPr lang="en-US" altLang="zh-TW" sz="3000" dirty="0">
                <a:solidFill>
                  <a:schemeClr val="tx2"/>
                </a:solidFill>
                <a:latin typeface="標楷體" panose="03000509000000000000" pitchFamily="65" charset="-120"/>
                <a:ea typeface="標楷體" panose="03000509000000000000" pitchFamily="65" charset="-120"/>
              </a:rPr>
              <a:t> </a:t>
            </a:r>
            <a:r>
              <a:rPr lang="en-US" altLang="zh-TW" sz="3000" dirty="0" smtClean="0">
                <a:solidFill>
                  <a:schemeClr val="tx2"/>
                </a:solidFill>
                <a:latin typeface="標楷體" panose="03000509000000000000" pitchFamily="65" charset="-120"/>
                <a:ea typeface="標楷體" panose="03000509000000000000" pitchFamily="65" charset="-120"/>
              </a:rPr>
              <a:t> </a:t>
            </a:r>
            <a:r>
              <a:rPr lang="zh-TW" altLang="en-US" sz="3000" dirty="0" smtClean="0">
                <a:solidFill>
                  <a:schemeClr val="tx2"/>
                </a:solidFill>
                <a:latin typeface="標楷體" panose="03000509000000000000" pitchFamily="65" charset="-120"/>
                <a:ea typeface="標楷體" panose="03000509000000000000" pitchFamily="65" charset="-120"/>
              </a:rPr>
              <a:t>  須檢附</a:t>
            </a:r>
            <a:r>
              <a:rPr lang="zh-TW" altLang="en-US" sz="3000" dirty="0">
                <a:solidFill>
                  <a:schemeClr val="tx2"/>
                </a:solidFill>
                <a:latin typeface="標楷體" panose="03000509000000000000" pitchFamily="65" charset="-120"/>
                <a:ea typeface="標楷體" panose="03000509000000000000" pitchFamily="65" charset="-120"/>
              </a:rPr>
              <a:t>交通費單據</a:t>
            </a:r>
            <a:r>
              <a:rPr lang="zh-TW" altLang="en-US" sz="3000" dirty="0" smtClean="0">
                <a:solidFill>
                  <a:srgbClr val="FF0000"/>
                </a:solidFill>
                <a:latin typeface="標楷體" panose="03000509000000000000" pitchFamily="65" charset="-120"/>
                <a:ea typeface="標楷體" panose="03000509000000000000" pitchFamily="65" charset="-120"/>
              </a:rPr>
              <a:t>，搭乘台鐵可否以高鐵票價報支</a:t>
            </a:r>
            <a:r>
              <a:rPr lang="en-US" altLang="zh-TW" sz="3000" dirty="0" smtClean="0">
                <a:solidFill>
                  <a:srgbClr val="FF0000"/>
                </a:solidFill>
                <a:latin typeface="標楷體" panose="03000509000000000000" pitchFamily="65" charset="-120"/>
                <a:ea typeface="標楷體" panose="03000509000000000000" pitchFamily="65" charset="-120"/>
              </a:rPr>
              <a:t>?</a:t>
            </a:r>
          </a:p>
          <a:p>
            <a:pPr marL="0" indent="0">
              <a:buNone/>
            </a:pP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二</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購買</a:t>
            </a:r>
            <a:r>
              <a:rPr lang="zh-TW" altLang="en-US" sz="3000" dirty="0">
                <a:latin typeface="標楷體" panose="03000509000000000000" pitchFamily="65" charset="-120"/>
                <a:ea typeface="標楷體" panose="03000509000000000000" pitchFamily="65" charset="-120"/>
              </a:rPr>
              <a:t>高鐵早鳥票，</a:t>
            </a:r>
            <a:r>
              <a:rPr lang="zh-TW" altLang="en-US" sz="3000" dirty="0" smtClean="0">
                <a:latin typeface="標楷體" panose="03000509000000000000" pitchFamily="65" charset="-120"/>
                <a:ea typeface="標楷體" panose="03000509000000000000" pitchFamily="65" charset="-120"/>
              </a:rPr>
              <a:t>應以</a:t>
            </a:r>
            <a:r>
              <a:rPr lang="zh-TW" altLang="en-US" sz="3000" dirty="0">
                <a:latin typeface="標楷體" panose="03000509000000000000" pitchFamily="65" charset="-120"/>
                <a:ea typeface="標楷體" panose="03000509000000000000" pitchFamily="65" charset="-120"/>
              </a:rPr>
              <a:t>實際支付的高鐵早鳥優惠票價</a:t>
            </a:r>
            <a:r>
              <a:rPr lang="zh-TW" altLang="en-US" sz="3000" dirty="0" smtClean="0">
                <a:latin typeface="標楷體" panose="03000509000000000000" pitchFamily="65" charset="-120"/>
                <a:ea typeface="標楷體" panose="03000509000000000000" pitchFamily="65" charset="-120"/>
              </a:rPr>
              <a:t>報</a:t>
            </a:r>
            <a:endParaRPr lang="en-US" altLang="zh-TW" sz="3000" dirty="0" smtClean="0">
              <a:latin typeface="標楷體" panose="03000509000000000000" pitchFamily="65" charset="-120"/>
              <a:ea typeface="標楷體" panose="03000509000000000000" pitchFamily="65" charset="-120"/>
            </a:endParaRPr>
          </a:p>
          <a:p>
            <a:pPr marL="0" indent="0">
              <a:buNone/>
            </a:pPr>
            <a:r>
              <a:rPr lang="en-US" altLang="zh-TW" sz="3000" dirty="0">
                <a:latin typeface="標楷體" panose="03000509000000000000" pitchFamily="65" charset="-120"/>
                <a:ea typeface="標楷體" panose="03000509000000000000" pitchFamily="65" charset="-120"/>
              </a:rPr>
              <a:t> </a:t>
            </a:r>
            <a:r>
              <a:rPr lang="en-US" altLang="zh-TW" sz="3000" dirty="0" smtClean="0">
                <a:latin typeface="標楷體" panose="03000509000000000000" pitchFamily="65" charset="-120"/>
                <a:ea typeface="標楷體" panose="03000509000000000000" pitchFamily="65" charset="-120"/>
              </a:rPr>
              <a:t>   </a:t>
            </a:r>
            <a:r>
              <a:rPr lang="zh-TW" altLang="en-US" sz="3000" dirty="0" smtClean="0">
                <a:latin typeface="標楷體" panose="03000509000000000000" pitchFamily="65" charset="-120"/>
                <a:ea typeface="標楷體" panose="03000509000000000000" pitchFamily="65" charset="-120"/>
              </a:rPr>
              <a:t>支</a:t>
            </a:r>
            <a:r>
              <a:rPr lang="zh-TW" altLang="en-US" sz="3000" dirty="0">
                <a:latin typeface="標楷體" panose="03000509000000000000" pitchFamily="65" charset="-120"/>
                <a:ea typeface="標楷體" panose="03000509000000000000" pitchFamily="65" charset="-120"/>
              </a:rPr>
              <a:t>。</a:t>
            </a:r>
            <a:endParaRPr lang="en-US" altLang="zh-TW" sz="30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16728" cy="1458685"/>
          </a:xfrm>
          <a:prstGeom prst="rect">
            <a:avLst/>
          </a:prstGeom>
        </p:spPr>
      </p:pic>
    </p:spTree>
    <p:extLst>
      <p:ext uri="{BB962C8B-B14F-4D97-AF65-F5344CB8AC3E}">
        <p14:creationId xmlns:p14="http://schemas.microsoft.com/office/powerpoint/2010/main" val="3543159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3"/>
            <a:ext cx="10018713" cy="1498374"/>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溫故知新二</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                  </a:t>
            </a:r>
            <a:r>
              <a:rPr lang="en-US" altLang="zh-TW" sz="2700" dirty="0" smtClean="0">
                <a:latin typeface="標楷體" panose="03000509000000000000" pitchFamily="65" charset="-120"/>
                <a:ea typeface="標楷體" panose="03000509000000000000" pitchFamily="65" charset="-120"/>
              </a:rPr>
              <a:t>109</a:t>
            </a:r>
            <a:r>
              <a:rPr lang="zh-TW" altLang="en-US" sz="2700" dirty="0">
                <a:latin typeface="標楷體" panose="03000509000000000000" pitchFamily="65" charset="-120"/>
                <a:ea typeface="標楷體" panose="03000509000000000000" pitchFamily="65" charset="-120"/>
              </a:rPr>
              <a:t>年</a:t>
            </a:r>
            <a:r>
              <a:rPr lang="en-US" altLang="zh-TW" sz="2700" dirty="0">
                <a:latin typeface="標楷體" panose="03000509000000000000" pitchFamily="65" charset="-120"/>
                <a:ea typeface="標楷體" panose="03000509000000000000" pitchFamily="65" charset="-120"/>
              </a:rPr>
              <a:t>1</a:t>
            </a:r>
            <a:r>
              <a:rPr lang="zh-TW" altLang="en-US" sz="2700" dirty="0">
                <a:latin typeface="標楷體" panose="03000509000000000000" pitchFamily="65" charset="-120"/>
                <a:ea typeface="標楷體" panose="03000509000000000000" pitchFamily="65" charset="-120"/>
              </a:rPr>
              <a:t>月 國內出差交通費報</a:t>
            </a:r>
            <a:r>
              <a:rPr lang="zh-TW" altLang="en-US" sz="2700" dirty="0" smtClean="0">
                <a:latin typeface="標楷體" panose="03000509000000000000" pitchFamily="65" charset="-120"/>
                <a:ea typeface="標楷體" panose="03000509000000000000" pitchFamily="65" charset="-120"/>
              </a:rPr>
              <a:t>支規定</a:t>
            </a:r>
            <a:endParaRPr lang="zh-TW" altLang="en-US" sz="27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814945"/>
            <a:ext cx="10220905" cy="4310084"/>
          </a:xfrm>
        </p:spPr>
        <p:txBody>
          <a:bodyPr>
            <a:noAutofit/>
          </a:bodyPr>
          <a:lstStyle/>
          <a:p>
            <a:pPr marL="0" indent="0">
              <a:buNone/>
            </a:pPr>
            <a:r>
              <a:rPr lang="zh-TW" altLang="en-US" sz="3000" dirty="0" smtClean="0">
                <a:solidFill>
                  <a:schemeClr val="tx2"/>
                </a:solidFill>
                <a:latin typeface="標楷體" panose="03000509000000000000" pitchFamily="65" charset="-120"/>
                <a:ea typeface="標楷體" panose="03000509000000000000" pitchFamily="65" charset="-120"/>
              </a:rPr>
              <a:t>二、旅費應按出差必經之順路計算之，例如</a:t>
            </a:r>
            <a:r>
              <a:rPr lang="en-US" altLang="zh-TW" sz="3000" dirty="0" smtClean="0">
                <a:solidFill>
                  <a:schemeClr val="tx2"/>
                </a:solidFill>
                <a:latin typeface="標楷體" panose="03000509000000000000" pitchFamily="65" charset="-120"/>
                <a:ea typeface="標楷體" panose="03000509000000000000" pitchFamily="65" charset="-120"/>
              </a:rPr>
              <a:t>:</a:t>
            </a:r>
            <a:r>
              <a:rPr lang="zh-TW" altLang="en-US" sz="3000" dirty="0" smtClean="0">
                <a:solidFill>
                  <a:schemeClr val="tx2"/>
                </a:solidFill>
                <a:latin typeface="標楷體" panose="03000509000000000000" pitchFamily="65" charset="-120"/>
                <a:ea typeface="標楷體" panose="03000509000000000000" pitchFamily="65" charset="-120"/>
              </a:rPr>
              <a:t>奉派由機關所</a:t>
            </a:r>
            <a:endParaRPr lang="en-US" altLang="zh-TW" sz="3000" dirty="0" smtClean="0">
              <a:solidFill>
                <a:schemeClr val="tx2"/>
              </a:solidFill>
              <a:latin typeface="標楷體" panose="03000509000000000000" pitchFamily="65" charset="-120"/>
              <a:ea typeface="標楷體" panose="03000509000000000000" pitchFamily="65" charset="-120"/>
            </a:endParaRPr>
          </a:p>
          <a:p>
            <a:pPr marL="0" indent="0">
              <a:buNone/>
            </a:pPr>
            <a:r>
              <a:rPr lang="en-US" altLang="zh-TW" sz="3000" dirty="0">
                <a:solidFill>
                  <a:schemeClr val="tx2"/>
                </a:solidFill>
                <a:latin typeface="標楷體" panose="03000509000000000000" pitchFamily="65" charset="-120"/>
                <a:ea typeface="標楷體" panose="03000509000000000000" pitchFamily="65" charset="-120"/>
              </a:rPr>
              <a:t> </a:t>
            </a:r>
            <a:r>
              <a:rPr lang="en-US" altLang="zh-TW" sz="3000" dirty="0" smtClean="0">
                <a:solidFill>
                  <a:schemeClr val="tx2"/>
                </a:solidFill>
                <a:latin typeface="標楷體" panose="03000509000000000000" pitchFamily="65" charset="-120"/>
                <a:ea typeface="標楷體" panose="03000509000000000000" pitchFamily="65" charset="-120"/>
              </a:rPr>
              <a:t>   </a:t>
            </a:r>
            <a:r>
              <a:rPr lang="zh-TW" altLang="en-US" sz="3000" dirty="0" smtClean="0">
                <a:solidFill>
                  <a:schemeClr val="tx2"/>
                </a:solidFill>
                <a:latin typeface="標楷體" panose="03000509000000000000" pitchFamily="65" charset="-120"/>
                <a:ea typeface="標楷體" panose="03000509000000000000" pitchFamily="65" charset="-120"/>
              </a:rPr>
              <a:t>在地</a:t>
            </a:r>
            <a:r>
              <a:rPr lang="en-US" altLang="zh-TW" sz="3000" dirty="0" smtClean="0">
                <a:solidFill>
                  <a:schemeClr val="tx2"/>
                </a:solidFill>
                <a:latin typeface="標楷體" panose="03000509000000000000" pitchFamily="65" charset="-120"/>
                <a:ea typeface="標楷體" panose="03000509000000000000" pitchFamily="65" charset="-120"/>
              </a:rPr>
              <a:t>(</a:t>
            </a:r>
            <a:r>
              <a:rPr lang="zh-TW" altLang="en-US" sz="3000" dirty="0" smtClean="0">
                <a:solidFill>
                  <a:schemeClr val="tx2"/>
                </a:solidFill>
                <a:latin typeface="標楷體" panose="03000509000000000000" pitchFamily="65" charset="-120"/>
                <a:ea typeface="標楷體" panose="03000509000000000000" pitchFamily="65" charset="-120"/>
              </a:rPr>
              <a:t>臺北）至新竹出差</a:t>
            </a:r>
            <a:r>
              <a:rPr lang="en-US" altLang="zh-TW" sz="3000" dirty="0" smtClean="0">
                <a:solidFill>
                  <a:schemeClr val="tx2"/>
                </a:solidFill>
                <a:latin typeface="標楷體" panose="03000509000000000000" pitchFamily="65" charset="-120"/>
                <a:ea typeface="標楷體" panose="03000509000000000000" pitchFamily="65" charset="-120"/>
              </a:rPr>
              <a:t>:</a:t>
            </a:r>
          </a:p>
          <a:p>
            <a:pPr marL="0" indent="0">
              <a:buNone/>
            </a:pP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一</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如</a:t>
            </a:r>
            <a:r>
              <a:rPr lang="zh-TW" altLang="en-US" sz="3000" dirty="0">
                <a:latin typeface="標楷體" panose="03000509000000000000" pitchFamily="65" charset="-120"/>
                <a:ea typeface="標楷體" panose="03000509000000000000" pitchFamily="65" charset="-120"/>
              </a:rPr>
              <a:t>由住所基隆出發，僅能報支臺北至新竹間的交通</a:t>
            </a:r>
            <a:r>
              <a:rPr lang="zh-TW" altLang="en-US" sz="3000" dirty="0" smtClean="0">
                <a:latin typeface="標楷體" panose="03000509000000000000" pitchFamily="65" charset="-120"/>
                <a:ea typeface="標楷體" panose="03000509000000000000" pitchFamily="65" charset="-120"/>
              </a:rPr>
              <a:t>費。</a:t>
            </a:r>
            <a:endParaRPr lang="en-US" altLang="zh-TW" sz="3000" dirty="0" smtClean="0">
              <a:latin typeface="標楷體" panose="03000509000000000000" pitchFamily="65" charset="-120"/>
              <a:ea typeface="標楷體" panose="03000509000000000000" pitchFamily="65" charset="-120"/>
            </a:endParaRPr>
          </a:p>
          <a:p>
            <a:pPr marL="0" indent="0">
              <a:buNone/>
            </a:pP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二</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如</a:t>
            </a:r>
            <a:r>
              <a:rPr lang="zh-TW" altLang="en-US" sz="3000" dirty="0">
                <a:latin typeface="標楷體" panose="03000509000000000000" pitchFamily="65" charset="-120"/>
                <a:ea typeface="標楷體" panose="03000509000000000000" pitchFamily="65" charset="-120"/>
              </a:rPr>
              <a:t>由住所桃園出發</a:t>
            </a:r>
            <a:r>
              <a:rPr lang="zh-TW" altLang="en-US" sz="3000" dirty="0" smtClean="0">
                <a:latin typeface="標楷體" panose="03000509000000000000" pitchFamily="65" charset="-120"/>
                <a:ea typeface="標楷體" panose="03000509000000000000" pitchFamily="65" charset="-120"/>
              </a:rPr>
              <a:t>，則交通費依實際發生的桃園</a:t>
            </a:r>
            <a:r>
              <a:rPr lang="zh-TW" altLang="en-US" sz="3000" dirty="0">
                <a:latin typeface="標楷體" panose="03000509000000000000" pitchFamily="65" charset="-120"/>
                <a:ea typeface="標楷體" panose="03000509000000000000" pitchFamily="65" charset="-120"/>
              </a:rPr>
              <a:t>至</a:t>
            </a:r>
            <a:r>
              <a:rPr lang="zh-TW" altLang="en-US" sz="3000" dirty="0" smtClean="0">
                <a:latin typeface="標楷體" panose="03000509000000000000" pitchFamily="65" charset="-120"/>
                <a:ea typeface="標楷體" panose="03000509000000000000" pitchFamily="65" charset="-120"/>
              </a:rPr>
              <a:t>新竹</a:t>
            </a:r>
            <a:endParaRPr lang="en-US" altLang="zh-TW" sz="3000" dirty="0" smtClean="0">
              <a:latin typeface="標楷體" panose="03000509000000000000" pitchFamily="65" charset="-120"/>
              <a:ea typeface="標楷體" panose="03000509000000000000" pitchFamily="65" charset="-120"/>
            </a:endParaRPr>
          </a:p>
          <a:p>
            <a:pPr marL="0" indent="0">
              <a:buNone/>
            </a:pPr>
            <a:r>
              <a:rPr lang="en-US" altLang="zh-TW" sz="3000" dirty="0">
                <a:latin typeface="標楷體" panose="03000509000000000000" pitchFamily="65" charset="-120"/>
                <a:ea typeface="標楷體" panose="03000509000000000000" pitchFamily="65" charset="-120"/>
              </a:rPr>
              <a:t> </a:t>
            </a:r>
            <a:r>
              <a:rPr lang="en-US" altLang="zh-TW" sz="3000" dirty="0" smtClean="0">
                <a:latin typeface="標楷體" panose="03000509000000000000" pitchFamily="65" charset="-120"/>
                <a:ea typeface="標楷體" panose="03000509000000000000" pitchFamily="65" charset="-120"/>
              </a:rPr>
              <a:t>   </a:t>
            </a:r>
            <a:r>
              <a:rPr lang="zh-TW" altLang="en-US" sz="3000" dirty="0" smtClean="0">
                <a:latin typeface="標楷體" panose="03000509000000000000" pitchFamily="65" charset="-120"/>
                <a:ea typeface="標楷體" panose="03000509000000000000" pitchFamily="65" charset="-120"/>
              </a:rPr>
              <a:t>間交通</a:t>
            </a:r>
            <a:r>
              <a:rPr lang="zh-TW" altLang="en-US" sz="3000" dirty="0">
                <a:latin typeface="標楷體" panose="03000509000000000000" pitchFamily="65" charset="-120"/>
                <a:ea typeface="標楷體" panose="03000509000000000000" pitchFamily="65" charset="-120"/>
              </a:rPr>
              <a:t>費報</a:t>
            </a:r>
            <a:r>
              <a:rPr lang="zh-TW" altLang="en-US" sz="3000" dirty="0" smtClean="0">
                <a:latin typeface="標楷體" panose="03000509000000000000" pitchFamily="65" charset="-120"/>
                <a:ea typeface="標楷體" panose="03000509000000000000" pitchFamily="65" charset="-120"/>
              </a:rPr>
              <a:t>支</a:t>
            </a:r>
            <a:r>
              <a:rPr lang="zh-TW" altLang="en-US" sz="3000" dirty="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 </a:t>
            </a:r>
            <a:endParaRPr lang="en-US" altLang="zh-TW" sz="30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158671" cy="1458685"/>
          </a:xfrm>
          <a:prstGeom prst="rect">
            <a:avLst/>
          </a:prstGeom>
        </p:spPr>
      </p:pic>
    </p:spTree>
    <p:extLst>
      <p:ext uri="{BB962C8B-B14F-4D97-AF65-F5344CB8AC3E}">
        <p14:creationId xmlns:p14="http://schemas.microsoft.com/office/powerpoint/2010/main" val="1119196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3891" y="823912"/>
            <a:ext cx="10018713" cy="991033"/>
          </a:xfrm>
        </p:spPr>
        <p:txBody>
          <a:bodyPr/>
          <a:lstStyle/>
          <a:p>
            <a:r>
              <a:rPr lang="zh-TW" altLang="en-US" dirty="0" smtClean="0">
                <a:latin typeface="標楷體" panose="03000509000000000000" pitchFamily="65" charset="-120"/>
                <a:ea typeface="標楷體" panose="03000509000000000000" pitchFamily="65" charset="-120"/>
              </a:rPr>
              <a:t>結語</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13891" y="1611086"/>
            <a:ext cx="10220905" cy="5246913"/>
          </a:xfrm>
        </p:spPr>
        <p:txBody>
          <a:bodyPr>
            <a:noAutofit/>
          </a:bodyPr>
          <a:lstStyle/>
          <a:p>
            <a:pPr marL="0" indent="0" algn="just">
              <a:buNone/>
            </a:pPr>
            <a:r>
              <a:rPr lang="zh-TW" altLang="en-US" sz="3200" dirty="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  佛陀</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法句經</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云：「莫輕小惡，以為無</a:t>
            </a:r>
            <a:r>
              <a:rPr lang="zh-TW" altLang="en-US" sz="3200" dirty="0" smtClean="0">
                <a:latin typeface="標楷體" panose="03000509000000000000" pitchFamily="65" charset="-120"/>
                <a:ea typeface="標楷體" panose="03000509000000000000" pitchFamily="65" charset="-120"/>
              </a:rPr>
              <a:t>殃。」</a:t>
            </a:r>
            <a:endParaRPr lang="en-US" altLang="zh-TW" sz="3200" dirty="0" smtClean="0">
              <a:latin typeface="標楷體" panose="03000509000000000000" pitchFamily="65" charset="-120"/>
              <a:ea typeface="標楷體" panose="03000509000000000000" pitchFamily="65" charset="-120"/>
            </a:endParaRPr>
          </a:p>
          <a:p>
            <a:pPr marL="0" indent="0" algn="just">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代結語。</a:t>
            </a:r>
            <a:endParaRPr lang="en-US" altLang="zh-TW" sz="3200" dirty="0" smtClean="0">
              <a:latin typeface="標楷體" panose="03000509000000000000" pitchFamily="65" charset="-120"/>
              <a:ea typeface="標楷體" panose="03000509000000000000" pitchFamily="65" charset="-120"/>
            </a:endParaRPr>
          </a:p>
          <a:p>
            <a:pPr marL="0" indent="0" algn="just">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小叮嚀</a:t>
            </a:r>
            <a:r>
              <a:rPr lang="en-US" altLang="zh-TW" sz="3200" dirty="0" smtClean="0">
                <a:latin typeface="標楷體" panose="03000509000000000000" pitchFamily="65" charset="-120"/>
                <a:ea typeface="標楷體" panose="03000509000000000000" pitchFamily="65" charset="-120"/>
              </a:rPr>
              <a:t>:</a:t>
            </a:r>
          </a:p>
          <a:p>
            <a:pPr marL="0" indent="0" algn="just">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一、公務車一定要公務使用</a:t>
            </a:r>
            <a:r>
              <a:rPr lang="en-US" altLang="zh-TW" sz="3200"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上、下班、載小孩</a:t>
            </a:r>
            <a:r>
              <a:rPr lang="en-US" altLang="zh-TW"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marL="0" indent="0" algn="just">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二、無出差或加班事實，不要請領交通費、雜費</a:t>
            </a:r>
            <a:endParaRPr lang="en-US" altLang="zh-TW" sz="3200" dirty="0" smtClean="0">
              <a:latin typeface="標楷體" panose="03000509000000000000" pitchFamily="65" charset="-120"/>
              <a:ea typeface="標楷體" panose="03000509000000000000" pitchFamily="65" charset="-120"/>
            </a:endParaRPr>
          </a:p>
          <a:p>
            <a:pPr marL="0" indent="0" algn="just">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或加班費。</a:t>
            </a:r>
            <a:endParaRPr lang="en-US" altLang="zh-TW" sz="3200" dirty="0" smtClean="0">
              <a:latin typeface="標楷體" panose="03000509000000000000" pitchFamily="65" charset="-120"/>
              <a:ea typeface="標楷體" panose="03000509000000000000" pitchFamily="65" charset="-120"/>
            </a:endParaRPr>
          </a:p>
          <a:p>
            <a:pPr marL="0" indent="0" algn="just">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三、搭乘公務車、便車，不要重複請領交通費。</a:t>
            </a:r>
            <a:endParaRPr lang="en-US" altLang="zh-TW" sz="32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429" y="217715"/>
            <a:ext cx="3396342" cy="1458685"/>
          </a:xfrm>
          <a:prstGeom prst="rect">
            <a:avLst/>
          </a:prstGeom>
        </p:spPr>
      </p:pic>
    </p:spTree>
    <p:extLst>
      <p:ext uri="{BB962C8B-B14F-4D97-AF65-F5344CB8AC3E}">
        <p14:creationId xmlns:p14="http://schemas.microsoft.com/office/powerpoint/2010/main" val="1859520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58473" y="540327"/>
            <a:ext cx="10220905" cy="5223163"/>
          </a:xfrm>
        </p:spPr>
        <p:txBody>
          <a:bodyPr>
            <a:noAutofit/>
          </a:bodyPr>
          <a:lstStyle/>
          <a:p>
            <a:pPr marL="0" indent="0" algn="just">
              <a:buNone/>
            </a:pPr>
            <a:r>
              <a:rPr lang="zh-TW" altLang="en-US" sz="5400" dirty="0" smtClean="0">
                <a:latin typeface="標楷體" panose="03000509000000000000" pitchFamily="65" charset="-120"/>
                <a:ea typeface="標楷體" panose="03000509000000000000" pitchFamily="65" charset="-120"/>
              </a:rPr>
              <a:t>      簡報完畢  敬請指教</a:t>
            </a:r>
            <a:endParaRPr lang="zh-TW" altLang="en-US" sz="54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343" y="217715"/>
            <a:ext cx="3439886" cy="1458685"/>
          </a:xfrm>
          <a:prstGeom prst="rect">
            <a:avLst/>
          </a:prstGeom>
        </p:spPr>
      </p:pic>
    </p:spTree>
    <p:extLst>
      <p:ext uri="{BB962C8B-B14F-4D97-AF65-F5344CB8AC3E}">
        <p14:creationId xmlns:p14="http://schemas.microsoft.com/office/powerpoint/2010/main" val="241161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7220" y="554182"/>
            <a:ext cx="10515600" cy="1148768"/>
          </a:xfrm>
        </p:spPr>
        <p:txBody>
          <a:bodyPr>
            <a:normAutofit/>
          </a:bodyPr>
          <a:lstStyle/>
          <a:p>
            <a:r>
              <a:rPr lang="zh-TW" altLang="en-US" dirty="0" smtClean="0">
                <a:latin typeface="標楷體" panose="03000509000000000000" pitchFamily="65" charset="-120"/>
                <a:ea typeface="標楷體" panose="03000509000000000000" pitchFamily="65" charset="-120"/>
              </a:rPr>
              <a:t>  新聞回顧二</a:t>
            </a:r>
            <a:endParaRPr lang="zh-TW" altLang="en-US" sz="2700"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idx="1"/>
          </p:nvPr>
        </p:nvSpPr>
        <p:spPr>
          <a:xfrm>
            <a:off x="692432" y="1702950"/>
            <a:ext cx="11499568" cy="4654988"/>
          </a:xfrm>
        </p:spPr>
        <p:txBody>
          <a:bodyPr/>
          <a:lstStyle/>
          <a:p>
            <a:pPr marL="0" indent="0">
              <a:buNone/>
            </a:pPr>
            <a:endParaRPr lang="zh-TW" altLang="en-US" dirty="0"/>
          </a:p>
        </p:txBody>
      </p:sp>
      <p:sp>
        <p:nvSpPr>
          <p:cNvPr id="7" name="矩形 6"/>
          <p:cNvSpPr/>
          <p:nvPr/>
        </p:nvSpPr>
        <p:spPr>
          <a:xfrm>
            <a:off x="5185203" y="1062326"/>
            <a:ext cx="6168597" cy="584775"/>
          </a:xfrm>
          <a:prstGeom prst="rect">
            <a:avLst/>
          </a:prstGeom>
        </p:spPr>
        <p:txBody>
          <a:bodyPr wrap="square">
            <a:spAutoFit/>
          </a:bodyPr>
          <a:lstStyle/>
          <a:p>
            <a:pPr algn="just"/>
            <a:endParaRPr lang="zh-TW" altLang="en-US" sz="3200" dirty="0">
              <a:latin typeface="標楷體" panose="03000509000000000000" pitchFamily="65" charset="-120"/>
              <a:ea typeface="標楷體" panose="03000509000000000000" pitchFamily="65" charset="-120"/>
            </a:endParaRPr>
          </a:p>
        </p:txBody>
      </p:sp>
      <p:graphicFrame>
        <p:nvGraphicFramePr>
          <p:cNvPr id="4" name="資料庫圖表 3"/>
          <p:cNvGraphicFramePr/>
          <p:nvPr>
            <p:extLst>
              <p:ext uri="{D42A27DB-BD31-4B8C-83A1-F6EECF244321}">
                <p14:modId xmlns:p14="http://schemas.microsoft.com/office/powerpoint/2010/main" val="2928512063"/>
              </p:ext>
            </p:extLst>
          </p:nvPr>
        </p:nvGraphicFramePr>
        <p:xfrm>
          <a:off x="897219" y="1703349"/>
          <a:ext cx="11089993" cy="4654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3042" y="217715"/>
            <a:ext cx="3244169" cy="1458685"/>
          </a:xfrm>
          <a:prstGeom prst="rect">
            <a:avLst/>
          </a:prstGeom>
        </p:spPr>
      </p:pic>
    </p:spTree>
    <p:extLst>
      <p:ext uri="{BB962C8B-B14F-4D97-AF65-F5344CB8AC3E}">
        <p14:creationId xmlns:p14="http://schemas.microsoft.com/office/powerpoint/2010/main" val="422564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09" y="624113"/>
            <a:ext cx="10018713" cy="1176977"/>
          </a:xfrm>
        </p:spPr>
        <p:txBody>
          <a:bodyPr>
            <a:normAutofit/>
          </a:bodyPr>
          <a:lstStyle/>
          <a:p>
            <a:r>
              <a:rPr lang="zh-TW" altLang="en-US" sz="4400" dirty="0" smtClean="0">
                <a:latin typeface="標楷體" panose="03000509000000000000" pitchFamily="65" charset="-120"/>
                <a:ea typeface="標楷體" panose="03000509000000000000" pitchFamily="65" charset="-120"/>
              </a:rPr>
              <a:t>案例類型簡介</a:t>
            </a:r>
            <a:r>
              <a:rPr lang="zh-TW" altLang="en-US" sz="2700" dirty="0" smtClean="0">
                <a:latin typeface="標楷體" panose="03000509000000000000" pitchFamily="65" charset="-120"/>
                <a:ea typeface="標楷體" panose="03000509000000000000" pitchFamily="65" charset="-120"/>
              </a:rPr>
              <a:t/>
            </a:r>
            <a:br>
              <a:rPr lang="zh-TW" altLang="en-US" sz="2700" dirty="0" smtClean="0">
                <a:latin typeface="標楷體" panose="03000509000000000000" pitchFamily="65" charset="-120"/>
                <a:ea typeface="標楷體" panose="03000509000000000000" pitchFamily="65" charset="-120"/>
              </a:rPr>
            </a:br>
            <a:r>
              <a:rPr lang="zh-TW" altLang="en-US" sz="2700" dirty="0" smtClean="0">
                <a:latin typeface="標楷體" panose="03000509000000000000" pitchFamily="65" charset="-120"/>
                <a:ea typeface="標楷體" panose="03000509000000000000" pitchFamily="65" charset="-120"/>
              </a:rPr>
              <a:t> </a:t>
            </a:r>
            <a:r>
              <a:rPr lang="en-US" altLang="zh-TW" sz="2700" dirty="0" smtClean="0">
                <a:latin typeface="標楷體" panose="03000509000000000000" pitchFamily="65" charset="-120"/>
                <a:ea typeface="標楷體" panose="03000509000000000000" pitchFamily="65" charset="-120"/>
              </a:rPr>
              <a:t>105</a:t>
            </a:r>
            <a:r>
              <a:rPr lang="zh-TW" altLang="en-US" sz="2700" dirty="0" smtClean="0">
                <a:latin typeface="標楷體" panose="03000509000000000000" pitchFamily="65" charset="-120"/>
                <a:ea typeface="標楷體" panose="03000509000000000000" pitchFamily="65" charset="-120"/>
              </a:rPr>
              <a:t>年公務員申領或侵占小額款項專案法紀宣導參考教材</a:t>
            </a:r>
            <a:endParaRPr lang="zh-TW" altLang="en-US" sz="27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84309" y="1969983"/>
            <a:ext cx="10018713" cy="4599709"/>
          </a:xfrm>
        </p:spPr>
        <p:txBody>
          <a:bodyPr>
            <a:normAutofit/>
          </a:bodyPr>
          <a:lstStyle/>
          <a:p>
            <a:pPr marL="0" indent="0">
              <a:buNone/>
            </a:pPr>
            <a:r>
              <a:rPr lang="zh-TW" altLang="en-US" sz="3200" dirty="0" smtClean="0">
                <a:latin typeface="標楷體" panose="03000509000000000000" pitchFamily="65" charset="-120"/>
                <a:ea typeface="標楷體" panose="03000509000000000000" pitchFamily="65" charset="-120"/>
              </a:rPr>
              <a:t>         一、詐領差旅費。</a:t>
            </a:r>
            <a:endParaRPr lang="en-US" altLang="zh-TW" sz="3200" dirty="0" smtClean="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二、詐領加班費。</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三、詐領油料費。</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四、詐領國旅卡休假補助費。</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五、</a:t>
            </a:r>
            <a:r>
              <a:rPr lang="zh-TW" altLang="en-US" sz="3200" strike="sngStrike" dirty="0" smtClean="0">
                <a:latin typeface="標楷體" panose="03000509000000000000" pitchFamily="65" charset="-120"/>
                <a:ea typeface="標楷體" panose="03000509000000000000" pitchFamily="65" charset="-120"/>
              </a:rPr>
              <a:t>詐領鐘點費。</a:t>
            </a:r>
            <a:endParaRPr lang="en-US" altLang="zh-TW" sz="3200" strike="sngStrike" dirty="0" smtClean="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六、侵占公有財物。</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159657"/>
            <a:ext cx="3260271" cy="1291773"/>
          </a:xfrm>
          <a:prstGeom prst="rect">
            <a:avLst/>
          </a:prstGeom>
        </p:spPr>
      </p:pic>
    </p:spTree>
    <p:extLst>
      <p:ext uri="{BB962C8B-B14F-4D97-AF65-F5344CB8AC3E}">
        <p14:creationId xmlns:p14="http://schemas.microsoft.com/office/powerpoint/2010/main" val="147039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799"/>
            <a:ext cx="10018713" cy="2736273"/>
          </a:xfrm>
        </p:spPr>
        <p:txBody>
          <a:bodyPr/>
          <a:lstStyle/>
          <a:p>
            <a:r>
              <a:rPr lang="zh-TW" altLang="en-US" dirty="0" smtClean="0">
                <a:latin typeface="標楷體" panose="03000509000000000000" pitchFamily="65" charset="-120"/>
                <a:ea typeface="標楷體" panose="03000509000000000000" pitchFamily="65" charset="-120"/>
              </a:rPr>
              <a:t>違法申領小額款項之法律責任</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貪小便宜的代價</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664419" y="2244435"/>
            <a:ext cx="10018713" cy="3477491"/>
          </a:xfrm>
        </p:spPr>
        <p:txBody>
          <a:bodyPr>
            <a:normAutofit/>
          </a:bodyPr>
          <a:lstStyle/>
          <a:p>
            <a:pPr marL="0" indent="0">
              <a:buNone/>
            </a:pPr>
            <a:r>
              <a:rPr lang="zh-TW" altLang="en-US" sz="3600" dirty="0" smtClean="0">
                <a:latin typeface="標楷體" panose="03000509000000000000" pitchFamily="65" charset="-120"/>
                <a:ea typeface="標楷體" panose="03000509000000000000" pitchFamily="65" charset="-120"/>
              </a:rPr>
              <a:t>        一、</a:t>
            </a:r>
            <a:r>
              <a:rPr lang="zh-TW" altLang="en-US" sz="3600" dirty="0" smtClean="0">
                <a:solidFill>
                  <a:schemeClr val="tx2"/>
                </a:solidFill>
                <a:latin typeface="標楷體" panose="03000509000000000000" pitchFamily="65" charset="-120"/>
                <a:ea typeface="標楷體" panose="03000509000000000000" pitchFamily="65" charset="-120"/>
              </a:rPr>
              <a:t>刑事責任</a:t>
            </a:r>
            <a:r>
              <a:rPr lang="en-US" altLang="zh-TW" sz="3600" dirty="0" smtClean="0">
                <a:solidFill>
                  <a:schemeClr val="tx2"/>
                </a:solidFill>
                <a:latin typeface="標楷體" panose="03000509000000000000" pitchFamily="65" charset="-120"/>
                <a:ea typeface="標楷體" panose="03000509000000000000" pitchFamily="65" charset="-120"/>
              </a:rPr>
              <a:t>:</a:t>
            </a:r>
            <a:r>
              <a:rPr lang="zh-TW" altLang="en-US" sz="3600" dirty="0" smtClean="0">
                <a:solidFill>
                  <a:schemeClr val="tx2"/>
                </a:solidFill>
                <a:latin typeface="標楷體" panose="03000509000000000000" pitchFamily="65" charset="-120"/>
                <a:ea typeface="標楷體" panose="03000509000000000000" pitchFamily="65" charset="-120"/>
              </a:rPr>
              <a:t>侵占</a:t>
            </a:r>
            <a:r>
              <a:rPr lang="en-US" altLang="zh-TW" sz="3600" dirty="0" smtClean="0">
                <a:solidFill>
                  <a:schemeClr val="tx2"/>
                </a:solidFill>
                <a:latin typeface="標楷體" panose="03000509000000000000" pitchFamily="65" charset="-120"/>
                <a:ea typeface="標楷體" panose="03000509000000000000" pitchFamily="65" charset="-120"/>
              </a:rPr>
              <a:t>?</a:t>
            </a:r>
            <a:r>
              <a:rPr lang="zh-TW" altLang="en-US" sz="3600" dirty="0" smtClean="0">
                <a:solidFill>
                  <a:schemeClr val="tx2"/>
                </a:solidFill>
                <a:latin typeface="標楷體" panose="03000509000000000000" pitchFamily="65" charset="-120"/>
                <a:ea typeface="標楷體" panose="03000509000000000000" pitchFamily="65" charset="-120"/>
              </a:rPr>
              <a:t>圖利</a:t>
            </a:r>
            <a:r>
              <a:rPr lang="en-US" altLang="zh-TW" sz="3600" dirty="0" smtClean="0">
                <a:solidFill>
                  <a:schemeClr val="tx2"/>
                </a:solidFill>
                <a:latin typeface="標楷體" panose="03000509000000000000" pitchFamily="65" charset="-120"/>
                <a:ea typeface="標楷體" panose="03000509000000000000" pitchFamily="65" charset="-120"/>
              </a:rPr>
              <a:t>?</a:t>
            </a:r>
            <a:r>
              <a:rPr lang="zh-TW" altLang="en-US" sz="3600" dirty="0" smtClean="0">
                <a:solidFill>
                  <a:schemeClr val="tx2"/>
                </a:solidFill>
                <a:latin typeface="標楷體" panose="03000509000000000000" pitchFamily="65" charset="-120"/>
                <a:ea typeface="標楷體" panose="03000509000000000000" pitchFamily="65" charset="-120"/>
              </a:rPr>
              <a:t>詐欺</a:t>
            </a:r>
            <a:r>
              <a:rPr lang="en-US" altLang="zh-TW" sz="3600" dirty="0" smtClean="0">
                <a:solidFill>
                  <a:schemeClr val="tx2"/>
                </a:solidFill>
                <a:latin typeface="標楷體" panose="03000509000000000000" pitchFamily="65" charset="-120"/>
                <a:ea typeface="標楷體" panose="03000509000000000000" pitchFamily="65" charset="-120"/>
              </a:rPr>
              <a:t>?</a:t>
            </a:r>
          </a:p>
          <a:p>
            <a:pPr marL="0" indent="0">
              <a:buNone/>
            </a:pPr>
            <a:r>
              <a:rPr lang="zh-TW" altLang="en-US" sz="3600" dirty="0" smtClean="0">
                <a:solidFill>
                  <a:schemeClr val="tx2"/>
                </a:solidFill>
                <a:latin typeface="標楷體" panose="03000509000000000000" pitchFamily="65" charset="-120"/>
                <a:ea typeface="標楷體" panose="03000509000000000000" pitchFamily="65" charset="-120"/>
              </a:rPr>
              <a:t>        二、行政責任</a:t>
            </a:r>
            <a:r>
              <a:rPr lang="en-US" altLang="zh-TW" sz="3600" dirty="0" smtClean="0">
                <a:solidFill>
                  <a:schemeClr val="tx2"/>
                </a:solidFill>
                <a:latin typeface="標楷體" panose="03000509000000000000" pitchFamily="65" charset="-120"/>
                <a:ea typeface="標楷體" panose="03000509000000000000" pitchFamily="65" charset="-120"/>
              </a:rPr>
              <a:t>:</a:t>
            </a:r>
            <a:r>
              <a:rPr lang="zh-TW" altLang="en-US" sz="3600" dirty="0" smtClean="0">
                <a:solidFill>
                  <a:schemeClr val="tx2"/>
                </a:solidFill>
                <a:latin typeface="標楷體" panose="03000509000000000000" pitchFamily="65" charset="-120"/>
                <a:ea typeface="標楷體" panose="03000509000000000000" pitchFamily="65" charset="-120"/>
              </a:rPr>
              <a:t>申誡</a:t>
            </a:r>
            <a:r>
              <a:rPr lang="en-US" altLang="zh-TW" sz="3600" dirty="0" smtClean="0">
                <a:solidFill>
                  <a:schemeClr val="tx2"/>
                </a:solidFill>
                <a:latin typeface="標楷體" panose="03000509000000000000" pitchFamily="65" charset="-120"/>
                <a:ea typeface="標楷體" panose="03000509000000000000" pitchFamily="65" charset="-120"/>
              </a:rPr>
              <a:t>?</a:t>
            </a:r>
            <a:r>
              <a:rPr lang="zh-TW" altLang="en-US" sz="3600" dirty="0" smtClean="0">
                <a:solidFill>
                  <a:schemeClr val="tx2"/>
                </a:solidFill>
                <a:latin typeface="標楷體" panose="03000509000000000000" pitchFamily="65" charset="-120"/>
                <a:ea typeface="標楷體" panose="03000509000000000000" pitchFamily="65" charset="-120"/>
              </a:rPr>
              <a:t>記過</a:t>
            </a:r>
            <a:r>
              <a:rPr lang="en-US" altLang="zh-TW" sz="3600" dirty="0" smtClean="0">
                <a:solidFill>
                  <a:schemeClr val="tx2"/>
                </a:solidFill>
                <a:latin typeface="標楷體" panose="03000509000000000000" pitchFamily="65" charset="-120"/>
                <a:ea typeface="標楷體" panose="03000509000000000000" pitchFamily="65" charset="-120"/>
              </a:rPr>
              <a:t>?</a:t>
            </a:r>
          </a:p>
          <a:p>
            <a:pPr marL="0" indent="0">
              <a:buNone/>
            </a:pPr>
            <a:r>
              <a:rPr lang="zh-TW" altLang="en-US" sz="3600" dirty="0" smtClean="0">
                <a:latin typeface="標楷體" panose="03000509000000000000" pitchFamily="65" charset="-120"/>
                <a:ea typeface="標楷體" panose="03000509000000000000" pitchFamily="65" charset="-120"/>
              </a:rPr>
              <a:t>        三、金錢損失</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不法所得</a:t>
            </a:r>
            <a:r>
              <a:rPr lang="en-US" altLang="zh-TW" sz="3600" dirty="0" smtClean="0">
                <a:latin typeface="標楷體" panose="03000509000000000000" pitchFamily="65" charset="-120"/>
                <a:ea typeface="標楷體" panose="03000509000000000000" pitchFamily="65" charset="-120"/>
              </a:rPr>
              <a:t>?</a:t>
            </a:r>
            <a:r>
              <a:rPr lang="zh-TW" altLang="en-US" sz="3600" dirty="0" smtClean="0">
                <a:solidFill>
                  <a:srgbClr val="7030A0"/>
                </a:solidFill>
                <a:latin typeface="標楷體" panose="03000509000000000000" pitchFamily="65" charset="-120"/>
                <a:ea typeface="標楷體" panose="03000509000000000000" pitchFamily="65" charset="-120"/>
              </a:rPr>
              <a:t>易科罰金</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公益</a:t>
            </a:r>
            <a:endParaRPr lang="en-US" altLang="zh-TW" sz="3600" dirty="0" smtClean="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 </a:t>
            </a:r>
            <a:r>
              <a:rPr lang="en-US" altLang="zh-TW" sz="3600" dirty="0" smtClean="0">
                <a:latin typeface="標楷體" panose="03000509000000000000" pitchFamily="65" charset="-120"/>
                <a:ea typeface="標楷體" panose="03000509000000000000" pitchFamily="65" charset="-120"/>
              </a:rPr>
              <a:t>           </a:t>
            </a:r>
            <a:r>
              <a:rPr lang="zh-TW" altLang="en-US" sz="3600" dirty="0" smtClean="0">
                <a:latin typeface="標楷體" panose="03000509000000000000" pitchFamily="65" charset="-120"/>
                <a:ea typeface="標楷體" panose="03000509000000000000" pitchFamily="65" charset="-120"/>
              </a:rPr>
              <a:t>金</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薪俸</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退休金</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104503"/>
            <a:ext cx="3202214" cy="1136469"/>
          </a:xfrm>
          <a:prstGeom prst="rect">
            <a:avLst/>
          </a:prstGeom>
        </p:spPr>
      </p:pic>
    </p:spTree>
    <p:extLst>
      <p:ext uri="{BB962C8B-B14F-4D97-AF65-F5344CB8AC3E}">
        <p14:creationId xmlns:p14="http://schemas.microsoft.com/office/powerpoint/2010/main" val="3211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64419" y="1122219"/>
            <a:ext cx="10018713" cy="4599708"/>
          </a:xfrm>
        </p:spPr>
        <p:txBody>
          <a:bodyPr>
            <a:normAutofit/>
          </a:bodyPr>
          <a:lstStyle/>
          <a:p>
            <a:pPr marL="0" indent="0">
              <a:buNone/>
            </a:pPr>
            <a:r>
              <a:rPr lang="zh-TW" altLang="en-US" sz="3600" dirty="0" smtClean="0">
                <a:latin typeface="標楷體" panose="03000509000000000000" pitchFamily="65" charset="-120"/>
                <a:ea typeface="標楷體" panose="03000509000000000000" pitchFamily="65" charset="-120"/>
              </a:rPr>
              <a:t>             相關法律簡介</a:t>
            </a:r>
            <a:r>
              <a:rPr lang="en-US" altLang="zh-TW" sz="3600" dirty="0" smtClean="0">
                <a:latin typeface="標楷體" panose="03000509000000000000" pitchFamily="65" charset="-120"/>
                <a:ea typeface="標楷體" panose="03000509000000000000" pitchFamily="65" charset="-120"/>
              </a:rPr>
              <a:t>:</a:t>
            </a:r>
          </a:p>
          <a:p>
            <a:pPr marL="0" indent="0">
              <a:buNone/>
            </a:pPr>
            <a:r>
              <a:rPr lang="zh-TW" altLang="en-US" sz="3600" dirty="0" smtClean="0">
                <a:latin typeface="標楷體" panose="03000509000000000000" pitchFamily="65" charset="-120"/>
                <a:ea typeface="標楷體" panose="03000509000000000000" pitchFamily="65" charset="-120"/>
              </a:rPr>
              <a:t>           一、</a:t>
            </a:r>
            <a:r>
              <a:rPr lang="zh-TW" altLang="zh-TW" sz="3600" dirty="0">
                <a:latin typeface="標楷體" panose="03000509000000000000" pitchFamily="65" charset="-120"/>
                <a:ea typeface="標楷體" panose="03000509000000000000" pitchFamily="65" charset="-120"/>
              </a:rPr>
              <a:t>貪污治罪</a:t>
            </a:r>
            <a:r>
              <a:rPr lang="zh-TW" altLang="zh-TW" sz="3600" dirty="0" smtClean="0">
                <a:latin typeface="標楷體" panose="03000509000000000000" pitchFamily="65" charset="-120"/>
                <a:ea typeface="標楷體" panose="03000509000000000000" pitchFamily="65" charset="-120"/>
              </a:rPr>
              <a:t>條例</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           二、</a:t>
            </a:r>
            <a:r>
              <a:rPr lang="zh-TW" altLang="zh-TW" sz="3600" dirty="0">
                <a:latin typeface="標楷體" panose="03000509000000000000" pitchFamily="65" charset="-120"/>
                <a:ea typeface="標楷體" panose="03000509000000000000" pitchFamily="65" charset="-120"/>
              </a:rPr>
              <a:t>公務人員任</a:t>
            </a:r>
            <a:r>
              <a:rPr lang="zh-TW" altLang="zh-TW" sz="3600" dirty="0" smtClean="0">
                <a:latin typeface="標楷體" panose="03000509000000000000" pitchFamily="65" charset="-120"/>
                <a:ea typeface="標楷體" panose="03000509000000000000" pitchFamily="65" charset="-120"/>
              </a:rPr>
              <a:t>用法</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2" y="217715"/>
            <a:ext cx="3231243" cy="1458685"/>
          </a:xfrm>
          <a:prstGeom prst="rect">
            <a:avLst/>
          </a:prstGeom>
        </p:spPr>
      </p:pic>
    </p:spTree>
    <p:extLst>
      <p:ext uri="{BB962C8B-B14F-4D97-AF65-F5344CB8AC3E}">
        <p14:creationId xmlns:p14="http://schemas.microsoft.com/office/powerpoint/2010/main" val="788509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idx="1"/>
          </p:nvPr>
        </p:nvSpPr>
        <p:spPr>
          <a:xfrm>
            <a:off x="1512022" y="554182"/>
            <a:ext cx="10236632" cy="6151852"/>
          </a:xfrm>
        </p:spPr>
        <p:txBody>
          <a:bodyPr/>
          <a:lstStyle/>
          <a:p>
            <a:pPr marL="0" indent="0">
              <a:lnSpc>
                <a:spcPts val="2900"/>
              </a:lnSpc>
              <a:buNone/>
            </a:pPr>
            <a:r>
              <a:rPr lang="zh-TW" altLang="zh-TW" sz="3200" dirty="0">
                <a:latin typeface="標楷體" panose="03000509000000000000" pitchFamily="65" charset="-120"/>
                <a:ea typeface="標楷體" panose="03000509000000000000" pitchFamily="65" charset="-120"/>
              </a:rPr>
              <a:t>貪污治罪條例</a:t>
            </a:r>
            <a:r>
              <a:rPr lang="en-US" altLang="zh-TW" sz="3200" dirty="0">
                <a:latin typeface="標楷體" panose="03000509000000000000" pitchFamily="65" charset="-120"/>
                <a:ea typeface="標楷體" panose="03000509000000000000" pitchFamily="65" charset="-120"/>
              </a:rPr>
              <a:t>:</a:t>
            </a:r>
            <a:endParaRPr lang="zh-TW" altLang="zh-TW" sz="3200" dirty="0">
              <a:latin typeface="標楷體" panose="03000509000000000000" pitchFamily="65" charset="-120"/>
              <a:ea typeface="標楷體" panose="03000509000000000000" pitchFamily="65" charset="-120"/>
            </a:endParaRPr>
          </a:p>
          <a:p>
            <a:pPr marL="0" indent="0">
              <a:lnSpc>
                <a:spcPts val="2900"/>
              </a:lnSpc>
              <a:buNone/>
            </a:pPr>
            <a:r>
              <a:rPr lang="zh-TW" altLang="zh-TW"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4</a:t>
            </a:r>
            <a:r>
              <a:rPr lang="zh-TW" altLang="zh-TW"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1</a:t>
            </a:r>
            <a:r>
              <a:rPr lang="zh-TW" altLang="zh-TW" sz="3200" dirty="0" smtClean="0">
                <a:latin typeface="標楷體" panose="03000509000000000000" pitchFamily="65" charset="-120"/>
                <a:ea typeface="標楷體" panose="03000509000000000000" pitchFamily="65" charset="-120"/>
              </a:rPr>
              <a:t>款</a:t>
            </a:r>
            <a:r>
              <a:rPr lang="en-US" altLang="zh-TW" sz="3200" dirty="0" smtClean="0">
                <a:latin typeface="標楷體" panose="03000509000000000000" pitchFamily="65" charset="-120"/>
                <a:ea typeface="標楷體" panose="03000509000000000000" pitchFamily="65" charset="-120"/>
              </a:rPr>
              <a:t>:(10</a:t>
            </a:r>
            <a:r>
              <a:rPr lang="zh-TW" altLang="en-US" sz="3200" dirty="0" smtClean="0">
                <a:latin typeface="標楷體" panose="03000509000000000000" pitchFamily="65" charset="-120"/>
                <a:ea typeface="標楷體" panose="03000509000000000000" pitchFamily="65" charset="-120"/>
              </a:rPr>
              <a:t>年以上</a:t>
            </a:r>
            <a:r>
              <a:rPr lang="en-US" altLang="zh-TW" sz="3200" dirty="0" smtClean="0">
                <a:latin typeface="標楷體" panose="03000509000000000000" pitchFamily="65" charset="-120"/>
                <a:ea typeface="標楷體" panose="03000509000000000000" pitchFamily="65" charset="-120"/>
              </a:rPr>
              <a:t>)</a:t>
            </a:r>
          </a:p>
          <a:p>
            <a:pPr marL="0" indent="0">
              <a:lnSpc>
                <a:spcPts val="2900"/>
              </a:lnSpc>
              <a:buNone/>
            </a:pPr>
            <a:r>
              <a:rPr lang="zh-TW" altLang="zh-TW" sz="3200" dirty="0" smtClean="0">
                <a:latin typeface="標楷體" panose="03000509000000000000" pitchFamily="65" charset="-120"/>
                <a:ea typeface="標楷體" panose="03000509000000000000" pitchFamily="65" charset="-120"/>
              </a:rPr>
              <a:t>竊取</a:t>
            </a:r>
            <a:r>
              <a:rPr lang="zh-TW" altLang="zh-TW" sz="3200" dirty="0">
                <a:latin typeface="標楷體" panose="03000509000000000000" pitchFamily="65" charset="-120"/>
                <a:ea typeface="標楷體" panose="03000509000000000000" pitchFamily="65" charset="-120"/>
              </a:rPr>
              <a:t>或侵占公用或公有器材、財物者。</a:t>
            </a:r>
          </a:p>
          <a:p>
            <a:pPr marL="0" indent="0">
              <a:lnSpc>
                <a:spcPts val="2900"/>
              </a:lnSpc>
              <a:buNone/>
            </a:pPr>
            <a:r>
              <a:rPr lang="zh-TW" altLang="zh-TW"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5</a:t>
            </a:r>
            <a:r>
              <a:rPr lang="zh-TW" altLang="zh-TW"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zh-TW"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2</a:t>
            </a:r>
            <a:r>
              <a:rPr lang="zh-TW" altLang="zh-TW" sz="3200" dirty="0" smtClean="0">
                <a:latin typeface="標楷體" panose="03000509000000000000" pitchFamily="65" charset="-120"/>
                <a:ea typeface="標楷體" panose="03000509000000000000" pitchFamily="65" charset="-120"/>
              </a:rPr>
              <a:t>款</a:t>
            </a:r>
            <a:r>
              <a:rPr lang="en-US" altLang="zh-TW" sz="3200" dirty="0" smtClean="0">
                <a:latin typeface="標楷體" panose="03000509000000000000" pitchFamily="65" charset="-120"/>
                <a:ea typeface="標楷體" panose="03000509000000000000" pitchFamily="65" charset="-120"/>
              </a:rPr>
              <a:t>:(7</a:t>
            </a:r>
            <a:r>
              <a:rPr lang="zh-TW" altLang="en-US" sz="3200" dirty="0" smtClean="0">
                <a:latin typeface="標楷體" panose="03000509000000000000" pitchFamily="65" charset="-120"/>
                <a:ea typeface="標楷體" panose="03000509000000000000" pitchFamily="65" charset="-120"/>
              </a:rPr>
              <a:t>年以上</a:t>
            </a:r>
            <a:r>
              <a:rPr lang="en-US" altLang="zh-TW" sz="3200" dirty="0" smtClean="0">
                <a:latin typeface="標楷體" panose="03000509000000000000" pitchFamily="65" charset="-120"/>
                <a:ea typeface="標楷體" panose="03000509000000000000" pitchFamily="65" charset="-120"/>
              </a:rPr>
              <a:t>)</a:t>
            </a:r>
          </a:p>
          <a:p>
            <a:pPr marL="0" indent="0">
              <a:lnSpc>
                <a:spcPts val="2900"/>
              </a:lnSpc>
              <a:buNone/>
            </a:pPr>
            <a:r>
              <a:rPr lang="zh-TW" altLang="zh-TW" sz="3200" dirty="0" smtClean="0">
                <a:latin typeface="標楷體" panose="03000509000000000000" pitchFamily="65" charset="-120"/>
                <a:ea typeface="標楷體" panose="03000509000000000000" pitchFamily="65" charset="-120"/>
              </a:rPr>
              <a:t>利用</a:t>
            </a:r>
            <a:r>
              <a:rPr lang="zh-TW" altLang="zh-TW" sz="3200" dirty="0">
                <a:latin typeface="標楷體" panose="03000509000000000000" pitchFamily="65" charset="-120"/>
                <a:ea typeface="標楷體" panose="03000509000000000000" pitchFamily="65" charset="-120"/>
              </a:rPr>
              <a:t>職務上之機會，以詐術使人將本人之</a:t>
            </a:r>
            <a:r>
              <a:rPr lang="zh-TW" altLang="zh-TW" sz="3200" dirty="0" smtClean="0">
                <a:latin typeface="標楷體" panose="03000509000000000000" pitchFamily="65" charset="-120"/>
                <a:ea typeface="標楷體" panose="03000509000000000000" pitchFamily="65" charset="-120"/>
              </a:rPr>
              <a:t>物或</a:t>
            </a:r>
            <a:r>
              <a:rPr lang="zh-TW" altLang="zh-TW" sz="3200" dirty="0">
                <a:latin typeface="標楷體" panose="03000509000000000000" pitchFamily="65" charset="-120"/>
                <a:ea typeface="標楷體" panose="03000509000000000000" pitchFamily="65" charset="-120"/>
              </a:rPr>
              <a:t>第三人之物交付者。</a:t>
            </a:r>
          </a:p>
          <a:p>
            <a:pPr marL="0" indent="0">
              <a:lnSpc>
                <a:spcPts val="2900"/>
              </a:lnSpc>
              <a:buNone/>
            </a:pPr>
            <a:r>
              <a:rPr lang="zh-TW" altLang="zh-TW" sz="3200" dirty="0">
                <a:solidFill>
                  <a:srgbClr val="7030A0"/>
                </a:solidFill>
                <a:latin typeface="標楷體" panose="03000509000000000000" pitchFamily="65" charset="-120"/>
                <a:ea typeface="標楷體" panose="03000509000000000000" pitchFamily="65" charset="-120"/>
              </a:rPr>
              <a:t>第</a:t>
            </a:r>
            <a:r>
              <a:rPr lang="en-US" altLang="zh-TW" sz="3200" dirty="0">
                <a:solidFill>
                  <a:srgbClr val="7030A0"/>
                </a:solidFill>
                <a:latin typeface="標楷體" panose="03000509000000000000" pitchFamily="65" charset="-120"/>
                <a:ea typeface="標楷體" panose="03000509000000000000" pitchFamily="65" charset="-120"/>
              </a:rPr>
              <a:t>6</a:t>
            </a:r>
            <a:r>
              <a:rPr lang="zh-TW" altLang="zh-TW" sz="3200" dirty="0">
                <a:solidFill>
                  <a:srgbClr val="7030A0"/>
                </a:solidFill>
                <a:latin typeface="標楷體" panose="03000509000000000000" pitchFamily="65" charset="-120"/>
                <a:ea typeface="標楷體" panose="03000509000000000000" pitchFamily="65" charset="-120"/>
              </a:rPr>
              <a:t>條第</a:t>
            </a:r>
            <a:r>
              <a:rPr lang="en-US" altLang="zh-TW" sz="3200" dirty="0">
                <a:solidFill>
                  <a:srgbClr val="7030A0"/>
                </a:solidFill>
                <a:latin typeface="標楷體" panose="03000509000000000000" pitchFamily="65" charset="-120"/>
                <a:ea typeface="標楷體" panose="03000509000000000000" pitchFamily="65" charset="-120"/>
              </a:rPr>
              <a:t>1</a:t>
            </a:r>
            <a:r>
              <a:rPr lang="zh-TW" altLang="zh-TW" sz="3200" dirty="0">
                <a:solidFill>
                  <a:srgbClr val="7030A0"/>
                </a:solidFill>
                <a:latin typeface="標楷體" panose="03000509000000000000" pitchFamily="65" charset="-120"/>
                <a:ea typeface="標楷體" panose="03000509000000000000" pitchFamily="65" charset="-120"/>
              </a:rPr>
              <a:t>項第</a:t>
            </a:r>
            <a:r>
              <a:rPr lang="en-US" altLang="zh-TW" sz="3200" dirty="0">
                <a:solidFill>
                  <a:srgbClr val="7030A0"/>
                </a:solidFill>
                <a:latin typeface="標楷體" panose="03000509000000000000" pitchFamily="65" charset="-120"/>
                <a:ea typeface="標楷體" panose="03000509000000000000" pitchFamily="65" charset="-120"/>
              </a:rPr>
              <a:t>4</a:t>
            </a:r>
            <a:r>
              <a:rPr lang="zh-TW" altLang="zh-TW" sz="3200" dirty="0" smtClean="0">
                <a:solidFill>
                  <a:srgbClr val="7030A0"/>
                </a:solidFill>
                <a:latin typeface="標楷體" panose="03000509000000000000" pitchFamily="65" charset="-120"/>
                <a:ea typeface="標楷體" panose="03000509000000000000" pitchFamily="65" charset="-120"/>
              </a:rPr>
              <a:t>款</a:t>
            </a:r>
            <a:r>
              <a:rPr lang="en-US" altLang="zh-TW" sz="3200" dirty="0" smtClean="0">
                <a:latin typeface="標楷體" panose="03000509000000000000" pitchFamily="65" charset="-120"/>
                <a:ea typeface="標楷體" panose="03000509000000000000" pitchFamily="65" charset="-120"/>
              </a:rPr>
              <a:t>:(5</a:t>
            </a:r>
            <a:r>
              <a:rPr lang="zh-TW" altLang="en-US" sz="3200" dirty="0" smtClean="0">
                <a:latin typeface="標楷體" panose="03000509000000000000" pitchFamily="65" charset="-120"/>
                <a:ea typeface="標楷體" panose="03000509000000000000" pitchFamily="65" charset="-120"/>
              </a:rPr>
              <a:t>年以上</a:t>
            </a:r>
            <a:r>
              <a:rPr lang="en-US" altLang="zh-TW" sz="3200" dirty="0" smtClean="0">
                <a:latin typeface="標楷體" panose="03000509000000000000" pitchFamily="65" charset="-120"/>
                <a:ea typeface="標楷體" panose="03000509000000000000" pitchFamily="65" charset="-120"/>
              </a:rPr>
              <a:t>)</a:t>
            </a:r>
          </a:p>
          <a:p>
            <a:pPr marL="0" indent="0">
              <a:lnSpc>
                <a:spcPts val="2900"/>
              </a:lnSpc>
              <a:buNone/>
            </a:pPr>
            <a:r>
              <a:rPr lang="zh-TW" altLang="zh-TW" sz="3200" dirty="0" smtClean="0">
                <a:latin typeface="標楷體" panose="03000509000000000000" pitchFamily="65" charset="-120"/>
                <a:ea typeface="標楷體" panose="03000509000000000000" pitchFamily="65" charset="-120"/>
              </a:rPr>
              <a:t>對於</a:t>
            </a:r>
            <a:r>
              <a:rPr lang="zh-TW" altLang="zh-TW" sz="3200" dirty="0">
                <a:latin typeface="標楷體" panose="03000509000000000000" pitchFamily="65" charset="-120"/>
                <a:ea typeface="標楷體" panose="03000509000000000000" pitchFamily="65" charset="-120"/>
              </a:rPr>
              <a:t>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p>
          <a:p>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043" y="217715"/>
            <a:ext cx="3274786" cy="1458685"/>
          </a:xfrm>
          <a:prstGeom prst="rect">
            <a:avLst/>
          </a:prstGeom>
        </p:spPr>
      </p:pic>
    </p:spTree>
    <p:extLst>
      <p:ext uri="{BB962C8B-B14F-4D97-AF65-F5344CB8AC3E}">
        <p14:creationId xmlns:p14="http://schemas.microsoft.com/office/powerpoint/2010/main" val="127567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38688" y="188686"/>
            <a:ext cx="10018713" cy="6516913"/>
          </a:xfrm>
        </p:spPr>
        <p:txBody>
          <a:bodyPr>
            <a:normAutofit fontScale="25000" lnSpcReduction="20000"/>
          </a:bodyPr>
          <a:lstStyle/>
          <a:p>
            <a:pPr marL="0" indent="0">
              <a:lnSpc>
                <a:spcPts val="3600"/>
              </a:lnSpc>
              <a:buNone/>
            </a:pPr>
            <a:r>
              <a:rPr lang="zh-TW" altLang="zh-TW" sz="12000" dirty="0">
                <a:latin typeface="標楷體" panose="03000509000000000000" pitchFamily="65" charset="-120"/>
                <a:ea typeface="標楷體" panose="03000509000000000000" pitchFamily="65" charset="-120"/>
              </a:rPr>
              <a:t>公務人員任用法</a:t>
            </a:r>
            <a:r>
              <a:rPr lang="en-US" altLang="zh-TW" sz="12000" dirty="0">
                <a:latin typeface="標楷體" panose="03000509000000000000" pitchFamily="65" charset="-120"/>
                <a:ea typeface="標楷體" panose="03000509000000000000" pitchFamily="65" charset="-120"/>
              </a:rPr>
              <a:t>:</a:t>
            </a:r>
            <a:endParaRPr lang="zh-TW" altLang="zh-TW" sz="12000" dirty="0">
              <a:latin typeface="標楷體" panose="03000509000000000000" pitchFamily="65" charset="-120"/>
              <a:ea typeface="標楷體" panose="03000509000000000000" pitchFamily="65" charset="-120"/>
            </a:endParaRPr>
          </a:p>
          <a:p>
            <a:pPr marL="0" indent="0">
              <a:lnSpc>
                <a:spcPts val="3600"/>
              </a:lnSpc>
              <a:buNone/>
            </a:pPr>
            <a:r>
              <a:rPr lang="zh-TW" altLang="zh-TW" sz="12000" dirty="0">
                <a:latin typeface="標楷體" panose="03000509000000000000" pitchFamily="65" charset="-120"/>
                <a:ea typeface="標楷體" panose="03000509000000000000" pitchFamily="65" charset="-120"/>
              </a:rPr>
              <a:t>第</a:t>
            </a:r>
            <a:r>
              <a:rPr lang="en-US" altLang="zh-TW" sz="12000" dirty="0">
                <a:latin typeface="標楷體" panose="03000509000000000000" pitchFamily="65" charset="-120"/>
                <a:ea typeface="標楷體" panose="03000509000000000000" pitchFamily="65" charset="-120"/>
              </a:rPr>
              <a:t>28</a:t>
            </a:r>
            <a:r>
              <a:rPr lang="zh-TW" altLang="zh-TW" sz="12000" dirty="0">
                <a:latin typeface="標楷體" panose="03000509000000000000" pitchFamily="65" charset="-120"/>
                <a:ea typeface="標楷體" panose="03000509000000000000" pitchFamily="65" charset="-120"/>
              </a:rPr>
              <a:t>條第</a:t>
            </a:r>
            <a:r>
              <a:rPr lang="en-US" altLang="zh-TW" sz="12000" dirty="0">
                <a:latin typeface="標楷體" panose="03000509000000000000" pitchFamily="65" charset="-120"/>
                <a:ea typeface="標楷體" panose="03000509000000000000" pitchFamily="65" charset="-120"/>
              </a:rPr>
              <a:t>1</a:t>
            </a:r>
            <a:r>
              <a:rPr lang="zh-TW" altLang="zh-TW" sz="12000" dirty="0">
                <a:latin typeface="標楷體" panose="03000509000000000000" pitchFamily="65" charset="-120"/>
                <a:ea typeface="標楷體" panose="03000509000000000000" pitchFamily="65" charset="-120"/>
              </a:rPr>
              <a:t>項第</a:t>
            </a:r>
            <a:r>
              <a:rPr lang="en-US" altLang="zh-TW" sz="12000" dirty="0">
                <a:latin typeface="標楷體" panose="03000509000000000000" pitchFamily="65" charset="-120"/>
                <a:ea typeface="標楷體" panose="03000509000000000000" pitchFamily="65" charset="-120"/>
              </a:rPr>
              <a:t>4</a:t>
            </a:r>
            <a:r>
              <a:rPr lang="zh-TW" altLang="zh-TW" sz="12000" dirty="0">
                <a:latin typeface="標楷體" panose="03000509000000000000" pitchFamily="65" charset="-120"/>
                <a:ea typeface="標楷體" panose="03000509000000000000" pitchFamily="65" charset="-120"/>
              </a:rPr>
              <a:t>款</a:t>
            </a:r>
            <a:r>
              <a:rPr lang="en-US" altLang="zh-TW" sz="12000" dirty="0" smtClean="0">
                <a:latin typeface="標楷體" panose="03000509000000000000" pitchFamily="65" charset="-120"/>
                <a:ea typeface="標楷體" panose="03000509000000000000" pitchFamily="65" charset="-120"/>
              </a:rPr>
              <a:t>:</a:t>
            </a:r>
          </a:p>
          <a:p>
            <a:pPr marL="0" indent="0" algn="just">
              <a:lnSpc>
                <a:spcPts val="3600"/>
              </a:lnSpc>
              <a:buNone/>
            </a:pPr>
            <a:r>
              <a:rPr lang="zh-TW" altLang="zh-TW" sz="12000" dirty="0" smtClean="0">
                <a:latin typeface="標楷體" panose="03000509000000000000" pitchFamily="65" charset="-120"/>
                <a:ea typeface="標楷體" panose="03000509000000000000" pitchFamily="65" charset="-120"/>
              </a:rPr>
              <a:t>有</a:t>
            </a:r>
            <a:r>
              <a:rPr lang="zh-TW" altLang="zh-TW" sz="12000" dirty="0">
                <a:latin typeface="標楷體" panose="03000509000000000000" pitchFamily="65" charset="-120"/>
                <a:ea typeface="標楷體" panose="03000509000000000000" pitchFamily="65" charset="-120"/>
              </a:rPr>
              <a:t>下列情事之一者，不得任用為公務人員：…</a:t>
            </a:r>
            <a:r>
              <a:rPr lang="en-US" altLang="zh-TW" sz="12000" dirty="0">
                <a:latin typeface="標楷體" panose="03000509000000000000" pitchFamily="65" charset="-120"/>
                <a:ea typeface="標楷體" panose="03000509000000000000" pitchFamily="65" charset="-120"/>
              </a:rPr>
              <a:t>…</a:t>
            </a:r>
            <a:r>
              <a:rPr lang="zh-TW" altLang="zh-TW" sz="12000" dirty="0">
                <a:latin typeface="標楷體" panose="03000509000000000000" pitchFamily="65" charset="-120"/>
                <a:ea typeface="標楷體" panose="03000509000000000000" pitchFamily="65" charset="-120"/>
              </a:rPr>
              <a:t>曾服公務有貪污行為，經有罪判決確定或通緝有案尚未結案。</a:t>
            </a:r>
            <a:r>
              <a:rPr lang="en-US" altLang="zh-TW" sz="12000" dirty="0" smtClean="0">
                <a:latin typeface="標楷體" panose="03000509000000000000" pitchFamily="65" charset="-120"/>
                <a:ea typeface="標楷體" panose="03000509000000000000" pitchFamily="65" charset="-120"/>
              </a:rPr>
              <a:t>……</a:t>
            </a:r>
          </a:p>
          <a:p>
            <a:pPr marL="0" indent="0">
              <a:lnSpc>
                <a:spcPts val="3600"/>
              </a:lnSpc>
              <a:buNone/>
            </a:pPr>
            <a:r>
              <a:rPr lang="zh-TW" altLang="zh-TW" sz="12000" dirty="0" smtClean="0">
                <a:latin typeface="標楷體" panose="03000509000000000000" pitchFamily="65" charset="-120"/>
                <a:ea typeface="標楷體" panose="03000509000000000000" pitchFamily="65" charset="-120"/>
              </a:rPr>
              <a:t>第</a:t>
            </a:r>
            <a:r>
              <a:rPr lang="en-US" altLang="zh-TW" sz="12000" dirty="0">
                <a:latin typeface="標楷體" panose="03000509000000000000" pitchFamily="65" charset="-120"/>
                <a:ea typeface="標楷體" panose="03000509000000000000" pitchFamily="65" charset="-120"/>
              </a:rPr>
              <a:t>28</a:t>
            </a:r>
            <a:r>
              <a:rPr lang="zh-TW" altLang="zh-TW" sz="12000" dirty="0">
                <a:latin typeface="標楷體" panose="03000509000000000000" pitchFamily="65" charset="-120"/>
                <a:ea typeface="標楷體" panose="03000509000000000000" pitchFamily="65" charset="-120"/>
              </a:rPr>
              <a:t>條第</a:t>
            </a:r>
            <a:r>
              <a:rPr lang="en-US" altLang="zh-TW" sz="12000" dirty="0">
                <a:latin typeface="標楷體" panose="03000509000000000000" pitchFamily="65" charset="-120"/>
                <a:ea typeface="標楷體" panose="03000509000000000000" pitchFamily="65" charset="-120"/>
              </a:rPr>
              <a:t>2</a:t>
            </a:r>
            <a:r>
              <a:rPr lang="zh-TW" altLang="zh-TW" sz="12000" dirty="0">
                <a:latin typeface="標楷體" panose="03000509000000000000" pitchFamily="65" charset="-120"/>
                <a:ea typeface="標楷體" panose="03000509000000000000" pitchFamily="65" charset="-120"/>
              </a:rPr>
              <a:t>項</a:t>
            </a:r>
            <a:r>
              <a:rPr lang="en-US" altLang="zh-TW" sz="12000" dirty="0" smtClean="0">
                <a:latin typeface="標楷體" panose="03000509000000000000" pitchFamily="65" charset="-120"/>
                <a:ea typeface="標楷體" panose="03000509000000000000" pitchFamily="65" charset="-120"/>
              </a:rPr>
              <a:t>:</a:t>
            </a:r>
          </a:p>
          <a:p>
            <a:pPr marL="0" indent="0">
              <a:lnSpc>
                <a:spcPts val="3600"/>
              </a:lnSpc>
              <a:buNone/>
            </a:pPr>
            <a:r>
              <a:rPr lang="zh-TW" altLang="zh-TW" sz="12000" dirty="0" smtClean="0">
                <a:latin typeface="標楷體" panose="03000509000000000000" pitchFamily="65" charset="-120"/>
                <a:ea typeface="標楷體" panose="03000509000000000000" pitchFamily="65" charset="-120"/>
              </a:rPr>
              <a:t>公務人員</a:t>
            </a:r>
            <a:r>
              <a:rPr lang="zh-TW" altLang="zh-TW" sz="12000" dirty="0">
                <a:latin typeface="標楷體" panose="03000509000000000000" pitchFamily="65" charset="-120"/>
                <a:ea typeface="標楷體" panose="03000509000000000000" pitchFamily="65" charset="-120"/>
              </a:rPr>
              <a:t>於任用後，有前項第一款至第九款情事之一者，應予免職；……。任用後發現其於任用時有前項各款情事之一者，應撤銷任用</a:t>
            </a:r>
            <a:r>
              <a:rPr lang="zh-TW" altLang="zh-TW" sz="12000" dirty="0" smtClean="0">
                <a:latin typeface="標楷體" panose="03000509000000000000" pitchFamily="65" charset="-120"/>
                <a:ea typeface="標楷體" panose="03000509000000000000" pitchFamily="65" charset="-120"/>
              </a:rPr>
              <a:t>。</a:t>
            </a:r>
            <a:endParaRPr lang="en-US" altLang="zh-TW" sz="12000" dirty="0" smtClean="0">
              <a:latin typeface="標楷體" panose="03000509000000000000" pitchFamily="65" charset="-120"/>
              <a:ea typeface="標楷體" panose="03000509000000000000" pitchFamily="65" charset="-120"/>
            </a:endParaRPr>
          </a:p>
          <a:p>
            <a:pPr marL="0" indent="0">
              <a:lnSpc>
                <a:spcPts val="2500"/>
              </a:lnSpc>
              <a:buNone/>
            </a:pPr>
            <a:r>
              <a:rPr lang="en-US" altLang="zh-TW" sz="11200" dirty="0">
                <a:solidFill>
                  <a:srgbClr val="7030A0"/>
                </a:solidFill>
                <a:latin typeface="標楷體" panose="03000509000000000000" pitchFamily="65" charset="-120"/>
                <a:ea typeface="標楷體" panose="03000509000000000000" pitchFamily="65" charset="-120"/>
              </a:rPr>
              <a:t> </a:t>
            </a:r>
            <a:r>
              <a:rPr lang="en-US" altLang="zh-TW" sz="11200" dirty="0" smtClean="0">
                <a:solidFill>
                  <a:srgbClr val="7030A0"/>
                </a:solidFill>
                <a:latin typeface="標楷體" panose="03000509000000000000" pitchFamily="65" charset="-120"/>
                <a:ea typeface="標楷體" panose="03000509000000000000" pitchFamily="65" charset="-120"/>
              </a:rPr>
              <a:t> </a:t>
            </a:r>
            <a:r>
              <a:rPr lang="zh-TW" altLang="en-US" sz="11200" dirty="0" smtClean="0">
                <a:solidFill>
                  <a:srgbClr val="7030A0"/>
                </a:solidFill>
                <a:latin typeface="標楷體" panose="03000509000000000000" pitchFamily="65" charset="-120"/>
                <a:ea typeface="標楷體" panose="03000509000000000000" pitchFamily="65" charset="-120"/>
              </a:rPr>
              <a:t>緩刑</a:t>
            </a:r>
            <a:r>
              <a:rPr lang="en-US" altLang="zh-TW" sz="11200" dirty="0">
                <a:solidFill>
                  <a:srgbClr val="7030A0"/>
                </a:solidFill>
                <a:latin typeface="標楷體" panose="03000509000000000000" pitchFamily="65" charset="-120"/>
                <a:ea typeface="標楷體" panose="03000509000000000000" pitchFamily="65" charset="-120"/>
              </a:rPr>
              <a:t>:</a:t>
            </a:r>
            <a:r>
              <a:rPr lang="zh-TW" altLang="en-US" sz="11200" dirty="0">
                <a:latin typeface="標楷體" panose="03000509000000000000" pitchFamily="65" charset="-120"/>
                <a:ea typeface="標楷體" panose="03000509000000000000" pitchFamily="65" charset="-120"/>
              </a:rPr>
              <a:t>緩刑期滿，而緩刑之宣告未經撤銷者，其刑之宣告失</a:t>
            </a:r>
            <a:r>
              <a:rPr lang="zh-TW" altLang="en-US" sz="11200" dirty="0" smtClean="0">
                <a:latin typeface="標楷體" panose="03000509000000000000" pitchFamily="65" charset="-120"/>
                <a:ea typeface="標楷體" panose="03000509000000000000" pitchFamily="65" charset="-120"/>
              </a:rPr>
              <a:t>其</a:t>
            </a:r>
            <a:endParaRPr lang="en-US" altLang="zh-TW" sz="11200" dirty="0" smtClean="0">
              <a:latin typeface="標楷體" panose="03000509000000000000" pitchFamily="65" charset="-120"/>
              <a:ea typeface="標楷體" panose="03000509000000000000" pitchFamily="65" charset="-120"/>
            </a:endParaRPr>
          </a:p>
          <a:p>
            <a:pPr marL="0" indent="0">
              <a:lnSpc>
                <a:spcPts val="2500"/>
              </a:lnSpc>
              <a:buNone/>
            </a:pPr>
            <a:r>
              <a:rPr lang="en-US" altLang="zh-TW" sz="11200" dirty="0">
                <a:latin typeface="標楷體" panose="03000509000000000000" pitchFamily="65" charset="-120"/>
                <a:ea typeface="標楷體" panose="03000509000000000000" pitchFamily="65" charset="-120"/>
              </a:rPr>
              <a:t> </a:t>
            </a:r>
            <a:r>
              <a:rPr lang="en-US" altLang="zh-TW" sz="11200" dirty="0" smtClean="0">
                <a:latin typeface="標楷體" panose="03000509000000000000" pitchFamily="65" charset="-120"/>
                <a:ea typeface="標楷體" panose="03000509000000000000" pitchFamily="65" charset="-120"/>
              </a:rPr>
              <a:t>      </a:t>
            </a:r>
            <a:r>
              <a:rPr lang="zh-TW" altLang="en-US" sz="11200" dirty="0" smtClean="0">
                <a:latin typeface="標楷體" panose="03000509000000000000" pitchFamily="65" charset="-120"/>
                <a:ea typeface="標楷體" panose="03000509000000000000" pitchFamily="65" charset="-120"/>
              </a:rPr>
              <a:t>效力。</a:t>
            </a:r>
            <a:endParaRPr lang="en-US" altLang="zh-TW" sz="112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11200" dirty="0" smtClean="0">
                <a:latin typeface="標楷體" panose="03000509000000000000" pitchFamily="65" charset="-120"/>
                <a:ea typeface="標楷體" panose="03000509000000000000" pitchFamily="65" charset="-120"/>
              </a:rPr>
              <a:t>       雖受緩刑</a:t>
            </a:r>
            <a:r>
              <a:rPr lang="zh-TW" altLang="en-US" sz="11200" dirty="0">
                <a:latin typeface="標楷體" panose="03000509000000000000" pitchFamily="65" charset="-120"/>
                <a:ea typeface="標楷體" panose="03000509000000000000" pitchFamily="65" charset="-120"/>
              </a:rPr>
              <a:t>之宣告，仍須俟緩刑期滿而緩刑之宣告並未</a:t>
            </a:r>
            <a:r>
              <a:rPr lang="zh-TW" altLang="en-US" sz="11200" dirty="0" smtClean="0">
                <a:latin typeface="標楷體" panose="03000509000000000000" pitchFamily="65" charset="-120"/>
                <a:ea typeface="標楷體" panose="03000509000000000000" pitchFamily="65" charset="-120"/>
              </a:rPr>
              <a:t>撤</a:t>
            </a:r>
            <a:endParaRPr lang="en-US" altLang="zh-TW" sz="11200" dirty="0" smtClean="0">
              <a:latin typeface="標楷體" panose="03000509000000000000" pitchFamily="65" charset="-120"/>
              <a:ea typeface="標楷體" panose="03000509000000000000" pitchFamily="65" charset="-120"/>
            </a:endParaRPr>
          </a:p>
          <a:p>
            <a:pPr marL="0" indent="0">
              <a:lnSpc>
                <a:spcPts val="2500"/>
              </a:lnSpc>
              <a:buNone/>
            </a:pPr>
            <a:r>
              <a:rPr lang="en-US" altLang="zh-TW" sz="11200" dirty="0">
                <a:latin typeface="標楷體" panose="03000509000000000000" pitchFamily="65" charset="-120"/>
                <a:ea typeface="標楷體" panose="03000509000000000000" pitchFamily="65" charset="-120"/>
              </a:rPr>
              <a:t> </a:t>
            </a:r>
            <a:r>
              <a:rPr lang="en-US" altLang="zh-TW" sz="11200" dirty="0" smtClean="0">
                <a:latin typeface="標楷體" panose="03000509000000000000" pitchFamily="65" charset="-120"/>
                <a:ea typeface="標楷體" panose="03000509000000000000" pitchFamily="65" charset="-120"/>
              </a:rPr>
              <a:t>      </a:t>
            </a:r>
            <a:r>
              <a:rPr lang="zh-TW" altLang="en-US" sz="11200" dirty="0" smtClean="0">
                <a:latin typeface="標楷體" panose="03000509000000000000" pitchFamily="65" charset="-120"/>
                <a:ea typeface="標楷體" panose="03000509000000000000" pitchFamily="65" charset="-120"/>
              </a:rPr>
              <a:t>銷</a:t>
            </a:r>
            <a:r>
              <a:rPr lang="zh-TW" altLang="en-US" sz="11200" dirty="0">
                <a:latin typeface="標楷體" panose="03000509000000000000" pitchFamily="65" charset="-120"/>
                <a:ea typeface="標楷體" panose="03000509000000000000" pitchFamily="65" charset="-120"/>
              </a:rPr>
              <a:t>時，</a:t>
            </a:r>
            <a:r>
              <a:rPr lang="zh-TW" altLang="en-US" sz="11200" dirty="0" smtClean="0">
                <a:latin typeface="標楷體" panose="03000509000000000000" pitchFamily="65" charset="-120"/>
                <a:ea typeface="標楷體" panose="03000509000000000000" pitchFamily="65" charset="-120"/>
              </a:rPr>
              <a:t>始得應任何考試或</a:t>
            </a:r>
            <a:r>
              <a:rPr lang="zh-TW" altLang="en-US" sz="11200" dirty="0">
                <a:latin typeface="標楷體" panose="03000509000000000000" pitchFamily="65" charset="-120"/>
                <a:ea typeface="標楷體" panose="03000509000000000000" pitchFamily="65" charset="-120"/>
              </a:rPr>
              <a:t>任為公務人員</a:t>
            </a:r>
            <a:r>
              <a:rPr lang="zh-TW" altLang="en-US" sz="11200" dirty="0" smtClean="0">
                <a:latin typeface="標楷體" panose="03000509000000000000" pitchFamily="65" charset="-120"/>
                <a:ea typeface="標楷體" panose="03000509000000000000" pitchFamily="65" charset="-120"/>
              </a:rPr>
              <a:t>。</a:t>
            </a:r>
            <a:endParaRPr lang="zh-TW" altLang="zh-TW" sz="11200"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429" y="188687"/>
            <a:ext cx="3367313" cy="1291770"/>
          </a:xfrm>
          <a:prstGeom prst="rect">
            <a:avLst/>
          </a:prstGeom>
        </p:spPr>
      </p:pic>
    </p:spTree>
    <p:extLst>
      <p:ext uri="{BB962C8B-B14F-4D97-AF65-F5344CB8AC3E}">
        <p14:creationId xmlns:p14="http://schemas.microsoft.com/office/powerpoint/2010/main" val="2951327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視差</Template>
  <TotalTime>1365</TotalTime>
  <Words>4288</Words>
  <Application>Microsoft Office PowerPoint</Application>
  <PresentationFormat>寬螢幕</PresentationFormat>
  <Paragraphs>108</Paragraphs>
  <Slides>33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33</vt:i4>
      </vt:variant>
    </vt:vector>
  </HeadingPairs>
  <TitlesOfParts>
    <vt:vector size="39" baseType="lpstr">
      <vt:lpstr>新細明體</vt:lpstr>
      <vt:lpstr>標楷體</vt:lpstr>
      <vt:lpstr>Arial</vt:lpstr>
      <vt:lpstr>Calibri</vt:lpstr>
      <vt:lpstr>Corbel</vt:lpstr>
      <vt:lpstr>視差</vt:lpstr>
      <vt:lpstr>PowerPoint 簡報</vt:lpstr>
      <vt:lpstr>簡報大綱</vt:lpstr>
      <vt:lpstr>  新聞回顧一</vt:lpstr>
      <vt:lpstr>  新聞回顧二</vt:lpstr>
      <vt:lpstr>案例類型簡介  105年公務員申領或侵占小額款項專案法紀宣導參考教材</vt:lpstr>
      <vt:lpstr>違法申領小額款項之法律責任 —貪小便宜的代價 </vt:lpstr>
      <vt:lpstr>PowerPoint 簡報</vt:lpstr>
      <vt:lpstr>PowerPoint 簡報</vt:lpstr>
      <vt:lpstr>PowerPoint 簡報</vt:lpstr>
      <vt:lpstr>他山之石一</vt:lpstr>
      <vt:lpstr>他山之石二</vt:lpstr>
      <vt:lpstr>他山之石三</vt:lpstr>
      <vt:lpstr>他山之石四</vt:lpstr>
      <vt:lpstr>他山之石五</vt:lpstr>
      <vt:lpstr>他山之石六</vt:lpstr>
      <vt:lpstr>他山之石七</vt:lpstr>
      <vt:lpstr>他山之石八</vt:lpstr>
      <vt:lpstr>他山之石九</vt:lpstr>
      <vt:lpstr>他山之石十</vt:lpstr>
      <vt:lpstr>他山之石十一</vt:lpstr>
      <vt:lpstr>他山之石十二</vt:lpstr>
      <vt:lpstr>他山之石十三</vt:lpstr>
      <vt:lpstr>他山之石十四</vt:lpstr>
      <vt:lpstr>他山之石十五</vt:lpstr>
      <vt:lpstr>他山之石十六</vt:lpstr>
      <vt:lpstr>他山之石十七</vt:lpstr>
      <vt:lpstr>他山之石十八</vt:lpstr>
      <vt:lpstr>他山之石十九</vt:lpstr>
      <vt:lpstr>他山之石二十</vt:lpstr>
      <vt:lpstr>溫故知新一                 109年1月 國內出差交通費報支規定</vt:lpstr>
      <vt:lpstr>溫故知新二                   109年1月 國內出差交通費報支規定</vt:lpstr>
      <vt:lpstr>結語</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xp</dc:creator>
  <cp:lastModifiedBy>劉麗芳</cp:lastModifiedBy>
  <cp:revision>342</cp:revision>
  <cp:lastPrinted>2020-09-07T06:17:17Z</cp:lastPrinted>
  <dcterms:created xsi:type="dcterms:W3CDTF">2020-07-28T08:40:46Z</dcterms:created>
  <dcterms:modified xsi:type="dcterms:W3CDTF">2020-10-06T06:06:03Z</dcterms:modified>
</cp:coreProperties>
</file>