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sldIdLst>
    <p:sldId id="256" r:id="rId2"/>
    <p:sldId id="257" r:id="rId3"/>
    <p:sldId id="258" r:id="rId4"/>
    <p:sldId id="259" r:id="rId5"/>
    <p:sldId id="262" r:id="rId6"/>
    <p:sldId id="260" r:id="rId7"/>
    <p:sldId id="261" r:id="rId8"/>
    <p:sldId id="263" r:id="rId9"/>
    <p:sldId id="275" r:id="rId10"/>
    <p:sldId id="264" r:id="rId11"/>
    <p:sldId id="265" r:id="rId12"/>
    <p:sldId id="267" r:id="rId13"/>
    <p:sldId id="268" r:id="rId14"/>
    <p:sldId id="269" r:id="rId15"/>
    <p:sldId id="270" r:id="rId16"/>
    <p:sldId id="271" r:id="rId17"/>
    <p:sldId id="274" r:id="rId18"/>
    <p:sldId id="272" r:id="rId19"/>
    <p:sldId id="276" r:id="rId20"/>
    <p:sldId id="273" r:id="rId21"/>
    <p:sldId id="277" r:id="rId22"/>
    <p:sldId id="278" r:id="rId23"/>
    <p:sldId id="279" r:id="rId24"/>
    <p:sldId id="280" r:id="rId25"/>
    <p:sldId id="281" r:id="rId26"/>
    <p:sldId id="282" r:id="rId27"/>
    <p:sldId id="283" r:id="rId28"/>
    <p:sldId id="285" r:id="rId29"/>
    <p:sldId id="284" r:id="rId30"/>
    <p:sldId id="286" r:id="rId31"/>
    <p:sldId id="289" r:id="rId32"/>
    <p:sldId id="287" r:id="rId33"/>
    <p:sldId id="288" r:id="rId34"/>
    <p:sldId id="290" r:id="rId35"/>
    <p:sldId id="291" r:id="rId36"/>
    <p:sldId id="295" r:id="rId37"/>
    <p:sldId id="266" r:id="rId38"/>
    <p:sldId id="292" r:id="rId39"/>
    <p:sldId id="293" r:id="rId40"/>
    <p:sldId id="294" r:id="rId4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41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1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28728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44884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68693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581604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733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2251292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3339882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190811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405940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275458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12798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254025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331027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246017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301529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65D39A3-028B-48F1-81CD-1E7201F88457}" type="datetimeFigureOut">
              <a:rPr lang="zh-TW" altLang="en-US" smtClean="0"/>
              <a:t>2023/10/3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362554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65D39A3-028B-48F1-81CD-1E7201F88457}" type="datetimeFigureOut">
              <a:rPr lang="zh-TW" altLang="en-US" smtClean="0"/>
              <a:t>2023/10/3</a:t>
            </a:fld>
            <a:endParaRPr lang="zh-TW"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1200632395"/>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aw.moj.gov.tw/LawClass/LawSingle.aspx?pcode=S0120001&amp;flno=77" TargetMode="External"/><Relationship Id="rId2" Type="http://schemas.openxmlformats.org/officeDocument/2006/relationships/hyperlink" Target="https://law.moj.gov.tw/LawClass/LawSingle.aspx?pcode=S0120001&amp;flno=25"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4">
                <a:lumMod val="20000"/>
                <a:lumOff val="80000"/>
              </a:schemeClr>
            </a:gs>
            <a:gs pos="100000">
              <a:srgbClr val="39719C"/>
            </a:gs>
            <a:gs pos="0">
              <a:schemeClr val="accent6">
                <a:lumMod val="20000"/>
                <a:lumOff val="80000"/>
              </a:schemeClr>
            </a:gs>
            <a:gs pos="100000">
              <a:schemeClr val="tx2">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CD7ACC4-C0F4-EF21-CF03-08B81FC0FD04}"/>
              </a:ext>
            </a:extLst>
          </p:cNvPr>
          <p:cNvSpPr>
            <a:spLocks noGrp="1"/>
          </p:cNvSpPr>
          <p:nvPr>
            <p:ph type="ctrTitle"/>
          </p:nvPr>
        </p:nvSpPr>
        <p:spPr>
          <a:xfrm>
            <a:off x="2197916" y="721453"/>
            <a:ext cx="7877262" cy="2936148"/>
          </a:xfrm>
        </p:spPr>
        <p:txBody>
          <a:bodyPr/>
          <a:lstStyle/>
          <a:p>
            <a:r>
              <a:rPr lang="zh-TW" altLang="en-US" sz="5400" dirty="0">
                <a:solidFill>
                  <a:schemeClr val="accent6">
                    <a:lumMod val="50000"/>
                  </a:schemeClr>
                </a:solidFill>
                <a:latin typeface="標楷體" panose="03000509000000000000" pitchFamily="65" charset="-120"/>
                <a:ea typeface="標楷體" panose="03000509000000000000" pitchFamily="65" charset="-120"/>
              </a:rPr>
              <a:t>性別平等暨職場霸凌申訴案件處理程序</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sp>
        <p:nvSpPr>
          <p:cNvPr id="3" name="副標題 2">
            <a:extLst>
              <a:ext uri="{FF2B5EF4-FFF2-40B4-BE49-F238E27FC236}">
                <a16:creationId xmlns:a16="http://schemas.microsoft.com/office/drawing/2014/main" xmlns="" id="{94DA0A61-EBEC-F712-DBF0-65D21687F99C}"/>
              </a:ext>
            </a:extLst>
          </p:cNvPr>
          <p:cNvSpPr>
            <a:spLocks noGrp="1"/>
          </p:cNvSpPr>
          <p:nvPr>
            <p:ph type="subTitle" idx="1"/>
          </p:nvPr>
        </p:nvSpPr>
        <p:spPr>
          <a:xfrm>
            <a:off x="2869034" y="3733101"/>
            <a:ext cx="7784983" cy="2625753"/>
          </a:xfrm>
        </p:spPr>
        <p:txBody>
          <a:bodyPr>
            <a:normAutofit/>
          </a:bodyPr>
          <a:lstStyle/>
          <a:p>
            <a:r>
              <a:rPr lang="zh-TW" altLang="en-US" sz="3200" b="1" dirty="0">
                <a:latin typeface="標楷體" panose="03000509000000000000" pitchFamily="65" charset="-120"/>
                <a:ea typeface="標楷體" panose="03000509000000000000" pitchFamily="65" charset="-120"/>
              </a:rPr>
              <a:t>主辦單位</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行政院人事行政總處</a:t>
            </a:r>
          </a:p>
          <a:p>
            <a:r>
              <a:rPr lang="zh-TW" altLang="en-US" sz="3200" b="1" dirty="0">
                <a:latin typeface="標楷體" panose="03000509000000000000" pitchFamily="65" charset="-120"/>
                <a:ea typeface="標楷體" panose="03000509000000000000" pitchFamily="65" charset="-120"/>
              </a:rPr>
              <a:t>承辦單位</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南投縣政府人事處</a:t>
            </a:r>
            <a:endParaRPr lang="en-US" altLang="zh-TW" sz="3200" b="1" dirty="0">
              <a:latin typeface="標楷體" panose="03000509000000000000" pitchFamily="65" charset="-120"/>
              <a:ea typeface="標楷體" panose="03000509000000000000" pitchFamily="65" charset="-120"/>
            </a:endParaRPr>
          </a:p>
          <a:p>
            <a:r>
              <a:rPr lang="zh-TW" altLang="en-US" sz="3200" b="1" dirty="0">
                <a:latin typeface="標楷體" panose="03000509000000000000" pitchFamily="65" charset="-120"/>
                <a:ea typeface="標楷體" panose="03000509000000000000" pitchFamily="65" charset="-120"/>
              </a:rPr>
              <a:t>報告人 </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 羅金燕律師</a:t>
            </a:r>
            <a:endParaRPr lang="en-US" altLang="zh-TW" sz="3200" b="1" dirty="0">
              <a:latin typeface="標楷體" panose="03000509000000000000" pitchFamily="65" charset="-120"/>
              <a:ea typeface="標楷體" panose="03000509000000000000" pitchFamily="65" charset="-120"/>
            </a:endParaRPr>
          </a:p>
          <a:p>
            <a:r>
              <a:rPr lang="zh-TW" altLang="en-US" sz="3200" b="1" dirty="0">
                <a:latin typeface="標楷體" panose="03000509000000000000" pitchFamily="65" charset="-120"/>
                <a:ea typeface="標楷體" panose="03000509000000000000" pitchFamily="65" charset="-120"/>
              </a:rPr>
              <a:t>民國</a:t>
            </a:r>
            <a:r>
              <a:rPr lang="en-US" altLang="zh-TW" sz="3200" b="1" dirty="0">
                <a:latin typeface="標楷體" panose="03000509000000000000" pitchFamily="65" charset="-120"/>
                <a:ea typeface="標楷體" panose="03000509000000000000" pitchFamily="65" charset="-120"/>
              </a:rPr>
              <a:t>112</a:t>
            </a:r>
            <a:r>
              <a:rPr lang="zh-TW" altLang="en-US" sz="3200" b="1" dirty="0">
                <a:latin typeface="標楷體" panose="03000509000000000000" pitchFamily="65" charset="-120"/>
                <a:ea typeface="標楷體" panose="03000509000000000000" pitchFamily="65" charset="-120"/>
              </a:rPr>
              <a:t>年</a:t>
            </a:r>
            <a:r>
              <a:rPr lang="en-US" altLang="zh-TW" sz="3200" b="1" dirty="0">
                <a:latin typeface="標楷體" panose="03000509000000000000" pitchFamily="65" charset="-120"/>
                <a:ea typeface="標楷體" panose="03000509000000000000" pitchFamily="65" charset="-120"/>
              </a:rPr>
              <a:t>9</a:t>
            </a:r>
            <a:r>
              <a:rPr lang="zh-TW" altLang="en-US" sz="3200" b="1" dirty="0">
                <a:latin typeface="標楷體" panose="03000509000000000000" pitchFamily="65" charset="-120"/>
                <a:ea typeface="標楷體" panose="03000509000000000000" pitchFamily="65" charset="-120"/>
              </a:rPr>
              <a:t>月</a:t>
            </a:r>
            <a:r>
              <a:rPr lang="en-US" altLang="zh-TW" sz="3200" b="1" dirty="0">
                <a:latin typeface="標楷體" panose="03000509000000000000" pitchFamily="65" charset="-120"/>
                <a:ea typeface="標楷體" panose="03000509000000000000" pitchFamily="65" charset="-120"/>
              </a:rPr>
              <a:t>20</a:t>
            </a:r>
            <a:r>
              <a:rPr lang="zh-TW" altLang="en-US" sz="3200" b="1" dirty="0">
                <a:latin typeface="標楷體" panose="03000509000000000000" pitchFamily="65" charset="-120"/>
                <a:ea typeface="標楷體" panose="03000509000000000000" pitchFamily="65" charset="-120"/>
              </a:rPr>
              <a:t>日</a:t>
            </a:r>
          </a:p>
        </p:txBody>
      </p:sp>
    </p:spTree>
    <p:extLst>
      <p:ext uri="{BB962C8B-B14F-4D97-AF65-F5344CB8AC3E}">
        <p14:creationId xmlns:p14="http://schemas.microsoft.com/office/powerpoint/2010/main" val="3984970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lumMod val="75000"/>
              </a:schemeClr>
            </a:gs>
            <a:gs pos="100000">
              <a:schemeClr val="tx1">
                <a:lumMod val="95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B02B846-2A8A-3869-6F4C-CCBF00445C01}"/>
              </a:ext>
            </a:extLst>
          </p:cNvPr>
          <p:cNvSpPr>
            <a:spLocks noGrp="1"/>
          </p:cNvSpPr>
          <p:nvPr>
            <p:ph type="title"/>
          </p:nvPr>
        </p:nvSpPr>
        <p:spPr>
          <a:xfrm>
            <a:off x="1931436" y="1959429"/>
            <a:ext cx="8957387" cy="4416204"/>
          </a:xfrm>
        </p:spPr>
        <p:txBody>
          <a:bodyPr>
            <a:normAutofit fontScale="90000"/>
          </a:bodyPr>
          <a:lstStyle/>
          <a:p>
            <a:r>
              <a:rPr lang="zh-TW"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成立霸凌：行為人須受行政處分、可能面臨民事</a:t>
            </a:r>
            <a:r>
              <a:rPr lang="en-US"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損害賠償</a:t>
            </a:r>
            <a:r>
              <a:rPr lang="en-US"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不成立霸凌</a:t>
            </a:r>
            <a:r>
              <a:rPr lang="zh-TW"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還被申訴人清白</a:t>
            </a:r>
            <a:r>
              <a:rPr lang="zh-TW"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
            </a:r>
            <a:br>
              <a:rPr lang="zh-TW"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機關處遇</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引介申訴人心理諮商或予</a:t>
            </a:r>
            <a:r>
              <a:rPr lang="zh-TW" altLang="en-US"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工</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作調整</a:t>
            </a:r>
            <a:r>
              <a:rPr lang="en-US"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安排</a:t>
            </a:r>
            <a:r>
              <a:rPr lang="zh-TW" altLang="en-US"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員工</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心靈健康講座或法治概念宣導</a:t>
            </a:r>
            <a:r>
              <a:rPr lang="en-US"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講習</a:t>
            </a:r>
            <a:r>
              <a:rPr lang="zh-TW" altLang="zh-TW" sz="3200"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zh-TW" altLang="zh-TW" sz="3200"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sz="3200" dirty="0">
              <a:solidFill>
                <a:schemeClr val="accent1">
                  <a:lumMod val="75000"/>
                </a:schemeClr>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25EB884B-7CEF-9900-0F39-68EBA5C26D93}"/>
              </a:ext>
            </a:extLst>
          </p:cNvPr>
          <p:cNvSpPr>
            <a:spLocks noGrp="1"/>
          </p:cNvSpPr>
          <p:nvPr>
            <p:ph idx="1"/>
          </p:nvPr>
        </p:nvSpPr>
        <p:spPr>
          <a:xfrm>
            <a:off x="2155370" y="685800"/>
            <a:ext cx="7063241" cy="1273629"/>
          </a:xfrm>
        </p:spPr>
        <p:txBody>
          <a:bodyPr>
            <a:normAutofit/>
          </a:bodyPr>
          <a:lstStyle/>
          <a:p>
            <a:pPr marL="0" indent="0" algn="ctr">
              <a:buNone/>
            </a:pPr>
            <a:r>
              <a:rPr lang="zh-TW" altLang="en-US" sz="3600" dirty="0">
                <a:solidFill>
                  <a:srgbClr val="002060"/>
                </a:solidFill>
                <a:latin typeface="標楷體" panose="03000509000000000000" pitchFamily="65" charset="-120"/>
                <a:ea typeface="標楷體" panose="03000509000000000000" pitchFamily="65" charset="-120"/>
              </a:rPr>
              <a:t>  </a:t>
            </a:r>
            <a:r>
              <a:rPr lang="zh-TW" altLang="en-US" sz="3600" b="1" dirty="0">
                <a:solidFill>
                  <a:srgbClr val="002060"/>
                </a:solidFill>
                <a:latin typeface="標楷體" panose="03000509000000000000" pitchFamily="65" charset="-120"/>
                <a:ea typeface="標楷體" panose="03000509000000000000" pitchFamily="65" charset="-120"/>
              </a:rPr>
              <a:t>終局的正義與</a:t>
            </a:r>
            <a:r>
              <a:rPr lang="zh-TW" altLang="en-US" sz="3600" b="1" dirty="0">
                <a:solidFill>
                  <a:srgbClr val="7030A0"/>
                </a:solidFill>
                <a:latin typeface="標楷體" panose="03000509000000000000" pitchFamily="65" charset="-120"/>
                <a:ea typeface="標楷體" panose="03000509000000000000" pitchFamily="65" charset="-120"/>
              </a:rPr>
              <a:t>溫柔</a:t>
            </a:r>
          </a:p>
        </p:txBody>
      </p:sp>
    </p:spTree>
    <p:extLst>
      <p:ext uri="{BB962C8B-B14F-4D97-AF65-F5344CB8AC3E}">
        <p14:creationId xmlns:p14="http://schemas.microsoft.com/office/powerpoint/2010/main" val="156517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96000">
              <a:schemeClr val="accent4">
                <a:lumMod val="75000"/>
              </a:schemeClr>
            </a:gs>
            <a:gs pos="38000">
              <a:schemeClr val="accent6">
                <a:lumMod val="40000"/>
                <a:lumOff val="60000"/>
              </a:schemeClr>
            </a:gs>
            <a:gs pos="54000">
              <a:srgbClr val="FFFF00"/>
            </a:gs>
            <a:gs pos="56000">
              <a:schemeClr val="accent2">
                <a:lumMod val="20000"/>
                <a:lumOff val="80000"/>
              </a:schemeClr>
            </a:gs>
            <a:gs pos="3000">
              <a:schemeClr val="accent2">
                <a:lumMod val="20000"/>
                <a:lumOff val="80000"/>
              </a:schemeClr>
            </a:gs>
            <a:gs pos="14000">
              <a:schemeClr val="bg2">
                <a:shade val="96000"/>
                <a:satMod val="120000"/>
                <a:lumMod val="90000"/>
              </a:schemeClr>
            </a:gs>
          </a:gsLst>
          <a:lin ang="1800000" scaled="0"/>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2C69136-ADDA-D0CA-9CC6-29A7DD5BDF64}"/>
              </a:ext>
            </a:extLst>
          </p:cNvPr>
          <p:cNvSpPr>
            <a:spLocks noGrp="1"/>
          </p:cNvSpPr>
          <p:nvPr>
            <p:ph type="title"/>
          </p:nvPr>
        </p:nvSpPr>
        <p:spPr>
          <a:xfrm>
            <a:off x="684212" y="5796793"/>
            <a:ext cx="8534400" cy="197606"/>
          </a:xfrm>
        </p:spPr>
        <p:txBody>
          <a:bodyPr>
            <a:normAutofit fontScale="90000"/>
          </a:bodyPr>
          <a:lstStyle/>
          <a:p>
            <a:endParaRPr lang="zh-TW" altLang="en-US" dirty="0"/>
          </a:p>
        </p:txBody>
      </p:sp>
      <p:sp>
        <p:nvSpPr>
          <p:cNvPr id="3" name="內容版面配置區 2">
            <a:extLst>
              <a:ext uri="{FF2B5EF4-FFF2-40B4-BE49-F238E27FC236}">
                <a16:creationId xmlns:a16="http://schemas.microsoft.com/office/drawing/2014/main" xmlns="" id="{818B1857-439B-A6EB-5980-49F8FD607AB6}"/>
              </a:ext>
            </a:extLst>
          </p:cNvPr>
          <p:cNvSpPr>
            <a:spLocks noGrp="1"/>
          </p:cNvSpPr>
          <p:nvPr>
            <p:ph idx="1"/>
          </p:nvPr>
        </p:nvSpPr>
        <p:spPr>
          <a:xfrm>
            <a:off x="1904300" y="685800"/>
            <a:ext cx="8028265" cy="5027103"/>
          </a:xfrm>
        </p:spPr>
        <p:txBody>
          <a:bodyPr>
            <a:normAutofit/>
          </a:bodyPr>
          <a:lstStyle/>
          <a:p>
            <a:pPr marL="0" indent="0" algn="ctr">
              <a:buNone/>
            </a:pPr>
            <a:r>
              <a:rPr lang="zh-TW" altLang="en-US" sz="5400" b="1" dirty="0">
                <a:solidFill>
                  <a:schemeClr val="accent2">
                    <a:lumMod val="60000"/>
                    <a:lumOff val="40000"/>
                  </a:schemeClr>
                </a:solidFill>
                <a:latin typeface="標楷體" panose="03000509000000000000" pitchFamily="65" charset="-120"/>
                <a:ea typeface="標楷體" panose="03000509000000000000" pitchFamily="65" charset="-120"/>
              </a:rPr>
              <a:t>性</a:t>
            </a:r>
            <a:r>
              <a:rPr lang="zh-TW" altLang="en-US" sz="5400" b="1" dirty="0">
                <a:solidFill>
                  <a:srgbClr val="00B050"/>
                </a:solidFill>
                <a:latin typeface="標楷體" panose="03000509000000000000" pitchFamily="65" charset="-120"/>
                <a:ea typeface="標楷體" panose="03000509000000000000" pitchFamily="65" charset="-120"/>
              </a:rPr>
              <a:t>平</a:t>
            </a:r>
            <a:r>
              <a:rPr lang="zh-TW" altLang="en-US" sz="5400" b="1" dirty="0">
                <a:solidFill>
                  <a:srgbClr val="002060"/>
                </a:solidFill>
                <a:latin typeface="標楷體" panose="03000509000000000000" pitchFamily="65" charset="-120"/>
                <a:ea typeface="標楷體" panose="03000509000000000000" pitchFamily="65" charset="-120"/>
              </a:rPr>
              <a:t>案件之</a:t>
            </a:r>
            <a:r>
              <a:rPr lang="zh-TW" altLang="en-US" sz="5400" b="1" dirty="0">
                <a:latin typeface="標楷體" panose="03000509000000000000" pitchFamily="65" charset="-120"/>
                <a:ea typeface="標楷體" panose="03000509000000000000" pitchFamily="65" charset="-120"/>
              </a:rPr>
              <a:t>處理程序</a:t>
            </a:r>
          </a:p>
        </p:txBody>
      </p:sp>
    </p:spTree>
    <p:extLst>
      <p:ext uri="{BB962C8B-B14F-4D97-AF65-F5344CB8AC3E}">
        <p14:creationId xmlns:p14="http://schemas.microsoft.com/office/powerpoint/2010/main" val="26256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lumMod val="20000"/>
                <a:lumOff val="80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8118E732-BDDA-3A21-F0F6-8288382DD983}"/>
              </a:ext>
            </a:extLst>
          </p:cNvPr>
          <p:cNvSpPr>
            <a:spLocks noGrp="1"/>
          </p:cNvSpPr>
          <p:nvPr>
            <p:ph type="title"/>
          </p:nvPr>
        </p:nvSpPr>
        <p:spPr>
          <a:xfrm>
            <a:off x="1679509" y="2155971"/>
            <a:ext cx="8369560" cy="4169328"/>
          </a:xfrm>
        </p:spPr>
        <p:txBody>
          <a:bodyPr>
            <a:normAutofit fontScale="90000"/>
          </a:bodyPr>
          <a:lstStyle/>
          <a:p>
            <a:pPr marL="342900" lvl="0" indent="-342900">
              <a:tabLst>
                <a:tab pos="457200" algn="l"/>
              </a:tabLst>
            </a:pPr>
            <a:r>
              <a:rPr lang="zh-TW" altLang="en-US" sz="48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4800" kern="100" dirty="0">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4800" kern="100" dirty="0">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zh-TW" sz="4800" kern="100" dirty="0" smtClean="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性別平等</a:t>
            </a:r>
            <a:r>
              <a:rPr lang="zh-TW" altLang="en-US" sz="4800" kern="100" dirty="0" smtClean="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工作</a:t>
            </a:r>
            <a:r>
              <a:rPr lang="zh-TW" altLang="zh-TW" sz="4800" kern="100" dirty="0" smtClean="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法</a:t>
            </a:r>
            <a:r>
              <a:rPr lang="en-US"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4800" kern="100" dirty="0">
                <a:solidFill>
                  <a:schemeClr val="bg2">
                    <a:lumMod val="75000"/>
                  </a:schemeClr>
                </a:solidFill>
                <a:latin typeface="標楷體" panose="03000509000000000000" pitchFamily="65" charset="-120"/>
                <a:ea typeface="標楷體" panose="03000509000000000000" pitchFamily="65" charset="-120"/>
                <a:cs typeface="Times New Roman" panose="02020603050405020304" pitchFamily="18" charset="0"/>
              </a:rPr>
              <a:t/>
            </a:r>
            <a:br>
              <a:rPr lang="en-US" altLang="zh-TW" sz="4800" kern="100" dirty="0">
                <a:solidFill>
                  <a:schemeClr val="bg2">
                    <a:lumMod val="75000"/>
                  </a:schemeClr>
                </a:solidFill>
                <a:latin typeface="標楷體" panose="03000509000000000000" pitchFamily="65" charset="-120"/>
                <a:ea typeface="標楷體" panose="03000509000000000000" pitchFamily="65" charset="-120"/>
                <a:cs typeface="Times New Roman" panose="02020603050405020304" pitchFamily="18" charset="0"/>
              </a:rPr>
            </a:br>
            <a:r>
              <a:rPr lang="en-US"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性別平等教育法</a:t>
            </a:r>
            <a:r>
              <a:rPr lang="en-US"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zh-TW"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altLang="en-US"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性</a:t>
            </a:r>
            <a:r>
              <a:rPr lang="zh-TW"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騷擾防治法</a:t>
            </a:r>
            <a:r>
              <a:rPr lang="zh-TW" altLang="zh-TW" dirty="0">
                <a:solidFill>
                  <a:schemeClr val="bg2"/>
                </a:solidFill>
                <a:effectLst/>
                <a:ea typeface="新細明體" panose="02020500000000000000" pitchFamily="18" charset="-120"/>
                <a:cs typeface="Times New Roman" panose="02020603050405020304" pitchFamily="18" charset="0"/>
              </a:rPr>
              <a:t>、</a:t>
            </a:r>
            <a:r>
              <a:rPr lang="en-US" altLang="zh-TW" sz="1800"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4900" dirty="0">
                <a:solidFill>
                  <a:schemeClr val="bg2">
                    <a:lumMod val="75000"/>
                  </a:schemeClr>
                </a:solidFill>
                <a:latin typeface="標楷體" pitchFamily="65" charset="-120"/>
                <a:ea typeface="標楷體" pitchFamily="65" charset="-120"/>
              </a:rPr>
              <a:t>性侵害犯罪防</a:t>
            </a:r>
            <a:r>
              <a:rPr lang="en-US" altLang="zh-TW" sz="4900" dirty="0">
                <a:solidFill>
                  <a:schemeClr val="bg2">
                    <a:lumMod val="75000"/>
                  </a:schemeClr>
                </a:solidFill>
                <a:latin typeface="標楷體" pitchFamily="65" charset="-120"/>
                <a:ea typeface="標楷體" pitchFamily="65" charset="-120"/>
              </a:rPr>
              <a:t/>
            </a:r>
            <a:br>
              <a:rPr lang="en-US" altLang="zh-TW" sz="4900" dirty="0">
                <a:solidFill>
                  <a:schemeClr val="bg2">
                    <a:lumMod val="75000"/>
                  </a:schemeClr>
                </a:solidFill>
                <a:latin typeface="標楷體" pitchFamily="65" charset="-120"/>
                <a:ea typeface="標楷體" pitchFamily="65" charset="-120"/>
              </a:rPr>
            </a:br>
            <a:r>
              <a:rPr lang="zh-TW" altLang="en-US" sz="4900" dirty="0">
                <a:solidFill>
                  <a:schemeClr val="bg2">
                    <a:lumMod val="75000"/>
                  </a:schemeClr>
                </a:solidFill>
                <a:latin typeface="標楷體" pitchFamily="65" charset="-120"/>
                <a:ea typeface="標楷體" pitchFamily="65" charset="-120"/>
              </a:rPr>
              <a:t>  治法</a:t>
            </a:r>
            <a:r>
              <a:rPr lang="zh-TW" altLang="zh-TW" sz="4900" kern="100" dirty="0">
                <a:solidFill>
                  <a:schemeClr val="bg2">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rPr>
              <a:t/>
            </a:r>
            <a:br>
              <a:rPr lang="zh-TW" altLang="zh-TW" sz="4900" kern="100" dirty="0">
                <a:solidFill>
                  <a:schemeClr val="bg2">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rPr>
            </a:br>
            <a:r>
              <a:rPr lang="en-US" altLang="zh-TW" sz="3200" kern="100" dirty="0">
                <a:effectLst/>
                <a:latin typeface="Calibri" panose="020F0502020204030204" pitchFamily="34" charset="0"/>
                <a:ea typeface="新細明體" panose="02020500000000000000" pitchFamily="18" charset="-120"/>
                <a:cs typeface="Times New Roman" panose="02020603050405020304" pitchFamily="18" charset="0"/>
              </a:rPr>
              <a:t> </a:t>
            </a:r>
            <a:r>
              <a:rPr lang="zh-TW" altLang="zh-TW" sz="3200" kern="100" dirty="0">
                <a:effectLst/>
                <a:latin typeface="Calibri" panose="020F0502020204030204" pitchFamily="34" charset="0"/>
                <a:ea typeface="新細明體" panose="02020500000000000000" pitchFamily="18" charset="-120"/>
                <a:cs typeface="Times New Roman" panose="02020603050405020304" pitchFamily="18" charset="0"/>
              </a:rPr>
              <a:t/>
            </a:r>
            <a:br>
              <a:rPr lang="zh-TW" altLang="zh-TW" sz="3200" kern="100" dirty="0">
                <a:effectLst/>
                <a:latin typeface="Calibri" panose="020F0502020204030204" pitchFamily="34" charset="0"/>
                <a:ea typeface="新細明體" panose="02020500000000000000" pitchFamily="18" charset="-120"/>
                <a:cs typeface="Times New Roman" panose="02020603050405020304" pitchFamily="18" charset="0"/>
              </a:rPr>
            </a:br>
            <a:endParaRPr lang="zh-TW" altLang="en-US" sz="3200" dirty="0"/>
          </a:p>
        </p:txBody>
      </p:sp>
      <p:sp>
        <p:nvSpPr>
          <p:cNvPr id="6" name="內容版面配置區 5">
            <a:extLst>
              <a:ext uri="{FF2B5EF4-FFF2-40B4-BE49-F238E27FC236}">
                <a16:creationId xmlns:a16="http://schemas.microsoft.com/office/drawing/2014/main" xmlns="" id="{796DA9FB-EDA8-E0E3-CE36-4B520C7D6D1D}"/>
              </a:ext>
            </a:extLst>
          </p:cNvPr>
          <p:cNvSpPr>
            <a:spLocks noGrp="1"/>
          </p:cNvSpPr>
          <p:nvPr>
            <p:ph idx="1"/>
          </p:nvPr>
        </p:nvSpPr>
        <p:spPr>
          <a:xfrm>
            <a:off x="1679509" y="919067"/>
            <a:ext cx="7511112" cy="1109444"/>
          </a:xfrm>
          <a:gradFill>
            <a:gsLst>
              <a:gs pos="10000">
                <a:schemeClr val="bg2">
                  <a:lumMod val="20000"/>
                  <a:lumOff val="80000"/>
                </a:schemeClr>
              </a:gs>
              <a:gs pos="100000">
                <a:schemeClr val="accent5">
                  <a:lumMod val="20000"/>
                  <a:lumOff val="80000"/>
                </a:schemeClr>
              </a:gs>
            </a:gsLst>
            <a:lin ang="6120000" scaled="1"/>
          </a:gradFill>
        </p:spPr>
        <p:txBody>
          <a:bodyPr>
            <a:normAutofit/>
          </a:bodyPr>
          <a:lstStyle/>
          <a:p>
            <a:pPr marL="0" indent="0" algn="ctr">
              <a:buNone/>
            </a:pPr>
            <a:r>
              <a:rPr lang="zh-TW" altLang="en-US" sz="5400" dirty="0">
                <a:latin typeface="標楷體" panose="03000509000000000000" pitchFamily="65" charset="-120"/>
                <a:ea typeface="標楷體" panose="03000509000000000000" pitchFamily="65" charset="-120"/>
              </a:rPr>
              <a:t>性別平等三大法</a:t>
            </a:r>
          </a:p>
        </p:txBody>
      </p:sp>
    </p:spTree>
    <p:extLst>
      <p:ext uri="{BB962C8B-B14F-4D97-AF65-F5344CB8AC3E}">
        <p14:creationId xmlns:p14="http://schemas.microsoft.com/office/powerpoint/2010/main" val="403115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5596">
              <a:schemeClr val="tx2">
                <a:lumMod val="20000"/>
                <a:lumOff val="80000"/>
              </a:schemeClr>
            </a:gs>
            <a:gs pos="100000">
              <a:schemeClr val="tx2">
                <a:lumMod val="20000"/>
                <a:lumOff val="80000"/>
              </a:schemeClr>
            </a:gs>
            <a:gs pos="100000">
              <a:schemeClr val="accent3">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261861C-D49A-18B3-BAB1-BCDFE54D5E56}"/>
              </a:ext>
            </a:extLst>
          </p:cNvPr>
          <p:cNvSpPr>
            <a:spLocks noGrp="1"/>
          </p:cNvSpPr>
          <p:nvPr>
            <p:ph type="title"/>
          </p:nvPr>
        </p:nvSpPr>
        <p:spPr>
          <a:xfrm>
            <a:off x="2002385" y="2019944"/>
            <a:ext cx="8416212" cy="3942141"/>
          </a:xfrm>
        </p:spPr>
        <p:txBody>
          <a:bodyPr>
            <a:noAutofit/>
          </a:bodyPr>
          <a:lstStyle/>
          <a:p>
            <a:r>
              <a:rPr lang="zh-TW" altLang="zh-TW" sz="3200" kern="100" dirty="0" smtClean="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性別平等</a:t>
            </a:r>
            <a:r>
              <a:rPr lang="zh-TW" altLang="en-US" sz="3200" kern="100" dirty="0" smtClean="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工作</a:t>
            </a:r>
            <a:r>
              <a:rPr lang="zh-TW" altLang="zh-TW" sz="3200" kern="100" dirty="0" smtClean="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法</a:t>
            </a:r>
            <a:r>
              <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提供友善職場，保障</a:t>
            </a:r>
            <a:r>
              <a:rPr lang="zh-TW" altLang="zh-TW" sz="3200" b="1"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工作權</a:t>
            </a:r>
            <a:r>
              <a:rPr lang="zh-TW"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性別平等教育法</a:t>
            </a:r>
            <a:r>
              <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提供安全校園，保障</a:t>
            </a:r>
            <a:r>
              <a:rPr lang="zh-TW"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教育權</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a:t>
            </a:r>
            <a:b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3200" dirty="0">
                <a:latin typeface="標楷體" panose="03000509000000000000" pitchFamily="65" charset="-120"/>
                <a:ea typeface="標楷體" panose="03000509000000000000" pitchFamily="65" charset="-120"/>
              </a:rPr>
              <a:t/>
            </a:r>
            <a:br>
              <a:rPr lang="en-US" altLang="zh-TW" sz="3200" dirty="0">
                <a:latin typeface="標楷體" panose="03000509000000000000" pitchFamily="65" charset="-120"/>
                <a:ea typeface="標楷體" panose="03000509000000000000" pitchFamily="65" charset="-120"/>
              </a:rPr>
            </a:br>
            <a:r>
              <a:rPr lang="zh-TW" altLang="en-US"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性</a:t>
            </a:r>
            <a:r>
              <a:rPr lang="zh-TW"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騷擾防治法</a:t>
            </a:r>
            <a:r>
              <a:rPr lang="zh-TW" altLang="zh-TW" sz="3200" dirty="0">
                <a:solidFill>
                  <a:schemeClr val="accent6">
                    <a:lumMod val="75000"/>
                  </a:schemeClr>
                </a:solidFill>
                <a:effectLst/>
                <a:ea typeface="新細明體" panose="02020500000000000000" pitchFamily="18" charset="-120"/>
                <a:cs typeface="Times New Roman" panose="02020603050405020304" pitchFamily="18" charset="0"/>
              </a:rPr>
              <a:t>、</a:t>
            </a:r>
            <a:r>
              <a:rPr lang="zh-TW" altLang="en-US" sz="3200" dirty="0">
                <a:solidFill>
                  <a:schemeClr val="accent6">
                    <a:lumMod val="75000"/>
                  </a:schemeClr>
                </a:solidFill>
                <a:latin typeface="標楷體" pitchFamily="65" charset="-120"/>
                <a:ea typeface="標楷體" pitchFamily="65" charset="-120"/>
              </a:rPr>
              <a:t>性侵害犯罪防治法</a:t>
            </a:r>
            <a:r>
              <a:rPr lang="en-US" altLang="zh-TW" sz="3200" dirty="0">
                <a:solidFill>
                  <a:schemeClr val="bg1"/>
                </a:solidFill>
                <a:latin typeface="標楷體" pitchFamily="65" charset="-120"/>
                <a:ea typeface="標楷體" pitchFamily="65" charset="-120"/>
              </a:rPr>
              <a:t>:</a:t>
            </a:r>
            <a:r>
              <a:rPr lang="zh-TW" altLang="en-US" sz="3200" dirty="0">
                <a:solidFill>
                  <a:schemeClr val="accent6">
                    <a:lumMod val="75000"/>
                  </a:schemeClr>
                </a:solidFill>
                <a:latin typeface="標楷體" panose="03000509000000000000" pitchFamily="65" charset="-120"/>
                <a:ea typeface="標楷體" panose="03000509000000000000" pitchFamily="65" charset="-120"/>
              </a:rPr>
              <a:t>提供安全</a:t>
            </a:r>
            <a:r>
              <a:rPr lang="en-US" altLang="zh-TW" sz="3200" dirty="0">
                <a:solidFill>
                  <a:schemeClr val="accent6">
                    <a:lumMod val="75000"/>
                  </a:schemeClr>
                </a:solidFill>
                <a:latin typeface="標楷體" panose="03000509000000000000" pitchFamily="65" charset="-120"/>
                <a:ea typeface="標楷體" panose="03000509000000000000" pitchFamily="65" charset="-120"/>
              </a:rPr>
              <a:t/>
            </a:r>
            <a:br>
              <a:rPr lang="en-US" altLang="zh-TW" sz="3200" dirty="0">
                <a:solidFill>
                  <a:schemeClr val="accent6">
                    <a:lumMod val="75000"/>
                  </a:schemeClr>
                </a:solidFill>
                <a:latin typeface="標楷體" panose="03000509000000000000" pitchFamily="65" charset="-120"/>
                <a:ea typeface="標楷體" panose="03000509000000000000" pitchFamily="65" charset="-120"/>
              </a:rPr>
            </a:br>
            <a:r>
              <a:rPr lang="zh-TW" altLang="en-US" sz="3200" dirty="0">
                <a:solidFill>
                  <a:schemeClr val="accent6">
                    <a:lumMod val="75000"/>
                  </a:schemeClr>
                </a:solidFill>
                <a:latin typeface="標楷體" panose="03000509000000000000" pitchFamily="65" charset="-120"/>
                <a:ea typeface="標楷體" panose="03000509000000000000" pitchFamily="65" charset="-120"/>
              </a:rPr>
              <a:t>                     環境</a:t>
            </a:r>
            <a:r>
              <a:rPr lang="zh-TW" altLang="zh-TW" sz="32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dirty="0">
                <a:solidFill>
                  <a:schemeClr val="accent6">
                    <a:lumMod val="75000"/>
                  </a:schemeClr>
                </a:solidFill>
                <a:latin typeface="標楷體" panose="03000509000000000000" pitchFamily="65" charset="-120"/>
                <a:ea typeface="標楷體" panose="03000509000000000000" pitchFamily="65" charset="-120"/>
              </a:rPr>
              <a:t>保障</a:t>
            </a:r>
            <a:r>
              <a:rPr lang="zh-TW" altLang="en-US" sz="3200" b="1" dirty="0">
                <a:solidFill>
                  <a:schemeClr val="accent6">
                    <a:lumMod val="75000"/>
                  </a:schemeClr>
                </a:solidFill>
                <a:latin typeface="標楷體" panose="03000509000000000000" pitchFamily="65" charset="-120"/>
                <a:ea typeface="標楷體" panose="03000509000000000000" pitchFamily="65" charset="-120"/>
              </a:rPr>
              <a:t>人身安全</a:t>
            </a:r>
            <a:r>
              <a:rPr lang="zh-TW"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en-US" sz="3200" dirty="0">
              <a:solidFill>
                <a:schemeClr val="accent6">
                  <a:lumMod val="75000"/>
                </a:schemeClr>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49C4EBFE-70AA-A826-BE39-00572769DD35}"/>
              </a:ext>
            </a:extLst>
          </p:cNvPr>
          <p:cNvSpPr>
            <a:spLocks noGrp="1"/>
          </p:cNvSpPr>
          <p:nvPr>
            <p:ph idx="1"/>
          </p:nvPr>
        </p:nvSpPr>
        <p:spPr>
          <a:xfrm>
            <a:off x="2799184" y="685800"/>
            <a:ext cx="6419428" cy="1101055"/>
          </a:xfrm>
          <a:gradFill>
            <a:gsLst>
              <a:gs pos="79000">
                <a:schemeClr val="tx2">
                  <a:lumMod val="20000"/>
                  <a:lumOff val="80000"/>
                </a:schemeClr>
              </a:gs>
              <a:gs pos="100000">
                <a:schemeClr val="accent5">
                  <a:lumMod val="40000"/>
                  <a:lumOff val="60000"/>
                </a:schemeClr>
              </a:gs>
            </a:gsLst>
            <a:lin ang="6120000" scaled="1"/>
          </a:gradFill>
        </p:spPr>
        <p:txBody>
          <a:bodyPr>
            <a:normAutofit/>
          </a:bodyPr>
          <a:lstStyle/>
          <a:p>
            <a:pPr marL="0" indent="0" algn="ctr">
              <a:buNone/>
            </a:pPr>
            <a:r>
              <a:rPr lang="zh-TW" altLang="en-US" sz="4000" dirty="0">
                <a:latin typeface="標楷體" panose="03000509000000000000" pitchFamily="65" charset="-120"/>
                <a:ea typeface="標楷體" panose="03000509000000000000" pitchFamily="65" charset="-120"/>
              </a:rPr>
              <a:t>立法目的不同</a:t>
            </a:r>
          </a:p>
        </p:txBody>
      </p:sp>
    </p:spTree>
    <p:extLst>
      <p:ext uri="{BB962C8B-B14F-4D97-AF65-F5344CB8AC3E}">
        <p14:creationId xmlns:p14="http://schemas.microsoft.com/office/powerpoint/2010/main" val="325115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tx2">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730556C-A304-8E2C-F8B1-A217E45B4BCD}"/>
              </a:ext>
            </a:extLst>
          </p:cNvPr>
          <p:cNvSpPr>
            <a:spLocks noGrp="1"/>
          </p:cNvSpPr>
          <p:nvPr>
            <p:ph type="title"/>
          </p:nvPr>
        </p:nvSpPr>
        <p:spPr>
          <a:xfrm>
            <a:off x="2216536" y="1904301"/>
            <a:ext cx="7758928" cy="4068661"/>
          </a:xfrm>
        </p:spPr>
        <p:txBody>
          <a:bodyPr>
            <a:normAutofit/>
          </a:bodyPr>
          <a:lstStyle/>
          <a:p>
            <a:r>
              <a:rPr lang="zh-TW" altLang="zh-TW" sz="3200" b="1" kern="100" dirty="0" smtClean="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t>性別平等</a:t>
            </a:r>
            <a:r>
              <a:rPr lang="zh-TW" altLang="en-US" sz="3200" b="1" kern="100" dirty="0" smtClean="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t>工作</a:t>
            </a:r>
            <a:r>
              <a:rPr lang="zh-TW" altLang="zh-TW" sz="3200" b="1" kern="100" dirty="0" smtClean="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t>法</a:t>
            </a:r>
            <a:r>
              <a:rPr lang="en-US" altLang="zh-TW" sz="3200" b="1" kern="100" dirty="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3200" b="1" kern="1200" dirty="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b="1" kern="100" dirty="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t>教職員工、職場</a:t>
            </a:r>
            <a:r>
              <a:rPr lang="en-US" altLang="zh-TW" sz="3200" b="1" kern="100" dirty="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b="1" kern="100" dirty="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b="1"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性別平等教育法</a:t>
            </a:r>
            <a:r>
              <a:rPr lang="en-US" altLang="zh-TW" sz="3200" b="1"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3200" b="1" kern="12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b="1"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學生</a:t>
            </a:r>
            <a:r>
              <a:rPr lang="zh-TW" altLang="en-US" sz="3200" b="1" kern="100" dirty="0">
                <a:solidFill>
                  <a:schemeClr val="accent3">
                    <a:lumMod val="75000"/>
                  </a:schemeClr>
                </a:solidFill>
                <a:latin typeface="標楷體" panose="03000509000000000000" pitchFamily="65" charset="-120"/>
                <a:ea typeface="標楷體" panose="03000509000000000000" pitchFamily="65" charset="-120"/>
                <a:cs typeface="Times New Roman" panose="02020603050405020304" pitchFamily="18" charset="0"/>
              </a:rPr>
              <a:t>遭侵害</a:t>
            </a:r>
            <a:r>
              <a:rPr lang="zh-TW" altLang="zh-TW" sz="3200"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加害者為</a:t>
            </a:r>
            <a:r>
              <a:rPr lang="zh-TW" altLang="en-US" sz="3200" dirty="0">
                <a:solidFill>
                  <a:schemeClr val="accent3">
                    <a:lumMod val="75000"/>
                  </a:schemeClr>
                </a:solidFill>
                <a:latin typeface="標楷體" pitchFamily="65" charset="-120"/>
                <a:ea typeface="標楷體" pitchFamily="65" charset="-120"/>
              </a:rPr>
              <a:t>校長、教師、職員、工友或學生</a:t>
            </a:r>
            <a:r>
              <a:rPr lang="zh-TW" altLang="zh-TW" sz="3200"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3200"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性騷擾防治法、性侵害</a:t>
            </a:r>
            <a:r>
              <a:rPr lang="zh-TW" altLang="en-US"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犯罪</a:t>
            </a:r>
            <a:r>
              <a:rPr lang="zh-TW"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防治法</a:t>
            </a:r>
            <a:r>
              <a:rPr lang="en-US"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校園</a:t>
            </a:r>
            <a:r>
              <a:rPr lang="zh-TW" altLang="en-US"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內</a:t>
            </a:r>
            <a:r>
              <a:rPr lang="en-US"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職</a:t>
            </a:r>
            <a:r>
              <a:rPr lang="zh-TW"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場</a:t>
            </a:r>
            <a:r>
              <a:rPr lang="zh-TW" altLang="en-US"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內</a:t>
            </a:r>
            <a:r>
              <a:rPr lang="zh-TW" altLang="zh-TW" sz="1800" b="1" kern="100" dirty="0">
                <a:solidFill>
                  <a:srgbClr val="7030A0"/>
                </a:solidFill>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以及外部任何環境所發生</a:t>
            </a:r>
            <a:endParaRPr lang="zh-TW" altLang="en-US" sz="3200" b="1" dirty="0">
              <a:solidFill>
                <a:srgbClr val="7030A0"/>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DA81FA2F-47DC-A996-5EFC-73F9EA8968FB}"/>
              </a:ext>
            </a:extLst>
          </p:cNvPr>
          <p:cNvSpPr>
            <a:spLocks noGrp="1"/>
          </p:cNvSpPr>
          <p:nvPr>
            <p:ph idx="1"/>
          </p:nvPr>
        </p:nvSpPr>
        <p:spPr>
          <a:xfrm>
            <a:off x="2088858" y="685800"/>
            <a:ext cx="7129753" cy="1084277"/>
          </a:xfrm>
          <a:gradFill>
            <a:gsLst>
              <a:gs pos="10000">
                <a:schemeClr val="accent5">
                  <a:lumMod val="20000"/>
                  <a:lumOff val="80000"/>
                </a:schemeClr>
              </a:gs>
              <a:gs pos="100000">
                <a:schemeClr val="tx1">
                  <a:lumMod val="95000"/>
                </a:schemeClr>
              </a:gs>
            </a:gsLst>
            <a:lin ang="6120000" scaled="1"/>
          </a:gradFill>
        </p:spPr>
        <p:txBody>
          <a:bodyPr>
            <a:normAutofit/>
          </a:bodyPr>
          <a:lstStyle/>
          <a:p>
            <a:pPr marL="0" indent="0" algn="ctr">
              <a:buNone/>
            </a:pPr>
            <a:r>
              <a:rPr lang="zh-TW" altLang="en-US" sz="3600" b="1" dirty="0">
                <a:latin typeface="標楷體" panose="03000509000000000000" pitchFamily="65" charset="-120"/>
                <a:ea typeface="標楷體" panose="03000509000000000000" pitchFamily="65" charset="-120"/>
              </a:rPr>
              <a:t>性平三法之身分適用</a:t>
            </a:r>
          </a:p>
        </p:txBody>
      </p:sp>
    </p:spTree>
    <p:extLst>
      <p:ext uri="{BB962C8B-B14F-4D97-AF65-F5344CB8AC3E}">
        <p14:creationId xmlns:p14="http://schemas.microsoft.com/office/powerpoint/2010/main" val="3729782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lumMod val="20000"/>
                <a:lumOff val="80000"/>
              </a:schemeClr>
            </a:gs>
            <a:gs pos="100000">
              <a:schemeClr val="accent3">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BA87B61-EF8C-6F14-350C-8D8E64100174}"/>
              </a:ext>
            </a:extLst>
          </p:cNvPr>
          <p:cNvSpPr>
            <a:spLocks noGrp="1"/>
          </p:cNvSpPr>
          <p:nvPr>
            <p:ph type="title"/>
          </p:nvPr>
        </p:nvSpPr>
        <p:spPr>
          <a:xfrm>
            <a:off x="1828800" y="4487332"/>
            <a:ext cx="7389812" cy="1507067"/>
          </a:xfrm>
        </p:spPr>
        <p:txBody>
          <a:bodyPr/>
          <a:lstStyle/>
          <a:p>
            <a:pPr algn="ctr"/>
            <a:r>
              <a:rPr lang="zh-TW" altLang="en-US" sz="3200" b="1" dirty="0">
                <a:solidFill>
                  <a:srgbClr val="0070C0"/>
                </a:solidFill>
                <a:latin typeface="標楷體" panose="03000509000000000000" pitchFamily="65" charset="-120"/>
                <a:ea typeface="標楷體" panose="03000509000000000000" pitchFamily="65" charset="-120"/>
              </a:rPr>
              <a:t>主持正義前</a:t>
            </a:r>
            <a:r>
              <a:rPr lang="zh-TW" altLang="zh-TW" sz="3200" b="1" kern="100" dirty="0">
                <a:solidFill>
                  <a:srgbClr val="0070C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b="1" kern="100" dirty="0">
                <a:solidFill>
                  <a:srgbClr val="0070C0"/>
                </a:solidFill>
                <a:effectLst/>
                <a:latin typeface="標楷體" panose="03000509000000000000" pitchFamily="65" charset="-120"/>
                <a:ea typeface="標楷體" panose="03000509000000000000" pitchFamily="65" charset="-120"/>
                <a:cs typeface="Times New Roman" panose="02020603050405020304" pitchFamily="18" charset="0"/>
              </a:rPr>
              <a:t>先知道被害標的</a:t>
            </a:r>
            <a:r>
              <a:rPr lang="zh-TW" altLang="zh-TW" sz="1800" b="1"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t/>
            </a:r>
            <a:br>
              <a:rPr lang="zh-TW" altLang="zh-TW" sz="1800" b="1"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b="1" dirty="0">
              <a:solidFill>
                <a:srgbClr val="C00000"/>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98894E10-DC7D-8717-51D4-DF8D1E43E355}"/>
              </a:ext>
            </a:extLst>
          </p:cNvPr>
          <p:cNvSpPr>
            <a:spLocks noGrp="1"/>
          </p:cNvSpPr>
          <p:nvPr>
            <p:ph idx="1"/>
          </p:nvPr>
        </p:nvSpPr>
        <p:spPr>
          <a:xfrm>
            <a:off x="684212" y="685800"/>
            <a:ext cx="8534400" cy="3533862"/>
          </a:xfrm>
        </p:spPr>
        <p:txBody>
          <a:bodyPr>
            <a:normAutofit/>
          </a:bodyPr>
          <a:lstStyle/>
          <a:p>
            <a:pPr marL="0" indent="0" algn="ctr">
              <a:buNone/>
            </a:pPr>
            <a:r>
              <a:rPr lang="zh-TW" altLang="en-US" sz="4400" dirty="0">
                <a:latin typeface="標楷體" panose="03000509000000000000" pitchFamily="65" charset="-120"/>
                <a:ea typeface="標楷體" panose="03000509000000000000" pitchFamily="65" charset="-120"/>
              </a:rPr>
              <a:t>   違反性別平等行為之</a:t>
            </a:r>
            <a:r>
              <a:rPr lang="zh-TW" altLang="en-US" sz="4400" dirty="0">
                <a:solidFill>
                  <a:schemeClr val="accent1"/>
                </a:solidFill>
                <a:latin typeface="標楷體" panose="03000509000000000000" pitchFamily="65" charset="-120"/>
                <a:ea typeface="標楷體" panose="03000509000000000000" pitchFamily="65" charset="-120"/>
              </a:rPr>
              <a:t>判別</a:t>
            </a:r>
          </a:p>
        </p:txBody>
      </p:sp>
    </p:spTree>
    <p:extLst>
      <p:ext uri="{BB962C8B-B14F-4D97-AF65-F5344CB8AC3E}">
        <p14:creationId xmlns:p14="http://schemas.microsoft.com/office/powerpoint/2010/main" val="2122499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
              <a:schemeClr val="accent5">
                <a:lumMod val="20000"/>
                <a:lumOff val="80000"/>
              </a:schemeClr>
            </a:gs>
            <a:gs pos="100000">
              <a:schemeClr val="accent1">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60DBC82-DC04-8A78-C72A-10FD011ADD56}"/>
              </a:ext>
            </a:extLst>
          </p:cNvPr>
          <p:cNvSpPr>
            <a:spLocks noGrp="1"/>
          </p:cNvSpPr>
          <p:nvPr>
            <p:ph type="title"/>
          </p:nvPr>
        </p:nvSpPr>
        <p:spPr>
          <a:xfrm>
            <a:off x="2286000" y="214604"/>
            <a:ext cx="7955902" cy="1287626"/>
          </a:xfrm>
        </p:spPr>
        <p:txBody>
          <a:bodyPr>
            <a:noAutofit/>
          </a:bodyPr>
          <a:lstStyle/>
          <a:p>
            <a:pPr algn="ctr"/>
            <a:r>
              <a:rPr lang="zh-TW" altLang="en-US" sz="3200" dirty="0">
                <a:solidFill>
                  <a:schemeClr val="accent1"/>
                </a:solidFill>
                <a:latin typeface="標楷體" panose="03000509000000000000" pitchFamily="65" charset="-120"/>
                <a:ea typeface="標楷體" panose="03000509000000000000" pitchFamily="65" charset="-120"/>
              </a:rPr>
              <a:t>類型一</a:t>
            </a:r>
            <a:r>
              <a:rPr lang="zh-TW" altLang="zh-TW" sz="3200"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性騷擾</a:t>
            </a:r>
            <a:r>
              <a:rPr lang="zh-TW" altLang="zh-TW" sz="3200"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
            </a:r>
            <a:br>
              <a:rPr lang="zh-TW" altLang="zh-TW" sz="3200"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sz="3200" dirty="0">
              <a:solidFill>
                <a:schemeClr val="accent1"/>
              </a:solidFill>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xmlns="" id="{FD42494A-4917-59CE-C00F-7AA163D8FE7B}"/>
              </a:ext>
            </a:extLst>
          </p:cNvPr>
          <p:cNvSpPr>
            <a:spLocks noGrp="1"/>
          </p:cNvSpPr>
          <p:nvPr>
            <p:ph type="body" idx="1"/>
          </p:nvPr>
        </p:nvSpPr>
        <p:spPr>
          <a:xfrm>
            <a:off x="1698170" y="1502231"/>
            <a:ext cx="9190653" cy="4786602"/>
          </a:xfrm>
        </p:spPr>
        <p:txBody>
          <a:bodyPr>
            <a:normAutofit/>
          </a:bodyPr>
          <a:lstStyle/>
          <a:p>
            <a:r>
              <a:rPr lang="zh-TW" altLang="en-US" sz="2800" b="0" i="0" dirty="0">
                <a:solidFill>
                  <a:srgbClr val="000000"/>
                </a:solidFill>
                <a:effectLst/>
                <a:latin typeface="標楷體" panose="03000509000000000000" pitchFamily="65" charset="-120"/>
                <a:ea typeface="標楷體" panose="03000509000000000000" pitchFamily="65" charset="-120"/>
              </a:rPr>
              <a:t>依性騷擾防治法定義</a:t>
            </a:r>
            <a:r>
              <a:rPr lang="en-US" altLang="zh-TW" sz="28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b="0" i="0" dirty="0">
              <a:solidFill>
                <a:schemeClr val="bg1"/>
              </a:solidFill>
              <a:effectLst/>
              <a:latin typeface="標楷體" panose="03000509000000000000" pitchFamily="65" charset="-120"/>
              <a:ea typeface="標楷體" panose="03000509000000000000" pitchFamily="65" charset="-120"/>
            </a:endParaRPr>
          </a:p>
          <a:p>
            <a:r>
              <a:rPr lang="zh-TW" altLang="en-US" sz="2800" b="0" i="0" dirty="0">
                <a:solidFill>
                  <a:srgbClr val="000000"/>
                </a:solidFill>
                <a:effectLst/>
                <a:latin typeface="標楷體" panose="03000509000000000000" pitchFamily="65" charset="-120"/>
                <a:ea typeface="標楷體" panose="03000509000000000000" pitchFamily="65" charset="-120"/>
              </a:rPr>
              <a:t>一、違反本人意願。</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r>
              <a:rPr lang="zh-TW" altLang="en-US" sz="2800" b="0" i="0" dirty="0">
                <a:solidFill>
                  <a:srgbClr val="000000"/>
                </a:solidFill>
                <a:effectLst/>
                <a:latin typeface="標楷體" panose="03000509000000000000" pitchFamily="65" charset="-120"/>
                <a:ea typeface="標楷體" panose="03000509000000000000" pitchFamily="65" charset="-120"/>
              </a:rPr>
              <a:t>二、損害人格尊嚴。</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r>
              <a:rPr lang="zh-TW" altLang="en-US" sz="2800" b="0" i="0" dirty="0">
                <a:solidFill>
                  <a:srgbClr val="000000"/>
                </a:solidFill>
                <a:effectLst/>
                <a:latin typeface="標楷體" panose="03000509000000000000" pitchFamily="65" charset="-120"/>
                <a:ea typeface="標楷體" panose="03000509000000000000" pitchFamily="65" charset="-120"/>
              </a:rPr>
              <a:t>二、明示或暗示與性或性別相關之行為。</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r>
              <a:rPr lang="zh-TW" altLang="en-US" sz="2800" b="0" i="0" dirty="0">
                <a:solidFill>
                  <a:srgbClr val="000000"/>
                </a:solidFill>
                <a:effectLst/>
                <a:latin typeface="標楷體" panose="03000509000000000000" pitchFamily="65" charset="-120"/>
                <a:ea typeface="標楷體" panose="03000509000000000000" pitchFamily="65" charset="-120"/>
              </a:rPr>
              <a:t>三、影響或喪失工作、教育、訓練、服務、計畫、活動</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r>
              <a:rPr lang="zh-TW" altLang="en-US" sz="2800" dirty="0">
                <a:solidFill>
                  <a:srgbClr val="000000"/>
                </a:solidFill>
                <a:latin typeface="標楷體" panose="03000509000000000000" pitchFamily="65" charset="-120"/>
                <a:ea typeface="標楷體" panose="03000509000000000000" pitchFamily="65" charset="-120"/>
              </a:rPr>
              <a:t>    </a:t>
            </a:r>
            <a:r>
              <a:rPr lang="zh-TW" altLang="en-US" sz="2800" b="0" i="0" dirty="0">
                <a:solidFill>
                  <a:srgbClr val="000000"/>
                </a:solidFill>
                <a:effectLst/>
                <a:latin typeface="標楷體" panose="03000509000000000000" pitchFamily="65" charset="-120"/>
                <a:ea typeface="標楷體" panose="03000509000000000000" pitchFamily="65" charset="-120"/>
              </a:rPr>
              <a:t>之權益。</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r>
              <a:rPr lang="zh-TW" altLang="en-US" sz="2800" b="0" i="0" dirty="0">
                <a:solidFill>
                  <a:srgbClr val="000000"/>
                </a:solidFill>
                <a:effectLst/>
                <a:latin typeface="標楷體" panose="03000509000000000000" pitchFamily="65" charset="-120"/>
                <a:ea typeface="標楷體" panose="03000509000000000000" pitchFamily="65" charset="-120"/>
              </a:rPr>
              <a:t>四、作為獲得、工作、計畫、或權益之條件。</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r>
              <a:rPr lang="zh-TW" altLang="en-US" sz="2800" b="0" i="0" dirty="0">
                <a:solidFill>
                  <a:srgbClr val="000000"/>
                </a:solidFill>
                <a:effectLst/>
                <a:latin typeface="標楷體" panose="03000509000000000000" pitchFamily="65" charset="-120"/>
                <a:ea typeface="標楷體" panose="03000509000000000000" pitchFamily="65" charset="-120"/>
              </a:rPr>
              <a:t>五、使人心生畏怖、感受敵意或被冒犯。</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148951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6">
                <a:lumMod val="20000"/>
                <a:lumOff val="80000"/>
              </a:schemeClr>
            </a:gs>
            <a:gs pos="100000">
              <a:schemeClr val="tx2">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E5FF357-CFA8-6BCD-33A5-6479DA14EB7E}"/>
              </a:ext>
            </a:extLst>
          </p:cNvPr>
          <p:cNvSpPr>
            <a:spLocks noGrp="1"/>
          </p:cNvSpPr>
          <p:nvPr>
            <p:ph type="title"/>
          </p:nvPr>
        </p:nvSpPr>
        <p:spPr>
          <a:xfrm>
            <a:off x="1166327" y="279918"/>
            <a:ext cx="9321281" cy="839755"/>
          </a:xfrm>
        </p:spPr>
        <p:txBody>
          <a:bodyPr/>
          <a:lstStyle/>
          <a:p>
            <a:pPr algn="ctr"/>
            <a:r>
              <a:rPr lang="zh-TW" altLang="en-US" sz="3600" dirty="0">
                <a:solidFill>
                  <a:schemeClr val="bg1"/>
                </a:solidFill>
                <a:latin typeface="標楷體" panose="03000509000000000000" pitchFamily="65" charset="-120"/>
                <a:ea typeface="標楷體" panose="03000509000000000000" pitchFamily="65" charset="-120"/>
              </a:rPr>
              <a:t>這些都是性騷擾</a:t>
            </a:r>
            <a:r>
              <a:rPr lang="en-US" altLang="zh-TW" sz="3600" dirty="0">
                <a:solidFill>
                  <a:schemeClr val="bg1"/>
                </a:solidFill>
                <a:latin typeface="標楷體" panose="03000509000000000000" pitchFamily="65" charset="-120"/>
                <a:ea typeface="標楷體" panose="03000509000000000000" pitchFamily="65" charset="-120"/>
              </a:rPr>
              <a:t>!</a:t>
            </a:r>
          </a:p>
        </p:txBody>
      </p:sp>
      <p:sp>
        <p:nvSpPr>
          <p:cNvPr id="3" name="文字版面配置區 2">
            <a:extLst>
              <a:ext uri="{FF2B5EF4-FFF2-40B4-BE49-F238E27FC236}">
                <a16:creationId xmlns:a16="http://schemas.microsoft.com/office/drawing/2014/main" xmlns="" id="{9891D052-811B-E237-8039-2488270E2D0D}"/>
              </a:ext>
            </a:extLst>
          </p:cNvPr>
          <p:cNvSpPr>
            <a:spLocks noGrp="1"/>
          </p:cNvSpPr>
          <p:nvPr>
            <p:ph type="body" idx="1"/>
          </p:nvPr>
        </p:nvSpPr>
        <p:spPr>
          <a:xfrm>
            <a:off x="1166327" y="1296955"/>
            <a:ext cx="9237306" cy="5113177"/>
          </a:xfrm>
          <a:gradFill>
            <a:gsLst>
              <a:gs pos="100000">
                <a:schemeClr val="accent5">
                  <a:lumMod val="20000"/>
                  <a:lumOff val="80000"/>
                </a:schemeClr>
              </a:gs>
              <a:gs pos="0">
                <a:schemeClr val="tx2">
                  <a:lumMod val="20000"/>
                  <a:lumOff val="80000"/>
                </a:schemeClr>
              </a:gs>
              <a:gs pos="100000">
                <a:schemeClr val="tx2">
                  <a:lumMod val="60000"/>
                  <a:lumOff val="40000"/>
                </a:schemeClr>
              </a:gs>
            </a:gsLst>
            <a:lin ang="6120000" scaled="1"/>
          </a:gradFill>
        </p:spPr>
        <p:txBody>
          <a:bodyPr>
            <a:noAutofit/>
          </a:bodyPr>
          <a:lstStyle/>
          <a:p>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一、</a:t>
            </a:r>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無聲的騷擾</a:t>
            </a:r>
            <a:r>
              <a:rPr lang="en-US" altLang="zh-TW" sz="2400" b="1" dirty="0">
                <a:latin typeface="標楷體" panose="03000509000000000000" pitchFamily="65" charset="-120"/>
                <a:ea typeface="標楷體" panose="03000509000000000000" pitchFamily="65" charset="-120"/>
              </a:rPr>
              <a:t>:</a:t>
            </a:r>
          </a:p>
          <a:p>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盯著對方的胸部</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或身材</a:t>
            </a:r>
            <a:endPar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 二</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latin typeface="標楷體" panose="03000509000000000000" pitchFamily="65" charset="-120"/>
                <a:ea typeface="標楷體" panose="03000509000000000000" pitchFamily="65" charset="-120"/>
              </a:rPr>
              <a:t>言語騷擾</a:t>
            </a:r>
            <a:r>
              <a:rPr lang="en-US" altLang="zh-TW" sz="2400" b="1" dirty="0">
                <a:latin typeface="標楷體" panose="03000509000000000000" pitchFamily="65" charset="-120"/>
                <a:ea typeface="標楷體" panose="03000509000000000000" pitchFamily="65" charset="-120"/>
              </a:rPr>
              <a:t>:</a:t>
            </a:r>
          </a:p>
          <a:p>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1.</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羞辱</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他人身材或打扮</a:t>
            </a:r>
            <a:endPar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b="1"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latin typeface="標楷體" panose="03000509000000000000" pitchFamily="65" charset="-120"/>
                <a:ea typeface="標楷體" panose="03000509000000000000" pitchFamily="65" charset="-120"/>
                <a:cs typeface="Times New Roman" panose="02020603050405020304" pitchFamily="18" charset="0"/>
              </a:rPr>
              <a:t>2.</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亂開黃腔</a:t>
            </a:r>
            <a:endPar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3.</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故意展示猥褻圖片</a:t>
            </a:r>
            <a:endPar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 三</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latin typeface="標楷體" panose="03000509000000000000" pitchFamily="65" charset="-120"/>
                <a:ea typeface="標楷體" panose="03000509000000000000" pitchFamily="65" charset="-120"/>
              </a:rPr>
              <a:t>肢體騷擾</a:t>
            </a:r>
            <a:r>
              <a:rPr lang="en-US" altLang="zh-TW" sz="2400" b="1" dirty="0">
                <a:latin typeface="標楷體" panose="03000509000000000000" pitchFamily="65" charset="-120"/>
                <a:ea typeface="標楷體" panose="03000509000000000000" pitchFamily="65" charset="-120"/>
              </a:rPr>
              <a:t>:</a:t>
            </a:r>
          </a:p>
          <a:p>
            <a:r>
              <a:rPr lang="zh-TW" altLang="en-US" sz="2400" b="1"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1.</a:t>
            </a:r>
            <a:r>
              <a:rPr lang="zh-TW" altLang="en-US" sz="2400" b="1" dirty="0">
                <a:latin typeface="標楷體" panose="03000509000000000000" pitchFamily="65" charset="-120"/>
                <a:ea typeface="標楷體" panose="03000509000000000000" pitchFamily="65" charset="-120"/>
              </a:rPr>
              <a:t>毛手毛腳                                                                  </a:t>
            </a:r>
            <a:endParaRPr lang="en-US" altLang="zh-TW" sz="2400" b="1" dirty="0">
              <a:latin typeface="標楷體" panose="03000509000000000000" pitchFamily="65" charset="-120"/>
              <a:ea typeface="標楷體" panose="03000509000000000000" pitchFamily="65" charset="-120"/>
            </a:endParaRPr>
          </a:p>
          <a:p>
            <a:r>
              <a:rPr lang="zh-TW" altLang="en-US" sz="2400" b="1"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2.</a:t>
            </a:r>
            <a:r>
              <a:rPr lang="zh-TW" altLang="en-US" sz="2400" b="1" dirty="0">
                <a:latin typeface="標楷體" panose="03000509000000000000" pitchFamily="65" charset="-120"/>
                <a:ea typeface="標楷體" panose="03000509000000000000" pitchFamily="65" charset="-120"/>
              </a:rPr>
              <a:t>碰觸胸部或私處                                                                  </a:t>
            </a:r>
            <a:endParaRPr lang="en-US" altLang="zh-TW" sz="2400" b="1" dirty="0">
              <a:latin typeface="標楷體" panose="03000509000000000000" pitchFamily="65" charset="-120"/>
              <a:ea typeface="標楷體" panose="03000509000000000000" pitchFamily="65" charset="-120"/>
            </a:endParaRPr>
          </a:p>
          <a:p>
            <a:r>
              <a:rPr lang="zh-TW" altLang="en-US" sz="2400" b="1"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3.</a:t>
            </a:r>
            <a:r>
              <a:rPr lang="zh-TW" altLang="en-US" sz="2400" b="1" dirty="0">
                <a:latin typeface="標楷體" panose="03000509000000000000" pitchFamily="65" charset="-120"/>
                <a:ea typeface="標楷體" panose="03000509000000000000" pitchFamily="65" charset="-120"/>
              </a:rPr>
              <a:t>暴露性器官</a:t>
            </a:r>
          </a:p>
        </p:txBody>
      </p:sp>
    </p:spTree>
    <p:extLst>
      <p:ext uri="{BB962C8B-B14F-4D97-AF65-F5344CB8AC3E}">
        <p14:creationId xmlns:p14="http://schemas.microsoft.com/office/powerpoint/2010/main" val="30936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B417D37-E38D-ECE3-75FC-6B55C98F5D5D}"/>
              </a:ext>
            </a:extLst>
          </p:cNvPr>
          <p:cNvSpPr>
            <a:spLocks noGrp="1"/>
          </p:cNvSpPr>
          <p:nvPr>
            <p:ph type="title"/>
          </p:nvPr>
        </p:nvSpPr>
        <p:spPr>
          <a:xfrm>
            <a:off x="2388637" y="531845"/>
            <a:ext cx="6829975" cy="894283"/>
          </a:xfrm>
        </p:spPr>
        <p:txBody>
          <a:bodyPr>
            <a:normAutofit/>
          </a:bodyPr>
          <a:lstStyle/>
          <a:p>
            <a:pPr algn="ctr"/>
            <a:r>
              <a:rPr lang="zh-TW" altLang="en-US" b="1" dirty="0">
                <a:solidFill>
                  <a:schemeClr val="accent1"/>
                </a:solidFill>
                <a:latin typeface="標楷體" panose="03000509000000000000" pitchFamily="65" charset="-120"/>
                <a:ea typeface="標楷體" panose="03000509000000000000" pitchFamily="65" charset="-120"/>
              </a:rPr>
              <a:t>類型二</a:t>
            </a:r>
            <a:r>
              <a:rPr lang="zh-TW" altLang="zh-TW"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性霸凌</a:t>
            </a:r>
            <a:endParaRPr lang="zh-TW" altLang="en-US" dirty="0">
              <a:solidFill>
                <a:schemeClr val="accent1"/>
              </a:solidFill>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xmlns="" id="{5EA293F2-17AA-A1AD-9970-FF768E5A9AAB}"/>
              </a:ext>
            </a:extLst>
          </p:cNvPr>
          <p:cNvSpPr>
            <a:spLocks noGrp="1"/>
          </p:cNvSpPr>
          <p:nvPr>
            <p:ph type="body" idx="1"/>
          </p:nvPr>
        </p:nvSpPr>
        <p:spPr>
          <a:xfrm>
            <a:off x="1632856" y="2313992"/>
            <a:ext cx="8360229" cy="3680408"/>
          </a:xfrm>
        </p:spPr>
        <p:txBody>
          <a:bodyPr>
            <a:normAutofit/>
          </a:bodyPr>
          <a:lstStyle/>
          <a:p>
            <a:r>
              <a:rPr lang="zh-TW" altLang="en-US" sz="3600" b="0" i="0" dirty="0">
                <a:solidFill>
                  <a:srgbClr val="3F4A53"/>
                </a:solidFill>
                <a:effectLst/>
                <a:latin typeface="標楷體" panose="03000509000000000000" pitchFamily="65" charset="-120"/>
                <a:ea typeface="標楷體" panose="03000509000000000000" pitchFamily="65" charset="-120"/>
              </a:rPr>
              <a:t>透過語言、肢體或其他暴力，對於他人之性別上之特徵、特質、性傾向或性別認同進行</a:t>
            </a:r>
            <a:r>
              <a:rPr lang="zh-TW" altLang="en-US" sz="3600" b="0" i="0" dirty="0">
                <a:solidFill>
                  <a:srgbClr val="FF0000"/>
                </a:solidFill>
                <a:effectLst/>
                <a:latin typeface="標楷體" panose="03000509000000000000" pitchFamily="65" charset="-120"/>
                <a:ea typeface="標楷體" panose="03000509000000000000" pitchFamily="65" charset="-120"/>
              </a:rPr>
              <a:t>貶抑、攻擊或威脅之行為</a:t>
            </a:r>
            <a:r>
              <a:rPr lang="en-US" altLang="zh-TW" sz="3600" b="0" i="0" dirty="0">
                <a:solidFill>
                  <a:schemeClr val="bg1"/>
                </a:solidFill>
                <a:effectLst/>
                <a:latin typeface="標楷體" panose="03000509000000000000" pitchFamily="65" charset="-120"/>
                <a:ea typeface="標楷體" panose="03000509000000000000" pitchFamily="65" charset="-120"/>
              </a:rPr>
              <a:t>(</a:t>
            </a:r>
            <a:r>
              <a:rPr lang="zh-TW" altLang="en-US" sz="3600" b="0" i="0" dirty="0">
                <a:solidFill>
                  <a:srgbClr val="3F4A53"/>
                </a:solidFill>
                <a:effectLst/>
                <a:latin typeface="標楷體" panose="03000509000000000000" pitchFamily="65" charset="-120"/>
                <a:ea typeface="標楷體" panose="03000509000000000000" pitchFamily="65" charset="-120"/>
              </a:rPr>
              <a:t>且非屬性騷擾</a:t>
            </a:r>
            <a:r>
              <a:rPr lang="en-US" altLang="zh-TW" sz="3600" b="0" i="0" dirty="0">
                <a:solidFill>
                  <a:srgbClr val="3F4A53"/>
                </a:solidFill>
                <a:effectLst/>
                <a:latin typeface="標楷體" panose="03000509000000000000" pitchFamily="65" charset="-120"/>
                <a:ea typeface="標楷體" panose="03000509000000000000" pitchFamily="65" charset="-120"/>
              </a:rPr>
              <a:t>)</a:t>
            </a:r>
            <a:r>
              <a:rPr lang="zh-TW" altLang="en-US" sz="3600" b="0" i="0" dirty="0">
                <a:solidFill>
                  <a:srgbClr val="3F4A53"/>
                </a:solidFill>
                <a:effectLst/>
                <a:latin typeface="標楷體" panose="03000509000000000000" pitchFamily="65" charset="-120"/>
                <a:ea typeface="標楷體" panose="03000509000000000000" pitchFamily="65" charset="-120"/>
              </a:rPr>
              <a:t>者。</a:t>
            </a:r>
            <a:endParaRPr lang="en-US" altLang="zh-TW" sz="3600" b="0" i="0" dirty="0">
              <a:solidFill>
                <a:srgbClr val="3F4A53"/>
              </a:solidFill>
              <a:effectLst/>
              <a:latin typeface="標楷體" panose="03000509000000000000" pitchFamily="65" charset="-120"/>
              <a:ea typeface="標楷體" panose="03000509000000000000" pitchFamily="65" charset="-120"/>
            </a:endParaRPr>
          </a:p>
          <a:p>
            <a:r>
              <a:rPr lang="zh-TW" altLang="en-US" sz="3600" dirty="0">
                <a:solidFill>
                  <a:schemeClr val="bg1"/>
                </a:solidFill>
                <a:latin typeface="標楷體" panose="03000509000000000000" pitchFamily="65" charset="-120"/>
                <a:ea typeface="標楷體" panose="03000509000000000000" pitchFamily="65" charset="-120"/>
              </a:rPr>
              <a:t>例如</a:t>
            </a:r>
            <a:r>
              <a:rPr lang="en-US" altLang="zh-TW" sz="3600" dirty="0">
                <a:solidFill>
                  <a:schemeClr val="bg1"/>
                </a:solidFill>
                <a:latin typeface="標楷體" panose="03000509000000000000" pitchFamily="65" charset="-120"/>
                <a:ea typeface="標楷體" panose="03000509000000000000" pitchFamily="65" charset="-120"/>
              </a:rPr>
              <a:t>:</a:t>
            </a:r>
            <a:r>
              <a:rPr lang="zh-TW" altLang="en-US" sz="3600" dirty="0">
                <a:solidFill>
                  <a:schemeClr val="bg1"/>
                </a:solidFill>
                <a:latin typeface="標楷體" panose="03000509000000000000" pitchFamily="65" charset="-120"/>
                <a:ea typeface="標楷體" panose="03000509000000000000" pitchFamily="65" charset="-120"/>
              </a:rPr>
              <a:t>用</a:t>
            </a:r>
            <a:r>
              <a:rPr lang="zh-TW" altLang="en-US" sz="3600" b="0" i="0" dirty="0">
                <a:solidFill>
                  <a:schemeClr val="bg1"/>
                </a:solidFill>
                <a:effectLst/>
                <a:latin typeface="標楷體" panose="03000509000000000000" pitchFamily="65" charset="-120"/>
                <a:ea typeface="標楷體" panose="03000509000000000000" pitchFamily="65" charset="-120"/>
              </a:rPr>
              <a:t>「死</a:t>
            </a:r>
            <a:r>
              <a:rPr lang="en-US" altLang="zh-TW" sz="3600" b="0" i="0" dirty="0">
                <a:solidFill>
                  <a:schemeClr val="bg1"/>
                </a:solidFill>
                <a:effectLst/>
                <a:latin typeface="標楷體" panose="03000509000000000000" pitchFamily="65" charset="-120"/>
                <a:ea typeface="標楷體" panose="03000509000000000000" pitchFamily="65" charset="-120"/>
              </a:rPr>
              <a:t>gay</a:t>
            </a:r>
            <a:r>
              <a:rPr lang="zh-TW" altLang="en-US" sz="3600" b="0" i="0">
                <a:solidFill>
                  <a:schemeClr val="bg1"/>
                </a:solidFill>
                <a:effectLst/>
                <a:latin typeface="標楷體" panose="03000509000000000000" pitchFamily="65" charset="-120"/>
                <a:ea typeface="標楷體" panose="03000509000000000000" pitchFamily="65" charset="-120"/>
              </a:rPr>
              <a:t>」、 「娘砲」 「</a:t>
            </a:r>
            <a:r>
              <a:rPr lang="zh-TW" altLang="en-US" sz="3600" dirty="0">
                <a:solidFill>
                  <a:schemeClr val="bg1"/>
                </a:solidFill>
                <a:latin typeface="標楷體" panose="03000509000000000000" pitchFamily="65" charset="-120"/>
                <a:ea typeface="標楷體" panose="03000509000000000000" pitchFamily="65" charset="-120"/>
              </a:rPr>
              <a:t>公車</a:t>
            </a:r>
            <a:r>
              <a:rPr lang="zh-TW" altLang="en-US" sz="3600" b="0" i="0" dirty="0">
                <a:solidFill>
                  <a:schemeClr val="bg1"/>
                </a:solidFill>
                <a:effectLst/>
                <a:latin typeface="標楷體" panose="03000509000000000000" pitchFamily="65" charset="-120"/>
                <a:ea typeface="標楷體" panose="03000509000000000000" pitchFamily="65" charset="-120"/>
              </a:rPr>
              <a:t>」、 「</a:t>
            </a:r>
            <a:r>
              <a:rPr lang="zh-TW" altLang="en-US" sz="3600" b="0" i="0">
                <a:solidFill>
                  <a:schemeClr val="bg1"/>
                </a:solidFill>
                <a:effectLst/>
                <a:latin typeface="標楷體" panose="03000509000000000000" pitchFamily="65" charset="-120"/>
                <a:ea typeface="標楷體" panose="03000509000000000000" pitchFamily="65" charset="-120"/>
              </a:rPr>
              <a:t>北港香爐</a:t>
            </a:r>
            <a:r>
              <a:rPr lang="zh-TW" altLang="en-US" sz="3600" b="0" i="0" dirty="0">
                <a:solidFill>
                  <a:schemeClr val="bg1"/>
                </a:solidFill>
                <a:effectLst/>
                <a:latin typeface="標楷體" panose="03000509000000000000" pitchFamily="65" charset="-120"/>
                <a:ea typeface="標楷體" panose="03000509000000000000" pitchFamily="65" charset="-120"/>
              </a:rPr>
              <a:t>」來形容某人</a:t>
            </a:r>
            <a:r>
              <a:rPr lang="zh-TW" altLang="en-US" sz="3600" b="0" i="0" dirty="0">
                <a:solidFill>
                  <a:srgbClr val="3F4A53"/>
                </a:solidFill>
                <a:effectLst/>
                <a:latin typeface="標楷體" panose="03000509000000000000" pitchFamily="65" charset="-120"/>
                <a:ea typeface="標楷體" panose="03000509000000000000" pitchFamily="65" charset="-120"/>
              </a:rPr>
              <a:t>。</a:t>
            </a:r>
            <a:endParaRPr lang="zh-TW" altLang="en-US" sz="36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7877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55000">
              <a:schemeClr val="accent6">
                <a:lumMod val="20000"/>
                <a:lumOff val="80000"/>
              </a:schemeClr>
            </a:gs>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5C0A274-F94C-96F2-B00E-543874AD5ACE}"/>
              </a:ext>
            </a:extLst>
          </p:cNvPr>
          <p:cNvSpPr>
            <a:spLocks noGrp="1"/>
          </p:cNvSpPr>
          <p:nvPr>
            <p:ph type="title"/>
          </p:nvPr>
        </p:nvSpPr>
        <p:spPr>
          <a:xfrm>
            <a:off x="684211" y="293615"/>
            <a:ext cx="8534401" cy="1073791"/>
          </a:xfrm>
        </p:spPr>
        <p:txBody>
          <a:bodyPr/>
          <a:lstStyle/>
          <a:p>
            <a:pPr algn="ctr"/>
            <a:r>
              <a:rPr lang="zh-TW" altLang="en-US" b="1" dirty="0">
                <a:solidFill>
                  <a:srgbClr val="002060"/>
                </a:solidFill>
                <a:latin typeface="標楷體" panose="03000509000000000000" pitchFamily="65" charset="-120"/>
                <a:ea typeface="標楷體" panose="03000509000000000000" pitchFamily="65" charset="-120"/>
              </a:rPr>
              <a:t>類型三</a:t>
            </a:r>
            <a:r>
              <a:rPr lang="en-US" altLang="zh-TW" b="1" dirty="0">
                <a:solidFill>
                  <a:srgbClr val="002060"/>
                </a:solidFill>
                <a:latin typeface="標楷體" panose="03000509000000000000" pitchFamily="65" charset="-120"/>
                <a:ea typeface="標楷體" panose="03000509000000000000" pitchFamily="65" charset="-120"/>
              </a:rPr>
              <a:t>:</a:t>
            </a:r>
            <a:r>
              <a:rPr lang="zh-TW" altLang="en-US" b="1" dirty="0">
                <a:solidFill>
                  <a:srgbClr val="002060"/>
                </a:solidFill>
                <a:latin typeface="標楷體" panose="03000509000000000000" pitchFamily="65" charset="-120"/>
                <a:ea typeface="標楷體" panose="03000509000000000000" pitchFamily="65" charset="-120"/>
              </a:rPr>
              <a:t>強制猥褻</a:t>
            </a:r>
          </a:p>
        </p:txBody>
      </p:sp>
      <p:sp>
        <p:nvSpPr>
          <p:cNvPr id="3" name="文字版面配置區 2">
            <a:extLst>
              <a:ext uri="{FF2B5EF4-FFF2-40B4-BE49-F238E27FC236}">
                <a16:creationId xmlns:a16="http://schemas.microsoft.com/office/drawing/2014/main" xmlns="" id="{FD5140FE-94C0-324E-3B67-F80F22A29551}"/>
              </a:ext>
            </a:extLst>
          </p:cNvPr>
          <p:cNvSpPr>
            <a:spLocks noGrp="1"/>
          </p:cNvSpPr>
          <p:nvPr>
            <p:ph type="body" idx="1"/>
          </p:nvPr>
        </p:nvSpPr>
        <p:spPr>
          <a:xfrm>
            <a:off x="1526795" y="1510018"/>
            <a:ext cx="8363825" cy="4484382"/>
          </a:xfrm>
        </p:spPr>
        <p:txBody>
          <a:bodyPr>
            <a:normAutofit lnSpcReduction="10000"/>
          </a:bodyPr>
          <a:lstStyle/>
          <a:p>
            <a:r>
              <a:rPr lang="zh-TW" altLang="en-US" sz="3200" dirty="0">
                <a:latin typeface="標楷體" panose="03000509000000000000" pitchFamily="65" charset="-120"/>
                <a:ea typeface="標楷體" panose="03000509000000000000" pitchFamily="65" charset="-120"/>
              </a:rPr>
              <a:t>一</a:t>
            </a:r>
            <a:r>
              <a:rPr lang="zh-TW" altLang="zh-TW" sz="32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dirty="0">
                <a:effectLst/>
                <a:latin typeface="標楷體" panose="03000509000000000000" pitchFamily="65" charset="-120"/>
                <a:ea typeface="標楷體" panose="03000509000000000000" pitchFamily="65" charset="-120"/>
                <a:cs typeface="Times New Roman" panose="02020603050405020304" pitchFamily="18" charset="0"/>
              </a:rPr>
              <a:t>屬於刑法</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「妨害性自主」</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罪章</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p>
          <a:p>
            <a:r>
              <a:rPr lang="zh-TW" altLang="en-US" sz="3200" dirty="0">
                <a:latin typeface="標楷體" panose="03000509000000000000" pitchFamily="65" charset="-120"/>
                <a:ea typeface="標楷體" panose="03000509000000000000" pitchFamily="65" charset="-120"/>
              </a:rPr>
              <a:t>二</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猥褻</a:t>
            </a: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為了刺激或滿足自己性慾所為的性</a:t>
            </a:r>
            <a:endPar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2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交行為以外的一切色慾行為，例如</a:t>
            </a:r>
            <a:endPar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撫摸私處、胸部、臀部等行為。</a:t>
            </a:r>
            <a:endPar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200" kern="100" dirty="0">
                <a:latin typeface="標楷體" panose="03000509000000000000" pitchFamily="65" charset="-120"/>
                <a:ea typeface="標楷體" panose="03000509000000000000" pitchFamily="65" charset="-120"/>
                <a:cs typeface="Times New Roman" panose="02020603050405020304" pitchFamily="18" charset="0"/>
              </a:rPr>
              <a:t>三</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強制猥褻</a:t>
            </a: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以</a:t>
            </a:r>
            <a:r>
              <a:rPr lang="zh-TW" altLang="zh-TW" sz="3200" dirty="0">
                <a:effectLst/>
                <a:latin typeface="標楷體" panose="03000509000000000000" pitchFamily="65" charset="-120"/>
                <a:ea typeface="標楷體" panose="03000509000000000000" pitchFamily="65" charset="-120"/>
                <a:cs typeface="Times New Roman" panose="02020603050405020304" pitchFamily="18" charset="0"/>
              </a:rPr>
              <a:t>強暴、脅迫、恐嚇、催眠術</a:t>
            </a:r>
            <a:endParaRPr lang="en-US" altLang="zh-TW" sz="32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dirty="0">
                <a:effectLst/>
                <a:latin typeface="標楷體" panose="03000509000000000000" pitchFamily="65" charset="-120"/>
                <a:ea typeface="標楷體" panose="03000509000000000000" pitchFamily="65" charset="-120"/>
                <a:cs typeface="Times New Roman" panose="02020603050405020304" pitchFamily="18" charset="0"/>
              </a:rPr>
              <a:t>或其他違反其意願的方法等手段</a:t>
            </a:r>
            <a:endParaRPr lang="en-US" altLang="zh-TW" sz="32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2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dirty="0">
                <a:effectLst/>
                <a:latin typeface="標楷體" panose="03000509000000000000" pitchFamily="65" charset="-120"/>
                <a:ea typeface="標楷體" panose="03000509000000000000" pitchFamily="65" charset="-120"/>
                <a:cs typeface="Times New Roman" panose="02020603050405020304" pitchFamily="18" charset="0"/>
              </a:rPr>
              <a:t>行</a:t>
            </a:r>
            <a:r>
              <a:rPr lang="zh-TW" altLang="zh-TW" sz="3200" dirty="0">
                <a:effectLst/>
                <a:latin typeface="標楷體" panose="03000509000000000000" pitchFamily="65" charset="-120"/>
                <a:ea typeface="標楷體" panose="03000509000000000000" pitchFamily="65" charset="-120"/>
                <a:cs typeface="Times New Roman" panose="02020603050405020304" pitchFamily="18" charset="0"/>
              </a:rPr>
              <a:t>猥褻</a:t>
            </a:r>
            <a:r>
              <a:rPr lang="zh-TW" altLang="en-US" sz="3200" dirty="0">
                <a:effectLst/>
                <a:latin typeface="標楷體" panose="03000509000000000000" pitchFamily="65" charset="-120"/>
                <a:ea typeface="標楷體" panose="03000509000000000000" pitchFamily="65" charset="-120"/>
                <a:cs typeface="Times New Roman" panose="02020603050405020304" pitchFamily="18" charset="0"/>
              </a:rPr>
              <a:t>行為</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3200" kern="100" dirty="0">
              <a:latin typeface="標楷體" panose="03000509000000000000" pitchFamily="65" charset="-120"/>
              <a:ea typeface="標楷體" panose="03000509000000000000" pitchFamily="65" charset="-120"/>
              <a:cs typeface="Times New Roman" panose="02020603050405020304" pitchFamily="18" charset="0"/>
            </a:endParaRPr>
          </a:p>
          <a:p>
            <a:endPar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232256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98000">
              <a:schemeClr val="tx2">
                <a:lumMod val="20000"/>
                <a:lumOff val="80000"/>
              </a:schemeClr>
            </a:gs>
            <a:gs pos="3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xmlns="" id="{10ABD61C-65F9-68EB-EE3B-6C8A7F52ACC6}"/>
              </a:ext>
            </a:extLst>
          </p:cNvPr>
          <p:cNvSpPr>
            <a:spLocks noGrp="1"/>
          </p:cNvSpPr>
          <p:nvPr>
            <p:ph idx="1"/>
          </p:nvPr>
        </p:nvSpPr>
        <p:spPr>
          <a:xfrm>
            <a:off x="1333850" y="363894"/>
            <a:ext cx="9227888" cy="6129185"/>
          </a:xfrm>
        </p:spPr>
        <p:txBody>
          <a:bodyPr>
            <a:normAutofit/>
          </a:bodyPr>
          <a:lstStyle/>
          <a:p>
            <a:pPr marL="0" indent="0" algn="ctr">
              <a:buNone/>
            </a:pPr>
            <a:r>
              <a:rPr lang="zh-TW" altLang="en-US" sz="4800" dirty="0">
                <a:latin typeface="標楷體" panose="03000509000000000000" pitchFamily="65" charset="-120"/>
                <a:ea typeface="標楷體" panose="03000509000000000000" pitchFamily="65" charset="-120"/>
              </a:rPr>
              <a:t>羅金燕律師</a:t>
            </a:r>
            <a:endParaRPr lang="en-US" altLang="zh-TW" sz="4800" dirty="0">
              <a:latin typeface="標楷體" panose="03000509000000000000" pitchFamily="65" charset="-120"/>
              <a:ea typeface="標楷體" panose="03000509000000000000" pitchFamily="65" charset="-120"/>
            </a:endParaRPr>
          </a:p>
          <a:p>
            <a:pPr marL="0" indent="0">
              <a:buNone/>
            </a:pPr>
            <a:r>
              <a:rPr lang="zh-TW" altLang="en-US" sz="40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現職</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信實法律事務所主持律師</a:t>
            </a:r>
            <a:endParaRPr lang="en-US" altLang="zh-TW" sz="3200" dirty="0">
              <a:latin typeface="標楷體" panose="03000509000000000000" pitchFamily="65" charset="-120"/>
              <a:ea typeface="標楷體" panose="03000509000000000000" pitchFamily="65" charset="-120"/>
            </a:endParaRPr>
          </a:p>
          <a:p>
            <a:pPr marL="0" indent="0">
              <a:buNone/>
            </a:pPr>
            <a:r>
              <a:rPr lang="zh-TW" altLang="en-US" sz="3200" dirty="0">
                <a:latin typeface="標楷體" panose="03000509000000000000" pitchFamily="65" charset="-120"/>
                <a:ea typeface="標楷體" panose="03000509000000000000" pitchFamily="65" charset="-120"/>
              </a:rPr>
              <a:t>         考試</a:t>
            </a:r>
            <a:r>
              <a:rPr lang="en-US" altLang="zh-TW" sz="3200" dirty="0">
                <a:latin typeface="標楷體" panose="03000509000000000000" pitchFamily="65" charset="-120"/>
                <a:ea typeface="標楷體" panose="03000509000000000000" pitchFamily="65" charset="-120"/>
              </a:rPr>
              <a:t>:</a:t>
            </a:r>
            <a:r>
              <a:rPr lang="zh-TW" altLang="en-US" sz="3200" b="1" i="0" dirty="0">
                <a:solidFill>
                  <a:srgbClr val="000000"/>
                </a:solidFill>
                <a:effectLst/>
                <a:latin typeface="微軟正黑體" panose="020B0604030504040204" pitchFamily="34" charset="-120"/>
                <a:ea typeface="微軟正黑體" panose="020B0604030504040204" pitchFamily="34" charset="-120"/>
              </a:rPr>
              <a:t> </a:t>
            </a:r>
            <a:r>
              <a:rPr lang="en-US" altLang="zh-TW" sz="3200" i="0" dirty="0">
                <a:effectLst/>
                <a:latin typeface="標楷體" panose="03000509000000000000" pitchFamily="65" charset="-120"/>
                <a:ea typeface="標楷體" panose="03000509000000000000" pitchFamily="65" charset="-120"/>
              </a:rPr>
              <a:t>106</a:t>
            </a:r>
            <a:r>
              <a:rPr lang="zh-TW" altLang="en-US" sz="3200" i="0" dirty="0">
                <a:effectLst/>
                <a:latin typeface="標楷體" panose="03000509000000000000" pitchFamily="65" charset="-120"/>
                <a:ea typeface="標楷體" panose="03000509000000000000" pitchFamily="65" charset="-120"/>
              </a:rPr>
              <a:t>年專門職業及技術人員高</a:t>
            </a:r>
            <a:endParaRPr lang="en-US" altLang="zh-TW" sz="3200" i="0" dirty="0">
              <a:effectLst/>
              <a:latin typeface="標楷體" panose="03000509000000000000" pitchFamily="65" charset="-120"/>
              <a:ea typeface="標楷體" panose="03000509000000000000" pitchFamily="65" charset="-120"/>
            </a:endParaRPr>
          </a:p>
          <a:p>
            <a:pPr marL="0" indent="0">
              <a:buNone/>
            </a:pPr>
            <a:r>
              <a:rPr lang="zh-TW" altLang="en-US" sz="3200" dirty="0">
                <a:latin typeface="標楷體" panose="03000509000000000000" pitchFamily="65" charset="-120"/>
                <a:ea typeface="標楷體" panose="03000509000000000000" pitchFamily="65" charset="-120"/>
              </a:rPr>
              <a:t>              等考試律師考試及格</a:t>
            </a:r>
            <a:endParaRPr lang="zh-TW" altLang="en-US" sz="3200" i="0" dirty="0">
              <a:effectLst/>
              <a:latin typeface="標楷體" panose="03000509000000000000" pitchFamily="65" charset="-120"/>
              <a:ea typeface="標楷體" panose="03000509000000000000" pitchFamily="65" charset="-120"/>
            </a:endParaRPr>
          </a:p>
          <a:p>
            <a:pPr marL="0" indent="0">
              <a:buNone/>
            </a:pPr>
            <a:r>
              <a:rPr lang="zh-TW" altLang="en-US" sz="3200" dirty="0">
                <a:latin typeface="標楷體" panose="03000509000000000000" pitchFamily="65" charset="-120"/>
                <a:ea typeface="標楷體" panose="03000509000000000000" pitchFamily="65" charset="-120"/>
              </a:rPr>
              <a:t>         經歷</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公務人員年資</a:t>
            </a:r>
            <a:r>
              <a:rPr lang="en-US" altLang="zh-TW" sz="3200" dirty="0">
                <a:latin typeface="標楷體" panose="03000509000000000000" pitchFamily="65" charset="-120"/>
                <a:ea typeface="標楷體" panose="03000509000000000000" pitchFamily="65" charset="-120"/>
              </a:rPr>
              <a:t>27</a:t>
            </a:r>
            <a:r>
              <a:rPr lang="zh-TW" altLang="en-US" sz="3200" dirty="0">
                <a:latin typeface="標楷體" panose="03000509000000000000" pitchFamily="65" charset="-120"/>
                <a:ea typeface="標楷體" panose="03000509000000000000" pitchFamily="65" charset="-120"/>
              </a:rPr>
              <a:t>年</a:t>
            </a:r>
          </a:p>
        </p:txBody>
      </p:sp>
    </p:spTree>
    <p:extLst>
      <p:ext uri="{BB962C8B-B14F-4D97-AF65-F5344CB8AC3E}">
        <p14:creationId xmlns:p14="http://schemas.microsoft.com/office/powerpoint/2010/main" val="1568053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4">
                <a:lumMod val="20000"/>
                <a:lumOff val="80000"/>
              </a:schemeClr>
            </a:gs>
            <a:gs pos="100000">
              <a:schemeClr val="accent1">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1C1C6C7-5EBD-F5C3-4353-865BE70543B8}"/>
              </a:ext>
            </a:extLst>
          </p:cNvPr>
          <p:cNvSpPr>
            <a:spLocks noGrp="1"/>
          </p:cNvSpPr>
          <p:nvPr>
            <p:ph type="title"/>
          </p:nvPr>
        </p:nvSpPr>
        <p:spPr>
          <a:xfrm>
            <a:off x="2752531" y="671804"/>
            <a:ext cx="6466081" cy="1231641"/>
          </a:xfrm>
        </p:spPr>
        <p:txBody>
          <a:bodyPr>
            <a:normAutofit/>
          </a:bodyPr>
          <a:lstStyle/>
          <a:p>
            <a:pPr algn="ctr"/>
            <a:r>
              <a:rPr lang="zh-TW" altLang="en-US" b="1" dirty="0">
                <a:solidFill>
                  <a:schemeClr val="accent1"/>
                </a:solidFill>
                <a:latin typeface="標楷體" panose="03000509000000000000" pitchFamily="65" charset="-120"/>
                <a:ea typeface="標楷體" panose="03000509000000000000" pitchFamily="65" charset="-120"/>
              </a:rPr>
              <a:t>類型四</a:t>
            </a:r>
            <a:r>
              <a:rPr lang="zh-TW" altLang="zh-TW"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性侵害</a:t>
            </a:r>
            <a:r>
              <a:rPr lang="en-US" altLang="zh-TW"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適用刑法罪章</a:t>
            </a:r>
            <a:r>
              <a:rPr lang="en-US" altLang="zh-TW"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
            </a:r>
            <a:br>
              <a:rPr lang="zh-TW" altLang="zh-TW"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b="1" dirty="0">
              <a:solidFill>
                <a:schemeClr val="accent1"/>
              </a:solidFill>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xmlns="" id="{C8599FD0-4BB2-FE6F-6C0D-C2D49826559A}"/>
              </a:ext>
            </a:extLst>
          </p:cNvPr>
          <p:cNvSpPr>
            <a:spLocks noGrp="1"/>
          </p:cNvSpPr>
          <p:nvPr>
            <p:ph type="body" idx="1"/>
          </p:nvPr>
        </p:nvSpPr>
        <p:spPr>
          <a:xfrm>
            <a:off x="2136709" y="1819469"/>
            <a:ext cx="8052320" cy="4366727"/>
          </a:xfrm>
        </p:spPr>
        <p:txBody>
          <a:bodyPr>
            <a:normAutofit lnSpcReduction="10000"/>
          </a:bodyPr>
          <a:lstStyle/>
          <a:p>
            <a:r>
              <a:rPr lang="zh-TW" altLang="en-US" sz="3200" dirty="0">
                <a:latin typeface="標楷體" panose="03000509000000000000" pitchFamily="65" charset="-120"/>
                <a:ea typeface="標楷體" panose="03000509000000000000" pitchFamily="65" charset="-120"/>
              </a:rPr>
              <a:t>性侵害</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強制性交</a:t>
            </a:r>
            <a:r>
              <a:rPr lang="zh-TW" altLang="zh-TW" sz="3200"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dirty="0">
                <a:latin typeface="標楷體" panose="03000509000000000000" pitchFamily="65" charset="-120"/>
                <a:ea typeface="標楷體" panose="03000509000000000000" pitchFamily="65" charset="-120"/>
              </a:rPr>
              <a:t>猥褻</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對象</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人</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男男女女</a:t>
            </a:r>
            <a:r>
              <a:rPr lang="en-US" altLang="zh-TW" sz="3200" dirty="0">
                <a:latin typeface="標楷體" panose="03000509000000000000" pitchFamily="65" charset="-120"/>
                <a:ea typeface="標楷體" panose="03000509000000000000" pitchFamily="65" charset="-120"/>
              </a:rPr>
              <a:t>)</a:t>
            </a:r>
          </a:p>
          <a:p>
            <a:r>
              <a:rPr lang="zh-TW" altLang="en-US" sz="2600" dirty="0">
                <a:solidFill>
                  <a:schemeClr val="accent2">
                    <a:lumMod val="50000"/>
                  </a:schemeClr>
                </a:solidFill>
                <a:latin typeface="標楷體" panose="03000509000000000000" pitchFamily="65" charset="-120"/>
                <a:ea typeface="標楷體" panose="03000509000000000000" pitchFamily="65" charset="-120"/>
              </a:rPr>
              <a:t>刑法第十條：稱性交者，謂非基於正當目的所為之下</a:t>
            </a:r>
            <a:endParaRPr lang="en-US" altLang="zh-TW" sz="2600" dirty="0">
              <a:solidFill>
                <a:schemeClr val="accent2">
                  <a:lumMod val="50000"/>
                </a:schemeClr>
              </a:solidFill>
              <a:latin typeface="標楷體" panose="03000509000000000000" pitchFamily="65" charset="-120"/>
              <a:ea typeface="標楷體" panose="03000509000000000000" pitchFamily="65" charset="-120"/>
            </a:endParaRPr>
          </a:p>
          <a:p>
            <a:r>
              <a:rPr lang="zh-TW" altLang="en-US" sz="2600" dirty="0">
                <a:solidFill>
                  <a:schemeClr val="accent2">
                    <a:lumMod val="50000"/>
                  </a:schemeClr>
                </a:solidFill>
                <a:latin typeface="標楷體" panose="03000509000000000000" pitchFamily="65" charset="-120"/>
                <a:ea typeface="標楷體" panose="03000509000000000000" pitchFamily="65" charset="-120"/>
              </a:rPr>
              <a:t>            列性器入侵行為： </a:t>
            </a:r>
            <a:endParaRPr lang="en-US" altLang="zh-TW" sz="2600" dirty="0">
              <a:solidFill>
                <a:schemeClr val="accent2">
                  <a:lumMod val="50000"/>
                </a:schemeClr>
              </a:solidFill>
              <a:latin typeface="標楷體" panose="03000509000000000000" pitchFamily="65" charset="-120"/>
              <a:ea typeface="標楷體" panose="03000509000000000000" pitchFamily="65" charset="-120"/>
            </a:endParaRPr>
          </a:p>
          <a:p>
            <a:r>
              <a:rPr lang="zh-TW" altLang="en-US" sz="2600" dirty="0">
                <a:solidFill>
                  <a:schemeClr val="accent2">
                    <a:lumMod val="50000"/>
                  </a:schemeClr>
                </a:solidFill>
                <a:latin typeface="標楷體" panose="03000509000000000000" pitchFamily="65" charset="-120"/>
                <a:ea typeface="標楷體" panose="03000509000000000000" pitchFamily="65" charset="-120"/>
              </a:rPr>
              <a:t>一、以性器進入他人之性器、肛門或口腔，或使之接</a:t>
            </a:r>
            <a:endParaRPr lang="en-US" altLang="zh-TW" sz="2600" dirty="0">
              <a:solidFill>
                <a:schemeClr val="accent2">
                  <a:lumMod val="50000"/>
                </a:schemeClr>
              </a:solidFill>
              <a:latin typeface="標楷體" panose="03000509000000000000" pitchFamily="65" charset="-120"/>
              <a:ea typeface="標楷體" panose="03000509000000000000" pitchFamily="65" charset="-120"/>
            </a:endParaRPr>
          </a:p>
          <a:p>
            <a:r>
              <a:rPr lang="zh-TW" altLang="en-US" sz="2600" dirty="0">
                <a:solidFill>
                  <a:schemeClr val="accent2">
                    <a:lumMod val="50000"/>
                  </a:schemeClr>
                </a:solidFill>
                <a:latin typeface="標楷體" panose="03000509000000000000" pitchFamily="65" charset="-120"/>
                <a:ea typeface="標楷體" panose="03000509000000000000" pitchFamily="65" charset="-120"/>
              </a:rPr>
              <a:t>    合行為。 </a:t>
            </a:r>
            <a:endParaRPr lang="en-US" altLang="zh-TW" sz="2600" dirty="0">
              <a:solidFill>
                <a:schemeClr val="accent2">
                  <a:lumMod val="50000"/>
                </a:schemeClr>
              </a:solidFill>
              <a:latin typeface="標楷體" panose="03000509000000000000" pitchFamily="65" charset="-120"/>
              <a:ea typeface="標楷體" panose="03000509000000000000" pitchFamily="65" charset="-120"/>
            </a:endParaRPr>
          </a:p>
          <a:p>
            <a:r>
              <a:rPr lang="zh-TW" altLang="en-US" sz="2600" dirty="0">
                <a:solidFill>
                  <a:schemeClr val="accent2">
                    <a:lumMod val="50000"/>
                  </a:schemeClr>
                </a:solidFill>
                <a:latin typeface="標楷體" panose="03000509000000000000" pitchFamily="65" charset="-120"/>
                <a:ea typeface="標楷體" panose="03000509000000000000" pitchFamily="65" charset="-120"/>
              </a:rPr>
              <a:t>二、以性器以外之其它身體部位或器物進入他人之性</a:t>
            </a:r>
            <a:endParaRPr lang="en-US" altLang="zh-TW" sz="2600" dirty="0">
              <a:solidFill>
                <a:schemeClr val="accent2">
                  <a:lumMod val="50000"/>
                </a:schemeClr>
              </a:solidFill>
              <a:latin typeface="標楷體" panose="03000509000000000000" pitchFamily="65" charset="-120"/>
              <a:ea typeface="標楷體" panose="03000509000000000000" pitchFamily="65" charset="-120"/>
            </a:endParaRPr>
          </a:p>
          <a:p>
            <a:r>
              <a:rPr lang="zh-TW" altLang="en-US" sz="2600" dirty="0">
                <a:solidFill>
                  <a:schemeClr val="accent2">
                    <a:lumMod val="50000"/>
                  </a:schemeClr>
                </a:solidFill>
                <a:latin typeface="標楷體" panose="03000509000000000000" pitchFamily="65" charset="-120"/>
                <a:ea typeface="標楷體" panose="03000509000000000000" pitchFamily="65" charset="-120"/>
              </a:rPr>
              <a:t>    器、肛門，或使之接合之行為。</a:t>
            </a:r>
          </a:p>
        </p:txBody>
      </p:sp>
    </p:spTree>
    <p:extLst>
      <p:ext uri="{BB962C8B-B14F-4D97-AF65-F5344CB8AC3E}">
        <p14:creationId xmlns:p14="http://schemas.microsoft.com/office/powerpoint/2010/main" val="73275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3">
                <a:lumMod val="20000"/>
                <a:lumOff val="80000"/>
              </a:schemeClr>
            </a:gs>
            <a:gs pos="100000">
              <a:schemeClr val="accent4">
                <a:lumMod val="40000"/>
                <a:lumOff val="6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64033DA-91BA-AFE4-BF48-5953311385B9}"/>
              </a:ext>
            </a:extLst>
          </p:cNvPr>
          <p:cNvSpPr>
            <a:spLocks noGrp="1"/>
          </p:cNvSpPr>
          <p:nvPr>
            <p:ph type="title"/>
          </p:nvPr>
        </p:nvSpPr>
        <p:spPr>
          <a:xfrm>
            <a:off x="1736521" y="637564"/>
            <a:ext cx="7726261" cy="914400"/>
          </a:xfrm>
        </p:spPr>
        <p:txBody>
          <a:bodyPr>
            <a:normAutofit fontScale="90000"/>
          </a:bodyPr>
          <a:lstStyle/>
          <a:p>
            <a:pPr algn="ctr"/>
            <a:r>
              <a:rPr lang="zh-TW" altLang="en-US" b="1" dirty="0">
                <a:solidFill>
                  <a:schemeClr val="accent6">
                    <a:lumMod val="50000"/>
                  </a:schemeClr>
                </a:solidFill>
                <a:latin typeface="標楷體" panose="03000509000000000000" pitchFamily="65" charset="-120"/>
                <a:ea typeface="標楷體" panose="03000509000000000000" pitchFamily="65" charset="-120"/>
              </a:rPr>
              <a:t>性騷擾</a:t>
            </a:r>
            <a:r>
              <a:rPr lang="zh-TW" altLang="zh-TW" b="1"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﹖強制猥褻 ﹖</a:t>
            </a:r>
            <a:r>
              <a:rPr lang="zh-TW" altLang="en-US" b="1"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犯罪構成要件不同</a:t>
            </a:r>
            <a:endParaRPr lang="zh-TW" altLang="en-US" b="1" dirty="0">
              <a:solidFill>
                <a:schemeClr val="accent6">
                  <a:lumMod val="50000"/>
                </a:schemeClr>
              </a:solidFill>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xmlns="" id="{E6685F23-3AA8-83C3-6F3C-1832EA2FB895}"/>
              </a:ext>
            </a:extLst>
          </p:cNvPr>
          <p:cNvSpPr>
            <a:spLocks noGrp="1"/>
          </p:cNvSpPr>
          <p:nvPr>
            <p:ph type="body" idx="1"/>
          </p:nvPr>
        </p:nvSpPr>
        <p:spPr>
          <a:xfrm>
            <a:off x="1514723" y="2130804"/>
            <a:ext cx="8534400" cy="3754539"/>
          </a:xfrm>
        </p:spPr>
        <p:txBody>
          <a:bodyPr>
            <a:normAutofit/>
          </a:bodyPr>
          <a:lstStyle/>
          <a:p>
            <a:r>
              <a:rPr lang="zh-TW" altLang="zh-TW" sz="24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嚴重的性騷擾</a:t>
            </a:r>
            <a:r>
              <a:rPr lang="zh-TW" altLang="en-US" sz="2400" dirty="0">
                <a:latin typeface="標楷體" panose="03000509000000000000" pitchFamily="65" charset="-120"/>
                <a:ea typeface="標楷體" panose="03000509000000000000" pitchFamily="65" charset="-120"/>
              </a:rPr>
              <a:t>，會成立性騷擾罪， 有刑責。</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dirty="0">
                <a:latin typeface="標楷體" panose="03000509000000000000" pitchFamily="65" charset="-120"/>
                <a:ea typeface="標楷體" panose="03000509000000000000" pitchFamily="65" charset="-120"/>
              </a:rPr>
              <a:t>   例如</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乘人不及抗拒而為吻抱、摸臀或襲胸等行為。</a:t>
            </a:r>
            <a:endParaRPr lang="en-US" altLang="zh-TW" sz="2400" dirty="0">
              <a:latin typeface="標楷體" panose="03000509000000000000" pitchFamily="65" charset="-120"/>
              <a:ea typeface="標楷體" panose="03000509000000000000" pitchFamily="65" charset="-12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rPr>
              <a:t>強制猥褻行為著重於以強暴、脅迫、恐嚇、催眠術或其他</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違反意願的手段，猥褻被害人而滿足加害人的性慾。</a:t>
            </a:r>
            <a:endParaRPr lang="en-US" altLang="zh-TW" sz="2400" dirty="0">
              <a:latin typeface="標楷體" panose="03000509000000000000" pitchFamily="65" charset="-120"/>
              <a:ea typeface="標楷體" panose="03000509000000000000" pitchFamily="65" charset="-120"/>
            </a:endParaRPr>
          </a:p>
          <a:p>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rPr>
              <a:t>由主、客觀事證綜合判斷是否已達「強制」 地步，或僅係</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「乘人不及抗拒」。</a:t>
            </a:r>
          </a:p>
          <a:p>
            <a:endParaRPr lang="en-US" altLang="zh-TW" dirty="0"/>
          </a:p>
        </p:txBody>
      </p:sp>
    </p:spTree>
    <p:extLst>
      <p:ext uri="{BB962C8B-B14F-4D97-AF65-F5344CB8AC3E}">
        <p14:creationId xmlns:p14="http://schemas.microsoft.com/office/powerpoint/2010/main" val="2298043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04861FD-3175-C99B-EF52-105677815244}"/>
              </a:ext>
            </a:extLst>
          </p:cNvPr>
          <p:cNvSpPr>
            <a:spLocks noGrp="1"/>
          </p:cNvSpPr>
          <p:nvPr>
            <p:ph type="title"/>
          </p:nvPr>
        </p:nvSpPr>
        <p:spPr>
          <a:xfrm>
            <a:off x="1174459" y="578840"/>
            <a:ext cx="8044153" cy="922789"/>
          </a:xfrm>
        </p:spPr>
        <p:txBody>
          <a:bodyPr/>
          <a:lstStyle/>
          <a:p>
            <a:pPr algn="ctr"/>
            <a:r>
              <a:rPr lang="zh-TW" altLang="en-US" dirty="0">
                <a:solidFill>
                  <a:srgbClr val="C00000"/>
                </a:solidFill>
                <a:latin typeface="標楷體" panose="03000509000000000000" pitchFamily="65" charset="-120"/>
                <a:ea typeface="標楷體" panose="03000509000000000000" pitchFamily="65" charset="-120"/>
              </a:rPr>
              <a:t>處罰依據</a:t>
            </a:r>
          </a:p>
        </p:txBody>
      </p:sp>
      <p:sp>
        <p:nvSpPr>
          <p:cNvPr id="3" name="文字版面配置區 2">
            <a:extLst>
              <a:ext uri="{FF2B5EF4-FFF2-40B4-BE49-F238E27FC236}">
                <a16:creationId xmlns:a16="http://schemas.microsoft.com/office/drawing/2014/main" xmlns="" id="{5CD6131E-027C-1818-8CF8-50D5FF2A13FB}"/>
              </a:ext>
            </a:extLst>
          </p:cNvPr>
          <p:cNvSpPr>
            <a:spLocks noGrp="1"/>
          </p:cNvSpPr>
          <p:nvPr>
            <p:ph type="body" idx="1"/>
          </p:nvPr>
        </p:nvSpPr>
        <p:spPr>
          <a:xfrm>
            <a:off x="1174459" y="1593909"/>
            <a:ext cx="10343625" cy="4685251"/>
          </a:xfrm>
        </p:spPr>
        <p:txBody>
          <a:bodyPr>
            <a:normAutofit/>
          </a:bodyPr>
          <a:lstStyle/>
          <a:p>
            <a:r>
              <a:rPr lang="zh-TW" altLang="en-US" sz="2400" dirty="0">
                <a:solidFill>
                  <a:schemeClr val="bg1"/>
                </a:solidFill>
                <a:latin typeface="標楷體" panose="03000509000000000000" pitchFamily="65" charset="-120"/>
                <a:ea typeface="標楷體" panose="03000509000000000000" pitchFamily="65" charset="-120"/>
              </a:rPr>
              <a:t>性騷擾罪</a:t>
            </a:r>
            <a:r>
              <a:rPr lang="en-US" altLang="zh-TW" sz="2400" dirty="0">
                <a:solidFill>
                  <a:schemeClr val="bg1"/>
                </a:solidFill>
                <a:latin typeface="標楷體" panose="03000509000000000000" pitchFamily="65" charset="-120"/>
                <a:ea typeface="標楷體" panose="03000509000000000000" pitchFamily="65" charset="-120"/>
              </a:rPr>
              <a:t>:</a:t>
            </a:r>
            <a:r>
              <a:rPr lang="zh-TW" altLang="en-US" sz="2400" dirty="0">
                <a:solidFill>
                  <a:schemeClr val="bg1"/>
                </a:solidFill>
                <a:latin typeface="標楷體" panose="03000509000000000000" pitchFamily="65" charset="-120"/>
                <a:ea typeface="標楷體" panose="03000509000000000000" pitchFamily="65" charset="-120"/>
              </a:rPr>
              <a:t>性騷擾防治法第</a:t>
            </a:r>
            <a:r>
              <a:rPr lang="en-US" altLang="zh-TW" sz="2400" dirty="0">
                <a:solidFill>
                  <a:schemeClr val="bg1"/>
                </a:solidFill>
                <a:latin typeface="標楷體" panose="03000509000000000000" pitchFamily="65" charset="-120"/>
                <a:ea typeface="標楷體" panose="03000509000000000000" pitchFamily="65" charset="-120"/>
              </a:rPr>
              <a:t>25</a:t>
            </a:r>
            <a:r>
              <a:rPr lang="zh-TW" altLang="en-US" sz="2400" dirty="0">
                <a:solidFill>
                  <a:schemeClr val="bg1"/>
                </a:solidFill>
                <a:latin typeface="標楷體" panose="03000509000000000000" pitchFamily="65" charset="-120"/>
                <a:ea typeface="標楷體" panose="03000509000000000000" pitchFamily="65" charset="-120"/>
              </a:rPr>
              <a:t>條</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chemeClr val="bg1"/>
                </a:solidFill>
                <a:effectLst/>
                <a:latin typeface="標楷體" panose="03000509000000000000" pitchFamily="65" charset="-120"/>
                <a:ea typeface="標楷體" panose="03000509000000000000" pitchFamily="65" charset="-120"/>
              </a:rPr>
              <a:t>二年以下有期徒刑、拘役或</a:t>
            </a:r>
            <a:endParaRPr lang="en-US" altLang="zh-TW" sz="2400" b="0" i="0" dirty="0">
              <a:solidFill>
                <a:schemeClr val="bg1"/>
              </a:solidFill>
              <a:effectLst/>
              <a:latin typeface="標楷體" panose="03000509000000000000" pitchFamily="65" charset="-120"/>
              <a:ea typeface="標楷體" panose="03000509000000000000" pitchFamily="65" charset="-120"/>
            </a:endParaRPr>
          </a:p>
          <a:p>
            <a:r>
              <a:rPr lang="zh-TW" altLang="en-US" sz="2400" dirty="0">
                <a:solidFill>
                  <a:schemeClr val="bg1"/>
                </a:solidFill>
                <a:latin typeface="標楷體" panose="03000509000000000000" pitchFamily="65" charset="-120"/>
                <a:ea typeface="標楷體" panose="03000509000000000000" pitchFamily="65" charset="-120"/>
              </a:rPr>
              <a:t>         </a:t>
            </a:r>
            <a:r>
              <a:rPr lang="zh-TW" altLang="en-US" sz="2400" b="0" i="0" dirty="0">
                <a:solidFill>
                  <a:schemeClr val="bg1"/>
                </a:solidFill>
                <a:effectLst/>
                <a:latin typeface="標楷體" panose="03000509000000000000" pitchFamily="65" charset="-120"/>
                <a:ea typeface="標楷體" panose="03000509000000000000" pitchFamily="65" charset="-120"/>
              </a:rPr>
              <a:t>併科新臺幣十萬元以下罰金</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70C0"/>
                </a:solidFill>
                <a:effectLst/>
                <a:latin typeface="標楷體" panose="03000509000000000000" pitchFamily="65" charset="-120"/>
                <a:ea typeface="標楷體" panose="03000509000000000000" pitchFamily="65" charset="-120"/>
                <a:cs typeface="Times New Roman" panose="02020603050405020304" pitchFamily="18" charset="0"/>
              </a:rPr>
              <a:t>告訴乃論</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強制猥褻</a:t>
            </a:r>
            <a:r>
              <a:rPr lang="en-US" altLang="zh-TW" sz="2400" dirty="0">
                <a:solidFill>
                  <a:schemeClr val="bg1"/>
                </a:solidFill>
                <a:latin typeface="標楷體" panose="03000509000000000000" pitchFamily="65" charset="-120"/>
                <a:ea typeface="標楷體" panose="03000509000000000000" pitchFamily="65" charset="-120"/>
              </a:rPr>
              <a:t>:</a:t>
            </a:r>
            <a:r>
              <a:rPr lang="zh-TW" altLang="en-US" sz="2400" b="0" i="0" dirty="0">
                <a:solidFill>
                  <a:schemeClr val="bg1"/>
                </a:solidFill>
                <a:effectLst/>
                <a:latin typeface="標楷體" panose="03000509000000000000" pitchFamily="65" charset="-120"/>
                <a:ea typeface="標楷體" panose="03000509000000000000" pitchFamily="65" charset="-120"/>
              </a:rPr>
              <a:t>刑法第</a:t>
            </a:r>
            <a:r>
              <a:rPr lang="en-US" altLang="zh-TW" sz="2400" b="0" i="0" dirty="0">
                <a:solidFill>
                  <a:schemeClr val="bg1"/>
                </a:solidFill>
                <a:effectLst/>
                <a:latin typeface="標楷體" panose="03000509000000000000" pitchFamily="65" charset="-120"/>
                <a:ea typeface="標楷體" panose="03000509000000000000" pitchFamily="65" charset="-120"/>
              </a:rPr>
              <a:t>224</a:t>
            </a:r>
            <a:r>
              <a:rPr lang="zh-TW" altLang="en-US" sz="2400" b="0" i="0" dirty="0">
                <a:solidFill>
                  <a:schemeClr val="bg1"/>
                </a:solidFill>
                <a:effectLst/>
                <a:latin typeface="標楷體" panose="03000509000000000000" pitchFamily="65" charset="-120"/>
                <a:ea typeface="標楷體" panose="03000509000000000000" pitchFamily="65" charset="-120"/>
              </a:rPr>
              <a:t>條</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chemeClr val="bg1"/>
                </a:solidFill>
                <a:effectLst/>
                <a:latin typeface="標楷體" panose="03000509000000000000" pitchFamily="65" charset="-120"/>
                <a:ea typeface="標楷體" panose="03000509000000000000" pitchFamily="65" charset="-120"/>
              </a:rPr>
              <a:t>處六月以上五年以下有期徒刑。</a:t>
            </a:r>
            <a:endParaRPr lang="en-US" altLang="zh-TW" sz="2400" b="0" i="0" dirty="0">
              <a:solidFill>
                <a:schemeClr val="bg1"/>
              </a:solidFill>
              <a:effectLst/>
              <a:latin typeface="標楷體" panose="03000509000000000000" pitchFamily="65" charset="-120"/>
              <a:ea typeface="標楷體" panose="03000509000000000000" pitchFamily="65" charset="-120"/>
            </a:endParaRPr>
          </a:p>
          <a:p>
            <a:r>
              <a:rPr lang="zh-TW" altLang="en-US" sz="24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強制性交</a:t>
            </a:r>
            <a:r>
              <a:rPr lang="en-US" altLang="zh-TW" sz="2400" dirty="0">
                <a:solidFill>
                  <a:schemeClr val="bg1"/>
                </a:solidFill>
                <a:latin typeface="標楷體" panose="03000509000000000000" pitchFamily="65" charset="-120"/>
                <a:ea typeface="標楷體" panose="03000509000000000000" pitchFamily="65" charset="-120"/>
              </a:rPr>
              <a:t>:</a:t>
            </a:r>
          </a:p>
          <a:p>
            <a:r>
              <a:rPr lang="en-US" altLang="zh-TW" sz="2400" b="0" i="0" dirty="0">
                <a:solidFill>
                  <a:schemeClr val="bg1"/>
                </a:solidFill>
                <a:effectLst/>
                <a:latin typeface="標楷體" panose="03000509000000000000" pitchFamily="65" charset="-120"/>
                <a:ea typeface="標楷體" panose="03000509000000000000" pitchFamily="65" charset="-120"/>
              </a:rPr>
              <a:t>1.</a:t>
            </a:r>
            <a:r>
              <a:rPr lang="zh-TW" altLang="en-US" sz="2400" b="0" i="0" dirty="0">
                <a:solidFill>
                  <a:schemeClr val="bg1"/>
                </a:solidFill>
                <a:effectLst/>
                <a:latin typeface="標楷體" panose="03000509000000000000" pitchFamily="65" charset="-120"/>
                <a:ea typeface="標楷體" panose="03000509000000000000" pitchFamily="65" charset="-120"/>
              </a:rPr>
              <a:t>刑法第</a:t>
            </a:r>
            <a:r>
              <a:rPr lang="en-US" altLang="zh-TW" sz="2400" b="0" i="0" dirty="0">
                <a:solidFill>
                  <a:schemeClr val="bg1"/>
                </a:solidFill>
                <a:effectLst/>
                <a:latin typeface="標楷體" panose="03000509000000000000" pitchFamily="65" charset="-120"/>
                <a:ea typeface="標楷體" panose="03000509000000000000" pitchFamily="65" charset="-120"/>
              </a:rPr>
              <a:t>221</a:t>
            </a:r>
            <a:r>
              <a:rPr lang="zh-TW" altLang="en-US" sz="2400" b="0" i="0" dirty="0">
                <a:solidFill>
                  <a:schemeClr val="bg1"/>
                </a:solidFill>
                <a:effectLst/>
                <a:latin typeface="標楷體" panose="03000509000000000000" pitchFamily="65" charset="-120"/>
                <a:ea typeface="標楷體" panose="03000509000000000000" pitchFamily="65" charset="-120"/>
              </a:rPr>
              <a:t>條</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chemeClr val="bg1"/>
                </a:solidFill>
                <a:effectLst/>
                <a:latin typeface="標楷體" panose="03000509000000000000" pitchFamily="65" charset="-120"/>
                <a:ea typeface="標楷體" panose="03000509000000000000" pitchFamily="65" charset="-120"/>
              </a:rPr>
              <a:t>處三年以上十年以下有期徒刑。</a:t>
            </a:r>
            <a:endParaRPr lang="en-US" altLang="zh-TW" sz="2400" b="0" i="0" dirty="0">
              <a:solidFill>
                <a:schemeClr val="bg1"/>
              </a:solidFill>
              <a:effectLst/>
              <a:latin typeface="標楷體" panose="03000509000000000000" pitchFamily="65" charset="-120"/>
              <a:ea typeface="標楷體" panose="03000509000000000000" pitchFamily="65" charset="-120"/>
            </a:endParaRPr>
          </a:p>
          <a:p>
            <a:r>
              <a:rPr lang="en-US" altLang="zh-TW" sz="2400" dirty="0">
                <a:solidFill>
                  <a:schemeClr val="bg1"/>
                </a:solidFill>
                <a:latin typeface="標楷體" panose="03000509000000000000" pitchFamily="65" charset="-120"/>
                <a:ea typeface="標楷體" panose="03000509000000000000" pitchFamily="65" charset="-120"/>
              </a:rPr>
              <a:t>2.</a:t>
            </a:r>
            <a:r>
              <a:rPr lang="zh-TW" altLang="en-US" sz="2400" dirty="0">
                <a:solidFill>
                  <a:schemeClr val="bg1"/>
                </a:solidFill>
                <a:latin typeface="標楷體" panose="03000509000000000000" pitchFamily="65" charset="-120"/>
                <a:ea typeface="標楷體" panose="03000509000000000000" pitchFamily="65" charset="-120"/>
              </a:rPr>
              <a:t>與未滿</a:t>
            </a:r>
            <a:r>
              <a:rPr lang="en-US" altLang="zh-TW" sz="2400" dirty="0">
                <a:solidFill>
                  <a:schemeClr val="bg1"/>
                </a:solidFill>
                <a:latin typeface="標楷體" panose="03000509000000000000" pitchFamily="65" charset="-120"/>
                <a:ea typeface="標楷體" panose="03000509000000000000" pitchFamily="65" charset="-120"/>
              </a:rPr>
              <a:t>14</a:t>
            </a:r>
            <a:r>
              <a:rPr lang="zh-TW" altLang="en-US" sz="2400" dirty="0">
                <a:solidFill>
                  <a:schemeClr val="bg1"/>
                </a:solidFill>
                <a:latin typeface="標楷體" panose="03000509000000000000" pitchFamily="65" charset="-120"/>
                <a:ea typeface="標楷體" panose="03000509000000000000" pitchFamily="65" charset="-120"/>
              </a:rPr>
              <a:t>歲幼年人性交：刑法第</a:t>
            </a:r>
            <a:r>
              <a:rPr lang="en-US" altLang="zh-TW" sz="2400" dirty="0">
                <a:solidFill>
                  <a:schemeClr val="bg1"/>
                </a:solidFill>
                <a:latin typeface="標楷體" panose="03000509000000000000" pitchFamily="65" charset="-120"/>
                <a:ea typeface="標楷體" panose="03000509000000000000" pitchFamily="65" charset="-120"/>
              </a:rPr>
              <a:t>227</a:t>
            </a:r>
            <a:r>
              <a:rPr lang="zh-TW" altLang="en-US" sz="2400" dirty="0">
                <a:solidFill>
                  <a:schemeClr val="bg1"/>
                </a:solidFill>
                <a:latin typeface="標楷體" panose="03000509000000000000" pitchFamily="65" charset="-120"/>
                <a:ea typeface="標楷體" panose="03000509000000000000" pitchFamily="65" charset="-120"/>
              </a:rPr>
              <a:t>條</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chemeClr val="bg1"/>
                </a:solidFill>
                <a:effectLst/>
                <a:latin typeface="標楷體" panose="03000509000000000000" pitchFamily="65" charset="-120"/>
                <a:ea typeface="標楷體" panose="03000509000000000000" pitchFamily="65" charset="-120"/>
              </a:rPr>
              <a:t>處三年以上十年以下有期徒刑。</a:t>
            </a:r>
            <a:endParaRPr lang="en-US" altLang="zh-TW" sz="2400" b="0" i="0" dirty="0">
              <a:solidFill>
                <a:schemeClr val="bg1"/>
              </a:solidFill>
              <a:effectLst/>
              <a:latin typeface="標楷體" panose="03000509000000000000" pitchFamily="65" charset="-120"/>
              <a:ea typeface="標楷體" panose="03000509000000000000" pitchFamily="65" charset="-120"/>
            </a:endParaRPr>
          </a:p>
          <a:p>
            <a:r>
              <a:rPr lang="en-US" altLang="zh-TW" sz="2400" b="0" i="0" dirty="0">
                <a:solidFill>
                  <a:schemeClr val="bg1"/>
                </a:solidFill>
                <a:effectLst/>
                <a:latin typeface="標楷體" panose="03000509000000000000" pitchFamily="65" charset="-120"/>
                <a:ea typeface="標楷體" panose="03000509000000000000" pitchFamily="65" charset="-120"/>
              </a:rPr>
              <a:t>3.</a:t>
            </a:r>
            <a:r>
              <a:rPr lang="zh-TW" altLang="en-US" sz="2400" b="0" i="0" dirty="0">
                <a:solidFill>
                  <a:schemeClr val="bg1"/>
                </a:solidFill>
                <a:effectLst/>
                <a:latin typeface="標楷體" panose="03000509000000000000" pitchFamily="65" charset="-120"/>
                <a:ea typeface="標楷體" panose="03000509000000000000" pitchFamily="65" charset="-120"/>
              </a:rPr>
              <a:t>與</a:t>
            </a:r>
            <a:r>
              <a:rPr lang="en-US" altLang="zh-TW" sz="2400" b="0" i="0" dirty="0">
                <a:solidFill>
                  <a:schemeClr val="bg1"/>
                </a:solidFill>
                <a:effectLst/>
                <a:latin typeface="標楷體" panose="03000509000000000000" pitchFamily="65" charset="-120"/>
                <a:ea typeface="標楷體" panose="03000509000000000000" pitchFamily="65" charset="-120"/>
              </a:rPr>
              <a:t>14</a:t>
            </a:r>
            <a:r>
              <a:rPr lang="zh-TW" altLang="en-US" sz="2400" b="0" i="0" dirty="0">
                <a:solidFill>
                  <a:schemeClr val="bg1"/>
                </a:solidFill>
                <a:effectLst/>
                <a:latin typeface="標楷體" panose="03000509000000000000" pitchFamily="65" charset="-120"/>
                <a:ea typeface="標楷體" panose="03000509000000000000" pitchFamily="65" charset="-120"/>
              </a:rPr>
              <a:t>歲以上未滿</a:t>
            </a:r>
            <a:r>
              <a:rPr lang="en-US" altLang="zh-TW" sz="2400" b="0" i="0" dirty="0">
                <a:solidFill>
                  <a:schemeClr val="bg1"/>
                </a:solidFill>
                <a:effectLst/>
                <a:latin typeface="標楷體" panose="03000509000000000000" pitchFamily="65" charset="-120"/>
                <a:ea typeface="標楷體" panose="03000509000000000000" pitchFamily="65" charset="-120"/>
              </a:rPr>
              <a:t>16</a:t>
            </a:r>
            <a:r>
              <a:rPr lang="zh-TW" altLang="en-US" sz="2400" b="0" i="0" dirty="0">
                <a:solidFill>
                  <a:schemeClr val="bg1"/>
                </a:solidFill>
                <a:effectLst/>
                <a:latin typeface="標楷體" panose="03000509000000000000" pitchFamily="65" charset="-120"/>
                <a:ea typeface="標楷體" panose="03000509000000000000" pitchFamily="65" charset="-120"/>
              </a:rPr>
              <a:t>歲幼年人性交</a:t>
            </a:r>
            <a:r>
              <a:rPr lang="zh-TW" altLang="en-US" sz="2400" dirty="0">
                <a:solidFill>
                  <a:schemeClr val="bg1"/>
                </a:solidFill>
                <a:latin typeface="標楷體" panose="03000509000000000000" pitchFamily="65" charset="-120"/>
                <a:ea typeface="標楷體" panose="03000509000000000000" pitchFamily="65" charset="-120"/>
              </a:rPr>
              <a:t>：刑法第</a:t>
            </a:r>
            <a:r>
              <a:rPr lang="en-US" altLang="zh-TW" sz="2400" dirty="0">
                <a:solidFill>
                  <a:schemeClr val="bg1"/>
                </a:solidFill>
                <a:latin typeface="標楷體" panose="03000509000000000000" pitchFamily="65" charset="-120"/>
                <a:ea typeface="標楷體" panose="03000509000000000000" pitchFamily="65" charset="-120"/>
              </a:rPr>
              <a:t>227</a:t>
            </a:r>
            <a:r>
              <a:rPr lang="zh-TW" altLang="en-US" sz="2400" dirty="0">
                <a:solidFill>
                  <a:schemeClr val="bg1"/>
                </a:solidFill>
                <a:latin typeface="標楷體" panose="03000509000000000000" pitchFamily="65" charset="-120"/>
                <a:ea typeface="標楷體" panose="03000509000000000000" pitchFamily="65" charset="-120"/>
              </a:rPr>
              <a:t>條</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chemeClr val="bg1"/>
                </a:solidFill>
                <a:effectLst/>
                <a:latin typeface="標楷體" panose="03000509000000000000" pitchFamily="65" charset="-120"/>
                <a:ea typeface="標楷體" panose="03000509000000000000" pitchFamily="65" charset="-120"/>
              </a:rPr>
              <a:t>處七年以下有期徒刑。</a:t>
            </a:r>
            <a:endParaRPr lang="en-US" altLang="zh-TW" sz="2400" b="0" i="0" dirty="0">
              <a:solidFill>
                <a:schemeClr val="bg1"/>
              </a:solidFill>
              <a:effectLst/>
              <a:latin typeface="標楷體" panose="03000509000000000000" pitchFamily="65" charset="-120"/>
              <a:ea typeface="標楷體" panose="03000509000000000000" pitchFamily="65" charset="-120"/>
            </a:endParaRPr>
          </a:p>
          <a:p>
            <a:r>
              <a:rPr lang="en-US" altLang="zh-TW" sz="2400" dirty="0">
                <a:solidFill>
                  <a:schemeClr val="bg1"/>
                </a:solidFill>
                <a:latin typeface="標楷體" panose="03000509000000000000" pitchFamily="65" charset="-120"/>
                <a:ea typeface="標楷體" panose="03000509000000000000" pitchFamily="65" charset="-120"/>
              </a:rPr>
              <a:t>4.</a:t>
            </a:r>
            <a:r>
              <a:rPr lang="zh-TW" altLang="en-US" sz="2400" dirty="0">
                <a:solidFill>
                  <a:schemeClr val="bg1"/>
                </a:solidFill>
                <a:latin typeface="標楷體" panose="03000509000000000000" pitchFamily="65" charset="-120"/>
                <a:ea typeface="標楷體" panose="03000509000000000000" pitchFamily="65" charset="-120"/>
              </a:rPr>
              <a:t>利用權勢性交或猥褻罪：刑法第</a:t>
            </a:r>
            <a:r>
              <a:rPr lang="en-US" altLang="zh-TW" sz="2400" dirty="0">
                <a:solidFill>
                  <a:schemeClr val="bg1"/>
                </a:solidFill>
                <a:latin typeface="標楷體" panose="03000509000000000000" pitchFamily="65" charset="-120"/>
                <a:ea typeface="標楷體" panose="03000509000000000000" pitchFamily="65" charset="-120"/>
              </a:rPr>
              <a:t>228</a:t>
            </a:r>
            <a:r>
              <a:rPr lang="zh-TW" altLang="en-US" sz="2400" dirty="0">
                <a:solidFill>
                  <a:schemeClr val="bg1"/>
                </a:solidFill>
                <a:latin typeface="標楷體" panose="03000509000000000000" pitchFamily="65" charset="-120"/>
                <a:ea typeface="標楷體" panose="03000509000000000000" pitchFamily="65" charset="-120"/>
              </a:rPr>
              <a:t>條</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chemeClr val="bg1"/>
                </a:solidFill>
                <a:effectLst/>
                <a:latin typeface="標楷體" panose="03000509000000000000" pitchFamily="65" charset="-120"/>
                <a:ea typeface="標楷體" panose="03000509000000000000" pitchFamily="65" charset="-120"/>
              </a:rPr>
              <a:t>處六月以上五年以下有期徒刑。</a:t>
            </a:r>
            <a:endParaRPr lang="en-US"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303870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5" name="圖片版面配置區 4">
            <a:extLst>
              <a:ext uri="{FF2B5EF4-FFF2-40B4-BE49-F238E27FC236}">
                <a16:creationId xmlns:a16="http://schemas.microsoft.com/office/drawing/2014/main" xmlns="" id="{943281E8-4FFA-392C-8AD3-1B07C1CBE48F}"/>
              </a:ext>
            </a:extLst>
          </p:cNvPr>
          <p:cNvSpPr>
            <a:spLocks noGrp="1"/>
          </p:cNvSpPr>
          <p:nvPr>
            <p:ph type="pic" idx="1"/>
          </p:nvPr>
        </p:nvSpPr>
        <p:spPr>
          <a:xfrm>
            <a:off x="1862356" y="897622"/>
            <a:ext cx="1048624" cy="4907559"/>
          </a:xfrm>
        </p:spPr>
        <p:txBody>
          <a:bodyPr>
            <a:normAutofit fontScale="55000" lnSpcReduction="20000"/>
          </a:bodyPr>
          <a:lstStyle/>
          <a:p>
            <a:r>
              <a:rPr lang="zh-TW" altLang="zh-TW" sz="5800" kern="100" dirty="0">
                <a:effectLst/>
                <a:latin typeface="標楷體" panose="03000509000000000000" pitchFamily="65" charset="-120"/>
                <a:ea typeface="標楷體" panose="03000509000000000000" pitchFamily="65" charset="-120"/>
                <a:cs typeface="Times New Roman" panose="02020603050405020304" pitchFamily="18" charset="0"/>
              </a:rPr>
              <a:t>當</a:t>
            </a:r>
            <a:endParaRPr lang="en-US" altLang="zh-TW" sz="58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kern="100" dirty="0">
                <a:effectLst/>
                <a:latin typeface="標楷體" panose="03000509000000000000" pitchFamily="65" charset="-120"/>
                <a:ea typeface="標楷體" panose="03000509000000000000" pitchFamily="65" charset="-120"/>
                <a:cs typeface="Times New Roman" panose="02020603050405020304" pitchFamily="18" charset="0"/>
              </a:rPr>
              <a:t>事</a:t>
            </a:r>
            <a:endParaRPr lang="en-US" altLang="zh-TW" sz="58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kern="100" dirty="0">
                <a:effectLst/>
                <a:latin typeface="標楷體" panose="03000509000000000000" pitchFamily="65" charset="-120"/>
                <a:ea typeface="標楷體" panose="03000509000000000000" pitchFamily="65" charset="-120"/>
                <a:cs typeface="Times New Roman" panose="02020603050405020304" pitchFamily="18" charset="0"/>
              </a:rPr>
              <a:t>人</a:t>
            </a:r>
            <a:endParaRPr lang="en-US" altLang="zh-TW" sz="58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kern="100" dirty="0">
                <a:effectLst/>
                <a:latin typeface="標楷體" panose="03000509000000000000" pitchFamily="65" charset="-120"/>
                <a:ea typeface="標楷體" panose="03000509000000000000" pitchFamily="65" charset="-120"/>
                <a:cs typeface="Times New Roman" panose="02020603050405020304" pitchFamily="18" charset="0"/>
              </a:rPr>
              <a:t>權</a:t>
            </a:r>
            <a:endParaRPr lang="en-US" altLang="zh-TW" sz="58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kern="100" dirty="0">
                <a:effectLst/>
                <a:latin typeface="標楷體" panose="03000509000000000000" pitchFamily="65" charset="-120"/>
                <a:ea typeface="標楷體" panose="03000509000000000000" pitchFamily="65" charset="-120"/>
                <a:cs typeface="Times New Roman" panose="02020603050405020304" pitchFamily="18" charset="0"/>
              </a:rPr>
              <a:t>益</a:t>
            </a:r>
            <a:endParaRPr lang="en-US" altLang="zh-TW" sz="58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kern="100" dirty="0">
                <a:effectLst/>
                <a:latin typeface="標楷體" panose="03000509000000000000" pitchFamily="65" charset="-120"/>
                <a:ea typeface="標楷體" panose="03000509000000000000" pitchFamily="65" charset="-120"/>
                <a:cs typeface="Times New Roman" panose="02020603050405020304" pitchFamily="18" charset="0"/>
              </a:rPr>
              <a:t>與</a:t>
            </a:r>
            <a:endParaRPr lang="en-US" altLang="zh-TW" sz="58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kern="100" dirty="0">
                <a:effectLst/>
                <a:latin typeface="標楷體" panose="03000509000000000000" pitchFamily="65" charset="-120"/>
                <a:ea typeface="標楷體" panose="03000509000000000000" pitchFamily="65" charset="-120"/>
                <a:cs typeface="Times New Roman" panose="02020603050405020304" pitchFamily="18" charset="0"/>
              </a:rPr>
              <a:t>救</a:t>
            </a:r>
            <a:endParaRPr lang="en-US" altLang="zh-TW" sz="58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kern="100" dirty="0">
                <a:effectLst/>
                <a:latin typeface="標楷體" panose="03000509000000000000" pitchFamily="65" charset="-120"/>
                <a:ea typeface="標楷體" panose="03000509000000000000" pitchFamily="65" charset="-120"/>
                <a:cs typeface="Times New Roman" panose="02020603050405020304" pitchFamily="18" charset="0"/>
              </a:rPr>
              <a:t>濟</a:t>
            </a:r>
          </a:p>
          <a:p>
            <a:endParaRPr lang="zh-TW" altLang="en-US" dirty="0"/>
          </a:p>
        </p:txBody>
      </p:sp>
      <p:sp>
        <p:nvSpPr>
          <p:cNvPr id="6" name="文字版面配置區 5">
            <a:extLst>
              <a:ext uri="{FF2B5EF4-FFF2-40B4-BE49-F238E27FC236}">
                <a16:creationId xmlns:a16="http://schemas.microsoft.com/office/drawing/2014/main" xmlns="" id="{CC82755B-F2E3-A6FD-297A-25921923503F}"/>
              </a:ext>
            </a:extLst>
          </p:cNvPr>
          <p:cNvSpPr>
            <a:spLocks noGrp="1"/>
          </p:cNvSpPr>
          <p:nvPr>
            <p:ph type="body" sz="half" idx="2"/>
          </p:nvPr>
        </p:nvSpPr>
        <p:spPr>
          <a:xfrm>
            <a:off x="3514985" y="1384183"/>
            <a:ext cx="7130644" cy="4026017"/>
          </a:xfrm>
        </p:spPr>
        <p:txBody>
          <a:bodyPr>
            <a:normAutofit/>
          </a:bodyPr>
          <a:lstStyle/>
          <a:p>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一、蒐證</a:t>
            </a: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現場人證、物證</a:t>
            </a: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p>
          <a:p>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二、記錄事發經過</a:t>
            </a: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人、事、時、地</a:t>
            </a: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p>
          <a:p>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三、找信</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賴</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的親友</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傾訴</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協助</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p>
          <a:p>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四、法律諮詢。</a:t>
            </a:r>
          </a:p>
          <a:p>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五、行政申</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請調查</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、刑事告訴。</a:t>
            </a:r>
          </a:p>
        </p:txBody>
      </p:sp>
    </p:spTree>
    <p:extLst>
      <p:ext uri="{BB962C8B-B14F-4D97-AF65-F5344CB8AC3E}">
        <p14:creationId xmlns:p14="http://schemas.microsoft.com/office/powerpoint/2010/main" val="739350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4">
                <a:lumMod val="40000"/>
                <a:lumOff val="60000"/>
              </a:schemeClr>
            </a:gs>
            <a:gs pos="100000">
              <a:schemeClr val="accent1">
                <a:lumMod val="40000"/>
                <a:lumOff val="60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1056E02E-8153-E5B8-FB95-440825798F0A}"/>
              </a:ext>
            </a:extLst>
          </p:cNvPr>
          <p:cNvSpPr>
            <a:spLocks noGrp="1"/>
          </p:cNvSpPr>
          <p:nvPr>
            <p:ph type="title"/>
          </p:nvPr>
        </p:nvSpPr>
        <p:spPr>
          <a:xfrm>
            <a:off x="1652631" y="1711355"/>
            <a:ext cx="8800051" cy="4882392"/>
          </a:xfrm>
        </p:spPr>
        <p:txBody>
          <a:bodyPr>
            <a:normAutofit fontScale="90000"/>
          </a:bodyPr>
          <a:lstStyle/>
          <a:p>
            <a:r>
              <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
            </a:r>
            <a:br>
              <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b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一、收件單位初審：先審查申請調查或檢舉之事件是否</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為性平事件。</a:t>
            </a:r>
            <a:b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二、</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日內將案件送性平會決定是否受理調查。</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20</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日內</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書面通知申請人或檢舉人是否受理。</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三、</a:t>
            </a: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通報主管機關</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b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四</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組</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調查小組進行調查</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以</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個月為原則，最長</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個 </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月</a:t>
            </a:r>
            <a:r>
              <a:rPr lang="en-US" altLang="zh-TW" sz="3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五</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、調查報告</a:t>
            </a:r>
            <a:r>
              <a:rPr lang="zh-TW" altLang="zh-TW" sz="3100" kern="100" dirty="0">
                <a:solidFill>
                  <a:schemeClr val="accent5">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處理建議</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供機關學校議處。</a:t>
            </a:r>
            <a:b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六</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、處理結果書面通知申請人及行為人，</a:t>
            </a: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須</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告知</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30</a:t>
            </a: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日申</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復</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期限及受理機關。</a:t>
            </a:r>
            <a:b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sz="3100" dirty="0">
              <a:solidFill>
                <a:schemeClr val="accent6">
                  <a:lumMod val="50000"/>
                </a:schemeClr>
              </a:solidFill>
              <a:latin typeface="標楷體" panose="03000509000000000000" pitchFamily="65" charset="-120"/>
              <a:ea typeface="標楷體" panose="03000509000000000000" pitchFamily="65" charset="-120"/>
            </a:endParaRPr>
          </a:p>
        </p:txBody>
      </p:sp>
      <p:sp>
        <p:nvSpPr>
          <p:cNvPr id="6" name="內容版面配置區 5">
            <a:extLst>
              <a:ext uri="{FF2B5EF4-FFF2-40B4-BE49-F238E27FC236}">
                <a16:creationId xmlns:a16="http://schemas.microsoft.com/office/drawing/2014/main" xmlns="" id="{B76B03D1-ED33-09DB-6D3C-63D75833EDDB}"/>
              </a:ext>
            </a:extLst>
          </p:cNvPr>
          <p:cNvSpPr>
            <a:spLocks noGrp="1"/>
          </p:cNvSpPr>
          <p:nvPr>
            <p:ph idx="1"/>
          </p:nvPr>
        </p:nvSpPr>
        <p:spPr>
          <a:xfrm>
            <a:off x="1442906" y="685801"/>
            <a:ext cx="7457813" cy="681606"/>
          </a:xfrm>
        </p:spPr>
        <p:txBody>
          <a:bodyPr>
            <a:normAutofit/>
          </a:bodyPr>
          <a:lstStyle/>
          <a:p>
            <a:pPr marL="0" indent="0" algn="ctr">
              <a:buNone/>
            </a:pPr>
            <a:r>
              <a:rPr lang="zh-TW" altLang="en-US" sz="3600" dirty="0">
                <a:latin typeface="標楷體" panose="03000509000000000000" pitchFamily="65" charset="-120"/>
                <a:ea typeface="標楷體" panose="03000509000000000000" pitchFamily="65" charset="-120"/>
              </a:rPr>
              <a:t>立案處理流程</a:t>
            </a:r>
          </a:p>
        </p:txBody>
      </p:sp>
    </p:spTree>
    <p:extLst>
      <p:ext uri="{BB962C8B-B14F-4D97-AF65-F5344CB8AC3E}">
        <p14:creationId xmlns:p14="http://schemas.microsoft.com/office/powerpoint/2010/main" val="2117045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4">
                <a:lumMod val="60000"/>
                <a:lumOff val="40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6B6A2A4-D62C-981F-B256-5EB168509BBD}"/>
              </a:ext>
            </a:extLst>
          </p:cNvPr>
          <p:cNvSpPr>
            <a:spLocks noGrp="1"/>
          </p:cNvSpPr>
          <p:nvPr>
            <p:ph type="title"/>
          </p:nvPr>
        </p:nvSpPr>
        <p:spPr>
          <a:xfrm>
            <a:off x="2449585" y="1778467"/>
            <a:ext cx="7541704" cy="3926048"/>
          </a:xfrm>
        </p:spPr>
        <p:txBody>
          <a:bodyPr>
            <a:normAutofit/>
          </a:bodyPr>
          <a:lstStyle/>
          <a:p>
            <a:r>
              <a:rPr lang="zh-TW"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一、性侵害、性騷擾、性霸凌，違反</a:t>
            </a:r>
            <a:r>
              <a:rPr lang="en-US"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性別倫理</a:t>
            </a:r>
            <a:r>
              <a:rPr lang="en-US"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未成年</a:t>
            </a:r>
            <a:r>
              <a:rPr lang="zh-TW"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師生戀</a:t>
            </a:r>
            <a:r>
              <a:rPr lang="en-US"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事件。</a:t>
            </a:r>
            <a:r>
              <a:rPr lang="en-US"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kern="100" dirty="0">
                <a:effectLst/>
                <a:latin typeface="標楷體" panose="03000509000000000000" pitchFamily="65" charset="-120"/>
                <a:ea typeface="標楷體" panose="03000509000000000000" pitchFamily="65" charset="-120"/>
                <a:cs typeface="Times New Roman" panose="02020603050405020304" pitchFamily="18" charset="0"/>
              </a:rPr>
              <a:t/>
            </a:r>
            <a:br>
              <a:rPr lang="zh-TW" altLang="zh-TW" kern="100" dirty="0">
                <a:effectLst/>
                <a:latin typeface="標楷體" panose="03000509000000000000" pitchFamily="65" charset="-120"/>
                <a:ea typeface="標楷體" panose="03000509000000000000" pitchFamily="65" charset="-120"/>
                <a:cs typeface="Times New Roman" panose="02020603050405020304" pitchFamily="18" charset="0"/>
              </a:rPr>
            </a:br>
            <a:r>
              <a:rPr lang="zh-TW"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二、一方當事人為校長、教師、職員</a:t>
            </a:r>
            <a:r>
              <a:rPr lang="en-US"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、工友或學生，他方為學生</a:t>
            </a:r>
            <a:r>
              <a:rPr lang="zh-TW" altLang="zh-TW" kern="100" dirty="0">
                <a:effectLst/>
                <a:latin typeface="標楷體" panose="03000509000000000000" pitchFamily="65" charset="-120"/>
                <a:ea typeface="標楷體" panose="03000509000000000000" pitchFamily="65" charset="-120"/>
                <a:cs typeface="Times New Roman" panose="02020603050405020304" pitchFamily="18" charset="0"/>
              </a:rPr>
              <a:t>。</a:t>
            </a:r>
          </a:p>
        </p:txBody>
      </p:sp>
      <p:sp>
        <p:nvSpPr>
          <p:cNvPr id="3" name="內容版面配置區 2">
            <a:extLst>
              <a:ext uri="{FF2B5EF4-FFF2-40B4-BE49-F238E27FC236}">
                <a16:creationId xmlns:a16="http://schemas.microsoft.com/office/drawing/2014/main" xmlns="" id="{4369801A-9E42-12E2-4383-94C5AA766119}"/>
              </a:ext>
            </a:extLst>
          </p:cNvPr>
          <p:cNvSpPr>
            <a:spLocks noGrp="1"/>
          </p:cNvSpPr>
          <p:nvPr>
            <p:ph idx="1"/>
          </p:nvPr>
        </p:nvSpPr>
        <p:spPr>
          <a:xfrm>
            <a:off x="2516696" y="685800"/>
            <a:ext cx="7105476" cy="731939"/>
          </a:xfrm>
        </p:spPr>
        <p:txBody>
          <a:bodyPr>
            <a:normAutofit/>
          </a:bodyPr>
          <a:lstStyle/>
          <a:p>
            <a:pPr marL="0" indent="0" algn="ctr">
              <a:buNone/>
            </a:pPr>
            <a:r>
              <a:rPr lang="zh-TW" altLang="en-US" sz="4000" dirty="0">
                <a:solidFill>
                  <a:schemeClr val="bg1"/>
                </a:solidFill>
                <a:latin typeface="標楷體" panose="03000509000000000000" pitchFamily="65" charset="-120"/>
                <a:ea typeface="標楷體" panose="03000509000000000000" pitchFamily="65" charset="-120"/>
              </a:rPr>
              <a:t>校園性別事件</a:t>
            </a:r>
          </a:p>
        </p:txBody>
      </p:sp>
    </p:spTree>
    <p:extLst>
      <p:ext uri="{BB962C8B-B14F-4D97-AF65-F5344CB8AC3E}">
        <p14:creationId xmlns:p14="http://schemas.microsoft.com/office/powerpoint/2010/main" val="2893980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lumMod val="20000"/>
                <a:lumOff val="80000"/>
              </a:schemeClr>
            </a:gs>
            <a:gs pos="100000">
              <a:schemeClr val="tx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764E5CD-B2BF-337B-AD47-659DD8F0798C}"/>
              </a:ext>
            </a:extLst>
          </p:cNvPr>
          <p:cNvSpPr>
            <a:spLocks noGrp="1"/>
          </p:cNvSpPr>
          <p:nvPr>
            <p:ph type="title"/>
          </p:nvPr>
        </p:nvSpPr>
        <p:spPr>
          <a:xfrm>
            <a:off x="2432807" y="1937857"/>
            <a:ext cx="7868873" cy="4808176"/>
          </a:xfrm>
        </p:spPr>
        <p:txBody>
          <a:bodyPr>
            <a:normAutofit fontScale="90000"/>
          </a:bodyPr>
          <a:lstStyle/>
          <a:p>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一、行為人</a:t>
            </a:r>
            <a: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加害人</a:t>
            </a:r>
            <a: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為校長、教師、職員或工</a:t>
            </a:r>
            <a: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友者，</a:t>
            </a:r>
            <a:r>
              <a:rPr lang="zh-TW" altLang="zh-TW" sz="3200" u="sng"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應成立調查小組</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
            </a:r>
            <a:b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二、調查小組</a:t>
            </a: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成員</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應</a:t>
            </a:r>
            <a:r>
              <a:rPr lang="zh-TW" altLang="zh-TW" sz="3200" u="sng"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全部外聘</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
            </a:r>
            <a:b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三、調查小組成員應具性別平等意識，女性成</a:t>
            </a:r>
            <a: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員不得少於成員總數二分之一，且其成員</a:t>
            </a:r>
            <a: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中具校園性別事件調查專業素養之專家學</a:t>
            </a:r>
            <a: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者人數，於學校應占成員總數三分之一以</a:t>
            </a:r>
            <a: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上。</a:t>
            </a:r>
            <a: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
            </a:r>
            <a:br>
              <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br>
            <a:endParaRPr lang="zh-TW" altLang="en-US" dirty="0"/>
          </a:p>
        </p:txBody>
      </p:sp>
      <p:sp>
        <p:nvSpPr>
          <p:cNvPr id="3" name="內容版面配置區 2">
            <a:extLst>
              <a:ext uri="{FF2B5EF4-FFF2-40B4-BE49-F238E27FC236}">
                <a16:creationId xmlns:a16="http://schemas.microsoft.com/office/drawing/2014/main" xmlns="" id="{69F4B96B-F5EA-EEDB-5A80-BC2FB83EA1DC}"/>
              </a:ext>
            </a:extLst>
          </p:cNvPr>
          <p:cNvSpPr>
            <a:spLocks noGrp="1"/>
          </p:cNvSpPr>
          <p:nvPr>
            <p:ph idx="1"/>
          </p:nvPr>
        </p:nvSpPr>
        <p:spPr>
          <a:xfrm>
            <a:off x="2265028" y="685800"/>
            <a:ext cx="6953584" cy="1101055"/>
          </a:xfrm>
        </p:spPr>
        <p:txBody>
          <a:bodyPr>
            <a:normAutofit/>
          </a:bodyPr>
          <a:lstStyle/>
          <a:p>
            <a:pPr marL="0" indent="0" algn="ctr">
              <a:buNone/>
            </a:pPr>
            <a:r>
              <a:rPr lang="zh-TW" altLang="en-US" sz="3600" dirty="0">
                <a:solidFill>
                  <a:schemeClr val="bg1"/>
                </a:solidFill>
                <a:latin typeface="標楷體" panose="03000509000000000000" pitchFamily="65" charset="-120"/>
                <a:ea typeface="標楷體" panose="03000509000000000000" pitchFamily="65" charset="-120"/>
              </a:rPr>
              <a:t>例外強制成立調查小組</a:t>
            </a:r>
          </a:p>
        </p:txBody>
      </p:sp>
    </p:spTree>
    <p:extLst>
      <p:ext uri="{BB962C8B-B14F-4D97-AF65-F5344CB8AC3E}">
        <p14:creationId xmlns:p14="http://schemas.microsoft.com/office/powerpoint/2010/main" val="776761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89920">
              <a:schemeClr val="accent5">
                <a:lumMod val="40000"/>
                <a:lumOff val="60000"/>
              </a:schemeClr>
            </a:gs>
            <a:gs pos="10000">
              <a:schemeClr val="bg2">
                <a:tint val="97000"/>
                <a:hueMod val="92000"/>
                <a:satMod val="169000"/>
                <a:lumMod val="164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5" name="圖片版面配置區 4">
            <a:extLst>
              <a:ext uri="{FF2B5EF4-FFF2-40B4-BE49-F238E27FC236}">
                <a16:creationId xmlns:a16="http://schemas.microsoft.com/office/drawing/2014/main" xmlns="" id="{0FEB4B84-1348-924F-D002-9B06A369F2A8}"/>
              </a:ext>
            </a:extLst>
          </p:cNvPr>
          <p:cNvSpPr>
            <a:spLocks noGrp="1"/>
          </p:cNvSpPr>
          <p:nvPr>
            <p:ph type="pic" idx="1"/>
          </p:nvPr>
        </p:nvSpPr>
        <p:spPr>
          <a:xfrm>
            <a:off x="1325460" y="914400"/>
            <a:ext cx="1434517" cy="4572000"/>
          </a:xfrm>
        </p:spPr>
        <p:txBody>
          <a:bodyPr>
            <a:normAutofit fontScale="92500" lnSpcReduction="20000"/>
          </a:bodyPr>
          <a:lstStyle/>
          <a:p>
            <a:r>
              <a:rPr lang="en-US"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24</a:t>
            </a:r>
          </a:p>
          <a:p>
            <a:r>
              <a:rPr lang="zh-TW"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小</a:t>
            </a:r>
            <a:endParaRPr lang="en-US"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時</a:t>
            </a:r>
            <a:endParaRPr lang="en-US"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通</a:t>
            </a:r>
            <a:endParaRPr lang="en-US"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報</a:t>
            </a:r>
            <a:endParaRPr lang="en-US"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責</a:t>
            </a:r>
            <a:endParaRPr lang="en-US"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任</a:t>
            </a:r>
          </a:p>
          <a:p>
            <a:endParaRPr lang="zh-TW" altLang="en-US" dirty="0"/>
          </a:p>
        </p:txBody>
      </p:sp>
      <p:sp>
        <p:nvSpPr>
          <p:cNvPr id="6" name="文字版面配置區 5">
            <a:extLst>
              <a:ext uri="{FF2B5EF4-FFF2-40B4-BE49-F238E27FC236}">
                <a16:creationId xmlns:a16="http://schemas.microsoft.com/office/drawing/2014/main" xmlns="" id="{9DA6FC95-C2B8-1D7B-5F58-88FD2669BADA}"/>
              </a:ext>
            </a:extLst>
          </p:cNvPr>
          <p:cNvSpPr>
            <a:spLocks noGrp="1"/>
          </p:cNvSpPr>
          <p:nvPr>
            <p:ph type="body" sz="half" idx="2"/>
          </p:nvPr>
        </p:nvSpPr>
        <p:spPr>
          <a:xfrm>
            <a:off x="3347207" y="981512"/>
            <a:ext cx="7262769" cy="4504888"/>
          </a:xfrm>
        </p:spPr>
        <p:txBody>
          <a:bodyPr>
            <a:normAutofit lnSpcReduction="10000"/>
          </a:bodyPr>
          <a:lstStyle/>
          <a:p>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一、教職員工有通報義務。</a:t>
            </a:r>
          </a:p>
          <a:p>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二、自知悉時起算</a:t>
            </a:r>
            <a:r>
              <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24</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小時內，向學校權</a:t>
            </a:r>
            <a:endPar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2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責人員通報。</a:t>
            </a:r>
          </a:p>
          <a:p>
            <a:pPr indent="-304800"/>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三、學校通報</a:t>
            </a:r>
            <a:r>
              <a:rPr lang="zh-TW" altLang="zh-TW" sz="3200" kern="0" dirty="0">
                <a:solidFill>
                  <a:schemeClr val="bg1"/>
                </a:solidFill>
                <a:effectLst/>
                <a:latin typeface="標楷體" panose="03000509000000000000" pitchFamily="65" charset="-120"/>
                <a:ea typeface="標楷體" panose="03000509000000000000" pitchFamily="65" charset="-120"/>
                <a:cs typeface="新細明體" panose="02020500000000000000" pitchFamily="18" charset="-120"/>
              </a:rPr>
              <a:t>主管機關、</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當地直轄市、</a:t>
            </a:r>
            <a:endPar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304800"/>
            <a:r>
              <a:rPr lang="zh-TW" altLang="en-US" sz="32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縣（市）社政主管機關。</a:t>
            </a:r>
          </a:p>
          <a:p>
            <a:pPr indent="-304800"/>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四、個人違法罰鍰新臺幣</a:t>
            </a:r>
            <a:r>
              <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萬元以上</a:t>
            </a:r>
            <a:r>
              <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15</a:t>
            </a:r>
          </a:p>
          <a:p>
            <a:pPr indent="-304800"/>
            <a:r>
              <a:rPr lang="zh-TW" altLang="en-US"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萬</a:t>
            </a:r>
            <a:r>
              <a:rPr lang="zh-TW" altLang="en-US"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元以</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下。</a:t>
            </a:r>
          </a:p>
          <a:p>
            <a:endParaRPr lang="zh-TW" altLang="en-US" dirty="0"/>
          </a:p>
        </p:txBody>
      </p:sp>
    </p:spTree>
    <p:extLst>
      <p:ext uri="{BB962C8B-B14F-4D97-AF65-F5344CB8AC3E}">
        <p14:creationId xmlns:p14="http://schemas.microsoft.com/office/powerpoint/2010/main" val="1216916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6">
                <a:lumMod val="20000"/>
                <a:lumOff val="80000"/>
              </a:schemeClr>
            </a:gs>
            <a:gs pos="100000">
              <a:schemeClr val="bg2">
                <a:lumMod val="40000"/>
                <a:lumOff val="60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165527EB-26B2-E13B-3141-3B174B91AC4D}"/>
              </a:ext>
            </a:extLst>
          </p:cNvPr>
          <p:cNvSpPr>
            <a:spLocks noGrp="1"/>
          </p:cNvSpPr>
          <p:nvPr>
            <p:ph type="title"/>
          </p:nvPr>
        </p:nvSpPr>
        <p:spPr>
          <a:xfrm>
            <a:off x="1753299" y="863600"/>
            <a:ext cx="7726261" cy="2466829"/>
          </a:xfrm>
        </p:spPr>
        <p:txBody>
          <a:bodyPr>
            <a:normAutofit/>
          </a:bodyPr>
          <a:lstStyle/>
          <a:p>
            <a:r>
              <a:rPr lang="zh-TW" altLang="en-US" sz="3200" dirty="0">
                <a:solidFill>
                  <a:srgbClr val="002060"/>
                </a:solidFill>
                <a:latin typeface="標楷體" panose="03000509000000000000" pitchFamily="65" charset="-120"/>
                <a:ea typeface="標楷體" panose="03000509000000000000" pitchFamily="65" charset="-120"/>
              </a:rPr>
              <a:t>*依防治準則第</a:t>
            </a:r>
            <a:r>
              <a:rPr lang="en-US" altLang="zh-TW" sz="3200" dirty="0">
                <a:solidFill>
                  <a:srgbClr val="002060"/>
                </a:solidFill>
                <a:latin typeface="標楷體" panose="03000509000000000000" pitchFamily="65" charset="-120"/>
                <a:ea typeface="標楷體" panose="03000509000000000000" pitchFamily="65" charset="-120"/>
              </a:rPr>
              <a:t>16</a:t>
            </a:r>
            <a:r>
              <a:rPr lang="zh-TW" altLang="en-US" sz="3200" dirty="0">
                <a:solidFill>
                  <a:srgbClr val="002060"/>
                </a:solidFill>
                <a:latin typeface="標楷體" panose="03000509000000000000" pitchFamily="65" charset="-120"/>
                <a:ea typeface="標楷體" panose="03000509000000000000" pitchFamily="65" charset="-120"/>
              </a:rPr>
              <a:t>條第</a:t>
            </a:r>
            <a:r>
              <a:rPr lang="en-US" altLang="zh-TW" sz="3200" dirty="0">
                <a:solidFill>
                  <a:srgbClr val="002060"/>
                </a:solidFill>
                <a:latin typeface="標楷體" panose="03000509000000000000" pitchFamily="65" charset="-120"/>
                <a:ea typeface="標楷體" panose="03000509000000000000" pitchFamily="65" charset="-120"/>
              </a:rPr>
              <a:t>1</a:t>
            </a:r>
            <a:r>
              <a:rPr lang="zh-TW" altLang="en-US" sz="3200" dirty="0">
                <a:solidFill>
                  <a:srgbClr val="002060"/>
                </a:solidFill>
                <a:latin typeface="標楷體" panose="03000509000000000000" pitchFamily="65" charset="-120"/>
                <a:ea typeface="標楷體" panose="03000509000000000000" pitchFamily="65" charset="-120"/>
              </a:rPr>
              <a:t>項規定，教職員工知悉服務學校發生疑似校園性侵害、性騷擾或性霸凌事件時，其通報義務僅止於向學校權責人員通報即可免責。 </a:t>
            </a:r>
          </a:p>
        </p:txBody>
      </p:sp>
      <p:sp>
        <p:nvSpPr>
          <p:cNvPr id="6" name="文字版面配置區 5">
            <a:extLst>
              <a:ext uri="{FF2B5EF4-FFF2-40B4-BE49-F238E27FC236}">
                <a16:creationId xmlns:a16="http://schemas.microsoft.com/office/drawing/2014/main" xmlns="" id="{52FAF6BA-5F2A-8D72-0863-3E18EB2B5113}"/>
              </a:ext>
            </a:extLst>
          </p:cNvPr>
          <p:cNvSpPr>
            <a:spLocks noGrp="1"/>
          </p:cNvSpPr>
          <p:nvPr>
            <p:ph type="body" idx="1"/>
          </p:nvPr>
        </p:nvSpPr>
        <p:spPr>
          <a:xfrm>
            <a:off x="1753299" y="3624044"/>
            <a:ext cx="7818540" cy="2370356"/>
          </a:xfrm>
        </p:spPr>
        <p:txBody>
          <a:bodyPr>
            <a:normAutofit/>
          </a:bodyPr>
          <a:lstStyle/>
          <a:p>
            <a:r>
              <a:rPr lang="zh-TW" altLang="en-US" sz="3200" b="1" dirty="0">
                <a:solidFill>
                  <a:schemeClr val="accent1">
                    <a:lumMod val="60000"/>
                    <a:lumOff val="40000"/>
                  </a:schemeClr>
                </a:solidFill>
                <a:latin typeface="標楷體" panose="03000509000000000000" pitchFamily="65" charset="-120"/>
                <a:ea typeface="標楷體" panose="03000509000000000000" pitchFamily="65" charset="-120"/>
              </a:rPr>
              <a:t>*學校通報時，除有調查必要、基於公共安全之考量或法規另有特別規定者外，對於當事人及檢舉人之姓名或其他足以辨識其身分之資料，應予以保密。</a:t>
            </a:r>
          </a:p>
        </p:txBody>
      </p:sp>
    </p:spTree>
    <p:extLst>
      <p:ext uri="{BB962C8B-B14F-4D97-AF65-F5344CB8AC3E}">
        <p14:creationId xmlns:p14="http://schemas.microsoft.com/office/powerpoint/2010/main" val="580436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4924C676-1940-2942-B328-C7572A077103}"/>
              </a:ext>
            </a:extLst>
          </p:cNvPr>
          <p:cNvSpPr>
            <a:spLocks noGrp="1"/>
          </p:cNvSpPr>
          <p:nvPr>
            <p:ph type="title"/>
          </p:nvPr>
        </p:nvSpPr>
        <p:spPr>
          <a:xfrm>
            <a:off x="2533476" y="326571"/>
            <a:ext cx="6316910" cy="1284115"/>
          </a:xfrm>
        </p:spPr>
        <p:txBody>
          <a:bodyPr>
            <a:normAutofit fontScale="90000"/>
          </a:bodyPr>
          <a:lstStyle/>
          <a:p>
            <a:pPr algn="ctr"/>
            <a:r>
              <a:rPr lang="en-US" altLang="zh-TW" dirty="0"/>
              <a:t/>
            </a:r>
            <a:br>
              <a:rPr lang="en-US" altLang="zh-TW" dirty="0"/>
            </a:br>
            <a:r>
              <a:rPr lang="en-US" altLang="zh-TW" dirty="0"/>
              <a:t/>
            </a:r>
            <a:br>
              <a:rPr lang="en-US" altLang="zh-TW" dirty="0"/>
            </a:br>
            <a:r>
              <a:rPr lang="en-US" altLang="zh-TW" dirty="0"/>
              <a:t/>
            </a:r>
            <a:br>
              <a:rPr lang="en-US" altLang="zh-TW" dirty="0"/>
            </a:br>
            <a:r>
              <a:rPr lang="zh-TW" altLang="en-US" sz="4000" dirty="0">
                <a:solidFill>
                  <a:schemeClr val="bg2">
                    <a:lumMod val="75000"/>
                  </a:schemeClr>
                </a:solidFill>
                <a:latin typeface="標楷體" panose="03000509000000000000" pitchFamily="65" charset="-120"/>
                <a:ea typeface="標楷體" panose="03000509000000000000" pitchFamily="65" charset="-120"/>
              </a:rPr>
              <a:t>性平法第</a:t>
            </a:r>
            <a:r>
              <a:rPr lang="en-US" altLang="zh-TW" sz="4000" dirty="0">
                <a:solidFill>
                  <a:schemeClr val="bg2">
                    <a:lumMod val="75000"/>
                  </a:schemeClr>
                </a:solidFill>
                <a:latin typeface="標楷體" panose="03000509000000000000" pitchFamily="65" charset="-120"/>
                <a:ea typeface="標楷體" panose="03000509000000000000" pitchFamily="65" charset="-120"/>
              </a:rPr>
              <a:t>44</a:t>
            </a:r>
            <a:r>
              <a:rPr lang="zh-TW" altLang="en-US" sz="4000" dirty="0">
                <a:solidFill>
                  <a:schemeClr val="bg2">
                    <a:lumMod val="75000"/>
                  </a:schemeClr>
                </a:solidFill>
                <a:latin typeface="標楷體" panose="03000509000000000000" pitchFamily="65" charset="-120"/>
                <a:ea typeface="標楷體" panose="03000509000000000000" pitchFamily="65" charset="-120"/>
              </a:rPr>
              <a:t>條</a:t>
            </a:r>
            <a:r>
              <a:rPr lang="zh-TW" altLang="en-US" dirty="0"/>
              <a:t/>
            </a:r>
            <a:br>
              <a:rPr lang="zh-TW" altLang="en-US" dirty="0"/>
            </a:br>
            <a:endParaRPr lang="zh-TW" altLang="en-US" dirty="0"/>
          </a:p>
        </p:txBody>
      </p:sp>
      <p:sp>
        <p:nvSpPr>
          <p:cNvPr id="6" name="文字版面配置區 5">
            <a:extLst>
              <a:ext uri="{FF2B5EF4-FFF2-40B4-BE49-F238E27FC236}">
                <a16:creationId xmlns:a16="http://schemas.microsoft.com/office/drawing/2014/main" xmlns="" id="{63F51425-DD71-6BF1-76EB-39F58451CB44}"/>
              </a:ext>
            </a:extLst>
          </p:cNvPr>
          <p:cNvSpPr>
            <a:spLocks noGrp="1"/>
          </p:cNvSpPr>
          <p:nvPr>
            <p:ph type="body" idx="1"/>
          </p:nvPr>
        </p:nvSpPr>
        <p:spPr>
          <a:xfrm>
            <a:off x="2625753" y="1770076"/>
            <a:ext cx="6694416" cy="3531765"/>
          </a:xfrm>
        </p:spPr>
        <p:txBody>
          <a:bodyPr>
            <a:noAutofit/>
          </a:bodyPr>
          <a:lstStyle/>
          <a:p>
            <a:r>
              <a:rPr lang="zh-TW" altLang="en-US" sz="3200" dirty="0">
                <a:latin typeface="標楷體" panose="03000509000000000000" pitchFamily="65" charset="-120"/>
                <a:ea typeface="標楷體" panose="03000509000000000000" pitchFamily="65" charset="-120"/>
              </a:rPr>
              <a:t>學校校長、教師、職員或工友違反第二十一條第一項所定疑似校園性侵害事件之通報規定，</a:t>
            </a:r>
            <a:r>
              <a:rPr lang="zh-TW" altLang="en-US" sz="3200" u="sng" dirty="0">
                <a:solidFill>
                  <a:schemeClr val="bg1">
                    <a:lumMod val="85000"/>
                    <a:lumOff val="15000"/>
                  </a:schemeClr>
                </a:solidFill>
                <a:latin typeface="標楷體" panose="03000509000000000000" pitchFamily="65" charset="-120"/>
                <a:ea typeface="標楷體" panose="03000509000000000000" pitchFamily="65" charset="-120"/>
              </a:rPr>
              <a:t>致再度發生 </a:t>
            </a:r>
            <a:r>
              <a:rPr lang="zh-TW" altLang="en-US" sz="3200" dirty="0">
                <a:latin typeface="標楷體" panose="03000509000000000000" pitchFamily="65" charset="-120"/>
                <a:ea typeface="標楷體" panose="03000509000000000000" pitchFamily="65" charset="-120"/>
              </a:rPr>
              <a:t>校園性侵害事件；或</a:t>
            </a:r>
            <a:r>
              <a:rPr lang="zh-TW" altLang="en-US" sz="3200" u="sng" dirty="0">
                <a:solidFill>
                  <a:schemeClr val="bg1"/>
                </a:solidFill>
                <a:latin typeface="標楷體" panose="03000509000000000000" pitchFamily="65" charset="-120"/>
                <a:ea typeface="標楷體" panose="03000509000000000000" pitchFamily="65" charset="-120"/>
              </a:rPr>
              <a:t>偽造、變造、湮滅或隱匿他人所犯校園性侵害事件之證據</a:t>
            </a:r>
            <a:r>
              <a:rPr lang="zh-TW" altLang="en-US" sz="3200" dirty="0">
                <a:latin typeface="標楷體" panose="03000509000000000000" pitchFamily="65" charset="-120"/>
                <a:ea typeface="標楷體" panose="03000509000000000000" pitchFamily="65" charset="-120"/>
              </a:rPr>
              <a:t>者，應依法予以</a:t>
            </a:r>
            <a:r>
              <a:rPr lang="zh-TW" altLang="en-US" sz="3200" dirty="0">
                <a:solidFill>
                  <a:srgbClr val="FF0000"/>
                </a:solidFill>
                <a:latin typeface="標楷體" panose="03000509000000000000" pitchFamily="65" charset="-120"/>
                <a:ea typeface="標楷體" panose="03000509000000000000" pitchFamily="65" charset="-120"/>
              </a:rPr>
              <a:t>解聘</a:t>
            </a:r>
            <a:r>
              <a:rPr lang="zh-TW" altLang="en-US" sz="3200" dirty="0">
                <a:latin typeface="標楷體" panose="03000509000000000000" pitchFamily="65" charset="-120"/>
                <a:ea typeface="標楷體" panose="03000509000000000000" pitchFamily="65" charset="-120"/>
              </a:rPr>
              <a:t>、</a:t>
            </a:r>
            <a:r>
              <a:rPr lang="zh-TW" altLang="en-US" sz="3200" dirty="0">
                <a:solidFill>
                  <a:srgbClr val="FF0000"/>
                </a:solidFill>
                <a:latin typeface="標楷體" panose="03000509000000000000" pitchFamily="65" charset="-120"/>
                <a:ea typeface="標楷體" panose="03000509000000000000" pitchFamily="65" charset="-120"/>
              </a:rPr>
              <a:t>免職或終止契約關係</a:t>
            </a:r>
            <a:r>
              <a:rPr lang="zh-TW" altLang="en-US" sz="3200" dirty="0">
                <a:solidFill>
                  <a:srgbClr val="002060"/>
                </a:solidFill>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5147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
              <a:schemeClr val="accent5"/>
            </a:gs>
            <a:gs pos="11000">
              <a:schemeClr val="tx1">
                <a:lumMod val="9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A1C0AAF-082D-BE86-0D31-D5F172E6D2FA}"/>
              </a:ext>
            </a:extLst>
          </p:cNvPr>
          <p:cNvSpPr>
            <a:spLocks noGrp="1"/>
          </p:cNvSpPr>
          <p:nvPr>
            <p:ph type="title" idx="4294967295"/>
          </p:nvPr>
        </p:nvSpPr>
        <p:spPr>
          <a:xfrm>
            <a:off x="1560352" y="2649538"/>
            <a:ext cx="8053430" cy="3344862"/>
          </a:xfrm>
        </p:spPr>
        <p:txBody>
          <a:bodyPr>
            <a:normAutofit/>
          </a:bodyPr>
          <a:lstStyle/>
          <a:p>
            <a:pPr algn="ctr"/>
            <a:r>
              <a:rPr lang="zh-TW" altLang="en-US" sz="4800" b="1" dirty="0">
                <a:solidFill>
                  <a:schemeClr val="accent2">
                    <a:lumMod val="60000"/>
                    <a:lumOff val="40000"/>
                  </a:schemeClr>
                </a:solidFill>
              </a:rPr>
              <a:t>性別平等</a:t>
            </a:r>
            <a:r>
              <a:rPr lang="zh-TW" altLang="en-US" sz="4800" b="1" dirty="0"/>
              <a:t>事件</a:t>
            </a:r>
            <a:r>
              <a:rPr lang="en-US" altLang="zh-TW" sz="4800" b="1" dirty="0"/>
              <a:t/>
            </a:r>
            <a:br>
              <a:rPr lang="en-US" altLang="zh-TW" sz="4800" b="1" dirty="0"/>
            </a:br>
            <a:r>
              <a:rPr lang="en-US" altLang="zh-TW" sz="4800" b="1" dirty="0"/>
              <a:t/>
            </a:r>
            <a:br>
              <a:rPr lang="en-US" altLang="zh-TW" sz="4800" b="1" dirty="0"/>
            </a:br>
            <a:r>
              <a:rPr lang="zh-TW" altLang="en-US" sz="4800" b="1" dirty="0">
                <a:solidFill>
                  <a:srgbClr val="002060"/>
                </a:solidFill>
              </a:rPr>
              <a:t>職場霸凌</a:t>
            </a:r>
            <a:r>
              <a:rPr lang="zh-TW" altLang="en-US" sz="4800" b="1" dirty="0"/>
              <a:t>事件</a:t>
            </a:r>
          </a:p>
        </p:txBody>
      </p:sp>
      <p:sp>
        <p:nvSpPr>
          <p:cNvPr id="3" name="內容版面配置區 2">
            <a:extLst>
              <a:ext uri="{FF2B5EF4-FFF2-40B4-BE49-F238E27FC236}">
                <a16:creationId xmlns:a16="http://schemas.microsoft.com/office/drawing/2014/main" xmlns="" id="{7A78331D-270F-6990-C86F-8F032BE44D6F}"/>
              </a:ext>
            </a:extLst>
          </p:cNvPr>
          <p:cNvSpPr>
            <a:spLocks noGrp="1"/>
          </p:cNvSpPr>
          <p:nvPr>
            <p:ph idx="4294967295"/>
          </p:nvPr>
        </p:nvSpPr>
        <p:spPr>
          <a:xfrm>
            <a:off x="1367405" y="685800"/>
            <a:ext cx="8246377" cy="1763713"/>
          </a:xfrm>
        </p:spPr>
        <p:txBody>
          <a:bodyPr>
            <a:normAutofit/>
          </a:bodyPr>
          <a:lstStyle/>
          <a:p>
            <a:pPr marL="0" indent="0" algn="ctr">
              <a:buNone/>
            </a:pPr>
            <a:r>
              <a:rPr lang="zh-TW" altLang="en-US" sz="4800" dirty="0">
                <a:latin typeface="標楷體" panose="03000509000000000000" pitchFamily="65" charset="-120"/>
                <a:ea typeface="標楷體" panose="03000509000000000000" pitchFamily="65" charset="-120"/>
              </a:rPr>
              <a:t>  </a:t>
            </a:r>
            <a:r>
              <a:rPr lang="zh-TW" altLang="en-US" sz="4800" dirty="0">
                <a:solidFill>
                  <a:schemeClr val="bg1">
                    <a:lumMod val="95000"/>
                    <a:lumOff val="5000"/>
                  </a:schemeClr>
                </a:solidFill>
                <a:latin typeface="標楷體" panose="03000509000000000000" pitchFamily="65" charset="-120"/>
                <a:ea typeface="標楷體" panose="03000509000000000000" pitchFamily="65" charset="-120"/>
              </a:rPr>
              <a:t>遇到了</a:t>
            </a:r>
            <a:r>
              <a:rPr lang="en-US" altLang="zh-TW" sz="4800" dirty="0">
                <a:solidFill>
                  <a:schemeClr val="bg1">
                    <a:lumMod val="95000"/>
                    <a:lumOff val="5000"/>
                  </a:schemeClr>
                </a:solidFill>
                <a:latin typeface="標楷體" panose="03000509000000000000" pitchFamily="65" charset="-120"/>
                <a:ea typeface="標楷體" panose="03000509000000000000" pitchFamily="65" charset="-120"/>
              </a:rPr>
              <a:t>……</a:t>
            </a:r>
            <a:r>
              <a:rPr lang="zh-TW" altLang="en-US" sz="4800" dirty="0">
                <a:solidFill>
                  <a:schemeClr val="bg1">
                    <a:lumMod val="95000"/>
                    <a:lumOff val="5000"/>
                  </a:schemeClr>
                </a:solidFill>
                <a:latin typeface="標楷體" panose="03000509000000000000" pitchFamily="65" charset="-120"/>
                <a:ea typeface="標楷體" panose="03000509000000000000" pitchFamily="65" charset="-120"/>
              </a:rPr>
              <a:t>怎麼辦 </a:t>
            </a:r>
            <a:r>
              <a:rPr lang="zh-TW" altLang="zh-TW" sz="5400" dirty="0">
                <a:solidFill>
                  <a:schemeClr val="bg1">
                    <a:lumMod val="95000"/>
                    <a:lumOff val="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en-US" sz="5400" dirty="0">
              <a:solidFill>
                <a:schemeClr val="bg1">
                  <a:lumMod val="95000"/>
                  <a:lumOff val="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64820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20000"/>
                <a:lumOff val="80000"/>
              </a:schemeClr>
            </a:gs>
            <a:gs pos="100000">
              <a:schemeClr val="tx2">
                <a:lumMod val="20000"/>
                <a:lumOff val="80000"/>
              </a:schemeClr>
            </a:gs>
          </a:gsLst>
          <a:lin ang="6120000" scaled="1"/>
        </a:gradFill>
        <a:effectLst/>
      </p:bgPr>
    </p:bg>
    <p:spTree>
      <p:nvGrpSpPr>
        <p:cNvPr id="1" name=""/>
        <p:cNvGrpSpPr/>
        <p:nvPr/>
      </p:nvGrpSpPr>
      <p:grpSpPr>
        <a:xfrm>
          <a:off x="0" y="0"/>
          <a:ext cx="0" cy="0"/>
          <a:chOff x="0" y="0"/>
          <a:chExt cx="0" cy="0"/>
        </a:xfrm>
      </p:grpSpPr>
      <p:sp>
        <p:nvSpPr>
          <p:cNvPr id="5" name="圖片版面配置區 4">
            <a:extLst>
              <a:ext uri="{FF2B5EF4-FFF2-40B4-BE49-F238E27FC236}">
                <a16:creationId xmlns:a16="http://schemas.microsoft.com/office/drawing/2014/main" xmlns="" id="{EEE4F90D-5186-3729-14F7-193C4F7A9593}"/>
              </a:ext>
            </a:extLst>
          </p:cNvPr>
          <p:cNvSpPr>
            <a:spLocks noGrp="1"/>
          </p:cNvSpPr>
          <p:nvPr>
            <p:ph type="pic" idx="1"/>
          </p:nvPr>
        </p:nvSpPr>
        <p:spPr>
          <a:xfrm>
            <a:off x="1744910" y="914400"/>
            <a:ext cx="1308683" cy="5301842"/>
          </a:xfrm>
        </p:spPr>
        <p:txBody>
          <a:bodyPr>
            <a:noAutofit/>
          </a:bodyPr>
          <a:lstStyle/>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兒</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少</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保</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護</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事</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件</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通</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報</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p:txBody>
      </p:sp>
      <p:sp>
        <p:nvSpPr>
          <p:cNvPr id="6" name="文字版面配置區 5">
            <a:extLst>
              <a:ext uri="{FF2B5EF4-FFF2-40B4-BE49-F238E27FC236}">
                <a16:creationId xmlns:a16="http://schemas.microsoft.com/office/drawing/2014/main" xmlns="" id="{ED35EE40-1261-A82F-5B0A-4DB0374EFBBD}"/>
              </a:ext>
            </a:extLst>
          </p:cNvPr>
          <p:cNvSpPr>
            <a:spLocks noGrp="1"/>
          </p:cNvSpPr>
          <p:nvPr>
            <p:ph type="body" sz="half" idx="2"/>
          </p:nvPr>
        </p:nvSpPr>
        <p:spPr>
          <a:xfrm>
            <a:off x="3492617" y="1443216"/>
            <a:ext cx="6658061" cy="4278076"/>
          </a:xfrm>
        </p:spPr>
        <p:txBody>
          <a:bodyPr>
            <a:noAutofit/>
          </a:bodyPr>
          <a:lstStyle/>
          <a:p>
            <a:r>
              <a:rPr lang="zh-TW" altLang="en-US" sz="3600" dirty="0">
                <a:latin typeface="標楷體" panose="03000509000000000000" pitchFamily="65" charset="-120"/>
                <a:ea typeface="標楷體" panose="03000509000000000000" pitchFamily="65" charset="-120"/>
              </a:rPr>
              <a:t>校園性平事件以外之兒少保護事件（諸如毒品、虐待、暴力、利用犯罪</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等），依兒童及少年福利與權益保障法第</a:t>
            </a:r>
            <a:r>
              <a:rPr lang="en-US" altLang="zh-TW" sz="3600" dirty="0">
                <a:latin typeface="標楷體" panose="03000509000000000000" pitchFamily="65" charset="-120"/>
                <a:ea typeface="標楷體" panose="03000509000000000000" pitchFamily="65" charset="-120"/>
              </a:rPr>
              <a:t>53</a:t>
            </a:r>
            <a:r>
              <a:rPr lang="zh-TW" altLang="en-US" sz="3600" dirty="0">
                <a:latin typeface="標楷體" panose="03000509000000000000" pitchFamily="65" charset="-120"/>
                <a:ea typeface="標楷體" panose="03000509000000000000" pitchFamily="65" charset="-120"/>
              </a:rPr>
              <a:t>條規定，教育人員應於知悉後</a:t>
            </a:r>
            <a:r>
              <a:rPr lang="en-US" altLang="zh-TW" sz="3600" dirty="0">
                <a:latin typeface="標楷體" panose="03000509000000000000" pitchFamily="65" charset="-120"/>
                <a:ea typeface="標楷體" panose="03000509000000000000" pitchFamily="65" charset="-120"/>
              </a:rPr>
              <a:t>24</a:t>
            </a:r>
            <a:r>
              <a:rPr lang="zh-TW" altLang="en-US" sz="3600" dirty="0">
                <a:latin typeface="標楷體" panose="03000509000000000000" pitchFamily="65" charset="-120"/>
                <a:ea typeface="標楷體" panose="03000509000000000000" pitchFamily="65" charset="-120"/>
              </a:rPr>
              <a:t>小時內通報主管機關，違者依同法第</a:t>
            </a:r>
            <a:r>
              <a:rPr lang="en-US" altLang="zh-TW" sz="3600" dirty="0">
                <a:latin typeface="標楷體" panose="03000509000000000000" pitchFamily="65" charset="-120"/>
                <a:ea typeface="標楷體" panose="03000509000000000000" pitchFamily="65" charset="-120"/>
              </a:rPr>
              <a:t>100</a:t>
            </a:r>
            <a:r>
              <a:rPr lang="zh-TW" altLang="en-US" sz="3600" dirty="0">
                <a:latin typeface="標楷體" panose="03000509000000000000" pitchFamily="65" charset="-120"/>
                <a:ea typeface="標楷體" panose="03000509000000000000" pitchFamily="65" charset="-120"/>
              </a:rPr>
              <a:t>條處新臺幣</a:t>
            </a:r>
            <a:r>
              <a:rPr lang="en-US" altLang="zh-TW" sz="3600" dirty="0">
                <a:latin typeface="標楷體" panose="03000509000000000000" pitchFamily="65" charset="-120"/>
                <a:ea typeface="標楷體" panose="03000509000000000000" pitchFamily="65" charset="-120"/>
              </a:rPr>
              <a:t>6</a:t>
            </a:r>
            <a:r>
              <a:rPr lang="zh-TW" altLang="en-US" sz="3600" dirty="0">
                <a:latin typeface="標楷體" panose="03000509000000000000" pitchFamily="65" charset="-120"/>
                <a:ea typeface="標楷體" panose="03000509000000000000" pitchFamily="65" charset="-120"/>
              </a:rPr>
              <a:t>千元以上</a:t>
            </a:r>
            <a:r>
              <a:rPr lang="en-US" altLang="zh-TW" sz="3600" dirty="0">
                <a:latin typeface="標楷體" panose="03000509000000000000" pitchFamily="65" charset="-120"/>
                <a:ea typeface="標楷體" panose="03000509000000000000" pitchFamily="65" charset="-120"/>
              </a:rPr>
              <a:t>6</a:t>
            </a:r>
            <a:r>
              <a:rPr lang="zh-TW" altLang="en-US" sz="3600" dirty="0">
                <a:latin typeface="標楷體" panose="03000509000000000000" pitchFamily="65" charset="-120"/>
                <a:ea typeface="標楷體" panose="03000509000000000000" pitchFamily="65" charset="-120"/>
              </a:rPr>
              <a:t>萬元以下罰鍰。</a:t>
            </a:r>
          </a:p>
        </p:txBody>
      </p:sp>
    </p:spTree>
    <p:extLst>
      <p:ext uri="{BB962C8B-B14F-4D97-AF65-F5344CB8AC3E}">
        <p14:creationId xmlns:p14="http://schemas.microsoft.com/office/powerpoint/2010/main" val="2138845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lumMod val="95000"/>
              </a:schemeClr>
            </a:gs>
            <a:gs pos="100000">
              <a:schemeClr val="accent4">
                <a:lumMod val="40000"/>
                <a:lumOff val="60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E4F6FA22-F451-A082-3F4C-E006C1DC7C49}"/>
              </a:ext>
            </a:extLst>
          </p:cNvPr>
          <p:cNvSpPr>
            <a:spLocks noGrp="1"/>
          </p:cNvSpPr>
          <p:nvPr>
            <p:ph type="title"/>
          </p:nvPr>
        </p:nvSpPr>
        <p:spPr>
          <a:xfrm>
            <a:off x="3020036" y="704676"/>
            <a:ext cx="6198575" cy="696285"/>
          </a:xfrm>
        </p:spPr>
        <p:txBody>
          <a:bodyPr>
            <a:noAutofit/>
          </a:bodyPr>
          <a:lstStyle/>
          <a:p>
            <a:pPr algn="ctr"/>
            <a:r>
              <a:rPr lang="zh-TW" altLang="en-US" sz="4000" dirty="0">
                <a:solidFill>
                  <a:schemeClr val="bg1">
                    <a:lumMod val="85000"/>
                    <a:lumOff val="15000"/>
                  </a:schemeClr>
                </a:solidFill>
                <a:latin typeface="標楷體" panose="03000509000000000000" pitchFamily="65" charset="-120"/>
                <a:ea typeface="標楷體" panose="03000509000000000000" pitchFamily="65" charset="-120"/>
              </a:rPr>
              <a:t>視同檢舉</a:t>
            </a:r>
            <a:r>
              <a:rPr lang="en-US" altLang="zh-TW" sz="4000" dirty="0">
                <a:solidFill>
                  <a:schemeClr val="bg1">
                    <a:lumMod val="85000"/>
                    <a:lumOff val="15000"/>
                  </a:schemeClr>
                </a:solidFill>
                <a:latin typeface="標楷體" panose="03000509000000000000" pitchFamily="65" charset="-120"/>
                <a:ea typeface="標楷體" panose="03000509000000000000" pitchFamily="65" charset="-120"/>
              </a:rPr>
              <a:t>(</a:t>
            </a:r>
            <a:r>
              <a:rPr lang="zh-TW" altLang="en-US" sz="4000" dirty="0">
                <a:solidFill>
                  <a:schemeClr val="bg1">
                    <a:lumMod val="85000"/>
                    <a:lumOff val="15000"/>
                  </a:schemeClr>
                </a:solidFill>
                <a:latin typeface="標楷體" panose="03000509000000000000" pitchFamily="65" charset="-120"/>
                <a:ea typeface="標楷體" panose="03000509000000000000" pitchFamily="65" charset="-120"/>
              </a:rPr>
              <a:t>一</a:t>
            </a:r>
            <a:r>
              <a:rPr lang="en-US" altLang="zh-TW" sz="4000" dirty="0">
                <a:solidFill>
                  <a:schemeClr val="bg1">
                    <a:lumMod val="85000"/>
                    <a:lumOff val="15000"/>
                  </a:schemeClr>
                </a:solidFill>
                <a:latin typeface="標楷體" panose="03000509000000000000" pitchFamily="65" charset="-120"/>
                <a:ea typeface="標楷體" panose="03000509000000000000" pitchFamily="65" charset="-120"/>
              </a:rPr>
              <a:t>)</a:t>
            </a:r>
            <a:endParaRPr lang="zh-TW" altLang="en-US" sz="4000" dirty="0">
              <a:solidFill>
                <a:schemeClr val="bg1">
                  <a:lumMod val="85000"/>
                  <a:lumOff val="15000"/>
                </a:schemeClr>
              </a:solidFill>
              <a:latin typeface="標楷體" panose="03000509000000000000" pitchFamily="65" charset="-120"/>
              <a:ea typeface="標楷體" panose="03000509000000000000" pitchFamily="65" charset="-120"/>
            </a:endParaRPr>
          </a:p>
        </p:txBody>
      </p:sp>
      <p:sp>
        <p:nvSpPr>
          <p:cNvPr id="6" name="文字版面配置區 5">
            <a:extLst>
              <a:ext uri="{FF2B5EF4-FFF2-40B4-BE49-F238E27FC236}">
                <a16:creationId xmlns:a16="http://schemas.microsoft.com/office/drawing/2014/main" xmlns="" id="{EBE8FE5B-1FBE-2269-667A-05FC5D156389}"/>
              </a:ext>
            </a:extLst>
          </p:cNvPr>
          <p:cNvSpPr>
            <a:spLocks noGrp="1"/>
          </p:cNvSpPr>
          <p:nvPr>
            <p:ph type="body" idx="1"/>
          </p:nvPr>
        </p:nvSpPr>
        <p:spPr>
          <a:xfrm>
            <a:off x="2801923" y="1963025"/>
            <a:ext cx="6736360" cy="3011648"/>
          </a:xfrm>
        </p:spPr>
        <p:txBody>
          <a:bodyPr>
            <a:normAutofit/>
          </a:bodyPr>
          <a:lstStyle/>
          <a:p>
            <a:r>
              <a:rPr lang="zh-TW" altLang="en-US" sz="4000" dirty="0">
                <a:latin typeface="標楷體" panose="03000509000000000000" pitchFamily="65" charset="-120"/>
                <a:ea typeface="標楷體" panose="03000509000000000000" pitchFamily="65" charset="-120"/>
              </a:rPr>
              <a:t>學校於處理任何事務，發現有疑似性侵害、性騷擾或性霸凌情事者，視同檢舉，移請性平會辦理。</a:t>
            </a:r>
          </a:p>
        </p:txBody>
      </p:sp>
    </p:spTree>
    <p:extLst>
      <p:ext uri="{BB962C8B-B14F-4D97-AF65-F5344CB8AC3E}">
        <p14:creationId xmlns:p14="http://schemas.microsoft.com/office/powerpoint/2010/main" val="3538834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4">
                <a:lumMod val="40000"/>
                <a:lumOff val="60000"/>
              </a:schemeClr>
            </a:gs>
            <a:gs pos="100000">
              <a:schemeClr val="tx1">
                <a:lumMod val="95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4623F0E3-B86D-1683-2D85-FB69E6303F25}"/>
              </a:ext>
            </a:extLst>
          </p:cNvPr>
          <p:cNvSpPr>
            <a:spLocks noGrp="1"/>
          </p:cNvSpPr>
          <p:nvPr>
            <p:ph type="title"/>
          </p:nvPr>
        </p:nvSpPr>
        <p:spPr>
          <a:xfrm>
            <a:off x="2600587" y="931179"/>
            <a:ext cx="6618025" cy="1082180"/>
          </a:xfrm>
        </p:spPr>
        <p:txBody>
          <a:bodyPr>
            <a:normAutofit/>
          </a:bodyPr>
          <a:lstStyle/>
          <a:p>
            <a:pPr algn="ctr"/>
            <a:r>
              <a:rPr lang="zh-TW" altLang="en-US" sz="3600" dirty="0">
                <a:solidFill>
                  <a:schemeClr val="bg1">
                    <a:lumMod val="85000"/>
                    <a:lumOff val="15000"/>
                  </a:schemeClr>
                </a:solidFill>
                <a:latin typeface="標楷體" panose="03000509000000000000" pitchFamily="65" charset="-120"/>
                <a:ea typeface="標楷體" panose="03000509000000000000" pitchFamily="65" charset="-120"/>
              </a:rPr>
              <a:t>視同檢舉</a:t>
            </a:r>
            <a:r>
              <a:rPr lang="en-US" altLang="zh-TW" sz="3600" dirty="0">
                <a:solidFill>
                  <a:schemeClr val="bg1">
                    <a:lumMod val="85000"/>
                    <a:lumOff val="15000"/>
                  </a:schemeClr>
                </a:solidFill>
                <a:latin typeface="標楷體" panose="03000509000000000000" pitchFamily="65" charset="-120"/>
                <a:ea typeface="標楷體" panose="03000509000000000000" pitchFamily="65" charset="-120"/>
              </a:rPr>
              <a:t>(</a:t>
            </a:r>
            <a:r>
              <a:rPr lang="zh-TW" altLang="en-US" sz="3600" dirty="0">
                <a:solidFill>
                  <a:schemeClr val="bg1">
                    <a:lumMod val="85000"/>
                    <a:lumOff val="15000"/>
                  </a:schemeClr>
                </a:solidFill>
                <a:latin typeface="標楷體" panose="03000509000000000000" pitchFamily="65" charset="-120"/>
                <a:ea typeface="標楷體" panose="03000509000000000000" pitchFamily="65" charset="-120"/>
              </a:rPr>
              <a:t>二</a:t>
            </a:r>
            <a:r>
              <a:rPr lang="en-US" altLang="zh-TW" sz="3600" dirty="0">
                <a:solidFill>
                  <a:schemeClr val="bg1">
                    <a:lumMod val="85000"/>
                    <a:lumOff val="15000"/>
                  </a:schemeClr>
                </a:solidFill>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6" name="文字版面配置區 5">
            <a:extLst>
              <a:ext uri="{FF2B5EF4-FFF2-40B4-BE49-F238E27FC236}">
                <a16:creationId xmlns:a16="http://schemas.microsoft.com/office/drawing/2014/main" xmlns="" id="{3BCBF89F-F674-C766-B834-9E9D8C2A6F48}"/>
              </a:ext>
            </a:extLst>
          </p:cNvPr>
          <p:cNvSpPr>
            <a:spLocks noGrp="1"/>
          </p:cNvSpPr>
          <p:nvPr>
            <p:ph type="body" idx="1"/>
          </p:nvPr>
        </p:nvSpPr>
        <p:spPr>
          <a:xfrm>
            <a:off x="2181137" y="2516698"/>
            <a:ext cx="7037475" cy="3162650"/>
          </a:xfrm>
        </p:spPr>
        <p:txBody>
          <a:bodyPr>
            <a:normAutofit/>
          </a:bodyPr>
          <a:lstStyle/>
          <a:p>
            <a:r>
              <a:rPr lang="zh-TW" altLang="en-US" sz="4000" dirty="0">
                <a:latin typeface="標楷體" panose="03000509000000000000" pitchFamily="65" charset="-120"/>
                <a:ea typeface="標楷體" panose="03000509000000000000" pitchFamily="65" charset="-120"/>
              </a:rPr>
              <a:t>媒體報導之校園性侵害、性騷擾或性霸凌事件，應視同檢舉，學校應主動將事件交由所設之性平會調查處理。</a:t>
            </a:r>
          </a:p>
        </p:txBody>
      </p:sp>
    </p:spTree>
    <p:extLst>
      <p:ext uri="{BB962C8B-B14F-4D97-AF65-F5344CB8AC3E}">
        <p14:creationId xmlns:p14="http://schemas.microsoft.com/office/powerpoint/2010/main" val="2042289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lumMod val="85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33EFCA1-8315-0406-361C-C67A67704BF9}"/>
              </a:ext>
            </a:extLst>
          </p:cNvPr>
          <p:cNvSpPr>
            <a:spLocks noGrp="1"/>
          </p:cNvSpPr>
          <p:nvPr>
            <p:ph type="title"/>
          </p:nvPr>
        </p:nvSpPr>
        <p:spPr>
          <a:xfrm>
            <a:off x="1560352" y="268449"/>
            <a:ext cx="8581938" cy="662730"/>
          </a:xfrm>
        </p:spPr>
        <p:txBody>
          <a:bodyPr/>
          <a:lstStyle/>
          <a:p>
            <a:pPr algn="ctr"/>
            <a:r>
              <a:rPr lang="zh-TW" altLang="en-US" b="1" dirty="0">
                <a:solidFill>
                  <a:schemeClr val="accent6">
                    <a:lumMod val="75000"/>
                  </a:schemeClr>
                </a:solidFill>
                <a:latin typeface="標楷體" panose="03000509000000000000" pitchFamily="65" charset="-120"/>
                <a:ea typeface="標楷體" panose="03000509000000000000" pitchFamily="65" charset="-120"/>
              </a:rPr>
              <a:t>調查小組注意事項</a:t>
            </a:r>
          </a:p>
        </p:txBody>
      </p:sp>
      <p:sp>
        <p:nvSpPr>
          <p:cNvPr id="3" name="文字版面配置區 2">
            <a:extLst>
              <a:ext uri="{FF2B5EF4-FFF2-40B4-BE49-F238E27FC236}">
                <a16:creationId xmlns:a16="http://schemas.microsoft.com/office/drawing/2014/main" xmlns="" id="{47DF8BF3-5A76-4C1C-230E-2131AAAE29C7}"/>
              </a:ext>
            </a:extLst>
          </p:cNvPr>
          <p:cNvSpPr>
            <a:spLocks noGrp="1"/>
          </p:cNvSpPr>
          <p:nvPr>
            <p:ph type="body" idx="1"/>
          </p:nvPr>
        </p:nvSpPr>
        <p:spPr>
          <a:xfrm>
            <a:off x="1400960" y="931179"/>
            <a:ext cx="9135611" cy="5796792"/>
          </a:xfrm>
        </p:spPr>
        <p:txBody>
          <a:bodyPr>
            <a:noAutofit/>
          </a:bodyPr>
          <a:lstStyle/>
          <a:p>
            <a:r>
              <a:rPr lang="zh-TW" altLang="en-US" sz="2400" dirty="0">
                <a:latin typeface="標楷體" panose="03000509000000000000" pitchFamily="65" charset="-120"/>
                <a:ea typeface="標楷體" panose="03000509000000000000" pitchFamily="65" charset="-120"/>
              </a:rPr>
              <a:t>一、行為人應親自出席接受調查；當事人為未成年者， 接受調查</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時得由法定代理人陪同。</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二、當事人持有各級主管機關核發之有效特殊教育學生鑑定證明者，</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調查小組成員應有具備特殊教育專業。</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三、行為人、被害人、檢舉人或受邀協助調查之人之姓名及其他</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足以辨識身分之資料，應予保密。</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四、</a:t>
            </a:r>
            <a:r>
              <a:rPr lang="zh-TW" altLang="en-US" sz="2400" dirty="0">
                <a:solidFill>
                  <a:srgbClr val="C00000"/>
                </a:solidFill>
                <a:latin typeface="標楷體" panose="03000509000000000000" pitchFamily="65" charset="-120"/>
                <a:ea typeface="標楷體" panose="03000509000000000000" pitchFamily="65" charset="-120"/>
              </a:rPr>
              <a:t>申請人撤回申請調查之處理</a:t>
            </a:r>
            <a:r>
              <a:rPr lang="en-US" altLang="zh-TW" sz="2400" dirty="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為釐清相關法律責任，事件管轄學校或機關得經所設之性</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平會決議，或經</a:t>
            </a:r>
            <a:r>
              <a:rPr lang="zh-TW" altLang="en-US" sz="2400" u="sng" dirty="0">
                <a:latin typeface="標楷體" panose="03000509000000000000" pitchFamily="65" charset="-120"/>
                <a:ea typeface="標楷體" panose="03000509000000000000" pitchFamily="65" charset="-120"/>
              </a:rPr>
              <a:t>行為人</a:t>
            </a:r>
            <a:r>
              <a:rPr lang="zh-TW" altLang="en-US" sz="2400" dirty="0">
                <a:latin typeface="標楷體" panose="03000509000000000000" pitchFamily="65" charset="-120"/>
                <a:ea typeface="標楷體" panose="03000509000000000000" pitchFamily="65" charset="-120"/>
              </a:rPr>
              <a:t>請求，繼續調查處理。</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學校所屬主管機關認情節重大者，應命事件管轄學校繼續</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調查處理。</a:t>
            </a:r>
          </a:p>
        </p:txBody>
      </p:sp>
    </p:spTree>
    <p:extLst>
      <p:ext uri="{BB962C8B-B14F-4D97-AF65-F5344CB8AC3E}">
        <p14:creationId xmlns:p14="http://schemas.microsoft.com/office/powerpoint/2010/main" val="3428586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tx1">
                <a:lumMod val="95000"/>
              </a:schemeClr>
            </a:gs>
          </a:gsLst>
          <a:lin ang="6120000" scaled="1"/>
        </a:gradFill>
        <a:effectLst/>
      </p:bgPr>
    </p:bg>
    <p:spTree>
      <p:nvGrpSpPr>
        <p:cNvPr id="1" name=""/>
        <p:cNvGrpSpPr/>
        <p:nvPr/>
      </p:nvGrpSpPr>
      <p:grpSpPr>
        <a:xfrm>
          <a:off x="0" y="0"/>
          <a:ext cx="0" cy="0"/>
          <a:chOff x="0" y="0"/>
          <a:chExt cx="0" cy="0"/>
        </a:xfrm>
      </p:grpSpPr>
      <p:sp>
        <p:nvSpPr>
          <p:cNvPr id="5" name="圖片版面配置區 4">
            <a:extLst>
              <a:ext uri="{FF2B5EF4-FFF2-40B4-BE49-F238E27FC236}">
                <a16:creationId xmlns:a16="http://schemas.microsoft.com/office/drawing/2014/main" xmlns="" id="{D4600935-6DC7-92ED-4255-3B4934CC5D75}"/>
              </a:ext>
            </a:extLst>
          </p:cNvPr>
          <p:cNvSpPr>
            <a:spLocks noGrp="1"/>
          </p:cNvSpPr>
          <p:nvPr>
            <p:ph type="pic" idx="1"/>
          </p:nvPr>
        </p:nvSpPr>
        <p:spPr>
          <a:xfrm>
            <a:off x="1384183" y="578841"/>
            <a:ext cx="1065402" cy="5662568"/>
          </a:xfrm>
        </p:spPr>
        <p:txBody>
          <a:bodyPr>
            <a:normAutofit fontScale="47500" lnSpcReduction="20000"/>
          </a:bodyPr>
          <a:lstStyle/>
          <a:p>
            <a:endParaRPr lang="en-US" altLang="zh-TW" dirty="0"/>
          </a:p>
          <a:p>
            <a:endParaRPr lang="en-US" altLang="zh-TW" sz="2400" dirty="0"/>
          </a:p>
          <a:p>
            <a:r>
              <a:rPr lang="zh-TW" altLang="en-US" sz="6500" b="1" dirty="0">
                <a:latin typeface="標楷體" panose="03000509000000000000" pitchFamily="65" charset="-120"/>
                <a:ea typeface="標楷體" panose="03000509000000000000" pitchFamily="65" charset="-120"/>
              </a:rPr>
              <a:t>調</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查</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期</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間</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停</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聘</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停</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職</a:t>
            </a:r>
            <a:endParaRPr lang="en-US" altLang="zh-TW" sz="6500" b="1" dirty="0">
              <a:latin typeface="標楷體" panose="03000509000000000000" pitchFamily="65" charset="-120"/>
              <a:ea typeface="標楷體" panose="03000509000000000000" pitchFamily="65" charset="-120"/>
            </a:endParaRPr>
          </a:p>
          <a:p>
            <a:endParaRPr lang="zh-TW" altLang="en-US" sz="9800" dirty="0">
              <a:latin typeface="標楷體" panose="03000509000000000000" pitchFamily="65" charset="-120"/>
              <a:ea typeface="標楷體" panose="03000509000000000000" pitchFamily="65" charset="-120"/>
            </a:endParaRPr>
          </a:p>
        </p:txBody>
      </p:sp>
      <p:sp>
        <p:nvSpPr>
          <p:cNvPr id="6" name="文字版面配置區 5">
            <a:extLst>
              <a:ext uri="{FF2B5EF4-FFF2-40B4-BE49-F238E27FC236}">
                <a16:creationId xmlns:a16="http://schemas.microsoft.com/office/drawing/2014/main" xmlns="" id="{45C8BF90-9DA1-B5F9-C61D-E75419D16F8B}"/>
              </a:ext>
            </a:extLst>
          </p:cNvPr>
          <p:cNvSpPr>
            <a:spLocks noGrp="1"/>
          </p:cNvSpPr>
          <p:nvPr>
            <p:ph type="body" sz="half" idx="2"/>
          </p:nvPr>
        </p:nvSpPr>
        <p:spPr>
          <a:xfrm>
            <a:off x="2952924" y="763397"/>
            <a:ext cx="8254767" cy="5327009"/>
          </a:xfrm>
        </p:spPr>
        <p:txBody>
          <a:bodyPr>
            <a:noAutofit/>
          </a:bodyPr>
          <a:lstStyle/>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一、</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是否停聘應</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兼顧疑似被害學生之受教權及涉案教師工作</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權，</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由</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教師評審委員會將獲得結論之理由與心證，詳載</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於會議紀錄，以昭公信</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行政法院實務見解</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二、停聘</a:t>
            </a:r>
          </a:p>
          <a:p>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1.</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暫時性措施：教師評審委員會審議通過，免報主管機關核</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准，暫時停聘六個月以下，靜候調查。</a:t>
            </a:r>
          </a:p>
          <a:p>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2.</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懲罰性停聘：教師評審委員會審議通過，停聘六個月至三</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年，報主管機關核准後停聘。</a:t>
            </a:r>
          </a:p>
          <a:p>
            <a:r>
              <a:rPr lang="zh-TW" altLang="en-US" sz="2400" dirty="0">
                <a:latin typeface="標楷體" panose="03000509000000000000" pitchFamily="65" charset="-120"/>
                <a:ea typeface="標楷體" panose="03000509000000000000" pitchFamily="65" charset="-120"/>
              </a:rPr>
              <a:t>三</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其他人員</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rPr>
              <a:t>學校或主管機關應經性平會決議是否令其暫</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時停職</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49073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E1CDF700-3179-30C3-EC37-48518D728330}"/>
              </a:ext>
            </a:extLst>
          </p:cNvPr>
          <p:cNvSpPr>
            <a:spLocks noGrp="1"/>
          </p:cNvSpPr>
          <p:nvPr>
            <p:ph type="title"/>
          </p:nvPr>
        </p:nvSpPr>
        <p:spPr>
          <a:xfrm>
            <a:off x="1702964" y="755010"/>
            <a:ext cx="8690993" cy="738232"/>
          </a:xfrm>
        </p:spPr>
        <p:txBody>
          <a:bodyPr/>
          <a:lstStyle/>
          <a:p>
            <a:pPr algn="ctr"/>
            <a:r>
              <a:rPr lang="zh-TW" altLang="en-US" dirty="0">
                <a:latin typeface="標楷體" panose="03000509000000000000" pitchFamily="65" charset="-120"/>
                <a:ea typeface="標楷體" panose="03000509000000000000" pitchFamily="65" charset="-120"/>
              </a:rPr>
              <a:t>調查期間之處置措施</a:t>
            </a:r>
          </a:p>
        </p:txBody>
      </p:sp>
      <p:sp>
        <p:nvSpPr>
          <p:cNvPr id="6" name="文字版面配置區 5">
            <a:extLst>
              <a:ext uri="{FF2B5EF4-FFF2-40B4-BE49-F238E27FC236}">
                <a16:creationId xmlns:a16="http://schemas.microsoft.com/office/drawing/2014/main" xmlns="" id="{597B871C-4261-5B58-38E3-AECC6369E204}"/>
              </a:ext>
            </a:extLst>
          </p:cNvPr>
          <p:cNvSpPr>
            <a:spLocks noGrp="1"/>
          </p:cNvSpPr>
          <p:nvPr>
            <p:ph type="body" idx="1"/>
          </p:nvPr>
        </p:nvSpPr>
        <p:spPr>
          <a:xfrm>
            <a:off x="1702964" y="1677798"/>
            <a:ext cx="8967832" cy="4316602"/>
          </a:xfrm>
        </p:spPr>
        <p:txBody>
          <a:bodyPr/>
          <a:lstStyle/>
          <a:p>
            <a:r>
              <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一、保障當事人之受教權或工作權。</a:t>
            </a:r>
          </a:p>
          <a:p>
            <a:r>
              <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二、對當事人提供協助：心理諮商輔導、法律諮詢管道、</a:t>
            </a:r>
            <a:endPar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8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課業協助。</a:t>
            </a:r>
          </a:p>
          <a:p>
            <a:r>
              <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三、彈性處理當事人之出缺勤，積極協助其課業或職務。</a:t>
            </a:r>
          </a:p>
          <a:p>
            <a:r>
              <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四、減低當事人雙方互動之機會。</a:t>
            </a:r>
          </a:p>
          <a:p>
            <a:r>
              <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五、預防、減低行為人再度加害之可能。</a:t>
            </a:r>
          </a:p>
          <a:p>
            <a:endParaRPr lang="zh-TW" altLang="en-US" dirty="0"/>
          </a:p>
        </p:txBody>
      </p:sp>
    </p:spTree>
    <p:extLst>
      <p:ext uri="{BB962C8B-B14F-4D97-AF65-F5344CB8AC3E}">
        <p14:creationId xmlns:p14="http://schemas.microsoft.com/office/powerpoint/2010/main" val="280806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1">
                <a:lumMod val="20000"/>
                <a:lumOff val="80000"/>
              </a:schemeClr>
            </a:gs>
          </a:gsLst>
          <a:lin ang="6120000" scaled="1"/>
        </a:gradFill>
        <a:effectLst/>
      </p:bgPr>
    </p:bg>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xmlns="" id="{015AFC65-9E21-7441-3C0D-8FD9EF7A65CD}"/>
              </a:ext>
            </a:extLst>
          </p:cNvPr>
          <p:cNvSpPr>
            <a:spLocks noGrp="1"/>
          </p:cNvSpPr>
          <p:nvPr>
            <p:ph type="body" idx="1"/>
          </p:nvPr>
        </p:nvSpPr>
        <p:spPr>
          <a:xfrm>
            <a:off x="1708557" y="550506"/>
            <a:ext cx="8774885" cy="5741238"/>
          </a:xfrm>
        </p:spPr>
        <p:txBody>
          <a:bodyPr>
            <a:normAutofit fontScale="92500" lnSpcReduction="20000"/>
          </a:bodyPr>
          <a:lstStyle/>
          <a:p>
            <a:r>
              <a:rPr lang="zh-TW" altLang="en-US" sz="2400" b="1" dirty="0">
                <a:solidFill>
                  <a:schemeClr val="bg1"/>
                </a:solidFill>
                <a:latin typeface="標楷體" panose="03000509000000000000" pitchFamily="65" charset="-120"/>
                <a:ea typeface="標楷體" panose="03000509000000000000" pitchFamily="65" charset="-120"/>
              </a:rPr>
              <a:t>調查結果</a:t>
            </a:r>
            <a:r>
              <a:rPr lang="en-US" altLang="zh-TW" sz="2400" b="1" dirty="0">
                <a:solidFill>
                  <a:schemeClr val="bg1"/>
                </a:solidFill>
                <a:latin typeface="標楷體" panose="03000509000000000000" pitchFamily="65" charset="-120"/>
                <a:ea typeface="標楷體" panose="03000509000000000000" pitchFamily="65" charset="-120"/>
              </a:rPr>
              <a:t>:</a:t>
            </a:r>
          </a:p>
          <a:p>
            <a:r>
              <a:rPr lang="zh-TW" altLang="en-US" sz="2400" dirty="0">
                <a:solidFill>
                  <a:schemeClr val="accent6">
                    <a:lumMod val="75000"/>
                  </a:schemeClr>
                </a:solidFill>
                <a:latin typeface="標楷體" panose="03000509000000000000" pitchFamily="65" charset="-120"/>
                <a:ea typeface="標楷體" panose="03000509000000000000" pitchFamily="65" charset="-120"/>
              </a:rPr>
              <a:t>一</a:t>
            </a:r>
            <a:r>
              <a:rPr lang="zh-TW" altLang="zh-TW" sz="24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違反</a:t>
            </a:r>
            <a:r>
              <a:rPr lang="zh-TW" altLang="en-US" sz="2400" dirty="0">
                <a:solidFill>
                  <a:schemeClr val="accent6">
                    <a:lumMod val="75000"/>
                  </a:schemeClr>
                </a:solidFill>
                <a:latin typeface="標楷體" panose="03000509000000000000" pitchFamily="65" charset="-120"/>
                <a:ea typeface="標楷體" panose="03000509000000000000" pitchFamily="65" charset="-120"/>
              </a:rPr>
              <a:t>性平法 </a:t>
            </a:r>
            <a:r>
              <a:rPr lang="en-US" altLang="zh-TW" sz="2400" dirty="0">
                <a:solidFill>
                  <a:schemeClr val="accent6">
                    <a:lumMod val="75000"/>
                  </a:schemeClr>
                </a:solidFill>
                <a:latin typeface="標楷體" panose="03000509000000000000" pitchFamily="65" charset="-120"/>
                <a:ea typeface="標楷體" panose="03000509000000000000" pitchFamily="65" charset="-120"/>
              </a:rPr>
              <a:t>:</a:t>
            </a:r>
          </a:p>
          <a:p>
            <a:r>
              <a:rPr lang="zh-TW" altLang="en-US" sz="24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一</a:t>
            </a:r>
            <a:r>
              <a:rPr lang="en-US" altLang="zh-TW" sz="24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chemeClr val="accent6">
                    <a:lumMod val="75000"/>
                  </a:schemeClr>
                </a:solidFill>
                <a:latin typeface="標楷體" panose="03000509000000000000" pitchFamily="65" charset="-120"/>
                <a:ea typeface="標楷體" panose="03000509000000000000" pitchFamily="65" charset="-120"/>
              </a:rPr>
              <a:t>行政處分</a:t>
            </a:r>
            <a:endParaRPr lang="en-US" altLang="zh-TW" sz="2400"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改變身份：解聘、不續聘</a:t>
            </a:r>
            <a:r>
              <a:rPr lang="zh-TW" altLang="en-US" sz="2400" dirty="0">
                <a:solidFill>
                  <a:schemeClr val="accent6">
                    <a:lumMod val="75000"/>
                  </a:schemeClr>
                </a:solidFill>
                <a:latin typeface="標楷體" panose="03000509000000000000" pitchFamily="65" charset="-120"/>
                <a:ea typeface="標楷體" panose="03000509000000000000" pitchFamily="65" charset="-120"/>
              </a:rPr>
              <a:t>。</a:t>
            </a:r>
            <a:endPar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獎懲：記過、退學、留校察看</a:t>
            </a:r>
            <a:r>
              <a:rPr lang="zh-TW" altLang="en-US" sz="2400" dirty="0">
                <a:solidFill>
                  <a:schemeClr val="accent6">
                    <a:lumMod val="75000"/>
                  </a:schemeClr>
                </a:solidFill>
                <a:latin typeface="標楷體" panose="03000509000000000000" pitchFamily="65" charset="-120"/>
                <a:ea typeface="標楷體" panose="03000509000000000000" pitchFamily="65" charset="-120"/>
              </a:rPr>
              <a:t>。</a:t>
            </a:r>
            <a:endPar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其他：心理治療、性平教育、道歉</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200" dirty="0">
                <a:solidFill>
                  <a:srgbClr val="951A1B"/>
                </a:solidFill>
                <a:effectLst/>
                <a:latin typeface="標楷體" panose="03000509000000000000" pitchFamily="65" charset="-120"/>
                <a:ea typeface="標楷體" panose="03000509000000000000" pitchFamily="65" charset="-120"/>
                <a:cs typeface="+mn-cs"/>
              </a:rPr>
              <a:t>。</a:t>
            </a:r>
            <a:endPar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4.</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移送司法單位</a:t>
            </a:r>
            <a:r>
              <a:rPr lang="zh-TW" altLang="en-US" sz="2400" dirty="0">
                <a:solidFill>
                  <a:schemeClr val="accent6">
                    <a:lumMod val="75000"/>
                  </a:schemeClr>
                </a:solidFill>
                <a:latin typeface="標楷體" panose="03000509000000000000" pitchFamily="65" charset="-120"/>
                <a:ea typeface="標楷體" panose="03000509000000000000" pitchFamily="65" charset="-120"/>
              </a:rPr>
              <a:t>。</a:t>
            </a:r>
            <a:endPar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5.</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追蹤輔導</a:t>
            </a:r>
            <a:r>
              <a:rPr lang="zh-TW" altLang="en-US" sz="2400" dirty="0">
                <a:solidFill>
                  <a:schemeClr val="accent6">
                    <a:lumMod val="75000"/>
                  </a:schemeClr>
                </a:solidFill>
                <a:latin typeface="標楷體" panose="03000509000000000000" pitchFamily="65" charset="-120"/>
                <a:ea typeface="標楷體" panose="03000509000000000000" pitchFamily="65" charset="-120"/>
              </a:rPr>
              <a:t>。</a:t>
            </a:r>
            <a:endParaRPr lang="en-US" altLang="zh-TW" sz="2400"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二</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被害人得依法向法院起訴請求</a:t>
            </a:r>
            <a:r>
              <a:rPr lang="zh-TW" altLang="en-US" sz="2400" dirty="0">
                <a:solidFill>
                  <a:schemeClr val="accent6">
                    <a:lumMod val="75000"/>
                  </a:schemeClr>
                </a:solidFill>
                <a:latin typeface="標楷體" panose="03000509000000000000" pitchFamily="65" charset="-120"/>
                <a:ea typeface="標楷體" panose="03000509000000000000" pitchFamily="65" charset="-120"/>
              </a:rPr>
              <a:t>民事損害賠償。</a:t>
            </a:r>
            <a:endParaRPr lang="en-US" altLang="zh-TW" sz="2400"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       被害人身體上所受傷害外，精神上也因此感受到痛苦時，在</a:t>
            </a:r>
            <a:endParaRPr lang="en-US" altLang="zh-TW" sz="2400" b="0" i="0" dirty="0">
              <a:solidFill>
                <a:schemeClr val="accent6">
                  <a:lumMod val="75000"/>
                </a:schemeClr>
              </a:solidFill>
              <a:effectLst/>
              <a:latin typeface="標楷體" panose="03000509000000000000" pitchFamily="65" charset="-120"/>
              <a:ea typeface="標楷體" panose="03000509000000000000" pitchFamily="65" charset="-120"/>
            </a:endParaRPr>
          </a:p>
          <a:p>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       法律上稱為「非財產上之損害」，被害人對於非財產上之損</a:t>
            </a:r>
            <a:endParaRPr lang="en-US" altLang="zh-TW" sz="2400" b="0" i="0" dirty="0">
              <a:solidFill>
                <a:schemeClr val="accent6">
                  <a:lumMod val="75000"/>
                </a:schemeClr>
              </a:solidFill>
              <a:effectLst/>
              <a:latin typeface="標楷體" panose="03000509000000000000" pitchFamily="65" charset="-120"/>
              <a:ea typeface="標楷體" panose="03000509000000000000" pitchFamily="65" charset="-120"/>
            </a:endParaRPr>
          </a:p>
          <a:p>
            <a:r>
              <a:rPr lang="zh-TW" altLang="en-US" sz="2400" dirty="0">
                <a:solidFill>
                  <a:schemeClr val="accent6">
                    <a:lumMod val="75000"/>
                  </a:schemeClr>
                </a:solidFill>
                <a:latin typeface="標楷體" panose="03000509000000000000" pitchFamily="65" charset="-120"/>
                <a:ea typeface="標楷體" panose="03000509000000000000" pitchFamily="65" charset="-120"/>
              </a:rPr>
              <a:t>       </a:t>
            </a:r>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害，依據民法第</a:t>
            </a:r>
            <a:r>
              <a:rPr lang="en-US" altLang="zh-TW" sz="2400" b="0" i="0" dirty="0">
                <a:solidFill>
                  <a:schemeClr val="accent6">
                    <a:lumMod val="75000"/>
                  </a:schemeClr>
                </a:solidFill>
                <a:effectLst/>
                <a:latin typeface="標楷體" panose="03000509000000000000" pitchFamily="65" charset="-120"/>
                <a:ea typeface="標楷體" panose="03000509000000000000" pitchFamily="65" charset="-120"/>
              </a:rPr>
              <a:t>184</a:t>
            </a:r>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條</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195</a:t>
            </a:r>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條第</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項</a:t>
            </a:r>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規定，得向加害人請求</a:t>
            </a:r>
            <a:endParaRPr lang="en-US" altLang="zh-TW" sz="2400" b="0" i="0" dirty="0">
              <a:solidFill>
                <a:schemeClr val="accent6">
                  <a:lumMod val="75000"/>
                </a:schemeClr>
              </a:solidFill>
              <a:effectLst/>
              <a:latin typeface="標楷體" panose="03000509000000000000" pitchFamily="65" charset="-120"/>
              <a:ea typeface="標楷體" panose="03000509000000000000" pitchFamily="65" charset="-120"/>
            </a:endParaRPr>
          </a:p>
          <a:p>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       賠償相當金額，即</a:t>
            </a:r>
            <a:r>
              <a:rPr lang="zh-TW" altLang="en-US" sz="2400" dirty="0">
                <a:solidFill>
                  <a:schemeClr val="accent6">
                    <a:lumMod val="75000"/>
                  </a:schemeClr>
                </a:solidFill>
                <a:latin typeface="標楷體" panose="03000509000000000000" pitchFamily="65" charset="-120"/>
                <a:ea typeface="標楷體" panose="03000509000000000000" pitchFamily="65" charset="-120"/>
              </a:rPr>
              <a:t>俗稱的慰撫金。</a:t>
            </a:r>
          </a:p>
          <a:p>
            <a:r>
              <a:rPr lang="zh-TW" altLang="en-US" sz="2400" dirty="0">
                <a:solidFill>
                  <a:schemeClr val="accent6">
                    <a:lumMod val="75000"/>
                  </a:schemeClr>
                </a:solidFill>
                <a:latin typeface="標楷體" panose="03000509000000000000" pitchFamily="65" charset="-120"/>
                <a:ea typeface="標楷體" panose="03000509000000000000" pitchFamily="65" charset="-120"/>
              </a:rPr>
              <a:t>二</a:t>
            </a:r>
            <a:r>
              <a:rPr lang="zh-TW" altLang="zh-TW" sz="24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不成立</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駁回申請</a:t>
            </a:r>
            <a:r>
              <a:rPr lang="zh-TW" altLang="en-US" sz="2400" dirty="0">
                <a:solidFill>
                  <a:schemeClr val="accent6">
                    <a:lumMod val="75000"/>
                  </a:schemeClr>
                </a:solidFill>
                <a:latin typeface="標楷體" panose="03000509000000000000" pitchFamily="65" charset="-120"/>
                <a:ea typeface="標楷體" panose="03000509000000000000" pitchFamily="65" charset="-120"/>
              </a:rPr>
              <a:t>。</a:t>
            </a:r>
            <a:endPar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72750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xmlns="" id="{32A76175-9CA8-C1AC-4917-1D1325AA751B}"/>
              </a:ext>
            </a:extLst>
          </p:cNvPr>
          <p:cNvSpPr>
            <a:spLocks noGrp="1"/>
          </p:cNvSpPr>
          <p:nvPr>
            <p:ph type="title"/>
          </p:nvPr>
        </p:nvSpPr>
        <p:spPr/>
        <p:txBody>
          <a:bodyPr/>
          <a:lstStyle/>
          <a:p>
            <a:endParaRPr lang="zh-TW" altLang="en-US"/>
          </a:p>
        </p:txBody>
      </p:sp>
      <p:pic>
        <p:nvPicPr>
          <p:cNvPr id="15" name="圖片版面配置區 14">
            <a:extLst>
              <a:ext uri="{FF2B5EF4-FFF2-40B4-BE49-F238E27FC236}">
                <a16:creationId xmlns:a16="http://schemas.microsoft.com/office/drawing/2014/main" xmlns="" id="{746FCAD5-55FE-7E0F-77AA-ED0E77A34532}"/>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136" r="9136"/>
          <a:stretch>
            <a:fillRect/>
          </a:stretch>
        </p:blipFill>
        <p:spPr>
          <a:xfrm>
            <a:off x="1449388" y="625151"/>
            <a:ext cx="9486090" cy="5906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文字版面配置區 12">
            <a:extLst>
              <a:ext uri="{FF2B5EF4-FFF2-40B4-BE49-F238E27FC236}">
                <a16:creationId xmlns:a16="http://schemas.microsoft.com/office/drawing/2014/main" xmlns="" id="{B4849E08-E01B-723B-B88F-2FB28057FD1B}"/>
              </a:ext>
            </a:extLst>
          </p:cNvPr>
          <p:cNvSpPr>
            <a:spLocks noGrp="1"/>
          </p:cNvSpPr>
          <p:nvPr>
            <p:ph type="body" sz="half" idx="2"/>
          </p:nvPr>
        </p:nvSpPr>
        <p:spPr>
          <a:xfrm>
            <a:off x="9078686" y="1380932"/>
            <a:ext cx="1754155" cy="4618652"/>
          </a:xfrm>
        </p:spPr>
        <p:txBody>
          <a:bodyPr/>
          <a:lstStyle/>
          <a:p>
            <a:endParaRPr lang="zh-TW" altLang="en-US" dirty="0"/>
          </a:p>
        </p:txBody>
      </p:sp>
    </p:spTree>
    <p:extLst>
      <p:ext uri="{BB962C8B-B14F-4D97-AF65-F5344CB8AC3E}">
        <p14:creationId xmlns:p14="http://schemas.microsoft.com/office/powerpoint/2010/main" val="1512328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lumMod val="20000"/>
                <a:lumOff val="80000"/>
              </a:schemeClr>
            </a:gs>
            <a:gs pos="100000">
              <a:schemeClr val="accent6">
                <a:lumMod val="20000"/>
                <a:lumOff val="80000"/>
              </a:schemeClr>
            </a:gs>
          </a:gsLst>
          <a:lin ang="6120000" scaled="1"/>
        </a:gradFill>
        <a:effectLst/>
      </p:bgPr>
    </p:bg>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xmlns="" id="{29C38FEA-80A2-D417-C44C-14BD72937103}"/>
              </a:ext>
            </a:extLst>
          </p:cNvPr>
          <p:cNvSpPr>
            <a:spLocks noGrp="1"/>
          </p:cNvSpPr>
          <p:nvPr>
            <p:ph type="body" idx="1"/>
          </p:nvPr>
        </p:nvSpPr>
        <p:spPr>
          <a:xfrm>
            <a:off x="1526795" y="620785"/>
            <a:ext cx="8363825" cy="5373615"/>
          </a:xfrm>
        </p:spPr>
        <p:txBody>
          <a:bodyPr>
            <a:normAutofit fontScale="92500" lnSpcReduction="10000"/>
          </a:bodyPr>
          <a:lstStyle/>
          <a:p>
            <a:r>
              <a:rPr lang="en-US" altLang="zh-TW" sz="2600" kern="100" smtClean="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112.07.31</a:t>
            </a:r>
            <a:r>
              <a:rPr lang="zh-TW" altLang="zh-TW" sz="26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三讀通過擴大性平三法適用範圍，落實「有效性」</a:t>
            </a:r>
            <a:endParaRPr lang="en-US" altLang="zh-TW" sz="26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6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、「友善性」及「可信賴」三大原則：</a:t>
            </a:r>
          </a:p>
          <a:p>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一、納入軍、警</a:t>
            </a:r>
            <a:r>
              <a:rPr lang="zh-TW" altLang="en-US" sz="2600" kern="100" dirty="0">
                <a:effectLst/>
                <a:latin typeface="標楷體" panose="03000509000000000000" pitchFamily="65" charset="-120"/>
                <a:ea typeface="標楷體" panose="03000509000000000000" pitchFamily="65" charset="-120"/>
                <a:cs typeface="Times New Roman" panose="02020603050405020304" pitchFamily="18" charset="0"/>
              </a:rPr>
              <a:t>等</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非教育部管轄之學校。</a:t>
            </a:r>
          </a:p>
          <a:p>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二、納入受</a:t>
            </a:r>
            <a:r>
              <a:rPr lang="zh-TW" altLang="en-US" sz="2600" kern="100" dirty="0">
                <a:effectLst/>
                <a:latin typeface="標楷體" panose="03000509000000000000" pitchFamily="65" charset="-120"/>
                <a:ea typeface="標楷體" panose="03000509000000000000" pitchFamily="65" charset="-120"/>
                <a:cs typeface="Times New Roman" panose="02020603050405020304" pitchFamily="18" charset="0"/>
              </a:rPr>
              <a:t>僱</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者非工作時間遭受性騷擾，不以執行職務</a:t>
            </a:r>
            <a:endParaRPr lang="en-US" alt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為限。</a:t>
            </a:r>
          </a:p>
          <a:p>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三、</a:t>
            </a:r>
            <a:r>
              <a:rPr lang="zh-TW" altLang="en-US" sz="2600" i="0" dirty="0">
                <a:effectLst/>
                <a:latin typeface="標楷體" panose="03000509000000000000" pitchFamily="65" charset="-120"/>
                <a:ea typeface="標楷體" panose="03000509000000000000" pitchFamily="65" charset="-120"/>
              </a:rPr>
              <a:t>改善申訴制度</a:t>
            </a:r>
            <a:r>
              <a:rPr lang="en-US" altLang="zh-TW" sz="2600" i="0" dirty="0">
                <a:effectLst/>
                <a:latin typeface="標楷體" panose="03000509000000000000" pitchFamily="65" charset="-120"/>
                <a:ea typeface="標楷體" panose="03000509000000000000" pitchFamily="65" charset="-120"/>
              </a:rPr>
              <a:t>:</a:t>
            </a:r>
            <a:r>
              <a:rPr lang="en-US"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10</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人以上企業，強制訂定性騷擾申訴管道</a:t>
            </a:r>
            <a:endParaRPr lang="en-US" alt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，勞工局</a:t>
            </a:r>
            <a:r>
              <a:rPr lang="zh-TW" altLang="en-US" sz="2600" kern="100" dirty="0">
                <a:effectLst/>
                <a:latin typeface="標楷體" panose="03000509000000000000" pitchFamily="65" charset="-120"/>
                <a:ea typeface="標楷體" panose="03000509000000000000" pitchFamily="65" charset="-120"/>
                <a:cs typeface="Times New Roman" panose="02020603050405020304" pitchFamily="18" charset="0"/>
              </a:rPr>
              <a:t>介</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入調查。</a:t>
            </a:r>
          </a:p>
          <a:p>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四、</a:t>
            </a:r>
            <a:r>
              <a:rPr lang="zh-TW" altLang="en-US" sz="2600" i="0" dirty="0">
                <a:effectLst/>
                <a:latin typeface="標楷體" panose="03000509000000000000" pitchFamily="65" charset="-120"/>
                <a:ea typeface="標楷體" panose="03000509000000000000" pitchFamily="65" charset="-120"/>
              </a:rPr>
              <a:t>行政申訴和裁處時效延長</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a:t>
            </a:r>
          </a:p>
          <a:p>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五、權勢性騷擾加重處罰。</a:t>
            </a:r>
          </a:p>
          <a:p>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六、加強被害人保護機制，調查期間可要求調整職務，雇主</a:t>
            </a:r>
            <a:endParaRPr lang="en-US" alt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不得拒絕。</a:t>
            </a:r>
          </a:p>
          <a:p>
            <a:endParaRPr lang="zh-TW" altLang="en-US" dirty="0"/>
          </a:p>
        </p:txBody>
      </p:sp>
    </p:spTree>
    <p:extLst>
      <p:ext uri="{BB962C8B-B14F-4D97-AF65-F5344CB8AC3E}">
        <p14:creationId xmlns:p14="http://schemas.microsoft.com/office/powerpoint/2010/main" val="431419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xmlns="" id="{A17E3110-8525-13C7-6DB0-13D179FED98A}"/>
              </a:ext>
            </a:extLst>
          </p:cNvPr>
          <p:cNvSpPr>
            <a:spLocks noGrp="1"/>
          </p:cNvSpPr>
          <p:nvPr>
            <p:ph type="ctrTitle"/>
          </p:nvPr>
        </p:nvSpPr>
        <p:spPr>
          <a:xfrm>
            <a:off x="1887522" y="685799"/>
            <a:ext cx="7784982" cy="2971801"/>
          </a:xfrm>
        </p:spPr>
        <p:txBody>
          <a:bodyPr/>
          <a:lstStyle/>
          <a:p>
            <a:endParaRPr lang="zh-TW" altLang="en-US" dirty="0"/>
          </a:p>
        </p:txBody>
      </p:sp>
      <p:sp>
        <p:nvSpPr>
          <p:cNvPr id="5" name="副標題 4">
            <a:extLst>
              <a:ext uri="{FF2B5EF4-FFF2-40B4-BE49-F238E27FC236}">
                <a16:creationId xmlns:a16="http://schemas.microsoft.com/office/drawing/2014/main" xmlns="" id="{E2A34A81-7D73-2BF0-1E2C-A74B879AA32F}"/>
              </a:ext>
            </a:extLst>
          </p:cNvPr>
          <p:cNvSpPr>
            <a:spLocks noGrp="1"/>
          </p:cNvSpPr>
          <p:nvPr>
            <p:ph type="subTitle" idx="1"/>
          </p:nvPr>
        </p:nvSpPr>
        <p:spPr>
          <a:xfrm>
            <a:off x="1887522" y="5293453"/>
            <a:ext cx="7852096" cy="1191237"/>
          </a:xfrm>
        </p:spPr>
        <p:txBody>
          <a:bodyPr>
            <a:normAutofit/>
          </a:bodyPr>
          <a:lstStyle/>
          <a:p>
            <a:pPr algn="ctr"/>
            <a:r>
              <a:rPr lang="zh-TW" altLang="en-US" sz="4300" b="1" i="0" dirty="0">
                <a:solidFill>
                  <a:schemeClr val="accent2">
                    <a:lumMod val="60000"/>
                    <a:lumOff val="40000"/>
                  </a:schemeClr>
                </a:solidFill>
                <a:effectLst/>
                <a:latin typeface="Noto Sans TC"/>
              </a:rPr>
              <a:t>友善</a:t>
            </a:r>
            <a:r>
              <a:rPr lang="zh-TW" altLang="en-US" sz="4400" b="1" kern="100" dirty="0">
                <a:solidFill>
                  <a:schemeClr val="accent2">
                    <a:lumMod val="60000"/>
                    <a:lumOff val="40000"/>
                  </a:schemeClr>
                </a:solidFill>
                <a:effectLst/>
                <a:latin typeface="Calibri" panose="020F0502020204030204" pitchFamily="34" charset="0"/>
                <a:ea typeface="新細明體" panose="02020500000000000000" pitchFamily="18" charset="-120"/>
                <a:cs typeface="Times New Roman" panose="02020603050405020304" pitchFamily="18" charset="0"/>
              </a:rPr>
              <a:t>尊重</a:t>
            </a:r>
            <a:r>
              <a:rPr lang="zh-TW" altLang="zh-TW" sz="4600" kern="100" dirty="0">
                <a:solidFill>
                  <a:schemeClr val="accent2">
                    <a:lumMod val="60000"/>
                    <a:lumOff val="40000"/>
                  </a:schemeClr>
                </a:solidFill>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4300" b="1" i="0" dirty="0">
                <a:solidFill>
                  <a:schemeClr val="accent2">
                    <a:lumMod val="60000"/>
                    <a:lumOff val="40000"/>
                  </a:schemeClr>
                </a:solidFill>
                <a:effectLst/>
                <a:latin typeface="Noto Sans TC"/>
              </a:rPr>
              <a:t>不論性別都幸福</a:t>
            </a:r>
          </a:p>
          <a:p>
            <a:endParaRPr lang="zh-TW" altLang="en-US" dirty="0"/>
          </a:p>
        </p:txBody>
      </p:sp>
      <p:pic>
        <p:nvPicPr>
          <p:cNvPr id="7" name="圖片 6">
            <a:extLst>
              <a:ext uri="{FF2B5EF4-FFF2-40B4-BE49-F238E27FC236}">
                <a16:creationId xmlns:a16="http://schemas.microsoft.com/office/drawing/2014/main" xmlns="" id="{900BDB75-7567-A9CC-5C5E-E5F9EDA97A92}"/>
              </a:ext>
            </a:extLst>
          </p:cNvPr>
          <p:cNvPicPr>
            <a:picLocks noChangeAspect="1"/>
          </p:cNvPicPr>
          <p:nvPr/>
        </p:nvPicPr>
        <p:blipFill>
          <a:blip r:embed="rId2"/>
          <a:stretch>
            <a:fillRect/>
          </a:stretch>
        </p:blipFill>
        <p:spPr>
          <a:xfrm>
            <a:off x="1887521" y="373310"/>
            <a:ext cx="7784983" cy="4607654"/>
          </a:xfrm>
          <a:prstGeom prst="rect">
            <a:avLst/>
          </a:prstGeom>
        </p:spPr>
      </p:pic>
    </p:spTree>
    <p:extLst>
      <p:ext uri="{BB962C8B-B14F-4D97-AF65-F5344CB8AC3E}">
        <p14:creationId xmlns:p14="http://schemas.microsoft.com/office/powerpoint/2010/main" val="216906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62854DE-31D0-F43C-464B-0B45E7C11ACD}"/>
              </a:ext>
            </a:extLst>
          </p:cNvPr>
          <p:cNvSpPr>
            <a:spLocks noGrp="1"/>
          </p:cNvSpPr>
          <p:nvPr>
            <p:ph type="title"/>
          </p:nvPr>
        </p:nvSpPr>
        <p:spPr>
          <a:xfrm>
            <a:off x="1744909" y="704675"/>
            <a:ext cx="8045043" cy="1283516"/>
          </a:xfrm>
        </p:spPr>
        <p:txBody>
          <a:bodyPr>
            <a:normAutofit/>
          </a:bodyPr>
          <a:lstStyle/>
          <a:p>
            <a:r>
              <a:rPr lang="zh-TW" altLang="en-US" sz="4000" b="1" dirty="0">
                <a:latin typeface="標楷體" panose="03000509000000000000" pitchFamily="65" charset="-120"/>
                <a:ea typeface="標楷體" panose="03000509000000000000" pitchFamily="65" charset="-120"/>
              </a:rPr>
              <a:t>性平事件與職場霸凌共通處理前提</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xmlns="" id="{636FA075-D2A2-3ED7-3BF8-433EA01F65CC}"/>
              </a:ext>
            </a:extLst>
          </p:cNvPr>
          <p:cNvSpPr>
            <a:spLocks noGrp="1"/>
          </p:cNvSpPr>
          <p:nvPr>
            <p:ph type="body" idx="1"/>
          </p:nvPr>
        </p:nvSpPr>
        <p:spPr>
          <a:xfrm>
            <a:off x="1904301" y="1988191"/>
            <a:ext cx="7771544" cy="3934437"/>
          </a:xfrm>
        </p:spPr>
        <p:txBody>
          <a:bodyPr>
            <a:normAutofit/>
          </a:bodyPr>
          <a:lstStyle/>
          <a:p>
            <a:r>
              <a:rPr lang="zh-TW" altLang="en-US" sz="3600" dirty="0">
                <a:latin typeface="標楷體" panose="03000509000000000000" pitchFamily="65" charset="-120"/>
                <a:ea typeface="標楷體" panose="03000509000000000000" pitchFamily="65" charset="-120"/>
              </a:rPr>
              <a:t>一</a:t>
            </a:r>
            <a:r>
              <a:rPr lang="zh-TW" altLang="zh-TW" sz="3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知道處理流程</a:t>
            </a:r>
            <a:r>
              <a:rPr lang="zh-TW" altLang="zh-TW" sz="3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瞭解基本法規</a:t>
            </a:r>
            <a:endParaRPr lang="en-US" altLang="zh-TW" sz="36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二</a:t>
            </a:r>
            <a:r>
              <a:rPr lang="zh-TW" altLang="zh-TW" sz="3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注意是否需通報</a:t>
            </a:r>
            <a:endParaRPr lang="en-US" altLang="zh-TW" sz="36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三</a:t>
            </a:r>
            <a:r>
              <a:rPr lang="zh-TW" altLang="zh-TW" sz="3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深度熟悉法規所定程序</a:t>
            </a:r>
            <a:endParaRPr lang="en-US" altLang="zh-TW" sz="36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四</a:t>
            </a:r>
            <a:r>
              <a:rPr lang="zh-TW" altLang="zh-TW" sz="3600" dirty="0">
                <a:effectLst/>
                <a:latin typeface="標楷體" panose="03000509000000000000" pitchFamily="65" charset="-120"/>
                <a:ea typeface="標楷體" panose="03000509000000000000" pitchFamily="65" charset="-120"/>
                <a:cs typeface="Times New Roman" panose="02020603050405020304" pitchFamily="18" charset="0"/>
              </a:rPr>
              <a:t>、調查小組</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之組成及注意事項</a:t>
            </a:r>
            <a:endParaRPr lang="en-US" altLang="zh-TW" sz="36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五</a:t>
            </a:r>
            <a:r>
              <a:rPr lang="zh-TW" altLang="zh-TW" sz="3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人事人員之角色與法律思維</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1600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82EDAC6-9965-212F-EFDE-C1C6271B15DD}"/>
              </a:ext>
            </a:extLst>
          </p:cNvPr>
          <p:cNvSpPr>
            <a:spLocks noGrp="1"/>
          </p:cNvSpPr>
          <p:nvPr>
            <p:ph type="title"/>
          </p:nvPr>
        </p:nvSpPr>
        <p:spPr>
          <a:xfrm>
            <a:off x="1979802" y="1124126"/>
            <a:ext cx="7323589" cy="4051881"/>
          </a:xfrm>
        </p:spPr>
        <p:txBody>
          <a:bodyPr>
            <a:normAutofit/>
          </a:bodyPr>
          <a:lstStyle/>
          <a:p>
            <a:pPr algn="ctr"/>
            <a:r>
              <a:rPr lang="zh-TW" altLang="en-US" sz="7200" b="1" dirty="0"/>
              <a:t>演講結束</a:t>
            </a:r>
            <a:r>
              <a:rPr lang="en-US" altLang="zh-TW" sz="7200" b="1" dirty="0"/>
              <a:t/>
            </a:r>
            <a:br>
              <a:rPr lang="en-US" altLang="zh-TW" sz="7200" b="1" dirty="0"/>
            </a:br>
            <a:r>
              <a:rPr lang="zh-TW" altLang="en-US" sz="7200" b="1" dirty="0"/>
              <a:t>感謝聆聽 </a:t>
            </a:r>
          </a:p>
        </p:txBody>
      </p:sp>
    </p:spTree>
    <p:extLst>
      <p:ext uri="{BB962C8B-B14F-4D97-AF65-F5344CB8AC3E}">
        <p14:creationId xmlns:p14="http://schemas.microsoft.com/office/powerpoint/2010/main" val="188280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accent6">
                <a:lumMod val="20000"/>
                <a:lumOff val="80000"/>
              </a:schemeClr>
            </a:gs>
          </a:gsLst>
          <a:lin ang="6120000" scaled="1"/>
        </a:gradFill>
        <a:effectLst/>
      </p:bgPr>
    </p:bg>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xmlns="" id="{4A81C01F-1E23-40B5-08A3-838015A4FBCB}"/>
              </a:ext>
            </a:extLst>
          </p:cNvPr>
          <p:cNvSpPr>
            <a:spLocks noGrp="1"/>
          </p:cNvSpPr>
          <p:nvPr>
            <p:ph type="title"/>
          </p:nvPr>
        </p:nvSpPr>
        <p:spPr>
          <a:xfrm>
            <a:off x="684212" y="4487332"/>
            <a:ext cx="10381894" cy="1507067"/>
          </a:xfrm>
        </p:spPr>
        <p:txBody>
          <a:bodyPr>
            <a:normAutofit fontScale="90000"/>
          </a:bodyPr>
          <a:lstStyle/>
          <a:p>
            <a:r>
              <a:rPr lang="zh-TW" altLang="zh-TW" sz="22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復審遭駁回後，可以提起行政訴訟。   </a:t>
            </a:r>
            <a:r>
              <a:rPr lang="zh-TW" altLang="zh-TW" sz="27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1" i="0" dirty="0">
                <a:solidFill>
                  <a:srgbClr val="7030A0"/>
                </a:solidFill>
                <a:effectLst/>
                <a:latin typeface="標楷體" panose="03000509000000000000" pitchFamily="65" charset="-120"/>
                <a:ea typeface="標楷體" panose="03000509000000000000" pitchFamily="65" charset="-120"/>
              </a:rPr>
              <a:t>管理措施</a:t>
            </a:r>
            <a:r>
              <a:rPr lang="zh-TW" altLang="en-US" sz="2200" b="0" i="0" dirty="0">
                <a:solidFill>
                  <a:srgbClr val="7030A0"/>
                </a:solidFill>
                <a:effectLst/>
                <a:latin typeface="標楷體" panose="03000509000000000000" pitchFamily="65" charset="-120"/>
                <a:ea typeface="標楷體" panose="03000509000000000000" pitchFamily="65" charset="-120"/>
              </a:rPr>
              <a:t>或有關</a:t>
            </a:r>
            <a:r>
              <a:rPr lang="zh-TW" altLang="en-US" sz="2200" b="1" i="0" dirty="0">
                <a:solidFill>
                  <a:srgbClr val="7030A0"/>
                </a:solidFill>
                <a:effectLst/>
                <a:latin typeface="標楷體" panose="03000509000000000000" pitchFamily="65" charset="-120"/>
                <a:ea typeface="標楷體" panose="03000509000000000000" pitchFamily="65" charset="-120"/>
              </a:rPr>
              <a:t>工作條件</a:t>
            </a:r>
            <a:r>
              <a:rPr lang="zh-TW" altLang="en-US" sz="2200" b="0" i="0" dirty="0">
                <a:solidFill>
                  <a:srgbClr val="7030A0"/>
                </a:solidFill>
                <a:effectLst/>
                <a:latin typeface="標楷體" panose="03000509000000000000" pitchFamily="65" charset="-120"/>
                <a:ea typeface="標楷體" panose="03000509000000000000" pitchFamily="65" charset="-120"/>
              </a:rPr>
              <a:t>的處置， </a:t>
            </a:r>
            <a:r>
              <a:rPr lang="en-US" altLang="zh-TW" sz="2200" b="0" i="0" dirty="0">
                <a:solidFill>
                  <a:srgbClr val="7030A0"/>
                </a:solidFill>
                <a:effectLst/>
                <a:latin typeface="標楷體" panose="03000509000000000000" pitchFamily="65" charset="-120"/>
                <a:ea typeface="標楷體" panose="03000509000000000000" pitchFamily="65" charset="-120"/>
              </a:rPr>
              <a:t/>
            </a:r>
            <a:br>
              <a:rPr lang="en-US" altLang="zh-TW" sz="2200" b="0" i="0" dirty="0">
                <a:solidFill>
                  <a:srgbClr val="7030A0"/>
                </a:solidFill>
                <a:effectLst/>
                <a:latin typeface="標楷體" panose="03000509000000000000" pitchFamily="65" charset="-120"/>
                <a:ea typeface="標楷體" panose="03000509000000000000" pitchFamily="65" charset="-120"/>
              </a:rPr>
            </a:br>
            <a:r>
              <a:rPr lang="en-US" altLang="zh-TW" sz="2200" b="0" i="0" dirty="0">
                <a:solidFill>
                  <a:srgbClr val="7030A0"/>
                </a:solidFill>
                <a:effectLst/>
                <a:latin typeface="標楷體" panose="03000509000000000000" pitchFamily="65" charset="-120"/>
                <a:ea typeface="標楷體" panose="03000509000000000000" pitchFamily="65" charset="-120"/>
              </a:rPr>
              <a:t>                                          </a:t>
            </a:r>
            <a:r>
              <a:rPr lang="zh-TW" altLang="en-US" sz="2200" b="0" i="0" dirty="0">
                <a:solidFill>
                  <a:srgbClr val="7030A0"/>
                </a:solidFill>
                <a:effectLst/>
                <a:latin typeface="標楷體" panose="03000509000000000000" pitchFamily="65" charset="-120"/>
                <a:ea typeface="標楷體" panose="03000509000000000000" pitchFamily="65" charset="-120"/>
              </a:rPr>
              <a:t>再申訴是救濟終點，不能向法院請求法救濟</a:t>
            </a:r>
            <a:r>
              <a:rPr lang="zh-TW" altLang="en-US" sz="2000" b="0" i="0" dirty="0">
                <a:solidFill>
                  <a:srgbClr val="7030A0"/>
                </a:solidFill>
                <a:effectLst/>
                <a:latin typeface="標楷體" panose="03000509000000000000" pitchFamily="65" charset="-120"/>
                <a:ea typeface="標楷體" panose="03000509000000000000" pitchFamily="65" charset="-120"/>
              </a:rPr>
              <a:t>。</a:t>
            </a:r>
            <a:r>
              <a:rPr lang="zh-TW" altLang="en-US" sz="2000" b="0" i="0" dirty="0">
                <a:solidFill>
                  <a:schemeClr val="accent6">
                    <a:lumMod val="75000"/>
                  </a:schemeClr>
                </a:solidFill>
                <a:effectLst/>
                <a:latin typeface="標楷體" panose="03000509000000000000" pitchFamily="65" charset="-120"/>
                <a:ea typeface="標楷體" panose="03000509000000000000" pitchFamily="65" charset="-120"/>
              </a:rPr>
              <a:t> </a:t>
            </a:r>
            <a:r>
              <a:rPr lang="en-US" altLang="zh-TW" sz="2000" b="0" i="0" dirty="0">
                <a:solidFill>
                  <a:schemeClr val="accent6">
                    <a:lumMod val="75000"/>
                  </a:schemeClr>
                </a:solidFill>
                <a:effectLst/>
                <a:latin typeface="標楷體" panose="03000509000000000000" pitchFamily="65" charset="-120"/>
                <a:ea typeface="標楷體" panose="03000509000000000000" pitchFamily="65" charset="-120"/>
              </a:rPr>
              <a:t/>
            </a:r>
            <a:br>
              <a:rPr lang="en-US" altLang="zh-TW" sz="2000" b="0" i="0" dirty="0">
                <a:solidFill>
                  <a:schemeClr val="accent6">
                    <a:lumMod val="75000"/>
                  </a:schemeClr>
                </a:solidFill>
                <a:effectLst/>
                <a:latin typeface="標楷體" panose="03000509000000000000" pitchFamily="65" charset="-120"/>
                <a:ea typeface="標楷體" panose="03000509000000000000" pitchFamily="65" charset="-120"/>
              </a:rPr>
            </a:br>
            <a:r>
              <a:rPr lang="en-US" altLang="zh-TW" sz="2000" b="0" i="0" dirty="0">
                <a:solidFill>
                  <a:srgbClr val="C00000"/>
                </a:solidFill>
                <a:effectLst/>
                <a:latin typeface="標楷體" panose="03000509000000000000" pitchFamily="65" charset="-120"/>
                <a:ea typeface="標楷體" panose="03000509000000000000" pitchFamily="65" charset="-120"/>
              </a:rPr>
              <a:t/>
            </a:r>
            <a:br>
              <a:rPr lang="en-US" altLang="zh-TW" sz="2000" b="0" i="0" dirty="0">
                <a:solidFill>
                  <a:srgbClr val="C00000"/>
                </a:solidFill>
                <a:effectLst/>
                <a:latin typeface="標楷體" panose="03000509000000000000" pitchFamily="65" charset="-120"/>
                <a:ea typeface="標楷體" panose="03000509000000000000" pitchFamily="65" charset="-120"/>
              </a:rPr>
            </a:br>
            <a:endParaRPr lang="zh-TW" altLang="en-US" sz="2000" dirty="0">
              <a:solidFill>
                <a:srgbClr val="7030A0"/>
              </a:solidFill>
              <a:latin typeface="標楷體" panose="03000509000000000000" pitchFamily="65" charset="-120"/>
              <a:ea typeface="標楷體" panose="03000509000000000000" pitchFamily="65" charset="-120"/>
            </a:endParaRPr>
          </a:p>
        </p:txBody>
      </p:sp>
      <p:sp>
        <p:nvSpPr>
          <p:cNvPr id="7" name="內容版面配置區 6">
            <a:extLst>
              <a:ext uri="{FF2B5EF4-FFF2-40B4-BE49-F238E27FC236}">
                <a16:creationId xmlns:a16="http://schemas.microsoft.com/office/drawing/2014/main" xmlns="" id="{2E0C6AD9-400E-811A-CF92-00AAE03FF43B}"/>
              </a:ext>
            </a:extLst>
          </p:cNvPr>
          <p:cNvSpPr>
            <a:spLocks noGrp="1"/>
          </p:cNvSpPr>
          <p:nvPr>
            <p:ph sz="half" idx="1"/>
          </p:nvPr>
        </p:nvSpPr>
        <p:spPr/>
        <p:txBody>
          <a:bodyPr>
            <a:normAutofit/>
          </a:bodyPr>
          <a:lstStyle/>
          <a:p>
            <a:pPr marL="0" indent="0">
              <a:buNone/>
            </a:pPr>
            <a:r>
              <a:rPr lang="zh-TW" altLang="en-US" sz="2200" b="0" i="0" u="none" strike="noStrike" dirty="0">
                <a:solidFill>
                  <a:srgbClr val="A44A36"/>
                </a:solidFill>
                <a:effectLst/>
                <a:latin typeface="Cooper Hewitt"/>
                <a:hlinkClick r:id="rId2"/>
              </a:rPr>
              <a:t/>
            </a:r>
            <a:br>
              <a:rPr lang="zh-TW" altLang="en-US" sz="2200" b="0" i="0" u="none" strike="noStrike" dirty="0">
                <a:solidFill>
                  <a:srgbClr val="A44A36"/>
                </a:solidFill>
                <a:effectLst/>
                <a:latin typeface="Cooper Hewitt"/>
                <a:hlinkClick r:id="rId2"/>
              </a:rPr>
            </a:br>
            <a:r>
              <a:rPr lang="zh-TW" altLang="zh-TW" sz="2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2200" b="0" i="0" u="none" strike="noStrike" dirty="0">
                <a:solidFill>
                  <a:schemeClr val="accent6">
                    <a:lumMod val="75000"/>
                  </a:schemeClr>
                </a:solidFill>
                <a:effectLst/>
                <a:latin typeface="標楷體" panose="03000509000000000000" pitchFamily="65" charset="-120"/>
                <a:ea typeface="標楷體" panose="03000509000000000000" pitchFamily="65" charset="-120"/>
              </a:rPr>
              <a:t>公務人員保障法第</a:t>
            </a:r>
            <a:r>
              <a:rPr lang="en-US" altLang="zh-TW" sz="2200" b="0" i="0" u="none" strike="noStrike" dirty="0">
                <a:solidFill>
                  <a:schemeClr val="accent6">
                    <a:lumMod val="75000"/>
                  </a:schemeClr>
                </a:solidFill>
                <a:effectLst/>
                <a:latin typeface="標楷體" panose="03000509000000000000" pitchFamily="65" charset="-120"/>
                <a:ea typeface="標楷體" panose="03000509000000000000" pitchFamily="65" charset="-120"/>
              </a:rPr>
              <a:t>25</a:t>
            </a:r>
            <a:r>
              <a:rPr lang="zh-TW" altLang="en-US" sz="2200" b="0" i="0" u="none" strike="noStrike" dirty="0">
                <a:solidFill>
                  <a:schemeClr val="accent6">
                    <a:lumMod val="75000"/>
                  </a:schemeClr>
                </a:solidFill>
                <a:effectLst/>
                <a:latin typeface="標楷體" panose="03000509000000000000" pitchFamily="65" charset="-120"/>
                <a:ea typeface="標楷體" panose="03000509000000000000" pitchFamily="65" charset="-120"/>
              </a:rPr>
              <a:t>條第</a:t>
            </a:r>
            <a:r>
              <a:rPr lang="en-US" altLang="zh-TW" sz="2200" b="0" i="0" u="none" strike="noStrike" dirty="0">
                <a:solidFill>
                  <a:schemeClr val="accent6">
                    <a:lumMod val="75000"/>
                  </a:schemeClr>
                </a:solidFill>
                <a:effectLst/>
                <a:latin typeface="標楷體" panose="03000509000000000000" pitchFamily="65" charset="-120"/>
                <a:ea typeface="標楷體" panose="03000509000000000000" pitchFamily="65" charset="-120"/>
              </a:rPr>
              <a:t>1</a:t>
            </a:r>
            <a:r>
              <a:rPr lang="zh-TW" altLang="en-US" sz="2200" b="0" i="0" u="none" strike="noStrike" dirty="0">
                <a:solidFill>
                  <a:schemeClr val="accent6">
                    <a:lumMod val="75000"/>
                  </a:schemeClr>
                </a:solidFill>
                <a:effectLst/>
                <a:latin typeface="標楷體" panose="03000509000000000000" pitchFamily="65" charset="-120"/>
                <a:ea typeface="標楷體" panose="03000509000000000000" pitchFamily="65" charset="-120"/>
              </a:rPr>
              <a:t>項</a:t>
            </a:r>
            <a:r>
              <a:rPr lang="zh-TW" altLang="en-US" sz="2200" b="0" i="0" dirty="0">
                <a:solidFill>
                  <a:schemeClr val="accent6">
                    <a:lumMod val="75000"/>
                  </a:schemeClr>
                </a:solidFill>
                <a:effectLst/>
                <a:latin typeface="標楷體" panose="03000509000000000000" pitchFamily="65" charset="-120"/>
                <a:ea typeface="標楷體" panose="03000509000000000000" pitchFamily="65" charset="-120"/>
              </a:rPr>
              <a:t>前段：</a:t>
            </a:r>
            <a:r>
              <a:rPr lang="en-US" altLang="zh-TW" sz="2200" dirty="0">
                <a:solidFill>
                  <a:schemeClr val="accent6">
                    <a:lumMod val="75000"/>
                  </a:schemeClr>
                </a:solidFill>
                <a:latin typeface="標楷體" panose="03000509000000000000" pitchFamily="65" charset="-120"/>
                <a:ea typeface="標楷體" panose="03000509000000000000" pitchFamily="65" charset="-120"/>
              </a:rPr>
              <a:t>  </a:t>
            </a:r>
            <a:r>
              <a:rPr lang="zh-TW" altLang="en-US" sz="2200" b="0" i="0" dirty="0">
                <a:solidFill>
                  <a:schemeClr val="accent6">
                    <a:lumMod val="75000"/>
                  </a:schemeClr>
                </a:solidFill>
                <a:effectLst/>
                <a:latin typeface="標楷體" panose="03000509000000000000" pitchFamily="65" charset="-120"/>
                <a:ea typeface="標楷體" panose="03000509000000000000" pitchFamily="65" charset="-120"/>
              </a:rPr>
              <a:t>「公務人員對於服務機關或人事主管機關所為之行政處分，認為違法或顯然不當，致損害其權利或利益者，得依本法提起復審。」</a:t>
            </a:r>
            <a:endParaRPr lang="zh-TW" altLang="en-US" sz="2200" dirty="0">
              <a:solidFill>
                <a:schemeClr val="accent6">
                  <a:lumMod val="75000"/>
                </a:schemeClr>
              </a:solidFill>
              <a:latin typeface="標楷體" panose="03000509000000000000" pitchFamily="65" charset="-120"/>
              <a:ea typeface="標楷體" panose="03000509000000000000" pitchFamily="65" charset="-120"/>
            </a:endParaRPr>
          </a:p>
        </p:txBody>
      </p:sp>
      <p:sp>
        <p:nvSpPr>
          <p:cNvPr id="8" name="內容版面配置區 7">
            <a:extLst>
              <a:ext uri="{FF2B5EF4-FFF2-40B4-BE49-F238E27FC236}">
                <a16:creationId xmlns:a16="http://schemas.microsoft.com/office/drawing/2014/main" xmlns="" id="{16F3FC19-B4AF-91B6-0C8F-D1EA4DD1307A}"/>
              </a:ext>
            </a:extLst>
          </p:cNvPr>
          <p:cNvSpPr>
            <a:spLocks noGrp="1"/>
          </p:cNvSpPr>
          <p:nvPr>
            <p:ph sz="half" idx="2"/>
          </p:nvPr>
        </p:nvSpPr>
        <p:spPr/>
        <p:txBody>
          <a:bodyPr>
            <a:normAutofit/>
          </a:bodyPr>
          <a:lstStyle/>
          <a:p>
            <a:pPr marL="0" indent="0">
              <a:buNone/>
            </a:pPr>
            <a:r>
              <a:rPr lang="zh-TW" altLang="en-US" sz="2200" b="0" i="0" u="none" strike="noStrike" dirty="0">
                <a:solidFill>
                  <a:srgbClr val="A44A36"/>
                </a:solidFill>
                <a:effectLst/>
                <a:latin typeface="Cooper Hewitt"/>
                <a:hlinkClick r:id="rId3"/>
              </a:rPr>
              <a:t/>
            </a:r>
            <a:br>
              <a:rPr lang="zh-TW" altLang="en-US" sz="2200" b="0" i="0" u="none" strike="noStrike" dirty="0">
                <a:solidFill>
                  <a:srgbClr val="A44A36"/>
                </a:solidFill>
                <a:effectLst/>
                <a:latin typeface="Cooper Hewitt"/>
                <a:hlinkClick r:id="rId3"/>
              </a:rPr>
            </a:br>
            <a:r>
              <a:rPr lang="zh-TW" altLang="zh-TW" sz="24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i="0" u="none" strike="noStrike" dirty="0">
                <a:solidFill>
                  <a:srgbClr val="7030A0"/>
                </a:solidFill>
                <a:effectLst/>
                <a:latin typeface="標楷體" panose="03000509000000000000" pitchFamily="65" charset="-120"/>
                <a:ea typeface="標楷體" panose="03000509000000000000" pitchFamily="65" charset="-120"/>
              </a:rPr>
              <a:t>公務人員保障法第</a:t>
            </a:r>
            <a:r>
              <a:rPr lang="en-US" altLang="zh-TW" sz="2200" b="0" i="0" u="none" strike="noStrike" dirty="0">
                <a:solidFill>
                  <a:srgbClr val="7030A0"/>
                </a:solidFill>
                <a:effectLst/>
                <a:latin typeface="標楷體" panose="03000509000000000000" pitchFamily="65" charset="-120"/>
                <a:ea typeface="標楷體" panose="03000509000000000000" pitchFamily="65" charset="-120"/>
              </a:rPr>
              <a:t>77</a:t>
            </a:r>
            <a:r>
              <a:rPr lang="zh-TW" altLang="en-US" sz="2200" b="0" i="0" u="none" strike="noStrike" dirty="0">
                <a:solidFill>
                  <a:srgbClr val="7030A0"/>
                </a:solidFill>
                <a:effectLst/>
                <a:latin typeface="標楷體" panose="03000509000000000000" pitchFamily="65" charset="-120"/>
                <a:ea typeface="標楷體" panose="03000509000000000000" pitchFamily="65" charset="-120"/>
              </a:rPr>
              <a:t>條</a:t>
            </a:r>
            <a:r>
              <a:rPr lang="zh-TW" altLang="en-US" sz="2200" b="0" i="0" dirty="0">
                <a:solidFill>
                  <a:srgbClr val="7030A0"/>
                </a:solidFill>
                <a:effectLst/>
                <a:latin typeface="標楷體" panose="03000509000000000000" pitchFamily="65" charset="-120"/>
                <a:ea typeface="標楷體" panose="03000509000000000000" pitchFamily="65" charset="-120"/>
              </a:rPr>
              <a:t>第</a:t>
            </a:r>
            <a:r>
              <a:rPr lang="en-US" altLang="zh-TW" sz="2200" b="0" i="0" dirty="0">
                <a:solidFill>
                  <a:srgbClr val="7030A0"/>
                </a:solidFill>
                <a:effectLst/>
                <a:latin typeface="標楷體" panose="03000509000000000000" pitchFamily="65" charset="-120"/>
                <a:ea typeface="標楷體" panose="03000509000000000000" pitchFamily="65" charset="-120"/>
              </a:rPr>
              <a:t>1</a:t>
            </a:r>
            <a:r>
              <a:rPr lang="zh-TW" altLang="en-US" sz="2200" b="0" i="0" dirty="0">
                <a:solidFill>
                  <a:srgbClr val="7030A0"/>
                </a:solidFill>
                <a:effectLst/>
                <a:latin typeface="標楷體" panose="03000509000000000000" pitchFamily="65" charset="-120"/>
                <a:ea typeface="標楷體" panose="03000509000000000000" pitchFamily="65" charset="-120"/>
              </a:rPr>
              <a:t>項：「公   務人員對於服務機關所為之管理措施或有關工作條件之處置認為不當，致影響其權益者，得依本法提起申訴、再申訴。」</a:t>
            </a:r>
            <a:endParaRPr lang="zh-TW" altLang="en-US" sz="2200"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3039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88750">
              <a:srgbClr val="256A98"/>
            </a:gs>
            <a:gs pos="77500">
              <a:srgbClr val="437CA1"/>
            </a:gs>
            <a:gs pos="55000">
              <a:srgbClr val="809FB3"/>
            </a:gs>
            <a:gs pos="10000">
              <a:schemeClr val="accent5">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0EEC141-B680-461D-55A6-FD154D7E43B9}"/>
              </a:ext>
            </a:extLst>
          </p:cNvPr>
          <p:cNvSpPr>
            <a:spLocks noGrp="1"/>
          </p:cNvSpPr>
          <p:nvPr>
            <p:ph type="title"/>
          </p:nvPr>
        </p:nvSpPr>
        <p:spPr>
          <a:xfrm>
            <a:off x="1610686" y="363895"/>
            <a:ext cx="8883942" cy="1166326"/>
          </a:xfrm>
        </p:spPr>
        <p:txBody>
          <a:bodyPr>
            <a:normAutofit fontScale="90000"/>
          </a:bodyPr>
          <a:lstStyle/>
          <a:p>
            <a:pPr algn="ctr"/>
            <a:r>
              <a:rPr lang="zh-TW" altLang="en-US" b="1" dirty="0"/>
              <a:t>  </a:t>
            </a:r>
            <a:r>
              <a:rPr lang="zh-TW" altLang="en-US" b="1" dirty="0">
                <a:solidFill>
                  <a:schemeClr val="bg2">
                    <a:lumMod val="50000"/>
                  </a:schemeClr>
                </a:solidFill>
              </a:rPr>
              <a:t>人事行政行為一覽表</a:t>
            </a:r>
            <a:r>
              <a:rPr lang="en-US" altLang="zh-TW" dirty="0">
                <a:solidFill>
                  <a:schemeClr val="bg2">
                    <a:lumMod val="50000"/>
                  </a:schemeClr>
                </a:solidFill>
              </a:rPr>
              <a:t/>
            </a:r>
            <a:br>
              <a:rPr lang="en-US" altLang="zh-TW" dirty="0">
                <a:solidFill>
                  <a:schemeClr val="bg2">
                    <a:lumMod val="50000"/>
                  </a:schemeClr>
                </a:solidFill>
              </a:rPr>
            </a:br>
            <a:r>
              <a:rPr lang="zh-TW" altLang="en-US" b="1" dirty="0">
                <a:solidFill>
                  <a:schemeClr val="bg2">
                    <a:lumMod val="50000"/>
                  </a:schemeClr>
                </a:solidFill>
              </a:rPr>
              <a:t>  </a:t>
            </a:r>
            <a:r>
              <a:rPr lang="en-US" altLang="zh-TW" sz="2000" b="1" dirty="0">
                <a:solidFill>
                  <a:schemeClr val="bg2">
                    <a:lumMod val="50000"/>
                  </a:schemeClr>
                </a:solidFill>
              </a:rPr>
              <a:t>(</a:t>
            </a:r>
            <a:r>
              <a:rPr lang="zh-TW" altLang="en-US" sz="2000" b="1" dirty="0">
                <a:solidFill>
                  <a:schemeClr val="bg2">
                    <a:lumMod val="50000"/>
                  </a:schemeClr>
                </a:solidFill>
              </a:rPr>
              <a:t>公務人員保障暨培訓委員會</a:t>
            </a:r>
            <a:r>
              <a:rPr lang="en-US" altLang="zh-TW" sz="2000" b="1" dirty="0">
                <a:solidFill>
                  <a:schemeClr val="bg2">
                    <a:lumMod val="50000"/>
                  </a:schemeClr>
                </a:solidFill>
              </a:rPr>
              <a:t>109</a:t>
            </a:r>
            <a:r>
              <a:rPr lang="zh-TW" altLang="en-US" sz="2000" b="1" dirty="0">
                <a:solidFill>
                  <a:schemeClr val="bg2">
                    <a:lumMod val="50000"/>
                  </a:schemeClr>
                </a:solidFill>
              </a:rPr>
              <a:t>年</a:t>
            </a:r>
            <a:r>
              <a:rPr lang="en-US" altLang="zh-TW" sz="2000" b="1" dirty="0">
                <a:solidFill>
                  <a:schemeClr val="bg2">
                    <a:lumMod val="50000"/>
                  </a:schemeClr>
                </a:solidFill>
              </a:rPr>
              <a:t>9</a:t>
            </a:r>
            <a:r>
              <a:rPr lang="zh-TW" altLang="en-US" sz="2000" b="1" dirty="0">
                <a:solidFill>
                  <a:schemeClr val="bg2">
                    <a:lumMod val="50000"/>
                  </a:schemeClr>
                </a:solidFill>
              </a:rPr>
              <a:t>月</a:t>
            </a:r>
            <a:r>
              <a:rPr lang="en-US" altLang="zh-TW" sz="2000" b="1" dirty="0">
                <a:solidFill>
                  <a:schemeClr val="bg2">
                    <a:lumMod val="50000"/>
                  </a:schemeClr>
                </a:solidFill>
              </a:rPr>
              <a:t>22</a:t>
            </a:r>
            <a:r>
              <a:rPr lang="zh-TW" altLang="en-US" sz="2000" b="1" dirty="0">
                <a:solidFill>
                  <a:schemeClr val="bg2">
                    <a:lumMod val="50000"/>
                  </a:schemeClr>
                </a:solidFill>
              </a:rPr>
              <a:t>日</a:t>
            </a:r>
            <a:r>
              <a:rPr lang="en-US" altLang="zh-TW" sz="2000" b="1" dirty="0">
                <a:solidFill>
                  <a:schemeClr val="bg2">
                    <a:lumMod val="50000"/>
                  </a:schemeClr>
                </a:solidFill>
              </a:rPr>
              <a:t>109</a:t>
            </a:r>
            <a:r>
              <a:rPr lang="zh-TW" altLang="en-US" sz="2000" b="1" dirty="0">
                <a:solidFill>
                  <a:schemeClr val="bg2">
                    <a:lumMod val="50000"/>
                  </a:schemeClr>
                </a:solidFill>
              </a:rPr>
              <a:t>年第</a:t>
            </a:r>
            <a:r>
              <a:rPr lang="en-US" altLang="zh-TW" sz="2000" b="1" dirty="0">
                <a:solidFill>
                  <a:schemeClr val="bg2">
                    <a:lumMod val="50000"/>
                  </a:schemeClr>
                </a:solidFill>
              </a:rPr>
              <a:t>12</a:t>
            </a:r>
            <a:r>
              <a:rPr lang="zh-TW" altLang="en-US" sz="2000" b="1" dirty="0">
                <a:solidFill>
                  <a:schemeClr val="bg2">
                    <a:lumMod val="50000"/>
                  </a:schemeClr>
                </a:solidFill>
              </a:rPr>
              <a:t>次委員會議通過</a:t>
            </a:r>
            <a:r>
              <a:rPr lang="en-US" altLang="zh-TW" sz="2000" b="1" dirty="0">
                <a:solidFill>
                  <a:schemeClr val="bg2">
                    <a:lumMod val="50000"/>
                  </a:schemeClr>
                </a:solidFill>
              </a:rPr>
              <a:t>)</a:t>
            </a:r>
            <a:endParaRPr lang="zh-TW" altLang="en-US" sz="2000" b="1" dirty="0">
              <a:solidFill>
                <a:schemeClr val="bg2">
                  <a:lumMod val="50000"/>
                </a:schemeClr>
              </a:solidFill>
            </a:endParaRPr>
          </a:p>
        </p:txBody>
      </p:sp>
      <p:sp>
        <p:nvSpPr>
          <p:cNvPr id="3" name="文字版面配置區 2">
            <a:extLst>
              <a:ext uri="{FF2B5EF4-FFF2-40B4-BE49-F238E27FC236}">
                <a16:creationId xmlns:a16="http://schemas.microsoft.com/office/drawing/2014/main" xmlns="" id="{46DF5E33-28C0-0F48-0D41-30758F63B0CF}"/>
              </a:ext>
            </a:extLst>
          </p:cNvPr>
          <p:cNvSpPr>
            <a:spLocks noGrp="1"/>
          </p:cNvSpPr>
          <p:nvPr>
            <p:ph type="body" idx="1"/>
          </p:nvPr>
        </p:nvSpPr>
        <p:spPr>
          <a:xfrm>
            <a:off x="1149291" y="1595535"/>
            <a:ext cx="9345337" cy="4398865"/>
          </a:xfrm>
        </p:spPr>
        <p:txBody>
          <a:bodyPr/>
          <a:lstStyle/>
          <a:p>
            <a:endParaRPr lang="zh-TW" altLang="en-US" dirty="0"/>
          </a:p>
        </p:txBody>
      </p:sp>
      <p:pic>
        <p:nvPicPr>
          <p:cNvPr id="5" name="圖片 4">
            <a:extLst>
              <a:ext uri="{FF2B5EF4-FFF2-40B4-BE49-F238E27FC236}">
                <a16:creationId xmlns:a16="http://schemas.microsoft.com/office/drawing/2014/main" xmlns="" id="{1679BC72-305E-41C0-2EB4-207FE22B3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372" y="1595535"/>
            <a:ext cx="8696588" cy="4398866"/>
          </a:xfrm>
          <a:prstGeom prst="rect">
            <a:avLst/>
          </a:prstGeom>
        </p:spPr>
      </p:pic>
    </p:spTree>
    <p:extLst>
      <p:ext uri="{BB962C8B-B14F-4D97-AF65-F5344CB8AC3E}">
        <p14:creationId xmlns:p14="http://schemas.microsoft.com/office/powerpoint/2010/main" val="17059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
              <a:schemeClr val="tx1">
                <a:lumMod val="65000"/>
              </a:schemeClr>
            </a:gs>
            <a:gs pos="100000">
              <a:schemeClr val="tx2">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6CF4FC0-6DAC-1903-9425-1FE78D8A6EA0}"/>
              </a:ext>
            </a:extLst>
          </p:cNvPr>
          <p:cNvSpPr>
            <a:spLocks noGrp="1"/>
          </p:cNvSpPr>
          <p:nvPr>
            <p:ph type="title"/>
          </p:nvPr>
        </p:nvSpPr>
        <p:spPr>
          <a:xfrm>
            <a:off x="2149148" y="1390261"/>
            <a:ext cx="8758338" cy="4805266"/>
          </a:xfrm>
        </p:spPr>
        <p:txBody>
          <a:bodyPr>
            <a:normAutofit/>
          </a:bodyPr>
          <a:lstStyle/>
          <a:p>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一</a:t>
            </a:r>
            <a:r>
              <a:rPr lang="zh-TW" altLang="en-US" sz="2800" b="0" i="0" dirty="0">
                <a:solidFill>
                  <a:srgbClr val="252525"/>
                </a:solidFill>
                <a:effectLst/>
                <a:latin typeface="標楷體" panose="03000509000000000000" pitchFamily="65" charset="-120"/>
                <a:ea typeface="標楷體" panose="03000509000000000000" pitchFamily="65" charset="-120"/>
              </a:rPr>
              <a:t>、</a:t>
            </a:r>
            <a:r>
              <a:rPr lang="zh-TW"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尚未經立法定義，目前係依實務見解作態樣化的</a:t>
            </a:r>
            <a: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形塑。</a:t>
            </a:r>
            <a: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二</a:t>
            </a:r>
            <a:r>
              <a:rPr lang="zh-TW" altLang="en-US" sz="2800" b="0" i="0" dirty="0">
                <a:solidFill>
                  <a:srgbClr val="252525"/>
                </a:solidFill>
                <a:effectLst/>
                <a:latin typeface="標楷體" panose="03000509000000000000" pitchFamily="65" charset="-120"/>
                <a:ea typeface="標楷體" panose="03000509000000000000" pitchFamily="65" charset="-120"/>
              </a:rPr>
              <a:t>、</a:t>
            </a:r>
            <a:r>
              <a:rPr lang="en-US" altLang="zh-TW" sz="2800" b="0" i="0" dirty="0">
                <a:solidFill>
                  <a:srgbClr val="252525"/>
                </a:solidFill>
                <a:effectLst/>
                <a:latin typeface="標楷體" panose="03000509000000000000" pitchFamily="65" charset="-120"/>
                <a:ea typeface="標楷體" panose="03000509000000000000" pitchFamily="65" charset="-120"/>
              </a:rPr>
              <a:t>『</a:t>
            </a:r>
            <a:r>
              <a:rPr lang="zh-TW" altLang="en-US" sz="2800" b="0" i="0" dirty="0">
                <a:solidFill>
                  <a:srgbClr val="252525"/>
                </a:solidFill>
                <a:effectLst/>
                <a:latin typeface="標楷體" panose="03000509000000000000" pitchFamily="65" charset="-120"/>
                <a:ea typeface="標楷體" panose="03000509000000000000" pitchFamily="65" charset="-120"/>
              </a:rPr>
              <a:t>職場霸凌</a:t>
            </a:r>
            <a:r>
              <a:rPr lang="en-US" altLang="zh-TW" sz="2800" b="0" i="0" dirty="0">
                <a:solidFill>
                  <a:srgbClr val="252525"/>
                </a:solidFill>
                <a:effectLst/>
                <a:latin typeface="標楷體" panose="03000509000000000000" pitchFamily="65" charset="-120"/>
                <a:ea typeface="標楷體" panose="03000509000000000000" pitchFamily="65" charset="-120"/>
              </a:rPr>
              <a:t>』</a:t>
            </a:r>
            <a:r>
              <a:rPr lang="zh-TW" altLang="en-US" sz="2800" b="0" i="0" dirty="0">
                <a:solidFill>
                  <a:srgbClr val="252525"/>
                </a:solidFill>
                <a:effectLst/>
                <a:latin typeface="標楷體" panose="03000509000000000000" pitchFamily="65" charset="-120"/>
                <a:ea typeface="標楷體" panose="03000509000000000000" pitchFamily="65" charset="-120"/>
              </a:rPr>
              <a:t>，意指在工作</a:t>
            </a:r>
            <a:r>
              <a:rPr lang="zh-TW" altLang="en-US" sz="2800" b="0" i="0" dirty="0">
                <a:solidFill>
                  <a:schemeClr val="bg1"/>
                </a:solidFill>
                <a:effectLst/>
                <a:latin typeface="標楷體" panose="03000509000000000000" pitchFamily="65" charset="-120"/>
                <a:ea typeface="標楷體" panose="03000509000000000000" pitchFamily="65" charset="-120"/>
              </a:rPr>
              <a:t>場所中發生，藉由權</a:t>
            </a:r>
            <a:r>
              <a:rPr lang="en-US" altLang="zh-TW" sz="2800" b="0" i="0" dirty="0">
                <a:solidFill>
                  <a:schemeClr val="bg1"/>
                </a:solidFill>
                <a:effectLst/>
                <a:latin typeface="標楷體" panose="03000509000000000000" pitchFamily="65" charset="-120"/>
                <a:ea typeface="標楷體" panose="03000509000000000000" pitchFamily="65" charset="-120"/>
              </a:rPr>
              <a:t/>
            </a:r>
            <a:br>
              <a:rPr lang="en-US" altLang="zh-TW" sz="2800" b="0" i="0" dirty="0">
                <a:solidFill>
                  <a:schemeClr val="bg1"/>
                </a:solidFill>
                <a:effectLst/>
                <a:latin typeface="標楷體" panose="03000509000000000000" pitchFamily="65" charset="-120"/>
                <a:ea typeface="標楷體" panose="03000509000000000000" pitchFamily="65" charset="-120"/>
              </a:rPr>
            </a:br>
            <a:r>
              <a:rPr lang="zh-TW" altLang="en-US" sz="2800" b="0" i="0" dirty="0">
                <a:solidFill>
                  <a:schemeClr val="bg1"/>
                </a:solidFill>
                <a:effectLst/>
                <a:latin typeface="標楷體" panose="03000509000000000000" pitchFamily="65" charset="-120"/>
                <a:ea typeface="標楷體" panose="03000509000000000000" pitchFamily="65" charset="-120"/>
              </a:rPr>
              <a:t>    力濫用與不公平的處罰所造成的持續性、</a:t>
            </a:r>
            <a:r>
              <a:rPr lang="zh-TW" altLang="zh-TW" sz="2800" dirty="0">
                <a:solidFill>
                  <a:schemeClr val="bg1"/>
                </a:solidFill>
                <a:effectLst/>
                <a:ea typeface="標楷體" panose="03000509000000000000" pitchFamily="65" charset="-120"/>
                <a:cs typeface="Times New Roman" panose="02020603050405020304" pitchFamily="18" charset="0"/>
              </a:rPr>
              <a:t>針對性</a:t>
            </a:r>
            <a:r>
              <a:rPr lang="en-US" altLang="zh-TW" sz="2800" dirty="0">
                <a:solidFill>
                  <a:schemeClr val="bg1"/>
                </a:solidFill>
                <a:effectLst/>
                <a:ea typeface="標楷體" panose="03000509000000000000" pitchFamily="65" charset="-120"/>
                <a:cs typeface="Times New Roman" panose="02020603050405020304" pitchFamily="18" charset="0"/>
              </a:rPr>
              <a:t/>
            </a:r>
            <a:br>
              <a:rPr lang="en-US" altLang="zh-TW" sz="2800" dirty="0">
                <a:solidFill>
                  <a:schemeClr val="bg1"/>
                </a:solidFill>
                <a:effectLst/>
                <a:ea typeface="標楷體" panose="03000509000000000000" pitchFamily="65" charset="-120"/>
                <a:cs typeface="Times New Roman" panose="02020603050405020304" pitchFamily="18" charset="0"/>
              </a:rPr>
            </a:br>
            <a:r>
              <a:rPr lang="en-US" altLang="zh-TW" sz="2800" dirty="0">
                <a:solidFill>
                  <a:schemeClr val="bg1"/>
                </a:solidFill>
                <a:effectLst/>
                <a:ea typeface="標楷體" panose="03000509000000000000" pitchFamily="65" charset="-120"/>
                <a:cs typeface="Times New Roman" panose="02020603050405020304" pitchFamily="18" charset="0"/>
              </a:rPr>
              <a:t>       </a:t>
            </a:r>
            <a:r>
              <a:rPr lang="zh-TW" altLang="en-US" sz="2800" b="0" i="0" dirty="0">
                <a:solidFill>
                  <a:schemeClr val="bg1"/>
                </a:solidFill>
                <a:effectLst/>
                <a:latin typeface="標楷體" panose="03000509000000000000" pitchFamily="65" charset="-120"/>
                <a:ea typeface="標楷體" panose="03000509000000000000" pitchFamily="65" charset="-120"/>
              </a:rPr>
              <a:t>、</a:t>
            </a:r>
            <a:r>
              <a:rPr lang="zh-TW" altLang="zh-TW" sz="2800" dirty="0">
                <a:solidFill>
                  <a:schemeClr val="bg1"/>
                </a:solidFill>
                <a:effectLst/>
                <a:ea typeface="標楷體" panose="03000509000000000000" pitchFamily="65" charset="-120"/>
                <a:cs typeface="Times New Roman" panose="02020603050405020304" pitchFamily="18" charset="0"/>
              </a:rPr>
              <a:t>重複性</a:t>
            </a:r>
            <a:r>
              <a:rPr lang="zh-TW" altLang="en-US" sz="2800" b="0" i="0" dirty="0">
                <a:solidFill>
                  <a:schemeClr val="bg1"/>
                </a:solidFill>
                <a:effectLst/>
                <a:latin typeface="標楷體" panose="03000509000000000000" pitchFamily="65" charset="-120"/>
                <a:ea typeface="標楷體" panose="03000509000000000000" pitchFamily="65" charset="-120"/>
              </a:rPr>
              <a:t>的冒犯、威脅、冷落、孤立或侮辱行為</a:t>
            </a:r>
            <a:r>
              <a:rPr lang="en-US" altLang="zh-TW" sz="2800" b="0" i="0" dirty="0">
                <a:solidFill>
                  <a:schemeClr val="bg1"/>
                </a:solidFill>
                <a:effectLst/>
                <a:latin typeface="標楷體" panose="03000509000000000000" pitchFamily="65" charset="-120"/>
                <a:ea typeface="標楷體" panose="03000509000000000000" pitchFamily="65" charset="-120"/>
              </a:rPr>
              <a:t/>
            </a:r>
            <a:br>
              <a:rPr lang="en-US" altLang="zh-TW" sz="2800" b="0" i="0" dirty="0">
                <a:solidFill>
                  <a:schemeClr val="bg1"/>
                </a:solidFill>
                <a:effectLst/>
                <a:latin typeface="標楷體" panose="03000509000000000000" pitchFamily="65" charset="-120"/>
                <a:ea typeface="標楷體" panose="03000509000000000000" pitchFamily="65" charset="-120"/>
              </a:rPr>
            </a:br>
            <a:r>
              <a:rPr lang="en-US" altLang="zh-TW" sz="2800" b="0" i="0" dirty="0">
                <a:solidFill>
                  <a:schemeClr val="bg1"/>
                </a:solidFill>
                <a:effectLst/>
                <a:latin typeface="標楷體" panose="03000509000000000000" pitchFamily="65" charset="-120"/>
                <a:ea typeface="標楷體" panose="03000509000000000000" pitchFamily="65" charset="-120"/>
              </a:rPr>
              <a:t>    </a:t>
            </a:r>
            <a:r>
              <a:rPr lang="zh-TW" altLang="en-US" sz="2800" b="0" i="0" dirty="0">
                <a:solidFill>
                  <a:srgbClr val="252525"/>
                </a:solidFill>
                <a:effectLst/>
                <a:latin typeface="標楷體" panose="03000509000000000000" pitchFamily="65" charset="-120"/>
                <a:ea typeface="標楷體" panose="03000509000000000000" pitchFamily="65" charset="-120"/>
              </a:rPr>
              <a:t>，使被霸凌者感到受挫、被威脅、羞辱、被孤立</a:t>
            </a:r>
            <a:r>
              <a:rPr lang="en-US" altLang="zh-TW" sz="2800" b="0" i="0" dirty="0">
                <a:solidFill>
                  <a:srgbClr val="252525"/>
                </a:solidFill>
                <a:effectLst/>
                <a:latin typeface="標楷體" panose="03000509000000000000" pitchFamily="65" charset="-120"/>
                <a:ea typeface="標楷體" panose="03000509000000000000" pitchFamily="65" charset="-120"/>
              </a:rPr>
              <a:t/>
            </a:r>
            <a:br>
              <a:rPr lang="en-US" altLang="zh-TW" sz="2800" b="0" i="0" dirty="0">
                <a:solidFill>
                  <a:srgbClr val="252525"/>
                </a:solidFill>
                <a:effectLst/>
                <a:latin typeface="標楷體" panose="03000509000000000000" pitchFamily="65" charset="-120"/>
                <a:ea typeface="標楷體" panose="03000509000000000000" pitchFamily="65" charset="-120"/>
              </a:rPr>
            </a:br>
            <a:r>
              <a:rPr lang="en-US" altLang="zh-TW" sz="2800" b="0" i="0" dirty="0">
                <a:solidFill>
                  <a:srgbClr val="252525"/>
                </a:solidFill>
                <a:effectLst/>
                <a:latin typeface="標楷體" panose="03000509000000000000" pitchFamily="65" charset="-120"/>
                <a:ea typeface="標楷體" panose="03000509000000000000" pitchFamily="65" charset="-120"/>
              </a:rPr>
              <a:t>     </a:t>
            </a:r>
            <a:r>
              <a:rPr lang="zh-TW" altLang="en-US" sz="2800" b="0" i="0" dirty="0">
                <a:solidFill>
                  <a:srgbClr val="252525"/>
                </a:solidFill>
                <a:effectLst/>
                <a:latin typeface="標楷體" panose="03000509000000000000" pitchFamily="65" charset="-120"/>
                <a:ea typeface="標楷體" panose="03000509000000000000" pitchFamily="65" charset="-120"/>
              </a:rPr>
              <a:t>及受傷，進而折損其自信並帶來沈重的身心壓力。</a:t>
            </a:r>
            <a:r>
              <a:rPr lang="en-US" altLang="zh-TW" sz="2800" b="0" i="0" dirty="0">
                <a:solidFill>
                  <a:srgbClr val="252525"/>
                </a:solidFill>
                <a:effectLst/>
                <a:latin typeface="標楷體" panose="03000509000000000000" pitchFamily="65" charset="-120"/>
                <a:ea typeface="標楷體" panose="03000509000000000000" pitchFamily="65" charset="-120"/>
              </a:rPr>
              <a:t/>
            </a:r>
            <a:br>
              <a:rPr lang="en-US" altLang="zh-TW" sz="2800" b="0" i="0" dirty="0">
                <a:solidFill>
                  <a:srgbClr val="252525"/>
                </a:solidFill>
                <a:effectLst/>
                <a:latin typeface="標楷體" panose="03000509000000000000" pitchFamily="65" charset="-120"/>
                <a:ea typeface="標楷體" panose="03000509000000000000" pitchFamily="65" charset="-120"/>
              </a:rPr>
            </a:br>
            <a:r>
              <a:rPr lang="en-US" altLang="zh-TW" sz="2800" b="0" i="0" dirty="0">
                <a:solidFill>
                  <a:srgbClr val="252525"/>
                </a:solidFill>
                <a:effectLst/>
                <a:latin typeface="標楷體" panose="03000509000000000000" pitchFamily="65" charset="-120"/>
                <a:ea typeface="標楷體" panose="03000509000000000000" pitchFamily="65" charset="-120"/>
              </a:rPr>
              <a:t/>
            </a:r>
            <a:br>
              <a:rPr lang="en-US" altLang="zh-TW" sz="2800" b="0" i="0" dirty="0">
                <a:solidFill>
                  <a:srgbClr val="252525"/>
                </a:solidFill>
                <a:effectLst/>
                <a:latin typeface="標楷體" panose="03000509000000000000" pitchFamily="65" charset="-120"/>
                <a:ea typeface="標楷體" panose="03000509000000000000" pitchFamily="65" charset="-120"/>
              </a:rPr>
            </a:br>
            <a:r>
              <a:rPr lang="zh-TW" altLang="en-US" sz="2800" b="0" i="0" dirty="0">
                <a:solidFill>
                  <a:srgbClr val="252525"/>
                </a:solidFill>
                <a:effectLst/>
                <a:latin typeface="標楷體" panose="03000509000000000000" pitchFamily="65" charset="-120"/>
                <a:ea typeface="標楷體" panose="03000509000000000000" pitchFamily="65" charset="-120"/>
              </a:rPr>
              <a:t>三、可能發生在上司對部屬、部屬對上司，或同儕間。</a:t>
            </a:r>
            <a:endParaRPr lang="zh-TW" altLang="en-US" sz="2800"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78767B65-EA1E-6405-5B32-6945B8563F13}"/>
              </a:ext>
            </a:extLst>
          </p:cNvPr>
          <p:cNvSpPr>
            <a:spLocks noGrp="1"/>
          </p:cNvSpPr>
          <p:nvPr>
            <p:ph idx="1"/>
          </p:nvPr>
        </p:nvSpPr>
        <p:spPr>
          <a:xfrm>
            <a:off x="2127380" y="373225"/>
            <a:ext cx="8263812" cy="1212980"/>
          </a:xfrm>
        </p:spPr>
        <p:txBody>
          <a:bodyPr>
            <a:normAutofit/>
          </a:bodyPr>
          <a:lstStyle/>
          <a:p>
            <a:pPr marL="0" indent="0" algn="ctr">
              <a:buNone/>
            </a:pPr>
            <a:r>
              <a:rPr lang="zh-TW" altLang="en-US" sz="4400" b="1" dirty="0">
                <a:solidFill>
                  <a:srgbClr val="000000"/>
                </a:solidFill>
                <a:effectLst/>
                <a:ea typeface="標楷體" panose="03000509000000000000" pitchFamily="65" charset="-120"/>
                <a:cs typeface="Times New Roman" panose="02020603050405020304" pitchFamily="18" charset="0"/>
              </a:rPr>
              <a:t>     </a:t>
            </a:r>
            <a:r>
              <a:rPr lang="zh-TW" altLang="zh-TW" sz="4400" b="1" dirty="0">
                <a:solidFill>
                  <a:srgbClr val="000000"/>
                </a:solidFill>
                <a:effectLst/>
                <a:ea typeface="標楷體" panose="03000509000000000000" pitchFamily="65" charset="-120"/>
                <a:cs typeface="Times New Roman" panose="02020603050405020304" pitchFamily="18" charset="0"/>
              </a:rPr>
              <a:t>職場霸凌</a:t>
            </a:r>
            <a:endParaRPr lang="zh-TW" altLang="en-US" sz="4400" b="1" dirty="0"/>
          </a:p>
        </p:txBody>
      </p:sp>
    </p:spTree>
    <p:extLst>
      <p:ext uri="{BB962C8B-B14F-4D97-AF65-F5344CB8AC3E}">
        <p14:creationId xmlns:p14="http://schemas.microsoft.com/office/powerpoint/2010/main" val="117267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50000"/>
                <a:lumOff val="50000"/>
              </a:schemeClr>
            </a:gs>
            <a:gs pos="100000">
              <a:schemeClr val="tx2">
                <a:lumMod val="20000"/>
                <a:lumOff val="80000"/>
              </a:schemeClr>
            </a:gs>
            <a:gs pos="41000">
              <a:schemeClr val="tx1">
                <a:lumMod val="75000"/>
              </a:schemeClr>
            </a:gs>
            <a:gs pos="3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243CAAA-0257-49C0-4EC7-EF6C40B36876}"/>
              </a:ext>
            </a:extLst>
          </p:cNvPr>
          <p:cNvSpPr>
            <a:spLocks noGrp="1"/>
          </p:cNvSpPr>
          <p:nvPr>
            <p:ph type="title"/>
          </p:nvPr>
        </p:nvSpPr>
        <p:spPr>
          <a:xfrm>
            <a:off x="2027820" y="1940766"/>
            <a:ext cx="8534400" cy="5131153"/>
          </a:xfrm>
        </p:spPr>
        <p:txBody>
          <a:bodyPr>
            <a:noAutofit/>
          </a:bodyPr>
          <a:lstStyle/>
          <a:p>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一、南投縣政府職場霸凌防治及處理作業規定</a:t>
            </a:r>
            <a:r>
              <a:rPr lang="en-US"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b="0" i="0" dirty="0">
                <a:solidFill>
                  <a:schemeClr val="bg2"/>
                </a:solidFill>
                <a:effectLst/>
                <a:latin typeface="標楷體" panose="03000509000000000000" pitchFamily="65" charset="-120"/>
                <a:ea typeface="標楷體" panose="03000509000000000000" pitchFamily="65" charset="-120"/>
              </a:rPr>
              <a:t>、</a:t>
            </a: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所屬機關學校自訂之職場霸凌防治及處</a:t>
            </a:r>
            <a:r>
              <a:rPr lang="en-US"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理作業規定。</a:t>
            </a:r>
            <a:b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二、有無設置申訴管道。</a:t>
            </a:r>
            <a:b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三、啟動</a:t>
            </a:r>
            <a:r>
              <a:rPr lang="en-US"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成立</a:t>
            </a:r>
            <a:r>
              <a:rPr lang="en-US"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調查小組。</a:t>
            </a:r>
            <a:b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四、關注申訴人有無遭威脅或需協助。</a:t>
            </a:r>
            <a:b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五、</a:t>
            </a:r>
            <a:r>
              <a:rPr lang="zh-TW" altLang="en-US" sz="3200" kern="100" dirty="0">
                <a:solidFill>
                  <a:schemeClr val="bg2">
                    <a:lumMod val="75000"/>
                  </a:schemeClr>
                </a:solidFill>
                <a:latin typeface="標楷體" panose="03000509000000000000" pitchFamily="65" charset="-120"/>
                <a:ea typeface="標楷體" panose="03000509000000000000" pitchFamily="65" charset="-120"/>
                <a:cs typeface="Times New Roman" panose="02020603050405020304" pitchFamily="18" charset="0"/>
              </a:rPr>
              <a:t>適法的</a:t>
            </a: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調查</a:t>
            </a:r>
            <a:r>
              <a:rPr lang="zh-TW" altLang="en-US"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過程</a:t>
            </a: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r>
            <a:b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sz="3200" dirty="0">
              <a:solidFill>
                <a:schemeClr val="bg2">
                  <a:lumMod val="75000"/>
                </a:schemeClr>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32CEDFFA-3F95-59D1-1622-EEB05046CD4B}"/>
              </a:ext>
            </a:extLst>
          </p:cNvPr>
          <p:cNvSpPr>
            <a:spLocks noGrp="1"/>
          </p:cNvSpPr>
          <p:nvPr>
            <p:ph idx="1"/>
          </p:nvPr>
        </p:nvSpPr>
        <p:spPr>
          <a:xfrm>
            <a:off x="2027820" y="863600"/>
            <a:ext cx="8534400" cy="741265"/>
          </a:xfrm>
        </p:spPr>
        <p:txBody>
          <a:bodyPr>
            <a:normAutofit/>
          </a:bodyPr>
          <a:lstStyle/>
          <a:p>
            <a:pPr marL="0" indent="0" algn="ctr">
              <a:buNone/>
            </a:pPr>
            <a:r>
              <a:rPr lang="zh-TW" altLang="en-US" sz="3600" b="1" dirty="0">
                <a:latin typeface="標楷體" panose="03000509000000000000" pitchFamily="65" charset="-120"/>
                <a:ea typeface="標楷體" panose="03000509000000000000" pitchFamily="65" charset="-120"/>
              </a:rPr>
              <a:t>職場霸凌事件處理程序</a:t>
            </a:r>
          </a:p>
        </p:txBody>
      </p:sp>
    </p:spTree>
    <p:extLst>
      <p:ext uri="{BB962C8B-B14F-4D97-AF65-F5344CB8AC3E}">
        <p14:creationId xmlns:p14="http://schemas.microsoft.com/office/powerpoint/2010/main" val="131691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50000">
              <a:schemeClr val="tx1"/>
            </a:gs>
          </a:gsLst>
          <a:lin ang="6120000" scaled="1"/>
        </a:gradFill>
        <a:effectLst/>
      </p:bgPr>
    </p:bg>
    <p:spTree>
      <p:nvGrpSpPr>
        <p:cNvPr id="1" name=""/>
        <p:cNvGrpSpPr/>
        <p:nvPr/>
      </p:nvGrpSpPr>
      <p:grpSpPr>
        <a:xfrm>
          <a:off x="0" y="0"/>
          <a:ext cx="0" cy="0"/>
          <a:chOff x="0" y="0"/>
          <a:chExt cx="0" cy="0"/>
        </a:xfrm>
      </p:grpSpPr>
      <p:sp>
        <p:nvSpPr>
          <p:cNvPr id="5" name="圖片版面配置區 4">
            <a:extLst>
              <a:ext uri="{FF2B5EF4-FFF2-40B4-BE49-F238E27FC236}">
                <a16:creationId xmlns:a16="http://schemas.microsoft.com/office/drawing/2014/main" xmlns="" id="{AA07F0B1-581E-A1F1-E6DC-1C8D234C0D14}"/>
              </a:ext>
            </a:extLst>
          </p:cNvPr>
          <p:cNvSpPr>
            <a:spLocks noGrp="1"/>
          </p:cNvSpPr>
          <p:nvPr>
            <p:ph type="pic" idx="1"/>
          </p:nvPr>
        </p:nvSpPr>
        <p:spPr>
          <a:xfrm>
            <a:off x="1203650" y="979714"/>
            <a:ext cx="1306286" cy="4506686"/>
          </a:xfrm>
        </p:spPr>
        <p:txBody>
          <a:bodyPr/>
          <a:lstStyle/>
          <a:p>
            <a:r>
              <a:rPr lang="zh-TW" altLang="en-US" sz="4800" b="1" dirty="0">
                <a:latin typeface="標楷體" panose="03000509000000000000" pitchFamily="65" charset="-120"/>
                <a:ea typeface="標楷體" panose="03000509000000000000" pitchFamily="65" charset="-120"/>
              </a:rPr>
              <a:t>調</a:t>
            </a:r>
            <a:endParaRPr lang="en-US" altLang="zh-TW" sz="4800" b="1" dirty="0">
              <a:latin typeface="標楷體" panose="03000509000000000000" pitchFamily="65" charset="-120"/>
              <a:ea typeface="標楷體" panose="03000509000000000000" pitchFamily="65" charset="-120"/>
            </a:endParaRPr>
          </a:p>
          <a:p>
            <a:r>
              <a:rPr lang="zh-TW" altLang="en-US" sz="4800" b="1" dirty="0">
                <a:latin typeface="標楷體" panose="03000509000000000000" pitchFamily="65" charset="-120"/>
                <a:ea typeface="標楷體" panose="03000509000000000000" pitchFamily="65" charset="-120"/>
              </a:rPr>
              <a:t>查</a:t>
            </a:r>
            <a:endParaRPr lang="en-US" altLang="zh-TW" sz="4800" b="1" dirty="0">
              <a:latin typeface="標楷體" panose="03000509000000000000" pitchFamily="65" charset="-120"/>
              <a:ea typeface="標楷體" panose="03000509000000000000" pitchFamily="65" charset="-120"/>
            </a:endParaRPr>
          </a:p>
          <a:p>
            <a:r>
              <a:rPr lang="zh-TW" altLang="en-US" sz="4800" b="1" dirty="0">
                <a:latin typeface="標楷體" panose="03000509000000000000" pitchFamily="65" charset="-120"/>
                <a:ea typeface="標楷體" panose="03000509000000000000" pitchFamily="65" charset="-120"/>
              </a:rPr>
              <a:t>小</a:t>
            </a:r>
            <a:endParaRPr lang="en-US" altLang="zh-TW" sz="4800" b="1" dirty="0">
              <a:latin typeface="標楷體" panose="03000509000000000000" pitchFamily="65" charset="-120"/>
              <a:ea typeface="標楷體" panose="03000509000000000000" pitchFamily="65" charset="-120"/>
            </a:endParaRPr>
          </a:p>
          <a:p>
            <a:r>
              <a:rPr lang="zh-TW" altLang="en-US" sz="4800" b="1" dirty="0">
                <a:latin typeface="標楷體" panose="03000509000000000000" pitchFamily="65" charset="-120"/>
                <a:ea typeface="標楷體" panose="03000509000000000000" pitchFamily="65" charset="-120"/>
              </a:rPr>
              <a:t>組</a:t>
            </a:r>
            <a:endParaRPr lang="en-US" altLang="zh-TW" sz="4800" b="1" dirty="0">
              <a:latin typeface="標楷體" panose="03000509000000000000" pitchFamily="65" charset="-120"/>
              <a:ea typeface="標楷體" panose="03000509000000000000" pitchFamily="65" charset="-120"/>
            </a:endParaRPr>
          </a:p>
          <a:p>
            <a:endParaRPr lang="en-US" altLang="zh-TW" dirty="0"/>
          </a:p>
          <a:p>
            <a:endParaRPr lang="en-US" altLang="zh-TW" dirty="0"/>
          </a:p>
          <a:p>
            <a:endParaRPr lang="zh-TW" altLang="en-US" dirty="0"/>
          </a:p>
        </p:txBody>
      </p:sp>
      <p:sp>
        <p:nvSpPr>
          <p:cNvPr id="6" name="文字版面配置區 5">
            <a:extLst>
              <a:ext uri="{FF2B5EF4-FFF2-40B4-BE49-F238E27FC236}">
                <a16:creationId xmlns:a16="http://schemas.microsoft.com/office/drawing/2014/main" xmlns="" id="{5EED1069-FAAC-0058-A9AE-C0DFA2ADD5F4}"/>
              </a:ext>
            </a:extLst>
          </p:cNvPr>
          <p:cNvSpPr>
            <a:spLocks noGrp="1"/>
          </p:cNvSpPr>
          <p:nvPr>
            <p:ph type="body" sz="half" idx="2"/>
          </p:nvPr>
        </p:nvSpPr>
        <p:spPr>
          <a:xfrm>
            <a:off x="3312367" y="604357"/>
            <a:ext cx="7190651" cy="5012672"/>
          </a:xfrm>
        </p:spPr>
        <p:txBody>
          <a:bodyPr>
            <a:normAutofit fontScale="92500"/>
          </a:bodyPr>
          <a:lstStyle/>
          <a:p>
            <a:r>
              <a:rPr lang="zh-TW" altLang="en-US" sz="3600" dirty="0">
                <a:latin typeface="標楷體" panose="03000509000000000000" pitchFamily="65" charset="-120"/>
                <a:ea typeface="標楷體" panose="03000509000000000000" pitchFamily="65" charset="-120"/>
              </a:rPr>
              <a:t>一</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程序正義</a:t>
            </a:r>
            <a:endPar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二</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主動檢視是否有須迴避人員</a:t>
            </a:r>
            <a:endPar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三</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保密</a:t>
            </a:r>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原則</a:t>
            </a:r>
            <a:endPar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四</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行政程序法第</a:t>
            </a:r>
            <a:r>
              <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102</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條陳述意見</a:t>
            </a:r>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機會</a:t>
            </a:r>
            <a:endPar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五</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組成調查小組</a:t>
            </a:r>
            <a:endPar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六</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調查證據作成決定</a:t>
            </a:r>
            <a:endPar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七</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心理輔導</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醫療轉介</a:t>
            </a:r>
            <a:endPar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p>
        </p:txBody>
      </p:sp>
      <p:pic>
        <p:nvPicPr>
          <p:cNvPr id="19" name="圖片 18">
            <a:extLst>
              <a:ext uri="{FF2B5EF4-FFF2-40B4-BE49-F238E27FC236}">
                <a16:creationId xmlns:a16="http://schemas.microsoft.com/office/drawing/2014/main" xmlns="" id="{4B904F99-8DEE-44DA-947F-2982A00B9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685" y="3352606"/>
            <a:ext cx="2143125" cy="2646978"/>
          </a:xfrm>
          <a:prstGeom prst="rect">
            <a:avLst/>
          </a:prstGeom>
          <a:gradFill>
            <a:gsLst>
              <a:gs pos="50000">
                <a:schemeClr val="accent5">
                  <a:lumMod val="20000"/>
                  <a:lumOff val="80000"/>
                  <a:alpha val="63000"/>
                </a:schemeClr>
              </a:gs>
              <a:gs pos="100000">
                <a:schemeClr val="accent5">
                  <a:lumMod val="20000"/>
                  <a:lumOff val="80000"/>
                </a:schemeClr>
              </a:gs>
            </a:gsLst>
            <a:lin ang="6120000" scaled="1"/>
          </a:gradFill>
        </p:spPr>
      </p:pic>
    </p:spTree>
    <p:extLst>
      <p:ext uri="{BB962C8B-B14F-4D97-AF65-F5344CB8AC3E}">
        <p14:creationId xmlns:p14="http://schemas.microsoft.com/office/powerpoint/2010/main" val="2981471046"/>
      </p:ext>
    </p:extLst>
  </p:cSld>
  <p:clrMapOvr>
    <a:masterClrMapping/>
  </p:clrMapOvr>
</p:sld>
</file>

<file path=ppt/theme/theme1.xml><?xml version="1.0" encoding="utf-8"?>
<a:theme xmlns:a="http://schemas.openxmlformats.org/drawingml/2006/main" name="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945</TotalTime>
  <Words>2101</Words>
  <Application>Microsoft Office PowerPoint</Application>
  <PresentationFormat>寬螢幕</PresentationFormat>
  <Paragraphs>222</Paragraphs>
  <Slides>40</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40</vt:i4>
      </vt:variant>
    </vt:vector>
  </HeadingPairs>
  <TitlesOfParts>
    <vt:vector size="50" baseType="lpstr">
      <vt:lpstr>Cooper Hewitt</vt:lpstr>
      <vt:lpstr>Noto Sans TC</vt:lpstr>
      <vt:lpstr>微軟正黑體</vt:lpstr>
      <vt:lpstr>新細明體</vt:lpstr>
      <vt:lpstr>標楷體</vt:lpstr>
      <vt:lpstr>Calibri</vt:lpstr>
      <vt:lpstr>Century Gothic</vt:lpstr>
      <vt:lpstr>Times New Roman</vt:lpstr>
      <vt:lpstr>Wingdings 3</vt:lpstr>
      <vt:lpstr>切割線</vt:lpstr>
      <vt:lpstr>性別平等暨職場霸凌申訴案件處理程序 </vt:lpstr>
      <vt:lpstr>PowerPoint 簡報</vt:lpstr>
      <vt:lpstr>性別平等事件  職場霸凌事件</vt:lpstr>
      <vt:lpstr>性平事件與職場霸凌共通處理前提 </vt:lpstr>
      <vt:lpstr>●復審遭駁回後，可以提起行政訴訟。   ◆管理措施或有關工作條件的處置，                                            再申訴是救濟終點，不能向法院請求法救濟。   </vt:lpstr>
      <vt:lpstr>  人事行政行為一覽表   (公務人員保障暨培訓委員會109年9月22日109年第12次委員會議通過)</vt:lpstr>
      <vt:lpstr>一、尚未經立法定義，目前係依實務見解作態樣化的     形塑。  二、『職場霸凌』，意指在工作場所中發生，藉由權     力濫用與不公平的處罰所造成的持續性、針對性        、重複性的冒犯、威脅、冷落、孤立或侮辱行為     ，使被霸凌者感到受挫、被威脅、羞辱、被孤立      及受傷，進而折損其自信並帶來沈重的身心壓力。  三、可能發生在上司對部屬、部屬對上司，或同儕間。</vt:lpstr>
      <vt:lpstr>一、南投縣政府職場霸凌防治及處理作業規定     、所屬機關學校自訂之職場霸凌防治及處     理作業規定。 二、有無設置申訴管道。 三、啟動(成立)調查小組。 四、關注申訴人有無遭威脅或需協助。 五、適法的調查過程  </vt:lpstr>
      <vt:lpstr>PowerPoint 簡報</vt:lpstr>
      <vt:lpstr>成立霸凌：行為人須受行政處分、可能面臨民事           損害賠償 不成立霸凌：還被申訴人清白   機關處遇：           1.引介申訴人心理諮商或予工作調整           2.安排員工心靈健康講座或法治概念宣導             講習 </vt:lpstr>
      <vt:lpstr>PowerPoint 簡報</vt:lpstr>
      <vt:lpstr>  1.性別平等工作法  2.性別平等教育法  3.性騷擾防治法、 性侵害犯罪防   治法   </vt:lpstr>
      <vt:lpstr>性別平等工作法:提供友善職場，保障工作權。  性別平等教育法:提供安全校園，保障教育權。  性騷擾防治法、性侵害犯罪防治法:提供安全                      環境，保障人身安全。</vt:lpstr>
      <vt:lpstr>性別平等工作法: 教職員工、職場  性別平等教育法: 學生遭侵害（加害者為校長、教師、職員、工友或學生）  性騷擾防治法、性侵害犯罪防治法:校園內 、職場內、以及外部任何環境所發生</vt:lpstr>
      <vt:lpstr>主持正義前，先知道被害標的 </vt:lpstr>
      <vt:lpstr>類型一、性騷擾 </vt:lpstr>
      <vt:lpstr>這些都是性騷擾!</vt:lpstr>
      <vt:lpstr>類型二、性霸凌</vt:lpstr>
      <vt:lpstr>類型三:強制猥褻</vt:lpstr>
      <vt:lpstr>類型四、性侵害(適用刑法罪章) </vt:lpstr>
      <vt:lpstr>性騷擾﹖強制猥褻 ﹖犯罪構成要件不同</vt:lpstr>
      <vt:lpstr>處罰依據</vt:lpstr>
      <vt:lpstr>PowerPoint 簡報</vt:lpstr>
      <vt:lpstr> 一、收件單位初審：先審查申請調查或檢舉之事件是否     為性平事件。 二、3日內將案件送性平會決定是否受理調查。20日內     書面通知申請人或檢舉人是否受理。 三、通報主管機關。 四、組調查小組進行調查(以2個月為原則，最長4個      月) 。 五、調查報告、處理建議供機關學校議處。 六、處理結果書面通知申請人及行為人，須告知30日申     復期限及受理機關。 </vt:lpstr>
      <vt:lpstr>一、性侵害、性騷擾、性霸凌，違反     性別倫理(未成年師生戀)事件。  二、一方當事人為校長、教師、職員     、工友或學生，他方為學生。</vt:lpstr>
      <vt:lpstr>一、行為人(加害人)為校長、教師、職員或工     友者，應成立調查小組。 二、調查小組成員應全部外聘。 三、調查小組成員應具性別平等意識，女性成     員不得少於成員總數二分之一，且其成員     中具校園性別事件調查專業素養之專家學     者人數，於學校應占成員總數三分之一以     上。  </vt:lpstr>
      <vt:lpstr>PowerPoint 簡報</vt:lpstr>
      <vt:lpstr>*依防治準則第16條第1項規定，教職員工知悉服務學校發生疑似校園性侵害、性騷擾或性霸凌事件時，其通報義務僅止於向學校權責人員通報即可免責。 </vt:lpstr>
      <vt:lpstr>   性平法第44條 </vt:lpstr>
      <vt:lpstr>PowerPoint 簡報</vt:lpstr>
      <vt:lpstr>視同檢舉(一)</vt:lpstr>
      <vt:lpstr>視同檢舉(二)</vt:lpstr>
      <vt:lpstr>調查小組注意事項</vt:lpstr>
      <vt:lpstr>PowerPoint 簡報</vt:lpstr>
      <vt:lpstr>調查期間之處置措施</vt:lpstr>
      <vt:lpstr>PowerPoint 簡報</vt:lpstr>
      <vt:lpstr>PowerPoint 簡報</vt:lpstr>
      <vt:lpstr>PowerPoint 簡報</vt:lpstr>
      <vt:lpstr>PowerPoint 簡報</vt:lpstr>
      <vt:lpstr>演講結束 感謝聆聽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金燕 羅</dc:creator>
  <cp:lastModifiedBy>張佩婷</cp:lastModifiedBy>
  <cp:revision>160</cp:revision>
  <cp:lastPrinted>2023-09-17T11:56:26Z</cp:lastPrinted>
  <dcterms:created xsi:type="dcterms:W3CDTF">2023-08-31T09:16:59Z</dcterms:created>
  <dcterms:modified xsi:type="dcterms:W3CDTF">2023-10-03T08:50:20Z</dcterms:modified>
</cp:coreProperties>
</file>