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2" r:id="rId1"/>
  </p:sldMasterIdLst>
  <p:sldIdLst>
    <p:sldId id="256" r:id="rId2"/>
    <p:sldId id="257" r:id="rId3"/>
    <p:sldId id="258" r:id="rId4"/>
    <p:sldId id="259" r:id="rId5"/>
    <p:sldId id="262" r:id="rId6"/>
    <p:sldId id="260" r:id="rId7"/>
    <p:sldId id="261" r:id="rId8"/>
    <p:sldId id="263" r:id="rId9"/>
    <p:sldId id="275" r:id="rId10"/>
    <p:sldId id="264" r:id="rId11"/>
    <p:sldId id="265" r:id="rId12"/>
    <p:sldId id="267" r:id="rId13"/>
    <p:sldId id="268" r:id="rId14"/>
    <p:sldId id="269" r:id="rId15"/>
    <p:sldId id="296" r:id="rId16"/>
    <p:sldId id="297" r:id="rId17"/>
    <p:sldId id="270" r:id="rId18"/>
    <p:sldId id="271" r:id="rId19"/>
    <p:sldId id="274" r:id="rId20"/>
    <p:sldId id="272" r:id="rId21"/>
    <p:sldId id="276" r:id="rId22"/>
    <p:sldId id="273" r:id="rId23"/>
    <p:sldId id="277" r:id="rId24"/>
    <p:sldId id="278" r:id="rId25"/>
    <p:sldId id="279" r:id="rId26"/>
    <p:sldId id="280" r:id="rId27"/>
    <p:sldId id="281" r:id="rId28"/>
    <p:sldId id="282" r:id="rId29"/>
    <p:sldId id="298" r:id="rId30"/>
    <p:sldId id="299" r:id="rId31"/>
    <p:sldId id="283" r:id="rId32"/>
    <p:sldId id="285" r:id="rId33"/>
    <p:sldId id="284" r:id="rId34"/>
    <p:sldId id="286" r:id="rId35"/>
    <p:sldId id="289" r:id="rId36"/>
    <p:sldId id="287" r:id="rId37"/>
    <p:sldId id="288" r:id="rId38"/>
    <p:sldId id="290" r:id="rId39"/>
    <p:sldId id="291" r:id="rId40"/>
    <p:sldId id="295" r:id="rId41"/>
    <p:sldId id="301" r:id="rId42"/>
    <p:sldId id="266" r:id="rId43"/>
    <p:sldId id="300" r:id="rId44"/>
    <p:sldId id="292" r:id="rId45"/>
    <p:sldId id="293" r:id="rId46"/>
    <p:sldId id="294" r:id="rId4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765D39A3-028B-48F1-81CD-1E7201F88457}" type="datetimeFigureOut">
              <a:rPr lang="zh-TW" altLang="en-US" smtClean="0"/>
              <a:t>2023/10/1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281C15B-BC2F-4FB8-BCCE-2F61ADC157F4}" type="slidenum">
              <a:rPr lang="zh-TW" altLang="en-US" smtClean="0"/>
              <a:t>‹#›</a:t>
            </a:fld>
            <a:endParaRPr lang="zh-TW" alt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9199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765D39A3-028B-48F1-81CD-1E7201F88457}" type="datetimeFigureOut">
              <a:rPr lang="zh-TW" altLang="en-US" smtClean="0"/>
              <a:t>2023/10/1</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E281C15B-BC2F-4FB8-BCCE-2F61ADC157F4}" type="slidenum">
              <a:rPr lang="zh-TW" altLang="en-US" smtClean="0"/>
              <a:t>‹#›</a:t>
            </a:fld>
            <a:endParaRPr lang="zh-TW" altLang="en-US"/>
          </a:p>
        </p:txBody>
      </p:sp>
    </p:spTree>
    <p:extLst>
      <p:ext uri="{BB962C8B-B14F-4D97-AF65-F5344CB8AC3E}">
        <p14:creationId xmlns:p14="http://schemas.microsoft.com/office/powerpoint/2010/main" val="2872801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765D39A3-028B-48F1-81CD-1E7201F88457}" type="datetimeFigureOut">
              <a:rPr lang="zh-TW" altLang="en-US" smtClean="0"/>
              <a:t>2023/10/1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281C15B-BC2F-4FB8-BCCE-2F61ADC157F4}" type="slidenum">
              <a:rPr lang="zh-TW" altLang="en-US" smtClean="0"/>
              <a:t>‹#›</a:t>
            </a:fld>
            <a:endParaRPr lang="zh-TW" altLang="en-US"/>
          </a:p>
        </p:txBody>
      </p:sp>
    </p:spTree>
    <p:extLst>
      <p:ext uri="{BB962C8B-B14F-4D97-AF65-F5344CB8AC3E}">
        <p14:creationId xmlns:p14="http://schemas.microsoft.com/office/powerpoint/2010/main" val="448843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765D39A3-028B-48F1-81CD-1E7201F88457}" type="datetimeFigureOut">
              <a:rPr lang="zh-TW" altLang="en-US" smtClean="0"/>
              <a:t>2023/10/1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281C15B-BC2F-4FB8-BCCE-2F61ADC157F4}" type="slidenum">
              <a:rPr lang="zh-TW" altLang="en-US" smtClean="0"/>
              <a:t>‹#›</a:t>
            </a:fld>
            <a:endParaRPr lang="zh-TW" alt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268693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765D39A3-028B-48F1-81CD-1E7201F88457}" type="datetimeFigureOut">
              <a:rPr lang="zh-TW" altLang="en-US" smtClean="0"/>
              <a:t>2023/10/1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281C15B-BC2F-4FB8-BCCE-2F61ADC157F4}" type="slidenum">
              <a:rPr lang="zh-TW" altLang="en-US" smtClean="0"/>
              <a:t>‹#›</a:t>
            </a:fld>
            <a:endParaRPr lang="zh-TW" altLang="en-US"/>
          </a:p>
        </p:txBody>
      </p:sp>
    </p:spTree>
    <p:extLst>
      <p:ext uri="{BB962C8B-B14F-4D97-AF65-F5344CB8AC3E}">
        <p14:creationId xmlns:p14="http://schemas.microsoft.com/office/powerpoint/2010/main" val="581604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765D39A3-028B-48F1-81CD-1E7201F88457}" type="datetimeFigureOut">
              <a:rPr lang="zh-TW" altLang="en-US" smtClean="0"/>
              <a:t>2023/10/1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281C15B-BC2F-4FB8-BCCE-2F61ADC157F4}" type="slidenum">
              <a:rPr lang="zh-TW" altLang="en-US" smtClean="0"/>
              <a:t>‹#›</a:t>
            </a:fld>
            <a:endParaRPr lang="zh-TW" alt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7337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zh-TW" altLang="en-US"/>
              <a:t>按一下以編輯母片標題樣式</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765D39A3-028B-48F1-81CD-1E7201F88457}" type="datetimeFigureOut">
              <a:rPr lang="zh-TW" altLang="en-US" smtClean="0"/>
              <a:t>2023/10/1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281C15B-BC2F-4FB8-BCCE-2F61ADC157F4}" type="slidenum">
              <a:rPr lang="zh-TW" altLang="en-US" smtClean="0"/>
              <a:t>‹#›</a:t>
            </a:fld>
            <a:endParaRPr lang="zh-TW" altLang="en-US"/>
          </a:p>
        </p:txBody>
      </p:sp>
    </p:spTree>
    <p:extLst>
      <p:ext uri="{BB962C8B-B14F-4D97-AF65-F5344CB8AC3E}">
        <p14:creationId xmlns:p14="http://schemas.microsoft.com/office/powerpoint/2010/main" val="2251292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765D39A3-028B-48F1-81CD-1E7201F88457}" type="datetimeFigureOut">
              <a:rPr lang="zh-TW" altLang="en-US" smtClean="0"/>
              <a:t>2023/10/1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281C15B-BC2F-4FB8-BCCE-2F61ADC157F4}" type="slidenum">
              <a:rPr lang="zh-TW" altLang="en-US" smtClean="0"/>
              <a:t>‹#›</a:t>
            </a:fld>
            <a:endParaRPr lang="zh-TW" altLang="en-US"/>
          </a:p>
        </p:txBody>
      </p:sp>
    </p:spTree>
    <p:extLst>
      <p:ext uri="{BB962C8B-B14F-4D97-AF65-F5344CB8AC3E}">
        <p14:creationId xmlns:p14="http://schemas.microsoft.com/office/powerpoint/2010/main" val="3339882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765D39A3-028B-48F1-81CD-1E7201F88457}" type="datetimeFigureOut">
              <a:rPr lang="zh-TW" altLang="en-US" smtClean="0"/>
              <a:t>2023/10/1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281C15B-BC2F-4FB8-BCCE-2F61ADC157F4}" type="slidenum">
              <a:rPr lang="zh-TW" altLang="en-US" smtClean="0"/>
              <a:t>‹#›</a:t>
            </a:fld>
            <a:endParaRPr lang="zh-TW" altLang="en-US"/>
          </a:p>
        </p:txBody>
      </p:sp>
    </p:spTree>
    <p:extLst>
      <p:ext uri="{BB962C8B-B14F-4D97-AF65-F5344CB8AC3E}">
        <p14:creationId xmlns:p14="http://schemas.microsoft.com/office/powerpoint/2010/main" val="1908115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nchor="ct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765D39A3-028B-48F1-81CD-1E7201F88457}" type="datetimeFigureOut">
              <a:rPr lang="zh-TW" altLang="en-US" smtClean="0"/>
              <a:t>2023/10/1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281C15B-BC2F-4FB8-BCCE-2F61ADC157F4}" type="slidenum">
              <a:rPr lang="zh-TW" altLang="en-US" smtClean="0"/>
              <a:t>‹#›</a:t>
            </a:fld>
            <a:endParaRPr lang="zh-TW" altLang="en-US"/>
          </a:p>
        </p:txBody>
      </p:sp>
    </p:spTree>
    <p:extLst>
      <p:ext uri="{BB962C8B-B14F-4D97-AF65-F5344CB8AC3E}">
        <p14:creationId xmlns:p14="http://schemas.microsoft.com/office/powerpoint/2010/main" val="4059404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765D39A3-028B-48F1-81CD-1E7201F88457}" type="datetimeFigureOut">
              <a:rPr lang="zh-TW" altLang="en-US" smtClean="0"/>
              <a:t>2023/10/1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281C15B-BC2F-4FB8-BCCE-2F61ADC157F4}" type="slidenum">
              <a:rPr lang="zh-TW" altLang="en-US" smtClean="0"/>
              <a:t>‹#›</a:t>
            </a:fld>
            <a:endParaRPr lang="zh-TW" altLang="en-US"/>
          </a:p>
        </p:txBody>
      </p:sp>
    </p:spTree>
    <p:extLst>
      <p:ext uri="{BB962C8B-B14F-4D97-AF65-F5344CB8AC3E}">
        <p14:creationId xmlns:p14="http://schemas.microsoft.com/office/powerpoint/2010/main" val="2754586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765D39A3-028B-48F1-81CD-1E7201F88457}" type="datetimeFigureOut">
              <a:rPr lang="zh-TW" altLang="en-US" smtClean="0"/>
              <a:t>2023/10/1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E281C15B-BC2F-4FB8-BCCE-2F61ADC157F4}" type="slidenum">
              <a:rPr lang="zh-TW" altLang="en-US" smtClean="0"/>
              <a:t>‹#›</a:t>
            </a:fld>
            <a:endParaRPr lang="zh-TW" altLang="en-US"/>
          </a:p>
        </p:txBody>
      </p:sp>
    </p:spTree>
    <p:extLst>
      <p:ext uri="{BB962C8B-B14F-4D97-AF65-F5344CB8AC3E}">
        <p14:creationId xmlns:p14="http://schemas.microsoft.com/office/powerpoint/2010/main" val="1279843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765D39A3-028B-48F1-81CD-1E7201F88457}" type="datetimeFigureOut">
              <a:rPr lang="zh-TW" altLang="en-US" smtClean="0"/>
              <a:t>2023/10/1</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E281C15B-BC2F-4FB8-BCCE-2F61ADC157F4}" type="slidenum">
              <a:rPr lang="zh-TW" altLang="en-US" smtClean="0"/>
              <a:t>‹#›</a:t>
            </a:fld>
            <a:endParaRPr lang="zh-TW" altLang="en-US"/>
          </a:p>
        </p:txBody>
      </p:sp>
    </p:spTree>
    <p:extLst>
      <p:ext uri="{BB962C8B-B14F-4D97-AF65-F5344CB8AC3E}">
        <p14:creationId xmlns:p14="http://schemas.microsoft.com/office/powerpoint/2010/main" val="2540257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765D39A3-028B-48F1-81CD-1E7201F88457}" type="datetimeFigureOut">
              <a:rPr lang="zh-TW" altLang="en-US" smtClean="0"/>
              <a:t>2023/10/1</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E281C15B-BC2F-4FB8-BCCE-2F61ADC157F4}" type="slidenum">
              <a:rPr lang="zh-TW" altLang="en-US" smtClean="0"/>
              <a:t>‹#›</a:t>
            </a:fld>
            <a:endParaRPr lang="zh-TW" altLang="en-US"/>
          </a:p>
        </p:txBody>
      </p:sp>
    </p:spTree>
    <p:extLst>
      <p:ext uri="{BB962C8B-B14F-4D97-AF65-F5344CB8AC3E}">
        <p14:creationId xmlns:p14="http://schemas.microsoft.com/office/powerpoint/2010/main" val="3310270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5D39A3-028B-48F1-81CD-1E7201F88457}" type="datetimeFigureOut">
              <a:rPr lang="zh-TW" altLang="en-US" smtClean="0"/>
              <a:t>2023/10/1</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E281C15B-BC2F-4FB8-BCCE-2F61ADC157F4}" type="slidenum">
              <a:rPr lang="zh-TW" altLang="en-US" smtClean="0"/>
              <a:t>‹#›</a:t>
            </a:fld>
            <a:endParaRPr lang="zh-TW" altLang="en-US"/>
          </a:p>
        </p:txBody>
      </p:sp>
    </p:spTree>
    <p:extLst>
      <p:ext uri="{BB962C8B-B14F-4D97-AF65-F5344CB8AC3E}">
        <p14:creationId xmlns:p14="http://schemas.microsoft.com/office/powerpoint/2010/main" val="2460171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765D39A3-028B-48F1-81CD-1E7201F88457}" type="datetimeFigureOut">
              <a:rPr lang="zh-TW" altLang="en-US" smtClean="0"/>
              <a:t>2023/10/1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E281C15B-BC2F-4FB8-BCCE-2F61ADC157F4}" type="slidenum">
              <a:rPr lang="zh-TW" altLang="en-US" smtClean="0"/>
              <a:t>‹#›</a:t>
            </a:fld>
            <a:endParaRPr lang="zh-TW" altLang="en-US"/>
          </a:p>
        </p:txBody>
      </p:sp>
    </p:spTree>
    <p:extLst>
      <p:ext uri="{BB962C8B-B14F-4D97-AF65-F5344CB8AC3E}">
        <p14:creationId xmlns:p14="http://schemas.microsoft.com/office/powerpoint/2010/main" val="3015297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zh-TW" altLang="en-US"/>
              <a:t>按一下以編輯母片標題樣式</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765D39A3-028B-48F1-81CD-1E7201F88457}" type="datetimeFigureOut">
              <a:rPr lang="zh-TW" altLang="en-US" smtClean="0"/>
              <a:t>2023/10/1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E281C15B-BC2F-4FB8-BCCE-2F61ADC157F4}" type="slidenum">
              <a:rPr lang="zh-TW" altLang="en-US" smtClean="0"/>
              <a:t>‹#›</a:t>
            </a:fld>
            <a:endParaRPr lang="zh-TW" altLang="en-US"/>
          </a:p>
        </p:txBody>
      </p:sp>
    </p:spTree>
    <p:extLst>
      <p:ext uri="{BB962C8B-B14F-4D97-AF65-F5344CB8AC3E}">
        <p14:creationId xmlns:p14="http://schemas.microsoft.com/office/powerpoint/2010/main" val="3625540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765D39A3-028B-48F1-81CD-1E7201F88457}" type="datetimeFigureOut">
              <a:rPr lang="zh-TW" altLang="en-US" smtClean="0"/>
              <a:t>2023/10/1</a:t>
            </a:fld>
            <a:endParaRPr lang="zh-TW" alt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zh-TW" alt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E281C15B-BC2F-4FB8-BCCE-2F61ADC157F4}" type="slidenum">
              <a:rPr lang="zh-TW" altLang="en-US" smtClean="0"/>
              <a:t>‹#›</a:t>
            </a:fld>
            <a:endParaRPr lang="zh-TW" altLang="en-US"/>
          </a:p>
        </p:txBody>
      </p:sp>
    </p:spTree>
    <p:extLst>
      <p:ext uri="{BB962C8B-B14F-4D97-AF65-F5344CB8AC3E}">
        <p14:creationId xmlns:p14="http://schemas.microsoft.com/office/powerpoint/2010/main" val="1200632395"/>
      </p:ext>
    </p:extLst>
  </p:cSld>
  <p:clrMap bg1="dk1" tx1="lt1" bg2="dk2" tx2="lt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 id="214748387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law.moj.gov.tw/LawClass/LawSingle.aspx?pcode=S0120001&amp;flno=77" TargetMode="External"/><Relationship Id="rId2" Type="http://schemas.openxmlformats.org/officeDocument/2006/relationships/hyperlink" Target="https://law.moj.gov.tw/LawClass/LawSingle.aspx?pcode=S0120001&amp;flno=25"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accent4">
                <a:lumMod val="20000"/>
                <a:lumOff val="80000"/>
              </a:schemeClr>
            </a:gs>
            <a:gs pos="100000">
              <a:srgbClr val="39719C"/>
            </a:gs>
            <a:gs pos="0">
              <a:schemeClr val="accent6">
                <a:lumMod val="20000"/>
                <a:lumOff val="80000"/>
              </a:schemeClr>
            </a:gs>
            <a:gs pos="100000">
              <a:schemeClr val="tx2">
                <a:lumMod val="20000"/>
                <a:lumOff val="80000"/>
              </a:schemeClr>
            </a:gs>
          </a:gsLst>
          <a:lin ang="6120000" scaled="1"/>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7ACC4-C0F4-EF21-CF03-08B81FC0FD04}"/>
              </a:ext>
            </a:extLst>
          </p:cNvPr>
          <p:cNvSpPr>
            <a:spLocks noGrp="1"/>
          </p:cNvSpPr>
          <p:nvPr>
            <p:ph type="ctrTitle"/>
          </p:nvPr>
        </p:nvSpPr>
        <p:spPr>
          <a:xfrm>
            <a:off x="2197916" y="721453"/>
            <a:ext cx="7877262" cy="2936148"/>
          </a:xfrm>
        </p:spPr>
        <p:txBody>
          <a:bodyPr/>
          <a:lstStyle/>
          <a:p>
            <a:r>
              <a:rPr lang="zh-TW" altLang="en-US" sz="5400" dirty="0">
                <a:solidFill>
                  <a:schemeClr val="accent6">
                    <a:lumMod val="50000"/>
                  </a:schemeClr>
                </a:solidFill>
                <a:latin typeface="標楷體" panose="03000509000000000000" pitchFamily="65" charset="-120"/>
                <a:ea typeface="標楷體" panose="03000509000000000000" pitchFamily="65" charset="-120"/>
              </a:rPr>
              <a:t>性別平等暨職場霸凌申訴案件處理程序</a:t>
            </a:r>
            <a:br>
              <a:rPr lang="en-US" altLang="zh-TW" dirty="0">
                <a:latin typeface="標楷體" panose="03000509000000000000" pitchFamily="65" charset="-120"/>
                <a:ea typeface="標楷體" panose="03000509000000000000" pitchFamily="65" charset="-120"/>
              </a:rPr>
            </a:br>
            <a:endParaRPr lang="zh-TW" altLang="en-US" dirty="0">
              <a:latin typeface="標楷體" panose="03000509000000000000" pitchFamily="65" charset="-120"/>
              <a:ea typeface="標楷體" panose="03000509000000000000" pitchFamily="65" charset="-120"/>
            </a:endParaRPr>
          </a:p>
        </p:txBody>
      </p:sp>
      <p:sp>
        <p:nvSpPr>
          <p:cNvPr id="3" name="副標題 2">
            <a:extLst>
              <a:ext uri="{FF2B5EF4-FFF2-40B4-BE49-F238E27FC236}">
                <a16:creationId xmlns:a16="http://schemas.microsoft.com/office/drawing/2014/main" id="{94DA0A61-EBEC-F712-DBF0-65D21687F99C}"/>
              </a:ext>
            </a:extLst>
          </p:cNvPr>
          <p:cNvSpPr>
            <a:spLocks noGrp="1"/>
          </p:cNvSpPr>
          <p:nvPr>
            <p:ph type="subTitle" idx="1"/>
          </p:nvPr>
        </p:nvSpPr>
        <p:spPr>
          <a:xfrm>
            <a:off x="2869034" y="3733101"/>
            <a:ext cx="7784983" cy="2625753"/>
          </a:xfrm>
        </p:spPr>
        <p:txBody>
          <a:bodyPr>
            <a:normAutofit/>
          </a:bodyPr>
          <a:lstStyle/>
          <a:p>
            <a:r>
              <a:rPr lang="zh-TW" altLang="en-US" sz="3200" b="1" dirty="0">
                <a:latin typeface="標楷體" panose="03000509000000000000" pitchFamily="65" charset="-120"/>
                <a:ea typeface="標楷體" panose="03000509000000000000" pitchFamily="65" charset="-120"/>
              </a:rPr>
              <a:t>主辦單位</a:t>
            </a:r>
            <a:r>
              <a:rPr lang="en-US" altLang="zh-TW" sz="3200" b="1" dirty="0">
                <a:latin typeface="標楷體" panose="03000509000000000000" pitchFamily="65" charset="-120"/>
                <a:ea typeface="標楷體" panose="03000509000000000000" pitchFamily="65" charset="-120"/>
              </a:rPr>
              <a:t>:</a:t>
            </a:r>
            <a:r>
              <a:rPr lang="zh-TW" altLang="en-US" sz="3200" b="1" dirty="0">
                <a:latin typeface="標楷體" panose="03000509000000000000" pitchFamily="65" charset="-120"/>
                <a:ea typeface="標楷體" panose="03000509000000000000" pitchFamily="65" charset="-120"/>
              </a:rPr>
              <a:t>行政院人事行政總處</a:t>
            </a:r>
          </a:p>
          <a:p>
            <a:r>
              <a:rPr lang="zh-TW" altLang="en-US" sz="3200" b="1" dirty="0">
                <a:latin typeface="標楷體" panose="03000509000000000000" pitchFamily="65" charset="-120"/>
                <a:ea typeface="標楷體" panose="03000509000000000000" pitchFamily="65" charset="-120"/>
              </a:rPr>
              <a:t>承辦單位</a:t>
            </a:r>
            <a:r>
              <a:rPr lang="en-US" altLang="zh-TW" sz="3200" b="1" dirty="0">
                <a:latin typeface="標楷體" panose="03000509000000000000" pitchFamily="65" charset="-120"/>
                <a:ea typeface="標楷體" panose="03000509000000000000" pitchFamily="65" charset="-120"/>
              </a:rPr>
              <a:t>:</a:t>
            </a:r>
            <a:r>
              <a:rPr lang="zh-TW" altLang="en-US" sz="3200" b="1" dirty="0">
                <a:latin typeface="標楷體" panose="03000509000000000000" pitchFamily="65" charset="-120"/>
                <a:ea typeface="標楷體" panose="03000509000000000000" pitchFamily="65" charset="-120"/>
              </a:rPr>
              <a:t>南投縣政府人事處</a:t>
            </a:r>
            <a:endParaRPr lang="en-US" altLang="zh-TW" sz="3200" b="1" dirty="0">
              <a:latin typeface="標楷體" panose="03000509000000000000" pitchFamily="65" charset="-120"/>
              <a:ea typeface="標楷體" panose="03000509000000000000" pitchFamily="65" charset="-120"/>
            </a:endParaRPr>
          </a:p>
          <a:p>
            <a:r>
              <a:rPr lang="zh-TW" altLang="en-US" sz="3200" b="1" dirty="0">
                <a:latin typeface="標楷體" panose="03000509000000000000" pitchFamily="65" charset="-120"/>
                <a:ea typeface="標楷體" panose="03000509000000000000" pitchFamily="65" charset="-120"/>
              </a:rPr>
              <a:t>報告人 </a:t>
            </a:r>
            <a:r>
              <a:rPr lang="en-US" altLang="zh-TW" sz="3200" b="1" dirty="0">
                <a:latin typeface="標楷體" panose="03000509000000000000" pitchFamily="65" charset="-120"/>
                <a:ea typeface="標楷體" panose="03000509000000000000" pitchFamily="65" charset="-120"/>
              </a:rPr>
              <a:t>:</a:t>
            </a:r>
            <a:r>
              <a:rPr lang="zh-TW" altLang="en-US" sz="3200" b="1" dirty="0">
                <a:latin typeface="標楷體" panose="03000509000000000000" pitchFamily="65" charset="-120"/>
                <a:ea typeface="標楷體" panose="03000509000000000000" pitchFamily="65" charset="-120"/>
              </a:rPr>
              <a:t> 羅金燕律師</a:t>
            </a:r>
            <a:endParaRPr lang="en-US" altLang="zh-TW" sz="3200" b="1" dirty="0">
              <a:latin typeface="標楷體" panose="03000509000000000000" pitchFamily="65" charset="-120"/>
              <a:ea typeface="標楷體" panose="03000509000000000000" pitchFamily="65" charset="-120"/>
            </a:endParaRPr>
          </a:p>
          <a:p>
            <a:r>
              <a:rPr lang="zh-TW" altLang="en-US" sz="3200" b="1" dirty="0">
                <a:latin typeface="標楷體" panose="03000509000000000000" pitchFamily="65" charset="-120"/>
                <a:ea typeface="標楷體" panose="03000509000000000000" pitchFamily="65" charset="-120"/>
              </a:rPr>
              <a:t>民國</a:t>
            </a:r>
            <a:r>
              <a:rPr lang="en-US" altLang="zh-TW" sz="3200" b="1" dirty="0">
                <a:latin typeface="標楷體" panose="03000509000000000000" pitchFamily="65" charset="-120"/>
                <a:ea typeface="標楷體" panose="03000509000000000000" pitchFamily="65" charset="-120"/>
              </a:rPr>
              <a:t>112</a:t>
            </a:r>
            <a:r>
              <a:rPr lang="zh-TW" altLang="en-US" sz="3200" b="1" dirty="0">
                <a:latin typeface="標楷體" panose="03000509000000000000" pitchFamily="65" charset="-120"/>
                <a:ea typeface="標楷體" panose="03000509000000000000" pitchFamily="65" charset="-120"/>
              </a:rPr>
              <a:t>年</a:t>
            </a:r>
            <a:r>
              <a:rPr lang="en-US" altLang="zh-TW" sz="3200" b="1" dirty="0">
                <a:latin typeface="標楷體" panose="03000509000000000000" pitchFamily="65" charset="-120"/>
                <a:ea typeface="標楷體" panose="03000509000000000000" pitchFamily="65" charset="-120"/>
              </a:rPr>
              <a:t>10</a:t>
            </a:r>
            <a:r>
              <a:rPr lang="zh-TW" altLang="en-US" sz="3200" b="1" dirty="0">
                <a:latin typeface="標楷體" panose="03000509000000000000" pitchFamily="65" charset="-120"/>
                <a:ea typeface="標楷體" panose="03000509000000000000" pitchFamily="65" charset="-120"/>
              </a:rPr>
              <a:t>月</a:t>
            </a:r>
            <a:r>
              <a:rPr lang="en-US" altLang="zh-TW" sz="3200" b="1">
                <a:latin typeface="標楷體" panose="03000509000000000000" pitchFamily="65" charset="-120"/>
                <a:ea typeface="標楷體" panose="03000509000000000000" pitchFamily="65" charset="-120"/>
              </a:rPr>
              <a:t>3</a:t>
            </a:r>
            <a:r>
              <a:rPr lang="zh-TW" altLang="en-US" sz="3200" b="1">
                <a:latin typeface="標楷體" panose="03000509000000000000" pitchFamily="65" charset="-120"/>
                <a:ea typeface="標楷體" panose="03000509000000000000" pitchFamily="65" charset="-120"/>
              </a:rPr>
              <a:t>日</a:t>
            </a:r>
            <a:endParaRPr lang="zh-TW" altLang="en-US" sz="32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984970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1">
                <a:lumMod val="75000"/>
              </a:schemeClr>
            </a:gs>
            <a:gs pos="100000">
              <a:schemeClr val="tx1">
                <a:lumMod val="95000"/>
              </a:schemeClr>
            </a:gs>
          </a:gsLst>
          <a:lin ang="6120000" scaled="1"/>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B02B846-2A8A-3869-6F4C-CCBF00445C01}"/>
              </a:ext>
            </a:extLst>
          </p:cNvPr>
          <p:cNvSpPr>
            <a:spLocks noGrp="1"/>
          </p:cNvSpPr>
          <p:nvPr>
            <p:ph type="title"/>
          </p:nvPr>
        </p:nvSpPr>
        <p:spPr>
          <a:xfrm>
            <a:off x="1931436" y="1959429"/>
            <a:ext cx="8957387" cy="4416204"/>
          </a:xfrm>
        </p:spPr>
        <p:txBody>
          <a:bodyPr>
            <a:normAutofit fontScale="90000"/>
          </a:bodyPr>
          <a:lstStyle/>
          <a:p>
            <a:r>
              <a:rPr lang="zh-TW" altLang="zh-TW" sz="3200" kern="100" dirty="0">
                <a:solidFill>
                  <a:srgbClr val="002060"/>
                </a:solidFill>
                <a:effectLst/>
                <a:latin typeface="標楷體" panose="03000509000000000000" pitchFamily="65" charset="-120"/>
                <a:ea typeface="標楷體" panose="03000509000000000000" pitchFamily="65" charset="-120"/>
                <a:cs typeface="Times New Roman" panose="02020603050405020304" pitchFamily="18" charset="0"/>
              </a:rPr>
              <a:t>成立霸凌：行為人須受行政處分、可能面臨民事</a:t>
            </a:r>
            <a:br>
              <a:rPr lang="en-US" altLang="zh-TW" sz="3200" kern="100" dirty="0">
                <a:solidFill>
                  <a:srgbClr val="002060"/>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en-US" sz="3200" kern="100" dirty="0">
                <a:solidFill>
                  <a:srgbClr val="002060"/>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3200" kern="100" dirty="0">
                <a:solidFill>
                  <a:srgbClr val="002060"/>
                </a:solidFill>
                <a:effectLst/>
                <a:latin typeface="標楷體" panose="03000509000000000000" pitchFamily="65" charset="-120"/>
                <a:ea typeface="標楷體" panose="03000509000000000000" pitchFamily="65" charset="-120"/>
                <a:cs typeface="Times New Roman" panose="02020603050405020304" pitchFamily="18" charset="0"/>
              </a:rPr>
              <a:t>損害賠償</a:t>
            </a:r>
            <a:br>
              <a:rPr lang="en-US" altLang="zh-TW" sz="3200" kern="100" dirty="0">
                <a:solidFill>
                  <a:srgbClr val="002060"/>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en-US" sz="3200" kern="100" dirty="0">
                <a:solidFill>
                  <a:srgbClr val="002060"/>
                </a:solidFill>
                <a:effectLst/>
                <a:latin typeface="標楷體" panose="03000509000000000000" pitchFamily="65" charset="-120"/>
                <a:ea typeface="標楷體" panose="03000509000000000000" pitchFamily="65" charset="-120"/>
                <a:cs typeface="Times New Roman" panose="02020603050405020304" pitchFamily="18" charset="0"/>
              </a:rPr>
              <a:t>不成立霸凌</a:t>
            </a:r>
            <a:r>
              <a:rPr lang="zh-TW" altLang="zh-TW" sz="3200" kern="100" dirty="0">
                <a:solidFill>
                  <a:srgbClr val="00206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200" kern="100" dirty="0">
                <a:solidFill>
                  <a:srgbClr val="002060"/>
                </a:solidFill>
                <a:effectLst/>
                <a:latin typeface="標楷體" panose="03000509000000000000" pitchFamily="65" charset="-120"/>
                <a:ea typeface="標楷體" panose="03000509000000000000" pitchFamily="65" charset="-120"/>
                <a:cs typeface="Times New Roman" panose="02020603050405020304" pitchFamily="18" charset="0"/>
              </a:rPr>
              <a:t>還被申訴人清白</a:t>
            </a:r>
            <a:br>
              <a:rPr lang="zh-TW" altLang="zh-TW" sz="3200" kern="100" dirty="0">
                <a:solidFill>
                  <a:srgbClr val="002060"/>
                </a:solidFill>
                <a:effectLst/>
                <a:latin typeface="標楷體" panose="03000509000000000000" pitchFamily="65" charset="-120"/>
                <a:ea typeface="標楷體" panose="03000509000000000000" pitchFamily="65" charset="-120"/>
                <a:cs typeface="Times New Roman" panose="02020603050405020304" pitchFamily="18" charset="0"/>
              </a:rPr>
            </a:br>
            <a:br>
              <a:rPr lang="en-US" altLang="zh-TW" sz="3200" kern="100" dirty="0">
                <a:solidFill>
                  <a:srgbClr val="002060"/>
                </a:solidFill>
                <a:effectLst/>
                <a:latin typeface="標楷體" panose="03000509000000000000" pitchFamily="65" charset="-120"/>
                <a:ea typeface="標楷體" panose="03000509000000000000" pitchFamily="65" charset="-120"/>
                <a:cs typeface="Times New Roman" panose="02020603050405020304" pitchFamily="18" charset="0"/>
              </a:rPr>
            </a:br>
            <a:br>
              <a:rPr lang="en-US" altLang="zh-TW" sz="3200" kern="100" dirty="0">
                <a:solidFill>
                  <a:srgbClr val="002060"/>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en-US" sz="3200"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機關處遇</a:t>
            </a:r>
            <a:r>
              <a:rPr lang="zh-TW" altLang="zh-TW" sz="3200"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a:t>
            </a:r>
            <a:br>
              <a:rPr lang="en-US" altLang="zh-TW" sz="3200"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en-US" sz="3200"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          </a:t>
            </a:r>
            <a:r>
              <a:rPr lang="en-US" altLang="zh-TW" sz="3200"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1.</a:t>
            </a:r>
            <a:r>
              <a:rPr lang="zh-TW" altLang="zh-TW" sz="3200"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引介申訴人心理諮商或予</a:t>
            </a:r>
            <a:r>
              <a:rPr lang="zh-TW" altLang="en-US" sz="3200"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工</a:t>
            </a:r>
            <a:r>
              <a:rPr lang="zh-TW" altLang="zh-TW" sz="3200"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作調整</a:t>
            </a:r>
            <a:br>
              <a:rPr lang="en-US" altLang="zh-TW" sz="3200"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en-US" sz="3200"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          </a:t>
            </a:r>
            <a:r>
              <a:rPr lang="en-US" altLang="zh-TW" sz="3200"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2.</a:t>
            </a:r>
            <a:r>
              <a:rPr lang="zh-TW" altLang="zh-TW" sz="3200"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安排</a:t>
            </a:r>
            <a:r>
              <a:rPr lang="zh-TW" altLang="en-US" sz="3200"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員工</a:t>
            </a:r>
            <a:r>
              <a:rPr lang="zh-TW" altLang="zh-TW" sz="3200"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心靈健康講座或法治概念宣導</a:t>
            </a:r>
            <a:br>
              <a:rPr lang="en-US" altLang="zh-TW" sz="3200"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en-US" sz="3200"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3200"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講習</a:t>
            </a:r>
            <a:br>
              <a:rPr lang="zh-TW" altLang="zh-TW" sz="3200" kern="100" dirty="0">
                <a:solidFill>
                  <a:schemeClr val="accent1">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br>
            <a:endParaRPr lang="zh-TW" altLang="en-US" sz="3200" dirty="0">
              <a:solidFill>
                <a:schemeClr val="accent1">
                  <a:lumMod val="75000"/>
                </a:schemeClr>
              </a:solidFill>
              <a:latin typeface="標楷體" panose="03000509000000000000" pitchFamily="65" charset="-120"/>
              <a:ea typeface="標楷體" panose="03000509000000000000" pitchFamily="65" charset="-120"/>
            </a:endParaRPr>
          </a:p>
        </p:txBody>
      </p:sp>
      <p:sp>
        <p:nvSpPr>
          <p:cNvPr id="3" name="內容版面配置區 2">
            <a:extLst>
              <a:ext uri="{FF2B5EF4-FFF2-40B4-BE49-F238E27FC236}">
                <a16:creationId xmlns:a16="http://schemas.microsoft.com/office/drawing/2014/main" id="{25EB884B-7CEF-9900-0F39-68EBA5C26D93}"/>
              </a:ext>
            </a:extLst>
          </p:cNvPr>
          <p:cNvSpPr>
            <a:spLocks noGrp="1"/>
          </p:cNvSpPr>
          <p:nvPr>
            <p:ph idx="1"/>
          </p:nvPr>
        </p:nvSpPr>
        <p:spPr>
          <a:xfrm>
            <a:off x="2155370" y="685800"/>
            <a:ext cx="7063241" cy="1273629"/>
          </a:xfrm>
        </p:spPr>
        <p:txBody>
          <a:bodyPr>
            <a:normAutofit/>
          </a:bodyPr>
          <a:lstStyle/>
          <a:p>
            <a:pPr marL="0" indent="0" algn="ctr">
              <a:buNone/>
            </a:pPr>
            <a:r>
              <a:rPr lang="zh-TW" altLang="en-US" sz="3600" dirty="0">
                <a:solidFill>
                  <a:srgbClr val="002060"/>
                </a:solidFill>
                <a:latin typeface="標楷體" panose="03000509000000000000" pitchFamily="65" charset="-120"/>
                <a:ea typeface="標楷體" panose="03000509000000000000" pitchFamily="65" charset="-120"/>
              </a:rPr>
              <a:t>  </a:t>
            </a:r>
            <a:r>
              <a:rPr lang="zh-TW" altLang="en-US" sz="3600" b="1" dirty="0">
                <a:solidFill>
                  <a:srgbClr val="002060"/>
                </a:solidFill>
                <a:latin typeface="標楷體" panose="03000509000000000000" pitchFamily="65" charset="-120"/>
                <a:ea typeface="標楷體" panose="03000509000000000000" pitchFamily="65" charset="-120"/>
              </a:rPr>
              <a:t>終局的正義與</a:t>
            </a:r>
            <a:r>
              <a:rPr lang="zh-TW" altLang="en-US" sz="3600" b="1" dirty="0">
                <a:solidFill>
                  <a:srgbClr val="7030A0"/>
                </a:solidFill>
                <a:latin typeface="標楷體" panose="03000509000000000000" pitchFamily="65" charset="-120"/>
                <a:ea typeface="標楷體" panose="03000509000000000000" pitchFamily="65" charset="-120"/>
              </a:rPr>
              <a:t>溫柔</a:t>
            </a:r>
          </a:p>
        </p:txBody>
      </p:sp>
    </p:spTree>
    <p:extLst>
      <p:ext uri="{BB962C8B-B14F-4D97-AF65-F5344CB8AC3E}">
        <p14:creationId xmlns:p14="http://schemas.microsoft.com/office/powerpoint/2010/main" val="1565176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a:gsLst>
            <a:gs pos="96000">
              <a:schemeClr val="accent4">
                <a:lumMod val="75000"/>
              </a:schemeClr>
            </a:gs>
            <a:gs pos="38000">
              <a:schemeClr val="accent6">
                <a:lumMod val="40000"/>
                <a:lumOff val="60000"/>
              </a:schemeClr>
            </a:gs>
            <a:gs pos="54000">
              <a:srgbClr val="FFFF00"/>
            </a:gs>
            <a:gs pos="56000">
              <a:schemeClr val="accent2">
                <a:lumMod val="20000"/>
                <a:lumOff val="80000"/>
              </a:schemeClr>
            </a:gs>
            <a:gs pos="3000">
              <a:schemeClr val="accent2">
                <a:lumMod val="20000"/>
                <a:lumOff val="80000"/>
              </a:schemeClr>
            </a:gs>
            <a:gs pos="14000">
              <a:schemeClr val="bg2">
                <a:shade val="96000"/>
                <a:satMod val="120000"/>
                <a:lumMod val="90000"/>
              </a:schemeClr>
            </a:gs>
          </a:gsLst>
          <a:lin ang="1800000" scaled="0"/>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2C69136-ADDA-D0CA-9CC6-29A7DD5BDF64}"/>
              </a:ext>
            </a:extLst>
          </p:cNvPr>
          <p:cNvSpPr>
            <a:spLocks noGrp="1"/>
          </p:cNvSpPr>
          <p:nvPr>
            <p:ph type="title"/>
          </p:nvPr>
        </p:nvSpPr>
        <p:spPr>
          <a:xfrm>
            <a:off x="684212" y="5796793"/>
            <a:ext cx="8534400" cy="197606"/>
          </a:xfrm>
        </p:spPr>
        <p:txBody>
          <a:bodyPr>
            <a:normAutofit fontScale="90000"/>
          </a:bodyPr>
          <a:lstStyle/>
          <a:p>
            <a:endParaRPr lang="zh-TW" altLang="en-US" dirty="0"/>
          </a:p>
        </p:txBody>
      </p:sp>
      <p:sp>
        <p:nvSpPr>
          <p:cNvPr id="3" name="內容版面配置區 2">
            <a:extLst>
              <a:ext uri="{FF2B5EF4-FFF2-40B4-BE49-F238E27FC236}">
                <a16:creationId xmlns:a16="http://schemas.microsoft.com/office/drawing/2014/main" id="{818B1857-439B-A6EB-5980-49F8FD607AB6}"/>
              </a:ext>
            </a:extLst>
          </p:cNvPr>
          <p:cNvSpPr>
            <a:spLocks noGrp="1"/>
          </p:cNvSpPr>
          <p:nvPr>
            <p:ph idx="1"/>
          </p:nvPr>
        </p:nvSpPr>
        <p:spPr>
          <a:xfrm>
            <a:off x="1904300" y="685800"/>
            <a:ext cx="8028265" cy="5027103"/>
          </a:xfrm>
        </p:spPr>
        <p:txBody>
          <a:bodyPr>
            <a:normAutofit/>
          </a:bodyPr>
          <a:lstStyle/>
          <a:p>
            <a:pPr marL="0" indent="0" algn="ctr">
              <a:buNone/>
            </a:pPr>
            <a:r>
              <a:rPr lang="zh-TW" altLang="en-US" sz="5400" b="1" dirty="0">
                <a:solidFill>
                  <a:schemeClr val="accent2">
                    <a:lumMod val="60000"/>
                    <a:lumOff val="40000"/>
                  </a:schemeClr>
                </a:solidFill>
                <a:latin typeface="標楷體" panose="03000509000000000000" pitchFamily="65" charset="-120"/>
                <a:ea typeface="標楷體" panose="03000509000000000000" pitchFamily="65" charset="-120"/>
              </a:rPr>
              <a:t>性</a:t>
            </a:r>
            <a:r>
              <a:rPr lang="zh-TW" altLang="en-US" sz="5400" b="1" dirty="0">
                <a:solidFill>
                  <a:srgbClr val="00B050"/>
                </a:solidFill>
                <a:latin typeface="標楷體" panose="03000509000000000000" pitchFamily="65" charset="-120"/>
                <a:ea typeface="標楷體" panose="03000509000000000000" pitchFamily="65" charset="-120"/>
              </a:rPr>
              <a:t>平</a:t>
            </a:r>
            <a:r>
              <a:rPr lang="zh-TW" altLang="en-US" sz="5400" b="1" dirty="0">
                <a:solidFill>
                  <a:srgbClr val="002060"/>
                </a:solidFill>
                <a:latin typeface="標楷體" panose="03000509000000000000" pitchFamily="65" charset="-120"/>
                <a:ea typeface="標楷體" panose="03000509000000000000" pitchFamily="65" charset="-120"/>
              </a:rPr>
              <a:t>案件之</a:t>
            </a:r>
            <a:r>
              <a:rPr lang="zh-TW" altLang="en-US" sz="5400" b="1" dirty="0">
                <a:latin typeface="標楷體" panose="03000509000000000000" pitchFamily="65" charset="-120"/>
                <a:ea typeface="標楷體" panose="03000509000000000000" pitchFamily="65" charset="-120"/>
              </a:rPr>
              <a:t>處理程序</a:t>
            </a:r>
          </a:p>
        </p:txBody>
      </p:sp>
    </p:spTree>
    <p:extLst>
      <p:ext uri="{BB962C8B-B14F-4D97-AF65-F5344CB8AC3E}">
        <p14:creationId xmlns:p14="http://schemas.microsoft.com/office/powerpoint/2010/main" val="262569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lumMod val="20000"/>
                <a:lumOff val="80000"/>
              </a:schemeClr>
            </a:gs>
            <a:gs pos="100000">
              <a:schemeClr val="accent5">
                <a:lumMod val="20000"/>
                <a:lumOff val="80000"/>
              </a:schemeClr>
            </a:gs>
          </a:gsLst>
          <a:lin ang="6120000" scaled="1"/>
        </a:gradFill>
        <a:effectLst/>
      </p:bgPr>
    </p:bg>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8118E732-BDDA-3A21-F0F6-8288382DD983}"/>
              </a:ext>
            </a:extLst>
          </p:cNvPr>
          <p:cNvSpPr>
            <a:spLocks noGrp="1"/>
          </p:cNvSpPr>
          <p:nvPr>
            <p:ph type="title"/>
          </p:nvPr>
        </p:nvSpPr>
        <p:spPr>
          <a:xfrm>
            <a:off x="1679509" y="2155971"/>
            <a:ext cx="8369560" cy="4169328"/>
          </a:xfrm>
        </p:spPr>
        <p:txBody>
          <a:bodyPr>
            <a:normAutofit fontScale="90000"/>
          </a:bodyPr>
          <a:lstStyle/>
          <a:p>
            <a:pPr marL="342900" lvl="0" indent="-342900">
              <a:tabLst>
                <a:tab pos="457200" algn="l"/>
              </a:tabLst>
            </a:pPr>
            <a:r>
              <a:rPr lang="zh-TW" altLang="en-US" sz="4800" kern="100" dirty="0">
                <a:effectLst/>
                <a:latin typeface="標楷體" panose="03000509000000000000" pitchFamily="65" charset="-120"/>
                <a:ea typeface="標楷體" panose="03000509000000000000" pitchFamily="65" charset="-120"/>
                <a:cs typeface="Times New Roman" panose="02020603050405020304" pitchFamily="18" charset="0"/>
              </a:rPr>
              <a:t> </a:t>
            </a:r>
            <a:br>
              <a:rPr lang="en-US" altLang="zh-TW" sz="4800" kern="100" dirty="0">
                <a:effectLst/>
                <a:latin typeface="標楷體" panose="03000509000000000000" pitchFamily="65" charset="-120"/>
                <a:ea typeface="標楷體" panose="03000509000000000000" pitchFamily="65" charset="-120"/>
                <a:cs typeface="Times New Roman" panose="02020603050405020304" pitchFamily="18" charset="0"/>
              </a:rPr>
            </a:br>
            <a:r>
              <a:rPr lang="en-US" altLang="zh-TW" sz="48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1.</a:t>
            </a:r>
            <a:r>
              <a:rPr lang="zh-TW" altLang="zh-TW" sz="48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性別</a:t>
            </a:r>
            <a:r>
              <a:rPr lang="zh-TW" altLang="en-US" sz="48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平等</a:t>
            </a:r>
            <a:r>
              <a:rPr lang="zh-TW" altLang="zh-TW" sz="48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工作法</a:t>
            </a:r>
            <a:br>
              <a:rPr lang="en-US" altLang="zh-TW" sz="48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br>
            <a:br>
              <a:rPr lang="en-US" altLang="zh-TW" sz="4800" kern="100" dirty="0">
                <a:solidFill>
                  <a:schemeClr val="bg2">
                    <a:lumMod val="75000"/>
                  </a:schemeClr>
                </a:solidFill>
                <a:latin typeface="標楷體" panose="03000509000000000000" pitchFamily="65" charset="-120"/>
                <a:ea typeface="標楷體" panose="03000509000000000000" pitchFamily="65" charset="-120"/>
                <a:cs typeface="Times New Roman" panose="02020603050405020304" pitchFamily="18" charset="0"/>
              </a:rPr>
            </a:br>
            <a:r>
              <a:rPr lang="en-US" altLang="zh-TW" sz="48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2.</a:t>
            </a:r>
            <a:r>
              <a:rPr lang="zh-TW" altLang="zh-TW" sz="48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性別平等教育法</a:t>
            </a:r>
            <a:br>
              <a:rPr lang="en-US" altLang="zh-TW" sz="48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br>
            <a:br>
              <a:rPr lang="zh-TW" altLang="zh-TW" sz="48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br>
            <a:r>
              <a:rPr lang="en-US" altLang="zh-TW" sz="48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3.</a:t>
            </a:r>
            <a:r>
              <a:rPr lang="zh-TW" altLang="en-US" sz="48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性</a:t>
            </a:r>
            <a:r>
              <a:rPr lang="zh-TW" altLang="zh-TW" sz="48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騷擾防治法</a:t>
            </a:r>
            <a:r>
              <a:rPr lang="zh-TW" altLang="zh-TW" dirty="0">
                <a:solidFill>
                  <a:schemeClr val="bg2"/>
                </a:solidFill>
                <a:effectLst/>
                <a:ea typeface="新細明體" panose="02020500000000000000" pitchFamily="18" charset="-120"/>
                <a:cs typeface="Times New Roman" panose="02020603050405020304" pitchFamily="18" charset="0"/>
              </a:rPr>
              <a:t>、</a:t>
            </a:r>
            <a:r>
              <a:rPr lang="en-US" altLang="zh-TW" sz="1800" kern="100" dirty="0">
                <a:solidFill>
                  <a:schemeClr val="accent3">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en-US" sz="4900" dirty="0">
                <a:solidFill>
                  <a:schemeClr val="bg2">
                    <a:lumMod val="75000"/>
                  </a:schemeClr>
                </a:solidFill>
                <a:latin typeface="標楷體" pitchFamily="65" charset="-120"/>
                <a:ea typeface="標楷體" pitchFamily="65" charset="-120"/>
              </a:rPr>
              <a:t>性侵害犯罪防</a:t>
            </a:r>
            <a:br>
              <a:rPr lang="en-US" altLang="zh-TW" sz="4900" dirty="0">
                <a:solidFill>
                  <a:schemeClr val="bg2">
                    <a:lumMod val="75000"/>
                  </a:schemeClr>
                </a:solidFill>
                <a:latin typeface="標楷體" pitchFamily="65" charset="-120"/>
                <a:ea typeface="標楷體" pitchFamily="65" charset="-120"/>
              </a:rPr>
            </a:br>
            <a:r>
              <a:rPr lang="zh-TW" altLang="en-US" sz="4900" dirty="0">
                <a:solidFill>
                  <a:schemeClr val="bg2">
                    <a:lumMod val="75000"/>
                  </a:schemeClr>
                </a:solidFill>
                <a:latin typeface="標楷體" pitchFamily="65" charset="-120"/>
                <a:ea typeface="標楷體" pitchFamily="65" charset="-120"/>
              </a:rPr>
              <a:t>  治法</a:t>
            </a:r>
            <a:br>
              <a:rPr lang="zh-TW" altLang="zh-TW" sz="4900" kern="100" dirty="0">
                <a:solidFill>
                  <a:schemeClr val="bg2">
                    <a:lumMod val="75000"/>
                  </a:schemeClr>
                </a:solidFill>
                <a:effectLst/>
                <a:latin typeface="Calibri" panose="020F0502020204030204" pitchFamily="34" charset="0"/>
                <a:ea typeface="新細明體" panose="02020500000000000000" pitchFamily="18" charset="-120"/>
                <a:cs typeface="Times New Roman" panose="02020603050405020304" pitchFamily="18" charset="0"/>
              </a:rPr>
            </a:br>
            <a:r>
              <a:rPr lang="en-US" altLang="zh-TW" sz="3200" kern="100" dirty="0">
                <a:effectLst/>
                <a:latin typeface="Calibri" panose="020F0502020204030204" pitchFamily="34" charset="0"/>
                <a:ea typeface="新細明體" panose="02020500000000000000" pitchFamily="18" charset="-120"/>
                <a:cs typeface="Times New Roman" panose="02020603050405020304" pitchFamily="18" charset="0"/>
              </a:rPr>
              <a:t> </a:t>
            </a:r>
            <a:br>
              <a:rPr lang="zh-TW" altLang="zh-TW" sz="3200" kern="100" dirty="0">
                <a:effectLst/>
                <a:latin typeface="Calibri" panose="020F0502020204030204" pitchFamily="34" charset="0"/>
                <a:ea typeface="新細明體" panose="02020500000000000000" pitchFamily="18" charset="-120"/>
                <a:cs typeface="Times New Roman" panose="02020603050405020304" pitchFamily="18" charset="0"/>
              </a:rPr>
            </a:br>
            <a:endParaRPr lang="zh-TW" altLang="en-US" sz="3200" dirty="0"/>
          </a:p>
        </p:txBody>
      </p:sp>
      <p:sp>
        <p:nvSpPr>
          <p:cNvPr id="6" name="內容版面配置區 5">
            <a:extLst>
              <a:ext uri="{FF2B5EF4-FFF2-40B4-BE49-F238E27FC236}">
                <a16:creationId xmlns:a16="http://schemas.microsoft.com/office/drawing/2014/main" id="{796DA9FB-EDA8-E0E3-CE36-4B520C7D6D1D}"/>
              </a:ext>
            </a:extLst>
          </p:cNvPr>
          <p:cNvSpPr>
            <a:spLocks noGrp="1"/>
          </p:cNvSpPr>
          <p:nvPr>
            <p:ph idx="1"/>
          </p:nvPr>
        </p:nvSpPr>
        <p:spPr>
          <a:xfrm>
            <a:off x="1679509" y="919067"/>
            <a:ext cx="7511112" cy="1109444"/>
          </a:xfrm>
          <a:gradFill>
            <a:gsLst>
              <a:gs pos="10000">
                <a:schemeClr val="bg2">
                  <a:lumMod val="20000"/>
                  <a:lumOff val="80000"/>
                </a:schemeClr>
              </a:gs>
              <a:gs pos="100000">
                <a:schemeClr val="accent5">
                  <a:lumMod val="20000"/>
                  <a:lumOff val="80000"/>
                </a:schemeClr>
              </a:gs>
            </a:gsLst>
            <a:lin ang="6120000" scaled="1"/>
          </a:gradFill>
        </p:spPr>
        <p:txBody>
          <a:bodyPr>
            <a:normAutofit/>
          </a:bodyPr>
          <a:lstStyle/>
          <a:p>
            <a:pPr marL="0" indent="0" algn="ctr">
              <a:buNone/>
            </a:pPr>
            <a:r>
              <a:rPr lang="zh-TW" altLang="en-US" sz="5400" dirty="0">
                <a:latin typeface="標楷體" panose="03000509000000000000" pitchFamily="65" charset="-120"/>
                <a:ea typeface="標楷體" panose="03000509000000000000" pitchFamily="65" charset="-120"/>
              </a:rPr>
              <a:t>性別平等三大法</a:t>
            </a:r>
          </a:p>
        </p:txBody>
      </p:sp>
    </p:spTree>
    <p:extLst>
      <p:ext uri="{BB962C8B-B14F-4D97-AF65-F5344CB8AC3E}">
        <p14:creationId xmlns:p14="http://schemas.microsoft.com/office/powerpoint/2010/main" val="4031150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5596">
              <a:schemeClr val="tx2">
                <a:lumMod val="20000"/>
                <a:lumOff val="80000"/>
              </a:schemeClr>
            </a:gs>
            <a:gs pos="100000">
              <a:schemeClr val="tx2">
                <a:lumMod val="20000"/>
                <a:lumOff val="80000"/>
              </a:schemeClr>
            </a:gs>
            <a:gs pos="100000">
              <a:schemeClr val="accent3">
                <a:lumMod val="20000"/>
                <a:lumOff val="80000"/>
              </a:schemeClr>
            </a:gs>
          </a:gsLst>
          <a:lin ang="6120000" scaled="1"/>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261861C-D49A-18B3-BAB1-BCDFE54D5E56}"/>
              </a:ext>
            </a:extLst>
          </p:cNvPr>
          <p:cNvSpPr>
            <a:spLocks noGrp="1"/>
          </p:cNvSpPr>
          <p:nvPr>
            <p:ph type="title"/>
          </p:nvPr>
        </p:nvSpPr>
        <p:spPr>
          <a:xfrm>
            <a:off x="2071396" y="2132087"/>
            <a:ext cx="8416212" cy="3942141"/>
          </a:xfrm>
        </p:spPr>
        <p:txBody>
          <a:bodyPr>
            <a:noAutofit/>
          </a:bodyPr>
          <a:lstStyle/>
          <a:p>
            <a:r>
              <a:rPr lang="zh-TW" altLang="zh-TW" sz="32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性別平等工作法</a:t>
            </a:r>
            <a:r>
              <a:rPr lang="en-US" altLang="zh-TW" sz="3200" kern="1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32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提供友善職場，保障</a:t>
            </a:r>
            <a:r>
              <a:rPr lang="zh-TW" altLang="zh-TW" sz="3200" b="1"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工作權</a:t>
            </a:r>
            <a:r>
              <a:rPr lang="zh-TW" altLang="zh-TW" sz="32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a:t>
            </a:r>
            <a:br>
              <a:rPr lang="en-US" altLang="zh-TW" sz="32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br>
            <a:br>
              <a:rPr lang="en-US" altLang="zh-TW" sz="32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zh-TW" sz="3200"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性別平等教育法</a:t>
            </a:r>
            <a:r>
              <a:rPr lang="en-US" altLang="zh-TW" sz="3200" kern="1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3200"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提供安全校園，保障</a:t>
            </a:r>
            <a:r>
              <a:rPr lang="zh-TW" altLang="zh-TW" sz="3200" b="1"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教育權</a:t>
            </a:r>
            <a:r>
              <a:rPr lang="zh-TW" altLang="zh-TW" sz="3200"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a:t>
            </a:r>
            <a:br>
              <a:rPr lang="zh-TW" altLang="zh-TW" sz="3200"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br>
            <a:br>
              <a:rPr lang="en-US" altLang="zh-TW" sz="3200" dirty="0">
                <a:latin typeface="標楷體" panose="03000509000000000000" pitchFamily="65" charset="-120"/>
                <a:ea typeface="標楷體" panose="03000509000000000000" pitchFamily="65" charset="-120"/>
              </a:rPr>
            </a:br>
            <a:r>
              <a:rPr lang="zh-TW" altLang="en-US" sz="32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性</a:t>
            </a:r>
            <a:r>
              <a:rPr lang="zh-TW" altLang="zh-TW" sz="32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騷擾防治法</a:t>
            </a:r>
            <a:r>
              <a:rPr lang="zh-TW" altLang="zh-TW" sz="3200" dirty="0">
                <a:solidFill>
                  <a:schemeClr val="accent6">
                    <a:lumMod val="75000"/>
                  </a:schemeClr>
                </a:solidFill>
                <a:effectLst/>
                <a:ea typeface="新細明體" panose="02020500000000000000" pitchFamily="18" charset="-120"/>
                <a:cs typeface="Times New Roman" panose="02020603050405020304" pitchFamily="18" charset="0"/>
              </a:rPr>
              <a:t>、</a:t>
            </a:r>
            <a:r>
              <a:rPr lang="zh-TW" altLang="en-US" sz="3200" dirty="0">
                <a:solidFill>
                  <a:schemeClr val="accent6">
                    <a:lumMod val="75000"/>
                  </a:schemeClr>
                </a:solidFill>
                <a:latin typeface="標楷體" pitchFamily="65" charset="-120"/>
                <a:ea typeface="標楷體" pitchFamily="65" charset="-120"/>
              </a:rPr>
              <a:t>性侵害犯罪防治法</a:t>
            </a:r>
            <a:r>
              <a:rPr lang="en-US" altLang="zh-TW" sz="3200" dirty="0">
                <a:solidFill>
                  <a:schemeClr val="bg1"/>
                </a:solidFill>
                <a:latin typeface="標楷體" pitchFamily="65" charset="-120"/>
                <a:ea typeface="標楷體" pitchFamily="65" charset="-120"/>
              </a:rPr>
              <a:t>:</a:t>
            </a:r>
            <a:r>
              <a:rPr lang="zh-TW" altLang="en-US" sz="3200" dirty="0">
                <a:solidFill>
                  <a:schemeClr val="accent6">
                    <a:lumMod val="75000"/>
                  </a:schemeClr>
                </a:solidFill>
                <a:latin typeface="標楷體" panose="03000509000000000000" pitchFamily="65" charset="-120"/>
                <a:ea typeface="標楷體" panose="03000509000000000000" pitchFamily="65" charset="-120"/>
              </a:rPr>
              <a:t>提供安全</a:t>
            </a:r>
            <a:br>
              <a:rPr lang="en-US" altLang="zh-TW" sz="3200" dirty="0">
                <a:solidFill>
                  <a:schemeClr val="accent6">
                    <a:lumMod val="75000"/>
                  </a:schemeClr>
                </a:solidFill>
                <a:latin typeface="標楷體" panose="03000509000000000000" pitchFamily="65" charset="-120"/>
                <a:ea typeface="標楷體" panose="03000509000000000000" pitchFamily="65" charset="-120"/>
              </a:rPr>
            </a:br>
            <a:r>
              <a:rPr lang="zh-TW" altLang="en-US" sz="3200" dirty="0">
                <a:solidFill>
                  <a:schemeClr val="accent6">
                    <a:lumMod val="75000"/>
                  </a:schemeClr>
                </a:solidFill>
                <a:latin typeface="標楷體" panose="03000509000000000000" pitchFamily="65" charset="-120"/>
                <a:ea typeface="標楷體" panose="03000509000000000000" pitchFamily="65" charset="-120"/>
              </a:rPr>
              <a:t>                     環境</a:t>
            </a:r>
            <a:r>
              <a:rPr lang="zh-TW" altLang="zh-TW" sz="32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200" dirty="0">
                <a:solidFill>
                  <a:schemeClr val="accent6">
                    <a:lumMod val="75000"/>
                  </a:schemeClr>
                </a:solidFill>
                <a:latin typeface="標楷體" panose="03000509000000000000" pitchFamily="65" charset="-120"/>
                <a:ea typeface="標楷體" panose="03000509000000000000" pitchFamily="65" charset="-120"/>
              </a:rPr>
              <a:t>保障</a:t>
            </a:r>
            <a:r>
              <a:rPr lang="zh-TW" altLang="en-US" sz="3200" b="1" dirty="0">
                <a:solidFill>
                  <a:schemeClr val="accent6">
                    <a:lumMod val="75000"/>
                  </a:schemeClr>
                </a:solidFill>
                <a:latin typeface="標楷體" panose="03000509000000000000" pitchFamily="65" charset="-120"/>
                <a:ea typeface="標楷體" panose="03000509000000000000" pitchFamily="65" charset="-120"/>
              </a:rPr>
              <a:t>人身安全</a:t>
            </a:r>
            <a:r>
              <a:rPr lang="zh-TW" altLang="zh-TW" sz="32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a:t>
            </a:r>
            <a:endParaRPr lang="zh-TW" altLang="en-US" sz="3200" dirty="0">
              <a:solidFill>
                <a:schemeClr val="accent6">
                  <a:lumMod val="75000"/>
                </a:schemeClr>
              </a:solidFill>
              <a:latin typeface="標楷體" panose="03000509000000000000" pitchFamily="65" charset="-120"/>
              <a:ea typeface="標楷體" panose="03000509000000000000" pitchFamily="65" charset="-120"/>
            </a:endParaRPr>
          </a:p>
        </p:txBody>
      </p:sp>
      <p:sp>
        <p:nvSpPr>
          <p:cNvPr id="3" name="內容版面配置區 2">
            <a:extLst>
              <a:ext uri="{FF2B5EF4-FFF2-40B4-BE49-F238E27FC236}">
                <a16:creationId xmlns:a16="http://schemas.microsoft.com/office/drawing/2014/main" id="{49C4EBFE-70AA-A826-BE39-00572769DD35}"/>
              </a:ext>
            </a:extLst>
          </p:cNvPr>
          <p:cNvSpPr>
            <a:spLocks noGrp="1"/>
          </p:cNvSpPr>
          <p:nvPr>
            <p:ph idx="1"/>
          </p:nvPr>
        </p:nvSpPr>
        <p:spPr>
          <a:xfrm>
            <a:off x="2799184" y="685800"/>
            <a:ext cx="6419428" cy="1101055"/>
          </a:xfrm>
          <a:gradFill>
            <a:gsLst>
              <a:gs pos="79000">
                <a:schemeClr val="tx2">
                  <a:lumMod val="20000"/>
                  <a:lumOff val="80000"/>
                </a:schemeClr>
              </a:gs>
              <a:gs pos="100000">
                <a:schemeClr val="accent5">
                  <a:lumMod val="40000"/>
                  <a:lumOff val="60000"/>
                </a:schemeClr>
              </a:gs>
            </a:gsLst>
            <a:lin ang="6120000" scaled="1"/>
          </a:gradFill>
        </p:spPr>
        <p:txBody>
          <a:bodyPr>
            <a:normAutofit/>
          </a:bodyPr>
          <a:lstStyle/>
          <a:p>
            <a:pPr marL="0" indent="0" algn="ctr">
              <a:buNone/>
            </a:pPr>
            <a:r>
              <a:rPr lang="zh-TW" altLang="en-US" sz="4000" dirty="0">
                <a:latin typeface="標楷體" panose="03000509000000000000" pitchFamily="65" charset="-120"/>
                <a:ea typeface="標楷體" panose="03000509000000000000" pitchFamily="65" charset="-120"/>
              </a:rPr>
              <a:t>立法目的不同</a:t>
            </a:r>
          </a:p>
        </p:txBody>
      </p:sp>
    </p:spTree>
    <p:extLst>
      <p:ext uri="{BB962C8B-B14F-4D97-AF65-F5344CB8AC3E}">
        <p14:creationId xmlns:p14="http://schemas.microsoft.com/office/powerpoint/2010/main" val="3251153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5">
                <a:lumMod val="20000"/>
                <a:lumOff val="80000"/>
              </a:schemeClr>
            </a:gs>
            <a:gs pos="100000">
              <a:schemeClr val="tx2">
                <a:lumMod val="20000"/>
                <a:lumOff val="80000"/>
              </a:schemeClr>
            </a:gs>
          </a:gsLst>
          <a:lin ang="6120000" scaled="1"/>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730556C-A304-8E2C-F8B1-A217E45B4BCD}"/>
              </a:ext>
            </a:extLst>
          </p:cNvPr>
          <p:cNvSpPr>
            <a:spLocks noGrp="1"/>
          </p:cNvSpPr>
          <p:nvPr>
            <p:ph type="title"/>
          </p:nvPr>
        </p:nvSpPr>
        <p:spPr>
          <a:xfrm>
            <a:off x="2216536" y="1904301"/>
            <a:ext cx="7758928" cy="4068661"/>
          </a:xfrm>
        </p:spPr>
        <p:txBody>
          <a:bodyPr>
            <a:normAutofit/>
          </a:bodyPr>
          <a:lstStyle/>
          <a:p>
            <a:r>
              <a:rPr lang="zh-TW" altLang="zh-TW" sz="3200" b="1" kern="100" dirty="0">
                <a:solidFill>
                  <a:schemeClr val="bg2"/>
                </a:solidFill>
                <a:effectLst/>
                <a:latin typeface="標楷體" panose="03000509000000000000" pitchFamily="65" charset="-120"/>
                <a:ea typeface="標楷體" panose="03000509000000000000" pitchFamily="65" charset="-120"/>
                <a:cs typeface="Times New Roman" panose="02020603050405020304" pitchFamily="18" charset="0"/>
              </a:rPr>
              <a:t>性別平等</a:t>
            </a:r>
            <a:r>
              <a:rPr lang="zh-TW" altLang="en-US" sz="3200" b="1" kern="100" dirty="0">
                <a:solidFill>
                  <a:schemeClr val="bg2"/>
                </a:solidFill>
                <a:latin typeface="標楷體" panose="03000509000000000000" pitchFamily="65" charset="-120"/>
                <a:ea typeface="標楷體" panose="03000509000000000000" pitchFamily="65" charset="-120"/>
                <a:cs typeface="Times New Roman" panose="02020603050405020304" pitchFamily="18" charset="0"/>
              </a:rPr>
              <a:t>工作</a:t>
            </a:r>
            <a:r>
              <a:rPr lang="zh-TW" altLang="zh-TW" sz="3200" b="1" kern="100" dirty="0">
                <a:solidFill>
                  <a:schemeClr val="bg2"/>
                </a:solidFill>
                <a:effectLst/>
                <a:latin typeface="標楷體" panose="03000509000000000000" pitchFamily="65" charset="-120"/>
                <a:ea typeface="標楷體" panose="03000509000000000000" pitchFamily="65" charset="-120"/>
                <a:cs typeface="Times New Roman" panose="02020603050405020304" pitchFamily="18" charset="0"/>
              </a:rPr>
              <a:t>法</a:t>
            </a:r>
            <a:r>
              <a:rPr lang="en-US" altLang="zh-TW" sz="3200" b="1" kern="100" dirty="0">
                <a:solidFill>
                  <a:schemeClr val="bg2"/>
                </a:solidFill>
                <a:effectLst/>
                <a:latin typeface="標楷體" panose="03000509000000000000" pitchFamily="65" charset="-120"/>
                <a:ea typeface="標楷體" panose="03000509000000000000" pitchFamily="65" charset="-120"/>
                <a:cs typeface="Times New Roman" panose="02020603050405020304" pitchFamily="18" charset="0"/>
              </a:rPr>
              <a:t>:</a:t>
            </a:r>
            <a:r>
              <a:rPr lang="en-US" altLang="zh-TW" sz="3200" b="1" kern="1200" dirty="0">
                <a:solidFill>
                  <a:schemeClr val="bg2"/>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3200" b="1" kern="100" dirty="0">
                <a:solidFill>
                  <a:schemeClr val="bg2"/>
                </a:solidFill>
                <a:effectLst/>
                <a:latin typeface="標楷體" panose="03000509000000000000" pitchFamily="65" charset="-120"/>
                <a:ea typeface="標楷體" panose="03000509000000000000" pitchFamily="65" charset="-120"/>
                <a:cs typeface="Times New Roman" panose="02020603050405020304" pitchFamily="18" charset="0"/>
              </a:rPr>
              <a:t>教職員工、職場</a:t>
            </a:r>
            <a:br>
              <a:rPr lang="en-US" altLang="zh-TW" sz="3200" b="1" kern="100" dirty="0">
                <a:solidFill>
                  <a:schemeClr val="bg2"/>
                </a:solidFill>
                <a:effectLst/>
                <a:latin typeface="標楷體" panose="03000509000000000000" pitchFamily="65" charset="-120"/>
                <a:ea typeface="標楷體" panose="03000509000000000000" pitchFamily="65" charset="-120"/>
                <a:cs typeface="Times New Roman" panose="02020603050405020304" pitchFamily="18" charset="0"/>
              </a:rPr>
            </a:br>
            <a:br>
              <a:rPr lang="en-US" altLang="zh-TW" sz="3200" b="1"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zh-TW" sz="3200" b="1" kern="100" dirty="0">
                <a:solidFill>
                  <a:schemeClr val="accent3">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性別平等教育法</a:t>
            </a:r>
            <a:r>
              <a:rPr lang="en-US" altLang="zh-TW" sz="3200" b="1" kern="100" dirty="0">
                <a:solidFill>
                  <a:schemeClr val="accent3">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a:t>
            </a:r>
            <a:r>
              <a:rPr lang="en-US" altLang="zh-TW" sz="3200" b="1" kern="1200" dirty="0">
                <a:solidFill>
                  <a:schemeClr val="accent3">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3200" b="1" kern="100" dirty="0">
                <a:solidFill>
                  <a:schemeClr val="accent3">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學生</a:t>
            </a:r>
            <a:r>
              <a:rPr lang="zh-TW" altLang="en-US" sz="3200" b="1" kern="100" dirty="0">
                <a:solidFill>
                  <a:schemeClr val="accent3">
                    <a:lumMod val="75000"/>
                  </a:schemeClr>
                </a:solidFill>
                <a:latin typeface="標楷體" panose="03000509000000000000" pitchFamily="65" charset="-120"/>
                <a:ea typeface="標楷體" panose="03000509000000000000" pitchFamily="65" charset="-120"/>
                <a:cs typeface="Times New Roman" panose="02020603050405020304" pitchFamily="18" charset="0"/>
              </a:rPr>
              <a:t>遭侵害</a:t>
            </a:r>
            <a:r>
              <a:rPr lang="zh-TW" altLang="zh-TW" sz="3200" kern="100" dirty="0">
                <a:solidFill>
                  <a:schemeClr val="accent3">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200" kern="100" dirty="0">
                <a:solidFill>
                  <a:schemeClr val="accent3">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加害者為</a:t>
            </a:r>
            <a:r>
              <a:rPr lang="zh-TW" altLang="en-US" sz="3200" dirty="0">
                <a:solidFill>
                  <a:schemeClr val="accent3">
                    <a:lumMod val="75000"/>
                  </a:schemeClr>
                </a:solidFill>
                <a:latin typeface="標楷體" pitchFamily="65" charset="-120"/>
                <a:ea typeface="標楷體" pitchFamily="65" charset="-120"/>
              </a:rPr>
              <a:t>校長、教師、職員、工友或學生</a:t>
            </a:r>
            <a:r>
              <a:rPr lang="zh-TW" altLang="zh-TW" sz="3200" kern="100" dirty="0">
                <a:solidFill>
                  <a:schemeClr val="accent3">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a:t>
            </a:r>
            <a:br>
              <a:rPr lang="en-US" altLang="zh-TW" sz="3200" kern="100" dirty="0">
                <a:solidFill>
                  <a:schemeClr val="accent3">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br>
            <a:br>
              <a:rPr lang="en-US" altLang="zh-TW" sz="3200" b="1"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zh-TW" sz="3200" b="1"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性騷擾防治法、性侵害</a:t>
            </a:r>
            <a:r>
              <a:rPr lang="zh-TW" altLang="en-US" sz="3200" b="1"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犯罪</a:t>
            </a:r>
            <a:r>
              <a:rPr lang="zh-TW" altLang="zh-TW" sz="3200" b="1"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防治法</a:t>
            </a:r>
            <a:r>
              <a:rPr lang="en-US" altLang="zh-TW" sz="3200" b="1"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3200" b="1"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校園</a:t>
            </a:r>
            <a:r>
              <a:rPr lang="zh-TW" altLang="en-US" sz="3200" b="1"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內</a:t>
            </a:r>
            <a:br>
              <a:rPr lang="en-US" altLang="zh-TW" sz="3200" b="1"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zh-TW" sz="3200" b="1"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200" b="1"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職</a:t>
            </a:r>
            <a:r>
              <a:rPr lang="zh-TW" altLang="zh-TW" sz="3200" b="1"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場</a:t>
            </a:r>
            <a:r>
              <a:rPr lang="zh-TW" altLang="en-US" sz="3200" b="1"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內</a:t>
            </a:r>
            <a:r>
              <a:rPr lang="zh-TW" altLang="zh-TW" sz="1800" b="1" kern="100" dirty="0">
                <a:solidFill>
                  <a:srgbClr val="7030A0"/>
                </a:solidFill>
                <a:effectLst/>
                <a:latin typeface="Calibri" panose="020F0502020204030204" pitchFamily="34" charset="0"/>
                <a:ea typeface="新細明體" panose="02020500000000000000" pitchFamily="18" charset="-120"/>
                <a:cs typeface="Times New Roman" panose="02020603050405020304" pitchFamily="18" charset="0"/>
              </a:rPr>
              <a:t>、</a:t>
            </a:r>
            <a:r>
              <a:rPr lang="zh-TW" altLang="en-US" sz="3200" b="1"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以及外部任何環境所發生</a:t>
            </a:r>
            <a:endParaRPr lang="zh-TW" altLang="en-US" sz="3200" b="1" dirty="0">
              <a:solidFill>
                <a:srgbClr val="7030A0"/>
              </a:solidFill>
              <a:latin typeface="標楷體" panose="03000509000000000000" pitchFamily="65" charset="-120"/>
              <a:ea typeface="標楷體" panose="03000509000000000000" pitchFamily="65" charset="-120"/>
            </a:endParaRPr>
          </a:p>
        </p:txBody>
      </p:sp>
      <p:sp>
        <p:nvSpPr>
          <p:cNvPr id="3" name="內容版面配置區 2">
            <a:extLst>
              <a:ext uri="{FF2B5EF4-FFF2-40B4-BE49-F238E27FC236}">
                <a16:creationId xmlns:a16="http://schemas.microsoft.com/office/drawing/2014/main" id="{DA81FA2F-47DC-A996-5EFC-73F9EA8968FB}"/>
              </a:ext>
            </a:extLst>
          </p:cNvPr>
          <p:cNvSpPr>
            <a:spLocks noGrp="1"/>
          </p:cNvSpPr>
          <p:nvPr>
            <p:ph idx="1"/>
          </p:nvPr>
        </p:nvSpPr>
        <p:spPr>
          <a:xfrm>
            <a:off x="2088858" y="685800"/>
            <a:ext cx="7129753" cy="1084277"/>
          </a:xfrm>
          <a:gradFill>
            <a:gsLst>
              <a:gs pos="10000">
                <a:schemeClr val="accent5">
                  <a:lumMod val="20000"/>
                  <a:lumOff val="80000"/>
                </a:schemeClr>
              </a:gs>
              <a:gs pos="100000">
                <a:schemeClr val="tx1">
                  <a:lumMod val="95000"/>
                </a:schemeClr>
              </a:gs>
            </a:gsLst>
            <a:lin ang="6120000" scaled="1"/>
          </a:gradFill>
        </p:spPr>
        <p:txBody>
          <a:bodyPr>
            <a:normAutofit/>
          </a:bodyPr>
          <a:lstStyle/>
          <a:p>
            <a:pPr marL="0" indent="0" algn="ctr">
              <a:buNone/>
            </a:pPr>
            <a:r>
              <a:rPr lang="zh-TW" altLang="en-US" sz="3600" b="1" dirty="0">
                <a:latin typeface="標楷體" panose="03000509000000000000" pitchFamily="65" charset="-120"/>
                <a:ea typeface="標楷體" panose="03000509000000000000" pitchFamily="65" charset="-120"/>
              </a:rPr>
              <a:t>性平三法之身分適用</a:t>
            </a:r>
          </a:p>
        </p:txBody>
      </p:sp>
    </p:spTree>
    <p:extLst>
      <p:ext uri="{BB962C8B-B14F-4D97-AF65-F5344CB8AC3E}">
        <p14:creationId xmlns:p14="http://schemas.microsoft.com/office/powerpoint/2010/main" val="3729782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2">
                <a:lumMod val="20000"/>
                <a:lumOff val="80000"/>
              </a:schemeClr>
            </a:gs>
            <a:gs pos="100000">
              <a:schemeClr val="accent5">
                <a:lumMod val="60000"/>
                <a:lumOff val="40000"/>
              </a:schemeClr>
            </a:gs>
          </a:gsLst>
          <a:lin ang="6120000" scaled="1"/>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7657F76-AF93-84D2-C668-85FAEF467491}"/>
              </a:ext>
            </a:extLst>
          </p:cNvPr>
          <p:cNvSpPr>
            <a:spLocks noGrp="1"/>
          </p:cNvSpPr>
          <p:nvPr>
            <p:ph type="title"/>
          </p:nvPr>
        </p:nvSpPr>
        <p:spPr>
          <a:xfrm>
            <a:off x="2030136" y="4723002"/>
            <a:ext cx="7860484" cy="1057013"/>
          </a:xfrm>
        </p:spPr>
        <p:txBody>
          <a:bodyPr>
            <a:noAutofit/>
          </a:bodyPr>
          <a:lstStyle/>
          <a:p>
            <a:r>
              <a:rPr lang="zh-TW"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例外情形：工作性質僅適合特定性別者。</a:t>
            </a:r>
            <a:br>
              <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br>
            <a:endParaRPr lang="zh-TW" altLang="en-US" sz="3200" dirty="0">
              <a:latin typeface="標楷體" panose="03000509000000000000" pitchFamily="65" charset="-120"/>
              <a:ea typeface="標楷體" panose="03000509000000000000" pitchFamily="65" charset="-120"/>
            </a:endParaRPr>
          </a:p>
        </p:txBody>
      </p:sp>
      <p:sp>
        <p:nvSpPr>
          <p:cNvPr id="3" name="內容版面配置區 2">
            <a:extLst>
              <a:ext uri="{FF2B5EF4-FFF2-40B4-BE49-F238E27FC236}">
                <a16:creationId xmlns:a16="http://schemas.microsoft.com/office/drawing/2014/main" id="{EE8B1FFA-A514-360B-CF16-0BB2C3078348}"/>
              </a:ext>
            </a:extLst>
          </p:cNvPr>
          <p:cNvSpPr>
            <a:spLocks noGrp="1"/>
          </p:cNvSpPr>
          <p:nvPr>
            <p:ph idx="1"/>
          </p:nvPr>
        </p:nvSpPr>
        <p:spPr>
          <a:xfrm>
            <a:off x="1652630" y="685800"/>
            <a:ext cx="8858776" cy="3634530"/>
          </a:xfrm>
        </p:spPr>
        <p:txBody>
          <a:bodyPr>
            <a:normAutofit fontScale="92500" lnSpcReduction="10000"/>
          </a:bodyPr>
          <a:lstStyle/>
          <a:p>
            <a:pPr marL="0" indent="0">
              <a:buNone/>
            </a:pPr>
            <a:r>
              <a:rPr lang="zh-TW" altLang="zh-TW" sz="3200" b="1" dirty="0">
                <a:solidFill>
                  <a:schemeClr val="bg2">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3200" kern="100" dirty="0">
                <a:solidFill>
                  <a:schemeClr val="bg2">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禁止性別歧視</a:t>
            </a:r>
            <a:r>
              <a:rPr lang="en-US" altLang="zh-TW" sz="2800"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800"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性別平等工作法第</a:t>
            </a:r>
            <a:r>
              <a:rPr lang="en-US" altLang="zh-TW" sz="2800"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7~11</a:t>
            </a:r>
            <a:r>
              <a:rPr lang="zh-TW" altLang="en-US" sz="2800"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條</a:t>
            </a:r>
            <a:r>
              <a:rPr lang="en-US" altLang="zh-TW" sz="2800"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a:t>
            </a:r>
          </a:p>
          <a:p>
            <a:pPr marL="0" indent="0">
              <a:buNone/>
            </a:pPr>
            <a:r>
              <a:rPr lang="zh-TW" altLang="en-US" sz="3200" kern="100" dirty="0">
                <a:solidFill>
                  <a:schemeClr val="bg2">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3200" kern="100" dirty="0">
                <a:solidFill>
                  <a:schemeClr val="bg2">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禁止因其性別或性傾向而予差別待遇。</a:t>
            </a:r>
            <a:endParaRPr lang="en-US" altLang="zh-TW" sz="3200" kern="100" dirty="0">
              <a:solidFill>
                <a:schemeClr val="bg2">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zh-TW" altLang="en-US" sz="3200" kern="100" dirty="0">
                <a:solidFill>
                  <a:schemeClr val="bg2">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3200" kern="100" dirty="0">
                <a:solidFill>
                  <a:schemeClr val="bg2">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例如</a:t>
            </a:r>
            <a:r>
              <a:rPr lang="zh-TW" altLang="zh-TW" sz="3200" dirty="0">
                <a:solidFill>
                  <a:schemeClr val="bg2">
                    <a:lumMod val="50000"/>
                  </a:schemeClr>
                </a:solidFill>
                <a:effectLst/>
                <a:ea typeface="細明體" panose="02020509000000000000" pitchFamily="49" charset="-120"/>
                <a:cs typeface="Times New Roman" panose="02020603050405020304" pitchFamily="18" charset="0"/>
              </a:rPr>
              <a:t>：</a:t>
            </a:r>
            <a:r>
              <a:rPr lang="zh-TW" altLang="zh-TW" sz="3200" kern="100" dirty="0">
                <a:solidFill>
                  <a:schemeClr val="bg2">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無正當理由徵才、升遷限制性別、同</a:t>
            </a:r>
            <a:endParaRPr lang="en-US" altLang="zh-TW" sz="3200" kern="100" dirty="0">
              <a:solidFill>
                <a:schemeClr val="bg2">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zh-TW" altLang="en-US" sz="3200" kern="100" dirty="0">
                <a:solidFill>
                  <a:schemeClr val="bg2">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3200" kern="100" dirty="0">
                <a:solidFill>
                  <a:schemeClr val="bg2">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工不同酬、</a:t>
            </a:r>
            <a:r>
              <a:rPr lang="zh-TW" altLang="en-US" sz="3200" b="0" i="0" dirty="0">
                <a:solidFill>
                  <a:schemeClr val="bg2">
                    <a:lumMod val="50000"/>
                  </a:schemeClr>
                </a:solidFill>
                <a:effectLst/>
                <a:latin typeface="標楷體" panose="03000509000000000000" pitchFamily="65" charset="-120"/>
                <a:ea typeface="標楷體" panose="03000509000000000000" pitchFamily="65" charset="-120"/>
              </a:rPr>
              <a:t>與受僱者有任何關於結婚、</a:t>
            </a:r>
            <a:endParaRPr lang="en-US" altLang="zh-TW" sz="3200" b="0" i="0" dirty="0">
              <a:solidFill>
                <a:schemeClr val="bg2">
                  <a:lumMod val="50000"/>
                </a:schemeClr>
              </a:solidFill>
              <a:effectLst/>
              <a:latin typeface="標楷體" panose="03000509000000000000" pitchFamily="65" charset="-120"/>
              <a:ea typeface="標楷體" panose="03000509000000000000" pitchFamily="65" charset="-120"/>
            </a:endParaRPr>
          </a:p>
          <a:p>
            <a:pPr marL="0" indent="0">
              <a:buNone/>
            </a:pPr>
            <a:r>
              <a:rPr lang="zh-TW" altLang="en-US" sz="3200" b="0" i="0" dirty="0">
                <a:solidFill>
                  <a:schemeClr val="bg2">
                    <a:lumMod val="50000"/>
                  </a:schemeClr>
                </a:solidFill>
                <a:effectLst/>
                <a:latin typeface="標楷體" panose="03000509000000000000" pitchFamily="65" charset="-120"/>
                <a:ea typeface="標楷體" panose="03000509000000000000" pitchFamily="65" charset="-120"/>
              </a:rPr>
              <a:t>       懷孕、分娩或育兒應離職或留職停薪之</a:t>
            </a:r>
            <a:endParaRPr lang="en-US" altLang="zh-TW" sz="3200" b="0" i="0" dirty="0">
              <a:solidFill>
                <a:schemeClr val="bg2">
                  <a:lumMod val="50000"/>
                </a:schemeClr>
              </a:solidFill>
              <a:effectLst/>
              <a:latin typeface="標楷體" panose="03000509000000000000" pitchFamily="65" charset="-120"/>
              <a:ea typeface="標楷體" panose="03000509000000000000" pitchFamily="65" charset="-120"/>
            </a:endParaRPr>
          </a:p>
          <a:p>
            <a:pPr marL="0" indent="0">
              <a:buNone/>
            </a:pPr>
            <a:r>
              <a:rPr lang="zh-TW" altLang="en-US" sz="3200" b="0" i="0" dirty="0">
                <a:solidFill>
                  <a:schemeClr val="bg2">
                    <a:lumMod val="50000"/>
                  </a:schemeClr>
                </a:solidFill>
                <a:effectLst/>
                <a:latin typeface="標楷體" panose="03000509000000000000" pitchFamily="65" charset="-120"/>
                <a:ea typeface="標楷體" panose="03000509000000000000" pitchFamily="65" charset="-120"/>
              </a:rPr>
              <a:t>       </a:t>
            </a:r>
            <a:r>
              <a:rPr lang="zh-TW" altLang="en-US" sz="3200" kern="100" dirty="0">
                <a:solidFill>
                  <a:schemeClr val="bg2">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違法約定</a:t>
            </a:r>
            <a:r>
              <a:rPr lang="zh-TW" altLang="zh-TW" sz="3200" kern="100" dirty="0">
                <a:solidFill>
                  <a:schemeClr val="bg2">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a:t>
            </a:r>
          </a:p>
          <a:p>
            <a:pPr marL="0" indent="0">
              <a:buNone/>
            </a:pPr>
            <a:endParaRPr lang="zh-TW" altLang="en-US" dirty="0"/>
          </a:p>
        </p:txBody>
      </p:sp>
    </p:spTree>
    <p:extLst>
      <p:ext uri="{BB962C8B-B14F-4D97-AF65-F5344CB8AC3E}">
        <p14:creationId xmlns:p14="http://schemas.microsoft.com/office/powerpoint/2010/main" val="3208130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2">
                <a:lumMod val="20000"/>
                <a:lumOff val="80000"/>
              </a:schemeClr>
            </a:gs>
            <a:gs pos="100000">
              <a:schemeClr val="accent6">
                <a:lumMod val="20000"/>
                <a:lumOff val="80000"/>
              </a:schemeClr>
            </a:gs>
          </a:gsLst>
          <a:lin ang="6120000" scaled="1"/>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0A98B4F-48C0-EC9B-B1F7-825310DE94BA}"/>
              </a:ext>
            </a:extLst>
          </p:cNvPr>
          <p:cNvSpPr>
            <a:spLocks noGrp="1"/>
          </p:cNvSpPr>
          <p:nvPr>
            <p:ph type="title"/>
          </p:nvPr>
        </p:nvSpPr>
        <p:spPr>
          <a:xfrm>
            <a:off x="2206304" y="2130805"/>
            <a:ext cx="8095377" cy="3855206"/>
          </a:xfrm>
        </p:spPr>
        <p:txBody>
          <a:bodyPr>
            <a:normAutofit/>
          </a:bodyPr>
          <a:lstStyle/>
          <a:p>
            <a:r>
              <a:rPr lang="zh-TW" altLang="zh-TW" kern="100" dirty="0">
                <a:solidFill>
                  <a:srgbClr val="C00000"/>
                </a:solidFill>
                <a:effectLst/>
                <a:latin typeface="標楷體" panose="03000509000000000000" pitchFamily="65" charset="-120"/>
                <a:ea typeface="標楷體" panose="03000509000000000000" pitchFamily="65" charset="-120"/>
                <a:cs typeface="Times New Roman" panose="02020603050405020304" pitchFamily="18" charset="0"/>
              </a:rPr>
              <a:t>違法之約定無效；勞動契約之終止不生</a:t>
            </a:r>
            <a:br>
              <a:rPr lang="en-US" altLang="zh-TW" kern="100" dirty="0">
                <a:solidFill>
                  <a:srgbClr val="C00000"/>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zh-TW" kern="100" dirty="0">
                <a:solidFill>
                  <a:srgbClr val="C00000"/>
                </a:solidFill>
                <a:effectLst/>
                <a:latin typeface="標楷體" panose="03000509000000000000" pitchFamily="65" charset="-120"/>
                <a:ea typeface="標楷體" panose="03000509000000000000" pitchFamily="65" charset="-120"/>
                <a:cs typeface="Times New Roman" panose="02020603050405020304" pitchFamily="18" charset="0"/>
              </a:rPr>
              <a:t>效力。</a:t>
            </a:r>
            <a:br>
              <a:rPr lang="en-US" altLang="zh-TW" kern="100" dirty="0">
                <a:solidFill>
                  <a:srgbClr val="C00000"/>
                </a:solidFill>
                <a:effectLst/>
                <a:latin typeface="標楷體" panose="03000509000000000000" pitchFamily="65" charset="-120"/>
                <a:ea typeface="標楷體" panose="03000509000000000000" pitchFamily="65" charset="-120"/>
                <a:cs typeface="Times New Roman" panose="02020603050405020304" pitchFamily="18" charset="0"/>
              </a:rPr>
            </a:br>
            <a:br>
              <a:rPr lang="zh-TW" altLang="zh-TW" kern="100" dirty="0">
                <a:effectLst/>
                <a:latin typeface="標楷體" panose="03000509000000000000" pitchFamily="65" charset="-120"/>
                <a:ea typeface="標楷體" panose="03000509000000000000" pitchFamily="65" charset="-120"/>
                <a:cs typeface="Times New Roman" panose="02020603050405020304" pitchFamily="18" charset="0"/>
              </a:rPr>
            </a:br>
            <a:r>
              <a:rPr lang="zh-TW" altLang="zh-TW" kern="100" dirty="0">
                <a:solidFill>
                  <a:srgbClr val="C00000"/>
                </a:solidFill>
                <a:effectLst/>
                <a:latin typeface="標楷體" panose="03000509000000000000" pitchFamily="65" charset="-120"/>
                <a:ea typeface="標楷體" panose="03000509000000000000" pitchFamily="65" charset="-120"/>
                <a:cs typeface="Times New Roman" panose="02020603050405020304" pitchFamily="18" charset="0"/>
              </a:rPr>
              <a:t>雇主處新臺幣</a:t>
            </a:r>
            <a:r>
              <a:rPr lang="en-US" altLang="zh-TW" kern="100" dirty="0">
                <a:solidFill>
                  <a:srgbClr val="C00000"/>
                </a:solidFill>
                <a:effectLst/>
                <a:latin typeface="標楷體" panose="03000509000000000000" pitchFamily="65" charset="-120"/>
                <a:ea typeface="標楷體" panose="03000509000000000000" pitchFamily="65" charset="-120"/>
                <a:cs typeface="Times New Roman" panose="02020603050405020304" pitchFamily="18" charset="0"/>
              </a:rPr>
              <a:t>30</a:t>
            </a:r>
            <a:r>
              <a:rPr lang="zh-TW" altLang="zh-TW" kern="100" dirty="0">
                <a:solidFill>
                  <a:srgbClr val="C00000"/>
                </a:solidFill>
                <a:effectLst/>
                <a:latin typeface="標楷體" panose="03000509000000000000" pitchFamily="65" charset="-120"/>
                <a:ea typeface="標楷體" panose="03000509000000000000" pitchFamily="65" charset="-120"/>
                <a:cs typeface="Times New Roman" panose="02020603050405020304" pitchFamily="18" charset="0"/>
              </a:rPr>
              <a:t>萬元以上</a:t>
            </a:r>
            <a:r>
              <a:rPr lang="en-US" altLang="zh-TW" kern="100" dirty="0">
                <a:solidFill>
                  <a:srgbClr val="C00000"/>
                </a:solidFill>
                <a:effectLst/>
                <a:latin typeface="標楷體" panose="03000509000000000000" pitchFamily="65" charset="-120"/>
                <a:ea typeface="標楷體" panose="03000509000000000000" pitchFamily="65" charset="-120"/>
                <a:cs typeface="Times New Roman" panose="02020603050405020304" pitchFamily="18" charset="0"/>
              </a:rPr>
              <a:t>150</a:t>
            </a:r>
            <a:r>
              <a:rPr lang="zh-TW" altLang="zh-TW" kern="100" dirty="0">
                <a:solidFill>
                  <a:srgbClr val="C00000"/>
                </a:solidFill>
                <a:effectLst/>
                <a:latin typeface="標楷體" panose="03000509000000000000" pitchFamily="65" charset="-120"/>
                <a:ea typeface="標楷體" panose="03000509000000000000" pitchFamily="65" charset="-120"/>
                <a:cs typeface="Times New Roman" panose="02020603050405020304" pitchFamily="18" charset="0"/>
              </a:rPr>
              <a:t>萬元以下</a:t>
            </a:r>
            <a:br>
              <a:rPr lang="en-US" altLang="zh-TW" kern="100" dirty="0">
                <a:solidFill>
                  <a:srgbClr val="C00000"/>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zh-TW" kern="100" dirty="0">
                <a:solidFill>
                  <a:srgbClr val="C00000"/>
                </a:solidFill>
                <a:effectLst/>
                <a:latin typeface="標楷體" panose="03000509000000000000" pitchFamily="65" charset="-120"/>
                <a:ea typeface="標楷體" panose="03000509000000000000" pitchFamily="65" charset="-120"/>
                <a:cs typeface="Times New Roman" panose="02020603050405020304" pitchFamily="18" charset="0"/>
              </a:rPr>
              <a:t>罰鍰</a:t>
            </a:r>
            <a:r>
              <a:rPr lang="zh-TW" altLang="zh-TW" sz="2800" kern="100" dirty="0">
                <a:solidFill>
                  <a:srgbClr val="C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en-US" altLang="zh-TW" sz="28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8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性別平等工作法第</a:t>
            </a:r>
            <a:r>
              <a:rPr lang="en-US" altLang="zh-TW" sz="28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38-1</a:t>
            </a:r>
            <a:r>
              <a:rPr lang="zh-TW" altLang="en-US" sz="28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條第</a:t>
            </a:r>
            <a:r>
              <a:rPr lang="en-US" altLang="zh-TW" sz="28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1</a:t>
            </a:r>
            <a:r>
              <a:rPr lang="zh-TW" altLang="en-US" sz="28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項</a:t>
            </a:r>
            <a:r>
              <a:rPr lang="en-US" altLang="zh-TW" sz="28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a:t>
            </a:r>
            <a:endParaRPr lang="zh-TW" altLang="zh-TW"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endParaRPr>
          </a:p>
        </p:txBody>
      </p:sp>
      <p:sp>
        <p:nvSpPr>
          <p:cNvPr id="3" name="內容版面配置區 2">
            <a:extLst>
              <a:ext uri="{FF2B5EF4-FFF2-40B4-BE49-F238E27FC236}">
                <a16:creationId xmlns:a16="http://schemas.microsoft.com/office/drawing/2014/main" id="{C6D40E57-408E-69AA-0AB5-5BE3DE64CDC7}"/>
              </a:ext>
            </a:extLst>
          </p:cNvPr>
          <p:cNvSpPr>
            <a:spLocks noGrp="1"/>
          </p:cNvSpPr>
          <p:nvPr>
            <p:ph idx="1"/>
          </p:nvPr>
        </p:nvSpPr>
        <p:spPr>
          <a:xfrm>
            <a:off x="2281806" y="685801"/>
            <a:ext cx="7703890" cy="1445004"/>
          </a:xfrm>
        </p:spPr>
        <p:txBody>
          <a:bodyPr>
            <a:normAutofit/>
          </a:bodyPr>
          <a:lstStyle/>
          <a:p>
            <a:pPr marL="0" indent="0" algn="ctr">
              <a:buNone/>
            </a:pPr>
            <a:r>
              <a:rPr lang="zh-TW" altLang="en-US" sz="3600" b="1" dirty="0">
                <a:solidFill>
                  <a:srgbClr val="C00000"/>
                </a:solidFill>
                <a:latin typeface="標楷體" panose="03000509000000000000" pitchFamily="65" charset="-120"/>
                <a:ea typeface="標楷體" panose="03000509000000000000" pitchFamily="65" charset="-120"/>
              </a:rPr>
              <a:t>違反性別歧視之罰則</a:t>
            </a:r>
          </a:p>
        </p:txBody>
      </p:sp>
    </p:spTree>
    <p:extLst>
      <p:ext uri="{BB962C8B-B14F-4D97-AF65-F5344CB8AC3E}">
        <p14:creationId xmlns:p14="http://schemas.microsoft.com/office/powerpoint/2010/main" val="586221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lumMod val="20000"/>
                <a:lumOff val="80000"/>
              </a:schemeClr>
            </a:gs>
            <a:gs pos="100000">
              <a:schemeClr val="accent3">
                <a:lumMod val="20000"/>
                <a:lumOff val="80000"/>
              </a:schemeClr>
            </a:gs>
          </a:gsLst>
          <a:lin ang="6120000" scaled="1"/>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BA87B61-EF8C-6F14-350C-8D8E64100174}"/>
              </a:ext>
            </a:extLst>
          </p:cNvPr>
          <p:cNvSpPr>
            <a:spLocks noGrp="1"/>
          </p:cNvSpPr>
          <p:nvPr>
            <p:ph type="title"/>
          </p:nvPr>
        </p:nvSpPr>
        <p:spPr>
          <a:xfrm>
            <a:off x="1828800" y="4487332"/>
            <a:ext cx="7389812" cy="1507067"/>
          </a:xfrm>
        </p:spPr>
        <p:txBody>
          <a:bodyPr/>
          <a:lstStyle/>
          <a:p>
            <a:pPr algn="ctr"/>
            <a:r>
              <a:rPr lang="zh-TW" altLang="en-US" sz="3200" b="1" dirty="0">
                <a:solidFill>
                  <a:srgbClr val="0070C0"/>
                </a:solidFill>
                <a:latin typeface="標楷體" panose="03000509000000000000" pitchFamily="65" charset="-120"/>
                <a:ea typeface="標楷體" panose="03000509000000000000" pitchFamily="65" charset="-120"/>
              </a:rPr>
              <a:t>主持正義前</a:t>
            </a:r>
            <a:r>
              <a:rPr lang="zh-TW" altLang="zh-TW" sz="3200" b="1" kern="100" dirty="0">
                <a:solidFill>
                  <a:srgbClr val="0070C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200" b="1" kern="100" dirty="0">
                <a:solidFill>
                  <a:srgbClr val="0070C0"/>
                </a:solidFill>
                <a:effectLst/>
                <a:latin typeface="標楷體" panose="03000509000000000000" pitchFamily="65" charset="-120"/>
                <a:ea typeface="標楷體" panose="03000509000000000000" pitchFamily="65" charset="-120"/>
                <a:cs typeface="Times New Roman" panose="02020603050405020304" pitchFamily="18" charset="0"/>
              </a:rPr>
              <a:t>先知道被害標的</a:t>
            </a:r>
            <a:br>
              <a:rPr lang="zh-TW" altLang="zh-TW" sz="1800" b="1" kern="100" dirty="0">
                <a:solidFill>
                  <a:srgbClr val="C00000"/>
                </a:solidFill>
                <a:effectLst/>
                <a:latin typeface="標楷體" panose="03000509000000000000" pitchFamily="65" charset="-120"/>
                <a:ea typeface="標楷體" panose="03000509000000000000" pitchFamily="65" charset="-120"/>
                <a:cs typeface="Times New Roman" panose="02020603050405020304" pitchFamily="18" charset="0"/>
              </a:rPr>
            </a:br>
            <a:endParaRPr lang="zh-TW" altLang="en-US" b="1" dirty="0">
              <a:solidFill>
                <a:srgbClr val="C00000"/>
              </a:solidFill>
              <a:latin typeface="標楷體" panose="03000509000000000000" pitchFamily="65" charset="-120"/>
              <a:ea typeface="標楷體" panose="03000509000000000000" pitchFamily="65" charset="-120"/>
            </a:endParaRPr>
          </a:p>
        </p:txBody>
      </p:sp>
      <p:sp>
        <p:nvSpPr>
          <p:cNvPr id="3" name="內容版面配置區 2">
            <a:extLst>
              <a:ext uri="{FF2B5EF4-FFF2-40B4-BE49-F238E27FC236}">
                <a16:creationId xmlns:a16="http://schemas.microsoft.com/office/drawing/2014/main" id="{98894E10-DC7D-8717-51D4-DF8D1E43E355}"/>
              </a:ext>
            </a:extLst>
          </p:cNvPr>
          <p:cNvSpPr>
            <a:spLocks noGrp="1"/>
          </p:cNvSpPr>
          <p:nvPr>
            <p:ph idx="1"/>
          </p:nvPr>
        </p:nvSpPr>
        <p:spPr>
          <a:xfrm>
            <a:off x="684212" y="685800"/>
            <a:ext cx="8534400" cy="3533862"/>
          </a:xfrm>
        </p:spPr>
        <p:txBody>
          <a:bodyPr>
            <a:normAutofit/>
          </a:bodyPr>
          <a:lstStyle/>
          <a:p>
            <a:pPr marL="0" indent="0" algn="ctr">
              <a:buNone/>
            </a:pPr>
            <a:r>
              <a:rPr lang="zh-TW" altLang="en-US" sz="4400" dirty="0">
                <a:latin typeface="標楷體" panose="03000509000000000000" pitchFamily="65" charset="-120"/>
                <a:ea typeface="標楷體" panose="03000509000000000000" pitchFamily="65" charset="-120"/>
              </a:rPr>
              <a:t>   違反性別平等行為之</a:t>
            </a:r>
            <a:r>
              <a:rPr lang="zh-TW" altLang="en-US" sz="4400" dirty="0">
                <a:solidFill>
                  <a:schemeClr val="accent1"/>
                </a:solidFill>
                <a:latin typeface="標楷體" panose="03000509000000000000" pitchFamily="65" charset="-120"/>
                <a:ea typeface="標楷體" panose="03000509000000000000" pitchFamily="65" charset="-120"/>
              </a:rPr>
              <a:t>判別</a:t>
            </a:r>
          </a:p>
        </p:txBody>
      </p:sp>
    </p:spTree>
    <p:extLst>
      <p:ext uri="{BB962C8B-B14F-4D97-AF65-F5344CB8AC3E}">
        <p14:creationId xmlns:p14="http://schemas.microsoft.com/office/powerpoint/2010/main" val="2122499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10000">
              <a:schemeClr val="accent5">
                <a:lumMod val="20000"/>
                <a:lumOff val="80000"/>
              </a:schemeClr>
            </a:gs>
            <a:gs pos="100000">
              <a:schemeClr val="accent1">
                <a:lumMod val="20000"/>
                <a:lumOff val="80000"/>
              </a:schemeClr>
            </a:gs>
          </a:gsLst>
          <a:lin ang="6120000" scaled="1"/>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60DBC82-DC04-8A78-C72A-10FD011ADD56}"/>
              </a:ext>
            </a:extLst>
          </p:cNvPr>
          <p:cNvSpPr>
            <a:spLocks noGrp="1"/>
          </p:cNvSpPr>
          <p:nvPr>
            <p:ph type="title"/>
          </p:nvPr>
        </p:nvSpPr>
        <p:spPr>
          <a:xfrm>
            <a:off x="2286000" y="214604"/>
            <a:ext cx="7955902" cy="1287626"/>
          </a:xfrm>
        </p:spPr>
        <p:txBody>
          <a:bodyPr>
            <a:noAutofit/>
          </a:bodyPr>
          <a:lstStyle/>
          <a:p>
            <a:pPr algn="ctr"/>
            <a:r>
              <a:rPr lang="zh-TW" altLang="en-US" sz="3200" dirty="0">
                <a:solidFill>
                  <a:schemeClr val="accent1"/>
                </a:solidFill>
                <a:latin typeface="標楷體" panose="03000509000000000000" pitchFamily="65" charset="-120"/>
                <a:ea typeface="標楷體" panose="03000509000000000000" pitchFamily="65" charset="-120"/>
              </a:rPr>
              <a:t>類型一</a:t>
            </a:r>
            <a:r>
              <a:rPr lang="zh-TW" altLang="zh-TW" sz="3200" kern="100" dirty="0">
                <a:solidFill>
                  <a:schemeClr val="accent1"/>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200" kern="100" dirty="0">
                <a:solidFill>
                  <a:schemeClr val="accent1"/>
                </a:solidFill>
                <a:effectLst/>
                <a:latin typeface="標楷體" panose="03000509000000000000" pitchFamily="65" charset="-120"/>
                <a:ea typeface="標楷體" panose="03000509000000000000" pitchFamily="65" charset="-120"/>
                <a:cs typeface="Times New Roman" panose="02020603050405020304" pitchFamily="18" charset="0"/>
              </a:rPr>
              <a:t>性騷擾</a:t>
            </a:r>
            <a:br>
              <a:rPr lang="zh-TW" altLang="zh-TW" sz="3200" kern="100" dirty="0">
                <a:solidFill>
                  <a:schemeClr val="accent1"/>
                </a:solidFill>
                <a:effectLst/>
                <a:latin typeface="標楷體" panose="03000509000000000000" pitchFamily="65" charset="-120"/>
                <a:ea typeface="標楷體" panose="03000509000000000000" pitchFamily="65" charset="-120"/>
                <a:cs typeface="Times New Roman" panose="02020603050405020304" pitchFamily="18" charset="0"/>
              </a:rPr>
            </a:br>
            <a:endParaRPr lang="zh-TW" altLang="en-US" sz="3200" dirty="0">
              <a:solidFill>
                <a:schemeClr val="accent1"/>
              </a:solidFill>
              <a:latin typeface="標楷體" panose="03000509000000000000" pitchFamily="65" charset="-120"/>
              <a:ea typeface="標楷體" panose="03000509000000000000" pitchFamily="65" charset="-120"/>
            </a:endParaRPr>
          </a:p>
        </p:txBody>
      </p:sp>
      <p:sp>
        <p:nvSpPr>
          <p:cNvPr id="3" name="文字版面配置區 2">
            <a:extLst>
              <a:ext uri="{FF2B5EF4-FFF2-40B4-BE49-F238E27FC236}">
                <a16:creationId xmlns:a16="http://schemas.microsoft.com/office/drawing/2014/main" id="{FD42494A-4917-59CE-C00F-7AA163D8FE7B}"/>
              </a:ext>
            </a:extLst>
          </p:cNvPr>
          <p:cNvSpPr>
            <a:spLocks noGrp="1"/>
          </p:cNvSpPr>
          <p:nvPr>
            <p:ph type="body" idx="1"/>
          </p:nvPr>
        </p:nvSpPr>
        <p:spPr>
          <a:xfrm>
            <a:off x="1698170" y="1502231"/>
            <a:ext cx="9190653" cy="4786602"/>
          </a:xfrm>
        </p:spPr>
        <p:txBody>
          <a:bodyPr>
            <a:normAutofit/>
          </a:bodyPr>
          <a:lstStyle/>
          <a:p>
            <a:r>
              <a:rPr lang="zh-TW" altLang="en-US" sz="2800" b="0" i="0" dirty="0">
                <a:solidFill>
                  <a:srgbClr val="000000"/>
                </a:solidFill>
                <a:effectLst/>
                <a:latin typeface="標楷體" panose="03000509000000000000" pitchFamily="65" charset="-120"/>
                <a:ea typeface="標楷體" panose="03000509000000000000" pitchFamily="65" charset="-120"/>
              </a:rPr>
              <a:t>依性騷擾防治法定義</a:t>
            </a:r>
            <a:r>
              <a:rPr lang="en-US" altLang="zh-TW" sz="28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a:t>
            </a:r>
            <a:endParaRPr lang="en-US" altLang="zh-TW" sz="2800" b="0" i="0" dirty="0">
              <a:solidFill>
                <a:schemeClr val="bg1"/>
              </a:solidFill>
              <a:effectLst/>
              <a:latin typeface="標楷體" panose="03000509000000000000" pitchFamily="65" charset="-120"/>
              <a:ea typeface="標楷體" panose="03000509000000000000" pitchFamily="65" charset="-120"/>
            </a:endParaRPr>
          </a:p>
          <a:p>
            <a:r>
              <a:rPr lang="zh-TW" altLang="en-US" sz="2800" b="0" i="0" dirty="0">
                <a:solidFill>
                  <a:srgbClr val="000000"/>
                </a:solidFill>
                <a:effectLst/>
                <a:latin typeface="標楷體" panose="03000509000000000000" pitchFamily="65" charset="-120"/>
                <a:ea typeface="標楷體" panose="03000509000000000000" pitchFamily="65" charset="-120"/>
              </a:rPr>
              <a:t>一、違反本人意願。</a:t>
            </a:r>
            <a:endParaRPr lang="en-US" altLang="zh-TW" sz="2800" b="0" i="0" dirty="0">
              <a:solidFill>
                <a:srgbClr val="000000"/>
              </a:solidFill>
              <a:effectLst/>
              <a:latin typeface="標楷體" panose="03000509000000000000" pitchFamily="65" charset="-120"/>
              <a:ea typeface="標楷體" panose="03000509000000000000" pitchFamily="65" charset="-120"/>
            </a:endParaRPr>
          </a:p>
          <a:p>
            <a:r>
              <a:rPr lang="zh-TW" altLang="en-US" sz="2800" b="0" i="0" dirty="0">
                <a:solidFill>
                  <a:srgbClr val="000000"/>
                </a:solidFill>
                <a:effectLst/>
                <a:latin typeface="標楷體" panose="03000509000000000000" pitchFamily="65" charset="-120"/>
                <a:ea typeface="標楷體" panose="03000509000000000000" pitchFamily="65" charset="-120"/>
              </a:rPr>
              <a:t>二、損害人格尊嚴。</a:t>
            </a:r>
            <a:endParaRPr lang="en-US" altLang="zh-TW" sz="2800" b="0" i="0" dirty="0">
              <a:solidFill>
                <a:srgbClr val="000000"/>
              </a:solidFill>
              <a:effectLst/>
              <a:latin typeface="標楷體" panose="03000509000000000000" pitchFamily="65" charset="-120"/>
              <a:ea typeface="標楷體" panose="03000509000000000000" pitchFamily="65" charset="-120"/>
            </a:endParaRPr>
          </a:p>
          <a:p>
            <a:r>
              <a:rPr lang="zh-TW" altLang="en-US" sz="2800" b="0" i="0" dirty="0">
                <a:solidFill>
                  <a:srgbClr val="000000"/>
                </a:solidFill>
                <a:effectLst/>
                <a:latin typeface="標楷體" panose="03000509000000000000" pitchFamily="65" charset="-120"/>
                <a:ea typeface="標楷體" panose="03000509000000000000" pitchFamily="65" charset="-120"/>
              </a:rPr>
              <a:t>二、明示或暗示與性或性別相關之行為。</a:t>
            </a:r>
            <a:endParaRPr lang="en-US" altLang="zh-TW" sz="2800" b="0" i="0" dirty="0">
              <a:solidFill>
                <a:srgbClr val="000000"/>
              </a:solidFill>
              <a:effectLst/>
              <a:latin typeface="標楷體" panose="03000509000000000000" pitchFamily="65" charset="-120"/>
              <a:ea typeface="標楷體" panose="03000509000000000000" pitchFamily="65" charset="-120"/>
            </a:endParaRPr>
          </a:p>
          <a:p>
            <a:r>
              <a:rPr lang="zh-TW" altLang="en-US" sz="2800" b="0" i="0" dirty="0">
                <a:solidFill>
                  <a:srgbClr val="000000"/>
                </a:solidFill>
                <a:effectLst/>
                <a:latin typeface="標楷體" panose="03000509000000000000" pitchFamily="65" charset="-120"/>
                <a:ea typeface="標楷體" panose="03000509000000000000" pitchFamily="65" charset="-120"/>
              </a:rPr>
              <a:t>三、影響或喪失工作、教育、訓練、服務、計畫、活動</a:t>
            </a:r>
            <a:endParaRPr lang="en-US" altLang="zh-TW" sz="2800" b="0" i="0" dirty="0">
              <a:solidFill>
                <a:srgbClr val="000000"/>
              </a:solidFill>
              <a:effectLst/>
              <a:latin typeface="標楷體" panose="03000509000000000000" pitchFamily="65" charset="-120"/>
              <a:ea typeface="標楷體" panose="03000509000000000000" pitchFamily="65" charset="-120"/>
            </a:endParaRPr>
          </a:p>
          <a:p>
            <a:r>
              <a:rPr lang="zh-TW" altLang="en-US" sz="2800" dirty="0">
                <a:solidFill>
                  <a:srgbClr val="000000"/>
                </a:solidFill>
                <a:latin typeface="標楷體" panose="03000509000000000000" pitchFamily="65" charset="-120"/>
                <a:ea typeface="標楷體" panose="03000509000000000000" pitchFamily="65" charset="-120"/>
              </a:rPr>
              <a:t>    </a:t>
            </a:r>
            <a:r>
              <a:rPr lang="zh-TW" altLang="en-US" sz="2800" b="0" i="0" dirty="0">
                <a:solidFill>
                  <a:srgbClr val="000000"/>
                </a:solidFill>
                <a:effectLst/>
                <a:latin typeface="標楷體" panose="03000509000000000000" pitchFamily="65" charset="-120"/>
                <a:ea typeface="標楷體" panose="03000509000000000000" pitchFamily="65" charset="-120"/>
              </a:rPr>
              <a:t>之權益。</a:t>
            </a:r>
            <a:endParaRPr lang="en-US" altLang="zh-TW" sz="2800" b="0" i="0" dirty="0">
              <a:solidFill>
                <a:srgbClr val="000000"/>
              </a:solidFill>
              <a:effectLst/>
              <a:latin typeface="標楷體" panose="03000509000000000000" pitchFamily="65" charset="-120"/>
              <a:ea typeface="標楷體" panose="03000509000000000000" pitchFamily="65" charset="-120"/>
            </a:endParaRPr>
          </a:p>
          <a:p>
            <a:r>
              <a:rPr lang="zh-TW" altLang="en-US" sz="2800" b="0" i="0" dirty="0">
                <a:solidFill>
                  <a:srgbClr val="000000"/>
                </a:solidFill>
                <a:effectLst/>
                <a:latin typeface="標楷體" panose="03000509000000000000" pitchFamily="65" charset="-120"/>
                <a:ea typeface="標楷體" panose="03000509000000000000" pitchFamily="65" charset="-120"/>
              </a:rPr>
              <a:t>四、作為獲得、工作、計畫、或權益之條件。</a:t>
            </a:r>
            <a:endParaRPr lang="en-US" altLang="zh-TW" sz="2800" b="0" i="0" dirty="0">
              <a:solidFill>
                <a:srgbClr val="000000"/>
              </a:solidFill>
              <a:effectLst/>
              <a:latin typeface="標楷體" panose="03000509000000000000" pitchFamily="65" charset="-120"/>
              <a:ea typeface="標楷體" panose="03000509000000000000" pitchFamily="65" charset="-120"/>
            </a:endParaRPr>
          </a:p>
          <a:p>
            <a:r>
              <a:rPr lang="zh-TW" altLang="en-US" sz="2800" b="0" i="0" dirty="0">
                <a:solidFill>
                  <a:srgbClr val="000000"/>
                </a:solidFill>
                <a:effectLst/>
                <a:latin typeface="標楷體" panose="03000509000000000000" pitchFamily="65" charset="-120"/>
                <a:ea typeface="標楷體" panose="03000509000000000000" pitchFamily="65" charset="-120"/>
              </a:rPr>
              <a:t>五、使人心生畏怖、感受敵意或被冒犯。</a:t>
            </a:r>
            <a:endParaRPr lang="en-US" altLang="zh-TW" sz="2800" b="0" i="0" dirty="0">
              <a:solidFill>
                <a:srgbClr val="000000"/>
              </a:solidFill>
              <a:effectLst/>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2148951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6">
                <a:lumMod val="20000"/>
                <a:lumOff val="80000"/>
              </a:schemeClr>
            </a:gs>
            <a:gs pos="100000">
              <a:schemeClr val="tx2">
                <a:lumMod val="20000"/>
                <a:lumOff val="80000"/>
              </a:schemeClr>
            </a:gs>
          </a:gsLst>
          <a:lin ang="6120000" scaled="1"/>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E5FF357-CFA8-6BCD-33A5-6479DA14EB7E}"/>
              </a:ext>
            </a:extLst>
          </p:cNvPr>
          <p:cNvSpPr>
            <a:spLocks noGrp="1"/>
          </p:cNvSpPr>
          <p:nvPr>
            <p:ph type="title"/>
          </p:nvPr>
        </p:nvSpPr>
        <p:spPr>
          <a:xfrm>
            <a:off x="1166327" y="279918"/>
            <a:ext cx="9321281" cy="839755"/>
          </a:xfrm>
        </p:spPr>
        <p:txBody>
          <a:bodyPr/>
          <a:lstStyle/>
          <a:p>
            <a:pPr algn="ctr"/>
            <a:r>
              <a:rPr lang="zh-TW" altLang="en-US" sz="3600" dirty="0">
                <a:solidFill>
                  <a:schemeClr val="bg1"/>
                </a:solidFill>
                <a:latin typeface="標楷體" panose="03000509000000000000" pitchFamily="65" charset="-120"/>
                <a:ea typeface="標楷體" panose="03000509000000000000" pitchFamily="65" charset="-120"/>
              </a:rPr>
              <a:t>這些都是性騷擾</a:t>
            </a:r>
            <a:r>
              <a:rPr lang="en-US" altLang="zh-TW" sz="3600" dirty="0">
                <a:solidFill>
                  <a:schemeClr val="bg1"/>
                </a:solidFill>
                <a:latin typeface="標楷體" panose="03000509000000000000" pitchFamily="65" charset="-120"/>
                <a:ea typeface="標楷體" panose="03000509000000000000" pitchFamily="65" charset="-120"/>
              </a:rPr>
              <a:t>!</a:t>
            </a:r>
          </a:p>
        </p:txBody>
      </p:sp>
      <p:sp>
        <p:nvSpPr>
          <p:cNvPr id="3" name="文字版面配置區 2">
            <a:extLst>
              <a:ext uri="{FF2B5EF4-FFF2-40B4-BE49-F238E27FC236}">
                <a16:creationId xmlns:a16="http://schemas.microsoft.com/office/drawing/2014/main" id="{9891D052-811B-E237-8039-2488270E2D0D}"/>
              </a:ext>
            </a:extLst>
          </p:cNvPr>
          <p:cNvSpPr>
            <a:spLocks noGrp="1"/>
          </p:cNvSpPr>
          <p:nvPr>
            <p:ph type="body" idx="1"/>
          </p:nvPr>
        </p:nvSpPr>
        <p:spPr>
          <a:xfrm>
            <a:off x="1166327" y="1296955"/>
            <a:ext cx="9237306" cy="5113177"/>
          </a:xfrm>
          <a:gradFill>
            <a:gsLst>
              <a:gs pos="100000">
                <a:schemeClr val="accent5">
                  <a:lumMod val="20000"/>
                  <a:lumOff val="80000"/>
                </a:schemeClr>
              </a:gs>
              <a:gs pos="0">
                <a:schemeClr val="tx2">
                  <a:lumMod val="20000"/>
                  <a:lumOff val="80000"/>
                </a:schemeClr>
              </a:gs>
              <a:gs pos="100000">
                <a:schemeClr val="tx2">
                  <a:lumMod val="60000"/>
                  <a:lumOff val="40000"/>
                </a:schemeClr>
              </a:gs>
            </a:gsLst>
            <a:lin ang="6120000" scaled="1"/>
          </a:gradFill>
        </p:spPr>
        <p:txBody>
          <a:bodyPr>
            <a:noAutofit/>
          </a:bodyPr>
          <a:lstStyle/>
          <a:p>
            <a:r>
              <a:rPr lang="zh-TW" altLang="en-US" sz="24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b="1" dirty="0">
                <a:effectLst/>
                <a:latin typeface="標楷體" panose="03000509000000000000" pitchFamily="65" charset="-120"/>
                <a:ea typeface="標楷體" panose="03000509000000000000" pitchFamily="65" charset="-120"/>
                <a:cs typeface="Times New Roman" panose="02020603050405020304" pitchFamily="18" charset="0"/>
              </a:rPr>
              <a:t>一、</a:t>
            </a:r>
            <a:r>
              <a:rPr lang="zh-TW" altLang="en-US" sz="2400" b="1" dirty="0">
                <a:effectLst/>
                <a:latin typeface="標楷體" panose="03000509000000000000" pitchFamily="65" charset="-120"/>
                <a:ea typeface="標楷體" panose="03000509000000000000" pitchFamily="65" charset="-120"/>
                <a:cs typeface="Times New Roman" panose="02020603050405020304" pitchFamily="18" charset="0"/>
              </a:rPr>
              <a:t>無聲的騷擾</a:t>
            </a:r>
            <a:r>
              <a:rPr lang="en-US" altLang="zh-TW" sz="2400" b="1" dirty="0">
                <a:latin typeface="標楷體" panose="03000509000000000000" pitchFamily="65" charset="-120"/>
                <a:ea typeface="標楷體" panose="03000509000000000000" pitchFamily="65" charset="-120"/>
              </a:rPr>
              <a:t>:</a:t>
            </a:r>
          </a:p>
          <a:p>
            <a:r>
              <a:rPr lang="zh-TW" altLang="en-US" sz="2400" b="1"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盯著對方的胸部</a:t>
            </a:r>
            <a:r>
              <a:rPr lang="zh-TW" altLang="en-US" sz="2400" b="1" kern="100" dirty="0">
                <a:effectLst/>
                <a:latin typeface="標楷體" panose="03000509000000000000" pitchFamily="65" charset="-120"/>
                <a:ea typeface="標楷體" panose="03000509000000000000" pitchFamily="65" charset="-120"/>
                <a:cs typeface="Times New Roman" panose="02020603050405020304" pitchFamily="18" charset="0"/>
              </a:rPr>
              <a:t>或身材</a:t>
            </a:r>
            <a:endParaRPr lang="en-US" altLang="zh-TW" sz="2400" b="1"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2400" b="1" dirty="0">
                <a:effectLst/>
                <a:latin typeface="標楷體" panose="03000509000000000000" pitchFamily="65" charset="-120"/>
                <a:ea typeface="標楷體" panose="03000509000000000000" pitchFamily="65" charset="-120"/>
                <a:cs typeface="Times New Roman" panose="02020603050405020304" pitchFamily="18" charset="0"/>
              </a:rPr>
              <a:t> 二</a:t>
            </a:r>
            <a:r>
              <a:rPr lang="zh-TW" altLang="zh-TW" sz="2400" b="1"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1" dirty="0">
                <a:latin typeface="標楷體" panose="03000509000000000000" pitchFamily="65" charset="-120"/>
                <a:ea typeface="標楷體" panose="03000509000000000000" pitchFamily="65" charset="-120"/>
              </a:rPr>
              <a:t>言語騷擾</a:t>
            </a:r>
            <a:r>
              <a:rPr lang="en-US" altLang="zh-TW" sz="2400" b="1" dirty="0">
                <a:latin typeface="標楷體" panose="03000509000000000000" pitchFamily="65" charset="-120"/>
                <a:ea typeface="標楷體" panose="03000509000000000000" pitchFamily="65" charset="-120"/>
              </a:rPr>
              <a:t>:</a:t>
            </a:r>
          </a:p>
          <a:p>
            <a:r>
              <a:rPr lang="zh-TW" altLang="en-US" sz="2400" b="1"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1.</a:t>
            </a:r>
            <a:r>
              <a:rPr lang="zh-TW" altLang="en-US" sz="2400" b="1" kern="100" dirty="0">
                <a:effectLst/>
                <a:latin typeface="標楷體" panose="03000509000000000000" pitchFamily="65" charset="-120"/>
                <a:ea typeface="標楷體" panose="03000509000000000000" pitchFamily="65" charset="-120"/>
                <a:cs typeface="Times New Roman" panose="02020603050405020304" pitchFamily="18" charset="0"/>
              </a:rPr>
              <a:t>羞辱</a:t>
            </a:r>
            <a:r>
              <a:rPr lang="zh-TW" alt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他人身材或打扮</a:t>
            </a:r>
            <a:endParaRPr lang="en-US" altLang="zh-TW" sz="2400" b="1"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2400" b="1" kern="100" dirty="0">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b="1" kern="100" dirty="0">
                <a:latin typeface="標楷體" panose="03000509000000000000" pitchFamily="65" charset="-120"/>
                <a:ea typeface="標楷體" panose="03000509000000000000" pitchFamily="65" charset="-120"/>
                <a:cs typeface="Times New Roman" panose="02020603050405020304" pitchFamily="18" charset="0"/>
              </a:rPr>
              <a:t>2.</a:t>
            </a:r>
            <a:r>
              <a:rPr lang="zh-TW" altLang="en-US" sz="2400" b="1" kern="100" dirty="0">
                <a:effectLst/>
                <a:latin typeface="標楷體" panose="03000509000000000000" pitchFamily="65" charset="-120"/>
                <a:ea typeface="標楷體" panose="03000509000000000000" pitchFamily="65" charset="-120"/>
                <a:cs typeface="Times New Roman" panose="02020603050405020304" pitchFamily="18" charset="0"/>
              </a:rPr>
              <a:t>亂開黃腔</a:t>
            </a:r>
            <a:endParaRPr lang="en-US" altLang="zh-TW" sz="2400" b="1"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en-US" alt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altLang="en-US" sz="2400" b="1"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3.</a:t>
            </a:r>
            <a:r>
              <a:rPr lang="zh-TW" alt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故意展示猥褻圖片</a:t>
            </a:r>
            <a:endParaRPr lang="en-US" altLang="zh-TW" sz="2400" b="1"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2400" b="1" dirty="0">
                <a:effectLst/>
                <a:latin typeface="標楷體" panose="03000509000000000000" pitchFamily="65" charset="-120"/>
                <a:ea typeface="標楷體" panose="03000509000000000000" pitchFamily="65" charset="-120"/>
                <a:cs typeface="Times New Roman" panose="02020603050405020304" pitchFamily="18" charset="0"/>
              </a:rPr>
              <a:t> 三</a:t>
            </a:r>
            <a:r>
              <a:rPr lang="zh-TW" altLang="zh-TW" sz="2400" b="1"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1" dirty="0">
                <a:latin typeface="標楷體" panose="03000509000000000000" pitchFamily="65" charset="-120"/>
                <a:ea typeface="標楷體" panose="03000509000000000000" pitchFamily="65" charset="-120"/>
              </a:rPr>
              <a:t>肢體騷擾</a:t>
            </a:r>
            <a:r>
              <a:rPr lang="en-US" altLang="zh-TW" sz="2400" b="1" dirty="0">
                <a:latin typeface="標楷體" panose="03000509000000000000" pitchFamily="65" charset="-120"/>
                <a:ea typeface="標楷體" panose="03000509000000000000" pitchFamily="65" charset="-120"/>
              </a:rPr>
              <a:t>:</a:t>
            </a:r>
          </a:p>
          <a:p>
            <a:r>
              <a:rPr lang="zh-TW" altLang="en-US" sz="2400" b="1" dirty="0">
                <a:latin typeface="標楷體" panose="03000509000000000000" pitchFamily="65" charset="-120"/>
                <a:ea typeface="標楷體" panose="03000509000000000000" pitchFamily="65" charset="-120"/>
              </a:rPr>
              <a:t>               </a:t>
            </a:r>
            <a:r>
              <a:rPr lang="en-US" altLang="zh-TW" sz="2400" b="1" dirty="0">
                <a:latin typeface="標楷體" panose="03000509000000000000" pitchFamily="65" charset="-120"/>
                <a:ea typeface="標楷體" panose="03000509000000000000" pitchFamily="65" charset="-120"/>
              </a:rPr>
              <a:t>1.</a:t>
            </a:r>
            <a:r>
              <a:rPr lang="zh-TW" altLang="en-US" sz="2400" b="1" dirty="0">
                <a:latin typeface="標楷體" panose="03000509000000000000" pitchFamily="65" charset="-120"/>
                <a:ea typeface="標楷體" panose="03000509000000000000" pitchFamily="65" charset="-120"/>
              </a:rPr>
              <a:t>毛手毛腳                                                                  </a:t>
            </a:r>
            <a:endParaRPr lang="en-US" altLang="zh-TW" sz="2400" b="1" dirty="0">
              <a:latin typeface="標楷體" panose="03000509000000000000" pitchFamily="65" charset="-120"/>
              <a:ea typeface="標楷體" panose="03000509000000000000" pitchFamily="65" charset="-120"/>
            </a:endParaRPr>
          </a:p>
          <a:p>
            <a:r>
              <a:rPr lang="zh-TW" altLang="en-US" sz="2400" b="1" dirty="0">
                <a:latin typeface="標楷體" panose="03000509000000000000" pitchFamily="65" charset="-120"/>
                <a:ea typeface="標楷體" panose="03000509000000000000" pitchFamily="65" charset="-120"/>
              </a:rPr>
              <a:t>               </a:t>
            </a:r>
            <a:r>
              <a:rPr lang="en-US" altLang="zh-TW" sz="2400" b="1" dirty="0">
                <a:latin typeface="標楷體" panose="03000509000000000000" pitchFamily="65" charset="-120"/>
                <a:ea typeface="標楷體" panose="03000509000000000000" pitchFamily="65" charset="-120"/>
              </a:rPr>
              <a:t>2.</a:t>
            </a:r>
            <a:r>
              <a:rPr lang="zh-TW" altLang="en-US" sz="2400" b="1" dirty="0">
                <a:latin typeface="標楷體" panose="03000509000000000000" pitchFamily="65" charset="-120"/>
                <a:ea typeface="標楷體" panose="03000509000000000000" pitchFamily="65" charset="-120"/>
              </a:rPr>
              <a:t>碰觸胸部或私處                                                                  </a:t>
            </a:r>
            <a:endParaRPr lang="en-US" altLang="zh-TW" sz="2400" b="1" dirty="0">
              <a:latin typeface="標楷體" panose="03000509000000000000" pitchFamily="65" charset="-120"/>
              <a:ea typeface="標楷體" panose="03000509000000000000" pitchFamily="65" charset="-120"/>
            </a:endParaRPr>
          </a:p>
          <a:p>
            <a:r>
              <a:rPr lang="zh-TW" altLang="en-US" sz="2400" b="1" dirty="0">
                <a:latin typeface="標楷體" panose="03000509000000000000" pitchFamily="65" charset="-120"/>
                <a:ea typeface="標楷體" panose="03000509000000000000" pitchFamily="65" charset="-120"/>
              </a:rPr>
              <a:t>               </a:t>
            </a:r>
            <a:r>
              <a:rPr lang="en-US" altLang="zh-TW" sz="2400" b="1" dirty="0">
                <a:latin typeface="標楷體" panose="03000509000000000000" pitchFamily="65" charset="-120"/>
                <a:ea typeface="標楷體" panose="03000509000000000000" pitchFamily="65" charset="-120"/>
              </a:rPr>
              <a:t>3.</a:t>
            </a:r>
            <a:r>
              <a:rPr lang="zh-TW" altLang="en-US" sz="2400" b="1" dirty="0">
                <a:latin typeface="標楷體" panose="03000509000000000000" pitchFamily="65" charset="-120"/>
                <a:ea typeface="標楷體" panose="03000509000000000000" pitchFamily="65" charset="-120"/>
              </a:rPr>
              <a:t>暴露性器官</a:t>
            </a:r>
          </a:p>
        </p:txBody>
      </p:sp>
    </p:spTree>
    <p:extLst>
      <p:ext uri="{BB962C8B-B14F-4D97-AF65-F5344CB8AC3E}">
        <p14:creationId xmlns:p14="http://schemas.microsoft.com/office/powerpoint/2010/main" val="30936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98000">
              <a:schemeClr val="tx2">
                <a:lumMod val="20000"/>
                <a:lumOff val="80000"/>
              </a:schemeClr>
            </a:gs>
            <a:gs pos="30000">
              <a:schemeClr val="tx2">
                <a:lumMod val="20000"/>
                <a:lumOff val="8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5" name="內容版面配置區 4">
            <a:extLst>
              <a:ext uri="{FF2B5EF4-FFF2-40B4-BE49-F238E27FC236}">
                <a16:creationId xmlns:a16="http://schemas.microsoft.com/office/drawing/2014/main" id="{10ABD61C-65F9-68EB-EE3B-6C8A7F52ACC6}"/>
              </a:ext>
            </a:extLst>
          </p:cNvPr>
          <p:cNvSpPr>
            <a:spLocks noGrp="1"/>
          </p:cNvSpPr>
          <p:nvPr>
            <p:ph idx="1"/>
          </p:nvPr>
        </p:nvSpPr>
        <p:spPr>
          <a:xfrm>
            <a:off x="1333850" y="363894"/>
            <a:ext cx="9227888" cy="6129185"/>
          </a:xfrm>
        </p:spPr>
        <p:txBody>
          <a:bodyPr>
            <a:normAutofit/>
          </a:bodyPr>
          <a:lstStyle/>
          <a:p>
            <a:pPr marL="0" indent="0" algn="ctr">
              <a:buNone/>
            </a:pPr>
            <a:r>
              <a:rPr lang="zh-TW" altLang="en-US" sz="4800" dirty="0">
                <a:latin typeface="標楷體" panose="03000509000000000000" pitchFamily="65" charset="-120"/>
                <a:ea typeface="標楷體" panose="03000509000000000000" pitchFamily="65" charset="-120"/>
              </a:rPr>
              <a:t>羅金燕律師</a:t>
            </a:r>
            <a:endParaRPr lang="en-US" altLang="zh-TW" sz="4800" dirty="0">
              <a:latin typeface="標楷體" panose="03000509000000000000" pitchFamily="65" charset="-120"/>
              <a:ea typeface="標楷體" panose="03000509000000000000" pitchFamily="65" charset="-120"/>
            </a:endParaRPr>
          </a:p>
          <a:p>
            <a:pPr marL="0" indent="0">
              <a:buNone/>
            </a:pPr>
            <a:r>
              <a:rPr lang="zh-TW" altLang="en-US" sz="4000" dirty="0">
                <a:latin typeface="標楷體" panose="03000509000000000000" pitchFamily="65" charset="-120"/>
                <a:ea typeface="標楷體" panose="03000509000000000000" pitchFamily="65" charset="-120"/>
              </a:rPr>
              <a:t>       </a:t>
            </a:r>
            <a:r>
              <a:rPr lang="zh-TW" altLang="en-US" sz="3200" dirty="0">
                <a:latin typeface="標楷體" panose="03000509000000000000" pitchFamily="65" charset="-120"/>
                <a:ea typeface="標楷體" panose="03000509000000000000" pitchFamily="65" charset="-120"/>
              </a:rPr>
              <a:t>現職</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信實法律事務所主持律師</a:t>
            </a:r>
            <a:endParaRPr lang="en-US" altLang="zh-TW" sz="3200" dirty="0">
              <a:latin typeface="標楷體" panose="03000509000000000000" pitchFamily="65" charset="-120"/>
              <a:ea typeface="標楷體" panose="03000509000000000000" pitchFamily="65" charset="-120"/>
            </a:endParaRPr>
          </a:p>
          <a:p>
            <a:pPr marL="0" indent="0">
              <a:buNone/>
            </a:pPr>
            <a:r>
              <a:rPr lang="zh-TW" altLang="en-US" sz="3200" dirty="0">
                <a:latin typeface="標楷體" panose="03000509000000000000" pitchFamily="65" charset="-120"/>
                <a:ea typeface="標楷體" panose="03000509000000000000" pitchFamily="65" charset="-120"/>
              </a:rPr>
              <a:t>         考試</a:t>
            </a:r>
            <a:r>
              <a:rPr lang="en-US" altLang="zh-TW" sz="3200" dirty="0">
                <a:latin typeface="標楷體" panose="03000509000000000000" pitchFamily="65" charset="-120"/>
                <a:ea typeface="標楷體" panose="03000509000000000000" pitchFamily="65" charset="-120"/>
              </a:rPr>
              <a:t>:</a:t>
            </a:r>
            <a:r>
              <a:rPr lang="zh-TW" altLang="en-US" sz="3200" b="1" i="0" dirty="0">
                <a:solidFill>
                  <a:srgbClr val="000000"/>
                </a:solidFill>
                <a:effectLst/>
                <a:latin typeface="微軟正黑體" panose="020B0604030504040204" pitchFamily="34" charset="-120"/>
                <a:ea typeface="微軟正黑體" panose="020B0604030504040204" pitchFamily="34" charset="-120"/>
              </a:rPr>
              <a:t> </a:t>
            </a:r>
            <a:r>
              <a:rPr lang="en-US" altLang="zh-TW" sz="3200" i="0" dirty="0">
                <a:effectLst/>
                <a:latin typeface="標楷體" panose="03000509000000000000" pitchFamily="65" charset="-120"/>
                <a:ea typeface="標楷體" panose="03000509000000000000" pitchFamily="65" charset="-120"/>
              </a:rPr>
              <a:t>106</a:t>
            </a:r>
            <a:r>
              <a:rPr lang="zh-TW" altLang="en-US" sz="3200" i="0" dirty="0">
                <a:effectLst/>
                <a:latin typeface="標楷體" panose="03000509000000000000" pitchFamily="65" charset="-120"/>
                <a:ea typeface="標楷體" panose="03000509000000000000" pitchFamily="65" charset="-120"/>
              </a:rPr>
              <a:t>年專門職業及技術人員高</a:t>
            </a:r>
            <a:endParaRPr lang="en-US" altLang="zh-TW" sz="3200" i="0" dirty="0">
              <a:effectLst/>
              <a:latin typeface="標楷體" panose="03000509000000000000" pitchFamily="65" charset="-120"/>
              <a:ea typeface="標楷體" panose="03000509000000000000" pitchFamily="65" charset="-120"/>
            </a:endParaRPr>
          </a:p>
          <a:p>
            <a:pPr marL="0" indent="0">
              <a:buNone/>
            </a:pPr>
            <a:r>
              <a:rPr lang="zh-TW" altLang="en-US" sz="3200" dirty="0">
                <a:latin typeface="標楷體" panose="03000509000000000000" pitchFamily="65" charset="-120"/>
                <a:ea typeface="標楷體" panose="03000509000000000000" pitchFamily="65" charset="-120"/>
              </a:rPr>
              <a:t>              等考試律師考試及格</a:t>
            </a:r>
            <a:endParaRPr lang="zh-TW" altLang="en-US" sz="3200" i="0" dirty="0">
              <a:effectLst/>
              <a:latin typeface="標楷體" panose="03000509000000000000" pitchFamily="65" charset="-120"/>
              <a:ea typeface="標楷體" panose="03000509000000000000" pitchFamily="65" charset="-120"/>
            </a:endParaRPr>
          </a:p>
          <a:p>
            <a:pPr marL="0" indent="0">
              <a:buNone/>
            </a:pPr>
            <a:r>
              <a:rPr lang="zh-TW" altLang="en-US" sz="3200" dirty="0">
                <a:latin typeface="標楷體" panose="03000509000000000000" pitchFamily="65" charset="-120"/>
                <a:ea typeface="標楷體" panose="03000509000000000000" pitchFamily="65" charset="-120"/>
              </a:rPr>
              <a:t>         經歷</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公務人員年資</a:t>
            </a:r>
            <a:r>
              <a:rPr lang="en-US" altLang="zh-TW" sz="3200" dirty="0">
                <a:latin typeface="標楷體" panose="03000509000000000000" pitchFamily="65" charset="-120"/>
                <a:ea typeface="標楷體" panose="03000509000000000000" pitchFamily="65" charset="-120"/>
              </a:rPr>
              <a:t>27</a:t>
            </a:r>
            <a:r>
              <a:rPr lang="zh-TW" altLang="en-US" sz="3200" dirty="0">
                <a:latin typeface="標楷體" panose="03000509000000000000" pitchFamily="65" charset="-120"/>
                <a:ea typeface="標楷體" panose="03000509000000000000" pitchFamily="65" charset="-120"/>
              </a:rPr>
              <a:t>年</a:t>
            </a:r>
          </a:p>
        </p:txBody>
      </p:sp>
    </p:spTree>
    <p:extLst>
      <p:ext uri="{BB962C8B-B14F-4D97-AF65-F5344CB8AC3E}">
        <p14:creationId xmlns:p14="http://schemas.microsoft.com/office/powerpoint/2010/main" val="1568053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accent5">
                <a:lumMod val="20000"/>
                <a:lumOff val="80000"/>
              </a:schemeClr>
            </a:gs>
          </a:gsLst>
          <a:lin ang="6120000" scaled="1"/>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B417D37-E38D-ECE3-75FC-6B55C98F5D5D}"/>
              </a:ext>
            </a:extLst>
          </p:cNvPr>
          <p:cNvSpPr>
            <a:spLocks noGrp="1"/>
          </p:cNvSpPr>
          <p:nvPr>
            <p:ph type="title"/>
          </p:nvPr>
        </p:nvSpPr>
        <p:spPr>
          <a:xfrm>
            <a:off x="2388637" y="531845"/>
            <a:ext cx="6829975" cy="894283"/>
          </a:xfrm>
        </p:spPr>
        <p:txBody>
          <a:bodyPr>
            <a:normAutofit/>
          </a:bodyPr>
          <a:lstStyle/>
          <a:p>
            <a:pPr algn="ctr"/>
            <a:r>
              <a:rPr lang="zh-TW" altLang="en-US" b="1" dirty="0">
                <a:solidFill>
                  <a:schemeClr val="accent1"/>
                </a:solidFill>
                <a:latin typeface="標楷體" panose="03000509000000000000" pitchFamily="65" charset="-120"/>
                <a:ea typeface="標楷體" panose="03000509000000000000" pitchFamily="65" charset="-120"/>
              </a:rPr>
              <a:t>類型二</a:t>
            </a:r>
            <a:r>
              <a:rPr lang="zh-TW" altLang="zh-TW" b="1" kern="100" dirty="0">
                <a:solidFill>
                  <a:schemeClr val="accent1"/>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b="1" kern="100" dirty="0">
                <a:solidFill>
                  <a:schemeClr val="accent1"/>
                </a:solidFill>
                <a:effectLst/>
                <a:latin typeface="標楷體" panose="03000509000000000000" pitchFamily="65" charset="-120"/>
                <a:ea typeface="標楷體" panose="03000509000000000000" pitchFamily="65" charset="-120"/>
                <a:cs typeface="Times New Roman" panose="02020603050405020304" pitchFamily="18" charset="0"/>
              </a:rPr>
              <a:t>性霸凌</a:t>
            </a:r>
            <a:endParaRPr lang="zh-TW" altLang="en-US" dirty="0">
              <a:solidFill>
                <a:schemeClr val="accent1"/>
              </a:solidFill>
              <a:latin typeface="標楷體" panose="03000509000000000000" pitchFamily="65" charset="-120"/>
              <a:ea typeface="標楷體" panose="03000509000000000000" pitchFamily="65" charset="-120"/>
            </a:endParaRPr>
          </a:p>
        </p:txBody>
      </p:sp>
      <p:sp>
        <p:nvSpPr>
          <p:cNvPr id="3" name="文字版面配置區 2">
            <a:extLst>
              <a:ext uri="{FF2B5EF4-FFF2-40B4-BE49-F238E27FC236}">
                <a16:creationId xmlns:a16="http://schemas.microsoft.com/office/drawing/2014/main" id="{5EA293F2-17AA-A1AD-9970-FF768E5A9AAB}"/>
              </a:ext>
            </a:extLst>
          </p:cNvPr>
          <p:cNvSpPr>
            <a:spLocks noGrp="1"/>
          </p:cNvSpPr>
          <p:nvPr>
            <p:ph type="body" idx="1"/>
          </p:nvPr>
        </p:nvSpPr>
        <p:spPr>
          <a:xfrm>
            <a:off x="1632856" y="2313992"/>
            <a:ext cx="8360229" cy="3680408"/>
          </a:xfrm>
        </p:spPr>
        <p:txBody>
          <a:bodyPr>
            <a:normAutofit/>
          </a:bodyPr>
          <a:lstStyle/>
          <a:p>
            <a:r>
              <a:rPr lang="zh-TW" altLang="en-US" sz="3600" b="0" i="0" dirty="0">
                <a:solidFill>
                  <a:srgbClr val="3F4A53"/>
                </a:solidFill>
                <a:effectLst/>
                <a:latin typeface="標楷體" panose="03000509000000000000" pitchFamily="65" charset="-120"/>
                <a:ea typeface="標楷體" panose="03000509000000000000" pitchFamily="65" charset="-120"/>
              </a:rPr>
              <a:t>透過語言、肢體或其他暴力，對於他人之性別上之特徵、特質、性傾向或性別認同進行</a:t>
            </a:r>
            <a:r>
              <a:rPr lang="zh-TW" altLang="en-US" sz="3600" b="0" i="0" dirty="0">
                <a:solidFill>
                  <a:srgbClr val="FF0000"/>
                </a:solidFill>
                <a:effectLst/>
                <a:latin typeface="標楷體" panose="03000509000000000000" pitchFamily="65" charset="-120"/>
                <a:ea typeface="標楷體" panose="03000509000000000000" pitchFamily="65" charset="-120"/>
              </a:rPr>
              <a:t>貶抑、攻擊或威脅之行為</a:t>
            </a:r>
            <a:r>
              <a:rPr lang="en-US" altLang="zh-TW" sz="3600" b="0" i="0" dirty="0">
                <a:solidFill>
                  <a:schemeClr val="bg1"/>
                </a:solidFill>
                <a:effectLst/>
                <a:latin typeface="標楷體" panose="03000509000000000000" pitchFamily="65" charset="-120"/>
                <a:ea typeface="標楷體" panose="03000509000000000000" pitchFamily="65" charset="-120"/>
              </a:rPr>
              <a:t>(</a:t>
            </a:r>
            <a:r>
              <a:rPr lang="zh-TW" altLang="en-US" sz="3600" b="0" i="0" dirty="0">
                <a:solidFill>
                  <a:srgbClr val="3F4A53"/>
                </a:solidFill>
                <a:effectLst/>
                <a:latin typeface="標楷體" panose="03000509000000000000" pitchFamily="65" charset="-120"/>
                <a:ea typeface="標楷體" panose="03000509000000000000" pitchFamily="65" charset="-120"/>
              </a:rPr>
              <a:t>且非屬性騷擾</a:t>
            </a:r>
            <a:r>
              <a:rPr lang="en-US" altLang="zh-TW" sz="3600" b="0" i="0" dirty="0">
                <a:solidFill>
                  <a:srgbClr val="3F4A53"/>
                </a:solidFill>
                <a:effectLst/>
                <a:latin typeface="標楷體" panose="03000509000000000000" pitchFamily="65" charset="-120"/>
                <a:ea typeface="標楷體" panose="03000509000000000000" pitchFamily="65" charset="-120"/>
              </a:rPr>
              <a:t>)</a:t>
            </a:r>
            <a:r>
              <a:rPr lang="zh-TW" altLang="en-US" sz="3600" b="0" i="0" dirty="0">
                <a:solidFill>
                  <a:srgbClr val="3F4A53"/>
                </a:solidFill>
                <a:effectLst/>
                <a:latin typeface="標楷體" panose="03000509000000000000" pitchFamily="65" charset="-120"/>
                <a:ea typeface="標楷體" panose="03000509000000000000" pitchFamily="65" charset="-120"/>
              </a:rPr>
              <a:t>者。</a:t>
            </a:r>
            <a:endParaRPr lang="en-US" altLang="zh-TW" sz="3600" b="0" i="0" dirty="0">
              <a:solidFill>
                <a:srgbClr val="3F4A53"/>
              </a:solidFill>
              <a:effectLst/>
              <a:latin typeface="標楷體" panose="03000509000000000000" pitchFamily="65" charset="-120"/>
              <a:ea typeface="標楷體" panose="03000509000000000000" pitchFamily="65" charset="-120"/>
            </a:endParaRPr>
          </a:p>
          <a:p>
            <a:r>
              <a:rPr lang="zh-TW" altLang="en-US" sz="3600" dirty="0">
                <a:solidFill>
                  <a:schemeClr val="bg1"/>
                </a:solidFill>
                <a:latin typeface="標楷體" panose="03000509000000000000" pitchFamily="65" charset="-120"/>
                <a:ea typeface="標楷體" panose="03000509000000000000" pitchFamily="65" charset="-120"/>
              </a:rPr>
              <a:t>例如</a:t>
            </a:r>
            <a:r>
              <a:rPr lang="en-US" altLang="zh-TW" sz="3600" dirty="0">
                <a:solidFill>
                  <a:schemeClr val="bg1"/>
                </a:solidFill>
                <a:latin typeface="標楷體" panose="03000509000000000000" pitchFamily="65" charset="-120"/>
                <a:ea typeface="標楷體" panose="03000509000000000000" pitchFamily="65" charset="-120"/>
              </a:rPr>
              <a:t>:</a:t>
            </a:r>
            <a:r>
              <a:rPr lang="zh-TW" altLang="en-US" sz="3600" dirty="0">
                <a:solidFill>
                  <a:schemeClr val="bg1"/>
                </a:solidFill>
                <a:latin typeface="標楷體" panose="03000509000000000000" pitchFamily="65" charset="-120"/>
                <a:ea typeface="標楷體" panose="03000509000000000000" pitchFamily="65" charset="-120"/>
              </a:rPr>
              <a:t>用</a:t>
            </a:r>
            <a:r>
              <a:rPr lang="zh-TW" altLang="en-US" sz="3600" b="0" i="0" dirty="0">
                <a:solidFill>
                  <a:schemeClr val="bg1"/>
                </a:solidFill>
                <a:effectLst/>
                <a:latin typeface="標楷體" panose="03000509000000000000" pitchFamily="65" charset="-120"/>
                <a:ea typeface="標楷體" panose="03000509000000000000" pitchFamily="65" charset="-120"/>
              </a:rPr>
              <a:t>「死</a:t>
            </a:r>
            <a:r>
              <a:rPr lang="en-US" altLang="zh-TW" sz="3600" b="0" i="0" dirty="0">
                <a:solidFill>
                  <a:schemeClr val="bg1"/>
                </a:solidFill>
                <a:effectLst/>
                <a:latin typeface="標楷體" panose="03000509000000000000" pitchFamily="65" charset="-120"/>
                <a:ea typeface="標楷體" panose="03000509000000000000" pitchFamily="65" charset="-120"/>
              </a:rPr>
              <a:t>gay</a:t>
            </a:r>
            <a:r>
              <a:rPr lang="zh-TW" altLang="en-US" sz="3600" b="0" i="0">
                <a:solidFill>
                  <a:schemeClr val="bg1"/>
                </a:solidFill>
                <a:effectLst/>
                <a:latin typeface="標楷體" panose="03000509000000000000" pitchFamily="65" charset="-120"/>
                <a:ea typeface="標楷體" panose="03000509000000000000" pitchFamily="65" charset="-120"/>
              </a:rPr>
              <a:t>」、 「娘砲」 「</a:t>
            </a:r>
            <a:r>
              <a:rPr lang="zh-TW" altLang="en-US" sz="3600" dirty="0">
                <a:solidFill>
                  <a:schemeClr val="bg1"/>
                </a:solidFill>
                <a:latin typeface="標楷體" panose="03000509000000000000" pitchFamily="65" charset="-120"/>
                <a:ea typeface="標楷體" panose="03000509000000000000" pitchFamily="65" charset="-120"/>
              </a:rPr>
              <a:t>公車</a:t>
            </a:r>
            <a:r>
              <a:rPr lang="zh-TW" altLang="en-US" sz="3600" b="0" i="0" dirty="0">
                <a:solidFill>
                  <a:schemeClr val="bg1"/>
                </a:solidFill>
                <a:effectLst/>
                <a:latin typeface="標楷體" panose="03000509000000000000" pitchFamily="65" charset="-120"/>
                <a:ea typeface="標楷體" panose="03000509000000000000" pitchFamily="65" charset="-120"/>
              </a:rPr>
              <a:t>」、 「</a:t>
            </a:r>
            <a:r>
              <a:rPr lang="zh-TW" altLang="en-US" sz="3600" b="0" i="0">
                <a:solidFill>
                  <a:schemeClr val="bg1"/>
                </a:solidFill>
                <a:effectLst/>
                <a:latin typeface="標楷體" panose="03000509000000000000" pitchFamily="65" charset="-120"/>
                <a:ea typeface="標楷體" panose="03000509000000000000" pitchFamily="65" charset="-120"/>
              </a:rPr>
              <a:t>北港香爐</a:t>
            </a:r>
            <a:r>
              <a:rPr lang="zh-TW" altLang="en-US" sz="3600" b="0" i="0" dirty="0">
                <a:solidFill>
                  <a:schemeClr val="bg1"/>
                </a:solidFill>
                <a:effectLst/>
                <a:latin typeface="標楷體" panose="03000509000000000000" pitchFamily="65" charset="-120"/>
                <a:ea typeface="標楷體" panose="03000509000000000000" pitchFamily="65" charset="-120"/>
              </a:rPr>
              <a:t>」來形容某人</a:t>
            </a:r>
            <a:r>
              <a:rPr lang="zh-TW" altLang="en-US" sz="3600" b="0" i="0" dirty="0">
                <a:solidFill>
                  <a:srgbClr val="3F4A53"/>
                </a:solidFill>
                <a:effectLst/>
                <a:latin typeface="標楷體" panose="03000509000000000000" pitchFamily="65" charset="-120"/>
                <a:ea typeface="標楷體" panose="03000509000000000000" pitchFamily="65" charset="-120"/>
              </a:rPr>
              <a:t>。</a:t>
            </a:r>
            <a:endParaRPr lang="zh-TW" altLang="en-US" sz="3600" dirty="0">
              <a:solidFill>
                <a:schemeClr val="bg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78770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55000">
              <a:schemeClr val="accent6">
                <a:lumMod val="20000"/>
                <a:lumOff val="80000"/>
              </a:schemeClr>
            </a:gs>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C0A274-F94C-96F2-B00E-543874AD5ACE}"/>
              </a:ext>
            </a:extLst>
          </p:cNvPr>
          <p:cNvSpPr>
            <a:spLocks noGrp="1"/>
          </p:cNvSpPr>
          <p:nvPr>
            <p:ph type="title"/>
          </p:nvPr>
        </p:nvSpPr>
        <p:spPr>
          <a:xfrm>
            <a:off x="684211" y="293615"/>
            <a:ext cx="8534401" cy="1073791"/>
          </a:xfrm>
        </p:spPr>
        <p:txBody>
          <a:bodyPr/>
          <a:lstStyle/>
          <a:p>
            <a:pPr algn="ctr"/>
            <a:r>
              <a:rPr lang="zh-TW" altLang="en-US" b="1" dirty="0">
                <a:solidFill>
                  <a:srgbClr val="002060"/>
                </a:solidFill>
                <a:latin typeface="標楷體" panose="03000509000000000000" pitchFamily="65" charset="-120"/>
                <a:ea typeface="標楷體" panose="03000509000000000000" pitchFamily="65" charset="-120"/>
              </a:rPr>
              <a:t>類型三</a:t>
            </a:r>
            <a:r>
              <a:rPr lang="en-US" altLang="zh-TW" b="1" dirty="0">
                <a:solidFill>
                  <a:srgbClr val="002060"/>
                </a:solidFill>
                <a:latin typeface="標楷體" panose="03000509000000000000" pitchFamily="65" charset="-120"/>
                <a:ea typeface="標楷體" panose="03000509000000000000" pitchFamily="65" charset="-120"/>
              </a:rPr>
              <a:t>:</a:t>
            </a:r>
            <a:r>
              <a:rPr lang="zh-TW" altLang="en-US" b="1" dirty="0">
                <a:solidFill>
                  <a:srgbClr val="002060"/>
                </a:solidFill>
                <a:latin typeface="標楷體" panose="03000509000000000000" pitchFamily="65" charset="-120"/>
                <a:ea typeface="標楷體" panose="03000509000000000000" pitchFamily="65" charset="-120"/>
              </a:rPr>
              <a:t>強制猥褻</a:t>
            </a:r>
          </a:p>
        </p:txBody>
      </p:sp>
      <p:sp>
        <p:nvSpPr>
          <p:cNvPr id="3" name="文字版面配置區 2">
            <a:extLst>
              <a:ext uri="{FF2B5EF4-FFF2-40B4-BE49-F238E27FC236}">
                <a16:creationId xmlns:a16="http://schemas.microsoft.com/office/drawing/2014/main" id="{FD5140FE-94C0-324E-3B67-F80F22A29551}"/>
              </a:ext>
            </a:extLst>
          </p:cNvPr>
          <p:cNvSpPr>
            <a:spLocks noGrp="1"/>
          </p:cNvSpPr>
          <p:nvPr>
            <p:ph type="body" idx="1"/>
          </p:nvPr>
        </p:nvSpPr>
        <p:spPr>
          <a:xfrm>
            <a:off x="1526795" y="1510018"/>
            <a:ext cx="8363825" cy="4484382"/>
          </a:xfrm>
        </p:spPr>
        <p:txBody>
          <a:bodyPr>
            <a:normAutofit lnSpcReduction="10000"/>
          </a:bodyPr>
          <a:lstStyle/>
          <a:p>
            <a:r>
              <a:rPr lang="zh-TW" altLang="en-US" sz="3200" dirty="0">
                <a:latin typeface="標楷體" panose="03000509000000000000" pitchFamily="65" charset="-120"/>
                <a:ea typeface="標楷體" panose="03000509000000000000" pitchFamily="65" charset="-120"/>
              </a:rPr>
              <a:t>一</a:t>
            </a:r>
            <a:r>
              <a:rPr lang="zh-TW" altLang="zh-TW" sz="32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200" dirty="0">
                <a:effectLst/>
                <a:latin typeface="標楷體" panose="03000509000000000000" pitchFamily="65" charset="-120"/>
                <a:ea typeface="標楷體" panose="03000509000000000000" pitchFamily="65" charset="-120"/>
                <a:cs typeface="Times New Roman" panose="02020603050405020304" pitchFamily="18" charset="0"/>
              </a:rPr>
              <a:t>屬於刑法</a:t>
            </a:r>
            <a:r>
              <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「妨害性自主」</a:t>
            </a:r>
            <a:r>
              <a:rPr lang="zh-TW" altLang="en-US" sz="3200" kern="100" dirty="0">
                <a:effectLst/>
                <a:latin typeface="標楷體" panose="03000509000000000000" pitchFamily="65" charset="-120"/>
                <a:ea typeface="標楷體" panose="03000509000000000000" pitchFamily="65" charset="-120"/>
                <a:cs typeface="Times New Roman" panose="02020603050405020304" pitchFamily="18" charset="0"/>
              </a:rPr>
              <a:t>罪章</a:t>
            </a:r>
            <a:r>
              <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a:t>
            </a:r>
          </a:p>
          <a:p>
            <a:r>
              <a:rPr lang="zh-TW" altLang="en-US" sz="3200" dirty="0">
                <a:latin typeface="標楷體" panose="03000509000000000000" pitchFamily="65" charset="-120"/>
                <a:ea typeface="標楷體" panose="03000509000000000000" pitchFamily="65" charset="-120"/>
              </a:rPr>
              <a:t>二</a:t>
            </a:r>
            <a:r>
              <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200" kern="100" dirty="0">
                <a:effectLst/>
                <a:latin typeface="標楷體" panose="03000509000000000000" pitchFamily="65" charset="-120"/>
                <a:ea typeface="標楷體" panose="03000509000000000000" pitchFamily="65" charset="-120"/>
                <a:cs typeface="Times New Roman" panose="02020603050405020304" pitchFamily="18" charset="0"/>
              </a:rPr>
              <a:t>猥褻</a:t>
            </a:r>
            <a:r>
              <a:rPr lang="en-US"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為了刺激或滿足自己性慾所為的性</a:t>
            </a:r>
            <a:endParaRPr lang="en-US" alt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3200" kern="100" dirty="0">
                <a:latin typeface="標楷體" panose="03000509000000000000" pitchFamily="65" charset="-120"/>
                <a:ea typeface="標楷體" panose="03000509000000000000" pitchFamily="65" charset="-120"/>
                <a:cs typeface="Times New Roman" panose="02020603050405020304" pitchFamily="18" charset="0"/>
              </a:rPr>
              <a:t>         </a:t>
            </a:r>
            <a:r>
              <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交行為以外的一切色慾行為，例如</a:t>
            </a:r>
            <a:endParaRPr lang="en-US" alt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3200"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撫摸私處、胸部、臀部等行為。</a:t>
            </a:r>
            <a:endParaRPr lang="en-US" alt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3200" kern="100" dirty="0">
                <a:latin typeface="標楷體" panose="03000509000000000000" pitchFamily="65" charset="-120"/>
                <a:ea typeface="標楷體" panose="03000509000000000000" pitchFamily="65" charset="-120"/>
                <a:cs typeface="Times New Roman" panose="02020603050405020304" pitchFamily="18" charset="0"/>
              </a:rPr>
              <a:t>三</a:t>
            </a:r>
            <a:r>
              <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200" kern="100" dirty="0">
                <a:effectLst/>
                <a:latin typeface="標楷體" panose="03000509000000000000" pitchFamily="65" charset="-120"/>
                <a:ea typeface="標楷體" panose="03000509000000000000" pitchFamily="65" charset="-120"/>
                <a:cs typeface="Times New Roman" panose="02020603050405020304" pitchFamily="18" charset="0"/>
              </a:rPr>
              <a:t>強制猥褻</a:t>
            </a:r>
            <a:r>
              <a:rPr lang="en-US"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200" kern="100" dirty="0">
                <a:effectLst/>
                <a:latin typeface="標楷體" panose="03000509000000000000" pitchFamily="65" charset="-120"/>
                <a:ea typeface="標楷體" panose="03000509000000000000" pitchFamily="65" charset="-120"/>
                <a:cs typeface="Times New Roman" panose="02020603050405020304" pitchFamily="18" charset="0"/>
              </a:rPr>
              <a:t>以</a:t>
            </a:r>
            <a:r>
              <a:rPr lang="zh-TW" altLang="zh-TW" sz="3200" dirty="0">
                <a:effectLst/>
                <a:latin typeface="標楷體" panose="03000509000000000000" pitchFamily="65" charset="-120"/>
                <a:ea typeface="標楷體" panose="03000509000000000000" pitchFamily="65" charset="-120"/>
                <a:cs typeface="Times New Roman" panose="02020603050405020304" pitchFamily="18" charset="0"/>
              </a:rPr>
              <a:t>強暴、脅迫、恐嚇、催眠術</a:t>
            </a:r>
            <a:endParaRPr lang="en-US" altLang="zh-TW" sz="32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3200" dirty="0">
                <a:latin typeface="標楷體" panose="03000509000000000000" pitchFamily="65" charset="-120"/>
                <a:ea typeface="標楷體" panose="03000509000000000000" pitchFamily="65" charset="-120"/>
                <a:cs typeface="Times New Roman" panose="02020603050405020304" pitchFamily="18" charset="0"/>
              </a:rPr>
              <a:t>            </a:t>
            </a:r>
            <a:r>
              <a:rPr lang="zh-TW" altLang="zh-TW" sz="3200" dirty="0">
                <a:effectLst/>
                <a:latin typeface="標楷體" panose="03000509000000000000" pitchFamily="65" charset="-120"/>
                <a:ea typeface="標楷體" panose="03000509000000000000" pitchFamily="65" charset="-120"/>
                <a:cs typeface="Times New Roman" panose="02020603050405020304" pitchFamily="18" charset="0"/>
              </a:rPr>
              <a:t>或其他違反其意願的方法等手段</a:t>
            </a:r>
            <a:endParaRPr lang="en-US" altLang="zh-TW" sz="32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32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32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200" dirty="0">
                <a:effectLst/>
                <a:latin typeface="標楷體" panose="03000509000000000000" pitchFamily="65" charset="-120"/>
                <a:ea typeface="標楷體" panose="03000509000000000000" pitchFamily="65" charset="-120"/>
                <a:cs typeface="Times New Roman" panose="02020603050405020304" pitchFamily="18" charset="0"/>
              </a:rPr>
              <a:t>行</a:t>
            </a:r>
            <a:r>
              <a:rPr lang="zh-TW" altLang="zh-TW" sz="3200" dirty="0">
                <a:effectLst/>
                <a:latin typeface="標楷體" panose="03000509000000000000" pitchFamily="65" charset="-120"/>
                <a:ea typeface="標楷體" panose="03000509000000000000" pitchFamily="65" charset="-120"/>
                <a:cs typeface="Times New Roman" panose="02020603050405020304" pitchFamily="18" charset="0"/>
              </a:rPr>
              <a:t>猥褻</a:t>
            </a:r>
            <a:r>
              <a:rPr lang="zh-TW" altLang="en-US" sz="3200" dirty="0">
                <a:effectLst/>
                <a:latin typeface="標楷體" panose="03000509000000000000" pitchFamily="65" charset="-120"/>
                <a:ea typeface="標楷體" panose="03000509000000000000" pitchFamily="65" charset="-120"/>
                <a:cs typeface="Times New Roman" panose="02020603050405020304" pitchFamily="18" charset="0"/>
              </a:rPr>
              <a:t>行為</a:t>
            </a:r>
            <a:r>
              <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a:t>
            </a:r>
            <a:endParaRPr lang="en-US" altLang="zh-TW" sz="3200" kern="100" dirty="0">
              <a:latin typeface="標楷體" panose="03000509000000000000" pitchFamily="65" charset="-120"/>
              <a:ea typeface="標楷體" panose="03000509000000000000" pitchFamily="65" charset="-120"/>
              <a:cs typeface="Times New Roman" panose="02020603050405020304" pitchFamily="18" charset="0"/>
            </a:endParaRPr>
          </a:p>
          <a:p>
            <a:endPar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p>
            <a:endParaRPr lang="zh-TW" altLang="en-US" dirty="0"/>
          </a:p>
        </p:txBody>
      </p:sp>
    </p:spTree>
    <p:extLst>
      <p:ext uri="{BB962C8B-B14F-4D97-AF65-F5344CB8AC3E}">
        <p14:creationId xmlns:p14="http://schemas.microsoft.com/office/powerpoint/2010/main" val="2322563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4">
                <a:lumMod val="20000"/>
                <a:lumOff val="80000"/>
              </a:schemeClr>
            </a:gs>
            <a:gs pos="100000">
              <a:schemeClr val="accent1">
                <a:lumMod val="20000"/>
                <a:lumOff val="80000"/>
              </a:schemeClr>
            </a:gs>
          </a:gsLst>
          <a:lin ang="6120000" scaled="1"/>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1C1C6C7-5EBD-F5C3-4353-865BE70543B8}"/>
              </a:ext>
            </a:extLst>
          </p:cNvPr>
          <p:cNvSpPr>
            <a:spLocks noGrp="1"/>
          </p:cNvSpPr>
          <p:nvPr>
            <p:ph type="title"/>
          </p:nvPr>
        </p:nvSpPr>
        <p:spPr>
          <a:xfrm>
            <a:off x="2752531" y="671804"/>
            <a:ext cx="6466081" cy="1231641"/>
          </a:xfrm>
        </p:spPr>
        <p:txBody>
          <a:bodyPr>
            <a:normAutofit/>
          </a:bodyPr>
          <a:lstStyle/>
          <a:p>
            <a:pPr algn="ctr"/>
            <a:r>
              <a:rPr lang="zh-TW" altLang="en-US" b="1" dirty="0">
                <a:solidFill>
                  <a:schemeClr val="accent1"/>
                </a:solidFill>
                <a:latin typeface="標楷體" panose="03000509000000000000" pitchFamily="65" charset="-120"/>
                <a:ea typeface="標楷體" panose="03000509000000000000" pitchFamily="65" charset="-120"/>
              </a:rPr>
              <a:t>類型四</a:t>
            </a:r>
            <a:r>
              <a:rPr lang="zh-TW" altLang="zh-TW" b="1" kern="100" dirty="0">
                <a:solidFill>
                  <a:schemeClr val="accent1"/>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b="1" kern="100" dirty="0">
                <a:solidFill>
                  <a:schemeClr val="accent1"/>
                </a:solidFill>
                <a:effectLst/>
                <a:latin typeface="標楷體" panose="03000509000000000000" pitchFamily="65" charset="-120"/>
                <a:ea typeface="標楷體" panose="03000509000000000000" pitchFamily="65" charset="-120"/>
                <a:cs typeface="Times New Roman" panose="02020603050405020304" pitchFamily="18" charset="0"/>
              </a:rPr>
              <a:t>性侵害</a:t>
            </a:r>
            <a:r>
              <a:rPr lang="en-US" altLang="zh-TW" b="1" kern="100" dirty="0">
                <a:solidFill>
                  <a:schemeClr val="accent1"/>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b="1" kern="100" dirty="0">
                <a:solidFill>
                  <a:schemeClr val="accent1"/>
                </a:solidFill>
                <a:effectLst/>
                <a:latin typeface="標楷體" panose="03000509000000000000" pitchFamily="65" charset="-120"/>
                <a:ea typeface="標楷體" panose="03000509000000000000" pitchFamily="65" charset="-120"/>
                <a:cs typeface="Times New Roman" panose="02020603050405020304" pitchFamily="18" charset="0"/>
              </a:rPr>
              <a:t>適用刑法罪章</a:t>
            </a:r>
            <a:r>
              <a:rPr lang="en-US" altLang="zh-TW" b="1" kern="100" dirty="0">
                <a:solidFill>
                  <a:schemeClr val="accent1"/>
                </a:solidFill>
                <a:effectLst/>
                <a:latin typeface="標楷體" panose="03000509000000000000" pitchFamily="65" charset="-120"/>
                <a:ea typeface="標楷體" panose="03000509000000000000" pitchFamily="65" charset="-120"/>
                <a:cs typeface="Times New Roman" panose="02020603050405020304" pitchFamily="18" charset="0"/>
              </a:rPr>
              <a:t>)</a:t>
            </a:r>
            <a:br>
              <a:rPr lang="zh-TW" altLang="zh-TW" b="1" kern="100" dirty="0">
                <a:solidFill>
                  <a:schemeClr val="accent1"/>
                </a:solidFill>
                <a:effectLst/>
                <a:latin typeface="標楷體" panose="03000509000000000000" pitchFamily="65" charset="-120"/>
                <a:ea typeface="標楷體" panose="03000509000000000000" pitchFamily="65" charset="-120"/>
                <a:cs typeface="Times New Roman" panose="02020603050405020304" pitchFamily="18" charset="0"/>
              </a:rPr>
            </a:br>
            <a:endParaRPr lang="zh-TW" altLang="en-US" b="1" dirty="0">
              <a:solidFill>
                <a:schemeClr val="accent1"/>
              </a:solidFill>
              <a:latin typeface="標楷體" panose="03000509000000000000" pitchFamily="65" charset="-120"/>
              <a:ea typeface="標楷體" panose="03000509000000000000" pitchFamily="65" charset="-120"/>
            </a:endParaRPr>
          </a:p>
        </p:txBody>
      </p:sp>
      <p:sp>
        <p:nvSpPr>
          <p:cNvPr id="3" name="文字版面配置區 2">
            <a:extLst>
              <a:ext uri="{FF2B5EF4-FFF2-40B4-BE49-F238E27FC236}">
                <a16:creationId xmlns:a16="http://schemas.microsoft.com/office/drawing/2014/main" id="{C8599FD0-4BB2-FE6F-6C0D-C2D49826559A}"/>
              </a:ext>
            </a:extLst>
          </p:cNvPr>
          <p:cNvSpPr>
            <a:spLocks noGrp="1"/>
          </p:cNvSpPr>
          <p:nvPr>
            <p:ph type="body" idx="1"/>
          </p:nvPr>
        </p:nvSpPr>
        <p:spPr>
          <a:xfrm>
            <a:off x="2136709" y="1819469"/>
            <a:ext cx="8052320" cy="4366727"/>
          </a:xfrm>
        </p:spPr>
        <p:txBody>
          <a:bodyPr>
            <a:normAutofit lnSpcReduction="10000"/>
          </a:bodyPr>
          <a:lstStyle/>
          <a:p>
            <a:r>
              <a:rPr lang="zh-TW" altLang="en-US" sz="3200" dirty="0">
                <a:latin typeface="標楷體" panose="03000509000000000000" pitchFamily="65" charset="-120"/>
                <a:ea typeface="標楷體" panose="03000509000000000000" pitchFamily="65" charset="-120"/>
              </a:rPr>
              <a:t>性侵害</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強制性交</a:t>
            </a:r>
            <a:r>
              <a:rPr lang="zh-TW" altLang="zh-TW" sz="3200" kern="100" dirty="0">
                <a:solidFill>
                  <a:schemeClr val="accent1"/>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200" dirty="0">
                <a:latin typeface="標楷體" panose="03000509000000000000" pitchFamily="65" charset="-120"/>
                <a:ea typeface="標楷體" panose="03000509000000000000" pitchFamily="65" charset="-120"/>
              </a:rPr>
              <a:t>猥褻</a:t>
            </a:r>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對象</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人</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男男女女</a:t>
            </a:r>
            <a:r>
              <a:rPr lang="en-US" altLang="zh-TW" sz="3200" dirty="0">
                <a:latin typeface="標楷體" panose="03000509000000000000" pitchFamily="65" charset="-120"/>
                <a:ea typeface="標楷體" panose="03000509000000000000" pitchFamily="65" charset="-120"/>
              </a:rPr>
              <a:t>)</a:t>
            </a:r>
          </a:p>
          <a:p>
            <a:r>
              <a:rPr lang="zh-TW" altLang="en-US" sz="2600" dirty="0">
                <a:solidFill>
                  <a:schemeClr val="accent2">
                    <a:lumMod val="50000"/>
                  </a:schemeClr>
                </a:solidFill>
                <a:latin typeface="標楷體" panose="03000509000000000000" pitchFamily="65" charset="-120"/>
                <a:ea typeface="標楷體" panose="03000509000000000000" pitchFamily="65" charset="-120"/>
              </a:rPr>
              <a:t>刑法第十條：稱性交者，謂非基於正當目的所為之下</a:t>
            </a:r>
            <a:endParaRPr lang="en-US" altLang="zh-TW" sz="2600" dirty="0">
              <a:solidFill>
                <a:schemeClr val="accent2">
                  <a:lumMod val="50000"/>
                </a:schemeClr>
              </a:solidFill>
              <a:latin typeface="標楷體" panose="03000509000000000000" pitchFamily="65" charset="-120"/>
              <a:ea typeface="標楷體" panose="03000509000000000000" pitchFamily="65" charset="-120"/>
            </a:endParaRPr>
          </a:p>
          <a:p>
            <a:r>
              <a:rPr lang="zh-TW" altLang="en-US" sz="2600" dirty="0">
                <a:solidFill>
                  <a:schemeClr val="accent2">
                    <a:lumMod val="50000"/>
                  </a:schemeClr>
                </a:solidFill>
                <a:latin typeface="標楷體" panose="03000509000000000000" pitchFamily="65" charset="-120"/>
                <a:ea typeface="標楷體" panose="03000509000000000000" pitchFamily="65" charset="-120"/>
              </a:rPr>
              <a:t>            列性器入侵行為： </a:t>
            </a:r>
            <a:endParaRPr lang="en-US" altLang="zh-TW" sz="2600" dirty="0">
              <a:solidFill>
                <a:schemeClr val="accent2">
                  <a:lumMod val="50000"/>
                </a:schemeClr>
              </a:solidFill>
              <a:latin typeface="標楷體" panose="03000509000000000000" pitchFamily="65" charset="-120"/>
              <a:ea typeface="標楷體" panose="03000509000000000000" pitchFamily="65" charset="-120"/>
            </a:endParaRPr>
          </a:p>
          <a:p>
            <a:r>
              <a:rPr lang="zh-TW" altLang="en-US" sz="2600" dirty="0">
                <a:solidFill>
                  <a:schemeClr val="accent2">
                    <a:lumMod val="50000"/>
                  </a:schemeClr>
                </a:solidFill>
                <a:latin typeface="標楷體" panose="03000509000000000000" pitchFamily="65" charset="-120"/>
                <a:ea typeface="標楷體" panose="03000509000000000000" pitchFamily="65" charset="-120"/>
              </a:rPr>
              <a:t>一、以性器進入他人之性器、肛門或口腔，或使之接</a:t>
            </a:r>
            <a:endParaRPr lang="en-US" altLang="zh-TW" sz="2600" dirty="0">
              <a:solidFill>
                <a:schemeClr val="accent2">
                  <a:lumMod val="50000"/>
                </a:schemeClr>
              </a:solidFill>
              <a:latin typeface="標楷體" panose="03000509000000000000" pitchFamily="65" charset="-120"/>
              <a:ea typeface="標楷體" panose="03000509000000000000" pitchFamily="65" charset="-120"/>
            </a:endParaRPr>
          </a:p>
          <a:p>
            <a:r>
              <a:rPr lang="zh-TW" altLang="en-US" sz="2600" dirty="0">
                <a:solidFill>
                  <a:schemeClr val="accent2">
                    <a:lumMod val="50000"/>
                  </a:schemeClr>
                </a:solidFill>
                <a:latin typeface="標楷體" panose="03000509000000000000" pitchFamily="65" charset="-120"/>
                <a:ea typeface="標楷體" panose="03000509000000000000" pitchFamily="65" charset="-120"/>
              </a:rPr>
              <a:t>    合行為。 </a:t>
            </a:r>
            <a:endParaRPr lang="en-US" altLang="zh-TW" sz="2600" dirty="0">
              <a:solidFill>
                <a:schemeClr val="accent2">
                  <a:lumMod val="50000"/>
                </a:schemeClr>
              </a:solidFill>
              <a:latin typeface="標楷體" panose="03000509000000000000" pitchFamily="65" charset="-120"/>
              <a:ea typeface="標楷體" panose="03000509000000000000" pitchFamily="65" charset="-120"/>
            </a:endParaRPr>
          </a:p>
          <a:p>
            <a:r>
              <a:rPr lang="zh-TW" altLang="en-US" sz="2600" dirty="0">
                <a:solidFill>
                  <a:schemeClr val="accent2">
                    <a:lumMod val="50000"/>
                  </a:schemeClr>
                </a:solidFill>
                <a:latin typeface="標楷體" panose="03000509000000000000" pitchFamily="65" charset="-120"/>
                <a:ea typeface="標楷體" panose="03000509000000000000" pitchFamily="65" charset="-120"/>
              </a:rPr>
              <a:t>二、以性器以外之其它身體部位或器物進入他人之性</a:t>
            </a:r>
            <a:endParaRPr lang="en-US" altLang="zh-TW" sz="2600" dirty="0">
              <a:solidFill>
                <a:schemeClr val="accent2">
                  <a:lumMod val="50000"/>
                </a:schemeClr>
              </a:solidFill>
              <a:latin typeface="標楷體" panose="03000509000000000000" pitchFamily="65" charset="-120"/>
              <a:ea typeface="標楷體" panose="03000509000000000000" pitchFamily="65" charset="-120"/>
            </a:endParaRPr>
          </a:p>
          <a:p>
            <a:r>
              <a:rPr lang="zh-TW" altLang="en-US" sz="2600" dirty="0">
                <a:solidFill>
                  <a:schemeClr val="accent2">
                    <a:lumMod val="50000"/>
                  </a:schemeClr>
                </a:solidFill>
                <a:latin typeface="標楷體" panose="03000509000000000000" pitchFamily="65" charset="-120"/>
                <a:ea typeface="標楷體" panose="03000509000000000000" pitchFamily="65" charset="-120"/>
              </a:rPr>
              <a:t>    器、肛門，或使之接合之行為。</a:t>
            </a:r>
          </a:p>
        </p:txBody>
      </p:sp>
    </p:spTree>
    <p:extLst>
      <p:ext uri="{BB962C8B-B14F-4D97-AF65-F5344CB8AC3E}">
        <p14:creationId xmlns:p14="http://schemas.microsoft.com/office/powerpoint/2010/main" val="732753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3">
                <a:lumMod val="20000"/>
                <a:lumOff val="80000"/>
              </a:schemeClr>
            </a:gs>
            <a:gs pos="100000">
              <a:schemeClr val="accent4">
                <a:lumMod val="40000"/>
                <a:lumOff val="60000"/>
              </a:schemeClr>
            </a:gs>
          </a:gsLst>
          <a:lin ang="6120000" scaled="1"/>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64033DA-91BA-AFE4-BF48-5953311385B9}"/>
              </a:ext>
            </a:extLst>
          </p:cNvPr>
          <p:cNvSpPr>
            <a:spLocks noGrp="1"/>
          </p:cNvSpPr>
          <p:nvPr>
            <p:ph type="title"/>
          </p:nvPr>
        </p:nvSpPr>
        <p:spPr>
          <a:xfrm>
            <a:off x="1736521" y="637564"/>
            <a:ext cx="7726261" cy="914400"/>
          </a:xfrm>
        </p:spPr>
        <p:txBody>
          <a:bodyPr>
            <a:normAutofit fontScale="90000"/>
          </a:bodyPr>
          <a:lstStyle/>
          <a:p>
            <a:pPr algn="ctr"/>
            <a:r>
              <a:rPr lang="zh-TW" altLang="en-US" b="1" dirty="0">
                <a:solidFill>
                  <a:schemeClr val="accent6">
                    <a:lumMod val="50000"/>
                  </a:schemeClr>
                </a:solidFill>
                <a:latin typeface="標楷體" panose="03000509000000000000" pitchFamily="65" charset="-120"/>
                <a:ea typeface="標楷體" panose="03000509000000000000" pitchFamily="65" charset="-120"/>
              </a:rPr>
              <a:t>性騷擾</a:t>
            </a:r>
            <a:r>
              <a:rPr lang="zh-TW" altLang="zh-TW" b="1"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﹖強制猥褻 ﹖</a:t>
            </a:r>
            <a:r>
              <a:rPr lang="zh-TW" altLang="en-US" b="1"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犯罪構成要件不同</a:t>
            </a:r>
            <a:endParaRPr lang="zh-TW" altLang="en-US" b="1" dirty="0">
              <a:solidFill>
                <a:schemeClr val="accent6">
                  <a:lumMod val="50000"/>
                </a:schemeClr>
              </a:solidFill>
              <a:latin typeface="標楷體" panose="03000509000000000000" pitchFamily="65" charset="-120"/>
              <a:ea typeface="標楷體" panose="03000509000000000000" pitchFamily="65" charset="-120"/>
            </a:endParaRPr>
          </a:p>
        </p:txBody>
      </p:sp>
      <p:sp>
        <p:nvSpPr>
          <p:cNvPr id="3" name="文字版面配置區 2">
            <a:extLst>
              <a:ext uri="{FF2B5EF4-FFF2-40B4-BE49-F238E27FC236}">
                <a16:creationId xmlns:a16="http://schemas.microsoft.com/office/drawing/2014/main" id="{E6685F23-3AA8-83C3-6F3C-1832EA2FB895}"/>
              </a:ext>
            </a:extLst>
          </p:cNvPr>
          <p:cNvSpPr>
            <a:spLocks noGrp="1"/>
          </p:cNvSpPr>
          <p:nvPr>
            <p:ph type="body" idx="1"/>
          </p:nvPr>
        </p:nvSpPr>
        <p:spPr>
          <a:xfrm>
            <a:off x="1514723" y="2130804"/>
            <a:ext cx="8534400" cy="3754539"/>
          </a:xfrm>
        </p:spPr>
        <p:txBody>
          <a:bodyPr>
            <a:normAutofit/>
          </a:bodyPr>
          <a:lstStyle/>
          <a:p>
            <a:r>
              <a:rPr lang="zh-TW" altLang="zh-TW" sz="2400" kern="100" dirty="0">
                <a:effectLst/>
                <a:latin typeface="Calibri" panose="020F0502020204030204" pitchFamily="34" charset="0"/>
                <a:ea typeface="新細明體" panose="02020500000000000000" pitchFamily="18" charset="-120"/>
                <a:cs typeface="Times New Roman" panose="02020603050405020304" pitchFamily="18" charset="0"/>
              </a:rPr>
              <a:t>●</a:t>
            </a:r>
            <a:r>
              <a:rPr lang="zh-TW" altLang="en-US" sz="2400" kern="100" dirty="0">
                <a:effectLst/>
                <a:latin typeface="標楷體" panose="03000509000000000000" pitchFamily="65" charset="-120"/>
                <a:ea typeface="標楷體" panose="03000509000000000000" pitchFamily="65" charset="-120"/>
                <a:cs typeface="Times New Roman" panose="02020603050405020304" pitchFamily="18" charset="0"/>
              </a:rPr>
              <a:t>嚴重的性騷擾</a:t>
            </a:r>
            <a:r>
              <a:rPr lang="zh-TW" altLang="en-US" sz="2400" dirty="0">
                <a:latin typeface="標楷體" panose="03000509000000000000" pitchFamily="65" charset="-120"/>
                <a:ea typeface="標楷體" panose="03000509000000000000" pitchFamily="65" charset="-120"/>
              </a:rPr>
              <a:t>，會成立性騷擾罪， 有刑責。</a:t>
            </a:r>
            <a:endPar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2400" dirty="0">
                <a:latin typeface="標楷體" panose="03000509000000000000" pitchFamily="65" charset="-120"/>
                <a:ea typeface="標楷體" panose="03000509000000000000" pitchFamily="65" charset="-120"/>
              </a:rPr>
              <a:t>   例如</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乘人不及抗拒而為吻抱、摸臀或襲胸等行為。</a:t>
            </a:r>
            <a:endParaRPr lang="en-US" altLang="zh-TW" sz="2400" dirty="0">
              <a:latin typeface="標楷體" panose="03000509000000000000" pitchFamily="65" charset="-120"/>
              <a:ea typeface="標楷體" panose="03000509000000000000" pitchFamily="65" charset="-120"/>
            </a:endParaRPr>
          </a:p>
          <a:p>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dirty="0">
                <a:latin typeface="標楷體" panose="03000509000000000000" pitchFamily="65" charset="-120"/>
                <a:ea typeface="標楷體" panose="03000509000000000000" pitchFamily="65" charset="-120"/>
              </a:rPr>
              <a:t>強制猥褻行為著重於以強暴、脅迫、恐嚇、催眠術或其他</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違反意願的手段，猥褻被害人而滿足加害人的性慾。</a:t>
            </a:r>
            <a:endParaRPr lang="en-US" altLang="zh-TW" sz="2400" dirty="0">
              <a:latin typeface="標楷體" panose="03000509000000000000" pitchFamily="65" charset="-120"/>
              <a:ea typeface="標楷體" panose="03000509000000000000" pitchFamily="65" charset="-120"/>
            </a:endParaRPr>
          </a:p>
          <a:p>
            <a:endPar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dirty="0">
                <a:latin typeface="標楷體" panose="03000509000000000000" pitchFamily="65" charset="-120"/>
                <a:ea typeface="標楷體" panose="03000509000000000000" pitchFamily="65" charset="-120"/>
              </a:rPr>
              <a:t>由主、客觀事證綜合判斷是否已達「強制」 地步，或僅係</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「乘人不及抗拒」。</a:t>
            </a:r>
          </a:p>
          <a:p>
            <a:endParaRPr lang="en-US" altLang="zh-TW" dirty="0"/>
          </a:p>
        </p:txBody>
      </p:sp>
    </p:spTree>
    <p:extLst>
      <p:ext uri="{BB962C8B-B14F-4D97-AF65-F5344CB8AC3E}">
        <p14:creationId xmlns:p14="http://schemas.microsoft.com/office/powerpoint/2010/main" val="2298043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2">
                <a:lumMod val="20000"/>
                <a:lumOff val="80000"/>
              </a:schemeClr>
            </a:gs>
            <a:gs pos="100000">
              <a:schemeClr val="bg2">
                <a:lumMod val="20000"/>
                <a:lumOff val="80000"/>
              </a:schemeClr>
            </a:gs>
          </a:gsLst>
          <a:lin ang="6120000" scaled="1"/>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04861FD-3175-C99B-EF52-105677815244}"/>
              </a:ext>
            </a:extLst>
          </p:cNvPr>
          <p:cNvSpPr>
            <a:spLocks noGrp="1"/>
          </p:cNvSpPr>
          <p:nvPr>
            <p:ph type="title"/>
          </p:nvPr>
        </p:nvSpPr>
        <p:spPr>
          <a:xfrm>
            <a:off x="1174459" y="578840"/>
            <a:ext cx="8044153" cy="922789"/>
          </a:xfrm>
        </p:spPr>
        <p:txBody>
          <a:bodyPr/>
          <a:lstStyle/>
          <a:p>
            <a:pPr algn="ctr"/>
            <a:r>
              <a:rPr lang="zh-TW" altLang="en-US" dirty="0">
                <a:solidFill>
                  <a:srgbClr val="C00000"/>
                </a:solidFill>
                <a:latin typeface="標楷體" panose="03000509000000000000" pitchFamily="65" charset="-120"/>
                <a:ea typeface="標楷體" panose="03000509000000000000" pitchFamily="65" charset="-120"/>
              </a:rPr>
              <a:t>處罰依據</a:t>
            </a:r>
          </a:p>
        </p:txBody>
      </p:sp>
      <p:sp>
        <p:nvSpPr>
          <p:cNvPr id="3" name="文字版面配置區 2">
            <a:extLst>
              <a:ext uri="{FF2B5EF4-FFF2-40B4-BE49-F238E27FC236}">
                <a16:creationId xmlns:a16="http://schemas.microsoft.com/office/drawing/2014/main" id="{5CD6131E-027C-1818-8CF8-50D5FF2A13FB}"/>
              </a:ext>
            </a:extLst>
          </p:cNvPr>
          <p:cNvSpPr>
            <a:spLocks noGrp="1"/>
          </p:cNvSpPr>
          <p:nvPr>
            <p:ph type="body" idx="1"/>
          </p:nvPr>
        </p:nvSpPr>
        <p:spPr>
          <a:xfrm>
            <a:off x="1174459" y="1593909"/>
            <a:ext cx="10343625" cy="4685251"/>
          </a:xfrm>
        </p:spPr>
        <p:txBody>
          <a:bodyPr>
            <a:normAutofit/>
          </a:bodyPr>
          <a:lstStyle/>
          <a:p>
            <a:r>
              <a:rPr lang="zh-TW" altLang="en-US" sz="2400" dirty="0">
                <a:solidFill>
                  <a:schemeClr val="bg1"/>
                </a:solidFill>
                <a:latin typeface="標楷體" panose="03000509000000000000" pitchFamily="65" charset="-120"/>
                <a:ea typeface="標楷體" panose="03000509000000000000" pitchFamily="65" charset="-120"/>
              </a:rPr>
              <a:t>性騷擾罪</a:t>
            </a:r>
            <a:r>
              <a:rPr lang="en-US" altLang="zh-TW" sz="2400" dirty="0">
                <a:solidFill>
                  <a:schemeClr val="bg1"/>
                </a:solidFill>
                <a:latin typeface="標楷體" panose="03000509000000000000" pitchFamily="65" charset="-120"/>
                <a:ea typeface="標楷體" panose="03000509000000000000" pitchFamily="65" charset="-120"/>
              </a:rPr>
              <a:t>:</a:t>
            </a:r>
            <a:r>
              <a:rPr lang="zh-TW" altLang="en-US" sz="2400" dirty="0">
                <a:solidFill>
                  <a:schemeClr val="bg1"/>
                </a:solidFill>
                <a:latin typeface="標楷體" panose="03000509000000000000" pitchFamily="65" charset="-120"/>
                <a:ea typeface="標楷體" panose="03000509000000000000" pitchFamily="65" charset="-120"/>
              </a:rPr>
              <a:t>性騷擾防治法第</a:t>
            </a:r>
            <a:r>
              <a:rPr lang="en-US" altLang="zh-TW" sz="2400" dirty="0">
                <a:solidFill>
                  <a:schemeClr val="bg1"/>
                </a:solidFill>
                <a:latin typeface="標楷體" panose="03000509000000000000" pitchFamily="65" charset="-120"/>
                <a:ea typeface="標楷體" panose="03000509000000000000" pitchFamily="65" charset="-120"/>
              </a:rPr>
              <a:t>25</a:t>
            </a:r>
            <a:r>
              <a:rPr lang="zh-TW" altLang="en-US" sz="2400" dirty="0">
                <a:solidFill>
                  <a:schemeClr val="bg1"/>
                </a:solidFill>
                <a:latin typeface="標楷體" panose="03000509000000000000" pitchFamily="65" charset="-120"/>
                <a:ea typeface="標楷體" panose="03000509000000000000" pitchFamily="65" charset="-120"/>
              </a:rPr>
              <a:t>條</a:t>
            </a:r>
            <a:r>
              <a:rPr lang="zh-TW" altLang="zh-TW" sz="24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0" i="0" dirty="0">
                <a:solidFill>
                  <a:schemeClr val="bg1"/>
                </a:solidFill>
                <a:effectLst/>
                <a:latin typeface="標楷體" panose="03000509000000000000" pitchFamily="65" charset="-120"/>
                <a:ea typeface="標楷體" panose="03000509000000000000" pitchFamily="65" charset="-120"/>
              </a:rPr>
              <a:t>二年以下有期徒刑、拘役或</a:t>
            </a:r>
            <a:endParaRPr lang="en-US" altLang="zh-TW" sz="2400" b="0" i="0" dirty="0">
              <a:solidFill>
                <a:schemeClr val="bg1"/>
              </a:solidFill>
              <a:effectLst/>
              <a:latin typeface="標楷體" panose="03000509000000000000" pitchFamily="65" charset="-120"/>
              <a:ea typeface="標楷體" panose="03000509000000000000" pitchFamily="65" charset="-120"/>
            </a:endParaRPr>
          </a:p>
          <a:p>
            <a:r>
              <a:rPr lang="zh-TW" altLang="en-US" sz="2400" dirty="0">
                <a:solidFill>
                  <a:schemeClr val="bg1"/>
                </a:solidFill>
                <a:latin typeface="標楷體" panose="03000509000000000000" pitchFamily="65" charset="-120"/>
                <a:ea typeface="標楷體" panose="03000509000000000000" pitchFamily="65" charset="-120"/>
              </a:rPr>
              <a:t>         </a:t>
            </a:r>
            <a:r>
              <a:rPr lang="zh-TW" altLang="en-US" sz="2400" b="0" i="0" dirty="0">
                <a:solidFill>
                  <a:schemeClr val="bg1"/>
                </a:solidFill>
                <a:effectLst/>
                <a:latin typeface="標楷體" panose="03000509000000000000" pitchFamily="65" charset="-120"/>
                <a:ea typeface="標楷體" panose="03000509000000000000" pitchFamily="65" charset="-120"/>
              </a:rPr>
              <a:t>併科新臺幣十萬元以下罰金</a:t>
            </a:r>
            <a:r>
              <a:rPr lang="zh-TW" altLang="zh-TW" sz="24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1" dirty="0">
                <a:solidFill>
                  <a:srgbClr val="0070C0"/>
                </a:solidFill>
                <a:effectLst/>
                <a:latin typeface="標楷體" panose="03000509000000000000" pitchFamily="65" charset="-120"/>
                <a:ea typeface="標楷體" panose="03000509000000000000" pitchFamily="65" charset="-120"/>
                <a:cs typeface="Times New Roman" panose="02020603050405020304" pitchFamily="18" charset="0"/>
              </a:rPr>
              <a:t>告訴乃論</a:t>
            </a:r>
            <a:r>
              <a:rPr lang="zh-TW" altLang="zh-TW" sz="24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a:t>
            </a:r>
            <a:endParaRPr lang="en-US" altLang="zh-TW" sz="24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2400" dirty="0">
                <a:solidFill>
                  <a:schemeClr val="bg1"/>
                </a:solidFill>
                <a:latin typeface="標楷體" panose="03000509000000000000" pitchFamily="65" charset="-120"/>
                <a:ea typeface="標楷體" panose="03000509000000000000" pitchFamily="65" charset="-120"/>
                <a:cs typeface="Times New Roman" panose="02020603050405020304" pitchFamily="18" charset="0"/>
              </a:rPr>
              <a:t>強制猥褻</a:t>
            </a:r>
            <a:r>
              <a:rPr lang="en-US" altLang="zh-TW" sz="2400" dirty="0">
                <a:solidFill>
                  <a:schemeClr val="bg1"/>
                </a:solidFill>
                <a:latin typeface="標楷體" panose="03000509000000000000" pitchFamily="65" charset="-120"/>
                <a:ea typeface="標楷體" panose="03000509000000000000" pitchFamily="65" charset="-120"/>
              </a:rPr>
              <a:t>:</a:t>
            </a:r>
            <a:r>
              <a:rPr lang="zh-TW" altLang="en-US" sz="2400" b="0" i="0" dirty="0">
                <a:solidFill>
                  <a:schemeClr val="bg1"/>
                </a:solidFill>
                <a:effectLst/>
                <a:latin typeface="標楷體" panose="03000509000000000000" pitchFamily="65" charset="-120"/>
                <a:ea typeface="標楷體" panose="03000509000000000000" pitchFamily="65" charset="-120"/>
              </a:rPr>
              <a:t>刑法第</a:t>
            </a:r>
            <a:r>
              <a:rPr lang="en-US" altLang="zh-TW" sz="2400" b="0" i="0" dirty="0">
                <a:solidFill>
                  <a:schemeClr val="bg1"/>
                </a:solidFill>
                <a:effectLst/>
                <a:latin typeface="標楷體" panose="03000509000000000000" pitchFamily="65" charset="-120"/>
                <a:ea typeface="標楷體" panose="03000509000000000000" pitchFamily="65" charset="-120"/>
              </a:rPr>
              <a:t>224</a:t>
            </a:r>
            <a:r>
              <a:rPr lang="zh-TW" altLang="en-US" sz="2400" b="0" i="0" dirty="0">
                <a:solidFill>
                  <a:schemeClr val="bg1"/>
                </a:solidFill>
                <a:effectLst/>
                <a:latin typeface="標楷體" panose="03000509000000000000" pitchFamily="65" charset="-120"/>
                <a:ea typeface="標楷體" panose="03000509000000000000" pitchFamily="65" charset="-120"/>
              </a:rPr>
              <a:t>條</a:t>
            </a:r>
            <a:r>
              <a:rPr lang="zh-TW" altLang="zh-TW" sz="24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0" i="0" dirty="0">
                <a:solidFill>
                  <a:schemeClr val="bg1"/>
                </a:solidFill>
                <a:effectLst/>
                <a:latin typeface="標楷體" panose="03000509000000000000" pitchFamily="65" charset="-120"/>
                <a:ea typeface="標楷體" panose="03000509000000000000" pitchFamily="65" charset="-120"/>
              </a:rPr>
              <a:t>處六月以上五年以下有期徒刑。</a:t>
            </a:r>
            <a:endParaRPr lang="en-US" altLang="zh-TW" sz="2400" b="0" i="0" dirty="0">
              <a:solidFill>
                <a:schemeClr val="bg1"/>
              </a:solidFill>
              <a:effectLst/>
              <a:latin typeface="標楷體" panose="03000509000000000000" pitchFamily="65" charset="-120"/>
              <a:ea typeface="標楷體" panose="03000509000000000000" pitchFamily="65" charset="-120"/>
            </a:endParaRPr>
          </a:p>
          <a:p>
            <a:r>
              <a:rPr lang="zh-TW" altLang="en-US" sz="2400" dirty="0">
                <a:solidFill>
                  <a:schemeClr val="bg1"/>
                </a:solidFill>
                <a:latin typeface="標楷體" panose="03000509000000000000" pitchFamily="65" charset="-120"/>
                <a:ea typeface="標楷體" panose="03000509000000000000" pitchFamily="65" charset="-120"/>
                <a:cs typeface="Times New Roman" panose="02020603050405020304" pitchFamily="18" charset="0"/>
              </a:rPr>
              <a:t>強制性交</a:t>
            </a:r>
            <a:r>
              <a:rPr lang="en-US" altLang="zh-TW" sz="2400" dirty="0">
                <a:solidFill>
                  <a:schemeClr val="bg1"/>
                </a:solidFill>
                <a:latin typeface="標楷體" panose="03000509000000000000" pitchFamily="65" charset="-120"/>
                <a:ea typeface="標楷體" panose="03000509000000000000" pitchFamily="65" charset="-120"/>
              </a:rPr>
              <a:t>:</a:t>
            </a:r>
          </a:p>
          <a:p>
            <a:r>
              <a:rPr lang="en-US" altLang="zh-TW" sz="2400" b="0" i="0" dirty="0">
                <a:solidFill>
                  <a:schemeClr val="bg1"/>
                </a:solidFill>
                <a:effectLst/>
                <a:latin typeface="標楷體" panose="03000509000000000000" pitchFamily="65" charset="-120"/>
                <a:ea typeface="標楷體" panose="03000509000000000000" pitchFamily="65" charset="-120"/>
              </a:rPr>
              <a:t>1.</a:t>
            </a:r>
            <a:r>
              <a:rPr lang="zh-TW" altLang="en-US" sz="2400" b="0" i="0" dirty="0">
                <a:solidFill>
                  <a:schemeClr val="bg1"/>
                </a:solidFill>
                <a:effectLst/>
                <a:latin typeface="標楷體" panose="03000509000000000000" pitchFamily="65" charset="-120"/>
                <a:ea typeface="標楷體" panose="03000509000000000000" pitchFamily="65" charset="-120"/>
              </a:rPr>
              <a:t>刑法第</a:t>
            </a:r>
            <a:r>
              <a:rPr lang="en-US" altLang="zh-TW" sz="2400" b="0" i="0" dirty="0">
                <a:solidFill>
                  <a:schemeClr val="bg1"/>
                </a:solidFill>
                <a:effectLst/>
                <a:latin typeface="標楷體" panose="03000509000000000000" pitchFamily="65" charset="-120"/>
                <a:ea typeface="標楷體" panose="03000509000000000000" pitchFamily="65" charset="-120"/>
              </a:rPr>
              <a:t>221</a:t>
            </a:r>
            <a:r>
              <a:rPr lang="zh-TW" altLang="en-US" sz="2400" b="0" i="0" dirty="0">
                <a:solidFill>
                  <a:schemeClr val="bg1"/>
                </a:solidFill>
                <a:effectLst/>
                <a:latin typeface="標楷體" panose="03000509000000000000" pitchFamily="65" charset="-120"/>
                <a:ea typeface="標楷體" panose="03000509000000000000" pitchFamily="65" charset="-120"/>
              </a:rPr>
              <a:t>條</a:t>
            </a:r>
            <a:r>
              <a:rPr lang="zh-TW" altLang="zh-TW" sz="24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0" i="0" dirty="0">
                <a:solidFill>
                  <a:schemeClr val="bg1"/>
                </a:solidFill>
                <a:effectLst/>
                <a:latin typeface="標楷體" panose="03000509000000000000" pitchFamily="65" charset="-120"/>
                <a:ea typeface="標楷體" panose="03000509000000000000" pitchFamily="65" charset="-120"/>
              </a:rPr>
              <a:t>處三年以上十年以下有期徒刑。</a:t>
            </a:r>
            <a:endParaRPr lang="en-US" altLang="zh-TW" sz="2400" b="0" i="0" dirty="0">
              <a:solidFill>
                <a:schemeClr val="bg1"/>
              </a:solidFill>
              <a:effectLst/>
              <a:latin typeface="標楷體" panose="03000509000000000000" pitchFamily="65" charset="-120"/>
              <a:ea typeface="標楷體" panose="03000509000000000000" pitchFamily="65" charset="-120"/>
            </a:endParaRPr>
          </a:p>
          <a:p>
            <a:r>
              <a:rPr lang="en-US" altLang="zh-TW" sz="2400" dirty="0">
                <a:solidFill>
                  <a:schemeClr val="bg1"/>
                </a:solidFill>
                <a:latin typeface="標楷體" panose="03000509000000000000" pitchFamily="65" charset="-120"/>
                <a:ea typeface="標楷體" panose="03000509000000000000" pitchFamily="65" charset="-120"/>
              </a:rPr>
              <a:t>2.</a:t>
            </a:r>
            <a:r>
              <a:rPr lang="zh-TW" altLang="en-US" sz="2400" dirty="0">
                <a:solidFill>
                  <a:schemeClr val="bg1"/>
                </a:solidFill>
                <a:latin typeface="標楷體" panose="03000509000000000000" pitchFamily="65" charset="-120"/>
                <a:ea typeface="標楷體" panose="03000509000000000000" pitchFamily="65" charset="-120"/>
              </a:rPr>
              <a:t>與未滿</a:t>
            </a:r>
            <a:r>
              <a:rPr lang="en-US" altLang="zh-TW" sz="2400" dirty="0">
                <a:solidFill>
                  <a:schemeClr val="bg1"/>
                </a:solidFill>
                <a:latin typeface="標楷體" panose="03000509000000000000" pitchFamily="65" charset="-120"/>
                <a:ea typeface="標楷體" panose="03000509000000000000" pitchFamily="65" charset="-120"/>
              </a:rPr>
              <a:t>14</a:t>
            </a:r>
            <a:r>
              <a:rPr lang="zh-TW" altLang="en-US" sz="2400" dirty="0">
                <a:solidFill>
                  <a:schemeClr val="bg1"/>
                </a:solidFill>
                <a:latin typeface="標楷體" panose="03000509000000000000" pitchFamily="65" charset="-120"/>
                <a:ea typeface="標楷體" panose="03000509000000000000" pitchFamily="65" charset="-120"/>
              </a:rPr>
              <a:t>歲幼年人性交：刑法第</a:t>
            </a:r>
            <a:r>
              <a:rPr lang="en-US" altLang="zh-TW" sz="2400" dirty="0">
                <a:solidFill>
                  <a:schemeClr val="bg1"/>
                </a:solidFill>
                <a:latin typeface="標楷體" panose="03000509000000000000" pitchFamily="65" charset="-120"/>
                <a:ea typeface="標楷體" panose="03000509000000000000" pitchFamily="65" charset="-120"/>
              </a:rPr>
              <a:t>227</a:t>
            </a:r>
            <a:r>
              <a:rPr lang="zh-TW" altLang="en-US" sz="2400" dirty="0">
                <a:solidFill>
                  <a:schemeClr val="bg1"/>
                </a:solidFill>
                <a:latin typeface="標楷體" panose="03000509000000000000" pitchFamily="65" charset="-120"/>
                <a:ea typeface="標楷體" panose="03000509000000000000" pitchFamily="65" charset="-120"/>
              </a:rPr>
              <a:t>條</a:t>
            </a:r>
            <a:r>
              <a:rPr lang="zh-TW" altLang="zh-TW" sz="24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0" i="0" dirty="0">
                <a:solidFill>
                  <a:schemeClr val="bg1"/>
                </a:solidFill>
                <a:effectLst/>
                <a:latin typeface="標楷體" panose="03000509000000000000" pitchFamily="65" charset="-120"/>
                <a:ea typeface="標楷體" panose="03000509000000000000" pitchFamily="65" charset="-120"/>
              </a:rPr>
              <a:t>處三年以上十年以下有期徒刑。</a:t>
            </a:r>
            <a:endParaRPr lang="en-US" altLang="zh-TW" sz="2400" b="0" i="0" dirty="0">
              <a:solidFill>
                <a:schemeClr val="bg1"/>
              </a:solidFill>
              <a:effectLst/>
              <a:latin typeface="標楷體" panose="03000509000000000000" pitchFamily="65" charset="-120"/>
              <a:ea typeface="標楷體" panose="03000509000000000000" pitchFamily="65" charset="-120"/>
            </a:endParaRPr>
          </a:p>
          <a:p>
            <a:r>
              <a:rPr lang="en-US" altLang="zh-TW" sz="2400" b="0" i="0" dirty="0">
                <a:solidFill>
                  <a:schemeClr val="bg1"/>
                </a:solidFill>
                <a:effectLst/>
                <a:latin typeface="標楷體" panose="03000509000000000000" pitchFamily="65" charset="-120"/>
                <a:ea typeface="標楷體" panose="03000509000000000000" pitchFamily="65" charset="-120"/>
              </a:rPr>
              <a:t>3.</a:t>
            </a:r>
            <a:r>
              <a:rPr lang="zh-TW" altLang="en-US" sz="2400" b="0" i="0" dirty="0">
                <a:solidFill>
                  <a:schemeClr val="bg1"/>
                </a:solidFill>
                <a:effectLst/>
                <a:latin typeface="標楷體" panose="03000509000000000000" pitchFamily="65" charset="-120"/>
                <a:ea typeface="標楷體" panose="03000509000000000000" pitchFamily="65" charset="-120"/>
              </a:rPr>
              <a:t>與</a:t>
            </a:r>
            <a:r>
              <a:rPr lang="en-US" altLang="zh-TW" sz="2400" b="0" i="0" dirty="0">
                <a:solidFill>
                  <a:schemeClr val="bg1"/>
                </a:solidFill>
                <a:effectLst/>
                <a:latin typeface="標楷體" panose="03000509000000000000" pitchFamily="65" charset="-120"/>
                <a:ea typeface="標楷體" panose="03000509000000000000" pitchFamily="65" charset="-120"/>
              </a:rPr>
              <a:t>14</a:t>
            </a:r>
            <a:r>
              <a:rPr lang="zh-TW" altLang="en-US" sz="2400" b="0" i="0" dirty="0">
                <a:solidFill>
                  <a:schemeClr val="bg1"/>
                </a:solidFill>
                <a:effectLst/>
                <a:latin typeface="標楷體" panose="03000509000000000000" pitchFamily="65" charset="-120"/>
                <a:ea typeface="標楷體" panose="03000509000000000000" pitchFamily="65" charset="-120"/>
              </a:rPr>
              <a:t>歲以上未滿</a:t>
            </a:r>
            <a:r>
              <a:rPr lang="en-US" altLang="zh-TW" sz="2400" b="0" i="0" dirty="0">
                <a:solidFill>
                  <a:schemeClr val="bg1"/>
                </a:solidFill>
                <a:effectLst/>
                <a:latin typeface="標楷體" panose="03000509000000000000" pitchFamily="65" charset="-120"/>
                <a:ea typeface="標楷體" panose="03000509000000000000" pitchFamily="65" charset="-120"/>
              </a:rPr>
              <a:t>16</a:t>
            </a:r>
            <a:r>
              <a:rPr lang="zh-TW" altLang="en-US" sz="2400" b="0" i="0" dirty="0">
                <a:solidFill>
                  <a:schemeClr val="bg1"/>
                </a:solidFill>
                <a:effectLst/>
                <a:latin typeface="標楷體" panose="03000509000000000000" pitchFamily="65" charset="-120"/>
                <a:ea typeface="標楷體" panose="03000509000000000000" pitchFamily="65" charset="-120"/>
              </a:rPr>
              <a:t>歲幼年人性交</a:t>
            </a:r>
            <a:r>
              <a:rPr lang="zh-TW" altLang="en-US" sz="2400" dirty="0">
                <a:solidFill>
                  <a:schemeClr val="bg1"/>
                </a:solidFill>
                <a:latin typeface="標楷體" panose="03000509000000000000" pitchFamily="65" charset="-120"/>
                <a:ea typeface="標楷體" panose="03000509000000000000" pitchFamily="65" charset="-120"/>
              </a:rPr>
              <a:t>：刑法第</a:t>
            </a:r>
            <a:r>
              <a:rPr lang="en-US" altLang="zh-TW" sz="2400" dirty="0">
                <a:solidFill>
                  <a:schemeClr val="bg1"/>
                </a:solidFill>
                <a:latin typeface="標楷體" panose="03000509000000000000" pitchFamily="65" charset="-120"/>
                <a:ea typeface="標楷體" panose="03000509000000000000" pitchFamily="65" charset="-120"/>
              </a:rPr>
              <a:t>227</a:t>
            </a:r>
            <a:r>
              <a:rPr lang="zh-TW" altLang="en-US" sz="2400" dirty="0">
                <a:solidFill>
                  <a:schemeClr val="bg1"/>
                </a:solidFill>
                <a:latin typeface="標楷體" panose="03000509000000000000" pitchFamily="65" charset="-120"/>
                <a:ea typeface="標楷體" panose="03000509000000000000" pitchFamily="65" charset="-120"/>
              </a:rPr>
              <a:t>條</a:t>
            </a:r>
            <a:r>
              <a:rPr lang="zh-TW" altLang="zh-TW" sz="24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0" i="0" dirty="0">
                <a:solidFill>
                  <a:schemeClr val="bg1"/>
                </a:solidFill>
                <a:effectLst/>
                <a:latin typeface="標楷體" panose="03000509000000000000" pitchFamily="65" charset="-120"/>
                <a:ea typeface="標楷體" panose="03000509000000000000" pitchFamily="65" charset="-120"/>
              </a:rPr>
              <a:t>處七年以下有期徒刑。</a:t>
            </a:r>
            <a:endParaRPr lang="en-US" altLang="zh-TW" sz="2400" b="0" i="0" dirty="0">
              <a:solidFill>
                <a:schemeClr val="bg1"/>
              </a:solidFill>
              <a:effectLst/>
              <a:latin typeface="標楷體" panose="03000509000000000000" pitchFamily="65" charset="-120"/>
              <a:ea typeface="標楷體" panose="03000509000000000000" pitchFamily="65" charset="-120"/>
            </a:endParaRPr>
          </a:p>
          <a:p>
            <a:r>
              <a:rPr lang="en-US" altLang="zh-TW" sz="2400" dirty="0">
                <a:solidFill>
                  <a:schemeClr val="bg1"/>
                </a:solidFill>
                <a:latin typeface="標楷體" panose="03000509000000000000" pitchFamily="65" charset="-120"/>
                <a:ea typeface="標楷體" panose="03000509000000000000" pitchFamily="65" charset="-120"/>
              </a:rPr>
              <a:t>4.</a:t>
            </a:r>
            <a:r>
              <a:rPr lang="zh-TW" altLang="en-US" sz="2400" dirty="0">
                <a:solidFill>
                  <a:schemeClr val="bg1"/>
                </a:solidFill>
                <a:latin typeface="標楷體" panose="03000509000000000000" pitchFamily="65" charset="-120"/>
                <a:ea typeface="標楷體" panose="03000509000000000000" pitchFamily="65" charset="-120"/>
              </a:rPr>
              <a:t>利用權勢性交或猥褻罪：刑法第</a:t>
            </a:r>
            <a:r>
              <a:rPr lang="en-US" altLang="zh-TW" sz="2400" dirty="0">
                <a:solidFill>
                  <a:schemeClr val="bg1"/>
                </a:solidFill>
                <a:latin typeface="標楷體" panose="03000509000000000000" pitchFamily="65" charset="-120"/>
                <a:ea typeface="標楷體" panose="03000509000000000000" pitchFamily="65" charset="-120"/>
              </a:rPr>
              <a:t>228</a:t>
            </a:r>
            <a:r>
              <a:rPr lang="zh-TW" altLang="en-US" sz="2400" dirty="0">
                <a:solidFill>
                  <a:schemeClr val="bg1"/>
                </a:solidFill>
                <a:latin typeface="標楷體" panose="03000509000000000000" pitchFamily="65" charset="-120"/>
                <a:ea typeface="標楷體" panose="03000509000000000000" pitchFamily="65" charset="-120"/>
              </a:rPr>
              <a:t>條</a:t>
            </a:r>
            <a:r>
              <a:rPr lang="zh-TW" altLang="zh-TW" sz="24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0" i="0" dirty="0">
                <a:solidFill>
                  <a:schemeClr val="bg1"/>
                </a:solidFill>
                <a:effectLst/>
                <a:latin typeface="標楷體" panose="03000509000000000000" pitchFamily="65" charset="-120"/>
                <a:ea typeface="標楷體" panose="03000509000000000000" pitchFamily="65" charset="-120"/>
              </a:rPr>
              <a:t>處六月以上五年以下有期徒刑。</a:t>
            </a:r>
            <a:endParaRPr lang="en-US" altLang="zh-TW" sz="24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endParaRPr>
          </a:p>
          <a:p>
            <a:endParaRPr lang="zh-TW" altLang="en-US" dirty="0"/>
          </a:p>
        </p:txBody>
      </p:sp>
    </p:spTree>
    <p:extLst>
      <p:ext uri="{BB962C8B-B14F-4D97-AF65-F5344CB8AC3E}">
        <p14:creationId xmlns:p14="http://schemas.microsoft.com/office/powerpoint/2010/main" val="3038706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2">
                <a:lumMod val="20000"/>
                <a:lumOff val="80000"/>
              </a:schemeClr>
            </a:gs>
            <a:gs pos="100000">
              <a:schemeClr val="accent5">
                <a:lumMod val="20000"/>
                <a:lumOff val="80000"/>
              </a:schemeClr>
            </a:gs>
          </a:gsLst>
          <a:lin ang="6120000" scaled="1"/>
        </a:gradFill>
        <a:effectLst/>
      </p:bgPr>
    </p:bg>
    <p:spTree>
      <p:nvGrpSpPr>
        <p:cNvPr id="1" name=""/>
        <p:cNvGrpSpPr/>
        <p:nvPr/>
      </p:nvGrpSpPr>
      <p:grpSpPr>
        <a:xfrm>
          <a:off x="0" y="0"/>
          <a:ext cx="0" cy="0"/>
          <a:chOff x="0" y="0"/>
          <a:chExt cx="0" cy="0"/>
        </a:xfrm>
      </p:grpSpPr>
      <p:sp>
        <p:nvSpPr>
          <p:cNvPr id="5" name="圖片版面配置區 4">
            <a:extLst>
              <a:ext uri="{FF2B5EF4-FFF2-40B4-BE49-F238E27FC236}">
                <a16:creationId xmlns:a16="http://schemas.microsoft.com/office/drawing/2014/main" id="{943281E8-4FFA-392C-8AD3-1B07C1CBE48F}"/>
              </a:ext>
            </a:extLst>
          </p:cNvPr>
          <p:cNvSpPr>
            <a:spLocks noGrp="1"/>
          </p:cNvSpPr>
          <p:nvPr>
            <p:ph type="pic" idx="1"/>
          </p:nvPr>
        </p:nvSpPr>
        <p:spPr>
          <a:xfrm>
            <a:off x="1862356" y="897622"/>
            <a:ext cx="1048624" cy="4907559"/>
          </a:xfrm>
        </p:spPr>
        <p:txBody>
          <a:bodyPr>
            <a:normAutofit fontScale="55000" lnSpcReduction="20000"/>
          </a:bodyPr>
          <a:lstStyle/>
          <a:p>
            <a:r>
              <a:rPr lang="zh-TW" altLang="zh-TW" sz="5800" b="1" kern="100" dirty="0">
                <a:effectLst/>
                <a:latin typeface="標楷體" panose="03000509000000000000" pitchFamily="65" charset="-120"/>
                <a:ea typeface="標楷體" panose="03000509000000000000" pitchFamily="65" charset="-120"/>
                <a:cs typeface="Times New Roman" panose="02020603050405020304" pitchFamily="18" charset="0"/>
              </a:rPr>
              <a:t>當</a:t>
            </a:r>
            <a:endParaRPr lang="en-US" altLang="zh-TW" sz="5800" b="1"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zh-TW" sz="5800" b="1" kern="100" dirty="0">
                <a:effectLst/>
                <a:latin typeface="標楷體" panose="03000509000000000000" pitchFamily="65" charset="-120"/>
                <a:ea typeface="標楷體" panose="03000509000000000000" pitchFamily="65" charset="-120"/>
                <a:cs typeface="Times New Roman" panose="02020603050405020304" pitchFamily="18" charset="0"/>
              </a:rPr>
              <a:t>事</a:t>
            </a:r>
            <a:endParaRPr lang="en-US" altLang="zh-TW" sz="5800" b="1"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zh-TW" sz="5800" b="1" kern="100" dirty="0">
                <a:effectLst/>
                <a:latin typeface="標楷體" panose="03000509000000000000" pitchFamily="65" charset="-120"/>
                <a:ea typeface="標楷體" panose="03000509000000000000" pitchFamily="65" charset="-120"/>
                <a:cs typeface="Times New Roman" panose="02020603050405020304" pitchFamily="18" charset="0"/>
              </a:rPr>
              <a:t>人</a:t>
            </a:r>
            <a:endParaRPr lang="en-US" altLang="zh-TW" sz="5800" b="1"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zh-TW" sz="5800" b="1" kern="100" dirty="0">
                <a:effectLst/>
                <a:latin typeface="標楷體" panose="03000509000000000000" pitchFamily="65" charset="-120"/>
                <a:ea typeface="標楷體" panose="03000509000000000000" pitchFamily="65" charset="-120"/>
                <a:cs typeface="Times New Roman" panose="02020603050405020304" pitchFamily="18" charset="0"/>
              </a:rPr>
              <a:t>權</a:t>
            </a:r>
            <a:endParaRPr lang="en-US" altLang="zh-TW" sz="5800" b="1"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zh-TW" sz="5800" b="1" kern="100" dirty="0">
                <a:effectLst/>
                <a:latin typeface="標楷體" panose="03000509000000000000" pitchFamily="65" charset="-120"/>
                <a:ea typeface="標楷體" panose="03000509000000000000" pitchFamily="65" charset="-120"/>
                <a:cs typeface="Times New Roman" panose="02020603050405020304" pitchFamily="18" charset="0"/>
              </a:rPr>
              <a:t>益</a:t>
            </a:r>
            <a:endParaRPr lang="en-US" altLang="zh-TW" sz="5800" b="1"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zh-TW" sz="5800" b="1" kern="100" dirty="0">
                <a:effectLst/>
                <a:latin typeface="標楷體" panose="03000509000000000000" pitchFamily="65" charset="-120"/>
                <a:ea typeface="標楷體" panose="03000509000000000000" pitchFamily="65" charset="-120"/>
                <a:cs typeface="Times New Roman" panose="02020603050405020304" pitchFamily="18" charset="0"/>
              </a:rPr>
              <a:t>與</a:t>
            </a:r>
            <a:endParaRPr lang="en-US" altLang="zh-TW" sz="5800" b="1"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zh-TW" sz="5800" b="1" kern="100" dirty="0">
                <a:effectLst/>
                <a:latin typeface="標楷體" panose="03000509000000000000" pitchFamily="65" charset="-120"/>
                <a:ea typeface="標楷體" panose="03000509000000000000" pitchFamily="65" charset="-120"/>
                <a:cs typeface="Times New Roman" panose="02020603050405020304" pitchFamily="18" charset="0"/>
              </a:rPr>
              <a:t>救</a:t>
            </a:r>
            <a:endParaRPr lang="en-US" altLang="zh-TW" sz="5800" b="1"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zh-TW" sz="5800" b="1" kern="100" dirty="0">
                <a:effectLst/>
                <a:latin typeface="標楷體" panose="03000509000000000000" pitchFamily="65" charset="-120"/>
                <a:ea typeface="標楷體" panose="03000509000000000000" pitchFamily="65" charset="-120"/>
                <a:cs typeface="Times New Roman" panose="02020603050405020304" pitchFamily="18" charset="0"/>
              </a:rPr>
              <a:t>濟</a:t>
            </a:r>
          </a:p>
          <a:p>
            <a:endParaRPr lang="zh-TW" altLang="en-US" dirty="0"/>
          </a:p>
        </p:txBody>
      </p:sp>
      <p:sp>
        <p:nvSpPr>
          <p:cNvPr id="6" name="文字版面配置區 5">
            <a:extLst>
              <a:ext uri="{FF2B5EF4-FFF2-40B4-BE49-F238E27FC236}">
                <a16:creationId xmlns:a16="http://schemas.microsoft.com/office/drawing/2014/main" id="{CC82755B-F2E3-A6FD-297A-25921923503F}"/>
              </a:ext>
            </a:extLst>
          </p:cNvPr>
          <p:cNvSpPr>
            <a:spLocks noGrp="1"/>
          </p:cNvSpPr>
          <p:nvPr>
            <p:ph type="body" sz="half" idx="2"/>
          </p:nvPr>
        </p:nvSpPr>
        <p:spPr>
          <a:xfrm>
            <a:off x="3514985" y="1384183"/>
            <a:ext cx="7130644" cy="4026017"/>
          </a:xfrm>
        </p:spPr>
        <p:txBody>
          <a:bodyPr>
            <a:normAutofit/>
          </a:bodyPr>
          <a:lstStyle/>
          <a:p>
            <a:r>
              <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一、蒐證</a:t>
            </a:r>
            <a:r>
              <a:rPr lang="en-US"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現場人證、物證</a:t>
            </a:r>
            <a:r>
              <a:rPr lang="en-US"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a:t>
            </a:r>
          </a:p>
          <a:p>
            <a:r>
              <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二、記錄事發經過</a:t>
            </a:r>
            <a:r>
              <a:rPr lang="en-US"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人、事、時、地</a:t>
            </a:r>
            <a:r>
              <a:rPr lang="en-US"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a:t>
            </a:r>
          </a:p>
          <a:p>
            <a:r>
              <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三、找信</a:t>
            </a:r>
            <a:r>
              <a:rPr lang="zh-TW" altLang="en-US" sz="3200" kern="100" dirty="0">
                <a:effectLst/>
                <a:latin typeface="標楷體" panose="03000509000000000000" pitchFamily="65" charset="-120"/>
                <a:ea typeface="標楷體" panose="03000509000000000000" pitchFamily="65" charset="-120"/>
                <a:cs typeface="Times New Roman" panose="02020603050405020304" pitchFamily="18" charset="0"/>
              </a:rPr>
              <a:t>賴</a:t>
            </a:r>
            <a:r>
              <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的親友</a:t>
            </a:r>
            <a:r>
              <a:rPr lang="zh-TW" altLang="en-US" sz="3200" kern="100" dirty="0">
                <a:effectLst/>
                <a:latin typeface="標楷體" panose="03000509000000000000" pitchFamily="65" charset="-120"/>
                <a:ea typeface="標楷體" panose="03000509000000000000" pitchFamily="65" charset="-120"/>
                <a:cs typeface="Times New Roman" panose="02020603050405020304" pitchFamily="18" charset="0"/>
              </a:rPr>
              <a:t>傾訴</a:t>
            </a:r>
            <a:r>
              <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200" kern="100" dirty="0">
                <a:effectLst/>
                <a:latin typeface="標楷體" panose="03000509000000000000" pitchFamily="65" charset="-120"/>
                <a:ea typeface="標楷體" panose="03000509000000000000" pitchFamily="65" charset="-120"/>
                <a:cs typeface="Times New Roman" panose="02020603050405020304" pitchFamily="18" charset="0"/>
              </a:rPr>
              <a:t>協助</a:t>
            </a:r>
            <a:r>
              <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a:t>
            </a:r>
          </a:p>
          <a:p>
            <a:r>
              <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四、法律諮詢。</a:t>
            </a:r>
          </a:p>
          <a:p>
            <a:r>
              <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五、行政申</a:t>
            </a:r>
            <a:r>
              <a:rPr lang="zh-TW" altLang="en-US" sz="3200" kern="100" dirty="0">
                <a:effectLst/>
                <a:latin typeface="標楷體" panose="03000509000000000000" pitchFamily="65" charset="-120"/>
                <a:ea typeface="標楷體" panose="03000509000000000000" pitchFamily="65" charset="-120"/>
                <a:cs typeface="Times New Roman" panose="02020603050405020304" pitchFamily="18" charset="0"/>
              </a:rPr>
              <a:t>請調查</a:t>
            </a:r>
            <a:r>
              <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、刑事告訴。</a:t>
            </a:r>
          </a:p>
        </p:txBody>
      </p:sp>
    </p:spTree>
    <p:extLst>
      <p:ext uri="{BB962C8B-B14F-4D97-AF65-F5344CB8AC3E}">
        <p14:creationId xmlns:p14="http://schemas.microsoft.com/office/powerpoint/2010/main" val="739350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4">
                <a:lumMod val="40000"/>
                <a:lumOff val="60000"/>
              </a:schemeClr>
            </a:gs>
            <a:gs pos="100000">
              <a:schemeClr val="accent1">
                <a:lumMod val="40000"/>
                <a:lumOff val="60000"/>
              </a:schemeClr>
            </a:gs>
          </a:gsLst>
          <a:lin ang="6120000" scaled="1"/>
        </a:gradFill>
        <a:effectLst/>
      </p:bgPr>
    </p:bg>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1056E02E-8153-E5B8-FB95-440825798F0A}"/>
              </a:ext>
            </a:extLst>
          </p:cNvPr>
          <p:cNvSpPr>
            <a:spLocks noGrp="1"/>
          </p:cNvSpPr>
          <p:nvPr>
            <p:ph type="title"/>
          </p:nvPr>
        </p:nvSpPr>
        <p:spPr>
          <a:xfrm>
            <a:off x="1652631" y="1711355"/>
            <a:ext cx="8800051" cy="4882392"/>
          </a:xfrm>
        </p:spPr>
        <p:txBody>
          <a:bodyPr>
            <a:normAutofit fontScale="90000"/>
          </a:bodyPr>
          <a:lstStyle/>
          <a:p>
            <a:br>
              <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br>
            <a:r>
              <a:rPr lang="zh-TW"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一、收件單位初審：先審查申請調查或檢舉之事件是否</a:t>
            </a:r>
            <a:br>
              <a:rPr lang="en-US"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en-US"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為性平事件。</a:t>
            </a:r>
            <a:br>
              <a:rPr lang="zh-TW"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二、</a:t>
            </a:r>
            <a:r>
              <a:rPr lang="en-US"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3</a:t>
            </a:r>
            <a:r>
              <a:rPr lang="zh-TW"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日內將案件送性平會決定是否受理調查。</a:t>
            </a:r>
            <a:r>
              <a:rPr lang="en-US"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20</a:t>
            </a:r>
            <a:r>
              <a:rPr lang="zh-TW"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日內</a:t>
            </a:r>
            <a:br>
              <a:rPr lang="en-US"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en-US"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書面通知申請人或檢舉人是否受理。</a:t>
            </a:r>
            <a:br>
              <a:rPr lang="en-US"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三、</a:t>
            </a:r>
            <a:r>
              <a:rPr lang="zh-TW" altLang="en-US"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通報主管機關</a:t>
            </a:r>
            <a:r>
              <a:rPr lang="zh-TW"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a:t>
            </a:r>
            <a:br>
              <a:rPr lang="zh-TW"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en-US"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四</a:t>
            </a:r>
            <a:r>
              <a:rPr lang="zh-TW"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組</a:t>
            </a:r>
            <a:r>
              <a:rPr lang="zh-TW"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調查小組進行調查</a:t>
            </a:r>
            <a:r>
              <a:rPr lang="en-US"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以</a:t>
            </a:r>
            <a:r>
              <a:rPr lang="en-US"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2</a:t>
            </a:r>
            <a:r>
              <a:rPr lang="zh-TW"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個月為原則，最長</a:t>
            </a:r>
            <a:r>
              <a:rPr lang="en-US"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4</a:t>
            </a:r>
            <a:r>
              <a:rPr lang="zh-TW" altLang="en-US"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個 </a:t>
            </a:r>
            <a:br>
              <a:rPr lang="en-US"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en-US"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月</a:t>
            </a:r>
            <a:r>
              <a:rPr lang="en-US" altLang="zh-TW" sz="3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a:t>
            </a:r>
            <a:br>
              <a:rPr lang="en-US"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en-US"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五</a:t>
            </a:r>
            <a:r>
              <a:rPr lang="zh-TW"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、調查報告</a:t>
            </a:r>
            <a:r>
              <a:rPr lang="zh-TW" altLang="zh-TW" sz="3100" kern="100" dirty="0">
                <a:solidFill>
                  <a:schemeClr val="accent5">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處理建議</a:t>
            </a:r>
            <a:r>
              <a:rPr lang="zh-TW"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供機關學校議處。</a:t>
            </a:r>
            <a:br>
              <a:rPr lang="zh-TW"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en-US"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六</a:t>
            </a:r>
            <a:r>
              <a:rPr lang="zh-TW"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、處理結果書面通知申請人及行為人，</a:t>
            </a:r>
            <a:r>
              <a:rPr lang="zh-TW" altLang="en-US"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須</a:t>
            </a:r>
            <a:r>
              <a:rPr lang="zh-TW"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告知</a:t>
            </a:r>
            <a:r>
              <a:rPr lang="en-US"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30</a:t>
            </a:r>
            <a:r>
              <a:rPr lang="zh-TW" altLang="en-US"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日申</a:t>
            </a:r>
            <a:br>
              <a:rPr lang="en-US"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en-US"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    復</a:t>
            </a:r>
            <a:r>
              <a:rPr lang="zh-TW"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期限及受理機關。</a:t>
            </a:r>
            <a:br>
              <a:rPr lang="zh-TW" altLang="zh-TW" sz="3100" kern="100" dirty="0">
                <a:solidFill>
                  <a:schemeClr val="accent6">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br>
            <a:endParaRPr lang="zh-TW" altLang="en-US" sz="3100" dirty="0">
              <a:solidFill>
                <a:schemeClr val="accent6">
                  <a:lumMod val="50000"/>
                </a:schemeClr>
              </a:solidFill>
              <a:latin typeface="標楷體" panose="03000509000000000000" pitchFamily="65" charset="-120"/>
              <a:ea typeface="標楷體" panose="03000509000000000000" pitchFamily="65" charset="-120"/>
            </a:endParaRPr>
          </a:p>
        </p:txBody>
      </p:sp>
      <p:sp>
        <p:nvSpPr>
          <p:cNvPr id="6" name="內容版面配置區 5">
            <a:extLst>
              <a:ext uri="{FF2B5EF4-FFF2-40B4-BE49-F238E27FC236}">
                <a16:creationId xmlns:a16="http://schemas.microsoft.com/office/drawing/2014/main" id="{B76B03D1-ED33-09DB-6D3C-63D75833EDDB}"/>
              </a:ext>
            </a:extLst>
          </p:cNvPr>
          <p:cNvSpPr>
            <a:spLocks noGrp="1"/>
          </p:cNvSpPr>
          <p:nvPr>
            <p:ph idx="1"/>
          </p:nvPr>
        </p:nvSpPr>
        <p:spPr>
          <a:xfrm>
            <a:off x="1442906" y="685801"/>
            <a:ext cx="7457813" cy="681606"/>
          </a:xfrm>
        </p:spPr>
        <p:txBody>
          <a:bodyPr>
            <a:normAutofit/>
          </a:bodyPr>
          <a:lstStyle/>
          <a:p>
            <a:pPr marL="0" indent="0" algn="ctr">
              <a:buNone/>
            </a:pPr>
            <a:r>
              <a:rPr lang="zh-TW" altLang="en-US" sz="3600" dirty="0">
                <a:latin typeface="標楷體" panose="03000509000000000000" pitchFamily="65" charset="-120"/>
                <a:ea typeface="標楷體" panose="03000509000000000000" pitchFamily="65" charset="-120"/>
              </a:rPr>
              <a:t>立案處理流程</a:t>
            </a:r>
          </a:p>
        </p:txBody>
      </p:sp>
    </p:spTree>
    <p:extLst>
      <p:ext uri="{BB962C8B-B14F-4D97-AF65-F5344CB8AC3E}">
        <p14:creationId xmlns:p14="http://schemas.microsoft.com/office/powerpoint/2010/main" val="21170458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4">
                <a:lumMod val="60000"/>
                <a:lumOff val="40000"/>
              </a:schemeClr>
            </a:gs>
            <a:gs pos="100000">
              <a:schemeClr val="accent5">
                <a:lumMod val="20000"/>
                <a:lumOff val="80000"/>
              </a:schemeClr>
            </a:gs>
          </a:gsLst>
          <a:lin ang="6120000" scaled="1"/>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6B6A2A4-D62C-981F-B256-5EB168509BBD}"/>
              </a:ext>
            </a:extLst>
          </p:cNvPr>
          <p:cNvSpPr>
            <a:spLocks noGrp="1"/>
          </p:cNvSpPr>
          <p:nvPr>
            <p:ph type="title"/>
          </p:nvPr>
        </p:nvSpPr>
        <p:spPr>
          <a:xfrm>
            <a:off x="2449585" y="1778467"/>
            <a:ext cx="7541704" cy="3926048"/>
          </a:xfrm>
        </p:spPr>
        <p:txBody>
          <a:bodyPr>
            <a:normAutofit/>
          </a:bodyPr>
          <a:lstStyle/>
          <a:p>
            <a:r>
              <a:rPr lang="zh-TW" altLang="zh-TW"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一、性侵害、性騷擾、性霸凌，違反</a:t>
            </a:r>
            <a:br>
              <a:rPr lang="en-US" altLang="zh-TW"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en-US"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性別倫理</a:t>
            </a:r>
            <a:r>
              <a:rPr lang="en-US" altLang="zh-TW"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未成年</a:t>
            </a:r>
            <a:r>
              <a:rPr lang="zh-TW" altLang="zh-TW"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師生戀</a:t>
            </a:r>
            <a:r>
              <a:rPr lang="en-US" altLang="zh-TW"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事件。</a:t>
            </a:r>
            <a:br>
              <a:rPr lang="en-US" altLang="zh-TW"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br>
            <a:br>
              <a:rPr lang="zh-TW" altLang="zh-TW" kern="100" dirty="0">
                <a:effectLst/>
                <a:latin typeface="標楷體" panose="03000509000000000000" pitchFamily="65" charset="-120"/>
                <a:ea typeface="標楷體" panose="03000509000000000000" pitchFamily="65" charset="-120"/>
                <a:cs typeface="Times New Roman" panose="02020603050405020304" pitchFamily="18" charset="0"/>
              </a:rPr>
            </a:br>
            <a:r>
              <a:rPr lang="zh-TW" altLang="zh-TW"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二、一方當事人為校長、教師、職員</a:t>
            </a:r>
            <a:br>
              <a:rPr lang="en-US" altLang="zh-TW"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en-US"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、工友或學生，他方為學生</a:t>
            </a:r>
            <a:r>
              <a:rPr lang="zh-TW" altLang="zh-TW" kern="100" dirty="0">
                <a:effectLst/>
                <a:latin typeface="標楷體" panose="03000509000000000000" pitchFamily="65" charset="-120"/>
                <a:ea typeface="標楷體" panose="03000509000000000000" pitchFamily="65" charset="-120"/>
                <a:cs typeface="Times New Roman" panose="02020603050405020304" pitchFamily="18" charset="0"/>
              </a:rPr>
              <a:t>。</a:t>
            </a:r>
          </a:p>
        </p:txBody>
      </p:sp>
      <p:sp>
        <p:nvSpPr>
          <p:cNvPr id="3" name="內容版面配置區 2">
            <a:extLst>
              <a:ext uri="{FF2B5EF4-FFF2-40B4-BE49-F238E27FC236}">
                <a16:creationId xmlns:a16="http://schemas.microsoft.com/office/drawing/2014/main" id="{4369801A-9E42-12E2-4383-94C5AA766119}"/>
              </a:ext>
            </a:extLst>
          </p:cNvPr>
          <p:cNvSpPr>
            <a:spLocks noGrp="1"/>
          </p:cNvSpPr>
          <p:nvPr>
            <p:ph idx="1"/>
          </p:nvPr>
        </p:nvSpPr>
        <p:spPr>
          <a:xfrm>
            <a:off x="2516696" y="685800"/>
            <a:ext cx="7105476" cy="731939"/>
          </a:xfrm>
        </p:spPr>
        <p:txBody>
          <a:bodyPr>
            <a:normAutofit/>
          </a:bodyPr>
          <a:lstStyle/>
          <a:p>
            <a:pPr marL="0" indent="0" algn="ctr">
              <a:buNone/>
            </a:pPr>
            <a:r>
              <a:rPr lang="zh-TW" altLang="en-US" sz="4000" dirty="0">
                <a:solidFill>
                  <a:schemeClr val="bg1"/>
                </a:solidFill>
                <a:latin typeface="標楷體" panose="03000509000000000000" pitchFamily="65" charset="-120"/>
                <a:ea typeface="標楷體" panose="03000509000000000000" pitchFamily="65" charset="-120"/>
              </a:rPr>
              <a:t>校園性別事件</a:t>
            </a:r>
          </a:p>
        </p:txBody>
      </p:sp>
    </p:spTree>
    <p:extLst>
      <p:ext uri="{BB962C8B-B14F-4D97-AF65-F5344CB8AC3E}">
        <p14:creationId xmlns:p14="http://schemas.microsoft.com/office/powerpoint/2010/main" val="2893980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lumMod val="20000"/>
                <a:lumOff val="80000"/>
              </a:schemeClr>
            </a:gs>
            <a:gs pos="100000">
              <a:schemeClr val="tx2">
                <a:lumMod val="60000"/>
                <a:lumOff val="40000"/>
              </a:schemeClr>
            </a:gs>
          </a:gsLst>
          <a:lin ang="6120000" scaled="1"/>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764E5CD-B2BF-337B-AD47-659DD8F0798C}"/>
              </a:ext>
            </a:extLst>
          </p:cNvPr>
          <p:cNvSpPr>
            <a:spLocks noGrp="1"/>
          </p:cNvSpPr>
          <p:nvPr>
            <p:ph type="title"/>
          </p:nvPr>
        </p:nvSpPr>
        <p:spPr>
          <a:xfrm>
            <a:off x="2432807" y="1937857"/>
            <a:ext cx="7868873" cy="4808176"/>
          </a:xfrm>
        </p:spPr>
        <p:txBody>
          <a:bodyPr>
            <a:normAutofit fontScale="90000"/>
          </a:bodyPr>
          <a:lstStyle/>
          <a:p>
            <a:r>
              <a:rPr lang="zh-TW"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一、行為人</a:t>
            </a:r>
            <a:r>
              <a:rPr lang="en-US"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加害人</a:t>
            </a:r>
            <a:r>
              <a:rPr lang="en-US"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為校長、教師、職員或工</a:t>
            </a:r>
            <a:br>
              <a:rPr lang="en-US"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en-US"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友者，</a:t>
            </a:r>
            <a:r>
              <a:rPr lang="zh-TW" altLang="zh-TW" sz="3200" u="sng"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應成立調查小組</a:t>
            </a:r>
            <a:r>
              <a:rPr lang="zh-TW"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br>
              <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br>
            <a:r>
              <a:rPr lang="zh-TW"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二、調查小組</a:t>
            </a:r>
            <a:r>
              <a:rPr lang="zh-TW" altLang="en-US"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成員</a:t>
            </a:r>
            <a:r>
              <a:rPr lang="zh-TW"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應</a:t>
            </a:r>
            <a:r>
              <a:rPr lang="zh-TW" altLang="zh-TW" sz="3200" u="sng"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全部外聘</a:t>
            </a:r>
            <a:r>
              <a:rPr lang="zh-TW"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br>
              <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br>
            <a:r>
              <a:rPr lang="zh-TW"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三、調查小組成員應具性別平等意識，女性成</a:t>
            </a:r>
            <a:br>
              <a:rPr lang="en-US"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en-US"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員不得少於成員總數二分之一，且其成員</a:t>
            </a:r>
            <a:br>
              <a:rPr lang="en-US"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en-US"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中具校園性別事件調查專業素養之專家學</a:t>
            </a:r>
            <a:br>
              <a:rPr lang="en-US"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en-US"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者人數，於學校應占成員總數三分之一以</a:t>
            </a:r>
            <a:br>
              <a:rPr lang="en-US"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en-US"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上。</a:t>
            </a:r>
            <a:br>
              <a:rPr lang="en-US"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br>
            <a:br>
              <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br>
            <a:endParaRPr lang="zh-TW" altLang="en-US" dirty="0"/>
          </a:p>
        </p:txBody>
      </p:sp>
      <p:sp>
        <p:nvSpPr>
          <p:cNvPr id="3" name="內容版面配置區 2">
            <a:extLst>
              <a:ext uri="{FF2B5EF4-FFF2-40B4-BE49-F238E27FC236}">
                <a16:creationId xmlns:a16="http://schemas.microsoft.com/office/drawing/2014/main" id="{69F4B96B-F5EA-EEDB-5A80-BC2FB83EA1DC}"/>
              </a:ext>
            </a:extLst>
          </p:cNvPr>
          <p:cNvSpPr>
            <a:spLocks noGrp="1"/>
          </p:cNvSpPr>
          <p:nvPr>
            <p:ph idx="1"/>
          </p:nvPr>
        </p:nvSpPr>
        <p:spPr>
          <a:xfrm>
            <a:off x="2265028" y="685800"/>
            <a:ext cx="6953584" cy="1101055"/>
          </a:xfrm>
        </p:spPr>
        <p:txBody>
          <a:bodyPr>
            <a:normAutofit/>
          </a:bodyPr>
          <a:lstStyle/>
          <a:p>
            <a:pPr marL="0" indent="0" algn="ctr">
              <a:buNone/>
            </a:pPr>
            <a:r>
              <a:rPr lang="zh-TW" altLang="en-US" sz="3600" dirty="0">
                <a:solidFill>
                  <a:schemeClr val="bg1"/>
                </a:solidFill>
                <a:latin typeface="標楷體" panose="03000509000000000000" pitchFamily="65" charset="-120"/>
                <a:ea typeface="標楷體" panose="03000509000000000000" pitchFamily="65" charset="-120"/>
              </a:rPr>
              <a:t>例外強制成立調查小組</a:t>
            </a:r>
          </a:p>
        </p:txBody>
      </p:sp>
    </p:spTree>
    <p:extLst>
      <p:ext uri="{BB962C8B-B14F-4D97-AF65-F5344CB8AC3E}">
        <p14:creationId xmlns:p14="http://schemas.microsoft.com/office/powerpoint/2010/main" val="7767612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10092">
              <a:schemeClr val="accent6">
                <a:lumMod val="20000"/>
                <a:lumOff val="80000"/>
              </a:schemeClr>
            </a:gs>
            <a:gs pos="26000">
              <a:schemeClr val="accent2">
                <a:lumMod val="20000"/>
                <a:lumOff val="80000"/>
              </a:schemeClr>
            </a:gs>
            <a:gs pos="100000">
              <a:schemeClr val="accent5">
                <a:lumMod val="20000"/>
                <a:lumOff val="80000"/>
              </a:schemeClr>
            </a:gs>
          </a:gsLst>
          <a:lin ang="6120000" scaled="1"/>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080F395-3660-655B-3962-F49A970E8569}"/>
              </a:ext>
            </a:extLst>
          </p:cNvPr>
          <p:cNvSpPr>
            <a:spLocks noGrp="1"/>
          </p:cNvSpPr>
          <p:nvPr>
            <p:ph type="title"/>
          </p:nvPr>
        </p:nvSpPr>
        <p:spPr>
          <a:xfrm>
            <a:off x="2174032" y="2276669"/>
            <a:ext cx="7296539" cy="3717731"/>
          </a:xfrm>
        </p:spPr>
        <p:txBody>
          <a:bodyPr>
            <a:normAutofit fontScale="90000"/>
          </a:bodyPr>
          <a:lstStyle/>
          <a:p>
            <a:pPr>
              <a:lnSpc>
                <a:spcPts val="5100"/>
              </a:lnSpc>
            </a:pPr>
            <a:r>
              <a:rPr lang="zh-TW" altLang="zh-TW" kern="100" dirty="0">
                <a:solidFill>
                  <a:schemeClr val="accent1">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一、</a:t>
            </a:r>
            <a:r>
              <a:rPr lang="zh-TW" altLang="en-US" b="1" kern="1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雇</a:t>
            </a:r>
            <a:r>
              <a:rPr lang="zh-TW" altLang="en-US" b="1" dirty="0">
                <a:solidFill>
                  <a:schemeClr val="bg1"/>
                </a:solidFill>
                <a:latin typeface="標楷體" panose="03000509000000000000" pitchFamily="65" charset="-120"/>
                <a:ea typeface="標楷體" panose="03000509000000000000" pitchFamily="65" charset="-120"/>
              </a:rPr>
              <a:t>主</a:t>
            </a:r>
            <a:r>
              <a:rPr lang="zh-TW" altLang="en-US" dirty="0">
                <a:solidFill>
                  <a:schemeClr val="accent1">
                    <a:lumMod val="75000"/>
                  </a:schemeClr>
                </a:solidFill>
                <a:latin typeface="標楷體" panose="03000509000000000000" pitchFamily="65" charset="-120"/>
                <a:ea typeface="標楷體" panose="03000509000000000000" pitchFamily="65" charset="-120"/>
              </a:rPr>
              <a:t>遭指控是性騷擾行為人時</a:t>
            </a:r>
            <a:r>
              <a:rPr lang="zh-TW" altLang="zh-TW" kern="100" dirty="0">
                <a:solidFill>
                  <a:schemeClr val="accent1">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，受</a:t>
            </a:r>
            <a:r>
              <a:rPr lang="zh-TW" altLang="en-US" kern="100" dirty="0">
                <a:solidFill>
                  <a:schemeClr val="accent1">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    </a:t>
            </a:r>
            <a:br>
              <a:rPr lang="en-US" altLang="zh-TW" kern="100" dirty="0">
                <a:solidFill>
                  <a:schemeClr val="accent1">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en-US" kern="100" dirty="0">
                <a:solidFill>
                  <a:schemeClr val="accent1">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kern="100" dirty="0">
                <a:solidFill>
                  <a:schemeClr val="accent1">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僱者或求職者除依事業單位內部管</a:t>
            </a:r>
            <a:br>
              <a:rPr lang="en-US" altLang="zh-TW" kern="100" dirty="0">
                <a:solidFill>
                  <a:schemeClr val="accent1">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en-US" kern="100" dirty="0">
                <a:solidFill>
                  <a:schemeClr val="accent1">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kern="100" dirty="0">
                <a:solidFill>
                  <a:schemeClr val="accent1">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道申訴外，</a:t>
            </a:r>
            <a:r>
              <a:rPr lang="zh-TW" altLang="en-US" kern="100" dirty="0">
                <a:solidFill>
                  <a:schemeClr val="accent1">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亦得</a:t>
            </a:r>
            <a:r>
              <a:rPr lang="zh-TW" altLang="zh-TW" kern="100" dirty="0">
                <a:solidFill>
                  <a:schemeClr val="accent1">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向地方主管機關提</a:t>
            </a:r>
            <a:br>
              <a:rPr lang="en-US" altLang="zh-TW" kern="100" dirty="0">
                <a:solidFill>
                  <a:schemeClr val="accent1">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en-US" kern="100" dirty="0">
                <a:solidFill>
                  <a:schemeClr val="accent1">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kern="100" dirty="0">
                <a:solidFill>
                  <a:schemeClr val="accent1">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出申訴。</a:t>
            </a:r>
            <a:br>
              <a:rPr lang="zh-TW" altLang="zh-TW" kern="100" dirty="0">
                <a:solidFill>
                  <a:schemeClr val="accent1">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en-US" kern="100" dirty="0">
                <a:solidFill>
                  <a:schemeClr val="accent1">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二</a:t>
            </a:r>
            <a:r>
              <a:rPr lang="zh-TW" altLang="zh-TW"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向機關提申訴</a:t>
            </a:r>
            <a:r>
              <a:rPr lang="zh-TW" altLang="zh-TW" kern="100" dirty="0">
                <a:solidFill>
                  <a:schemeClr val="accent1">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b="0" i="0" dirty="0">
                <a:solidFill>
                  <a:srgbClr val="000000"/>
                </a:solidFill>
                <a:effectLst/>
                <a:latin typeface="標楷體" panose="03000509000000000000" pitchFamily="65" charset="-120"/>
                <a:ea typeface="標楷體" panose="03000509000000000000" pitchFamily="65" charset="-120"/>
              </a:rPr>
              <a:t>雇主未處理</a:t>
            </a:r>
            <a:r>
              <a:rPr lang="zh-TW" altLang="zh-TW" kern="100" dirty="0">
                <a:solidFill>
                  <a:schemeClr val="accent1">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a:t>
            </a:r>
            <a:br>
              <a:rPr lang="zh-TW" altLang="zh-TW" kern="100" dirty="0">
                <a:effectLst/>
                <a:latin typeface="標楷體" panose="03000509000000000000" pitchFamily="65" charset="-120"/>
                <a:ea typeface="標楷體" panose="03000509000000000000" pitchFamily="65" charset="-120"/>
                <a:cs typeface="Times New Roman" panose="02020603050405020304" pitchFamily="18" charset="0"/>
              </a:rPr>
            </a:br>
            <a:endParaRPr lang="zh-TW" altLang="en-US" dirty="0">
              <a:solidFill>
                <a:schemeClr val="accent1">
                  <a:lumMod val="75000"/>
                </a:schemeClr>
              </a:solidFill>
              <a:latin typeface="標楷體" panose="03000509000000000000" pitchFamily="65" charset="-120"/>
              <a:ea typeface="標楷體" panose="03000509000000000000" pitchFamily="65" charset="-120"/>
            </a:endParaRPr>
          </a:p>
        </p:txBody>
      </p:sp>
      <p:sp>
        <p:nvSpPr>
          <p:cNvPr id="3" name="內容版面配置區 2">
            <a:extLst>
              <a:ext uri="{FF2B5EF4-FFF2-40B4-BE49-F238E27FC236}">
                <a16:creationId xmlns:a16="http://schemas.microsoft.com/office/drawing/2014/main" id="{5122B972-5EA5-1200-84B3-9BEB06A2BB4B}"/>
              </a:ext>
            </a:extLst>
          </p:cNvPr>
          <p:cNvSpPr>
            <a:spLocks noGrp="1"/>
          </p:cNvSpPr>
          <p:nvPr>
            <p:ph idx="1"/>
          </p:nvPr>
        </p:nvSpPr>
        <p:spPr>
          <a:xfrm>
            <a:off x="2369976" y="522514"/>
            <a:ext cx="6848636" cy="1558213"/>
          </a:xfrm>
        </p:spPr>
        <p:txBody>
          <a:bodyPr>
            <a:normAutofit/>
          </a:bodyPr>
          <a:lstStyle/>
          <a:p>
            <a:pPr marL="0" indent="0" algn="ctr">
              <a:buNone/>
            </a:pPr>
            <a:r>
              <a:rPr lang="zh-TW" altLang="zh-TW" sz="3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得逕向地方主管機關提起申訴</a:t>
            </a:r>
            <a:r>
              <a:rPr lang="en-US" altLang="zh-TW" sz="36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endParaRPr lang="zh-TW" altLang="zh-TW" sz="36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lgn="ctr">
              <a:buNone/>
            </a:pPr>
            <a:endParaRPr lang="zh-TW" altLang="en-US" sz="3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378037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
              <a:schemeClr val="accent5"/>
            </a:gs>
            <a:gs pos="11000">
              <a:schemeClr val="tx1">
                <a:lumMod val="95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A1C0AAF-082D-BE86-0D31-D5F172E6D2FA}"/>
              </a:ext>
            </a:extLst>
          </p:cNvPr>
          <p:cNvSpPr>
            <a:spLocks noGrp="1"/>
          </p:cNvSpPr>
          <p:nvPr>
            <p:ph type="title" idx="4294967295"/>
          </p:nvPr>
        </p:nvSpPr>
        <p:spPr>
          <a:xfrm>
            <a:off x="1560352" y="2649538"/>
            <a:ext cx="8053430" cy="3344862"/>
          </a:xfrm>
        </p:spPr>
        <p:txBody>
          <a:bodyPr>
            <a:normAutofit/>
          </a:bodyPr>
          <a:lstStyle/>
          <a:p>
            <a:pPr algn="ctr"/>
            <a:r>
              <a:rPr lang="zh-TW" altLang="en-US" sz="4800" b="1" dirty="0">
                <a:solidFill>
                  <a:schemeClr val="accent2">
                    <a:lumMod val="60000"/>
                    <a:lumOff val="40000"/>
                  </a:schemeClr>
                </a:solidFill>
              </a:rPr>
              <a:t>性別平等</a:t>
            </a:r>
            <a:r>
              <a:rPr lang="zh-TW" altLang="en-US" sz="4800" b="1" dirty="0"/>
              <a:t>事件</a:t>
            </a:r>
            <a:br>
              <a:rPr lang="en-US" altLang="zh-TW" sz="4800" b="1" dirty="0"/>
            </a:br>
            <a:br>
              <a:rPr lang="en-US" altLang="zh-TW" sz="4800" b="1" dirty="0"/>
            </a:br>
            <a:r>
              <a:rPr lang="zh-TW" altLang="en-US" sz="4800" b="1" dirty="0">
                <a:solidFill>
                  <a:srgbClr val="002060"/>
                </a:solidFill>
              </a:rPr>
              <a:t>職場霸凌</a:t>
            </a:r>
            <a:r>
              <a:rPr lang="zh-TW" altLang="en-US" sz="4800" b="1" dirty="0"/>
              <a:t>事件</a:t>
            </a:r>
          </a:p>
        </p:txBody>
      </p:sp>
      <p:sp>
        <p:nvSpPr>
          <p:cNvPr id="3" name="內容版面配置區 2">
            <a:extLst>
              <a:ext uri="{FF2B5EF4-FFF2-40B4-BE49-F238E27FC236}">
                <a16:creationId xmlns:a16="http://schemas.microsoft.com/office/drawing/2014/main" id="{7A78331D-270F-6990-C86F-8F032BE44D6F}"/>
              </a:ext>
            </a:extLst>
          </p:cNvPr>
          <p:cNvSpPr>
            <a:spLocks noGrp="1"/>
          </p:cNvSpPr>
          <p:nvPr>
            <p:ph idx="4294967295"/>
          </p:nvPr>
        </p:nvSpPr>
        <p:spPr>
          <a:xfrm>
            <a:off x="1367405" y="685800"/>
            <a:ext cx="8246377" cy="1763713"/>
          </a:xfrm>
        </p:spPr>
        <p:txBody>
          <a:bodyPr>
            <a:normAutofit/>
          </a:bodyPr>
          <a:lstStyle/>
          <a:p>
            <a:pPr marL="0" indent="0" algn="ctr">
              <a:buNone/>
            </a:pPr>
            <a:r>
              <a:rPr lang="zh-TW" altLang="en-US" sz="4800" dirty="0">
                <a:latin typeface="標楷體" panose="03000509000000000000" pitchFamily="65" charset="-120"/>
                <a:ea typeface="標楷體" panose="03000509000000000000" pitchFamily="65" charset="-120"/>
              </a:rPr>
              <a:t>  </a:t>
            </a:r>
            <a:r>
              <a:rPr lang="zh-TW" altLang="en-US" sz="4800" dirty="0">
                <a:solidFill>
                  <a:schemeClr val="bg1">
                    <a:lumMod val="95000"/>
                    <a:lumOff val="5000"/>
                  </a:schemeClr>
                </a:solidFill>
                <a:latin typeface="標楷體" panose="03000509000000000000" pitchFamily="65" charset="-120"/>
                <a:ea typeface="標楷體" panose="03000509000000000000" pitchFamily="65" charset="-120"/>
              </a:rPr>
              <a:t>遇到了</a:t>
            </a:r>
            <a:r>
              <a:rPr lang="en-US" altLang="zh-TW" sz="4800" dirty="0">
                <a:solidFill>
                  <a:schemeClr val="bg1">
                    <a:lumMod val="95000"/>
                    <a:lumOff val="5000"/>
                  </a:schemeClr>
                </a:solidFill>
                <a:latin typeface="標楷體" panose="03000509000000000000" pitchFamily="65" charset="-120"/>
                <a:ea typeface="標楷體" panose="03000509000000000000" pitchFamily="65" charset="-120"/>
              </a:rPr>
              <a:t>……</a:t>
            </a:r>
            <a:r>
              <a:rPr lang="zh-TW" altLang="en-US" sz="4800" dirty="0">
                <a:solidFill>
                  <a:schemeClr val="bg1">
                    <a:lumMod val="95000"/>
                    <a:lumOff val="5000"/>
                  </a:schemeClr>
                </a:solidFill>
                <a:latin typeface="標楷體" panose="03000509000000000000" pitchFamily="65" charset="-120"/>
                <a:ea typeface="標楷體" panose="03000509000000000000" pitchFamily="65" charset="-120"/>
              </a:rPr>
              <a:t>怎麼辦 </a:t>
            </a:r>
            <a:r>
              <a:rPr lang="zh-TW" altLang="zh-TW" sz="5400" dirty="0">
                <a:solidFill>
                  <a:schemeClr val="bg1">
                    <a:lumMod val="95000"/>
                    <a:lumOff val="5000"/>
                  </a:schemeClr>
                </a:solidFill>
                <a:effectLst/>
                <a:latin typeface="標楷體" panose="03000509000000000000" pitchFamily="65" charset="-120"/>
                <a:ea typeface="標楷體" panose="03000509000000000000" pitchFamily="65" charset="-120"/>
                <a:cs typeface="Times New Roman" panose="02020603050405020304" pitchFamily="18" charset="0"/>
              </a:rPr>
              <a:t>﹖</a:t>
            </a:r>
            <a:endParaRPr lang="zh-TW" altLang="en-US" sz="5400" dirty="0">
              <a:solidFill>
                <a:schemeClr val="bg1">
                  <a:lumMod val="95000"/>
                  <a:lumOff val="5000"/>
                </a:schemeClr>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564820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10000">
              <a:schemeClr val="accent3">
                <a:lumMod val="40000"/>
                <a:lumOff val="60000"/>
              </a:schemeClr>
            </a:gs>
            <a:gs pos="100000">
              <a:schemeClr val="accent5">
                <a:lumMod val="20000"/>
                <a:lumOff val="80000"/>
              </a:schemeClr>
            </a:gs>
          </a:gsLst>
          <a:lin ang="6120000" scaled="1"/>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A0B93B4-9C04-5582-6D37-393C0BAC4B91}"/>
              </a:ext>
            </a:extLst>
          </p:cNvPr>
          <p:cNvSpPr>
            <a:spLocks noGrp="1"/>
          </p:cNvSpPr>
          <p:nvPr>
            <p:ph type="title"/>
          </p:nvPr>
        </p:nvSpPr>
        <p:spPr>
          <a:xfrm>
            <a:off x="2668554" y="2481944"/>
            <a:ext cx="7529803" cy="3512456"/>
          </a:xfrm>
          <a:noFill/>
        </p:spPr>
        <p:txBody>
          <a:bodyPr>
            <a:normAutofit/>
          </a:bodyPr>
          <a:lstStyle/>
          <a:p>
            <a:r>
              <a:rPr lang="zh-TW" altLang="zh-TW" dirty="0">
                <a:solidFill>
                  <a:schemeClr val="accent1">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要派單位應受理申訴並與派遣單位共</a:t>
            </a:r>
            <a:br>
              <a:rPr lang="en-US" altLang="zh-TW" dirty="0">
                <a:solidFill>
                  <a:schemeClr val="accent1">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en-US" dirty="0">
                <a:solidFill>
                  <a:schemeClr val="accent1">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 </a:t>
            </a:r>
            <a:br>
              <a:rPr lang="en-US" altLang="zh-TW" dirty="0">
                <a:solidFill>
                  <a:schemeClr val="accent1">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zh-TW" dirty="0">
                <a:solidFill>
                  <a:schemeClr val="accent1">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同調查。</a:t>
            </a:r>
            <a:endParaRPr lang="zh-TW" altLang="en-US" dirty="0">
              <a:solidFill>
                <a:schemeClr val="accent1">
                  <a:lumMod val="75000"/>
                </a:schemeClr>
              </a:solidFill>
              <a:latin typeface="標楷體" panose="03000509000000000000" pitchFamily="65" charset="-120"/>
              <a:ea typeface="標楷體" panose="03000509000000000000" pitchFamily="65" charset="-120"/>
            </a:endParaRPr>
          </a:p>
        </p:txBody>
      </p:sp>
      <p:sp>
        <p:nvSpPr>
          <p:cNvPr id="3" name="內容版面配置區 2">
            <a:extLst>
              <a:ext uri="{FF2B5EF4-FFF2-40B4-BE49-F238E27FC236}">
                <a16:creationId xmlns:a16="http://schemas.microsoft.com/office/drawing/2014/main" id="{3959B989-BD4D-AC79-44A8-B721E50BBCDE}"/>
              </a:ext>
            </a:extLst>
          </p:cNvPr>
          <p:cNvSpPr>
            <a:spLocks noGrp="1"/>
          </p:cNvSpPr>
          <p:nvPr>
            <p:ph idx="1"/>
          </p:nvPr>
        </p:nvSpPr>
        <p:spPr>
          <a:xfrm>
            <a:off x="1993642" y="685800"/>
            <a:ext cx="8204717" cy="2374641"/>
          </a:xfrm>
          <a:noFill/>
        </p:spPr>
        <p:txBody>
          <a:bodyPr>
            <a:normAutofit/>
          </a:bodyPr>
          <a:lstStyle/>
          <a:p>
            <a:pPr marL="0" indent="0" algn="ctr">
              <a:buNone/>
            </a:pPr>
            <a:r>
              <a:rPr lang="zh-TW" altLang="zh-TW" sz="3600" b="1" dirty="0">
                <a:effectLst/>
                <a:latin typeface="標楷體" panose="03000509000000000000" pitchFamily="65" charset="-120"/>
                <a:ea typeface="標楷體" panose="03000509000000000000" pitchFamily="65" charset="-120"/>
                <a:cs typeface="Times New Roman" panose="02020603050405020304" pitchFamily="18" charset="0"/>
              </a:rPr>
              <a:t>派遣勞工受</a:t>
            </a:r>
            <a:r>
              <a:rPr lang="zh-TW" altLang="en-US" sz="3600" b="1" dirty="0">
                <a:effectLst/>
                <a:latin typeface="標楷體" panose="03000509000000000000" pitchFamily="65" charset="-120"/>
                <a:ea typeface="標楷體" panose="03000509000000000000" pitchFamily="65" charset="-120"/>
                <a:cs typeface="Times New Roman" panose="02020603050405020304" pitchFamily="18" charset="0"/>
              </a:rPr>
              <a:t>性</a:t>
            </a:r>
            <a:r>
              <a:rPr lang="zh-TW" altLang="zh-TW" sz="3600" b="1" dirty="0">
                <a:effectLst/>
                <a:latin typeface="標楷體" panose="03000509000000000000" pitchFamily="65" charset="-120"/>
                <a:ea typeface="標楷體" panose="03000509000000000000" pitchFamily="65" charset="-120"/>
                <a:cs typeface="Times New Roman" panose="02020603050405020304" pitchFamily="18" charset="0"/>
              </a:rPr>
              <a:t>騷擾</a:t>
            </a:r>
            <a:endParaRPr lang="zh-TW" altLang="en-US" sz="36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8952351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89920">
              <a:schemeClr val="accent5">
                <a:lumMod val="40000"/>
                <a:lumOff val="60000"/>
              </a:schemeClr>
            </a:gs>
            <a:gs pos="10000">
              <a:schemeClr val="bg2">
                <a:tint val="97000"/>
                <a:hueMod val="92000"/>
                <a:satMod val="169000"/>
                <a:lumMod val="164000"/>
              </a:schemeClr>
            </a:gs>
            <a:gs pos="100000">
              <a:schemeClr val="accent5">
                <a:lumMod val="20000"/>
                <a:lumOff val="80000"/>
              </a:schemeClr>
            </a:gs>
          </a:gsLst>
          <a:lin ang="6120000" scaled="1"/>
        </a:gradFill>
        <a:effectLst/>
      </p:bgPr>
    </p:bg>
    <p:spTree>
      <p:nvGrpSpPr>
        <p:cNvPr id="1" name=""/>
        <p:cNvGrpSpPr/>
        <p:nvPr/>
      </p:nvGrpSpPr>
      <p:grpSpPr>
        <a:xfrm>
          <a:off x="0" y="0"/>
          <a:ext cx="0" cy="0"/>
          <a:chOff x="0" y="0"/>
          <a:chExt cx="0" cy="0"/>
        </a:xfrm>
      </p:grpSpPr>
      <p:sp>
        <p:nvSpPr>
          <p:cNvPr id="5" name="圖片版面配置區 4">
            <a:extLst>
              <a:ext uri="{FF2B5EF4-FFF2-40B4-BE49-F238E27FC236}">
                <a16:creationId xmlns:a16="http://schemas.microsoft.com/office/drawing/2014/main" id="{0FEB4B84-1348-924F-D002-9B06A369F2A8}"/>
              </a:ext>
            </a:extLst>
          </p:cNvPr>
          <p:cNvSpPr>
            <a:spLocks noGrp="1"/>
          </p:cNvSpPr>
          <p:nvPr>
            <p:ph type="pic" idx="1"/>
          </p:nvPr>
        </p:nvSpPr>
        <p:spPr>
          <a:xfrm>
            <a:off x="1325460" y="914400"/>
            <a:ext cx="1434517" cy="4572000"/>
          </a:xfrm>
        </p:spPr>
        <p:txBody>
          <a:bodyPr>
            <a:normAutofit fontScale="92500" lnSpcReduction="20000"/>
          </a:bodyPr>
          <a:lstStyle/>
          <a:p>
            <a:r>
              <a:rPr lang="en-US" altLang="zh-TW" sz="3900" kern="10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24</a:t>
            </a:r>
          </a:p>
          <a:p>
            <a:r>
              <a:rPr lang="zh-TW" altLang="zh-TW" sz="3900" kern="10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小</a:t>
            </a:r>
            <a:endParaRPr lang="en-US" altLang="zh-TW" sz="3900" kern="10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zh-TW" sz="3900" kern="10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時</a:t>
            </a:r>
            <a:endParaRPr lang="en-US" altLang="zh-TW" sz="3900" kern="10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zh-TW" sz="3900" kern="10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通</a:t>
            </a:r>
            <a:endParaRPr lang="en-US" altLang="zh-TW" sz="3900" kern="10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zh-TW" sz="3900" kern="10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報</a:t>
            </a:r>
            <a:endParaRPr lang="en-US" altLang="zh-TW" sz="3900" kern="10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zh-TW" sz="3900" kern="10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責</a:t>
            </a:r>
            <a:endParaRPr lang="en-US" altLang="zh-TW" sz="3900" kern="10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zh-TW" sz="3900" kern="10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任</a:t>
            </a:r>
          </a:p>
          <a:p>
            <a:endParaRPr lang="zh-TW" altLang="en-US" dirty="0"/>
          </a:p>
        </p:txBody>
      </p:sp>
      <p:sp>
        <p:nvSpPr>
          <p:cNvPr id="6" name="文字版面配置區 5">
            <a:extLst>
              <a:ext uri="{FF2B5EF4-FFF2-40B4-BE49-F238E27FC236}">
                <a16:creationId xmlns:a16="http://schemas.microsoft.com/office/drawing/2014/main" id="{9DA6FC95-C2B8-1D7B-5F58-88FD2669BADA}"/>
              </a:ext>
            </a:extLst>
          </p:cNvPr>
          <p:cNvSpPr>
            <a:spLocks noGrp="1"/>
          </p:cNvSpPr>
          <p:nvPr>
            <p:ph type="body" sz="half" idx="2"/>
          </p:nvPr>
        </p:nvSpPr>
        <p:spPr>
          <a:xfrm>
            <a:off x="3347207" y="981512"/>
            <a:ext cx="7262769" cy="4504888"/>
          </a:xfrm>
        </p:spPr>
        <p:txBody>
          <a:bodyPr>
            <a:normAutofit lnSpcReduction="10000"/>
          </a:bodyPr>
          <a:lstStyle/>
          <a:p>
            <a:r>
              <a:rPr lang="zh-TW" altLang="zh-TW" sz="3200" kern="1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一、教職員工有通報義務。</a:t>
            </a:r>
          </a:p>
          <a:p>
            <a:r>
              <a:rPr lang="zh-TW" altLang="zh-TW" sz="3200" kern="1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二、自知悉時起算</a:t>
            </a:r>
            <a:r>
              <a:rPr lang="en-US" altLang="zh-TW" sz="3200" kern="1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24</a:t>
            </a:r>
            <a:r>
              <a:rPr lang="zh-TW" altLang="zh-TW" sz="3200" kern="1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小時內，向學校權</a:t>
            </a:r>
            <a:endParaRPr lang="en-US" altLang="zh-TW" sz="3200" kern="1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3200" kern="100" dirty="0">
                <a:solidFill>
                  <a:schemeClr val="bg1"/>
                </a:solidFill>
                <a:latin typeface="標楷體" panose="03000509000000000000" pitchFamily="65" charset="-120"/>
                <a:ea typeface="標楷體" panose="03000509000000000000" pitchFamily="65" charset="-120"/>
                <a:cs typeface="Times New Roman" panose="02020603050405020304" pitchFamily="18" charset="0"/>
              </a:rPr>
              <a:t>    </a:t>
            </a:r>
            <a:r>
              <a:rPr lang="zh-TW" altLang="zh-TW" sz="3200" kern="1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責人員通報。</a:t>
            </a:r>
          </a:p>
          <a:p>
            <a:pPr indent="-304800"/>
            <a:r>
              <a:rPr lang="zh-TW" altLang="zh-TW" sz="3200" kern="1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三、學校通報</a:t>
            </a:r>
            <a:r>
              <a:rPr lang="zh-TW" altLang="zh-TW" sz="3200" kern="0" dirty="0">
                <a:solidFill>
                  <a:schemeClr val="bg1"/>
                </a:solidFill>
                <a:effectLst/>
                <a:latin typeface="標楷體" panose="03000509000000000000" pitchFamily="65" charset="-120"/>
                <a:ea typeface="標楷體" panose="03000509000000000000" pitchFamily="65" charset="-120"/>
                <a:cs typeface="新細明體" panose="02020500000000000000" pitchFamily="18" charset="-120"/>
              </a:rPr>
              <a:t>主管機關、</a:t>
            </a:r>
            <a:r>
              <a:rPr lang="zh-TW" altLang="zh-TW" sz="3200" kern="1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當地直轄市、</a:t>
            </a:r>
            <a:endParaRPr lang="en-US" altLang="zh-TW" sz="3200" kern="1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endParaRPr>
          </a:p>
          <a:p>
            <a:pPr indent="-304800"/>
            <a:r>
              <a:rPr lang="zh-TW" altLang="en-US" sz="3200" kern="100" dirty="0">
                <a:solidFill>
                  <a:schemeClr val="bg1"/>
                </a:solidFill>
                <a:latin typeface="標楷體" panose="03000509000000000000" pitchFamily="65" charset="-120"/>
                <a:ea typeface="標楷體" panose="03000509000000000000" pitchFamily="65" charset="-120"/>
                <a:cs typeface="Times New Roman" panose="02020603050405020304" pitchFamily="18" charset="0"/>
              </a:rPr>
              <a:t>    </a:t>
            </a:r>
            <a:r>
              <a:rPr lang="zh-TW" altLang="zh-TW" sz="3200" kern="1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縣（市）社政主管機關。</a:t>
            </a:r>
          </a:p>
          <a:p>
            <a:pPr indent="-304800"/>
            <a:r>
              <a:rPr lang="zh-TW" altLang="zh-TW" sz="3200" kern="1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四、個人違法罰鍰新臺幣</a:t>
            </a:r>
            <a:r>
              <a:rPr lang="en-US" altLang="zh-TW" sz="3200" kern="1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3</a:t>
            </a:r>
            <a:r>
              <a:rPr lang="zh-TW" altLang="zh-TW" sz="3200" kern="1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萬元以上</a:t>
            </a:r>
            <a:r>
              <a:rPr lang="en-US" altLang="zh-TW" sz="3200" kern="1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15</a:t>
            </a:r>
          </a:p>
          <a:p>
            <a:pPr indent="-304800"/>
            <a:r>
              <a:rPr lang="zh-TW" altLang="en-US" sz="3200" kern="1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3200" kern="1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萬</a:t>
            </a:r>
            <a:r>
              <a:rPr lang="zh-TW" altLang="en-US" sz="3200" kern="1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元以</a:t>
            </a:r>
            <a:r>
              <a:rPr lang="zh-TW" altLang="zh-TW" sz="3200" kern="1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下。</a:t>
            </a:r>
          </a:p>
          <a:p>
            <a:endParaRPr lang="zh-TW" altLang="en-US" dirty="0"/>
          </a:p>
        </p:txBody>
      </p:sp>
    </p:spTree>
    <p:extLst>
      <p:ext uri="{BB962C8B-B14F-4D97-AF65-F5344CB8AC3E}">
        <p14:creationId xmlns:p14="http://schemas.microsoft.com/office/powerpoint/2010/main" val="1216916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6">
                <a:lumMod val="20000"/>
                <a:lumOff val="80000"/>
              </a:schemeClr>
            </a:gs>
            <a:gs pos="100000">
              <a:schemeClr val="bg2">
                <a:lumMod val="40000"/>
                <a:lumOff val="60000"/>
              </a:schemeClr>
            </a:gs>
          </a:gsLst>
          <a:lin ang="6120000" scaled="1"/>
        </a:gradFill>
        <a:effectLst/>
      </p:bgPr>
    </p:bg>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165527EB-26B2-E13B-3141-3B174B91AC4D}"/>
              </a:ext>
            </a:extLst>
          </p:cNvPr>
          <p:cNvSpPr>
            <a:spLocks noGrp="1"/>
          </p:cNvSpPr>
          <p:nvPr>
            <p:ph type="title"/>
          </p:nvPr>
        </p:nvSpPr>
        <p:spPr>
          <a:xfrm>
            <a:off x="1753299" y="863600"/>
            <a:ext cx="7726261" cy="2466829"/>
          </a:xfrm>
        </p:spPr>
        <p:txBody>
          <a:bodyPr>
            <a:normAutofit/>
          </a:bodyPr>
          <a:lstStyle/>
          <a:p>
            <a:r>
              <a:rPr lang="zh-TW" altLang="en-US" sz="3200" dirty="0">
                <a:solidFill>
                  <a:srgbClr val="002060"/>
                </a:solidFill>
                <a:latin typeface="標楷體" panose="03000509000000000000" pitchFamily="65" charset="-120"/>
                <a:ea typeface="標楷體" panose="03000509000000000000" pitchFamily="65" charset="-120"/>
              </a:rPr>
              <a:t>*依防治準則第</a:t>
            </a:r>
            <a:r>
              <a:rPr lang="en-US" altLang="zh-TW" sz="3200" dirty="0">
                <a:solidFill>
                  <a:srgbClr val="002060"/>
                </a:solidFill>
                <a:latin typeface="標楷體" panose="03000509000000000000" pitchFamily="65" charset="-120"/>
                <a:ea typeface="標楷體" panose="03000509000000000000" pitchFamily="65" charset="-120"/>
              </a:rPr>
              <a:t>16</a:t>
            </a:r>
            <a:r>
              <a:rPr lang="zh-TW" altLang="en-US" sz="3200" dirty="0">
                <a:solidFill>
                  <a:srgbClr val="002060"/>
                </a:solidFill>
                <a:latin typeface="標楷體" panose="03000509000000000000" pitchFamily="65" charset="-120"/>
                <a:ea typeface="標楷體" panose="03000509000000000000" pitchFamily="65" charset="-120"/>
              </a:rPr>
              <a:t>條第</a:t>
            </a:r>
            <a:r>
              <a:rPr lang="en-US" altLang="zh-TW" sz="3200" dirty="0">
                <a:solidFill>
                  <a:srgbClr val="002060"/>
                </a:solidFill>
                <a:latin typeface="標楷體" panose="03000509000000000000" pitchFamily="65" charset="-120"/>
                <a:ea typeface="標楷體" panose="03000509000000000000" pitchFamily="65" charset="-120"/>
              </a:rPr>
              <a:t>1</a:t>
            </a:r>
            <a:r>
              <a:rPr lang="zh-TW" altLang="en-US" sz="3200" dirty="0">
                <a:solidFill>
                  <a:srgbClr val="002060"/>
                </a:solidFill>
                <a:latin typeface="標楷體" panose="03000509000000000000" pitchFamily="65" charset="-120"/>
                <a:ea typeface="標楷體" panose="03000509000000000000" pitchFamily="65" charset="-120"/>
              </a:rPr>
              <a:t>項規定，教職員工知悉服務學校發生疑似校園性侵害、性騷擾或性霸凌事件時，其通報義務僅止於向學校權責人員通報即可免責。 </a:t>
            </a:r>
          </a:p>
        </p:txBody>
      </p:sp>
      <p:sp>
        <p:nvSpPr>
          <p:cNvPr id="6" name="文字版面配置區 5">
            <a:extLst>
              <a:ext uri="{FF2B5EF4-FFF2-40B4-BE49-F238E27FC236}">
                <a16:creationId xmlns:a16="http://schemas.microsoft.com/office/drawing/2014/main" id="{52FAF6BA-5F2A-8D72-0863-3E18EB2B5113}"/>
              </a:ext>
            </a:extLst>
          </p:cNvPr>
          <p:cNvSpPr>
            <a:spLocks noGrp="1"/>
          </p:cNvSpPr>
          <p:nvPr>
            <p:ph type="body" idx="1"/>
          </p:nvPr>
        </p:nvSpPr>
        <p:spPr>
          <a:xfrm>
            <a:off x="1753299" y="3624044"/>
            <a:ext cx="7818540" cy="2370356"/>
          </a:xfrm>
        </p:spPr>
        <p:txBody>
          <a:bodyPr>
            <a:normAutofit/>
          </a:bodyPr>
          <a:lstStyle/>
          <a:p>
            <a:r>
              <a:rPr lang="zh-TW" altLang="en-US" sz="3200" b="1" dirty="0">
                <a:solidFill>
                  <a:schemeClr val="accent1">
                    <a:lumMod val="60000"/>
                    <a:lumOff val="40000"/>
                  </a:schemeClr>
                </a:solidFill>
                <a:latin typeface="標楷體" panose="03000509000000000000" pitchFamily="65" charset="-120"/>
                <a:ea typeface="標楷體" panose="03000509000000000000" pitchFamily="65" charset="-120"/>
              </a:rPr>
              <a:t>*學校通報時，除有調查必要、基於公共安全之考量或法規另有特別規定者外，對於當事人及檢舉人之姓名或其他足以辨識其身分之資料，應予以保密。</a:t>
            </a:r>
          </a:p>
        </p:txBody>
      </p:sp>
    </p:spTree>
    <p:extLst>
      <p:ext uri="{BB962C8B-B14F-4D97-AF65-F5344CB8AC3E}">
        <p14:creationId xmlns:p14="http://schemas.microsoft.com/office/powerpoint/2010/main" val="5804360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2">
                <a:lumMod val="20000"/>
                <a:lumOff val="8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4924C676-1940-2942-B328-C7572A077103}"/>
              </a:ext>
            </a:extLst>
          </p:cNvPr>
          <p:cNvSpPr>
            <a:spLocks noGrp="1"/>
          </p:cNvSpPr>
          <p:nvPr>
            <p:ph type="title"/>
          </p:nvPr>
        </p:nvSpPr>
        <p:spPr>
          <a:xfrm>
            <a:off x="2533476" y="326571"/>
            <a:ext cx="6316910" cy="1284115"/>
          </a:xfrm>
        </p:spPr>
        <p:txBody>
          <a:bodyPr>
            <a:normAutofit fontScale="90000"/>
          </a:bodyPr>
          <a:lstStyle/>
          <a:p>
            <a:pPr algn="ctr"/>
            <a:br>
              <a:rPr lang="en-US" altLang="zh-TW" dirty="0"/>
            </a:br>
            <a:br>
              <a:rPr lang="en-US" altLang="zh-TW" dirty="0"/>
            </a:br>
            <a:br>
              <a:rPr lang="en-US" altLang="zh-TW" dirty="0"/>
            </a:br>
            <a:r>
              <a:rPr lang="zh-TW" altLang="en-US" sz="4000" dirty="0">
                <a:solidFill>
                  <a:schemeClr val="bg2">
                    <a:lumMod val="75000"/>
                  </a:schemeClr>
                </a:solidFill>
                <a:latin typeface="標楷體" panose="03000509000000000000" pitchFamily="65" charset="-120"/>
                <a:ea typeface="標楷體" panose="03000509000000000000" pitchFamily="65" charset="-120"/>
              </a:rPr>
              <a:t>性平法第</a:t>
            </a:r>
            <a:r>
              <a:rPr lang="en-US" altLang="zh-TW" sz="4000" dirty="0">
                <a:solidFill>
                  <a:schemeClr val="bg2">
                    <a:lumMod val="75000"/>
                  </a:schemeClr>
                </a:solidFill>
                <a:latin typeface="標楷體" panose="03000509000000000000" pitchFamily="65" charset="-120"/>
                <a:ea typeface="標楷體" panose="03000509000000000000" pitchFamily="65" charset="-120"/>
              </a:rPr>
              <a:t>44</a:t>
            </a:r>
            <a:r>
              <a:rPr lang="zh-TW" altLang="en-US" sz="4000" dirty="0">
                <a:solidFill>
                  <a:schemeClr val="bg2">
                    <a:lumMod val="75000"/>
                  </a:schemeClr>
                </a:solidFill>
                <a:latin typeface="標楷體" panose="03000509000000000000" pitchFamily="65" charset="-120"/>
                <a:ea typeface="標楷體" panose="03000509000000000000" pitchFamily="65" charset="-120"/>
              </a:rPr>
              <a:t>條</a:t>
            </a:r>
            <a:br>
              <a:rPr lang="zh-TW" altLang="en-US" dirty="0"/>
            </a:br>
            <a:endParaRPr lang="zh-TW" altLang="en-US" dirty="0"/>
          </a:p>
        </p:txBody>
      </p:sp>
      <p:sp>
        <p:nvSpPr>
          <p:cNvPr id="6" name="文字版面配置區 5">
            <a:extLst>
              <a:ext uri="{FF2B5EF4-FFF2-40B4-BE49-F238E27FC236}">
                <a16:creationId xmlns:a16="http://schemas.microsoft.com/office/drawing/2014/main" id="{63F51425-DD71-6BF1-76EB-39F58451CB44}"/>
              </a:ext>
            </a:extLst>
          </p:cNvPr>
          <p:cNvSpPr>
            <a:spLocks noGrp="1"/>
          </p:cNvSpPr>
          <p:nvPr>
            <p:ph type="body" idx="1"/>
          </p:nvPr>
        </p:nvSpPr>
        <p:spPr>
          <a:xfrm>
            <a:off x="2625753" y="1770076"/>
            <a:ext cx="6694416" cy="3531765"/>
          </a:xfrm>
        </p:spPr>
        <p:txBody>
          <a:bodyPr>
            <a:noAutofit/>
          </a:bodyPr>
          <a:lstStyle/>
          <a:p>
            <a:r>
              <a:rPr lang="zh-TW" altLang="en-US" sz="3200" dirty="0">
                <a:latin typeface="標楷體" panose="03000509000000000000" pitchFamily="65" charset="-120"/>
                <a:ea typeface="標楷體" panose="03000509000000000000" pitchFamily="65" charset="-120"/>
              </a:rPr>
              <a:t>學校校長、教師、職員或工友違反第二十一條第一項所定疑似校園性侵害事件之通報規定，</a:t>
            </a:r>
            <a:r>
              <a:rPr lang="zh-TW" altLang="en-US" sz="3200" u="sng" dirty="0">
                <a:solidFill>
                  <a:schemeClr val="bg1">
                    <a:lumMod val="85000"/>
                    <a:lumOff val="15000"/>
                  </a:schemeClr>
                </a:solidFill>
                <a:latin typeface="標楷體" panose="03000509000000000000" pitchFamily="65" charset="-120"/>
                <a:ea typeface="標楷體" panose="03000509000000000000" pitchFamily="65" charset="-120"/>
              </a:rPr>
              <a:t>致再度發生 </a:t>
            </a:r>
            <a:r>
              <a:rPr lang="zh-TW" altLang="en-US" sz="3200" dirty="0">
                <a:latin typeface="標楷體" panose="03000509000000000000" pitchFamily="65" charset="-120"/>
                <a:ea typeface="標楷體" panose="03000509000000000000" pitchFamily="65" charset="-120"/>
              </a:rPr>
              <a:t>校園性侵害事件；或</a:t>
            </a:r>
            <a:r>
              <a:rPr lang="zh-TW" altLang="en-US" sz="3200" u="sng" dirty="0">
                <a:solidFill>
                  <a:schemeClr val="bg1"/>
                </a:solidFill>
                <a:latin typeface="標楷體" panose="03000509000000000000" pitchFamily="65" charset="-120"/>
                <a:ea typeface="標楷體" panose="03000509000000000000" pitchFamily="65" charset="-120"/>
              </a:rPr>
              <a:t>偽造、變造、湮滅或隱匿他人所犯校園性侵害事件之證據</a:t>
            </a:r>
            <a:r>
              <a:rPr lang="zh-TW" altLang="en-US" sz="3200" dirty="0">
                <a:latin typeface="標楷體" panose="03000509000000000000" pitchFamily="65" charset="-120"/>
                <a:ea typeface="標楷體" panose="03000509000000000000" pitchFamily="65" charset="-120"/>
              </a:rPr>
              <a:t>者，應依法予以</a:t>
            </a:r>
            <a:r>
              <a:rPr lang="zh-TW" altLang="en-US" sz="3200" dirty="0">
                <a:solidFill>
                  <a:srgbClr val="FF0000"/>
                </a:solidFill>
                <a:latin typeface="標楷體" panose="03000509000000000000" pitchFamily="65" charset="-120"/>
                <a:ea typeface="標楷體" panose="03000509000000000000" pitchFamily="65" charset="-120"/>
              </a:rPr>
              <a:t>解聘</a:t>
            </a:r>
            <a:r>
              <a:rPr lang="zh-TW" altLang="en-US" sz="3200" dirty="0">
                <a:latin typeface="標楷體" panose="03000509000000000000" pitchFamily="65" charset="-120"/>
                <a:ea typeface="標楷體" panose="03000509000000000000" pitchFamily="65" charset="-120"/>
              </a:rPr>
              <a:t>、</a:t>
            </a:r>
            <a:r>
              <a:rPr lang="zh-TW" altLang="en-US" sz="3200" dirty="0">
                <a:solidFill>
                  <a:srgbClr val="FF0000"/>
                </a:solidFill>
                <a:latin typeface="標楷體" panose="03000509000000000000" pitchFamily="65" charset="-120"/>
                <a:ea typeface="標楷體" panose="03000509000000000000" pitchFamily="65" charset="-120"/>
              </a:rPr>
              <a:t>免職或終止契約關係</a:t>
            </a:r>
            <a:r>
              <a:rPr lang="zh-TW" altLang="en-US" sz="3200" dirty="0">
                <a:solidFill>
                  <a:srgbClr val="002060"/>
                </a:solidFill>
                <a:latin typeface="標楷體" panose="03000509000000000000" pitchFamily="65" charset="-120"/>
                <a:ea typeface="標楷體" panose="03000509000000000000" pitchFamily="65" charset="-120"/>
              </a:rPr>
              <a:t>。</a:t>
            </a:r>
            <a:endParaRPr lang="zh-TW" altLang="en-US"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514723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2">
                <a:lumMod val="20000"/>
                <a:lumOff val="80000"/>
              </a:schemeClr>
            </a:gs>
            <a:gs pos="100000">
              <a:schemeClr val="tx2">
                <a:lumMod val="20000"/>
                <a:lumOff val="80000"/>
              </a:schemeClr>
            </a:gs>
          </a:gsLst>
          <a:lin ang="6120000" scaled="1"/>
        </a:gradFill>
        <a:effectLst/>
      </p:bgPr>
    </p:bg>
    <p:spTree>
      <p:nvGrpSpPr>
        <p:cNvPr id="1" name=""/>
        <p:cNvGrpSpPr/>
        <p:nvPr/>
      </p:nvGrpSpPr>
      <p:grpSpPr>
        <a:xfrm>
          <a:off x="0" y="0"/>
          <a:ext cx="0" cy="0"/>
          <a:chOff x="0" y="0"/>
          <a:chExt cx="0" cy="0"/>
        </a:xfrm>
      </p:grpSpPr>
      <p:sp>
        <p:nvSpPr>
          <p:cNvPr id="5" name="圖片版面配置區 4">
            <a:extLst>
              <a:ext uri="{FF2B5EF4-FFF2-40B4-BE49-F238E27FC236}">
                <a16:creationId xmlns:a16="http://schemas.microsoft.com/office/drawing/2014/main" id="{EEE4F90D-5186-3729-14F7-193C4F7A9593}"/>
              </a:ext>
            </a:extLst>
          </p:cNvPr>
          <p:cNvSpPr>
            <a:spLocks noGrp="1"/>
          </p:cNvSpPr>
          <p:nvPr>
            <p:ph type="pic" idx="1"/>
          </p:nvPr>
        </p:nvSpPr>
        <p:spPr>
          <a:xfrm>
            <a:off x="1744910" y="914400"/>
            <a:ext cx="1308683" cy="5301842"/>
          </a:xfrm>
        </p:spPr>
        <p:txBody>
          <a:bodyPr>
            <a:noAutofit/>
          </a:bodyPr>
          <a:lstStyle/>
          <a:p>
            <a:r>
              <a:rPr lang="zh-TW" altLang="en-US" sz="3200" b="1" dirty="0">
                <a:solidFill>
                  <a:schemeClr val="accent6">
                    <a:lumMod val="75000"/>
                  </a:schemeClr>
                </a:solidFill>
                <a:latin typeface="標楷體" panose="03000509000000000000" pitchFamily="65" charset="-120"/>
                <a:ea typeface="標楷體" panose="03000509000000000000" pitchFamily="65" charset="-120"/>
              </a:rPr>
              <a:t>兒</a:t>
            </a:r>
            <a:endParaRPr lang="en-US" altLang="zh-TW" sz="3200" b="1" dirty="0">
              <a:solidFill>
                <a:schemeClr val="accent6">
                  <a:lumMod val="75000"/>
                </a:schemeClr>
              </a:solidFill>
              <a:latin typeface="標楷體" panose="03000509000000000000" pitchFamily="65" charset="-120"/>
              <a:ea typeface="標楷體" panose="03000509000000000000" pitchFamily="65" charset="-120"/>
            </a:endParaRPr>
          </a:p>
          <a:p>
            <a:r>
              <a:rPr lang="zh-TW" altLang="en-US" sz="3200" b="1" dirty="0">
                <a:solidFill>
                  <a:schemeClr val="accent6">
                    <a:lumMod val="75000"/>
                  </a:schemeClr>
                </a:solidFill>
                <a:latin typeface="標楷體" panose="03000509000000000000" pitchFamily="65" charset="-120"/>
                <a:ea typeface="標楷體" panose="03000509000000000000" pitchFamily="65" charset="-120"/>
              </a:rPr>
              <a:t>少</a:t>
            </a:r>
            <a:endParaRPr lang="en-US" altLang="zh-TW" sz="3200" b="1" dirty="0">
              <a:solidFill>
                <a:schemeClr val="accent6">
                  <a:lumMod val="75000"/>
                </a:schemeClr>
              </a:solidFill>
              <a:latin typeface="標楷體" panose="03000509000000000000" pitchFamily="65" charset="-120"/>
              <a:ea typeface="標楷體" panose="03000509000000000000" pitchFamily="65" charset="-120"/>
            </a:endParaRPr>
          </a:p>
          <a:p>
            <a:r>
              <a:rPr lang="zh-TW" altLang="en-US" sz="3200" b="1" dirty="0">
                <a:solidFill>
                  <a:schemeClr val="accent6">
                    <a:lumMod val="75000"/>
                  </a:schemeClr>
                </a:solidFill>
                <a:latin typeface="標楷體" panose="03000509000000000000" pitchFamily="65" charset="-120"/>
                <a:ea typeface="標楷體" panose="03000509000000000000" pitchFamily="65" charset="-120"/>
              </a:rPr>
              <a:t>保</a:t>
            </a:r>
            <a:endParaRPr lang="en-US" altLang="zh-TW" sz="3200" b="1" dirty="0">
              <a:solidFill>
                <a:schemeClr val="accent6">
                  <a:lumMod val="75000"/>
                </a:schemeClr>
              </a:solidFill>
              <a:latin typeface="標楷體" panose="03000509000000000000" pitchFamily="65" charset="-120"/>
              <a:ea typeface="標楷體" panose="03000509000000000000" pitchFamily="65" charset="-120"/>
            </a:endParaRPr>
          </a:p>
          <a:p>
            <a:r>
              <a:rPr lang="zh-TW" altLang="en-US" sz="3200" b="1" dirty="0">
                <a:solidFill>
                  <a:schemeClr val="accent6">
                    <a:lumMod val="75000"/>
                  </a:schemeClr>
                </a:solidFill>
                <a:latin typeface="標楷體" panose="03000509000000000000" pitchFamily="65" charset="-120"/>
                <a:ea typeface="標楷體" panose="03000509000000000000" pitchFamily="65" charset="-120"/>
              </a:rPr>
              <a:t>護</a:t>
            </a:r>
            <a:endParaRPr lang="en-US" altLang="zh-TW" sz="3200" b="1" dirty="0">
              <a:solidFill>
                <a:schemeClr val="accent6">
                  <a:lumMod val="75000"/>
                </a:schemeClr>
              </a:solidFill>
              <a:latin typeface="標楷體" panose="03000509000000000000" pitchFamily="65" charset="-120"/>
              <a:ea typeface="標楷體" panose="03000509000000000000" pitchFamily="65" charset="-120"/>
            </a:endParaRPr>
          </a:p>
          <a:p>
            <a:r>
              <a:rPr lang="zh-TW" altLang="en-US" sz="3200" b="1" dirty="0">
                <a:solidFill>
                  <a:schemeClr val="accent6">
                    <a:lumMod val="75000"/>
                  </a:schemeClr>
                </a:solidFill>
                <a:latin typeface="標楷體" panose="03000509000000000000" pitchFamily="65" charset="-120"/>
                <a:ea typeface="標楷體" panose="03000509000000000000" pitchFamily="65" charset="-120"/>
              </a:rPr>
              <a:t>事</a:t>
            </a:r>
            <a:endParaRPr lang="en-US" altLang="zh-TW" sz="3200" b="1" dirty="0">
              <a:solidFill>
                <a:schemeClr val="accent6">
                  <a:lumMod val="75000"/>
                </a:schemeClr>
              </a:solidFill>
              <a:latin typeface="標楷體" panose="03000509000000000000" pitchFamily="65" charset="-120"/>
              <a:ea typeface="標楷體" panose="03000509000000000000" pitchFamily="65" charset="-120"/>
            </a:endParaRPr>
          </a:p>
          <a:p>
            <a:r>
              <a:rPr lang="zh-TW" altLang="en-US" sz="3200" b="1" dirty="0">
                <a:solidFill>
                  <a:schemeClr val="accent6">
                    <a:lumMod val="75000"/>
                  </a:schemeClr>
                </a:solidFill>
                <a:latin typeface="標楷體" panose="03000509000000000000" pitchFamily="65" charset="-120"/>
                <a:ea typeface="標楷體" panose="03000509000000000000" pitchFamily="65" charset="-120"/>
              </a:rPr>
              <a:t>件</a:t>
            </a:r>
            <a:endParaRPr lang="en-US" altLang="zh-TW" sz="3200" b="1" dirty="0">
              <a:solidFill>
                <a:schemeClr val="accent6">
                  <a:lumMod val="75000"/>
                </a:schemeClr>
              </a:solidFill>
              <a:latin typeface="標楷體" panose="03000509000000000000" pitchFamily="65" charset="-120"/>
              <a:ea typeface="標楷體" panose="03000509000000000000" pitchFamily="65" charset="-120"/>
            </a:endParaRPr>
          </a:p>
          <a:p>
            <a:r>
              <a:rPr lang="zh-TW" altLang="en-US" sz="3200" b="1" dirty="0">
                <a:solidFill>
                  <a:schemeClr val="accent6">
                    <a:lumMod val="75000"/>
                  </a:schemeClr>
                </a:solidFill>
                <a:latin typeface="標楷體" panose="03000509000000000000" pitchFamily="65" charset="-120"/>
                <a:ea typeface="標楷體" panose="03000509000000000000" pitchFamily="65" charset="-120"/>
              </a:rPr>
              <a:t>通</a:t>
            </a:r>
            <a:endParaRPr lang="en-US" altLang="zh-TW" sz="3200" b="1" dirty="0">
              <a:solidFill>
                <a:schemeClr val="accent6">
                  <a:lumMod val="75000"/>
                </a:schemeClr>
              </a:solidFill>
              <a:latin typeface="標楷體" panose="03000509000000000000" pitchFamily="65" charset="-120"/>
              <a:ea typeface="標楷體" panose="03000509000000000000" pitchFamily="65" charset="-120"/>
            </a:endParaRPr>
          </a:p>
          <a:p>
            <a:r>
              <a:rPr lang="zh-TW" altLang="en-US" sz="3200" b="1" dirty="0">
                <a:solidFill>
                  <a:schemeClr val="accent6">
                    <a:lumMod val="75000"/>
                  </a:schemeClr>
                </a:solidFill>
                <a:latin typeface="標楷體" panose="03000509000000000000" pitchFamily="65" charset="-120"/>
                <a:ea typeface="標楷體" panose="03000509000000000000" pitchFamily="65" charset="-120"/>
              </a:rPr>
              <a:t>報</a:t>
            </a:r>
            <a:endParaRPr lang="en-US" altLang="zh-TW" sz="3200" b="1" dirty="0">
              <a:solidFill>
                <a:schemeClr val="accent6">
                  <a:lumMod val="75000"/>
                </a:schemeClr>
              </a:solidFill>
              <a:latin typeface="標楷體" panose="03000509000000000000" pitchFamily="65" charset="-120"/>
              <a:ea typeface="標楷體" panose="03000509000000000000" pitchFamily="65" charset="-120"/>
            </a:endParaRPr>
          </a:p>
        </p:txBody>
      </p:sp>
      <p:sp>
        <p:nvSpPr>
          <p:cNvPr id="6" name="文字版面配置區 5">
            <a:extLst>
              <a:ext uri="{FF2B5EF4-FFF2-40B4-BE49-F238E27FC236}">
                <a16:creationId xmlns:a16="http://schemas.microsoft.com/office/drawing/2014/main" id="{ED35EE40-1261-A82F-5B0A-4DB0374EFBBD}"/>
              </a:ext>
            </a:extLst>
          </p:cNvPr>
          <p:cNvSpPr>
            <a:spLocks noGrp="1"/>
          </p:cNvSpPr>
          <p:nvPr>
            <p:ph type="body" sz="half" idx="2"/>
          </p:nvPr>
        </p:nvSpPr>
        <p:spPr>
          <a:xfrm>
            <a:off x="3492617" y="1443216"/>
            <a:ext cx="6658061" cy="4278076"/>
          </a:xfrm>
        </p:spPr>
        <p:txBody>
          <a:bodyPr>
            <a:noAutofit/>
          </a:bodyPr>
          <a:lstStyle/>
          <a:p>
            <a:r>
              <a:rPr lang="zh-TW" altLang="en-US" sz="3600" dirty="0">
                <a:latin typeface="標楷體" panose="03000509000000000000" pitchFamily="65" charset="-120"/>
                <a:ea typeface="標楷體" panose="03000509000000000000" pitchFamily="65" charset="-120"/>
              </a:rPr>
              <a:t>校園性平事件以外之兒少保護事件（諸如毒品、虐待、暴力、利用犯罪</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等），依兒童及少年福利與權益保障法第</a:t>
            </a:r>
            <a:r>
              <a:rPr lang="en-US" altLang="zh-TW" sz="3600" dirty="0">
                <a:latin typeface="標楷體" panose="03000509000000000000" pitchFamily="65" charset="-120"/>
                <a:ea typeface="標楷體" panose="03000509000000000000" pitchFamily="65" charset="-120"/>
              </a:rPr>
              <a:t>53</a:t>
            </a:r>
            <a:r>
              <a:rPr lang="zh-TW" altLang="en-US" sz="3600" dirty="0">
                <a:latin typeface="標楷體" panose="03000509000000000000" pitchFamily="65" charset="-120"/>
                <a:ea typeface="標楷體" panose="03000509000000000000" pitchFamily="65" charset="-120"/>
              </a:rPr>
              <a:t>條規定，教育人員應於知悉後</a:t>
            </a:r>
            <a:r>
              <a:rPr lang="en-US" altLang="zh-TW" sz="3600" dirty="0">
                <a:latin typeface="標楷體" panose="03000509000000000000" pitchFamily="65" charset="-120"/>
                <a:ea typeface="標楷體" panose="03000509000000000000" pitchFamily="65" charset="-120"/>
              </a:rPr>
              <a:t>24</a:t>
            </a:r>
            <a:r>
              <a:rPr lang="zh-TW" altLang="en-US" sz="3600" dirty="0">
                <a:latin typeface="標楷體" panose="03000509000000000000" pitchFamily="65" charset="-120"/>
                <a:ea typeface="標楷體" panose="03000509000000000000" pitchFamily="65" charset="-120"/>
              </a:rPr>
              <a:t>小時內通報主管機關，違者依同法第</a:t>
            </a:r>
            <a:r>
              <a:rPr lang="en-US" altLang="zh-TW" sz="3600" dirty="0">
                <a:latin typeface="標楷體" panose="03000509000000000000" pitchFamily="65" charset="-120"/>
                <a:ea typeface="標楷體" panose="03000509000000000000" pitchFamily="65" charset="-120"/>
              </a:rPr>
              <a:t>100</a:t>
            </a:r>
            <a:r>
              <a:rPr lang="zh-TW" altLang="en-US" sz="3600" dirty="0">
                <a:latin typeface="標楷體" panose="03000509000000000000" pitchFamily="65" charset="-120"/>
                <a:ea typeface="標楷體" panose="03000509000000000000" pitchFamily="65" charset="-120"/>
              </a:rPr>
              <a:t>條處新臺幣</a:t>
            </a:r>
            <a:r>
              <a:rPr lang="en-US" altLang="zh-TW" sz="3600" dirty="0">
                <a:latin typeface="標楷體" panose="03000509000000000000" pitchFamily="65" charset="-120"/>
                <a:ea typeface="標楷體" panose="03000509000000000000" pitchFamily="65" charset="-120"/>
              </a:rPr>
              <a:t>6</a:t>
            </a:r>
            <a:r>
              <a:rPr lang="zh-TW" altLang="en-US" sz="3600" dirty="0">
                <a:latin typeface="標楷體" panose="03000509000000000000" pitchFamily="65" charset="-120"/>
                <a:ea typeface="標楷體" panose="03000509000000000000" pitchFamily="65" charset="-120"/>
              </a:rPr>
              <a:t>千元以上</a:t>
            </a:r>
            <a:r>
              <a:rPr lang="en-US" altLang="zh-TW" sz="3600" dirty="0">
                <a:latin typeface="標楷體" panose="03000509000000000000" pitchFamily="65" charset="-120"/>
                <a:ea typeface="標楷體" panose="03000509000000000000" pitchFamily="65" charset="-120"/>
              </a:rPr>
              <a:t>6</a:t>
            </a:r>
            <a:r>
              <a:rPr lang="zh-TW" altLang="en-US" sz="3600" dirty="0">
                <a:latin typeface="標楷體" panose="03000509000000000000" pitchFamily="65" charset="-120"/>
                <a:ea typeface="標楷體" panose="03000509000000000000" pitchFamily="65" charset="-120"/>
              </a:rPr>
              <a:t>萬元以下罰鍰。</a:t>
            </a:r>
          </a:p>
        </p:txBody>
      </p:sp>
    </p:spTree>
    <p:extLst>
      <p:ext uri="{BB962C8B-B14F-4D97-AF65-F5344CB8AC3E}">
        <p14:creationId xmlns:p14="http://schemas.microsoft.com/office/powerpoint/2010/main" val="21388459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1">
                <a:lumMod val="95000"/>
              </a:schemeClr>
            </a:gs>
            <a:gs pos="100000">
              <a:schemeClr val="accent4">
                <a:lumMod val="40000"/>
                <a:lumOff val="60000"/>
              </a:schemeClr>
            </a:gs>
          </a:gsLst>
          <a:lin ang="6120000" scaled="1"/>
        </a:gradFill>
        <a:effectLst/>
      </p:bgPr>
    </p:bg>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E4F6FA22-F451-A082-3F4C-E006C1DC7C49}"/>
              </a:ext>
            </a:extLst>
          </p:cNvPr>
          <p:cNvSpPr>
            <a:spLocks noGrp="1"/>
          </p:cNvSpPr>
          <p:nvPr>
            <p:ph type="title"/>
          </p:nvPr>
        </p:nvSpPr>
        <p:spPr>
          <a:xfrm>
            <a:off x="3020036" y="704676"/>
            <a:ext cx="6198575" cy="696285"/>
          </a:xfrm>
        </p:spPr>
        <p:txBody>
          <a:bodyPr>
            <a:noAutofit/>
          </a:bodyPr>
          <a:lstStyle/>
          <a:p>
            <a:pPr algn="ctr"/>
            <a:r>
              <a:rPr lang="zh-TW" altLang="en-US" sz="4000" dirty="0">
                <a:solidFill>
                  <a:schemeClr val="bg1">
                    <a:lumMod val="85000"/>
                    <a:lumOff val="15000"/>
                  </a:schemeClr>
                </a:solidFill>
                <a:latin typeface="標楷體" panose="03000509000000000000" pitchFamily="65" charset="-120"/>
                <a:ea typeface="標楷體" panose="03000509000000000000" pitchFamily="65" charset="-120"/>
              </a:rPr>
              <a:t>視同檢舉</a:t>
            </a:r>
            <a:r>
              <a:rPr lang="en-US" altLang="zh-TW" sz="4000" dirty="0">
                <a:solidFill>
                  <a:schemeClr val="bg1">
                    <a:lumMod val="85000"/>
                    <a:lumOff val="15000"/>
                  </a:schemeClr>
                </a:solidFill>
                <a:latin typeface="標楷體" panose="03000509000000000000" pitchFamily="65" charset="-120"/>
                <a:ea typeface="標楷體" panose="03000509000000000000" pitchFamily="65" charset="-120"/>
              </a:rPr>
              <a:t>(</a:t>
            </a:r>
            <a:r>
              <a:rPr lang="zh-TW" altLang="en-US" sz="4000" dirty="0">
                <a:solidFill>
                  <a:schemeClr val="bg1">
                    <a:lumMod val="85000"/>
                    <a:lumOff val="15000"/>
                  </a:schemeClr>
                </a:solidFill>
                <a:latin typeface="標楷體" panose="03000509000000000000" pitchFamily="65" charset="-120"/>
                <a:ea typeface="標楷體" panose="03000509000000000000" pitchFamily="65" charset="-120"/>
              </a:rPr>
              <a:t>一</a:t>
            </a:r>
            <a:r>
              <a:rPr lang="en-US" altLang="zh-TW" sz="4000" dirty="0">
                <a:solidFill>
                  <a:schemeClr val="bg1">
                    <a:lumMod val="85000"/>
                    <a:lumOff val="15000"/>
                  </a:schemeClr>
                </a:solidFill>
                <a:latin typeface="標楷體" panose="03000509000000000000" pitchFamily="65" charset="-120"/>
                <a:ea typeface="標楷體" panose="03000509000000000000" pitchFamily="65" charset="-120"/>
              </a:rPr>
              <a:t>)</a:t>
            </a:r>
            <a:endParaRPr lang="zh-TW" altLang="en-US" sz="4000" dirty="0">
              <a:solidFill>
                <a:schemeClr val="bg1">
                  <a:lumMod val="85000"/>
                  <a:lumOff val="15000"/>
                </a:schemeClr>
              </a:solidFill>
              <a:latin typeface="標楷體" panose="03000509000000000000" pitchFamily="65" charset="-120"/>
              <a:ea typeface="標楷體" panose="03000509000000000000" pitchFamily="65" charset="-120"/>
            </a:endParaRPr>
          </a:p>
        </p:txBody>
      </p:sp>
      <p:sp>
        <p:nvSpPr>
          <p:cNvPr id="6" name="文字版面配置區 5">
            <a:extLst>
              <a:ext uri="{FF2B5EF4-FFF2-40B4-BE49-F238E27FC236}">
                <a16:creationId xmlns:a16="http://schemas.microsoft.com/office/drawing/2014/main" id="{EBE8FE5B-1FBE-2269-667A-05FC5D156389}"/>
              </a:ext>
            </a:extLst>
          </p:cNvPr>
          <p:cNvSpPr>
            <a:spLocks noGrp="1"/>
          </p:cNvSpPr>
          <p:nvPr>
            <p:ph type="body" idx="1"/>
          </p:nvPr>
        </p:nvSpPr>
        <p:spPr>
          <a:xfrm>
            <a:off x="2801923" y="1963025"/>
            <a:ext cx="6736360" cy="3011648"/>
          </a:xfrm>
        </p:spPr>
        <p:txBody>
          <a:bodyPr>
            <a:normAutofit/>
          </a:bodyPr>
          <a:lstStyle/>
          <a:p>
            <a:r>
              <a:rPr lang="zh-TW" altLang="en-US" sz="4000" dirty="0">
                <a:latin typeface="標楷體" panose="03000509000000000000" pitchFamily="65" charset="-120"/>
                <a:ea typeface="標楷體" panose="03000509000000000000" pitchFamily="65" charset="-120"/>
              </a:rPr>
              <a:t>學校於處理任何事務，發現有疑似性侵害、性騷擾或性霸凌情事者，視同檢舉，移請性平會辦理。</a:t>
            </a:r>
          </a:p>
        </p:txBody>
      </p:sp>
    </p:spTree>
    <p:extLst>
      <p:ext uri="{BB962C8B-B14F-4D97-AF65-F5344CB8AC3E}">
        <p14:creationId xmlns:p14="http://schemas.microsoft.com/office/powerpoint/2010/main" val="35388343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4">
                <a:lumMod val="40000"/>
                <a:lumOff val="60000"/>
              </a:schemeClr>
            </a:gs>
            <a:gs pos="100000">
              <a:schemeClr val="tx1">
                <a:lumMod val="95000"/>
              </a:schemeClr>
            </a:gs>
          </a:gsLst>
          <a:lin ang="6120000" scaled="1"/>
        </a:gradFill>
        <a:effectLst/>
      </p:bgPr>
    </p:bg>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4623F0E3-B86D-1683-2D85-FB69E6303F25}"/>
              </a:ext>
            </a:extLst>
          </p:cNvPr>
          <p:cNvSpPr>
            <a:spLocks noGrp="1"/>
          </p:cNvSpPr>
          <p:nvPr>
            <p:ph type="title"/>
          </p:nvPr>
        </p:nvSpPr>
        <p:spPr>
          <a:xfrm>
            <a:off x="2600587" y="931179"/>
            <a:ext cx="6618025" cy="1082180"/>
          </a:xfrm>
        </p:spPr>
        <p:txBody>
          <a:bodyPr>
            <a:normAutofit/>
          </a:bodyPr>
          <a:lstStyle/>
          <a:p>
            <a:pPr algn="ctr"/>
            <a:r>
              <a:rPr lang="zh-TW" altLang="en-US" sz="3600" dirty="0">
                <a:solidFill>
                  <a:schemeClr val="bg1">
                    <a:lumMod val="85000"/>
                    <a:lumOff val="15000"/>
                  </a:schemeClr>
                </a:solidFill>
                <a:latin typeface="標楷體" panose="03000509000000000000" pitchFamily="65" charset="-120"/>
                <a:ea typeface="標楷體" panose="03000509000000000000" pitchFamily="65" charset="-120"/>
              </a:rPr>
              <a:t>視同檢舉</a:t>
            </a:r>
            <a:r>
              <a:rPr lang="en-US" altLang="zh-TW" sz="3600" dirty="0">
                <a:solidFill>
                  <a:schemeClr val="bg1">
                    <a:lumMod val="85000"/>
                    <a:lumOff val="15000"/>
                  </a:schemeClr>
                </a:solidFill>
                <a:latin typeface="標楷體" panose="03000509000000000000" pitchFamily="65" charset="-120"/>
                <a:ea typeface="標楷體" panose="03000509000000000000" pitchFamily="65" charset="-120"/>
              </a:rPr>
              <a:t>(</a:t>
            </a:r>
            <a:r>
              <a:rPr lang="zh-TW" altLang="en-US" sz="3600" dirty="0">
                <a:solidFill>
                  <a:schemeClr val="bg1">
                    <a:lumMod val="85000"/>
                    <a:lumOff val="15000"/>
                  </a:schemeClr>
                </a:solidFill>
                <a:latin typeface="標楷體" panose="03000509000000000000" pitchFamily="65" charset="-120"/>
                <a:ea typeface="標楷體" panose="03000509000000000000" pitchFamily="65" charset="-120"/>
              </a:rPr>
              <a:t>二</a:t>
            </a:r>
            <a:r>
              <a:rPr lang="en-US" altLang="zh-TW" sz="3600" dirty="0">
                <a:solidFill>
                  <a:schemeClr val="bg1">
                    <a:lumMod val="85000"/>
                    <a:lumOff val="15000"/>
                  </a:schemeClr>
                </a:solidFill>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6" name="文字版面配置區 5">
            <a:extLst>
              <a:ext uri="{FF2B5EF4-FFF2-40B4-BE49-F238E27FC236}">
                <a16:creationId xmlns:a16="http://schemas.microsoft.com/office/drawing/2014/main" id="{3BCBF89F-F674-C766-B834-9E9D8C2A6F48}"/>
              </a:ext>
            </a:extLst>
          </p:cNvPr>
          <p:cNvSpPr>
            <a:spLocks noGrp="1"/>
          </p:cNvSpPr>
          <p:nvPr>
            <p:ph type="body" idx="1"/>
          </p:nvPr>
        </p:nvSpPr>
        <p:spPr>
          <a:xfrm>
            <a:off x="2181137" y="2516698"/>
            <a:ext cx="7037475" cy="3162650"/>
          </a:xfrm>
        </p:spPr>
        <p:txBody>
          <a:bodyPr>
            <a:normAutofit/>
          </a:bodyPr>
          <a:lstStyle/>
          <a:p>
            <a:r>
              <a:rPr lang="zh-TW" altLang="en-US" sz="4000" dirty="0">
                <a:latin typeface="標楷體" panose="03000509000000000000" pitchFamily="65" charset="-120"/>
                <a:ea typeface="標楷體" panose="03000509000000000000" pitchFamily="65" charset="-120"/>
              </a:rPr>
              <a:t>媒體報導之校園性侵害、性騷擾或性霸凌事件，應視同檢舉，學校應主動將事件交由所設之性平會調查處理。</a:t>
            </a:r>
          </a:p>
        </p:txBody>
      </p:sp>
    </p:spTree>
    <p:extLst>
      <p:ext uri="{BB962C8B-B14F-4D97-AF65-F5344CB8AC3E}">
        <p14:creationId xmlns:p14="http://schemas.microsoft.com/office/powerpoint/2010/main" val="20422894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1">
                <a:lumMod val="85000"/>
              </a:schemeClr>
            </a:gs>
            <a:gs pos="100000">
              <a:schemeClr val="accent5">
                <a:lumMod val="20000"/>
                <a:lumOff val="80000"/>
              </a:schemeClr>
            </a:gs>
          </a:gsLst>
          <a:lin ang="6120000" scaled="1"/>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33EFCA1-8315-0406-361C-C67A67704BF9}"/>
              </a:ext>
            </a:extLst>
          </p:cNvPr>
          <p:cNvSpPr>
            <a:spLocks noGrp="1"/>
          </p:cNvSpPr>
          <p:nvPr>
            <p:ph type="title"/>
          </p:nvPr>
        </p:nvSpPr>
        <p:spPr>
          <a:xfrm>
            <a:off x="1560352" y="268449"/>
            <a:ext cx="8581938" cy="662730"/>
          </a:xfrm>
        </p:spPr>
        <p:txBody>
          <a:bodyPr/>
          <a:lstStyle/>
          <a:p>
            <a:pPr algn="ctr"/>
            <a:r>
              <a:rPr lang="zh-TW" altLang="en-US" b="1" dirty="0">
                <a:solidFill>
                  <a:schemeClr val="accent6">
                    <a:lumMod val="75000"/>
                  </a:schemeClr>
                </a:solidFill>
                <a:latin typeface="標楷體" panose="03000509000000000000" pitchFamily="65" charset="-120"/>
                <a:ea typeface="標楷體" panose="03000509000000000000" pitchFamily="65" charset="-120"/>
              </a:rPr>
              <a:t>調查小組注意事項</a:t>
            </a:r>
          </a:p>
        </p:txBody>
      </p:sp>
      <p:sp>
        <p:nvSpPr>
          <p:cNvPr id="3" name="文字版面配置區 2">
            <a:extLst>
              <a:ext uri="{FF2B5EF4-FFF2-40B4-BE49-F238E27FC236}">
                <a16:creationId xmlns:a16="http://schemas.microsoft.com/office/drawing/2014/main" id="{47DF8BF3-5A76-4C1C-230E-2131AAAE29C7}"/>
              </a:ext>
            </a:extLst>
          </p:cNvPr>
          <p:cNvSpPr>
            <a:spLocks noGrp="1"/>
          </p:cNvSpPr>
          <p:nvPr>
            <p:ph type="body" idx="1"/>
          </p:nvPr>
        </p:nvSpPr>
        <p:spPr>
          <a:xfrm>
            <a:off x="1400960" y="931179"/>
            <a:ext cx="9135611" cy="5796792"/>
          </a:xfrm>
        </p:spPr>
        <p:txBody>
          <a:bodyPr>
            <a:noAutofit/>
          </a:bodyPr>
          <a:lstStyle/>
          <a:p>
            <a:r>
              <a:rPr lang="zh-TW" altLang="en-US" sz="2400" dirty="0">
                <a:latin typeface="標楷體" panose="03000509000000000000" pitchFamily="65" charset="-120"/>
                <a:ea typeface="標楷體" panose="03000509000000000000" pitchFamily="65" charset="-120"/>
              </a:rPr>
              <a:t>一、行為人應親自出席接受調查；當事人為未成年者， 接受調查</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時得由法定代理人陪同。</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二、當事人持有各級主管機關核發之有效特殊教育學生鑑定證明者，</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調查小組成員應有具備特殊教育專業。</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三、行為人、被害人、檢舉人或受邀協助調查之人之姓名及其他</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足以辨識身分之資料，應予保密。</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四、</a:t>
            </a:r>
            <a:r>
              <a:rPr lang="zh-TW" altLang="en-US" sz="2400" dirty="0">
                <a:solidFill>
                  <a:srgbClr val="C00000"/>
                </a:solidFill>
                <a:latin typeface="標楷體" panose="03000509000000000000" pitchFamily="65" charset="-120"/>
                <a:ea typeface="標楷體" panose="03000509000000000000" pitchFamily="65" charset="-120"/>
              </a:rPr>
              <a:t>申請人撤回申請調查之處理</a:t>
            </a:r>
            <a:r>
              <a:rPr lang="en-US" altLang="zh-TW" sz="2400" dirty="0">
                <a:latin typeface="標楷體" panose="03000509000000000000" pitchFamily="65" charset="-120"/>
                <a:ea typeface="標楷體" panose="03000509000000000000" pitchFamily="65" charset="-120"/>
              </a:rPr>
              <a:t>:</a:t>
            </a:r>
          </a:p>
          <a:p>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1.</a:t>
            </a:r>
            <a:r>
              <a:rPr lang="zh-TW" altLang="en-US" sz="2400" dirty="0">
                <a:latin typeface="標楷體" panose="03000509000000000000" pitchFamily="65" charset="-120"/>
                <a:ea typeface="標楷體" panose="03000509000000000000" pitchFamily="65" charset="-120"/>
              </a:rPr>
              <a:t>為釐清相關法律責任，事件管轄學校或機關得經所設之性</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平會決議，或經</a:t>
            </a:r>
            <a:r>
              <a:rPr lang="zh-TW" altLang="en-US" sz="2400" u="sng" dirty="0">
                <a:latin typeface="標楷體" panose="03000509000000000000" pitchFamily="65" charset="-120"/>
                <a:ea typeface="標楷體" panose="03000509000000000000" pitchFamily="65" charset="-120"/>
              </a:rPr>
              <a:t>行為人</a:t>
            </a:r>
            <a:r>
              <a:rPr lang="zh-TW" altLang="en-US" sz="2400" dirty="0">
                <a:latin typeface="標楷體" panose="03000509000000000000" pitchFamily="65" charset="-120"/>
                <a:ea typeface="標楷體" panose="03000509000000000000" pitchFamily="65" charset="-120"/>
              </a:rPr>
              <a:t>請求，繼續調查處理。</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學校所屬主管機關認情節重大者，應命事件管轄學校繼續</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調查處理。</a:t>
            </a:r>
          </a:p>
        </p:txBody>
      </p:sp>
    </p:spTree>
    <p:extLst>
      <p:ext uri="{BB962C8B-B14F-4D97-AF65-F5344CB8AC3E}">
        <p14:creationId xmlns:p14="http://schemas.microsoft.com/office/powerpoint/2010/main" val="34285866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tx1">
                <a:lumMod val="95000"/>
              </a:schemeClr>
            </a:gs>
          </a:gsLst>
          <a:lin ang="6120000" scaled="1"/>
        </a:gradFill>
        <a:effectLst/>
      </p:bgPr>
    </p:bg>
    <p:spTree>
      <p:nvGrpSpPr>
        <p:cNvPr id="1" name=""/>
        <p:cNvGrpSpPr/>
        <p:nvPr/>
      </p:nvGrpSpPr>
      <p:grpSpPr>
        <a:xfrm>
          <a:off x="0" y="0"/>
          <a:ext cx="0" cy="0"/>
          <a:chOff x="0" y="0"/>
          <a:chExt cx="0" cy="0"/>
        </a:xfrm>
      </p:grpSpPr>
      <p:sp>
        <p:nvSpPr>
          <p:cNvPr id="5" name="圖片版面配置區 4">
            <a:extLst>
              <a:ext uri="{FF2B5EF4-FFF2-40B4-BE49-F238E27FC236}">
                <a16:creationId xmlns:a16="http://schemas.microsoft.com/office/drawing/2014/main" id="{D4600935-6DC7-92ED-4255-3B4934CC5D75}"/>
              </a:ext>
            </a:extLst>
          </p:cNvPr>
          <p:cNvSpPr>
            <a:spLocks noGrp="1"/>
          </p:cNvSpPr>
          <p:nvPr>
            <p:ph type="pic" idx="1"/>
          </p:nvPr>
        </p:nvSpPr>
        <p:spPr>
          <a:xfrm>
            <a:off x="1384183" y="578841"/>
            <a:ext cx="1065402" cy="5662568"/>
          </a:xfrm>
        </p:spPr>
        <p:txBody>
          <a:bodyPr>
            <a:normAutofit fontScale="47500" lnSpcReduction="20000"/>
          </a:bodyPr>
          <a:lstStyle/>
          <a:p>
            <a:endParaRPr lang="en-US" altLang="zh-TW" dirty="0"/>
          </a:p>
          <a:p>
            <a:endParaRPr lang="en-US" altLang="zh-TW" sz="2400" dirty="0"/>
          </a:p>
          <a:p>
            <a:r>
              <a:rPr lang="zh-TW" altLang="en-US" sz="6500" b="1" dirty="0">
                <a:latin typeface="標楷體" panose="03000509000000000000" pitchFamily="65" charset="-120"/>
                <a:ea typeface="標楷體" panose="03000509000000000000" pitchFamily="65" charset="-120"/>
              </a:rPr>
              <a:t>調</a:t>
            </a:r>
            <a:endParaRPr lang="en-US" altLang="zh-TW" sz="6500" b="1" dirty="0">
              <a:latin typeface="標楷體" panose="03000509000000000000" pitchFamily="65" charset="-120"/>
              <a:ea typeface="標楷體" panose="03000509000000000000" pitchFamily="65" charset="-120"/>
            </a:endParaRPr>
          </a:p>
          <a:p>
            <a:r>
              <a:rPr lang="zh-TW" altLang="en-US" sz="6500" b="1" dirty="0">
                <a:latin typeface="標楷體" panose="03000509000000000000" pitchFamily="65" charset="-120"/>
                <a:ea typeface="標楷體" panose="03000509000000000000" pitchFamily="65" charset="-120"/>
              </a:rPr>
              <a:t>查</a:t>
            </a:r>
            <a:endParaRPr lang="en-US" altLang="zh-TW" sz="6500" b="1" dirty="0">
              <a:latin typeface="標楷體" panose="03000509000000000000" pitchFamily="65" charset="-120"/>
              <a:ea typeface="標楷體" panose="03000509000000000000" pitchFamily="65" charset="-120"/>
            </a:endParaRPr>
          </a:p>
          <a:p>
            <a:r>
              <a:rPr lang="zh-TW" altLang="en-US" sz="6500" b="1" dirty="0">
                <a:latin typeface="標楷體" panose="03000509000000000000" pitchFamily="65" charset="-120"/>
                <a:ea typeface="標楷體" panose="03000509000000000000" pitchFamily="65" charset="-120"/>
              </a:rPr>
              <a:t>期</a:t>
            </a:r>
            <a:endParaRPr lang="en-US" altLang="zh-TW" sz="6500" b="1" dirty="0">
              <a:latin typeface="標楷體" panose="03000509000000000000" pitchFamily="65" charset="-120"/>
              <a:ea typeface="標楷體" panose="03000509000000000000" pitchFamily="65" charset="-120"/>
            </a:endParaRPr>
          </a:p>
          <a:p>
            <a:r>
              <a:rPr lang="zh-TW" altLang="en-US" sz="6500" b="1" dirty="0">
                <a:latin typeface="標楷體" panose="03000509000000000000" pitchFamily="65" charset="-120"/>
                <a:ea typeface="標楷體" panose="03000509000000000000" pitchFamily="65" charset="-120"/>
              </a:rPr>
              <a:t>間</a:t>
            </a:r>
            <a:endParaRPr lang="en-US" altLang="zh-TW" sz="6500" b="1" dirty="0">
              <a:latin typeface="標楷體" panose="03000509000000000000" pitchFamily="65" charset="-120"/>
              <a:ea typeface="標楷體" panose="03000509000000000000" pitchFamily="65" charset="-120"/>
            </a:endParaRPr>
          </a:p>
          <a:p>
            <a:r>
              <a:rPr lang="zh-TW" altLang="en-US" sz="6500" b="1" dirty="0">
                <a:latin typeface="標楷體" panose="03000509000000000000" pitchFamily="65" charset="-120"/>
                <a:ea typeface="標楷體" panose="03000509000000000000" pitchFamily="65" charset="-120"/>
              </a:rPr>
              <a:t>停</a:t>
            </a:r>
            <a:endParaRPr lang="en-US" altLang="zh-TW" sz="6500" b="1" dirty="0">
              <a:latin typeface="標楷體" panose="03000509000000000000" pitchFamily="65" charset="-120"/>
              <a:ea typeface="標楷體" panose="03000509000000000000" pitchFamily="65" charset="-120"/>
            </a:endParaRPr>
          </a:p>
          <a:p>
            <a:r>
              <a:rPr lang="zh-TW" altLang="en-US" sz="6500" b="1" dirty="0">
                <a:latin typeface="標楷體" panose="03000509000000000000" pitchFamily="65" charset="-120"/>
                <a:ea typeface="標楷體" panose="03000509000000000000" pitchFamily="65" charset="-120"/>
              </a:rPr>
              <a:t>聘</a:t>
            </a:r>
            <a:endParaRPr lang="en-US" altLang="zh-TW" sz="6500" b="1" dirty="0">
              <a:latin typeface="標楷體" panose="03000509000000000000" pitchFamily="65" charset="-120"/>
              <a:ea typeface="標楷體" panose="03000509000000000000" pitchFamily="65" charset="-120"/>
            </a:endParaRPr>
          </a:p>
          <a:p>
            <a:r>
              <a:rPr lang="zh-TW" altLang="en-US" sz="6500" b="1" dirty="0">
                <a:latin typeface="標楷體" panose="03000509000000000000" pitchFamily="65" charset="-120"/>
                <a:ea typeface="標楷體" panose="03000509000000000000" pitchFamily="65" charset="-120"/>
              </a:rPr>
              <a:t>停</a:t>
            </a:r>
            <a:endParaRPr lang="en-US" altLang="zh-TW" sz="6500" b="1" dirty="0">
              <a:latin typeface="標楷體" panose="03000509000000000000" pitchFamily="65" charset="-120"/>
              <a:ea typeface="標楷體" panose="03000509000000000000" pitchFamily="65" charset="-120"/>
            </a:endParaRPr>
          </a:p>
          <a:p>
            <a:r>
              <a:rPr lang="zh-TW" altLang="en-US" sz="6500" b="1" dirty="0">
                <a:latin typeface="標楷體" panose="03000509000000000000" pitchFamily="65" charset="-120"/>
                <a:ea typeface="標楷體" panose="03000509000000000000" pitchFamily="65" charset="-120"/>
              </a:rPr>
              <a:t>職</a:t>
            </a:r>
            <a:endParaRPr lang="en-US" altLang="zh-TW" sz="6500" b="1" dirty="0">
              <a:latin typeface="標楷體" panose="03000509000000000000" pitchFamily="65" charset="-120"/>
              <a:ea typeface="標楷體" panose="03000509000000000000" pitchFamily="65" charset="-120"/>
            </a:endParaRPr>
          </a:p>
          <a:p>
            <a:endParaRPr lang="zh-TW" altLang="en-US" sz="9800" dirty="0">
              <a:latin typeface="標楷體" panose="03000509000000000000" pitchFamily="65" charset="-120"/>
              <a:ea typeface="標楷體" panose="03000509000000000000" pitchFamily="65" charset="-120"/>
            </a:endParaRPr>
          </a:p>
        </p:txBody>
      </p:sp>
      <p:sp>
        <p:nvSpPr>
          <p:cNvPr id="6" name="文字版面配置區 5">
            <a:extLst>
              <a:ext uri="{FF2B5EF4-FFF2-40B4-BE49-F238E27FC236}">
                <a16:creationId xmlns:a16="http://schemas.microsoft.com/office/drawing/2014/main" id="{45C8BF90-9DA1-B5F9-C61D-E75419D16F8B}"/>
              </a:ext>
            </a:extLst>
          </p:cNvPr>
          <p:cNvSpPr>
            <a:spLocks noGrp="1"/>
          </p:cNvSpPr>
          <p:nvPr>
            <p:ph type="body" sz="half" idx="2"/>
          </p:nvPr>
        </p:nvSpPr>
        <p:spPr>
          <a:xfrm>
            <a:off x="2952924" y="763397"/>
            <a:ext cx="8254767" cy="5327009"/>
          </a:xfrm>
        </p:spPr>
        <p:txBody>
          <a:bodyPr>
            <a:noAutofit/>
          </a:bodyPr>
          <a:lstStyle/>
          <a:p>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一、</a:t>
            </a:r>
            <a:r>
              <a:rPr lang="zh-TW" altLang="en-US" sz="2400" kern="100" dirty="0">
                <a:effectLst/>
                <a:latin typeface="標楷體" panose="03000509000000000000" pitchFamily="65" charset="-120"/>
                <a:ea typeface="標楷體" panose="03000509000000000000" pitchFamily="65" charset="-120"/>
                <a:cs typeface="Times New Roman" panose="02020603050405020304" pitchFamily="18" charset="0"/>
              </a:rPr>
              <a:t>是否停聘應</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兼顧疑似被害學生之受教權及涉案教師工作</a:t>
            </a:r>
            <a:endPar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權，</a:t>
            </a:r>
            <a:r>
              <a:rPr lang="zh-TW" altLang="en-US" sz="2400" kern="100" dirty="0">
                <a:effectLst/>
                <a:latin typeface="標楷體" panose="03000509000000000000" pitchFamily="65" charset="-120"/>
                <a:ea typeface="標楷體" panose="03000509000000000000" pitchFamily="65" charset="-120"/>
                <a:cs typeface="Times New Roman" panose="02020603050405020304" pitchFamily="18" charset="0"/>
              </a:rPr>
              <a:t>由</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教師評審委員會將獲得結論之理由與心證，詳載</a:t>
            </a:r>
            <a:endPar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於會議紀錄，以昭公信</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kern="100" dirty="0">
                <a:effectLst/>
                <a:latin typeface="標楷體" panose="03000509000000000000" pitchFamily="65" charset="-120"/>
                <a:ea typeface="標楷體" panose="03000509000000000000" pitchFamily="65" charset="-120"/>
                <a:cs typeface="Times New Roman" panose="02020603050405020304" pitchFamily="18" charset="0"/>
              </a:rPr>
              <a:t>行政法院實務見解</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p>
          <a:p>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二、停聘</a:t>
            </a:r>
          </a:p>
          <a:p>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1.</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暫時性措施：教師評審委員會審議通過，免報主管機關核</a:t>
            </a:r>
            <a:endPar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准，暫時停聘六個月以下，靜候調查。</a:t>
            </a:r>
          </a:p>
          <a:p>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2.</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懲罰性停聘：教師評審委員會審議通過，停聘六個月至三</a:t>
            </a:r>
            <a:endPar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年，報主管機關核准後停聘。</a:t>
            </a:r>
          </a:p>
          <a:p>
            <a:r>
              <a:rPr lang="zh-TW" altLang="en-US" sz="2400" dirty="0">
                <a:latin typeface="標楷體" panose="03000509000000000000" pitchFamily="65" charset="-120"/>
                <a:ea typeface="標楷體" panose="03000509000000000000" pitchFamily="65" charset="-120"/>
              </a:rPr>
              <a:t>三</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kern="100" dirty="0">
                <a:effectLst/>
                <a:latin typeface="標楷體" panose="03000509000000000000" pitchFamily="65" charset="-120"/>
                <a:ea typeface="標楷體" panose="03000509000000000000" pitchFamily="65" charset="-120"/>
                <a:cs typeface="Times New Roman" panose="02020603050405020304" pitchFamily="18" charset="0"/>
              </a:rPr>
              <a:t>其他人員</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dirty="0">
                <a:latin typeface="標楷體" panose="03000509000000000000" pitchFamily="65" charset="-120"/>
                <a:ea typeface="標楷體" panose="03000509000000000000" pitchFamily="65" charset="-120"/>
              </a:rPr>
              <a:t>學校或主管機關應經性平會決議是否令其暫</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時停職</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3490737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accent5">
                <a:lumMod val="20000"/>
                <a:lumOff val="80000"/>
              </a:schemeClr>
            </a:gs>
          </a:gsLst>
          <a:lin ang="6120000" scaled="1"/>
        </a:gradFill>
        <a:effectLst/>
      </p:bgPr>
    </p:bg>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E1CDF700-3179-30C3-EC37-48518D728330}"/>
              </a:ext>
            </a:extLst>
          </p:cNvPr>
          <p:cNvSpPr>
            <a:spLocks noGrp="1"/>
          </p:cNvSpPr>
          <p:nvPr>
            <p:ph type="title"/>
          </p:nvPr>
        </p:nvSpPr>
        <p:spPr>
          <a:xfrm>
            <a:off x="1702964" y="755010"/>
            <a:ext cx="8690993" cy="738232"/>
          </a:xfrm>
        </p:spPr>
        <p:txBody>
          <a:bodyPr/>
          <a:lstStyle/>
          <a:p>
            <a:pPr algn="ctr"/>
            <a:r>
              <a:rPr lang="zh-TW" altLang="en-US" dirty="0">
                <a:solidFill>
                  <a:schemeClr val="accent2">
                    <a:lumMod val="75000"/>
                  </a:schemeClr>
                </a:solidFill>
                <a:latin typeface="標楷體" panose="03000509000000000000" pitchFamily="65" charset="-120"/>
                <a:ea typeface="標楷體" panose="03000509000000000000" pitchFamily="65" charset="-120"/>
              </a:rPr>
              <a:t>調查期間之處置措施</a:t>
            </a:r>
          </a:p>
        </p:txBody>
      </p:sp>
      <p:sp>
        <p:nvSpPr>
          <p:cNvPr id="6" name="文字版面配置區 5">
            <a:extLst>
              <a:ext uri="{FF2B5EF4-FFF2-40B4-BE49-F238E27FC236}">
                <a16:creationId xmlns:a16="http://schemas.microsoft.com/office/drawing/2014/main" id="{597B871C-4261-5B58-38E3-AECC6369E204}"/>
              </a:ext>
            </a:extLst>
          </p:cNvPr>
          <p:cNvSpPr>
            <a:spLocks noGrp="1"/>
          </p:cNvSpPr>
          <p:nvPr>
            <p:ph type="body" idx="1"/>
          </p:nvPr>
        </p:nvSpPr>
        <p:spPr>
          <a:xfrm>
            <a:off x="1702964" y="1677798"/>
            <a:ext cx="8967832" cy="4316602"/>
          </a:xfrm>
        </p:spPr>
        <p:txBody>
          <a:bodyPr/>
          <a:lstStyle/>
          <a:p>
            <a:r>
              <a:rPr lang="zh-TW" altLang="zh-TW" sz="2800" kern="100" dirty="0">
                <a:effectLst/>
                <a:latin typeface="標楷體" panose="03000509000000000000" pitchFamily="65" charset="-120"/>
                <a:ea typeface="標楷體" panose="03000509000000000000" pitchFamily="65" charset="-120"/>
                <a:cs typeface="Times New Roman" panose="02020603050405020304" pitchFamily="18" charset="0"/>
              </a:rPr>
              <a:t>一、保障當事人之受教權或工作權。</a:t>
            </a:r>
          </a:p>
          <a:p>
            <a:r>
              <a:rPr lang="zh-TW" altLang="zh-TW" sz="2800" kern="100" dirty="0">
                <a:effectLst/>
                <a:latin typeface="標楷體" panose="03000509000000000000" pitchFamily="65" charset="-120"/>
                <a:ea typeface="標楷體" panose="03000509000000000000" pitchFamily="65" charset="-120"/>
                <a:cs typeface="Times New Roman" panose="02020603050405020304" pitchFamily="18" charset="0"/>
              </a:rPr>
              <a:t>二、對當事人提供協助：心理諮商輔導、法律諮詢管道、</a:t>
            </a:r>
            <a:endParaRPr lang="en-US" altLang="zh-TW" sz="2800"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2800" kern="100" dirty="0">
                <a:latin typeface="標楷體" panose="03000509000000000000" pitchFamily="65" charset="-120"/>
                <a:ea typeface="標楷體" panose="03000509000000000000" pitchFamily="65" charset="-120"/>
                <a:cs typeface="Times New Roman" panose="02020603050405020304" pitchFamily="18" charset="0"/>
              </a:rPr>
              <a:t>    </a:t>
            </a:r>
            <a:r>
              <a:rPr lang="zh-TW" altLang="zh-TW" sz="2800" kern="100" dirty="0">
                <a:effectLst/>
                <a:latin typeface="標楷體" panose="03000509000000000000" pitchFamily="65" charset="-120"/>
                <a:ea typeface="標楷體" panose="03000509000000000000" pitchFamily="65" charset="-120"/>
                <a:cs typeface="Times New Roman" panose="02020603050405020304" pitchFamily="18" charset="0"/>
              </a:rPr>
              <a:t>課業協助。</a:t>
            </a:r>
          </a:p>
          <a:p>
            <a:r>
              <a:rPr lang="zh-TW" altLang="zh-TW" sz="2800" kern="100" dirty="0">
                <a:effectLst/>
                <a:latin typeface="標楷體" panose="03000509000000000000" pitchFamily="65" charset="-120"/>
                <a:ea typeface="標楷體" panose="03000509000000000000" pitchFamily="65" charset="-120"/>
                <a:cs typeface="Times New Roman" panose="02020603050405020304" pitchFamily="18" charset="0"/>
              </a:rPr>
              <a:t>三、彈性處理當事人之出缺勤，積極協助其課業或職務。</a:t>
            </a:r>
          </a:p>
          <a:p>
            <a:r>
              <a:rPr lang="zh-TW" altLang="zh-TW" sz="2800" kern="100" dirty="0">
                <a:effectLst/>
                <a:latin typeface="標楷體" panose="03000509000000000000" pitchFamily="65" charset="-120"/>
                <a:ea typeface="標楷體" panose="03000509000000000000" pitchFamily="65" charset="-120"/>
                <a:cs typeface="Times New Roman" panose="02020603050405020304" pitchFamily="18" charset="0"/>
              </a:rPr>
              <a:t>四、減低當事人雙方互動之機會。</a:t>
            </a:r>
          </a:p>
          <a:p>
            <a:r>
              <a:rPr lang="zh-TW" altLang="zh-TW" sz="2800" kern="100" dirty="0">
                <a:effectLst/>
                <a:latin typeface="標楷體" panose="03000509000000000000" pitchFamily="65" charset="-120"/>
                <a:ea typeface="標楷體" panose="03000509000000000000" pitchFamily="65" charset="-120"/>
                <a:cs typeface="Times New Roman" panose="02020603050405020304" pitchFamily="18" charset="0"/>
              </a:rPr>
              <a:t>五、預防、減低行為人再度加害之可能。</a:t>
            </a:r>
          </a:p>
          <a:p>
            <a:endParaRPr lang="zh-TW" altLang="en-US" dirty="0"/>
          </a:p>
        </p:txBody>
      </p:sp>
    </p:spTree>
    <p:extLst>
      <p:ext uri="{BB962C8B-B14F-4D97-AF65-F5344CB8AC3E}">
        <p14:creationId xmlns:p14="http://schemas.microsoft.com/office/powerpoint/2010/main" val="280806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accent5">
                <a:lumMod val="20000"/>
                <a:lumOff val="80000"/>
              </a:schemeClr>
            </a:gs>
          </a:gsLst>
          <a:lin ang="6120000" scaled="1"/>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62854DE-31D0-F43C-464B-0B45E7C11ACD}"/>
              </a:ext>
            </a:extLst>
          </p:cNvPr>
          <p:cNvSpPr>
            <a:spLocks noGrp="1"/>
          </p:cNvSpPr>
          <p:nvPr>
            <p:ph type="title"/>
          </p:nvPr>
        </p:nvSpPr>
        <p:spPr>
          <a:xfrm>
            <a:off x="1744909" y="704675"/>
            <a:ext cx="8045043" cy="1283516"/>
          </a:xfrm>
        </p:spPr>
        <p:txBody>
          <a:bodyPr>
            <a:normAutofit/>
          </a:bodyPr>
          <a:lstStyle/>
          <a:p>
            <a:r>
              <a:rPr lang="zh-TW" altLang="en-US" sz="4000" b="1" dirty="0">
                <a:latin typeface="標楷體" panose="03000509000000000000" pitchFamily="65" charset="-120"/>
                <a:ea typeface="標楷體" panose="03000509000000000000" pitchFamily="65" charset="-120"/>
              </a:rPr>
              <a:t>性平事件與職場霸凌共通處理前提</a:t>
            </a:r>
            <a:br>
              <a:rPr lang="en-US" altLang="zh-TW" dirty="0">
                <a:latin typeface="標楷體" panose="03000509000000000000" pitchFamily="65" charset="-120"/>
                <a:ea typeface="標楷體" panose="03000509000000000000" pitchFamily="65" charset="-120"/>
              </a:rPr>
            </a:br>
            <a:endParaRPr lang="zh-TW" altLang="en-US" dirty="0">
              <a:latin typeface="標楷體" panose="03000509000000000000" pitchFamily="65" charset="-120"/>
              <a:ea typeface="標楷體" panose="03000509000000000000" pitchFamily="65" charset="-120"/>
            </a:endParaRPr>
          </a:p>
        </p:txBody>
      </p:sp>
      <p:sp>
        <p:nvSpPr>
          <p:cNvPr id="3" name="文字版面配置區 2">
            <a:extLst>
              <a:ext uri="{FF2B5EF4-FFF2-40B4-BE49-F238E27FC236}">
                <a16:creationId xmlns:a16="http://schemas.microsoft.com/office/drawing/2014/main" id="{636FA075-D2A2-3ED7-3BF8-433EA01F65CC}"/>
              </a:ext>
            </a:extLst>
          </p:cNvPr>
          <p:cNvSpPr>
            <a:spLocks noGrp="1"/>
          </p:cNvSpPr>
          <p:nvPr>
            <p:ph type="body" idx="1"/>
          </p:nvPr>
        </p:nvSpPr>
        <p:spPr>
          <a:xfrm>
            <a:off x="1904301" y="1988191"/>
            <a:ext cx="7771544" cy="3934437"/>
          </a:xfrm>
        </p:spPr>
        <p:txBody>
          <a:bodyPr>
            <a:normAutofit/>
          </a:bodyPr>
          <a:lstStyle/>
          <a:p>
            <a:r>
              <a:rPr lang="zh-TW" altLang="en-US" sz="3600" dirty="0">
                <a:latin typeface="標楷體" panose="03000509000000000000" pitchFamily="65" charset="-120"/>
                <a:ea typeface="標楷體" panose="03000509000000000000" pitchFamily="65" charset="-120"/>
              </a:rPr>
              <a:t>一</a:t>
            </a:r>
            <a:r>
              <a:rPr lang="zh-TW" altLang="zh-TW" sz="36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600" dirty="0">
                <a:effectLst/>
                <a:latin typeface="標楷體" panose="03000509000000000000" pitchFamily="65" charset="-120"/>
                <a:ea typeface="標楷體" panose="03000509000000000000" pitchFamily="65" charset="-120"/>
                <a:cs typeface="Times New Roman" panose="02020603050405020304" pitchFamily="18" charset="0"/>
              </a:rPr>
              <a:t>知道處理流程</a:t>
            </a:r>
            <a:r>
              <a:rPr lang="zh-TW" altLang="zh-TW" sz="36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600" dirty="0">
                <a:effectLst/>
                <a:latin typeface="標楷體" panose="03000509000000000000" pitchFamily="65" charset="-120"/>
                <a:ea typeface="標楷體" panose="03000509000000000000" pitchFamily="65" charset="-120"/>
                <a:cs typeface="Times New Roman" panose="02020603050405020304" pitchFamily="18" charset="0"/>
              </a:rPr>
              <a:t>瞭解基本法規</a:t>
            </a:r>
            <a:endParaRPr lang="en-US" altLang="zh-TW" sz="36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3600" dirty="0">
                <a:effectLst/>
                <a:latin typeface="標楷體" panose="03000509000000000000" pitchFamily="65" charset="-120"/>
                <a:ea typeface="標楷體" panose="03000509000000000000" pitchFamily="65" charset="-120"/>
                <a:cs typeface="Times New Roman" panose="02020603050405020304" pitchFamily="18" charset="0"/>
              </a:rPr>
              <a:t>二</a:t>
            </a:r>
            <a:r>
              <a:rPr lang="zh-TW" altLang="zh-TW" sz="36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600" dirty="0">
                <a:effectLst/>
                <a:latin typeface="標楷體" panose="03000509000000000000" pitchFamily="65" charset="-120"/>
                <a:ea typeface="標楷體" panose="03000509000000000000" pitchFamily="65" charset="-120"/>
                <a:cs typeface="Times New Roman" panose="02020603050405020304" pitchFamily="18" charset="0"/>
              </a:rPr>
              <a:t>注意是否需通報</a:t>
            </a:r>
            <a:endParaRPr lang="en-US" altLang="zh-TW" sz="36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3600" dirty="0">
                <a:effectLst/>
                <a:latin typeface="標楷體" panose="03000509000000000000" pitchFamily="65" charset="-120"/>
                <a:ea typeface="標楷體" panose="03000509000000000000" pitchFamily="65" charset="-120"/>
                <a:cs typeface="Times New Roman" panose="02020603050405020304" pitchFamily="18" charset="0"/>
              </a:rPr>
              <a:t>三</a:t>
            </a:r>
            <a:r>
              <a:rPr lang="zh-TW" altLang="zh-TW" sz="36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600" dirty="0">
                <a:effectLst/>
                <a:latin typeface="標楷體" panose="03000509000000000000" pitchFamily="65" charset="-120"/>
                <a:ea typeface="標楷體" panose="03000509000000000000" pitchFamily="65" charset="-120"/>
                <a:cs typeface="Times New Roman" panose="02020603050405020304" pitchFamily="18" charset="0"/>
              </a:rPr>
              <a:t>深度熟悉法規所定程序</a:t>
            </a:r>
            <a:endParaRPr lang="en-US" altLang="zh-TW" sz="36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3600" dirty="0">
                <a:latin typeface="標楷體" panose="03000509000000000000" pitchFamily="65" charset="-120"/>
                <a:ea typeface="標楷體" panose="03000509000000000000" pitchFamily="65" charset="-120"/>
                <a:cs typeface="Times New Roman" panose="02020603050405020304" pitchFamily="18" charset="0"/>
              </a:rPr>
              <a:t>四</a:t>
            </a:r>
            <a:r>
              <a:rPr lang="zh-TW" altLang="zh-TW" sz="3600" dirty="0">
                <a:effectLst/>
                <a:latin typeface="標楷體" panose="03000509000000000000" pitchFamily="65" charset="-120"/>
                <a:ea typeface="標楷體" panose="03000509000000000000" pitchFamily="65" charset="-120"/>
                <a:cs typeface="Times New Roman" panose="02020603050405020304" pitchFamily="18" charset="0"/>
              </a:rPr>
              <a:t>、調查小組</a:t>
            </a:r>
            <a:r>
              <a:rPr lang="zh-TW" altLang="en-US" sz="3600" dirty="0">
                <a:effectLst/>
                <a:latin typeface="標楷體" panose="03000509000000000000" pitchFamily="65" charset="-120"/>
                <a:ea typeface="標楷體" panose="03000509000000000000" pitchFamily="65" charset="-120"/>
                <a:cs typeface="Times New Roman" panose="02020603050405020304" pitchFamily="18" charset="0"/>
              </a:rPr>
              <a:t>之組成及注意事項</a:t>
            </a:r>
            <a:endParaRPr lang="en-US" altLang="zh-TW" sz="36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3600" dirty="0">
                <a:latin typeface="標楷體" panose="03000509000000000000" pitchFamily="65" charset="-120"/>
                <a:ea typeface="標楷體" panose="03000509000000000000" pitchFamily="65" charset="-120"/>
                <a:cs typeface="Times New Roman" panose="02020603050405020304" pitchFamily="18" charset="0"/>
              </a:rPr>
              <a:t>五</a:t>
            </a:r>
            <a:r>
              <a:rPr lang="zh-TW" altLang="zh-TW" sz="36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600" dirty="0">
                <a:effectLst/>
                <a:latin typeface="標楷體" panose="03000509000000000000" pitchFamily="65" charset="-120"/>
                <a:ea typeface="標楷體" panose="03000509000000000000" pitchFamily="65" charset="-120"/>
                <a:cs typeface="Times New Roman" panose="02020603050405020304" pitchFamily="18" charset="0"/>
              </a:rPr>
              <a:t>人事人員之角色與法律思維</a:t>
            </a:r>
            <a:endParaRPr lang="zh-TW" altLang="en-US" sz="3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316008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5">
                <a:lumMod val="20000"/>
                <a:lumOff val="80000"/>
              </a:schemeClr>
            </a:gs>
            <a:gs pos="100000">
              <a:schemeClr val="accent1">
                <a:lumMod val="20000"/>
                <a:lumOff val="80000"/>
              </a:schemeClr>
            </a:gs>
          </a:gsLst>
          <a:lin ang="6120000" scaled="1"/>
        </a:gradFill>
        <a:effectLst/>
      </p:bgPr>
    </p:bg>
    <p:spTree>
      <p:nvGrpSpPr>
        <p:cNvPr id="1" name=""/>
        <p:cNvGrpSpPr/>
        <p:nvPr/>
      </p:nvGrpSpPr>
      <p:grpSpPr>
        <a:xfrm>
          <a:off x="0" y="0"/>
          <a:ext cx="0" cy="0"/>
          <a:chOff x="0" y="0"/>
          <a:chExt cx="0" cy="0"/>
        </a:xfrm>
      </p:grpSpPr>
      <p:sp>
        <p:nvSpPr>
          <p:cNvPr id="3" name="文字版面配置區 2">
            <a:extLst>
              <a:ext uri="{FF2B5EF4-FFF2-40B4-BE49-F238E27FC236}">
                <a16:creationId xmlns:a16="http://schemas.microsoft.com/office/drawing/2014/main" id="{015AFC65-9E21-7441-3C0D-8FD9EF7A65CD}"/>
              </a:ext>
            </a:extLst>
          </p:cNvPr>
          <p:cNvSpPr>
            <a:spLocks noGrp="1"/>
          </p:cNvSpPr>
          <p:nvPr>
            <p:ph type="body" idx="1"/>
          </p:nvPr>
        </p:nvSpPr>
        <p:spPr>
          <a:xfrm>
            <a:off x="1708557" y="550506"/>
            <a:ext cx="8774885" cy="5741238"/>
          </a:xfrm>
        </p:spPr>
        <p:txBody>
          <a:bodyPr>
            <a:normAutofit fontScale="92500" lnSpcReduction="20000"/>
          </a:bodyPr>
          <a:lstStyle/>
          <a:p>
            <a:r>
              <a:rPr lang="zh-TW" altLang="en-US" sz="2400" b="1" dirty="0">
                <a:solidFill>
                  <a:schemeClr val="bg1"/>
                </a:solidFill>
                <a:latin typeface="標楷體" panose="03000509000000000000" pitchFamily="65" charset="-120"/>
                <a:ea typeface="標楷體" panose="03000509000000000000" pitchFamily="65" charset="-120"/>
              </a:rPr>
              <a:t>調查結果</a:t>
            </a:r>
            <a:r>
              <a:rPr lang="en-US" altLang="zh-TW" sz="2400" b="1" dirty="0">
                <a:solidFill>
                  <a:schemeClr val="bg1"/>
                </a:solidFill>
                <a:latin typeface="標楷體" panose="03000509000000000000" pitchFamily="65" charset="-120"/>
                <a:ea typeface="標楷體" panose="03000509000000000000" pitchFamily="65" charset="-120"/>
              </a:rPr>
              <a:t>:</a:t>
            </a:r>
          </a:p>
          <a:p>
            <a:r>
              <a:rPr lang="zh-TW" altLang="en-US" sz="2400" dirty="0">
                <a:solidFill>
                  <a:schemeClr val="accent6">
                    <a:lumMod val="75000"/>
                  </a:schemeClr>
                </a:solidFill>
                <a:latin typeface="標楷體" panose="03000509000000000000" pitchFamily="65" charset="-120"/>
                <a:ea typeface="標楷體" panose="03000509000000000000" pitchFamily="65" charset="-120"/>
              </a:rPr>
              <a:t>一</a:t>
            </a:r>
            <a:r>
              <a:rPr lang="zh-TW" altLang="zh-TW" sz="24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違反</a:t>
            </a:r>
            <a:r>
              <a:rPr lang="zh-TW" altLang="en-US" sz="2400" dirty="0">
                <a:solidFill>
                  <a:schemeClr val="accent6">
                    <a:lumMod val="75000"/>
                  </a:schemeClr>
                </a:solidFill>
                <a:latin typeface="標楷體" panose="03000509000000000000" pitchFamily="65" charset="-120"/>
                <a:ea typeface="標楷體" panose="03000509000000000000" pitchFamily="65" charset="-120"/>
              </a:rPr>
              <a:t>性平法 </a:t>
            </a:r>
            <a:r>
              <a:rPr lang="en-US" altLang="zh-TW" sz="2400" dirty="0">
                <a:solidFill>
                  <a:schemeClr val="accent6">
                    <a:lumMod val="75000"/>
                  </a:schemeClr>
                </a:solidFill>
                <a:latin typeface="標楷體" panose="03000509000000000000" pitchFamily="65" charset="-120"/>
                <a:ea typeface="標楷體" panose="03000509000000000000" pitchFamily="65" charset="-120"/>
              </a:rPr>
              <a:t>:</a:t>
            </a:r>
          </a:p>
          <a:p>
            <a:r>
              <a:rPr lang="zh-TW" altLang="en-US" sz="2400" kern="100" dirty="0">
                <a:solidFill>
                  <a:schemeClr val="accent6">
                    <a:lumMod val="75000"/>
                  </a:schemeClr>
                </a:solidFill>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kern="100" dirty="0">
                <a:solidFill>
                  <a:schemeClr val="accent6">
                    <a:lumMod val="75000"/>
                  </a:schemeClr>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kern="100" dirty="0">
                <a:solidFill>
                  <a:schemeClr val="accent6">
                    <a:lumMod val="75000"/>
                  </a:schemeClr>
                </a:solidFill>
                <a:latin typeface="標楷體" panose="03000509000000000000" pitchFamily="65" charset="-120"/>
                <a:ea typeface="標楷體" panose="03000509000000000000" pitchFamily="65" charset="-120"/>
                <a:cs typeface="Times New Roman" panose="02020603050405020304" pitchFamily="18" charset="0"/>
              </a:rPr>
              <a:t>一</a:t>
            </a:r>
            <a:r>
              <a:rPr lang="en-US" altLang="zh-TW" sz="2400" kern="100" dirty="0">
                <a:solidFill>
                  <a:schemeClr val="accent6">
                    <a:lumMod val="75000"/>
                  </a:schemeClr>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dirty="0">
                <a:solidFill>
                  <a:schemeClr val="accent6">
                    <a:lumMod val="75000"/>
                  </a:schemeClr>
                </a:solidFill>
                <a:latin typeface="標楷體" panose="03000509000000000000" pitchFamily="65" charset="-120"/>
                <a:ea typeface="標楷體" panose="03000509000000000000" pitchFamily="65" charset="-120"/>
              </a:rPr>
              <a:t>行政處分</a:t>
            </a:r>
            <a:endParaRPr lang="en-US" altLang="zh-TW" sz="2400" dirty="0">
              <a:solidFill>
                <a:schemeClr val="accent6">
                  <a:lumMod val="75000"/>
                </a:schemeClr>
              </a:solidFill>
              <a:latin typeface="標楷體" panose="03000509000000000000" pitchFamily="65" charset="-120"/>
              <a:ea typeface="標楷體" panose="03000509000000000000" pitchFamily="65" charset="-120"/>
            </a:endParaRPr>
          </a:p>
          <a:p>
            <a:r>
              <a:rPr lang="zh-TW" altLang="en-US"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1.</a:t>
            </a:r>
            <a:r>
              <a:rPr lang="zh-TW" altLang="zh-TW"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改變身份：解聘、不續聘</a:t>
            </a:r>
            <a:r>
              <a:rPr lang="zh-TW" altLang="en-US" sz="2400" dirty="0">
                <a:solidFill>
                  <a:schemeClr val="accent6">
                    <a:lumMod val="75000"/>
                  </a:schemeClr>
                </a:solidFill>
                <a:latin typeface="標楷體" panose="03000509000000000000" pitchFamily="65" charset="-120"/>
                <a:ea typeface="標楷體" panose="03000509000000000000" pitchFamily="65" charset="-120"/>
              </a:rPr>
              <a:t>。</a:t>
            </a:r>
            <a:endParaRPr lang="zh-TW" altLang="zh-TW"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2.</a:t>
            </a:r>
            <a:r>
              <a:rPr lang="zh-TW" altLang="zh-TW"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獎懲：記過、退學、留校察看</a:t>
            </a:r>
            <a:r>
              <a:rPr lang="zh-TW" altLang="en-US" sz="2400" dirty="0">
                <a:solidFill>
                  <a:schemeClr val="accent6">
                    <a:lumMod val="75000"/>
                  </a:schemeClr>
                </a:solidFill>
                <a:latin typeface="標楷體" panose="03000509000000000000" pitchFamily="65" charset="-120"/>
                <a:ea typeface="標楷體" panose="03000509000000000000" pitchFamily="65" charset="-120"/>
              </a:rPr>
              <a:t>。</a:t>
            </a:r>
            <a:endParaRPr lang="zh-TW" altLang="zh-TW"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3.</a:t>
            </a:r>
            <a:r>
              <a:rPr lang="zh-TW" altLang="zh-TW"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其他：心理治療、性平教育、道歉</a:t>
            </a:r>
            <a:r>
              <a:rPr lang="en-US" altLang="zh-TW"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1200" dirty="0">
                <a:solidFill>
                  <a:srgbClr val="951A1B"/>
                </a:solidFill>
                <a:effectLst/>
                <a:latin typeface="標楷體" panose="03000509000000000000" pitchFamily="65" charset="-120"/>
                <a:ea typeface="標楷體" panose="03000509000000000000" pitchFamily="65" charset="-120"/>
                <a:cs typeface="+mn-cs"/>
              </a:rPr>
              <a:t>。</a:t>
            </a:r>
            <a:endParaRPr lang="zh-TW" altLang="zh-TW"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4.</a:t>
            </a:r>
            <a:r>
              <a:rPr lang="zh-TW" altLang="zh-TW"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移送司法單位</a:t>
            </a:r>
            <a:r>
              <a:rPr lang="zh-TW" altLang="en-US" sz="2400" dirty="0">
                <a:solidFill>
                  <a:schemeClr val="accent6">
                    <a:lumMod val="75000"/>
                  </a:schemeClr>
                </a:solidFill>
                <a:latin typeface="標楷體" panose="03000509000000000000" pitchFamily="65" charset="-120"/>
                <a:ea typeface="標楷體" panose="03000509000000000000" pitchFamily="65" charset="-120"/>
              </a:rPr>
              <a:t>。</a:t>
            </a:r>
            <a:endParaRPr lang="zh-TW" altLang="zh-TW"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5.</a:t>
            </a:r>
            <a:r>
              <a:rPr lang="zh-TW" altLang="zh-TW"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追蹤輔導</a:t>
            </a:r>
            <a:r>
              <a:rPr lang="zh-TW" altLang="en-US" sz="2400" dirty="0">
                <a:solidFill>
                  <a:schemeClr val="accent6">
                    <a:lumMod val="75000"/>
                  </a:schemeClr>
                </a:solidFill>
                <a:latin typeface="標楷體" panose="03000509000000000000" pitchFamily="65" charset="-120"/>
                <a:ea typeface="標楷體" panose="03000509000000000000" pitchFamily="65" charset="-120"/>
              </a:rPr>
              <a:t>。</a:t>
            </a:r>
            <a:endParaRPr lang="en-US" altLang="zh-TW" sz="2400" dirty="0">
              <a:solidFill>
                <a:schemeClr val="accent6">
                  <a:lumMod val="75000"/>
                </a:schemeClr>
              </a:solidFill>
              <a:latin typeface="標楷體" panose="03000509000000000000" pitchFamily="65" charset="-120"/>
              <a:ea typeface="標楷體" panose="03000509000000000000" pitchFamily="65" charset="-120"/>
            </a:endParaRPr>
          </a:p>
          <a:p>
            <a:r>
              <a:rPr lang="zh-TW" altLang="en-US"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二</a:t>
            </a:r>
            <a:r>
              <a:rPr lang="en-US" altLang="zh-TW"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被害人得依法向法院起訴請求</a:t>
            </a:r>
            <a:r>
              <a:rPr lang="zh-TW" altLang="en-US" sz="2400" dirty="0">
                <a:solidFill>
                  <a:schemeClr val="accent6">
                    <a:lumMod val="75000"/>
                  </a:schemeClr>
                </a:solidFill>
                <a:latin typeface="標楷體" panose="03000509000000000000" pitchFamily="65" charset="-120"/>
                <a:ea typeface="標楷體" panose="03000509000000000000" pitchFamily="65" charset="-120"/>
              </a:rPr>
              <a:t>民事損害賠償。</a:t>
            </a:r>
            <a:endParaRPr lang="en-US" altLang="zh-TW" sz="2400" dirty="0">
              <a:solidFill>
                <a:schemeClr val="accent6">
                  <a:lumMod val="75000"/>
                </a:schemeClr>
              </a:solidFill>
              <a:latin typeface="標楷體" panose="03000509000000000000" pitchFamily="65" charset="-120"/>
              <a:ea typeface="標楷體" panose="03000509000000000000" pitchFamily="65" charset="-120"/>
            </a:endParaRPr>
          </a:p>
          <a:p>
            <a:r>
              <a:rPr lang="zh-TW" altLang="en-US" sz="2400" b="0" i="0" dirty="0">
                <a:solidFill>
                  <a:schemeClr val="accent6">
                    <a:lumMod val="75000"/>
                  </a:schemeClr>
                </a:solidFill>
                <a:effectLst/>
                <a:latin typeface="標楷體" panose="03000509000000000000" pitchFamily="65" charset="-120"/>
                <a:ea typeface="標楷體" panose="03000509000000000000" pitchFamily="65" charset="-120"/>
              </a:rPr>
              <a:t>       被害人身體上所受傷害外，精神上也因此感受到痛苦時，在</a:t>
            </a:r>
            <a:endParaRPr lang="en-US" altLang="zh-TW" sz="2400" b="0" i="0" dirty="0">
              <a:solidFill>
                <a:schemeClr val="accent6">
                  <a:lumMod val="75000"/>
                </a:schemeClr>
              </a:solidFill>
              <a:effectLst/>
              <a:latin typeface="標楷體" panose="03000509000000000000" pitchFamily="65" charset="-120"/>
              <a:ea typeface="標楷體" panose="03000509000000000000" pitchFamily="65" charset="-120"/>
            </a:endParaRPr>
          </a:p>
          <a:p>
            <a:r>
              <a:rPr lang="zh-TW" altLang="en-US" sz="2400" b="0" i="0" dirty="0">
                <a:solidFill>
                  <a:schemeClr val="accent6">
                    <a:lumMod val="75000"/>
                  </a:schemeClr>
                </a:solidFill>
                <a:effectLst/>
                <a:latin typeface="標楷體" panose="03000509000000000000" pitchFamily="65" charset="-120"/>
                <a:ea typeface="標楷體" panose="03000509000000000000" pitchFamily="65" charset="-120"/>
              </a:rPr>
              <a:t>       法律上稱為「非財產上之損害」，被害人對於非財產上之損</a:t>
            </a:r>
            <a:endParaRPr lang="en-US" altLang="zh-TW" sz="2400" b="0" i="0" dirty="0">
              <a:solidFill>
                <a:schemeClr val="accent6">
                  <a:lumMod val="75000"/>
                </a:schemeClr>
              </a:solidFill>
              <a:effectLst/>
              <a:latin typeface="標楷體" panose="03000509000000000000" pitchFamily="65" charset="-120"/>
              <a:ea typeface="標楷體" panose="03000509000000000000" pitchFamily="65" charset="-120"/>
            </a:endParaRPr>
          </a:p>
          <a:p>
            <a:r>
              <a:rPr lang="zh-TW" altLang="en-US" sz="2400" dirty="0">
                <a:solidFill>
                  <a:schemeClr val="accent6">
                    <a:lumMod val="75000"/>
                  </a:schemeClr>
                </a:solidFill>
                <a:latin typeface="標楷體" panose="03000509000000000000" pitchFamily="65" charset="-120"/>
                <a:ea typeface="標楷體" panose="03000509000000000000" pitchFamily="65" charset="-120"/>
              </a:rPr>
              <a:t>       </a:t>
            </a:r>
            <a:r>
              <a:rPr lang="zh-TW" altLang="en-US" sz="2400" b="0" i="0" dirty="0">
                <a:solidFill>
                  <a:schemeClr val="accent6">
                    <a:lumMod val="75000"/>
                  </a:schemeClr>
                </a:solidFill>
                <a:effectLst/>
                <a:latin typeface="標楷體" panose="03000509000000000000" pitchFamily="65" charset="-120"/>
                <a:ea typeface="標楷體" panose="03000509000000000000" pitchFamily="65" charset="-120"/>
              </a:rPr>
              <a:t>害，依據民法第</a:t>
            </a:r>
            <a:r>
              <a:rPr lang="en-US" altLang="zh-TW" sz="2400" b="0" i="0" dirty="0">
                <a:solidFill>
                  <a:schemeClr val="accent6">
                    <a:lumMod val="75000"/>
                  </a:schemeClr>
                </a:solidFill>
                <a:effectLst/>
                <a:latin typeface="標楷體" panose="03000509000000000000" pitchFamily="65" charset="-120"/>
                <a:ea typeface="標楷體" panose="03000509000000000000" pitchFamily="65" charset="-120"/>
              </a:rPr>
              <a:t>184</a:t>
            </a:r>
            <a:r>
              <a:rPr lang="zh-TW" altLang="en-US" sz="2400" b="0" i="0" dirty="0">
                <a:solidFill>
                  <a:schemeClr val="accent6">
                    <a:lumMod val="75000"/>
                  </a:schemeClr>
                </a:solidFill>
                <a:effectLst/>
                <a:latin typeface="標楷體" panose="03000509000000000000" pitchFamily="65" charset="-120"/>
                <a:ea typeface="標楷體" panose="03000509000000000000" pitchFamily="65" charset="-120"/>
              </a:rPr>
              <a:t>條</a:t>
            </a:r>
            <a:r>
              <a:rPr lang="zh-TW" altLang="zh-TW"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a:t>
            </a:r>
            <a:r>
              <a:rPr lang="en-US" altLang="zh-TW"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195</a:t>
            </a:r>
            <a:r>
              <a:rPr lang="zh-TW" altLang="en-US"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條第</a:t>
            </a:r>
            <a:r>
              <a:rPr lang="en-US" altLang="zh-TW"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1</a:t>
            </a:r>
            <a:r>
              <a:rPr lang="zh-TW" altLang="en-US"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項</a:t>
            </a:r>
            <a:r>
              <a:rPr lang="zh-TW" altLang="en-US" sz="2400" b="0" i="0" dirty="0">
                <a:solidFill>
                  <a:schemeClr val="accent6">
                    <a:lumMod val="75000"/>
                  </a:schemeClr>
                </a:solidFill>
                <a:effectLst/>
                <a:latin typeface="標楷體" panose="03000509000000000000" pitchFamily="65" charset="-120"/>
                <a:ea typeface="標楷體" panose="03000509000000000000" pitchFamily="65" charset="-120"/>
              </a:rPr>
              <a:t>規定，得向加害人請求</a:t>
            </a:r>
            <a:endParaRPr lang="en-US" altLang="zh-TW" sz="2400" b="0" i="0" dirty="0">
              <a:solidFill>
                <a:schemeClr val="accent6">
                  <a:lumMod val="75000"/>
                </a:schemeClr>
              </a:solidFill>
              <a:effectLst/>
              <a:latin typeface="標楷體" panose="03000509000000000000" pitchFamily="65" charset="-120"/>
              <a:ea typeface="標楷體" panose="03000509000000000000" pitchFamily="65" charset="-120"/>
            </a:endParaRPr>
          </a:p>
          <a:p>
            <a:r>
              <a:rPr lang="zh-TW" altLang="en-US" sz="2400" b="0" i="0" dirty="0">
                <a:solidFill>
                  <a:schemeClr val="accent6">
                    <a:lumMod val="75000"/>
                  </a:schemeClr>
                </a:solidFill>
                <a:effectLst/>
                <a:latin typeface="標楷體" panose="03000509000000000000" pitchFamily="65" charset="-120"/>
                <a:ea typeface="標楷體" panose="03000509000000000000" pitchFamily="65" charset="-120"/>
              </a:rPr>
              <a:t>       賠償相當金額，即</a:t>
            </a:r>
            <a:r>
              <a:rPr lang="zh-TW" altLang="en-US" sz="2400" dirty="0">
                <a:solidFill>
                  <a:schemeClr val="accent6">
                    <a:lumMod val="75000"/>
                  </a:schemeClr>
                </a:solidFill>
                <a:latin typeface="標楷體" panose="03000509000000000000" pitchFamily="65" charset="-120"/>
                <a:ea typeface="標楷體" panose="03000509000000000000" pitchFamily="65" charset="-120"/>
              </a:rPr>
              <a:t>俗稱的慰撫金。</a:t>
            </a:r>
          </a:p>
          <a:p>
            <a:r>
              <a:rPr lang="zh-TW" altLang="en-US" sz="2400" dirty="0">
                <a:solidFill>
                  <a:schemeClr val="accent6">
                    <a:lumMod val="75000"/>
                  </a:schemeClr>
                </a:solidFill>
                <a:latin typeface="標楷體" panose="03000509000000000000" pitchFamily="65" charset="-120"/>
                <a:ea typeface="標楷體" panose="03000509000000000000" pitchFamily="65" charset="-120"/>
              </a:rPr>
              <a:t>二</a:t>
            </a:r>
            <a:r>
              <a:rPr lang="zh-TW" altLang="zh-TW" sz="24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不成立</a:t>
            </a:r>
            <a:r>
              <a:rPr lang="zh-TW" altLang="zh-TW"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駁回申請</a:t>
            </a:r>
            <a:r>
              <a:rPr lang="zh-TW" altLang="en-US" sz="2400" dirty="0">
                <a:solidFill>
                  <a:schemeClr val="accent6">
                    <a:lumMod val="75000"/>
                  </a:schemeClr>
                </a:solidFill>
                <a:latin typeface="標楷體" panose="03000509000000000000" pitchFamily="65" charset="-120"/>
                <a:ea typeface="標楷體" panose="03000509000000000000" pitchFamily="65" charset="-120"/>
              </a:rPr>
              <a:t>。</a:t>
            </a:r>
            <a:endParaRPr lang="zh-TW" altLang="zh-TW" sz="2400" kern="100"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4727505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3">
                <a:lumMod val="20000"/>
                <a:lumOff val="80000"/>
              </a:schemeClr>
            </a:gs>
            <a:gs pos="100000">
              <a:schemeClr val="tx1">
                <a:lumMod val="85000"/>
              </a:schemeClr>
            </a:gs>
          </a:gsLst>
          <a:lin ang="6120000" scaled="1"/>
        </a:gradFill>
        <a:effectLst/>
      </p:bgPr>
    </p:bg>
    <p:spTree>
      <p:nvGrpSpPr>
        <p:cNvPr id="1" name=""/>
        <p:cNvGrpSpPr/>
        <p:nvPr/>
      </p:nvGrpSpPr>
      <p:grpSpPr>
        <a:xfrm>
          <a:off x="0" y="0"/>
          <a:ext cx="0" cy="0"/>
          <a:chOff x="0" y="0"/>
          <a:chExt cx="0" cy="0"/>
        </a:xfrm>
      </p:grpSpPr>
      <p:sp>
        <p:nvSpPr>
          <p:cNvPr id="3" name="文字版面配置區 2">
            <a:extLst>
              <a:ext uri="{FF2B5EF4-FFF2-40B4-BE49-F238E27FC236}">
                <a16:creationId xmlns:a16="http://schemas.microsoft.com/office/drawing/2014/main" id="{CB887DE5-B4A2-0CCA-1E78-1F868C58A1A8}"/>
              </a:ext>
            </a:extLst>
          </p:cNvPr>
          <p:cNvSpPr>
            <a:spLocks noGrp="1"/>
          </p:cNvSpPr>
          <p:nvPr>
            <p:ph type="body" idx="1"/>
          </p:nvPr>
        </p:nvSpPr>
        <p:spPr>
          <a:xfrm>
            <a:off x="2211355" y="902996"/>
            <a:ext cx="7949650" cy="5553788"/>
          </a:xfrm>
        </p:spPr>
        <p:txBody>
          <a:bodyPr>
            <a:normAutofit/>
          </a:bodyPr>
          <a:lstStyle/>
          <a:p>
            <a:pPr algn="ctr"/>
            <a:r>
              <a:rPr lang="zh-TW" altLang="en-US" sz="3600" b="1" dirty="0">
                <a:solidFill>
                  <a:schemeClr val="bg1"/>
                </a:solidFill>
                <a:latin typeface="標楷體" panose="03000509000000000000" pitchFamily="65" charset="-120"/>
                <a:ea typeface="標楷體" panose="03000509000000000000" pitchFamily="65" charset="-120"/>
              </a:rPr>
              <a:t>性別平等工作法第</a:t>
            </a:r>
            <a:r>
              <a:rPr lang="en-US" altLang="zh-TW" sz="3600" b="1" dirty="0">
                <a:solidFill>
                  <a:schemeClr val="bg1"/>
                </a:solidFill>
                <a:latin typeface="標楷體" panose="03000509000000000000" pitchFamily="65" charset="-120"/>
                <a:ea typeface="標楷體" panose="03000509000000000000" pitchFamily="65" charset="-120"/>
              </a:rPr>
              <a:t>27</a:t>
            </a:r>
            <a:r>
              <a:rPr lang="zh-TW" altLang="en-US" sz="3600" b="1" dirty="0">
                <a:solidFill>
                  <a:schemeClr val="bg1"/>
                </a:solidFill>
                <a:latin typeface="標楷體" panose="03000509000000000000" pitchFamily="65" charset="-120"/>
                <a:ea typeface="標楷體" panose="03000509000000000000" pitchFamily="65" charset="-120"/>
              </a:rPr>
              <a:t>條第</a:t>
            </a:r>
            <a:r>
              <a:rPr lang="en-US" altLang="zh-TW" sz="3600" b="1" dirty="0">
                <a:solidFill>
                  <a:schemeClr val="bg1"/>
                </a:solidFill>
                <a:latin typeface="標楷體" panose="03000509000000000000" pitchFamily="65" charset="-120"/>
                <a:ea typeface="標楷體" panose="03000509000000000000" pitchFamily="65" charset="-120"/>
              </a:rPr>
              <a:t>1</a:t>
            </a:r>
            <a:r>
              <a:rPr lang="zh-TW" altLang="en-US" sz="3600" b="1" dirty="0">
                <a:solidFill>
                  <a:schemeClr val="bg1"/>
                </a:solidFill>
                <a:latin typeface="標楷體" panose="03000509000000000000" pitchFamily="65" charset="-120"/>
                <a:ea typeface="標楷體" panose="03000509000000000000" pitchFamily="65" charset="-120"/>
              </a:rPr>
              <a:t>項</a:t>
            </a:r>
            <a:r>
              <a:rPr lang="zh-TW" altLang="zh-TW" sz="3600" b="1" kern="10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a:t>
            </a:r>
          </a:p>
          <a:p>
            <a:pPr>
              <a:lnSpc>
                <a:spcPts val="5500"/>
              </a:lnSpc>
            </a:pPr>
            <a:r>
              <a:rPr lang="zh-TW" altLang="en-US" sz="3200" b="0" i="0" dirty="0">
                <a:solidFill>
                  <a:srgbClr val="000000"/>
                </a:solidFill>
                <a:effectLst/>
                <a:latin typeface="標楷體" panose="03000509000000000000" pitchFamily="65" charset="-120"/>
                <a:ea typeface="標楷體" panose="03000509000000000000" pitchFamily="65" charset="-120"/>
              </a:rPr>
              <a:t>受僱者或求職者因遭受性騷擾，受有財產或非財產上損害者，</a:t>
            </a:r>
            <a:r>
              <a:rPr lang="zh-TW" altLang="en-US" sz="3200" b="0" i="0" dirty="0">
                <a:solidFill>
                  <a:srgbClr val="FF0000"/>
                </a:solidFill>
                <a:effectLst/>
                <a:latin typeface="標楷體" panose="03000509000000000000" pitchFamily="65" charset="-120"/>
                <a:ea typeface="標楷體" panose="03000509000000000000" pitchFamily="65" charset="-120"/>
              </a:rPr>
              <a:t>由雇主及行為人連帶負損害賠償責任</a:t>
            </a:r>
            <a:r>
              <a:rPr lang="zh-TW" altLang="en-US" sz="3200" b="0" i="0" dirty="0">
                <a:solidFill>
                  <a:srgbClr val="000000"/>
                </a:solidFill>
                <a:effectLst/>
                <a:latin typeface="標楷體" panose="03000509000000000000" pitchFamily="65" charset="-120"/>
                <a:ea typeface="標楷體" panose="03000509000000000000" pitchFamily="65" charset="-120"/>
              </a:rPr>
              <a:t>。</a:t>
            </a:r>
            <a:r>
              <a:rPr lang="zh-TW" altLang="en-US" sz="3200" b="1" i="0" dirty="0">
                <a:solidFill>
                  <a:srgbClr val="FFC000"/>
                </a:solidFill>
                <a:effectLst/>
                <a:latin typeface="標楷體" panose="03000509000000000000" pitchFamily="65" charset="-120"/>
                <a:ea typeface="標楷體" panose="03000509000000000000" pitchFamily="65" charset="-120"/>
              </a:rPr>
              <a:t>但</a:t>
            </a:r>
            <a:r>
              <a:rPr lang="zh-TW" altLang="en-US" sz="3200" b="0" i="0" dirty="0">
                <a:solidFill>
                  <a:srgbClr val="000000"/>
                </a:solidFill>
                <a:effectLst/>
                <a:latin typeface="標楷體" panose="03000509000000000000" pitchFamily="65" charset="-120"/>
                <a:ea typeface="標楷體" panose="03000509000000000000" pitchFamily="65" charset="-120"/>
              </a:rPr>
              <a:t>雇主證明其已遵行本法所定之各種防治性騷擾之規定，且對該事情之發生已盡力防止仍不免發生者，雇主不負損害賠償責任。</a:t>
            </a:r>
            <a:endParaRPr lang="zh-TW" altLang="en-US"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3897710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0">
            <a:extLst>
              <a:ext uri="{FF2B5EF4-FFF2-40B4-BE49-F238E27FC236}">
                <a16:creationId xmlns:a16="http://schemas.microsoft.com/office/drawing/2014/main" id="{32A76175-9CA8-C1AC-4917-1D1325AA751B}"/>
              </a:ext>
            </a:extLst>
          </p:cNvPr>
          <p:cNvSpPr>
            <a:spLocks noGrp="1"/>
          </p:cNvSpPr>
          <p:nvPr>
            <p:ph type="title"/>
          </p:nvPr>
        </p:nvSpPr>
        <p:spPr/>
        <p:txBody>
          <a:bodyPr/>
          <a:lstStyle/>
          <a:p>
            <a:endParaRPr lang="zh-TW" altLang="en-US"/>
          </a:p>
        </p:txBody>
      </p:sp>
      <p:pic>
        <p:nvPicPr>
          <p:cNvPr id="15" name="圖片版面配置區 14">
            <a:extLst>
              <a:ext uri="{FF2B5EF4-FFF2-40B4-BE49-F238E27FC236}">
                <a16:creationId xmlns:a16="http://schemas.microsoft.com/office/drawing/2014/main" id="{746FCAD5-55FE-7E0F-77AA-ED0E77A34532}"/>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9136" r="9136"/>
          <a:stretch>
            <a:fillRect/>
          </a:stretch>
        </p:blipFill>
        <p:spPr>
          <a:xfrm>
            <a:off x="1449388" y="625151"/>
            <a:ext cx="9486090" cy="59062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文字版面配置區 12">
            <a:extLst>
              <a:ext uri="{FF2B5EF4-FFF2-40B4-BE49-F238E27FC236}">
                <a16:creationId xmlns:a16="http://schemas.microsoft.com/office/drawing/2014/main" id="{B4849E08-E01B-723B-B88F-2FB28057FD1B}"/>
              </a:ext>
            </a:extLst>
          </p:cNvPr>
          <p:cNvSpPr>
            <a:spLocks noGrp="1"/>
          </p:cNvSpPr>
          <p:nvPr>
            <p:ph type="body" sz="half" idx="2"/>
          </p:nvPr>
        </p:nvSpPr>
        <p:spPr>
          <a:xfrm>
            <a:off x="9078686" y="1380932"/>
            <a:ext cx="1754155" cy="4618652"/>
          </a:xfrm>
        </p:spPr>
        <p:txBody>
          <a:bodyPr/>
          <a:lstStyle/>
          <a:p>
            <a:endParaRPr lang="zh-TW" altLang="en-US" dirty="0"/>
          </a:p>
        </p:txBody>
      </p:sp>
    </p:spTree>
    <p:extLst>
      <p:ext uri="{BB962C8B-B14F-4D97-AF65-F5344CB8AC3E}">
        <p14:creationId xmlns:p14="http://schemas.microsoft.com/office/powerpoint/2010/main" val="15123287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accent5">
                <a:lumMod val="20000"/>
                <a:lumOff val="80000"/>
              </a:schemeClr>
            </a:gs>
          </a:gsLst>
          <a:lin ang="6120000" scaled="1"/>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E11C0B8-9F88-FF46-B862-BA9BD208FCB3}"/>
              </a:ext>
            </a:extLst>
          </p:cNvPr>
          <p:cNvSpPr>
            <a:spLocks noGrp="1"/>
          </p:cNvSpPr>
          <p:nvPr>
            <p:ph type="title"/>
          </p:nvPr>
        </p:nvSpPr>
        <p:spPr>
          <a:xfrm>
            <a:off x="3800384" y="436228"/>
            <a:ext cx="6917061" cy="5815282"/>
          </a:xfrm>
        </p:spPr>
        <p:txBody>
          <a:bodyPr>
            <a:noAutofit/>
          </a:bodyPr>
          <a:lstStyle/>
          <a:p>
            <a:pPr>
              <a:lnSpc>
                <a:spcPts val="2800"/>
              </a:lnSpc>
            </a:pPr>
            <a:br>
              <a:rPr lang="en-US"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br>
            <a:br>
              <a:rPr lang="en-US"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br>
            <a:br>
              <a:rPr lang="en-US"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br>
            <a:br>
              <a:rPr lang="en-US"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br>
            <a:br>
              <a:rPr lang="en-US"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br>
            <a:br>
              <a:rPr lang="en-US"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br>
            <a:br>
              <a:rPr lang="en-US"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br>
            <a:br>
              <a:rPr lang="en-US"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br>
            <a:br>
              <a:rPr lang="en-US"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br>
            <a:br>
              <a:rPr lang="en-US"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br>
            <a:br>
              <a:rPr lang="en-US"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br>
            <a:br>
              <a:rPr lang="en-US"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br>
            <a:br>
              <a:rPr lang="en-US"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br>
            <a:br>
              <a:rPr lang="en-US"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br>
            <a:br>
              <a:rPr lang="en-US"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br>
            <a:br>
              <a:rPr lang="en-US"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br>
            <a:br>
              <a:rPr lang="en-US"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br>
            <a:br>
              <a:rPr lang="en-US"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en-US"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女</a:t>
            </a:r>
            <a:r>
              <a:rPr lang="zh-TW"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性主管比例</a:t>
            </a:r>
            <a:br>
              <a:rPr lang="en-US"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br>
            <a:br>
              <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br>
            <a:r>
              <a:rPr lang="zh-TW"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育嬰留職停薪</a:t>
            </a:r>
            <a:br>
              <a:rPr lang="en-US"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br>
            <a:br>
              <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br>
            <a:r>
              <a:rPr lang="zh-TW"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撫育幼子上班時間彈性</a:t>
            </a:r>
            <a:br>
              <a:rPr lang="en-US"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br>
            <a:br>
              <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br>
            <a:r>
              <a:rPr lang="zh-TW"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家庭照顧假</a:t>
            </a:r>
            <a:br>
              <a:rPr lang="en-US"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br>
            <a:br>
              <a:rPr lang="en-US"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en-US"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提供</a:t>
            </a:r>
            <a:r>
              <a:rPr lang="zh-TW" altLang="en-US" sz="3200" dirty="0">
                <a:solidFill>
                  <a:schemeClr val="bg1"/>
                </a:solidFill>
                <a:latin typeface="標楷體" panose="03000509000000000000" pitchFamily="65" charset="-120"/>
                <a:ea typeface="標楷體" panose="03000509000000000000" pitchFamily="65" charset="-120"/>
              </a:rPr>
              <a:t>哺集乳室</a:t>
            </a:r>
            <a:br>
              <a:rPr lang="en-US" altLang="zh-TW" sz="3200" dirty="0">
                <a:solidFill>
                  <a:schemeClr val="bg1"/>
                </a:solidFill>
                <a:latin typeface="標楷體" panose="03000509000000000000" pitchFamily="65" charset="-120"/>
                <a:ea typeface="標楷體" panose="03000509000000000000" pitchFamily="65" charset="-120"/>
              </a:rPr>
            </a:br>
            <a:br>
              <a:rPr lang="en-US" altLang="zh-TW" sz="3200" dirty="0">
                <a:solidFill>
                  <a:schemeClr val="bg1"/>
                </a:solidFill>
                <a:latin typeface="標楷體" panose="03000509000000000000" pitchFamily="65" charset="-120"/>
                <a:ea typeface="標楷體" panose="03000509000000000000" pitchFamily="65" charset="-120"/>
              </a:rPr>
            </a:br>
            <a:r>
              <a:rPr lang="zh-TW" altLang="en-US" sz="3200" dirty="0">
                <a:solidFill>
                  <a:schemeClr val="bg1"/>
                </a:solidFill>
                <a:latin typeface="標楷體" panose="03000509000000000000" pitchFamily="65" charset="-120"/>
                <a:ea typeface="標楷體" panose="03000509000000000000" pitchFamily="65" charset="-120"/>
              </a:rPr>
              <a:t>志工接受性別友善服務訓練</a:t>
            </a:r>
            <a:br>
              <a:rPr lang="en-US" altLang="zh-TW" sz="3200" dirty="0">
                <a:solidFill>
                  <a:schemeClr val="bg1"/>
                </a:solidFill>
                <a:latin typeface="標楷體" panose="03000509000000000000" pitchFamily="65" charset="-120"/>
                <a:ea typeface="標楷體" panose="03000509000000000000" pitchFamily="65" charset="-120"/>
              </a:rPr>
            </a:br>
            <a:br>
              <a:rPr lang="en-US" altLang="zh-TW" sz="3200" dirty="0">
                <a:solidFill>
                  <a:schemeClr val="bg1"/>
                </a:solidFill>
                <a:latin typeface="標楷體" panose="03000509000000000000" pitchFamily="65" charset="-120"/>
                <a:ea typeface="標楷體" panose="03000509000000000000" pitchFamily="65" charset="-120"/>
              </a:rPr>
            </a:br>
            <a:r>
              <a:rPr lang="zh-TW" altLang="en-US" sz="3200" dirty="0">
                <a:solidFill>
                  <a:schemeClr val="bg1"/>
                </a:solidFill>
                <a:latin typeface="標楷體" panose="03000509000000000000" pitchFamily="65" charset="-120"/>
                <a:ea typeface="標楷體" panose="03000509000000000000" pitchFamily="65" charset="-120"/>
              </a:rPr>
              <a:t>訂定獎勵措施鼓勵男性參與家務或育</a:t>
            </a:r>
            <a:br>
              <a:rPr lang="en-US" altLang="zh-TW" sz="3200" dirty="0">
                <a:solidFill>
                  <a:schemeClr val="bg1"/>
                </a:solidFill>
                <a:latin typeface="標楷體" panose="03000509000000000000" pitchFamily="65" charset="-120"/>
                <a:ea typeface="標楷體" panose="03000509000000000000" pitchFamily="65" charset="-120"/>
              </a:rPr>
            </a:br>
            <a:br>
              <a:rPr lang="en-US" altLang="zh-TW" sz="3200" dirty="0">
                <a:solidFill>
                  <a:schemeClr val="bg1"/>
                </a:solidFill>
                <a:latin typeface="標楷體" panose="03000509000000000000" pitchFamily="65" charset="-120"/>
                <a:ea typeface="標楷體" panose="03000509000000000000" pitchFamily="65" charset="-120"/>
              </a:rPr>
            </a:br>
            <a:r>
              <a:rPr lang="zh-TW" altLang="en-US" sz="3200" dirty="0">
                <a:solidFill>
                  <a:schemeClr val="bg1"/>
                </a:solidFill>
                <a:latin typeface="標楷體" panose="03000509000000000000" pitchFamily="65" charset="-120"/>
                <a:ea typeface="標楷體" panose="03000509000000000000" pitchFamily="65" charset="-120"/>
              </a:rPr>
              <a:t>兒照顧</a:t>
            </a:r>
          </a:p>
        </p:txBody>
      </p:sp>
      <p:sp>
        <p:nvSpPr>
          <p:cNvPr id="3" name="圖片版面配置區 2">
            <a:extLst>
              <a:ext uri="{FF2B5EF4-FFF2-40B4-BE49-F238E27FC236}">
                <a16:creationId xmlns:a16="http://schemas.microsoft.com/office/drawing/2014/main" id="{3F0D4718-8F50-BD3E-2BC9-6DD0AE3572BE}"/>
              </a:ext>
            </a:extLst>
          </p:cNvPr>
          <p:cNvSpPr>
            <a:spLocks noGrp="1"/>
          </p:cNvSpPr>
          <p:nvPr>
            <p:ph type="pic" idx="1"/>
          </p:nvPr>
        </p:nvSpPr>
        <p:spPr>
          <a:xfrm>
            <a:off x="1352938" y="914399"/>
            <a:ext cx="1679511" cy="5337111"/>
          </a:xfrm>
        </p:spPr>
        <p:txBody>
          <a:bodyPr>
            <a:normAutofit fontScale="92500" lnSpcReduction="10000"/>
          </a:bodyPr>
          <a:lstStyle/>
          <a:p>
            <a:r>
              <a:rPr lang="zh-TW" altLang="zh-TW" sz="35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公</a:t>
            </a:r>
            <a:endParaRPr lang="en-US" altLang="zh-TW" sz="35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zh-TW" sz="35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家</a:t>
            </a:r>
            <a:endParaRPr lang="en-US" altLang="zh-TW" sz="35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zh-TW" sz="35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機</a:t>
            </a:r>
            <a:endParaRPr lang="en-US" altLang="zh-TW" sz="35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zh-TW" sz="35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關</a:t>
            </a:r>
            <a:endParaRPr lang="en-US" altLang="zh-TW" sz="35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zh-TW" sz="35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友</a:t>
            </a:r>
            <a:endParaRPr lang="en-US" altLang="zh-TW" sz="35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zh-TW" sz="35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善</a:t>
            </a:r>
            <a:endParaRPr lang="en-US" altLang="zh-TW" sz="35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35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環</a:t>
            </a:r>
            <a:endParaRPr lang="en-US" altLang="zh-TW" sz="35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35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境</a:t>
            </a:r>
            <a:endParaRPr lang="en-US" altLang="zh-TW" sz="35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p>
            <a:endParaRPr lang="zh-TW" altLang="en-US" dirty="0"/>
          </a:p>
        </p:txBody>
      </p:sp>
    </p:spTree>
    <p:extLst>
      <p:ext uri="{BB962C8B-B14F-4D97-AF65-F5344CB8AC3E}">
        <p14:creationId xmlns:p14="http://schemas.microsoft.com/office/powerpoint/2010/main" val="23021012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lumMod val="20000"/>
                <a:lumOff val="80000"/>
              </a:schemeClr>
            </a:gs>
            <a:gs pos="100000">
              <a:schemeClr val="accent6">
                <a:lumMod val="20000"/>
                <a:lumOff val="80000"/>
              </a:schemeClr>
            </a:gs>
          </a:gsLst>
          <a:lin ang="6120000" scaled="1"/>
        </a:gradFill>
        <a:effectLst/>
      </p:bgPr>
    </p:bg>
    <p:spTree>
      <p:nvGrpSpPr>
        <p:cNvPr id="1" name=""/>
        <p:cNvGrpSpPr/>
        <p:nvPr/>
      </p:nvGrpSpPr>
      <p:grpSpPr>
        <a:xfrm>
          <a:off x="0" y="0"/>
          <a:ext cx="0" cy="0"/>
          <a:chOff x="0" y="0"/>
          <a:chExt cx="0" cy="0"/>
        </a:xfrm>
      </p:grpSpPr>
      <p:sp>
        <p:nvSpPr>
          <p:cNvPr id="3" name="文字版面配置區 2">
            <a:extLst>
              <a:ext uri="{FF2B5EF4-FFF2-40B4-BE49-F238E27FC236}">
                <a16:creationId xmlns:a16="http://schemas.microsoft.com/office/drawing/2014/main" id="{29C38FEA-80A2-D417-C44C-14BD72937103}"/>
              </a:ext>
            </a:extLst>
          </p:cNvPr>
          <p:cNvSpPr>
            <a:spLocks noGrp="1"/>
          </p:cNvSpPr>
          <p:nvPr>
            <p:ph type="body" idx="1"/>
          </p:nvPr>
        </p:nvSpPr>
        <p:spPr>
          <a:xfrm>
            <a:off x="1526795" y="620785"/>
            <a:ext cx="8363825" cy="5373615"/>
          </a:xfrm>
        </p:spPr>
        <p:txBody>
          <a:bodyPr>
            <a:normAutofit fontScale="92500" lnSpcReduction="10000"/>
          </a:bodyPr>
          <a:lstStyle/>
          <a:p>
            <a:r>
              <a:rPr lang="en-US" altLang="zh-TW" sz="2600"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112.07.31</a:t>
            </a:r>
            <a:r>
              <a:rPr lang="zh-TW" altLang="zh-TW" sz="2600"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三讀通過擴大性平三法適用範圍，落實「有效性」</a:t>
            </a:r>
            <a:endParaRPr lang="en-US" altLang="zh-TW" sz="2600"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zh-TW" sz="2600" kern="100"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rPr>
              <a:t>、「友善性」及「可信賴」三大原則：</a:t>
            </a:r>
          </a:p>
          <a:p>
            <a:r>
              <a:rPr lang="zh-TW" altLang="zh-TW" sz="2600" kern="100" dirty="0">
                <a:effectLst/>
                <a:latin typeface="標楷體" panose="03000509000000000000" pitchFamily="65" charset="-120"/>
                <a:ea typeface="標楷體" panose="03000509000000000000" pitchFamily="65" charset="-120"/>
                <a:cs typeface="Times New Roman" panose="02020603050405020304" pitchFamily="18" charset="0"/>
              </a:rPr>
              <a:t>一、納入軍、警</a:t>
            </a:r>
            <a:r>
              <a:rPr lang="zh-TW" altLang="en-US" sz="2600" kern="100" dirty="0">
                <a:effectLst/>
                <a:latin typeface="標楷體" panose="03000509000000000000" pitchFamily="65" charset="-120"/>
                <a:ea typeface="標楷體" panose="03000509000000000000" pitchFamily="65" charset="-120"/>
                <a:cs typeface="Times New Roman" panose="02020603050405020304" pitchFamily="18" charset="0"/>
              </a:rPr>
              <a:t>等</a:t>
            </a:r>
            <a:r>
              <a:rPr lang="zh-TW" altLang="zh-TW" sz="2600" kern="100" dirty="0">
                <a:effectLst/>
                <a:latin typeface="標楷體" panose="03000509000000000000" pitchFamily="65" charset="-120"/>
                <a:ea typeface="標楷體" panose="03000509000000000000" pitchFamily="65" charset="-120"/>
                <a:cs typeface="Times New Roman" panose="02020603050405020304" pitchFamily="18" charset="0"/>
              </a:rPr>
              <a:t>非教育部管轄之學校。</a:t>
            </a:r>
          </a:p>
          <a:p>
            <a:r>
              <a:rPr lang="zh-TW" altLang="zh-TW" sz="2600" kern="100" dirty="0">
                <a:effectLst/>
                <a:latin typeface="標楷體" panose="03000509000000000000" pitchFamily="65" charset="-120"/>
                <a:ea typeface="標楷體" panose="03000509000000000000" pitchFamily="65" charset="-120"/>
                <a:cs typeface="Times New Roman" panose="02020603050405020304" pitchFamily="18" charset="0"/>
              </a:rPr>
              <a:t>二、納入受</a:t>
            </a:r>
            <a:r>
              <a:rPr lang="zh-TW" altLang="en-US" sz="2600" kern="100" dirty="0">
                <a:effectLst/>
                <a:latin typeface="標楷體" panose="03000509000000000000" pitchFamily="65" charset="-120"/>
                <a:ea typeface="標楷體" panose="03000509000000000000" pitchFamily="65" charset="-120"/>
                <a:cs typeface="Times New Roman" panose="02020603050405020304" pitchFamily="18" charset="0"/>
              </a:rPr>
              <a:t>僱</a:t>
            </a:r>
            <a:r>
              <a:rPr lang="zh-TW" altLang="zh-TW" sz="2600" kern="100" dirty="0">
                <a:effectLst/>
                <a:latin typeface="標楷體" panose="03000509000000000000" pitchFamily="65" charset="-120"/>
                <a:ea typeface="標楷體" panose="03000509000000000000" pitchFamily="65" charset="-120"/>
                <a:cs typeface="Times New Roman" panose="02020603050405020304" pitchFamily="18" charset="0"/>
              </a:rPr>
              <a:t>者非工作時間遭受性騷擾，不以執行職務</a:t>
            </a:r>
            <a:endParaRPr lang="en-US" altLang="zh-TW" sz="2600"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2600" kern="100" dirty="0">
                <a:latin typeface="標楷體" panose="03000509000000000000" pitchFamily="65" charset="-120"/>
                <a:ea typeface="標楷體" panose="03000509000000000000" pitchFamily="65" charset="-120"/>
                <a:cs typeface="Times New Roman" panose="02020603050405020304" pitchFamily="18" charset="0"/>
              </a:rPr>
              <a:t>    </a:t>
            </a:r>
            <a:r>
              <a:rPr lang="zh-TW" altLang="zh-TW" sz="2600" kern="100" dirty="0">
                <a:effectLst/>
                <a:latin typeface="標楷體" panose="03000509000000000000" pitchFamily="65" charset="-120"/>
                <a:ea typeface="標楷體" panose="03000509000000000000" pitchFamily="65" charset="-120"/>
                <a:cs typeface="Times New Roman" panose="02020603050405020304" pitchFamily="18" charset="0"/>
              </a:rPr>
              <a:t>為限。</a:t>
            </a:r>
          </a:p>
          <a:p>
            <a:r>
              <a:rPr lang="zh-TW" altLang="zh-TW" sz="2600" kern="100" dirty="0">
                <a:effectLst/>
                <a:latin typeface="標楷體" panose="03000509000000000000" pitchFamily="65" charset="-120"/>
                <a:ea typeface="標楷體" panose="03000509000000000000" pitchFamily="65" charset="-120"/>
                <a:cs typeface="Times New Roman" panose="02020603050405020304" pitchFamily="18" charset="0"/>
              </a:rPr>
              <a:t>三、</a:t>
            </a:r>
            <a:r>
              <a:rPr lang="zh-TW" altLang="en-US" sz="2600" i="0" dirty="0">
                <a:effectLst/>
                <a:latin typeface="標楷體" panose="03000509000000000000" pitchFamily="65" charset="-120"/>
                <a:ea typeface="標楷體" panose="03000509000000000000" pitchFamily="65" charset="-120"/>
              </a:rPr>
              <a:t>改善申訴制度</a:t>
            </a:r>
            <a:r>
              <a:rPr lang="en-US" altLang="zh-TW" sz="2600" i="0" dirty="0">
                <a:effectLst/>
                <a:latin typeface="標楷體" panose="03000509000000000000" pitchFamily="65" charset="-120"/>
                <a:ea typeface="標楷體" panose="03000509000000000000" pitchFamily="65" charset="-120"/>
              </a:rPr>
              <a:t>:</a:t>
            </a:r>
            <a:r>
              <a:rPr lang="en-US" altLang="zh-TW" sz="2600" kern="100" dirty="0">
                <a:effectLst/>
                <a:latin typeface="標楷體" panose="03000509000000000000" pitchFamily="65" charset="-120"/>
                <a:ea typeface="標楷體" panose="03000509000000000000" pitchFamily="65" charset="-120"/>
                <a:cs typeface="Times New Roman" panose="02020603050405020304" pitchFamily="18" charset="0"/>
              </a:rPr>
              <a:t>10</a:t>
            </a:r>
            <a:r>
              <a:rPr lang="zh-TW" altLang="zh-TW" sz="2600" kern="100" dirty="0">
                <a:effectLst/>
                <a:latin typeface="標楷體" panose="03000509000000000000" pitchFamily="65" charset="-120"/>
                <a:ea typeface="標楷體" panose="03000509000000000000" pitchFamily="65" charset="-120"/>
                <a:cs typeface="Times New Roman" panose="02020603050405020304" pitchFamily="18" charset="0"/>
              </a:rPr>
              <a:t>人以上企業，強制訂定性騷擾申訴管道</a:t>
            </a:r>
            <a:endParaRPr lang="en-US" altLang="zh-TW" sz="2600"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2600" kern="100" dirty="0">
                <a:latin typeface="標楷體" panose="03000509000000000000" pitchFamily="65" charset="-120"/>
                <a:ea typeface="標楷體" panose="03000509000000000000" pitchFamily="65" charset="-120"/>
                <a:cs typeface="Times New Roman" panose="02020603050405020304" pitchFamily="18" charset="0"/>
              </a:rPr>
              <a:t>   </a:t>
            </a:r>
            <a:r>
              <a:rPr lang="zh-TW" altLang="zh-TW" sz="2600" kern="100" dirty="0">
                <a:effectLst/>
                <a:latin typeface="標楷體" panose="03000509000000000000" pitchFamily="65" charset="-120"/>
                <a:ea typeface="標楷體" panose="03000509000000000000" pitchFamily="65" charset="-120"/>
                <a:cs typeface="Times New Roman" panose="02020603050405020304" pitchFamily="18" charset="0"/>
              </a:rPr>
              <a:t>，勞工局</a:t>
            </a:r>
            <a:r>
              <a:rPr lang="zh-TW" altLang="en-US" sz="2600" kern="100" dirty="0">
                <a:effectLst/>
                <a:latin typeface="標楷體" panose="03000509000000000000" pitchFamily="65" charset="-120"/>
                <a:ea typeface="標楷體" panose="03000509000000000000" pitchFamily="65" charset="-120"/>
                <a:cs typeface="Times New Roman" panose="02020603050405020304" pitchFamily="18" charset="0"/>
              </a:rPr>
              <a:t>介</a:t>
            </a:r>
            <a:r>
              <a:rPr lang="zh-TW" altLang="zh-TW" sz="2600" kern="100" dirty="0">
                <a:effectLst/>
                <a:latin typeface="標楷體" panose="03000509000000000000" pitchFamily="65" charset="-120"/>
                <a:ea typeface="標楷體" panose="03000509000000000000" pitchFamily="65" charset="-120"/>
                <a:cs typeface="Times New Roman" panose="02020603050405020304" pitchFamily="18" charset="0"/>
              </a:rPr>
              <a:t>入調查。</a:t>
            </a:r>
          </a:p>
          <a:p>
            <a:r>
              <a:rPr lang="zh-TW" altLang="zh-TW" sz="2600" kern="100" dirty="0">
                <a:effectLst/>
                <a:latin typeface="標楷體" panose="03000509000000000000" pitchFamily="65" charset="-120"/>
                <a:ea typeface="標楷體" panose="03000509000000000000" pitchFamily="65" charset="-120"/>
                <a:cs typeface="Times New Roman" panose="02020603050405020304" pitchFamily="18" charset="0"/>
              </a:rPr>
              <a:t>四、</a:t>
            </a:r>
            <a:r>
              <a:rPr lang="zh-TW" altLang="en-US" sz="2600" i="0" dirty="0">
                <a:effectLst/>
                <a:latin typeface="標楷體" panose="03000509000000000000" pitchFamily="65" charset="-120"/>
                <a:ea typeface="標楷體" panose="03000509000000000000" pitchFamily="65" charset="-120"/>
              </a:rPr>
              <a:t>行政申訴和裁處時效延長</a:t>
            </a:r>
            <a:r>
              <a:rPr lang="zh-TW" altLang="zh-TW" sz="2600" kern="100" dirty="0">
                <a:effectLst/>
                <a:latin typeface="標楷體" panose="03000509000000000000" pitchFamily="65" charset="-120"/>
                <a:ea typeface="標楷體" panose="03000509000000000000" pitchFamily="65" charset="-120"/>
                <a:cs typeface="Times New Roman" panose="02020603050405020304" pitchFamily="18" charset="0"/>
              </a:rPr>
              <a:t>。</a:t>
            </a:r>
          </a:p>
          <a:p>
            <a:r>
              <a:rPr lang="zh-TW" altLang="zh-TW" sz="2600" kern="100" dirty="0">
                <a:effectLst/>
                <a:latin typeface="標楷體" panose="03000509000000000000" pitchFamily="65" charset="-120"/>
                <a:ea typeface="標楷體" panose="03000509000000000000" pitchFamily="65" charset="-120"/>
                <a:cs typeface="Times New Roman" panose="02020603050405020304" pitchFamily="18" charset="0"/>
              </a:rPr>
              <a:t>五、權勢性騷擾加重處罰。</a:t>
            </a:r>
          </a:p>
          <a:p>
            <a:r>
              <a:rPr lang="zh-TW" altLang="zh-TW" sz="2600" kern="100" dirty="0">
                <a:effectLst/>
                <a:latin typeface="標楷體" panose="03000509000000000000" pitchFamily="65" charset="-120"/>
                <a:ea typeface="標楷體" panose="03000509000000000000" pitchFamily="65" charset="-120"/>
                <a:cs typeface="Times New Roman" panose="02020603050405020304" pitchFamily="18" charset="0"/>
              </a:rPr>
              <a:t>六、加強被害人保護機制，調查期間可要求調整職務，雇主</a:t>
            </a:r>
            <a:endParaRPr lang="en-US" altLang="zh-TW" sz="2600"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2600" kern="100" dirty="0">
                <a:latin typeface="標楷體" panose="03000509000000000000" pitchFamily="65" charset="-120"/>
                <a:ea typeface="標楷體" panose="03000509000000000000" pitchFamily="65" charset="-120"/>
                <a:cs typeface="Times New Roman" panose="02020603050405020304" pitchFamily="18" charset="0"/>
              </a:rPr>
              <a:t>    </a:t>
            </a:r>
            <a:r>
              <a:rPr lang="zh-TW" altLang="zh-TW" sz="2600" kern="100" dirty="0">
                <a:effectLst/>
                <a:latin typeface="標楷體" panose="03000509000000000000" pitchFamily="65" charset="-120"/>
                <a:ea typeface="標楷體" panose="03000509000000000000" pitchFamily="65" charset="-120"/>
                <a:cs typeface="Times New Roman" panose="02020603050405020304" pitchFamily="18" charset="0"/>
              </a:rPr>
              <a:t>不得拒絕。</a:t>
            </a:r>
          </a:p>
          <a:p>
            <a:endParaRPr lang="zh-TW" altLang="en-US" dirty="0"/>
          </a:p>
        </p:txBody>
      </p:sp>
    </p:spTree>
    <p:extLst>
      <p:ext uri="{BB962C8B-B14F-4D97-AF65-F5344CB8AC3E}">
        <p14:creationId xmlns:p14="http://schemas.microsoft.com/office/powerpoint/2010/main" val="4314190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A17E3110-8525-13C7-6DB0-13D179FED98A}"/>
              </a:ext>
            </a:extLst>
          </p:cNvPr>
          <p:cNvSpPr>
            <a:spLocks noGrp="1"/>
          </p:cNvSpPr>
          <p:nvPr>
            <p:ph type="ctrTitle"/>
          </p:nvPr>
        </p:nvSpPr>
        <p:spPr>
          <a:xfrm>
            <a:off x="1887522" y="685799"/>
            <a:ext cx="7784982" cy="2971801"/>
          </a:xfrm>
        </p:spPr>
        <p:txBody>
          <a:bodyPr/>
          <a:lstStyle/>
          <a:p>
            <a:endParaRPr lang="zh-TW" altLang="en-US" dirty="0"/>
          </a:p>
        </p:txBody>
      </p:sp>
      <p:sp>
        <p:nvSpPr>
          <p:cNvPr id="5" name="副標題 4">
            <a:extLst>
              <a:ext uri="{FF2B5EF4-FFF2-40B4-BE49-F238E27FC236}">
                <a16:creationId xmlns:a16="http://schemas.microsoft.com/office/drawing/2014/main" id="{E2A34A81-7D73-2BF0-1E2C-A74B879AA32F}"/>
              </a:ext>
            </a:extLst>
          </p:cNvPr>
          <p:cNvSpPr>
            <a:spLocks noGrp="1"/>
          </p:cNvSpPr>
          <p:nvPr>
            <p:ph type="subTitle" idx="1"/>
          </p:nvPr>
        </p:nvSpPr>
        <p:spPr>
          <a:xfrm>
            <a:off x="1887522" y="5293453"/>
            <a:ext cx="7852096" cy="1191237"/>
          </a:xfrm>
        </p:spPr>
        <p:txBody>
          <a:bodyPr>
            <a:normAutofit/>
          </a:bodyPr>
          <a:lstStyle/>
          <a:p>
            <a:pPr algn="ctr"/>
            <a:r>
              <a:rPr lang="zh-TW" altLang="en-US" sz="4300" b="1" i="0" dirty="0">
                <a:solidFill>
                  <a:schemeClr val="accent2">
                    <a:lumMod val="60000"/>
                    <a:lumOff val="40000"/>
                  </a:schemeClr>
                </a:solidFill>
                <a:effectLst/>
                <a:latin typeface="Noto Sans TC"/>
              </a:rPr>
              <a:t>友善</a:t>
            </a:r>
            <a:r>
              <a:rPr lang="zh-TW" altLang="en-US" sz="4400" b="1" kern="100" dirty="0">
                <a:solidFill>
                  <a:schemeClr val="accent2">
                    <a:lumMod val="60000"/>
                    <a:lumOff val="40000"/>
                  </a:schemeClr>
                </a:solidFill>
                <a:effectLst/>
                <a:latin typeface="Calibri" panose="020F0502020204030204" pitchFamily="34" charset="0"/>
                <a:ea typeface="新細明體" panose="02020500000000000000" pitchFamily="18" charset="-120"/>
                <a:cs typeface="Times New Roman" panose="02020603050405020304" pitchFamily="18" charset="0"/>
              </a:rPr>
              <a:t>尊重</a:t>
            </a:r>
            <a:r>
              <a:rPr lang="zh-TW" altLang="zh-TW" sz="4600" kern="100" dirty="0">
                <a:solidFill>
                  <a:schemeClr val="accent2">
                    <a:lumMod val="60000"/>
                    <a:lumOff val="40000"/>
                  </a:schemeClr>
                </a:solidFill>
                <a:effectLst/>
                <a:latin typeface="Calibri" panose="020F0502020204030204" pitchFamily="34" charset="0"/>
                <a:ea typeface="新細明體" panose="02020500000000000000" pitchFamily="18" charset="-120"/>
                <a:cs typeface="Times New Roman" panose="02020603050405020304" pitchFamily="18" charset="0"/>
              </a:rPr>
              <a:t>，</a:t>
            </a:r>
            <a:r>
              <a:rPr lang="zh-TW" altLang="en-US" sz="4300" b="1" i="0" dirty="0">
                <a:solidFill>
                  <a:schemeClr val="accent2">
                    <a:lumMod val="60000"/>
                    <a:lumOff val="40000"/>
                  </a:schemeClr>
                </a:solidFill>
                <a:effectLst/>
                <a:latin typeface="Noto Sans TC"/>
              </a:rPr>
              <a:t>不論性別都幸福</a:t>
            </a:r>
          </a:p>
          <a:p>
            <a:endParaRPr lang="zh-TW" altLang="en-US" dirty="0"/>
          </a:p>
        </p:txBody>
      </p:sp>
      <p:pic>
        <p:nvPicPr>
          <p:cNvPr id="7" name="圖片 6">
            <a:extLst>
              <a:ext uri="{FF2B5EF4-FFF2-40B4-BE49-F238E27FC236}">
                <a16:creationId xmlns:a16="http://schemas.microsoft.com/office/drawing/2014/main" id="{900BDB75-7567-A9CC-5C5E-E5F9EDA97A92}"/>
              </a:ext>
            </a:extLst>
          </p:cNvPr>
          <p:cNvPicPr>
            <a:picLocks noChangeAspect="1"/>
          </p:cNvPicPr>
          <p:nvPr/>
        </p:nvPicPr>
        <p:blipFill>
          <a:blip r:embed="rId2"/>
          <a:stretch>
            <a:fillRect/>
          </a:stretch>
        </p:blipFill>
        <p:spPr>
          <a:xfrm>
            <a:off x="1887521" y="373310"/>
            <a:ext cx="7784983" cy="4607654"/>
          </a:xfrm>
          <a:prstGeom prst="rect">
            <a:avLst/>
          </a:prstGeom>
        </p:spPr>
      </p:pic>
    </p:spTree>
    <p:extLst>
      <p:ext uri="{BB962C8B-B14F-4D97-AF65-F5344CB8AC3E}">
        <p14:creationId xmlns:p14="http://schemas.microsoft.com/office/powerpoint/2010/main" val="21690663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82EDAC6-9965-212F-EFDE-C1C6271B15DD}"/>
              </a:ext>
            </a:extLst>
          </p:cNvPr>
          <p:cNvSpPr>
            <a:spLocks noGrp="1"/>
          </p:cNvSpPr>
          <p:nvPr>
            <p:ph type="title"/>
          </p:nvPr>
        </p:nvSpPr>
        <p:spPr>
          <a:xfrm>
            <a:off x="1979802" y="1124126"/>
            <a:ext cx="7323589" cy="4051881"/>
          </a:xfrm>
        </p:spPr>
        <p:txBody>
          <a:bodyPr>
            <a:normAutofit/>
          </a:bodyPr>
          <a:lstStyle/>
          <a:p>
            <a:pPr algn="ctr"/>
            <a:r>
              <a:rPr lang="zh-TW" altLang="en-US" sz="7200" b="1" dirty="0"/>
              <a:t>演講結束</a:t>
            </a:r>
            <a:br>
              <a:rPr lang="en-US" altLang="zh-TW" sz="7200" b="1" dirty="0"/>
            </a:br>
            <a:r>
              <a:rPr lang="zh-TW" altLang="en-US" sz="7200" b="1" dirty="0"/>
              <a:t>感謝聆聽 </a:t>
            </a:r>
          </a:p>
        </p:txBody>
      </p:sp>
    </p:spTree>
    <p:extLst>
      <p:ext uri="{BB962C8B-B14F-4D97-AF65-F5344CB8AC3E}">
        <p14:creationId xmlns:p14="http://schemas.microsoft.com/office/powerpoint/2010/main" val="1882801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accent6">
                <a:lumMod val="20000"/>
                <a:lumOff val="80000"/>
              </a:schemeClr>
            </a:gs>
          </a:gsLst>
          <a:lin ang="6120000" scaled="1"/>
        </a:gradFill>
        <a:effectLst/>
      </p:bgPr>
    </p:bg>
    <p:spTree>
      <p:nvGrpSpPr>
        <p:cNvPr id="1" name=""/>
        <p:cNvGrpSpPr/>
        <p:nvPr/>
      </p:nvGrpSpPr>
      <p:grpSpPr>
        <a:xfrm>
          <a:off x="0" y="0"/>
          <a:ext cx="0" cy="0"/>
          <a:chOff x="0" y="0"/>
          <a:chExt cx="0" cy="0"/>
        </a:xfrm>
      </p:grpSpPr>
      <p:sp>
        <p:nvSpPr>
          <p:cNvPr id="6" name="標題 5">
            <a:extLst>
              <a:ext uri="{FF2B5EF4-FFF2-40B4-BE49-F238E27FC236}">
                <a16:creationId xmlns:a16="http://schemas.microsoft.com/office/drawing/2014/main" id="{4A81C01F-1E23-40B5-08A3-838015A4FBCB}"/>
              </a:ext>
            </a:extLst>
          </p:cNvPr>
          <p:cNvSpPr>
            <a:spLocks noGrp="1"/>
          </p:cNvSpPr>
          <p:nvPr>
            <p:ph type="title"/>
          </p:nvPr>
        </p:nvSpPr>
        <p:spPr>
          <a:xfrm>
            <a:off x="684212" y="4487332"/>
            <a:ext cx="10381894" cy="1507067"/>
          </a:xfrm>
        </p:spPr>
        <p:txBody>
          <a:bodyPr>
            <a:normAutofit fontScale="90000"/>
          </a:bodyPr>
          <a:lstStyle/>
          <a:p>
            <a:r>
              <a:rPr lang="zh-TW" altLang="zh-TW" sz="2200" kern="100" dirty="0">
                <a:effectLst/>
                <a:latin typeface="Calibri" panose="020F0502020204030204" pitchFamily="34" charset="0"/>
                <a:ea typeface="新細明體" panose="02020500000000000000" pitchFamily="18" charset="-120"/>
                <a:cs typeface="Times New Roman" panose="02020603050405020304" pitchFamily="18" charset="0"/>
              </a:rPr>
              <a:t>●</a:t>
            </a:r>
            <a:r>
              <a:rPr lang="zh-TW" altLang="en-US" sz="2400" b="0" i="0" dirty="0">
                <a:solidFill>
                  <a:schemeClr val="accent6">
                    <a:lumMod val="75000"/>
                  </a:schemeClr>
                </a:solidFill>
                <a:effectLst/>
                <a:latin typeface="標楷體" panose="03000509000000000000" pitchFamily="65" charset="-120"/>
                <a:ea typeface="標楷體" panose="03000509000000000000" pitchFamily="65" charset="-120"/>
              </a:rPr>
              <a:t>復審遭駁回後，可以提起行政訴訟。   </a:t>
            </a:r>
            <a:r>
              <a:rPr lang="zh-TW" altLang="zh-TW" sz="27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200" b="1" i="0" dirty="0">
                <a:solidFill>
                  <a:srgbClr val="7030A0"/>
                </a:solidFill>
                <a:effectLst/>
                <a:latin typeface="標楷體" panose="03000509000000000000" pitchFamily="65" charset="-120"/>
                <a:ea typeface="標楷體" panose="03000509000000000000" pitchFamily="65" charset="-120"/>
              </a:rPr>
              <a:t>管理措施</a:t>
            </a:r>
            <a:r>
              <a:rPr lang="zh-TW" altLang="en-US" sz="2200" b="0" i="0" dirty="0">
                <a:solidFill>
                  <a:srgbClr val="7030A0"/>
                </a:solidFill>
                <a:effectLst/>
                <a:latin typeface="標楷體" panose="03000509000000000000" pitchFamily="65" charset="-120"/>
                <a:ea typeface="標楷體" panose="03000509000000000000" pitchFamily="65" charset="-120"/>
              </a:rPr>
              <a:t>或有關</a:t>
            </a:r>
            <a:r>
              <a:rPr lang="zh-TW" altLang="en-US" sz="2200" b="1" i="0" dirty="0">
                <a:solidFill>
                  <a:srgbClr val="7030A0"/>
                </a:solidFill>
                <a:effectLst/>
                <a:latin typeface="標楷體" panose="03000509000000000000" pitchFamily="65" charset="-120"/>
                <a:ea typeface="標楷體" panose="03000509000000000000" pitchFamily="65" charset="-120"/>
              </a:rPr>
              <a:t>工作條件</a:t>
            </a:r>
            <a:r>
              <a:rPr lang="zh-TW" altLang="en-US" sz="2200" b="0" i="0" dirty="0">
                <a:solidFill>
                  <a:srgbClr val="7030A0"/>
                </a:solidFill>
                <a:effectLst/>
                <a:latin typeface="標楷體" panose="03000509000000000000" pitchFamily="65" charset="-120"/>
                <a:ea typeface="標楷體" panose="03000509000000000000" pitchFamily="65" charset="-120"/>
              </a:rPr>
              <a:t>的處置， </a:t>
            </a:r>
            <a:br>
              <a:rPr lang="en-US" altLang="zh-TW" sz="2200" b="0" i="0" dirty="0">
                <a:solidFill>
                  <a:srgbClr val="7030A0"/>
                </a:solidFill>
                <a:effectLst/>
                <a:latin typeface="標楷體" panose="03000509000000000000" pitchFamily="65" charset="-120"/>
                <a:ea typeface="標楷體" panose="03000509000000000000" pitchFamily="65" charset="-120"/>
              </a:rPr>
            </a:br>
            <a:r>
              <a:rPr lang="en-US" altLang="zh-TW" sz="2200" b="0" i="0" dirty="0">
                <a:solidFill>
                  <a:srgbClr val="7030A0"/>
                </a:solidFill>
                <a:effectLst/>
                <a:latin typeface="標楷體" panose="03000509000000000000" pitchFamily="65" charset="-120"/>
                <a:ea typeface="標楷體" panose="03000509000000000000" pitchFamily="65" charset="-120"/>
              </a:rPr>
              <a:t>                                          </a:t>
            </a:r>
            <a:r>
              <a:rPr lang="zh-TW" altLang="en-US" sz="2200" b="0" i="0" dirty="0">
                <a:solidFill>
                  <a:srgbClr val="7030A0"/>
                </a:solidFill>
                <a:effectLst/>
                <a:latin typeface="標楷體" panose="03000509000000000000" pitchFamily="65" charset="-120"/>
                <a:ea typeface="標楷體" panose="03000509000000000000" pitchFamily="65" charset="-120"/>
              </a:rPr>
              <a:t>再申訴是救濟終點，不能向法院請求法救濟</a:t>
            </a:r>
            <a:r>
              <a:rPr lang="zh-TW" altLang="en-US" sz="2000" b="0" i="0" dirty="0">
                <a:solidFill>
                  <a:srgbClr val="7030A0"/>
                </a:solidFill>
                <a:effectLst/>
                <a:latin typeface="標楷體" panose="03000509000000000000" pitchFamily="65" charset="-120"/>
                <a:ea typeface="標楷體" panose="03000509000000000000" pitchFamily="65" charset="-120"/>
              </a:rPr>
              <a:t>。</a:t>
            </a:r>
            <a:r>
              <a:rPr lang="zh-TW" altLang="en-US" sz="2000" b="0" i="0" dirty="0">
                <a:solidFill>
                  <a:schemeClr val="accent6">
                    <a:lumMod val="75000"/>
                  </a:schemeClr>
                </a:solidFill>
                <a:effectLst/>
                <a:latin typeface="標楷體" panose="03000509000000000000" pitchFamily="65" charset="-120"/>
                <a:ea typeface="標楷體" panose="03000509000000000000" pitchFamily="65" charset="-120"/>
              </a:rPr>
              <a:t> </a:t>
            </a:r>
            <a:br>
              <a:rPr lang="en-US" altLang="zh-TW" sz="2000" b="0" i="0" dirty="0">
                <a:solidFill>
                  <a:schemeClr val="accent6">
                    <a:lumMod val="75000"/>
                  </a:schemeClr>
                </a:solidFill>
                <a:effectLst/>
                <a:latin typeface="標楷體" panose="03000509000000000000" pitchFamily="65" charset="-120"/>
                <a:ea typeface="標楷體" panose="03000509000000000000" pitchFamily="65" charset="-120"/>
              </a:rPr>
            </a:br>
            <a:br>
              <a:rPr lang="en-US" altLang="zh-TW" sz="2000" b="0" i="0" dirty="0">
                <a:solidFill>
                  <a:srgbClr val="C00000"/>
                </a:solidFill>
                <a:effectLst/>
                <a:latin typeface="標楷體" panose="03000509000000000000" pitchFamily="65" charset="-120"/>
                <a:ea typeface="標楷體" panose="03000509000000000000" pitchFamily="65" charset="-120"/>
              </a:rPr>
            </a:br>
            <a:endParaRPr lang="zh-TW" altLang="en-US" sz="2000" dirty="0">
              <a:solidFill>
                <a:srgbClr val="7030A0"/>
              </a:solidFill>
              <a:latin typeface="標楷體" panose="03000509000000000000" pitchFamily="65" charset="-120"/>
              <a:ea typeface="標楷體" panose="03000509000000000000" pitchFamily="65" charset="-120"/>
            </a:endParaRPr>
          </a:p>
        </p:txBody>
      </p:sp>
      <p:sp>
        <p:nvSpPr>
          <p:cNvPr id="7" name="內容版面配置區 6">
            <a:extLst>
              <a:ext uri="{FF2B5EF4-FFF2-40B4-BE49-F238E27FC236}">
                <a16:creationId xmlns:a16="http://schemas.microsoft.com/office/drawing/2014/main" id="{2E0C6AD9-400E-811A-CF92-00AAE03FF43B}"/>
              </a:ext>
            </a:extLst>
          </p:cNvPr>
          <p:cNvSpPr>
            <a:spLocks noGrp="1"/>
          </p:cNvSpPr>
          <p:nvPr>
            <p:ph sz="half" idx="1"/>
          </p:nvPr>
        </p:nvSpPr>
        <p:spPr/>
        <p:txBody>
          <a:bodyPr>
            <a:normAutofit/>
          </a:bodyPr>
          <a:lstStyle/>
          <a:p>
            <a:pPr marL="0" indent="0">
              <a:buNone/>
            </a:pPr>
            <a:br>
              <a:rPr lang="zh-TW" altLang="en-US" sz="2200" b="0" i="0" u="none" strike="noStrike" dirty="0">
                <a:solidFill>
                  <a:srgbClr val="A44A36"/>
                </a:solidFill>
                <a:effectLst/>
                <a:latin typeface="Cooper Hewitt"/>
                <a:hlinkClick r:id="rId2"/>
              </a:rPr>
            </a:br>
            <a:r>
              <a:rPr lang="zh-TW" altLang="zh-TW" sz="22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a:t>
            </a:r>
            <a:r>
              <a:rPr lang="zh-TW" altLang="en-US" sz="2200" b="0" i="0" u="none" strike="noStrike" dirty="0">
                <a:solidFill>
                  <a:schemeClr val="accent6">
                    <a:lumMod val="75000"/>
                  </a:schemeClr>
                </a:solidFill>
                <a:effectLst/>
                <a:latin typeface="標楷體" panose="03000509000000000000" pitchFamily="65" charset="-120"/>
                <a:ea typeface="標楷體" panose="03000509000000000000" pitchFamily="65" charset="-120"/>
              </a:rPr>
              <a:t>公務人員保障法第</a:t>
            </a:r>
            <a:r>
              <a:rPr lang="en-US" altLang="zh-TW" sz="2200" b="0" i="0" u="none" strike="noStrike" dirty="0">
                <a:solidFill>
                  <a:schemeClr val="accent6">
                    <a:lumMod val="75000"/>
                  </a:schemeClr>
                </a:solidFill>
                <a:effectLst/>
                <a:latin typeface="標楷體" panose="03000509000000000000" pitchFamily="65" charset="-120"/>
                <a:ea typeface="標楷體" panose="03000509000000000000" pitchFamily="65" charset="-120"/>
              </a:rPr>
              <a:t>25</a:t>
            </a:r>
            <a:r>
              <a:rPr lang="zh-TW" altLang="en-US" sz="2200" b="0" i="0" u="none" strike="noStrike" dirty="0">
                <a:solidFill>
                  <a:schemeClr val="accent6">
                    <a:lumMod val="75000"/>
                  </a:schemeClr>
                </a:solidFill>
                <a:effectLst/>
                <a:latin typeface="標楷體" panose="03000509000000000000" pitchFamily="65" charset="-120"/>
                <a:ea typeface="標楷體" panose="03000509000000000000" pitchFamily="65" charset="-120"/>
              </a:rPr>
              <a:t>條第</a:t>
            </a:r>
            <a:r>
              <a:rPr lang="en-US" altLang="zh-TW" sz="2200" b="0" i="0" u="none" strike="noStrike" dirty="0">
                <a:solidFill>
                  <a:schemeClr val="accent6">
                    <a:lumMod val="75000"/>
                  </a:schemeClr>
                </a:solidFill>
                <a:effectLst/>
                <a:latin typeface="標楷體" panose="03000509000000000000" pitchFamily="65" charset="-120"/>
                <a:ea typeface="標楷體" panose="03000509000000000000" pitchFamily="65" charset="-120"/>
              </a:rPr>
              <a:t>1</a:t>
            </a:r>
            <a:r>
              <a:rPr lang="zh-TW" altLang="en-US" sz="2200" b="0" i="0" u="none" strike="noStrike" dirty="0">
                <a:solidFill>
                  <a:schemeClr val="accent6">
                    <a:lumMod val="75000"/>
                  </a:schemeClr>
                </a:solidFill>
                <a:effectLst/>
                <a:latin typeface="標楷體" panose="03000509000000000000" pitchFamily="65" charset="-120"/>
                <a:ea typeface="標楷體" panose="03000509000000000000" pitchFamily="65" charset="-120"/>
              </a:rPr>
              <a:t>項</a:t>
            </a:r>
            <a:r>
              <a:rPr lang="zh-TW" altLang="en-US" sz="2200" b="0" i="0" dirty="0">
                <a:solidFill>
                  <a:schemeClr val="accent6">
                    <a:lumMod val="75000"/>
                  </a:schemeClr>
                </a:solidFill>
                <a:effectLst/>
                <a:latin typeface="標楷體" panose="03000509000000000000" pitchFamily="65" charset="-120"/>
                <a:ea typeface="標楷體" panose="03000509000000000000" pitchFamily="65" charset="-120"/>
              </a:rPr>
              <a:t>前段：</a:t>
            </a:r>
            <a:r>
              <a:rPr lang="en-US" altLang="zh-TW" sz="2200" dirty="0">
                <a:solidFill>
                  <a:schemeClr val="accent6">
                    <a:lumMod val="75000"/>
                  </a:schemeClr>
                </a:solidFill>
                <a:latin typeface="標楷體" panose="03000509000000000000" pitchFamily="65" charset="-120"/>
                <a:ea typeface="標楷體" panose="03000509000000000000" pitchFamily="65" charset="-120"/>
              </a:rPr>
              <a:t>  </a:t>
            </a:r>
            <a:r>
              <a:rPr lang="zh-TW" altLang="en-US" sz="2200" b="0" i="0" dirty="0">
                <a:solidFill>
                  <a:schemeClr val="accent6">
                    <a:lumMod val="75000"/>
                  </a:schemeClr>
                </a:solidFill>
                <a:effectLst/>
                <a:latin typeface="標楷體" panose="03000509000000000000" pitchFamily="65" charset="-120"/>
                <a:ea typeface="標楷體" panose="03000509000000000000" pitchFamily="65" charset="-120"/>
              </a:rPr>
              <a:t>「公務人員對於服務機關或人事主管機關所為之行政處分，認為違法或顯然不當，致損害其權利或利益者，得依本法提起復審。」</a:t>
            </a:r>
            <a:endParaRPr lang="zh-TW" altLang="en-US" sz="2200" dirty="0">
              <a:solidFill>
                <a:schemeClr val="accent6">
                  <a:lumMod val="75000"/>
                </a:schemeClr>
              </a:solidFill>
              <a:latin typeface="標楷體" panose="03000509000000000000" pitchFamily="65" charset="-120"/>
              <a:ea typeface="標楷體" panose="03000509000000000000" pitchFamily="65" charset="-120"/>
            </a:endParaRPr>
          </a:p>
        </p:txBody>
      </p:sp>
      <p:sp>
        <p:nvSpPr>
          <p:cNvPr id="8" name="內容版面配置區 7">
            <a:extLst>
              <a:ext uri="{FF2B5EF4-FFF2-40B4-BE49-F238E27FC236}">
                <a16:creationId xmlns:a16="http://schemas.microsoft.com/office/drawing/2014/main" id="{16F3FC19-B4AF-91B6-0C8F-D1EA4DD1307A}"/>
              </a:ext>
            </a:extLst>
          </p:cNvPr>
          <p:cNvSpPr>
            <a:spLocks noGrp="1"/>
          </p:cNvSpPr>
          <p:nvPr>
            <p:ph sz="half" idx="2"/>
          </p:nvPr>
        </p:nvSpPr>
        <p:spPr/>
        <p:txBody>
          <a:bodyPr>
            <a:normAutofit/>
          </a:bodyPr>
          <a:lstStyle/>
          <a:p>
            <a:pPr marL="0" indent="0">
              <a:buNone/>
            </a:pPr>
            <a:br>
              <a:rPr lang="zh-TW" altLang="en-US" sz="2200" b="0" i="0" u="none" strike="noStrike" dirty="0">
                <a:solidFill>
                  <a:srgbClr val="A44A36"/>
                </a:solidFill>
                <a:effectLst/>
                <a:latin typeface="Cooper Hewitt"/>
                <a:hlinkClick r:id="rId3"/>
              </a:rPr>
            </a:br>
            <a:r>
              <a:rPr lang="zh-TW" altLang="zh-TW" sz="24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200" b="0" i="0" u="none" strike="noStrike" dirty="0">
                <a:solidFill>
                  <a:srgbClr val="7030A0"/>
                </a:solidFill>
                <a:effectLst/>
                <a:latin typeface="標楷體" panose="03000509000000000000" pitchFamily="65" charset="-120"/>
                <a:ea typeface="標楷體" panose="03000509000000000000" pitchFamily="65" charset="-120"/>
              </a:rPr>
              <a:t>公務人員保障法第</a:t>
            </a:r>
            <a:r>
              <a:rPr lang="en-US" altLang="zh-TW" sz="2200" b="0" i="0" u="none" strike="noStrike" dirty="0">
                <a:solidFill>
                  <a:srgbClr val="7030A0"/>
                </a:solidFill>
                <a:effectLst/>
                <a:latin typeface="標楷體" panose="03000509000000000000" pitchFamily="65" charset="-120"/>
                <a:ea typeface="標楷體" panose="03000509000000000000" pitchFamily="65" charset="-120"/>
              </a:rPr>
              <a:t>77</a:t>
            </a:r>
            <a:r>
              <a:rPr lang="zh-TW" altLang="en-US" sz="2200" b="0" i="0" u="none" strike="noStrike" dirty="0">
                <a:solidFill>
                  <a:srgbClr val="7030A0"/>
                </a:solidFill>
                <a:effectLst/>
                <a:latin typeface="標楷體" panose="03000509000000000000" pitchFamily="65" charset="-120"/>
                <a:ea typeface="標楷體" panose="03000509000000000000" pitchFamily="65" charset="-120"/>
              </a:rPr>
              <a:t>條</a:t>
            </a:r>
            <a:r>
              <a:rPr lang="zh-TW" altLang="en-US" sz="2200" b="0" i="0" dirty="0">
                <a:solidFill>
                  <a:srgbClr val="7030A0"/>
                </a:solidFill>
                <a:effectLst/>
                <a:latin typeface="標楷體" panose="03000509000000000000" pitchFamily="65" charset="-120"/>
                <a:ea typeface="標楷體" panose="03000509000000000000" pitchFamily="65" charset="-120"/>
              </a:rPr>
              <a:t>第</a:t>
            </a:r>
            <a:r>
              <a:rPr lang="en-US" altLang="zh-TW" sz="2200" b="0" i="0" dirty="0">
                <a:solidFill>
                  <a:srgbClr val="7030A0"/>
                </a:solidFill>
                <a:effectLst/>
                <a:latin typeface="標楷體" panose="03000509000000000000" pitchFamily="65" charset="-120"/>
                <a:ea typeface="標楷體" panose="03000509000000000000" pitchFamily="65" charset="-120"/>
              </a:rPr>
              <a:t>1</a:t>
            </a:r>
            <a:r>
              <a:rPr lang="zh-TW" altLang="en-US" sz="2200" b="0" i="0" dirty="0">
                <a:solidFill>
                  <a:srgbClr val="7030A0"/>
                </a:solidFill>
                <a:effectLst/>
                <a:latin typeface="標楷體" panose="03000509000000000000" pitchFamily="65" charset="-120"/>
                <a:ea typeface="標楷體" panose="03000509000000000000" pitchFamily="65" charset="-120"/>
              </a:rPr>
              <a:t>項：「公   務人員對於服務機關所為之管理措施或有關工作條件之處置認為不當，致影響其權益者，得依本法提起申訴、再申訴。」</a:t>
            </a:r>
            <a:endParaRPr lang="zh-TW" altLang="en-US" sz="2200" dirty="0">
              <a:solidFill>
                <a:srgbClr val="7030A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230393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88750">
              <a:srgbClr val="256A98"/>
            </a:gs>
            <a:gs pos="77500">
              <a:srgbClr val="437CA1"/>
            </a:gs>
            <a:gs pos="55000">
              <a:srgbClr val="809FB3"/>
            </a:gs>
            <a:gs pos="10000">
              <a:schemeClr val="accent5">
                <a:lumMod val="20000"/>
                <a:lumOff val="8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0EEC141-B680-461D-55A6-FD154D7E43B9}"/>
              </a:ext>
            </a:extLst>
          </p:cNvPr>
          <p:cNvSpPr>
            <a:spLocks noGrp="1"/>
          </p:cNvSpPr>
          <p:nvPr>
            <p:ph type="title"/>
          </p:nvPr>
        </p:nvSpPr>
        <p:spPr>
          <a:xfrm>
            <a:off x="1610686" y="363895"/>
            <a:ext cx="8883942" cy="1166326"/>
          </a:xfrm>
        </p:spPr>
        <p:txBody>
          <a:bodyPr>
            <a:normAutofit fontScale="90000"/>
          </a:bodyPr>
          <a:lstStyle/>
          <a:p>
            <a:pPr algn="ctr"/>
            <a:r>
              <a:rPr lang="zh-TW" altLang="en-US" b="1" dirty="0"/>
              <a:t>  </a:t>
            </a:r>
            <a:r>
              <a:rPr lang="zh-TW" altLang="en-US" b="1" dirty="0">
                <a:solidFill>
                  <a:schemeClr val="bg2">
                    <a:lumMod val="50000"/>
                  </a:schemeClr>
                </a:solidFill>
              </a:rPr>
              <a:t>人事行政行為一覽表</a:t>
            </a:r>
            <a:br>
              <a:rPr lang="en-US" altLang="zh-TW" dirty="0">
                <a:solidFill>
                  <a:schemeClr val="bg2">
                    <a:lumMod val="50000"/>
                  </a:schemeClr>
                </a:solidFill>
              </a:rPr>
            </a:br>
            <a:r>
              <a:rPr lang="zh-TW" altLang="en-US" b="1" dirty="0">
                <a:solidFill>
                  <a:schemeClr val="bg2">
                    <a:lumMod val="50000"/>
                  </a:schemeClr>
                </a:solidFill>
              </a:rPr>
              <a:t>  </a:t>
            </a:r>
            <a:r>
              <a:rPr lang="en-US" altLang="zh-TW" sz="2000" b="1" dirty="0">
                <a:solidFill>
                  <a:schemeClr val="bg2">
                    <a:lumMod val="50000"/>
                  </a:schemeClr>
                </a:solidFill>
              </a:rPr>
              <a:t>(</a:t>
            </a:r>
            <a:r>
              <a:rPr lang="zh-TW" altLang="en-US" sz="2000" b="1" dirty="0">
                <a:solidFill>
                  <a:schemeClr val="bg2">
                    <a:lumMod val="50000"/>
                  </a:schemeClr>
                </a:solidFill>
              </a:rPr>
              <a:t>公務人員保障暨培訓委員會</a:t>
            </a:r>
            <a:r>
              <a:rPr lang="en-US" altLang="zh-TW" sz="2000" b="1" dirty="0">
                <a:solidFill>
                  <a:schemeClr val="bg2">
                    <a:lumMod val="50000"/>
                  </a:schemeClr>
                </a:solidFill>
              </a:rPr>
              <a:t>109</a:t>
            </a:r>
            <a:r>
              <a:rPr lang="zh-TW" altLang="en-US" sz="2000" b="1" dirty="0">
                <a:solidFill>
                  <a:schemeClr val="bg2">
                    <a:lumMod val="50000"/>
                  </a:schemeClr>
                </a:solidFill>
              </a:rPr>
              <a:t>年</a:t>
            </a:r>
            <a:r>
              <a:rPr lang="en-US" altLang="zh-TW" sz="2000" b="1" dirty="0">
                <a:solidFill>
                  <a:schemeClr val="bg2">
                    <a:lumMod val="50000"/>
                  </a:schemeClr>
                </a:solidFill>
              </a:rPr>
              <a:t>9</a:t>
            </a:r>
            <a:r>
              <a:rPr lang="zh-TW" altLang="en-US" sz="2000" b="1" dirty="0">
                <a:solidFill>
                  <a:schemeClr val="bg2">
                    <a:lumMod val="50000"/>
                  </a:schemeClr>
                </a:solidFill>
              </a:rPr>
              <a:t>月</a:t>
            </a:r>
            <a:r>
              <a:rPr lang="en-US" altLang="zh-TW" sz="2000" b="1" dirty="0">
                <a:solidFill>
                  <a:schemeClr val="bg2">
                    <a:lumMod val="50000"/>
                  </a:schemeClr>
                </a:solidFill>
              </a:rPr>
              <a:t>22</a:t>
            </a:r>
            <a:r>
              <a:rPr lang="zh-TW" altLang="en-US" sz="2000" b="1" dirty="0">
                <a:solidFill>
                  <a:schemeClr val="bg2">
                    <a:lumMod val="50000"/>
                  </a:schemeClr>
                </a:solidFill>
              </a:rPr>
              <a:t>日</a:t>
            </a:r>
            <a:r>
              <a:rPr lang="en-US" altLang="zh-TW" sz="2000" b="1" dirty="0">
                <a:solidFill>
                  <a:schemeClr val="bg2">
                    <a:lumMod val="50000"/>
                  </a:schemeClr>
                </a:solidFill>
              </a:rPr>
              <a:t>109</a:t>
            </a:r>
            <a:r>
              <a:rPr lang="zh-TW" altLang="en-US" sz="2000" b="1" dirty="0">
                <a:solidFill>
                  <a:schemeClr val="bg2">
                    <a:lumMod val="50000"/>
                  </a:schemeClr>
                </a:solidFill>
              </a:rPr>
              <a:t>年第</a:t>
            </a:r>
            <a:r>
              <a:rPr lang="en-US" altLang="zh-TW" sz="2000" b="1" dirty="0">
                <a:solidFill>
                  <a:schemeClr val="bg2">
                    <a:lumMod val="50000"/>
                  </a:schemeClr>
                </a:solidFill>
              </a:rPr>
              <a:t>12</a:t>
            </a:r>
            <a:r>
              <a:rPr lang="zh-TW" altLang="en-US" sz="2000" b="1" dirty="0">
                <a:solidFill>
                  <a:schemeClr val="bg2">
                    <a:lumMod val="50000"/>
                  </a:schemeClr>
                </a:solidFill>
              </a:rPr>
              <a:t>次委員會議通過</a:t>
            </a:r>
            <a:r>
              <a:rPr lang="en-US" altLang="zh-TW" sz="2000" b="1" dirty="0">
                <a:solidFill>
                  <a:schemeClr val="bg2">
                    <a:lumMod val="50000"/>
                  </a:schemeClr>
                </a:solidFill>
              </a:rPr>
              <a:t>)</a:t>
            </a:r>
            <a:endParaRPr lang="zh-TW" altLang="en-US" sz="2000" b="1" dirty="0">
              <a:solidFill>
                <a:schemeClr val="bg2">
                  <a:lumMod val="50000"/>
                </a:schemeClr>
              </a:solidFill>
            </a:endParaRPr>
          </a:p>
        </p:txBody>
      </p:sp>
      <p:sp>
        <p:nvSpPr>
          <p:cNvPr id="3" name="文字版面配置區 2">
            <a:extLst>
              <a:ext uri="{FF2B5EF4-FFF2-40B4-BE49-F238E27FC236}">
                <a16:creationId xmlns:a16="http://schemas.microsoft.com/office/drawing/2014/main" id="{46DF5E33-28C0-0F48-0D41-30758F63B0CF}"/>
              </a:ext>
            </a:extLst>
          </p:cNvPr>
          <p:cNvSpPr>
            <a:spLocks noGrp="1"/>
          </p:cNvSpPr>
          <p:nvPr>
            <p:ph type="body" idx="1"/>
          </p:nvPr>
        </p:nvSpPr>
        <p:spPr>
          <a:xfrm>
            <a:off x="1149291" y="1595535"/>
            <a:ext cx="9345337" cy="4398865"/>
          </a:xfrm>
        </p:spPr>
        <p:txBody>
          <a:bodyPr/>
          <a:lstStyle/>
          <a:p>
            <a:endParaRPr lang="zh-TW" altLang="en-US" dirty="0"/>
          </a:p>
        </p:txBody>
      </p:sp>
      <p:pic>
        <p:nvPicPr>
          <p:cNvPr id="5" name="圖片 4">
            <a:extLst>
              <a:ext uri="{FF2B5EF4-FFF2-40B4-BE49-F238E27FC236}">
                <a16:creationId xmlns:a16="http://schemas.microsoft.com/office/drawing/2014/main" id="{1679BC72-305E-41C0-2EB4-207FE22B30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7372" y="1595535"/>
            <a:ext cx="8696588" cy="4398866"/>
          </a:xfrm>
          <a:prstGeom prst="rect">
            <a:avLst/>
          </a:prstGeom>
        </p:spPr>
      </p:pic>
    </p:spTree>
    <p:extLst>
      <p:ext uri="{BB962C8B-B14F-4D97-AF65-F5344CB8AC3E}">
        <p14:creationId xmlns:p14="http://schemas.microsoft.com/office/powerpoint/2010/main" val="170595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
              <a:schemeClr val="tx1">
                <a:lumMod val="65000"/>
              </a:schemeClr>
            </a:gs>
            <a:gs pos="100000">
              <a:schemeClr val="tx2">
                <a:lumMod val="20000"/>
                <a:lumOff val="80000"/>
              </a:schemeClr>
            </a:gs>
          </a:gsLst>
          <a:lin ang="6120000" scaled="1"/>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6CF4FC0-6DAC-1903-9425-1FE78D8A6EA0}"/>
              </a:ext>
            </a:extLst>
          </p:cNvPr>
          <p:cNvSpPr>
            <a:spLocks noGrp="1"/>
          </p:cNvSpPr>
          <p:nvPr>
            <p:ph type="title"/>
          </p:nvPr>
        </p:nvSpPr>
        <p:spPr>
          <a:xfrm>
            <a:off x="2149148" y="1390261"/>
            <a:ext cx="8758338" cy="4805266"/>
          </a:xfrm>
        </p:spPr>
        <p:txBody>
          <a:bodyPr>
            <a:normAutofit/>
          </a:bodyPr>
          <a:lstStyle/>
          <a:p>
            <a:r>
              <a:rPr lang="zh-TW" altLang="en-US" sz="28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一</a:t>
            </a:r>
            <a:r>
              <a:rPr lang="zh-TW" altLang="en-US" sz="2800" b="0" i="0" dirty="0">
                <a:solidFill>
                  <a:srgbClr val="252525"/>
                </a:solidFill>
                <a:effectLst/>
                <a:latin typeface="標楷體" panose="03000509000000000000" pitchFamily="65" charset="-120"/>
                <a:ea typeface="標楷體" panose="03000509000000000000" pitchFamily="65" charset="-120"/>
              </a:rPr>
              <a:t>、</a:t>
            </a:r>
            <a:r>
              <a:rPr lang="zh-TW" altLang="zh-TW" sz="28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尚未經立法定義，目前係依實務見解作態樣化的</a:t>
            </a:r>
            <a:br>
              <a:rPr lang="en-US" altLang="zh-TW" sz="28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en-US" sz="28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28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形塑。</a:t>
            </a:r>
            <a:br>
              <a:rPr lang="en-US" altLang="zh-TW" sz="28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br>
            <a:br>
              <a:rPr lang="en-US" altLang="zh-TW" sz="28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en-US" sz="28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二</a:t>
            </a:r>
            <a:r>
              <a:rPr lang="zh-TW" altLang="en-US" sz="2800" b="0" i="0" dirty="0">
                <a:solidFill>
                  <a:srgbClr val="252525"/>
                </a:solidFill>
                <a:effectLst/>
                <a:latin typeface="標楷體" panose="03000509000000000000" pitchFamily="65" charset="-120"/>
                <a:ea typeface="標楷體" panose="03000509000000000000" pitchFamily="65" charset="-120"/>
              </a:rPr>
              <a:t>、</a:t>
            </a:r>
            <a:r>
              <a:rPr lang="en-US" altLang="zh-TW" sz="2800" b="0" i="0" dirty="0">
                <a:solidFill>
                  <a:srgbClr val="252525"/>
                </a:solidFill>
                <a:effectLst/>
                <a:latin typeface="標楷體" panose="03000509000000000000" pitchFamily="65" charset="-120"/>
                <a:ea typeface="標楷體" panose="03000509000000000000" pitchFamily="65" charset="-120"/>
              </a:rPr>
              <a:t>『</a:t>
            </a:r>
            <a:r>
              <a:rPr lang="zh-TW" altLang="en-US" sz="2800" b="0" i="0" dirty="0">
                <a:solidFill>
                  <a:srgbClr val="252525"/>
                </a:solidFill>
                <a:effectLst/>
                <a:latin typeface="標楷體" panose="03000509000000000000" pitchFamily="65" charset="-120"/>
                <a:ea typeface="標楷體" panose="03000509000000000000" pitchFamily="65" charset="-120"/>
              </a:rPr>
              <a:t>職場霸凌</a:t>
            </a:r>
            <a:r>
              <a:rPr lang="en-US" altLang="zh-TW" sz="2800" b="0" i="0" dirty="0">
                <a:solidFill>
                  <a:srgbClr val="252525"/>
                </a:solidFill>
                <a:effectLst/>
                <a:latin typeface="標楷體" panose="03000509000000000000" pitchFamily="65" charset="-120"/>
                <a:ea typeface="標楷體" panose="03000509000000000000" pitchFamily="65" charset="-120"/>
              </a:rPr>
              <a:t>』</a:t>
            </a:r>
            <a:r>
              <a:rPr lang="zh-TW" altLang="en-US" sz="2800" b="0" i="0" dirty="0">
                <a:solidFill>
                  <a:srgbClr val="252525"/>
                </a:solidFill>
                <a:effectLst/>
                <a:latin typeface="標楷體" panose="03000509000000000000" pitchFamily="65" charset="-120"/>
                <a:ea typeface="標楷體" panose="03000509000000000000" pitchFamily="65" charset="-120"/>
              </a:rPr>
              <a:t>，意指在工作</a:t>
            </a:r>
            <a:r>
              <a:rPr lang="zh-TW" altLang="en-US" sz="2800" b="0" i="0" dirty="0">
                <a:solidFill>
                  <a:schemeClr val="bg1"/>
                </a:solidFill>
                <a:effectLst/>
                <a:latin typeface="標楷體" panose="03000509000000000000" pitchFamily="65" charset="-120"/>
                <a:ea typeface="標楷體" panose="03000509000000000000" pitchFamily="65" charset="-120"/>
              </a:rPr>
              <a:t>場所中發生，藉由權</a:t>
            </a:r>
            <a:br>
              <a:rPr lang="en-US" altLang="zh-TW" sz="2800" b="0" i="0" dirty="0">
                <a:solidFill>
                  <a:schemeClr val="bg1"/>
                </a:solidFill>
                <a:effectLst/>
                <a:latin typeface="標楷體" panose="03000509000000000000" pitchFamily="65" charset="-120"/>
                <a:ea typeface="標楷體" panose="03000509000000000000" pitchFamily="65" charset="-120"/>
              </a:rPr>
            </a:br>
            <a:r>
              <a:rPr lang="zh-TW" altLang="en-US" sz="2800" b="0" i="0" dirty="0">
                <a:solidFill>
                  <a:schemeClr val="bg1"/>
                </a:solidFill>
                <a:effectLst/>
                <a:latin typeface="標楷體" panose="03000509000000000000" pitchFamily="65" charset="-120"/>
                <a:ea typeface="標楷體" panose="03000509000000000000" pitchFamily="65" charset="-120"/>
              </a:rPr>
              <a:t>    力濫用與不公平的處罰所造成的持續性、</a:t>
            </a:r>
            <a:r>
              <a:rPr lang="zh-TW" altLang="zh-TW" sz="2800" dirty="0">
                <a:solidFill>
                  <a:schemeClr val="bg1"/>
                </a:solidFill>
                <a:effectLst/>
                <a:ea typeface="標楷體" panose="03000509000000000000" pitchFamily="65" charset="-120"/>
                <a:cs typeface="Times New Roman" panose="02020603050405020304" pitchFamily="18" charset="0"/>
              </a:rPr>
              <a:t>針對性</a:t>
            </a:r>
            <a:br>
              <a:rPr lang="en-US" altLang="zh-TW" sz="2800" dirty="0">
                <a:solidFill>
                  <a:schemeClr val="bg1"/>
                </a:solidFill>
                <a:effectLst/>
                <a:ea typeface="標楷體" panose="03000509000000000000" pitchFamily="65" charset="-120"/>
                <a:cs typeface="Times New Roman" panose="02020603050405020304" pitchFamily="18" charset="0"/>
              </a:rPr>
            </a:br>
            <a:r>
              <a:rPr lang="en-US" altLang="zh-TW" sz="2800" dirty="0">
                <a:solidFill>
                  <a:schemeClr val="bg1"/>
                </a:solidFill>
                <a:effectLst/>
                <a:ea typeface="標楷體" panose="03000509000000000000" pitchFamily="65" charset="-120"/>
                <a:cs typeface="Times New Roman" panose="02020603050405020304" pitchFamily="18" charset="0"/>
              </a:rPr>
              <a:t>       </a:t>
            </a:r>
            <a:r>
              <a:rPr lang="zh-TW" altLang="en-US" sz="2800" b="0" i="0" dirty="0">
                <a:solidFill>
                  <a:schemeClr val="bg1"/>
                </a:solidFill>
                <a:effectLst/>
                <a:latin typeface="標楷體" panose="03000509000000000000" pitchFamily="65" charset="-120"/>
                <a:ea typeface="標楷體" panose="03000509000000000000" pitchFamily="65" charset="-120"/>
              </a:rPr>
              <a:t>、</a:t>
            </a:r>
            <a:r>
              <a:rPr lang="zh-TW" altLang="zh-TW" sz="2800" dirty="0">
                <a:solidFill>
                  <a:schemeClr val="bg1"/>
                </a:solidFill>
                <a:effectLst/>
                <a:ea typeface="標楷體" panose="03000509000000000000" pitchFamily="65" charset="-120"/>
                <a:cs typeface="Times New Roman" panose="02020603050405020304" pitchFamily="18" charset="0"/>
              </a:rPr>
              <a:t>重複性</a:t>
            </a:r>
            <a:r>
              <a:rPr lang="zh-TW" altLang="en-US" sz="2800" b="0" i="0" dirty="0">
                <a:solidFill>
                  <a:schemeClr val="bg1"/>
                </a:solidFill>
                <a:effectLst/>
                <a:latin typeface="標楷體" panose="03000509000000000000" pitchFamily="65" charset="-120"/>
                <a:ea typeface="標楷體" panose="03000509000000000000" pitchFamily="65" charset="-120"/>
              </a:rPr>
              <a:t>的冒犯、威脅、冷落、孤立或侮辱行為</a:t>
            </a:r>
            <a:br>
              <a:rPr lang="en-US" altLang="zh-TW" sz="2800" b="0" i="0" dirty="0">
                <a:solidFill>
                  <a:schemeClr val="bg1"/>
                </a:solidFill>
                <a:effectLst/>
                <a:latin typeface="標楷體" panose="03000509000000000000" pitchFamily="65" charset="-120"/>
                <a:ea typeface="標楷體" panose="03000509000000000000" pitchFamily="65" charset="-120"/>
              </a:rPr>
            </a:br>
            <a:r>
              <a:rPr lang="en-US" altLang="zh-TW" sz="2800" b="0" i="0" dirty="0">
                <a:solidFill>
                  <a:schemeClr val="bg1"/>
                </a:solidFill>
                <a:effectLst/>
                <a:latin typeface="標楷體" panose="03000509000000000000" pitchFamily="65" charset="-120"/>
                <a:ea typeface="標楷體" panose="03000509000000000000" pitchFamily="65" charset="-120"/>
              </a:rPr>
              <a:t>    </a:t>
            </a:r>
            <a:r>
              <a:rPr lang="zh-TW" altLang="en-US" sz="2800" b="0" i="0" dirty="0">
                <a:solidFill>
                  <a:srgbClr val="252525"/>
                </a:solidFill>
                <a:effectLst/>
                <a:latin typeface="標楷體" panose="03000509000000000000" pitchFamily="65" charset="-120"/>
                <a:ea typeface="標楷體" panose="03000509000000000000" pitchFamily="65" charset="-120"/>
              </a:rPr>
              <a:t>，使被霸凌者感到受挫、被威脅、羞辱、被孤立</a:t>
            </a:r>
            <a:br>
              <a:rPr lang="en-US" altLang="zh-TW" sz="2800" b="0" i="0" dirty="0">
                <a:solidFill>
                  <a:srgbClr val="252525"/>
                </a:solidFill>
                <a:effectLst/>
                <a:latin typeface="標楷體" panose="03000509000000000000" pitchFamily="65" charset="-120"/>
                <a:ea typeface="標楷體" panose="03000509000000000000" pitchFamily="65" charset="-120"/>
              </a:rPr>
            </a:br>
            <a:r>
              <a:rPr lang="en-US" altLang="zh-TW" sz="2800" b="0" i="0" dirty="0">
                <a:solidFill>
                  <a:srgbClr val="252525"/>
                </a:solidFill>
                <a:effectLst/>
                <a:latin typeface="標楷體" panose="03000509000000000000" pitchFamily="65" charset="-120"/>
                <a:ea typeface="標楷體" panose="03000509000000000000" pitchFamily="65" charset="-120"/>
              </a:rPr>
              <a:t>     </a:t>
            </a:r>
            <a:r>
              <a:rPr lang="zh-TW" altLang="en-US" sz="2800" b="0" i="0" dirty="0">
                <a:solidFill>
                  <a:srgbClr val="252525"/>
                </a:solidFill>
                <a:effectLst/>
                <a:latin typeface="標楷體" panose="03000509000000000000" pitchFamily="65" charset="-120"/>
                <a:ea typeface="標楷體" panose="03000509000000000000" pitchFamily="65" charset="-120"/>
              </a:rPr>
              <a:t>及受傷，進而折損其自信並帶來沈重的身心壓力。</a:t>
            </a:r>
            <a:br>
              <a:rPr lang="en-US" altLang="zh-TW" sz="2800" b="0" i="0" dirty="0">
                <a:solidFill>
                  <a:srgbClr val="252525"/>
                </a:solidFill>
                <a:effectLst/>
                <a:latin typeface="標楷體" panose="03000509000000000000" pitchFamily="65" charset="-120"/>
                <a:ea typeface="標楷體" panose="03000509000000000000" pitchFamily="65" charset="-120"/>
              </a:rPr>
            </a:br>
            <a:br>
              <a:rPr lang="en-US" altLang="zh-TW" sz="2800" b="0" i="0" dirty="0">
                <a:solidFill>
                  <a:srgbClr val="252525"/>
                </a:solidFill>
                <a:effectLst/>
                <a:latin typeface="標楷體" panose="03000509000000000000" pitchFamily="65" charset="-120"/>
                <a:ea typeface="標楷體" panose="03000509000000000000" pitchFamily="65" charset="-120"/>
              </a:rPr>
            </a:br>
            <a:r>
              <a:rPr lang="zh-TW" altLang="en-US" sz="2800" b="0" i="0" dirty="0">
                <a:solidFill>
                  <a:srgbClr val="252525"/>
                </a:solidFill>
                <a:effectLst/>
                <a:latin typeface="標楷體" panose="03000509000000000000" pitchFamily="65" charset="-120"/>
                <a:ea typeface="標楷體" panose="03000509000000000000" pitchFamily="65" charset="-120"/>
              </a:rPr>
              <a:t>三、可能發生在上司對部屬、部屬對上司，或同儕間。</a:t>
            </a:r>
            <a:endParaRPr lang="zh-TW" altLang="en-US" sz="2800" dirty="0">
              <a:latin typeface="標楷體" panose="03000509000000000000" pitchFamily="65" charset="-120"/>
              <a:ea typeface="標楷體" panose="03000509000000000000" pitchFamily="65" charset="-120"/>
            </a:endParaRPr>
          </a:p>
        </p:txBody>
      </p:sp>
      <p:sp>
        <p:nvSpPr>
          <p:cNvPr id="3" name="內容版面配置區 2">
            <a:extLst>
              <a:ext uri="{FF2B5EF4-FFF2-40B4-BE49-F238E27FC236}">
                <a16:creationId xmlns:a16="http://schemas.microsoft.com/office/drawing/2014/main" id="{78767B65-EA1E-6405-5B32-6945B8563F13}"/>
              </a:ext>
            </a:extLst>
          </p:cNvPr>
          <p:cNvSpPr>
            <a:spLocks noGrp="1"/>
          </p:cNvSpPr>
          <p:nvPr>
            <p:ph idx="1"/>
          </p:nvPr>
        </p:nvSpPr>
        <p:spPr>
          <a:xfrm>
            <a:off x="2127380" y="373225"/>
            <a:ext cx="8263812" cy="1212980"/>
          </a:xfrm>
        </p:spPr>
        <p:txBody>
          <a:bodyPr>
            <a:normAutofit/>
          </a:bodyPr>
          <a:lstStyle/>
          <a:p>
            <a:pPr marL="0" indent="0" algn="ctr">
              <a:buNone/>
            </a:pPr>
            <a:r>
              <a:rPr lang="zh-TW" altLang="en-US" sz="4400" b="1" dirty="0">
                <a:solidFill>
                  <a:srgbClr val="000000"/>
                </a:solidFill>
                <a:effectLst/>
                <a:ea typeface="標楷體" panose="03000509000000000000" pitchFamily="65" charset="-120"/>
                <a:cs typeface="Times New Roman" panose="02020603050405020304" pitchFamily="18" charset="0"/>
              </a:rPr>
              <a:t>     </a:t>
            </a:r>
            <a:r>
              <a:rPr lang="zh-TW" altLang="zh-TW" sz="4400" b="1" dirty="0">
                <a:solidFill>
                  <a:srgbClr val="000000"/>
                </a:solidFill>
                <a:effectLst/>
                <a:ea typeface="標楷體" panose="03000509000000000000" pitchFamily="65" charset="-120"/>
                <a:cs typeface="Times New Roman" panose="02020603050405020304" pitchFamily="18" charset="0"/>
              </a:rPr>
              <a:t>職場霸凌</a:t>
            </a:r>
            <a:endParaRPr lang="zh-TW" altLang="en-US" sz="4400" b="1" dirty="0"/>
          </a:p>
        </p:txBody>
      </p:sp>
    </p:spTree>
    <p:extLst>
      <p:ext uri="{BB962C8B-B14F-4D97-AF65-F5344CB8AC3E}">
        <p14:creationId xmlns:p14="http://schemas.microsoft.com/office/powerpoint/2010/main" val="1172670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50000"/>
                <a:lumOff val="50000"/>
              </a:schemeClr>
            </a:gs>
            <a:gs pos="100000">
              <a:schemeClr val="tx2">
                <a:lumMod val="20000"/>
                <a:lumOff val="80000"/>
              </a:schemeClr>
            </a:gs>
            <a:gs pos="41000">
              <a:schemeClr val="tx1">
                <a:lumMod val="75000"/>
              </a:schemeClr>
            </a:gs>
            <a:gs pos="3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43CAAA-0257-49C0-4EC7-EF6C40B36876}"/>
              </a:ext>
            </a:extLst>
          </p:cNvPr>
          <p:cNvSpPr>
            <a:spLocks noGrp="1"/>
          </p:cNvSpPr>
          <p:nvPr>
            <p:ph type="title"/>
          </p:nvPr>
        </p:nvSpPr>
        <p:spPr>
          <a:xfrm>
            <a:off x="2027820" y="1940766"/>
            <a:ext cx="8534400" cy="5131153"/>
          </a:xfrm>
        </p:spPr>
        <p:txBody>
          <a:bodyPr>
            <a:noAutofit/>
          </a:bodyPr>
          <a:lstStyle/>
          <a:p>
            <a:r>
              <a:rPr lang="zh-TW" altLang="zh-TW" sz="32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一、南投縣政府職場霸凌防治及處理作業規定</a:t>
            </a:r>
            <a:br>
              <a:rPr lang="en-US" altLang="zh-TW" sz="32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en-US" sz="32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en-US" sz="3200" b="0" i="0" dirty="0">
                <a:solidFill>
                  <a:schemeClr val="bg2"/>
                </a:solidFill>
                <a:effectLst/>
                <a:latin typeface="標楷體" panose="03000509000000000000" pitchFamily="65" charset="-120"/>
                <a:ea typeface="標楷體" panose="03000509000000000000" pitchFamily="65" charset="-120"/>
              </a:rPr>
              <a:t>、</a:t>
            </a:r>
            <a:r>
              <a:rPr lang="zh-TW" altLang="zh-TW" sz="32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所屬機關學校自訂之職場霸凌防治及處</a:t>
            </a:r>
            <a:br>
              <a:rPr lang="en-US" altLang="zh-TW" sz="32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en-US" sz="32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32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理作業規定。</a:t>
            </a:r>
            <a:br>
              <a:rPr lang="zh-TW" altLang="zh-TW" sz="32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zh-TW" sz="32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二、有無設置申訴管道。</a:t>
            </a:r>
            <a:br>
              <a:rPr lang="zh-TW" altLang="zh-TW" sz="32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zh-TW" sz="32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三、啟動</a:t>
            </a:r>
            <a:r>
              <a:rPr lang="en-US" altLang="zh-TW" sz="32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32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成立</a:t>
            </a:r>
            <a:r>
              <a:rPr lang="en-US" altLang="zh-TW" sz="32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32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調查小組。</a:t>
            </a:r>
            <a:br>
              <a:rPr lang="zh-TW" altLang="zh-TW" sz="32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zh-TW" sz="32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四、關注申訴人有無遭威脅或需協助。</a:t>
            </a:r>
            <a:br>
              <a:rPr lang="zh-TW" altLang="zh-TW" sz="32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br>
            <a:r>
              <a:rPr lang="zh-TW" altLang="zh-TW" sz="32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五、</a:t>
            </a:r>
            <a:r>
              <a:rPr lang="zh-TW" altLang="en-US" sz="3200" kern="100" dirty="0">
                <a:solidFill>
                  <a:schemeClr val="bg2">
                    <a:lumMod val="75000"/>
                  </a:schemeClr>
                </a:solidFill>
                <a:latin typeface="標楷體" panose="03000509000000000000" pitchFamily="65" charset="-120"/>
                <a:ea typeface="標楷體" panose="03000509000000000000" pitchFamily="65" charset="-120"/>
                <a:cs typeface="Times New Roman" panose="02020603050405020304" pitchFamily="18" charset="0"/>
              </a:rPr>
              <a:t>適法的</a:t>
            </a:r>
            <a:r>
              <a:rPr lang="zh-TW" altLang="zh-TW" sz="32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調查</a:t>
            </a:r>
            <a:r>
              <a:rPr lang="zh-TW" altLang="en-US" sz="32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過程</a:t>
            </a:r>
            <a:br>
              <a:rPr lang="zh-TW" altLang="zh-TW" sz="32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br>
            <a:br>
              <a:rPr lang="zh-TW" altLang="zh-TW" sz="3200" kern="100" dirty="0">
                <a:solidFill>
                  <a:schemeClr val="bg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br>
            <a:endParaRPr lang="zh-TW" altLang="en-US" sz="3200" dirty="0">
              <a:solidFill>
                <a:schemeClr val="bg2">
                  <a:lumMod val="75000"/>
                </a:schemeClr>
              </a:solidFill>
              <a:latin typeface="標楷體" panose="03000509000000000000" pitchFamily="65" charset="-120"/>
              <a:ea typeface="標楷體" panose="03000509000000000000" pitchFamily="65" charset="-120"/>
            </a:endParaRPr>
          </a:p>
        </p:txBody>
      </p:sp>
      <p:sp>
        <p:nvSpPr>
          <p:cNvPr id="3" name="內容版面配置區 2">
            <a:extLst>
              <a:ext uri="{FF2B5EF4-FFF2-40B4-BE49-F238E27FC236}">
                <a16:creationId xmlns:a16="http://schemas.microsoft.com/office/drawing/2014/main" id="{32CEDFFA-3F95-59D1-1622-EEB05046CD4B}"/>
              </a:ext>
            </a:extLst>
          </p:cNvPr>
          <p:cNvSpPr>
            <a:spLocks noGrp="1"/>
          </p:cNvSpPr>
          <p:nvPr>
            <p:ph idx="1"/>
          </p:nvPr>
        </p:nvSpPr>
        <p:spPr>
          <a:xfrm>
            <a:off x="2027820" y="863600"/>
            <a:ext cx="8534400" cy="741265"/>
          </a:xfrm>
        </p:spPr>
        <p:txBody>
          <a:bodyPr>
            <a:normAutofit/>
          </a:bodyPr>
          <a:lstStyle/>
          <a:p>
            <a:pPr marL="0" indent="0" algn="ctr">
              <a:buNone/>
            </a:pPr>
            <a:r>
              <a:rPr lang="zh-TW" altLang="en-US" sz="3600" b="1" dirty="0">
                <a:latin typeface="標楷體" panose="03000509000000000000" pitchFamily="65" charset="-120"/>
                <a:ea typeface="標楷體" panose="03000509000000000000" pitchFamily="65" charset="-120"/>
              </a:rPr>
              <a:t>職場霸凌事件處理程序</a:t>
            </a:r>
          </a:p>
        </p:txBody>
      </p:sp>
    </p:spTree>
    <p:extLst>
      <p:ext uri="{BB962C8B-B14F-4D97-AF65-F5344CB8AC3E}">
        <p14:creationId xmlns:p14="http://schemas.microsoft.com/office/powerpoint/2010/main" val="1316913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2">
                <a:lumMod val="20000"/>
                <a:lumOff val="80000"/>
              </a:schemeClr>
            </a:gs>
            <a:gs pos="50000">
              <a:schemeClr val="tx1"/>
            </a:gs>
          </a:gsLst>
          <a:lin ang="6120000" scaled="1"/>
        </a:gradFill>
        <a:effectLst/>
      </p:bgPr>
    </p:bg>
    <p:spTree>
      <p:nvGrpSpPr>
        <p:cNvPr id="1" name=""/>
        <p:cNvGrpSpPr/>
        <p:nvPr/>
      </p:nvGrpSpPr>
      <p:grpSpPr>
        <a:xfrm>
          <a:off x="0" y="0"/>
          <a:ext cx="0" cy="0"/>
          <a:chOff x="0" y="0"/>
          <a:chExt cx="0" cy="0"/>
        </a:xfrm>
      </p:grpSpPr>
      <p:sp>
        <p:nvSpPr>
          <p:cNvPr id="5" name="圖片版面配置區 4">
            <a:extLst>
              <a:ext uri="{FF2B5EF4-FFF2-40B4-BE49-F238E27FC236}">
                <a16:creationId xmlns:a16="http://schemas.microsoft.com/office/drawing/2014/main" id="{AA07F0B1-581E-A1F1-E6DC-1C8D234C0D14}"/>
              </a:ext>
            </a:extLst>
          </p:cNvPr>
          <p:cNvSpPr>
            <a:spLocks noGrp="1"/>
          </p:cNvSpPr>
          <p:nvPr>
            <p:ph type="pic" idx="1"/>
          </p:nvPr>
        </p:nvSpPr>
        <p:spPr>
          <a:xfrm>
            <a:off x="1203650" y="979714"/>
            <a:ext cx="1306286" cy="4506686"/>
          </a:xfrm>
        </p:spPr>
        <p:txBody>
          <a:bodyPr/>
          <a:lstStyle/>
          <a:p>
            <a:r>
              <a:rPr lang="zh-TW" altLang="en-US" sz="4800" b="1" dirty="0">
                <a:latin typeface="標楷體" panose="03000509000000000000" pitchFamily="65" charset="-120"/>
                <a:ea typeface="標楷體" panose="03000509000000000000" pitchFamily="65" charset="-120"/>
              </a:rPr>
              <a:t>調</a:t>
            </a:r>
            <a:endParaRPr lang="en-US" altLang="zh-TW" sz="4800" b="1" dirty="0">
              <a:latin typeface="標楷體" panose="03000509000000000000" pitchFamily="65" charset="-120"/>
              <a:ea typeface="標楷體" panose="03000509000000000000" pitchFamily="65" charset="-120"/>
            </a:endParaRPr>
          </a:p>
          <a:p>
            <a:r>
              <a:rPr lang="zh-TW" altLang="en-US" sz="4800" b="1" dirty="0">
                <a:latin typeface="標楷體" panose="03000509000000000000" pitchFamily="65" charset="-120"/>
                <a:ea typeface="標楷體" panose="03000509000000000000" pitchFamily="65" charset="-120"/>
              </a:rPr>
              <a:t>查</a:t>
            </a:r>
            <a:endParaRPr lang="en-US" altLang="zh-TW" sz="4800" b="1" dirty="0">
              <a:latin typeface="標楷體" panose="03000509000000000000" pitchFamily="65" charset="-120"/>
              <a:ea typeface="標楷體" panose="03000509000000000000" pitchFamily="65" charset="-120"/>
            </a:endParaRPr>
          </a:p>
          <a:p>
            <a:r>
              <a:rPr lang="zh-TW" altLang="en-US" sz="4800" b="1" dirty="0">
                <a:latin typeface="標楷體" panose="03000509000000000000" pitchFamily="65" charset="-120"/>
                <a:ea typeface="標楷體" panose="03000509000000000000" pitchFamily="65" charset="-120"/>
              </a:rPr>
              <a:t>小</a:t>
            </a:r>
            <a:endParaRPr lang="en-US" altLang="zh-TW" sz="4800" b="1" dirty="0">
              <a:latin typeface="標楷體" panose="03000509000000000000" pitchFamily="65" charset="-120"/>
              <a:ea typeface="標楷體" panose="03000509000000000000" pitchFamily="65" charset="-120"/>
            </a:endParaRPr>
          </a:p>
          <a:p>
            <a:r>
              <a:rPr lang="zh-TW" altLang="en-US" sz="4800" b="1" dirty="0">
                <a:latin typeface="標楷體" panose="03000509000000000000" pitchFamily="65" charset="-120"/>
                <a:ea typeface="標楷體" panose="03000509000000000000" pitchFamily="65" charset="-120"/>
              </a:rPr>
              <a:t>組</a:t>
            </a:r>
            <a:endParaRPr lang="en-US" altLang="zh-TW" sz="4800" b="1" dirty="0">
              <a:latin typeface="標楷體" panose="03000509000000000000" pitchFamily="65" charset="-120"/>
              <a:ea typeface="標楷體" panose="03000509000000000000" pitchFamily="65" charset="-120"/>
            </a:endParaRPr>
          </a:p>
          <a:p>
            <a:endParaRPr lang="en-US" altLang="zh-TW" dirty="0"/>
          </a:p>
          <a:p>
            <a:endParaRPr lang="en-US" altLang="zh-TW" dirty="0"/>
          </a:p>
          <a:p>
            <a:endParaRPr lang="zh-TW" altLang="en-US" dirty="0"/>
          </a:p>
        </p:txBody>
      </p:sp>
      <p:sp>
        <p:nvSpPr>
          <p:cNvPr id="6" name="文字版面配置區 5">
            <a:extLst>
              <a:ext uri="{FF2B5EF4-FFF2-40B4-BE49-F238E27FC236}">
                <a16:creationId xmlns:a16="http://schemas.microsoft.com/office/drawing/2014/main" id="{5EED1069-FAAC-0058-A9AE-C0DFA2ADD5F4}"/>
              </a:ext>
            </a:extLst>
          </p:cNvPr>
          <p:cNvSpPr>
            <a:spLocks noGrp="1"/>
          </p:cNvSpPr>
          <p:nvPr>
            <p:ph type="body" sz="half" idx="2"/>
          </p:nvPr>
        </p:nvSpPr>
        <p:spPr>
          <a:xfrm>
            <a:off x="3312367" y="604357"/>
            <a:ext cx="7190651" cy="5012672"/>
          </a:xfrm>
        </p:spPr>
        <p:txBody>
          <a:bodyPr>
            <a:normAutofit fontScale="92500"/>
          </a:bodyPr>
          <a:lstStyle/>
          <a:p>
            <a:r>
              <a:rPr lang="zh-TW" altLang="en-US" sz="3600" dirty="0">
                <a:latin typeface="標楷體" panose="03000509000000000000" pitchFamily="65" charset="-120"/>
                <a:ea typeface="標楷體" panose="03000509000000000000" pitchFamily="65" charset="-120"/>
              </a:rPr>
              <a:t>一</a:t>
            </a:r>
            <a:r>
              <a:rPr lang="zh-TW" altLang="zh-TW" sz="36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600" kern="100" dirty="0">
                <a:effectLst/>
                <a:latin typeface="標楷體" panose="03000509000000000000" pitchFamily="65" charset="-120"/>
                <a:ea typeface="標楷體" panose="03000509000000000000" pitchFamily="65" charset="-120"/>
                <a:cs typeface="Times New Roman" panose="02020603050405020304" pitchFamily="18" charset="0"/>
              </a:rPr>
              <a:t>程序正義</a:t>
            </a:r>
            <a:endParaRPr lang="en-US" altLang="zh-TW" sz="3600"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3600" kern="100" dirty="0">
                <a:latin typeface="標楷體" panose="03000509000000000000" pitchFamily="65" charset="-120"/>
                <a:ea typeface="標楷體" panose="03000509000000000000" pitchFamily="65" charset="-120"/>
                <a:cs typeface="Times New Roman" panose="02020603050405020304" pitchFamily="18" charset="0"/>
              </a:rPr>
              <a:t>二</a:t>
            </a:r>
            <a:r>
              <a:rPr lang="zh-TW" altLang="zh-TW" sz="36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600" kern="100" dirty="0">
                <a:effectLst/>
                <a:latin typeface="標楷體" panose="03000509000000000000" pitchFamily="65" charset="-120"/>
                <a:ea typeface="標楷體" panose="03000509000000000000" pitchFamily="65" charset="-120"/>
                <a:cs typeface="Times New Roman" panose="02020603050405020304" pitchFamily="18" charset="0"/>
              </a:rPr>
              <a:t>主動檢視是否有須迴避人員</a:t>
            </a:r>
            <a:endParaRPr lang="en-US" altLang="zh-TW" sz="3600"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3600" kern="100" dirty="0">
                <a:latin typeface="標楷體" panose="03000509000000000000" pitchFamily="65" charset="-120"/>
                <a:ea typeface="標楷體" panose="03000509000000000000" pitchFamily="65" charset="-120"/>
                <a:cs typeface="Times New Roman" panose="02020603050405020304" pitchFamily="18" charset="0"/>
              </a:rPr>
              <a:t>三</a:t>
            </a:r>
            <a:r>
              <a:rPr lang="zh-TW" altLang="zh-TW" sz="36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600" kern="100" dirty="0">
                <a:effectLst/>
                <a:latin typeface="標楷體" panose="03000509000000000000" pitchFamily="65" charset="-120"/>
                <a:ea typeface="標楷體" panose="03000509000000000000" pitchFamily="65" charset="-120"/>
                <a:cs typeface="Times New Roman" panose="02020603050405020304" pitchFamily="18" charset="0"/>
              </a:rPr>
              <a:t>保密</a:t>
            </a:r>
            <a:r>
              <a:rPr lang="zh-TW" altLang="en-US" sz="3600" kern="100" dirty="0">
                <a:latin typeface="標楷體" panose="03000509000000000000" pitchFamily="65" charset="-120"/>
                <a:ea typeface="標楷體" panose="03000509000000000000" pitchFamily="65" charset="-120"/>
                <a:cs typeface="Times New Roman" panose="02020603050405020304" pitchFamily="18" charset="0"/>
              </a:rPr>
              <a:t>原則</a:t>
            </a:r>
            <a:endParaRPr lang="en-US" altLang="zh-TW" sz="3600"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3600" kern="100" dirty="0">
                <a:latin typeface="標楷體" panose="03000509000000000000" pitchFamily="65" charset="-120"/>
                <a:ea typeface="標楷體" panose="03000509000000000000" pitchFamily="65" charset="-120"/>
                <a:cs typeface="Times New Roman" panose="02020603050405020304" pitchFamily="18" charset="0"/>
              </a:rPr>
              <a:t>四</a:t>
            </a:r>
            <a:r>
              <a:rPr lang="zh-TW" altLang="zh-TW" sz="36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600" kern="100" dirty="0">
                <a:effectLst/>
                <a:latin typeface="標楷體" panose="03000509000000000000" pitchFamily="65" charset="-120"/>
                <a:ea typeface="標楷體" panose="03000509000000000000" pitchFamily="65" charset="-120"/>
                <a:cs typeface="Times New Roman" panose="02020603050405020304" pitchFamily="18" charset="0"/>
              </a:rPr>
              <a:t>行政程序法第</a:t>
            </a:r>
            <a:r>
              <a:rPr lang="en-US" altLang="zh-TW" sz="3600" kern="100" dirty="0">
                <a:effectLst/>
                <a:latin typeface="標楷體" panose="03000509000000000000" pitchFamily="65" charset="-120"/>
                <a:ea typeface="標楷體" panose="03000509000000000000" pitchFamily="65" charset="-120"/>
                <a:cs typeface="Times New Roman" panose="02020603050405020304" pitchFamily="18" charset="0"/>
              </a:rPr>
              <a:t>102</a:t>
            </a:r>
            <a:r>
              <a:rPr lang="zh-TW" altLang="en-US" sz="3600" kern="100" dirty="0">
                <a:effectLst/>
                <a:latin typeface="標楷體" panose="03000509000000000000" pitchFamily="65" charset="-120"/>
                <a:ea typeface="標楷體" panose="03000509000000000000" pitchFamily="65" charset="-120"/>
                <a:cs typeface="Times New Roman" panose="02020603050405020304" pitchFamily="18" charset="0"/>
              </a:rPr>
              <a:t>條陳述意見</a:t>
            </a:r>
            <a:r>
              <a:rPr lang="zh-TW" altLang="en-US" sz="3600" kern="100" dirty="0">
                <a:latin typeface="標楷體" panose="03000509000000000000" pitchFamily="65" charset="-120"/>
                <a:ea typeface="標楷體" panose="03000509000000000000" pitchFamily="65" charset="-120"/>
                <a:cs typeface="Times New Roman" panose="02020603050405020304" pitchFamily="18" charset="0"/>
              </a:rPr>
              <a:t>機會</a:t>
            </a:r>
            <a:endParaRPr lang="en-US" altLang="zh-TW" sz="3600"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3600" kern="100" dirty="0">
                <a:latin typeface="標楷體" panose="03000509000000000000" pitchFamily="65" charset="-120"/>
                <a:ea typeface="標楷體" panose="03000509000000000000" pitchFamily="65" charset="-120"/>
                <a:cs typeface="Times New Roman" panose="02020603050405020304" pitchFamily="18" charset="0"/>
              </a:rPr>
              <a:t>五</a:t>
            </a:r>
            <a:r>
              <a:rPr lang="zh-TW" altLang="zh-TW" sz="36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600" kern="100" dirty="0">
                <a:effectLst/>
                <a:latin typeface="標楷體" panose="03000509000000000000" pitchFamily="65" charset="-120"/>
                <a:ea typeface="標楷體" panose="03000509000000000000" pitchFamily="65" charset="-120"/>
                <a:cs typeface="Times New Roman" panose="02020603050405020304" pitchFamily="18" charset="0"/>
              </a:rPr>
              <a:t>組成調查小組</a:t>
            </a:r>
            <a:endParaRPr lang="en-US" altLang="zh-TW" sz="3600"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3600" kern="100" dirty="0">
                <a:latin typeface="標楷體" panose="03000509000000000000" pitchFamily="65" charset="-120"/>
                <a:ea typeface="標楷體" panose="03000509000000000000" pitchFamily="65" charset="-120"/>
                <a:cs typeface="Times New Roman" panose="02020603050405020304" pitchFamily="18" charset="0"/>
              </a:rPr>
              <a:t>六</a:t>
            </a:r>
            <a:r>
              <a:rPr lang="zh-TW" altLang="zh-TW" sz="36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600" kern="100" dirty="0">
                <a:effectLst/>
                <a:latin typeface="標楷體" panose="03000509000000000000" pitchFamily="65" charset="-120"/>
                <a:ea typeface="標楷體" panose="03000509000000000000" pitchFamily="65" charset="-120"/>
                <a:cs typeface="Times New Roman" panose="02020603050405020304" pitchFamily="18" charset="0"/>
              </a:rPr>
              <a:t>調查證據作成決定</a:t>
            </a:r>
            <a:endParaRPr lang="en-US" altLang="zh-TW" sz="3600"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sz="3600" kern="100" dirty="0">
                <a:latin typeface="標楷體" panose="03000509000000000000" pitchFamily="65" charset="-120"/>
                <a:ea typeface="標楷體" panose="03000509000000000000" pitchFamily="65" charset="-120"/>
                <a:cs typeface="Times New Roman" panose="02020603050405020304" pitchFamily="18" charset="0"/>
              </a:rPr>
              <a:t>七</a:t>
            </a:r>
            <a:r>
              <a:rPr lang="zh-TW" altLang="zh-TW" sz="36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600" kern="100" dirty="0">
                <a:effectLst/>
                <a:latin typeface="標楷體" panose="03000509000000000000" pitchFamily="65" charset="-120"/>
                <a:ea typeface="標楷體" panose="03000509000000000000" pitchFamily="65" charset="-120"/>
                <a:cs typeface="Times New Roman" panose="02020603050405020304" pitchFamily="18" charset="0"/>
              </a:rPr>
              <a:t>心理輔導</a:t>
            </a:r>
            <a:r>
              <a:rPr lang="zh-TW" altLang="zh-TW" sz="36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600" kern="100" dirty="0">
                <a:effectLst/>
                <a:latin typeface="標楷體" panose="03000509000000000000" pitchFamily="65" charset="-120"/>
                <a:ea typeface="標楷體" panose="03000509000000000000" pitchFamily="65" charset="-120"/>
                <a:cs typeface="Times New Roman" panose="02020603050405020304" pitchFamily="18" charset="0"/>
              </a:rPr>
              <a:t>醫療轉介</a:t>
            </a:r>
            <a:endParaRPr lang="zh-TW" altLang="zh-TW" sz="3600" kern="100" dirty="0">
              <a:effectLst/>
              <a:latin typeface="標楷體" panose="03000509000000000000" pitchFamily="65" charset="-120"/>
              <a:ea typeface="標楷體" panose="03000509000000000000" pitchFamily="65" charset="-120"/>
              <a:cs typeface="Times New Roman" panose="02020603050405020304" pitchFamily="18" charset="0"/>
            </a:endParaRPr>
          </a:p>
          <a:p>
            <a:endParaRPr lang="zh-TW" altLang="en-US" dirty="0"/>
          </a:p>
        </p:txBody>
      </p:sp>
      <p:pic>
        <p:nvPicPr>
          <p:cNvPr id="19" name="圖片 18">
            <a:extLst>
              <a:ext uri="{FF2B5EF4-FFF2-40B4-BE49-F238E27FC236}">
                <a16:creationId xmlns:a16="http://schemas.microsoft.com/office/drawing/2014/main" id="{4B904F99-8DEE-44DA-947F-2982A00B96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7685" y="3352606"/>
            <a:ext cx="2143125" cy="2646978"/>
          </a:xfrm>
          <a:prstGeom prst="rect">
            <a:avLst/>
          </a:prstGeom>
          <a:gradFill>
            <a:gsLst>
              <a:gs pos="50000">
                <a:schemeClr val="accent5">
                  <a:lumMod val="20000"/>
                  <a:lumOff val="80000"/>
                  <a:alpha val="63000"/>
                </a:schemeClr>
              </a:gs>
              <a:gs pos="100000">
                <a:schemeClr val="accent5">
                  <a:lumMod val="20000"/>
                  <a:lumOff val="80000"/>
                </a:schemeClr>
              </a:gs>
            </a:gsLst>
            <a:lin ang="6120000" scaled="1"/>
          </a:gradFill>
        </p:spPr>
      </p:pic>
    </p:spTree>
    <p:extLst>
      <p:ext uri="{BB962C8B-B14F-4D97-AF65-F5344CB8AC3E}">
        <p14:creationId xmlns:p14="http://schemas.microsoft.com/office/powerpoint/2010/main" val="2981471046"/>
      </p:ext>
    </p:extLst>
  </p:cSld>
  <p:clrMapOvr>
    <a:masterClrMapping/>
  </p:clrMapOvr>
</p:sld>
</file>

<file path=ppt/theme/theme1.xml><?xml version="1.0" encoding="utf-8"?>
<a:theme xmlns:a="http://schemas.openxmlformats.org/drawingml/2006/main" name="切割線">
  <a:themeElements>
    <a:clrScheme name="切割線">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切割線">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切割線">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999</TotalTime>
  <Words>3222</Words>
  <Application>Microsoft Office PowerPoint</Application>
  <PresentationFormat>寬螢幕</PresentationFormat>
  <Paragraphs>246</Paragraphs>
  <Slides>46</Slides>
  <Notes>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46</vt:i4>
      </vt:variant>
    </vt:vector>
  </HeadingPairs>
  <TitlesOfParts>
    <vt:vector size="54" baseType="lpstr">
      <vt:lpstr>Cooper Hewitt</vt:lpstr>
      <vt:lpstr>Noto Sans TC</vt:lpstr>
      <vt:lpstr>微軟正黑體</vt:lpstr>
      <vt:lpstr>標楷體</vt:lpstr>
      <vt:lpstr>Calibri</vt:lpstr>
      <vt:lpstr>Century Gothic</vt:lpstr>
      <vt:lpstr>Wingdings 3</vt:lpstr>
      <vt:lpstr>切割線</vt:lpstr>
      <vt:lpstr>性別平等暨職場霸凌申訴案件處理程序 </vt:lpstr>
      <vt:lpstr>PowerPoint 簡報</vt:lpstr>
      <vt:lpstr>性別平等事件  職場霸凌事件</vt:lpstr>
      <vt:lpstr>性平事件與職場霸凌共通處理前提 </vt:lpstr>
      <vt:lpstr>●復審遭駁回後，可以提起行政訴訟。   ◆管理措施或有關工作條件的處置，                                            再申訴是救濟終點，不能向法院請求法救濟。   </vt:lpstr>
      <vt:lpstr>  人事行政行為一覽表   (公務人員保障暨培訓委員會109年9月22日109年第12次委員會議通過)</vt:lpstr>
      <vt:lpstr>一、尚未經立法定義，目前係依實務見解作態樣化的     形塑。  二、『職場霸凌』，意指在工作場所中發生，藉由權     力濫用與不公平的處罰所造成的持續性、針對性        、重複性的冒犯、威脅、冷落、孤立或侮辱行為     ，使被霸凌者感到受挫、被威脅、羞辱、被孤立      及受傷，進而折損其自信並帶來沈重的身心壓力。  三、可能發生在上司對部屬、部屬對上司，或同儕間。</vt:lpstr>
      <vt:lpstr>一、南投縣政府職場霸凌防治及處理作業規定     、所屬機關學校自訂之職場霸凌防治及處     理作業規定。 二、有無設置申訴管道。 三、啟動(成立)調查小組。 四、關注申訴人有無遭威脅或需協助。 五、適法的調查過程  </vt:lpstr>
      <vt:lpstr>PowerPoint 簡報</vt:lpstr>
      <vt:lpstr>成立霸凌：行為人須受行政處分、可能面臨民事           損害賠償 不成立霸凌：還被申訴人清白   機關處遇：           1.引介申訴人心理諮商或予工作調整           2.安排員工心靈健康講座或法治概念宣導             講習 </vt:lpstr>
      <vt:lpstr>PowerPoint 簡報</vt:lpstr>
      <vt:lpstr>  1.性別平等工作法  2.性別平等教育法  3.性騷擾防治法、 性侵害犯罪防   治法   </vt:lpstr>
      <vt:lpstr>性別平等工作法:提供友善職場，保障工作權。  性別平等教育法:提供安全校園，保障教育權。  性騷擾防治法、性侵害犯罪防治法:提供安全                      環境，保障人身安全。</vt:lpstr>
      <vt:lpstr>性別平等工作法: 教職員工、職場  性別平等教育法: 學生遭侵害（加害者為校長、教師、職員、工友或學生）  性騷擾防治法、性侵害犯罪防治法:校園內 、職場內、以及外部任何環境所發生</vt:lpstr>
      <vt:lpstr>例外情形：工作性質僅適合特定性別者。 </vt:lpstr>
      <vt:lpstr>違法之約定無效；勞動契約之終止不生 效力。  雇主處新臺幣30萬元以上150萬元以下 罰鍰。(性別平等工作法第38-1條第1項)</vt:lpstr>
      <vt:lpstr>主持正義前，先知道被害標的 </vt:lpstr>
      <vt:lpstr>類型一、性騷擾 </vt:lpstr>
      <vt:lpstr>這些都是性騷擾!</vt:lpstr>
      <vt:lpstr>類型二、性霸凌</vt:lpstr>
      <vt:lpstr>類型三:強制猥褻</vt:lpstr>
      <vt:lpstr>類型四、性侵害(適用刑法罪章) </vt:lpstr>
      <vt:lpstr>性騷擾﹖強制猥褻 ﹖犯罪構成要件不同</vt:lpstr>
      <vt:lpstr>處罰依據</vt:lpstr>
      <vt:lpstr>PowerPoint 簡報</vt:lpstr>
      <vt:lpstr> 一、收件單位初審：先審查申請調查或檢舉之事件是否     為性平事件。 二、3日內將案件送性平會決定是否受理調查。20日內     書面通知申請人或檢舉人是否受理。 三、通報主管機關。 四、組調查小組進行調查(以2個月為原則，最長4個      月) 。 五、調查報告、處理建議供機關學校議處。 六、處理結果書面通知申請人及行為人，須告知30日申     復期限及受理機關。 </vt:lpstr>
      <vt:lpstr>一、性侵害、性騷擾、性霸凌，違反     性別倫理(未成年師生戀)事件。  二、一方當事人為校長、教師、職員     、工友或學生，他方為學生。</vt:lpstr>
      <vt:lpstr>一、行為人(加害人)為校長、教師、職員或工     友者，應成立調查小組。 二、調查小組成員應全部外聘。 三、調查小組成員應具性別平等意識，女性成     員不得少於成員總數二分之一，且其成員     中具校園性別事件調查專業素養之專家學     者人數，於學校應占成員總數三分之一以     上。  </vt:lpstr>
      <vt:lpstr>一、雇主遭指控是性騷擾行為人時，受         僱者或求職者除依事業單位內部管     道申訴外，亦得向地方主管機關提     出申訴。 二、向機關提申訴，雇主未處理。 </vt:lpstr>
      <vt:lpstr>要派單位應受理申訴並與派遣單位共   同調查。</vt:lpstr>
      <vt:lpstr>PowerPoint 簡報</vt:lpstr>
      <vt:lpstr>*依防治準則第16條第1項規定，教職員工知悉服務學校發生疑似校園性侵害、性騷擾或性霸凌事件時，其通報義務僅止於向學校權責人員通報即可免責。 </vt:lpstr>
      <vt:lpstr>   性平法第44條 </vt:lpstr>
      <vt:lpstr>PowerPoint 簡報</vt:lpstr>
      <vt:lpstr>視同檢舉(一)</vt:lpstr>
      <vt:lpstr>視同檢舉(二)</vt:lpstr>
      <vt:lpstr>調查小組注意事項</vt:lpstr>
      <vt:lpstr>PowerPoint 簡報</vt:lpstr>
      <vt:lpstr>調查期間之處置措施</vt:lpstr>
      <vt:lpstr>PowerPoint 簡報</vt:lpstr>
      <vt:lpstr>PowerPoint 簡報</vt:lpstr>
      <vt:lpstr>PowerPoint 簡報</vt:lpstr>
      <vt:lpstr>                  女性主管比例  育嬰留職停薪  撫育幼子上班時間彈性  家庭照顧假  提供哺集乳室  志工接受性別友善服務訓練  訂定獎勵措施鼓勵男性參與家務或育  兒照顧</vt:lpstr>
      <vt:lpstr>PowerPoint 簡報</vt:lpstr>
      <vt:lpstr>PowerPoint 簡報</vt:lpstr>
      <vt:lpstr>演講結束 感謝聆聽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金燕 羅</dc:creator>
  <cp:lastModifiedBy>金燕 羅</cp:lastModifiedBy>
  <cp:revision>174</cp:revision>
  <cp:lastPrinted>2023-09-17T11:56:26Z</cp:lastPrinted>
  <dcterms:created xsi:type="dcterms:W3CDTF">2023-08-31T09:16:59Z</dcterms:created>
  <dcterms:modified xsi:type="dcterms:W3CDTF">2023-10-01T10:55:30Z</dcterms:modified>
</cp:coreProperties>
</file>