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3333FF"/>
    <a:srgbClr val="0099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81C3-B6D5-4F22-A2D2-63107C957548}" type="datetimeFigureOut">
              <a:rPr lang="zh-TW" altLang="en-US" smtClean="0"/>
              <a:t>2023/12/22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857E-30C7-4799-B69D-A3A11C523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7498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81C3-B6D5-4F22-A2D2-63107C957548}" type="datetimeFigureOut">
              <a:rPr lang="zh-TW" altLang="en-US" smtClean="0"/>
              <a:t>2023/12/22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857E-30C7-4799-B69D-A3A11C523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2878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81C3-B6D5-4F22-A2D2-63107C957548}" type="datetimeFigureOut">
              <a:rPr lang="zh-TW" altLang="en-US" smtClean="0"/>
              <a:t>2023/12/22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857E-30C7-4799-B69D-A3A11C523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9566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81C3-B6D5-4F22-A2D2-63107C957548}" type="datetimeFigureOut">
              <a:rPr lang="zh-TW" altLang="en-US" smtClean="0"/>
              <a:t>2023/12/22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857E-30C7-4799-B69D-A3A11C523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088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81C3-B6D5-4F22-A2D2-63107C957548}" type="datetimeFigureOut">
              <a:rPr lang="zh-TW" altLang="en-US" smtClean="0"/>
              <a:t>2023/12/22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857E-30C7-4799-B69D-A3A11C523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8744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81C3-B6D5-4F22-A2D2-63107C957548}" type="datetimeFigureOut">
              <a:rPr lang="zh-TW" altLang="en-US" smtClean="0"/>
              <a:t>2023/12/22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857E-30C7-4799-B69D-A3A11C523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5783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81C3-B6D5-4F22-A2D2-63107C957548}" type="datetimeFigureOut">
              <a:rPr lang="zh-TW" altLang="en-US" smtClean="0"/>
              <a:t>2023/12/22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857E-30C7-4799-B69D-A3A11C523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2052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81C3-B6D5-4F22-A2D2-63107C957548}" type="datetimeFigureOut">
              <a:rPr lang="zh-TW" altLang="en-US" smtClean="0"/>
              <a:t>2023/12/22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857E-30C7-4799-B69D-A3A11C523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6218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81C3-B6D5-4F22-A2D2-63107C957548}" type="datetimeFigureOut">
              <a:rPr lang="zh-TW" altLang="en-US" smtClean="0"/>
              <a:t>2023/12/22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857E-30C7-4799-B69D-A3A11C523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5745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81C3-B6D5-4F22-A2D2-63107C957548}" type="datetimeFigureOut">
              <a:rPr lang="zh-TW" altLang="en-US" smtClean="0"/>
              <a:t>2023/12/22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857E-30C7-4799-B69D-A3A11C523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0905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B81C3-B6D5-4F22-A2D2-63107C957548}" type="datetimeFigureOut">
              <a:rPr lang="zh-TW" altLang="en-US" smtClean="0"/>
              <a:t>2023/12/22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857E-30C7-4799-B69D-A3A11C523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46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B81C3-B6D5-4F22-A2D2-63107C957548}" type="datetimeFigureOut">
              <a:rPr lang="zh-TW" altLang="en-US" smtClean="0"/>
              <a:t>2023/12/22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D857E-30C7-4799-B69D-A3A11C523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1557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730650" y="835478"/>
            <a:ext cx="1342102" cy="489240"/>
          </a:xfrm>
          <a:prstGeom prst="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款人員</a:t>
            </a:r>
            <a:endParaRPr lang="zh-TW" altLang="en-US" sz="1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828447" y="835479"/>
            <a:ext cx="1284679" cy="489240"/>
          </a:xfrm>
          <a:prstGeom prst="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款人員</a:t>
            </a:r>
            <a:endParaRPr lang="zh-TW" altLang="en-US" sz="1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" name="圓角矩形 17"/>
          <p:cNvSpPr/>
          <p:nvPr/>
        </p:nvSpPr>
        <p:spPr>
          <a:xfrm>
            <a:off x="501415" y="2601161"/>
            <a:ext cx="3875741" cy="8435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參照行政院人事行政總處</a:t>
            </a:r>
            <a:r>
              <a:rPr lang="en-US" altLang="zh-TW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112</a:t>
            </a:r>
            <a:r>
              <a:rPr lang="zh-TW" altLang="en-US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en-US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24</a:t>
            </a:r>
            <a:r>
              <a:rPr lang="zh-TW" altLang="en-US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日總處給</a:t>
            </a:r>
            <a:endParaRPr lang="en-US" altLang="zh-TW" sz="13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3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字第</a:t>
            </a:r>
            <a:r>
              <a:rPr lang="en-US" altLang="zh-TW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1124001288</a:t>
            </a:r>
            <a:r>
              <a:rPr lang="zh-TW" altLang="en-US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號函及問答集。                                                                    </a:t>
            </a:r>
            <a:r>
              <a:rPr lang="en-US" altLang="zh-TW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南投縣</a:t>
            </a:r>
            <a:r>
              <a:rPr lang="zh-TW" altLang="en-US" sz="13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政府暨所屬機關學校公教員工</a:t>
            </a:r>
            <a:r>
              <a:rPr lang="zh-TW" altLang="en-US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健康檢查</a:t>
            </a:r>
            <a:endParaRPr lang="en-US" altLang="zh-TW" sz="13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3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實施計畫。</a:t>
            </a:r>
            <a:endParaRPr lang="zh-TW" altLang="en-US" sz="13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9" name="圓角矩形 28"/>
          <p:cNvSpPr/>
          <p:nvPr/>
        </p:nvSpPr>
        <p:spPr>
          <a:xfrm>
            <a:off x="5833787" y="673212"/>
            <a:ext cx="5555472" cy="1284719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700"/>
              </a:lnSpc>
            </a:pPr>
            <a:r>
              <a:rPr lang="en-US" altLang="zh-TW" sz="1400" dirty="0" smtClean="0">
                <a:solidFill>
                  <a:srgbClr val="FF0000"/>
                </a:solidFill>
              </a:rPr>
              <a:t>Q1</a:t>
            </a:r>
            <a:r>
              <a:rPr lang="zh-TW" altLang="en-US" sz="1400" dirty="0" smtClean="0">
                <a:solidFill>
                  <a:schemeClr val="tx1"/>
                </a:solidFill>
              </a:rPr>
              <a:t>：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簡任職務人員如第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(113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未申請補助，第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(114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健檢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700"/>
              </a:lnSpc>
            </a:pP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時其職務仍相同，如何申請？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700"/>
              </a:lnSpc>
            </a:pPr>
            <a:r>
              <a:rPr lang="en-US" altLang="zh-TW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A1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: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(113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補助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額度得保留累計至第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(114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申請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補助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>
              <a:lnSpc>
                <a:spcPts val="1700"/>
              </a:lnSpc>
            </a:pP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最高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臺幣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 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2,000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元，惟不得保留至第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(115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1400" dirty="0">
              <a:solidFill>
                <a:schemeClr val="tx1"/>
              </a:solidFill>
            </a:endParaRPr>
          </a:p>
        </p:txBody>
      </p:sp>
      <p:sp>
        <p:nvSpPr>
          <p:cNvPr id="23" name="圓角矩形 22"/>
          <p:cNvSpPr/>
          <p:nvPr/>
        </p:nvSpPr>
        <p:spPr>
          <a:xfrm>
            <a:off x="547918" y="3800115"/>
            <a:ext cx="3957873" cy="62831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試辦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年，自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日起至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116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31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日止</a:t>
            </a:r>
            <a:endParaRPr lang="zh-TW" altLang="en-US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4" name="圓角矩形 63"/>
          <p:cNvSpPr/>
          <p:nvPr/>
        </p:nvSpPr>
        <p:spPr>
          <a:xfrm>
            <a:off x="529811" y="4914524"/>
            <a:ext cx="3950883" cy="152249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縣長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、副縣長、秘書長、本府一級單位主管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參議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、簡任秘書、消保官等，由本府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人事處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於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年度預算相關計畫科目項下支應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本府一級單位副主管、所屬一級機關首長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 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副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首長，由各單位機關年度預算相關計畫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科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目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項下勻支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-1" y="0"/>
            <a:ext cx="12430409" cy="492443"/>
          </a:xfrm>
          <a:prstGeom prst="rect">
            <a:avLst/>
          </a:prstGeom>
          <a:noFill/>
          <a:ln w="28575"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600" dirty="0" smtClean="0">
                <a:ln w="0">
                  <a:noFill/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本府推動試辦簡任以上職務人員健檢得累計</a:t>
            </a:r>
            <a:r>
              <a:rPr lang="en-US" altLang="zh-TW" sz="2600" dirty="0" smtClean="0">
                <a:ln w="0">
                  <a:noFill/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600" dirty="0" smtClean="0">
                <a:ln w="0">
                  <a:noFill/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年補助</a:t>
            </a:r>
            <a:r>
              <a:rPr lang="en-US" altLang="zh-TW" sz="2600" dirty="0" smtClean="0">
                <a:ln w="0">
                  <a:noFill/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600" dirty="0" smtClean="0">
                <a:ln w="0">
                  <a:noFill/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次補助之案例及實務執行作法</a:t>
            </a:r>
            <a:endParaRPr lang="zh-TW" altLang="en-US" sz="2600" b="1" dirty="0">
              <a:ln w="0">
                <a:noFill/>
              </a:ln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6" name="圓角矩形 55"/>
          <p:cNvSpPr/>
          <p:nvPr/>
        </p:nvSpPr>
        <p:spPr>
          <a:xfrm>
            <a:off x="491157" y="1493822"/>
            <a:ext cx="2035697" cy="80921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縣長、</a:t>
            </a:r>
            <a:r>
              <a:rPr lang="zh-TW" altLang="en-US" sz="13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副縣長、秘書長、</a:t>
            </a:r>
            <a:r>
              <a:rPr lang="zh-TW" altLang="en-US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本府一級</a:t>
            </a:r>
            <a:r>
              <a:rPr lang="zh-TW" altLang="en-US" sz="13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單位主管、參議、簡任秘書、消</a:t>
            </a:r>
            <a:r>
              <a:rPr lang="zh-TW" altLang="en-US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保官、所屬一級機關首長</a:t>
            </a:r>
            <a:endParaRPr lang="zh-TW" altLang="en-US" sz="13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8" name="圓角矩形 57"/>
          <p:cNvSpPr/>
          <p:nvPr/>
        </p:nvSpPr>
        <p:spPr>
          <a:xfrm>
            <a:off x="2679439" y="1550899"/>
            <a:ext cx="1711375" cy="73188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13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本府一級</a:t>
            </a:r>
            <a:r>
              <a:rPr lang="zh-TW" altLang="en-US" sz="13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單位副主管、所屬一級機關副首長</a:t>
            </a:r>
            <a:endParaRPr lang="zh-TW" altLang="en-US" sz="13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9" name="向左箭號圖說文字 68"/>
          <p:cNvSpPr/>
          <p:nvPr/>
        </p:nvSpPr>
        <p:spPr>
          <a:xfrm>
            <a:off x="4147159" y="673212"/>
            <a:ext cx="1576225" cy="820610"/>
          </a:xfrm>
          <a:prstGeom prst="leftArrowCallout">
            <a:avLst/>
          </a:prstGeom>
          <a:noFill/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人員類別</a:t>
            </a:r>
            <a:endParaRPr lang="en-US" altLang="zh-TW" sz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簡稱</a:t>
            </a:r>
            <a:r>
              <a:rPr lang="zh-TW" altLang="en-US" sz="1200" b="1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簡任職務</a:t>
            </a:r>
            <a:r>
              <a:rPr lang="zh-TW" altLang="en-US" sz="1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人員</a:t>
            </a:r>
            <a:r>
              <a:rPr lang="en-US" altLang="zh-TW" sz="1100" dirty="0" smtClean="0"/>
              <a:t>)</a:t>
            </a:r>
            <a:endParaRPr lang="zh-TW" altLang="en-US" sz="1100" dirty="0"/>
          </a:p>
        </p:txBody>
      </p:sp>
      <p:sp>
        <p:nvSpPr>
          <p:cNvPr id="80" name="向左箭號圖說文字 79"/>
          <p:cNvSpPr/>
          <p:nvPr/>
        </p:nvSpPr>
        <p:spPr>
          <a:xfrm>
            <a:off x="4480694" y="1733088"/>
            <a:ext cx="1060027" cy="468514"/>
          </a:xfrm>
          <a:prstGeom prst="leftArrowCallout">
            <a:avLst/>
          </a:prstGeom>
          <a:solidFill>
            <a:schemeClr val="bg1"/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適用對象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2" name="向左箭號圖說文字 81"/>
          <p:cNvSpPr/>
          <p:nvPr/>
        </p:nvSpPr>
        <p:spPr>
          <a:xfrm>
            <a:off x="4488422" y="2753216"/>
            <a:ext cx="1074207" cy="468514"/>
          </a:xfrm>
          <a:prstGeom prst="leftArrowCallout">
            <a:avLst/>
          </a:prstGeom>
          <a:noFill/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法令依據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3" name="向左箭號圖說文字 82"/>
          <p:cNvSpPr/>
          <p:nvPr/>
        </p:nvSpPr>
        <p:spPr>
          <a:xfrm>
            <a:off x="4505791" y="5403310"/>
            <a:ext cx="1101072" cy="587248"/>
          </a:xfrm>
          <a:prstGeom prst="leftArrowCallou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經費來源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4" name="向左箭號圖說文字 83"/>
          <p:cNvSpPr/>
          <p:nvPr/>
        </p:nvSpPr>
        <p:spPr>
          <a:xfrm>
            <a:off x="4505791" y="3863107"/>
            <a:ext cx="1101072" cy="502329"/>
          </a:xfrm>
          <a:prstGeom prst="leftArrowCallout">
            <a:avLst/>
          </a:prstGeom>
          <a:noFill/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辦理期程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5" name="圓角矩形 84"/>
          <p:cNvSpPr/>
          <p:nvPr/>
        </p:nvSpPr>
        <p:spPr>
          <a:xfrm>
            <a:off x="5856503" y="2106679"/>
            <a:ext cx="5540567" cy="1236886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endParaRPr lang="en-US" altLang="zh-TW" sz="1400" dirty="0" smtClean="0">
              <a:solidFill>
                <a:srgbClr val="FF0000"/>
              </a:solidFill>
            </a:endParaRPr>
          </a:p>
          <a:p>
            <a:pPr>
              <a:lnSpc>
                <a:spcPts val="1700"/>
              </a:lnSpc>
            </a:pPr>
            <a:r>
              <a:rPr lang="en-US" altLang="zh-TW" sz="1400" dirty="0" smtClean="0">
                <a:solidFill>
                  <a:srgbClr val="FF0000"/>
                </a:solidFill>
              </a:rPr>
              <a:t>Q2</a:t>
            </a:r>
            <a:r>
              <a:rPr lang="zh-TW" altLang="en-US" sz="1400" dirty="0" smtClean="0">
                <a:solidFill>
                  <a:schemeClr val="tx1"/>
                </a:solidFill>
              </a:rPr>
              <a:t>：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簡任職務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人員第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(113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申請補助，第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(114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職務異  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700"/>
              </a:lnSpc>
            </a:pP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動為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非簡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任職務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人員，且公務繁忙，致未及於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職務異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動前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實施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700"/>
              </a:lnSpc>
            </a:pP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健檢者，如何申請補助？</a:t>
            </a:r>
            <a:endParaRPr lang="en-US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700"/>
              </a:lnSpc>
            </a:pPr>
            <a:r>
              <a:rPr lang="en-US" altLang="zh-TW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A2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：第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(114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仍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得累計補助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最高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500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 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6,000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+</a:t>
            </a:r>
          </a:p>
          <a:p>
            <a:pPr>
              <a:lnSpc>
                <a:spcPts val="1700"/>
              </a:lnSpc>
            </a:pP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第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4,500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</a:p>
          <a:p>
            <a:pPr algn="ctr"/>
            <a:endParaRPr lang="zh-TW" altLang="en-US" sz="1400" dirty="0">
              <a:solidFill>
                <a:schemeClr val="tx1"/>
              </a:solidFill>
            </a:endParaRPr>
          </a:p>
        </p:txBody>
      </p:sp>
      <p:sp>
        <p:nvSpPr>
          <p:cNvPr id="86" name="圓角矩形 85"/>
          <p:cNvSpPr/>
          <p:nvPr/>
        </p:nvSpPr>
        <p:spPr>
          <a:xfrm>
            <a:off x="5964897" y="3622388"/>
            <a:ext cx="5532756" cy="110443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endParaRPr lang="en-US" altLang="zh-TW" sz="1400" dirty="0" smtClean="0">
              <a:solidFill>
                <a:srgbClr val="FF0000"/>
              </a:solidFill>
            </a:endParaRPr>
          </a:p>
          <a:p>
            <a:pPr>
              <a:lnSpc>
                <a:spcPts val="1700"/>
              </a:lnSpc>
            </a:pPr>
            <a:r>
              <a:rPr lang="en-US" altLang="zh-TW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Q3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：簡任職務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人員第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(113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已申請部分補助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2,000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700"/>
              </a:lnSpc>
            </a:pP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(114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應如何申請？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700"/>
              </a:lnSpc>
            </a:pPr>
            <a:r>
              <a:rPr lang="en-US" altLang="zh-TW" sz="1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A3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：第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依規定已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申請部分補助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2,000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 餘數  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700"/>
              </a:lnSpc>
            </a:pP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4,000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元不得累計至第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(114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年）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zh-TW" altLang="en-US" sz="1400" dirty="0">
              <a:solidFill>
                <a:schemeClr val="tx1"/>
              </a:solidFill>
            </a:endParaRPr>
          </a:p>
        </p:txBody>
      </p:sp>
      <p:sp>
        <p:nvSpPr>
          <p:cNvPr id="91" name="圓角矩形 90"/>
          <p:cNvSpPr/>
          <p:nvPr/>
        </p:nvSpPr>
        <p:spPr>
          <a:xfrm>
            <a:off x="5967906" y="5005641"/>
            <a:ext cx="5540567" cy="103363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endParaRPr lang="en-US" altLang="zh-TW" sz="1400" dirty="0" smtClean="0">
              <a:solidFill>
                <a:srgbClr val="FF0000"/>
              </a:solidFill>
            </a:endParaRPr>
          </a:p>
          <a:p>
            <a:pPr>
              <a:lnSpc>
                <a:spcPts val="1700"/>
              </a:lnSpc>
            </a:pPr>
            <a:r>
              <a:rPr lang="en-US" altLang="zh-TW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Q4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非簡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任職務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人員，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(113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申請補助，第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(114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1700"/>
              </a:lnSpc>
            </a:pP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職務異動為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簡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任職務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人員後實施健檢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，如何申請健檢補助？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700"/>
              </a:lnSpc>
            </a:pPr>
            <a:r>
              <a:rPr lang="en-US" altLang="zh-TW" sz="1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A4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：因第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(113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職務異動前，非本方案試辦對象，不得累計其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700"/>
              </a:lnSpc>
            </a:pPr>
            <a:r>
              <a:rPr lang="en-US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補助額度。 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zh-TW" altLang="en-US" sz="1400" dirty="0">
              <a:solidFill>
                <a:schemeClr val="tx1"/>
              </a:solidFill>
            </a:endParaRPr>
          </a:p>
        </p:txBody>
      </p:sp>
      <p:cxnSp>
        <p:nvCxnSpPr>
          <p:cNvPr id="99" name="直線接點 98"/>
          <p:cNvCxnSpPr/>
          <p:nvPr/>
        </p:nvCxnSpPr>
        <p:spPr>
          <a:xfrm>
            <a:off x="1450721" y="1313826"/>
            <a:ext cx="0" cy="25591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1" name="直線接點 100"/>
          <p:cNvCxnSpPr/>
          <p:nvPr/>
        </p:nvCxnSpPr>
        <p:spPr>
          <a:xfrm>
            <a:off x="1450721" y="2272226"/>
            <a:ext cx="0" cy="32893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6" name="直線接點 105"/>
          <p:cNvCxnSpPr/>
          <p:nvPr/>
        </p:nvCxnSpPr>
        <p:spPr>
          <a:xfrm>
            <a:off x="1450721" y="3444661"/>
            <a:ext cx="0" cy="35545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8" name="直線接點 107"/>
          <p:cNvCxnSpPr/>
          <p:nvPr/>
        </p:nvCxnSpPr>
        <p:spPr>
          <a:xfrm>
            <a:off x="1450721" y="4428430"/>
            <a:ext cx="0" cy="46139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0" name="直線接點 109"/>
          <p:cNvCxnSpPr>
            <a:stCxn id="11" idx="2"/>
          </p:cNvCxnSpPr>
          <p:nvPr/>
        </p:nvCxnSpPr>
        <p:spPr>
          <a:xfrm>
            <a:off x="3470787" y="1324719"/>
            <a:ext cx="0" cy="32893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3" name="直線接點 112"/>
          <p:cNvCxnSpPr/>
          <p:nvPr/>
        </p:nvCxnSpPr>
        <p:spPr>
          <a:xfrm>
            <a:off x="3505645" y="2287631"/>
            <a:ext cx="0" cy="2981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6" name="直線接點 115"/>
          <p:cNvCxnSpPr/>
          <p:nvPr/>
        </p:nvCxnSpPr>
        <p:spPr>
          <a:xfrm>
            <a:off x="3505645" y="3444661"/>
            <a:ext cx="0" cy="32893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8" name="直線接點 117"/>
          <p:cNvCxnSpPr/>
          <p:nvPr/>
        </p:nvCxnSpPr>
        <p:spPr>
          <a:xfrm>
            <a:off x="3505645" y="4428430"/>
            <a:ext cx="0" cy="47611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604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551</Words>
  <Application>Microsoft Office PowerPoint</Application>
  <PresentationFormat>寬螢幕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陳家凌</dc:creator>
  <cp:lastModifiedBy>蔡曉珮</cp:lastModifiedBy>
  <cp:revision>54</cp:revision>
  <cp:lastPrinted>2023-12-22T01:15:20Z</cp:lastPrinted>
  <dcterms:created xsi:type="dcterms:W3CDTF">2023-09-28T04:00:08Z</dcterms:created>
  <dcterms:modified xsi:type="dcterms:W3CDTF">2023-12-22T01:24:22Z</dcterms:modified>
</cp:coreProperties>
</file>