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CCCC00"/>
    <a:srgbClr val="CC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6/23/2015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dist"/>
            <a:r>
              <a:rPr lang="zh-TW" altLang="en-US" dirty="0">
                <a:solidFill>
                  <a:srgbClr val="CC00FF"/>
                </a:solidFill>
              </a:rPr>
              <a:t>遴聘專家學者參與本</a:t>
            </a:r>
            <a:r>
              <a:rPr lang="zh-TW" altLang="en-US" dirty="0" smtClean="0">
                <a:solidFill>
                  <a:srgbClr val="CC00FF"/>
                </a:solidFill>
              </a:rPr>
              <a:t>府</a:t>
            </a:r>
            <a:r>
              <a:rPr lang="en-US" altLang="zh-TW" dirty="0" smtClean="0">
                <a:solidFill>
                  <a:srgbClr val="CC00FF"/>
                </a:solidFill>
              </a:rPr>
              <a:t/>
            </a:r>
            <a:br>
              <a:rPr lang="en-US" altLang="zh-TW" dirty="0" smtClean="0">
                <a:solidFill>
                  <a:srgbClr val="CC00FF"/>
                </a:solidFill>
              </a:rPr>
            </a:br>
            <a:r>
              <a:rPr lang="zh-TW" altLang="en-US" dirty="0" smtClean="0">
                <a:solidFill>
                  <a:srgbClr val="CC00FF"/>
                </a:solidFill>
              </a:rPr>
              <a:t>採購</a:t>
            </a:r>
            <a:r>
              <a:rPr lang="zh-TW" altLang="en-US" dirty="0">
                <a:solidFill>
                  <a:srgbClr val="CC00FF"/>
                </a:solidFill>
              </a:rPr>
              <a:t>稽核作業程序說明會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84850" y="5034902"/>
            <a:ext cx="7766936" cy="1096899"/>
          </a:xfrm>
        </p:spPr>
        <p:txBody>
          <a:bodyPr>
            <a:normAutofit lnSpcReduction="10000"/>
          </a:bodyPr>
          <a:lstStyle/>
          <a:p>
            <a:pPr algn="l"/>
            <a:r>
              <a:rPr lang="zh-TW" altLang="en-US" sz="3200" dirty="0" smtClean="0">
                <a:solidFill>
                  <a:srgbClr val="0066FF"/>
                </a:solidFill>
              </a:rPr>
              <a:t>主講人：</a:t>
            </a:r>
            <a:endParaRPr lang="en-US" altLang="zh-TW" sz="3200" dirty="0" smtClean="0">
              <a:solidFill>
                <a:srgbClr val="0066FF"/>
              </a:solidFill>
            </a:endParaRPr>
          </a:p>
          <a:p>
            <a:pPr algn="l"/>
            <a:r>
              <a:rPr lang="zh-TW" altLang="en-US" sz="3200" dirty="0" smtClean="0">
                <a:solidFill>
                  <a:srgbClr val="0066FF"/>
                </a:solidFill>
              </a:rPr>
              <a:t>政風處財產申報科科長湯雲喬</a:t>
            </a:r>
            <a:endParaRPr lang="zh-TW" altLang="en-US" sz="3200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97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78820" y="261258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rgbClr val="CC00FF"/>
                </a:solidFill>
              </a:rPr>
              <a:t>本府採購稽核小組</a:t>
            </a:r>
            <a:r>
              <a:rPr lang="en-US" altLang="zh-TW" sz="4000" b="1" dirty="0" smtClean="0">
                <a:solidFill>
                  <a:srgbClr val="CC00FF"/>
                </a:solidFill>
              </a:rPr>
              <a:t>104</a:t>
            </a:r>
            <a:r>
              <a:rPr lang="zh-TW" altLang="en-US" sz="4000" b="1" dirty="0" smtClean="0">
                <a:solidFill>
                  <a:srgbClr val="CC00FF"/>
                </a:solidFill>
              </a:rPr>
              <a:t>年重要變革</a:t>
            </a:r>
            <a:endParaRPr lang="zh-TW" altLang="en-US" sz="4000" b="1" dirty="0">
              <a:solidFill>
                <a:srgbClr val="CC00FF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3" y="1149531"/>
            <a:ext cx="11018278" cy="5381898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8000" b="1" dirty="0" smtClean="0">
                <a:solidFill>
                  <a:srgbClr val="00B050"/>
                </a:solidFill>
                <a:latin typeface="+mj-ea"/>
                <a:ea typeface="+mj-ea"/>
              </a:rPr>
              <a:t>稽核報告「質」的提升</a:t>
            </a:r>
            <a:r>
              <a:rPr lang="en-US" altLang="zh-TW" sz="8000" b="1" dirty="0" smtClean="0">
                <a:solidFill>
                  <a:srgbClr val="00B050"/>
                </a:solidFill>
                <a:latin typeface="+mj-ea"/>
                <a:ea typeface="+mj-ea"/>
              </a:rPr>
              <a:t>︰</a:t>
            </a:r>
          </a:p>
          <a:p>
            <a:pPr marL="0" indent="0">
              <a:buNone/>
            </a:pPr>
            <a:r>
              <a:rPr lang="zh-TW" altLang="en-US" sz="8000" dirty="0">
                <a:solidFill>
                  <a:srgbClr val="00B050"/>
                </a:solidFill>
                <a:latin typeface="+mj-ea"/>
                <a:ea typeface="+mj-ea"/>
              </a:rPr>
              <a:t> </a:t>
            </a:r>
            <a:r>
              <a:rPr lang="zh-TW" altLang="en-US" sz="8000" dirty="0" smtClean="0">
                <a:solidFill>
                  <a:srgbClr val="00B050"/>
                </a:solidFill>
                <a:latin typeface="+mj-ea"/>
                <a:ea typeface="+mj-ea"/>
              </a:rPr>
              <a:t>     </a:t>
            </a:r>
            <a:r>
              <a:rPr lang="zh-TW" altLang="en-US" sz="8000" dirty="0" smtClean="0">
                <a:solidFill>
                  <a:srgbClr val="7030A0"/>
                </a:solidFill>
                <a:latin typeface="+mn-ea"/>
              </a:rPr>
              <a:t>延聘具採購或相</a:t>
            </a:r>
            <a:r>
              <a:rPr lang="zh-TW" altLang="en-US" sz="8000" dirty="0">
                <a:solidFill>
                  <a:srgbClr val="7030A0"/>
                </a:solidFill>
                <a:latin typeface="+mn-ea"/>
              </a:rPr>
              <a:t>關</a:t>
            </a:r>
            <a:r>
              <a:rPr lang="zh-TW" altLang="en-US" sz="8000" dirty="0" smtClean="0">
                <a:solidFill>
                  <a:srgbClr val="7030A0"/>
                </a:solidFill>
                <a:latin typeface="+mn-ea"/>
              </a:rPr>
              <a:t>專長之專家學者</a:t>
            </a:r>
            <a:r>
              <a:rPr lang="zh-TW" altLang="en-US" sz="8000" dirty="0">
                <a:solidFill>
                  <a:srgbClr val="7030A0"/>
                </a:solidFill>
                <a:latin typeface="+mn-ea"/>
              </a:rPr>
              <a:t>擔任本府外聘稽核委員</a:t>
            </a:r>
            <a:r>
              <a:rPr lang="zh-TW" altLang="en-US" sz="8000" dirty="0" smtClean="0">
                <a:solidFill>
                  <a:srgbClr val="7030A0"/>
                </a:solidFill>
                <a:latin typeface="+mn-ea"/>
              </a:rPr>
              <a:t>，共</a:t>
            </a:r>
            <a:r>
              <a:rPr lang="zh-TW" altLang="en-US" sz="8000" dirty="0">
                <a:solidFill>
                  <a:srgbClr val="7030A0"/>
                </a:solidFill>
                <a:latin typeface="+mn-ea"/>
              </a:rPr>
              <a:t>同</a:t>
            </a:r>
            <a:r>
              <a:rPr lang="zh-TW" altLang="en-US" sz="8000" dirty="0" smtClean="0">
                <a:solidFill>
                  <a:srgbClr val="7030A0"/>
                </a:solidFill>
                <a:latin typeface="+mn-ea"/>
              </a:rPr>
              <a:t>辦理專案稽核，並提列稽核意</a:t>
            </a:r>
            <a:endParaRPr lang="en-US" altLang="zh-TW" sz="8000" dirty="0" smtClean="0">
              <a:solidFill>
                <a:srgbClr val="7030A0"/>
              </a:solidFill>
              <a:latin typeface="+mn-ea"/>
            </a:endParaRPr>
          </a:p>
          <a:p>
            <a:pPr marL="0" indent="0">
              <a:buNone/>
            </a:pPr>
            <a:r>
              <a:rPr lang="zh-TW" altLang="en-US" sz="8000" dirty="0">
                <a:solidFill>
                  <a:srgbClr val="7030A0"/>
                </a:solidFill>
                <a:latin typeface="+mn-ea"/>
              </a:rPr>
              <a:t> </a:t>
            </a:r>
            <a:r>
              <a:rPr lang="zh-TW" altLang="en-US" sz="8000" dirty="0" smtClean="0">
                <a:solidFill>
                  <a:srgbClr val="7030A0"/>
                </a:solidFill>
                <a:latin typeface="+mn-ea"/>
              </a:rPr>
              <a:t>     見，以充實稽核報告內容，提升稽核報告品質</a:t>
            </a:r>
            <a:r>
              <a:rPr lang="en-US" altLang="zh-TW" sz="8000" dirty="0" smtClean="0">
                <a:solidFill>
                  <a:srgbClr val="0066FF"/>
                </a:solidFill>
                <a:latin typeface="+mn-ea"/>
              </a:rPr>
              <a:t>(</a:t>
            </a:r>
            <a:r>
              <a:rPr lang="zh-TW" altLang="en-US" sz="8000" dirty="0" smtClean="0">
                <a:solidFill>
                  <a:srgbClr val="0066FF"/>
                </a:solidFill>
                <a:latin typeface="+mn-ea"/>
              </a:rPr>
              <a:t>自</a:t>
            </a:r>
            <a:r>
              <a:rPr lang="en-US" altLang="zh-TW" sz="8000" dirty="0" smtClean="0">
                <a:solidFill>
                  <a:srgbClr val="0066FF"/>
                </a:solidFill>
                <a:latin typeface="+mn-ea"/>
              </a:rPr>
              <a:t>104</a:t>
            </a:r>
            <a:r>
              <a:rPr lang="zh-TW" altLang="en-US" sz="8000" dirty="0" smtClean="0">
                <a:solidFill>
                  <a:srgbClr val="0066FF"/>
                </a:solidFill>
                <a:latin typeface="+mn-ea"/>
              </a:rPr>
              <a:t>年度</a:t>
            </a:r>
            <a:r>
              <a:rPr lang="en-US" altLang="zh-TW" sz="8000" dirty="0" smtClean="0">
                <a:solidFill>
                  <a:srgbClr val="0066FF"/>
                </a:solidFill>
                <a:latin typeface="+mn-ea"/>
              </a:rPr>
              <a:t>6</a:t>
            </a:r>
            <a:r>
              <a:rPr lang="zh-TW" altLang="en-US" sz="8000" dirty="0" smtClean="0">
                <a:solidFill>
                  <a:srgbClr val="0066FF"/>
                </a:solidFill>
                <a:latin typeface="+mn-ea"/>
              </a:rPr>
              <a:t>月</a:t>
            </a:r>
            <a:r>
              <a:rPr lang="zh-TW" altLang="en-US" sz="8000" dirty="0">
                <a:solidFill>
                  <a:srgbClr val="0066FF"/>
                </a:solidFill>
                <a:latin typeface="+mn-ea"/>
              </a:rPr>
              <a:t>之</a:t>
            </a:r>
            <a:r>
              <a:rPr lang="zh-TW" altLang="en-US" sz="8000" dirty="0" smtClean="0">
                <a:solidFill>
                  <a:srgbClr val="0066FF"/>
                </a:solidFill>
                <a:latin typeface="+mn-ea"/>
              </a:rPr>
              <a:t>稽核作業開始實施</a:t>
            </a:r>
            <a:r>
              <a:rPr lang="en-US" altLang="zh-TW" sz="8000" dirty="0" smtClean="0">
                <a:solidFill>
                  <a:srgbClr val="0066FF"/>
                </a:solidFill>
                <a:latin typeface="+mn-ea"/>
              </a:rPr>
              <a:t>)</a:t>
            </a:r>
            <a:r>
              <a:rPr lang="zh-TW" altLang="en-US" sz="8000" dirty="0" smtClean="0">
                <a:solidFill>
                  <a:srgbClr val="7030A0"/>
                </a:solidFill>
                <a:latin typeface="+mn-ea"/>
              </a:rPr>
              <a:t>。</a:t>
            </a:r>
            <a:endParaRPr lang="en-US" altLang="zh-TW" sz="8000" dirty="0" smtClean="0">
              <a:solidFill>
                <a:srgbClr val="7030A0"/>
              </a:solidFill>
              <a:latin typeface="+mn-ea"/>
            </a:endParaRPr>
          </a:p>
          <a:p>
            <a:pPr marL="0" indent="0">
              <a:buNone/>
            </a:pPr>
            <a:endParaRPr lang="en-US" altLang="zh-TW" sz="8000" dirty="0" smtClean="0">
              <a:solidFill>
                <a:srgbClr val="7030A0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8000" dirty="0" smtClean="0">
                <a:solidFill>
                  <a:srgbClr val="7030A0"/>
                </a:solidFill>
                <a:latin typeface="+mj-ea"/>
                <a:ea typeface="+mj-ea"/>
              </a:rPr>
              <a:t> </a:t>
            </a:r>
            <a:r>
              <a:rPr lang="zh-TW" altLang="en-US" sz="8000" b="1" dirty="0" smtClean="0">
                <a:solidFill>
                  <a:srgbClr val="00B050"/>
                </a:solidFill>
                <a:latin typeface="+mj-ea"/>
                <a:ea typeface="+mj-ea"/>
              </a:rPr>
              <a:t>稽核案</a:t>
            </a:r>
            <a:r>
              <a:rPr lang="zh-TW" altLang="en-US" sz="8000" b="1" dirty="0">
                <a:solidFill>
                  <a:srgbClr val="00B050"/>
                </a:solidFill>
                <a:latin typeface="+mj-ea"/>
                <a:ea typeface="+mj-ea"/>
              </a:rPr>
              <a:t>件</a:t>
            </a:r>
            <a:r>
              <a:rPr lang="en-US" altLang="zh-TW" sz="8000" b="1" dirty="0" smtClean="0">
                <a:solidFill>
                  <a:srgbClr val="00B050"/>
                </a:solidFill>
                <a:latin typeface="+mj-ea"/>
                <a:ea typeface="+mj-ea"/>
              </a:rPr>
              <a:t>「</a:t>
            </a:r>
            <a:r>
              <a:rPr lang="zh-TW" altLang="en-US" sz="8000" b="1" dirty="0" smtClean="0">
                <a:solidFill>
                  <a:srgbClr val="00B050"/>
                </a:solidFill>
                <a:latin typeface="+mj-ea"/>
                <a:ea typeface="+mj-ea"/>
              </a:rPr>
              <a:t>時」及「量」的掌控</a:t>
            </a:r>
            <a:r>
              <a:rPr lang="en-US" altLang="zh-TW" sz="80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︰</a:t>
            </a:r>
          </a:p>
          <a:p>
            <a:pPr marL="0" indent="0">
              <a:buNone/>
            </a:pPr>
            <a:r>
              <a:rPr lang="zh-TW" altLang="en-US" sz="8000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8000" dirty="0" smtClean="0">
                <a:solidFill>
                  <a:srgbClr val="7030A0"/>
                </a:solidFill>
                <a:latin typeface="+mj-ea"/>
                <a:ea typeface="+mj-ea"/>
              </a:rPr>
              <a:t>配合行政院公共工程委員會採購稽核案件績效考核，本小組將</a:t>
            </a:r>
            <a:r>
              <a:rPr lang="zh-TW" altLang="en-US" sz="8000" dirty="0" smtClean="0">
                <a:solidFill>
                  <a:srgbClr val="FF0000"/>
                </a:solidFill>
                <a:latin typeface="+mj-ea"/>
                <a:ea typeface="+mj-ea"/>
              </a:rPr>
              <a:t>定期</a:t>
            </a:r>
            <a:r>
              <a:rPr lang="zh-TW" altLang="en-US" sz="8000" dirty="0" smtClean="0">
                <a:solidFill>
                  <a:srgbClr val="7030A0"/>
                </a:solidFill>
                <a:latin typeface="+mj-ea"/>
                <a:ea typeface="+mj-ea"/>
              </a:rPr>
              <a:t>辦理管考稽催</a:t>
            </a:r>
            <a:r>
              <a:rPr lang="zh-TW" altLang="en-US" sz="8000" dirty="0">
                <a:solidFill>
                  <a:srgbClr val="7030A0"/>
                </a:solidFill>
                <a:latin typeface="+mj-ea"/>
                <a:ea typeface="+mj-ea"/>
              </a:rPr>
              <a:t>作業</a:t>
            </a:r>
            <a:r>
              <a:rPr lang="zh-TW" altLang="en-US" sz="8000" dirty="0" smtClean="0">
                <a:solidFill>
                  <a:srgbClr val="7030A0"/>
                </a:solidFill>
                <a:latin typeface="+mj-ea"/>
                <a:ea typeface="+mj-ea"/>
              </a:rPr>
              <a:t>。</a:t>
            </a:r>
            <a:endParaRPr lang="en-US" altLang="zh-TW" sz="8000" dirty="0" smtClean="0">
              <a:solidFill>
                <a:srgbClr val="7030A0"/>
              </a:solidFill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zh-TW" sz="8000" dirty="0" smtClean="0">
              <a:solidFill>
                <a:srgbClr val="7030A0"/>
              </a:solidFill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8000" b="1" dirty="0" smtClean="0">
                <a:solidFill>
                  <a:srgbClr val="00B050"/>
                </a:solidFill>
                <a:latin typeface="+mj-ea"/>
                <a:ea typeface="+mj-ea"/>
              </a:rPr>
              <a:t> 行政獎勵措施</a:t>
            </a:r>
            <a:r>
              <a:rPr lang="en-US" altLang="zh-TW" sz="8000" b="1" dirty="0" smtClean="0">
                <a:solidFill>
                  <a:srgbClr val="00B050"/>
                </a:solidFill>
                <a:latin typeface="+mj-ea"/>
                <a:ea typeface="+mj-ea"/>
              </a:rPr>
              <a:t>︰</a:t>
            </a:r>
          </a:p>
          <a:p>
            <a:pPr marL="0" indent="0">
              <a:buNone/>
            </a:pPr>
            <a:r>
              <a:rPr lang="zh-TW" altLang="en-US" sz="5000" dirty="0" smtClean="0">
                <a:solidFill>
                  <a:srgbClr val="7030A0"/>
                </a:solidFill>
                <a:latin typeface="+mj-ea"/>
                <a:ea typeface="+mj-ea"/>
              </a:rPr>
              <a:t>          </a:t>
            </a:r>
            <a:r>
              <a:rPr lang="zh-TW" altLang="en-US" sz="8000" dirty="0" smtClean="0">
                <a:solidFill>
                  <a:srgbClr val="7030A0"/>
                </a:solidFill>
                <a:latin typeface="+mj-ea"/>
                <a:ea typeface="+mj-ea"/>
              </a:rPr>
              <a:t>依</a:t>
            </a:r>
            <a:r>
              <a:rPr lang="zh-TW" altLang="en-US" sz="8000" dirty="0">
                <a:solidFill>
                  <a:srgbClr val="7030A0"/>
                </a:solidFill>
                <a:latin typeface="+mj-ea"/>
                <a:ea typeface="+mj-ea"/>
              </a:rPr>
              <a:t>本府採購稽核小組設置暨作業要點，本府採購稽核小組召集人、稽核</a:t>
            </a:r>
            <a:r>
              <a:rPr lang="zh-TW" altLang="en-US" sz="8000" dirty="0" smtClean="0">
                <a:solidFill>
                  <a:srgbClr val="7030A0"/>
                </a:solidFill>
                <a:latin typeface="+mj-ea"/>
                <a:ea typeface="+mj-ea"/>
              </a:rPr>
              <a:t>委員等</a:t>
            </a:r>
            <a:r>
              <a:rPr lang="zh-TW" altLang="en-US" sz="8000" dirty="0">
                <a:solidFill>
                  <a:srgbClr val="7030A0"/>
                </a:solidFill>
                <a:latin typeface="+mj-ea"/>
                <a:ea typeface="+mj-ea"/>
              </a:rPr>
              <a:t>職務，均</a:t>
            </a:r>
            <a:r>
              <a:rPr lang="zh-TW" altLang="en-US" sz="8000" dirty="0" smtClean="0">
                <a:solidFill>
                  <a:srgbClr val="7030A0"/>
                </a:solidFill>
                <a:latin typeface="+mj-ea"/>
                <a:ea typeface="+mj-ea"/>
              </a:rPr>
              <a:t>為</a:t>
            </a:r>
            <a:endParaRPr lang="en-US" altLang="zh-TW" sz="8000" dirty="0" smtClean="0">
              <a:solidFill>
                <a:srgbClr val="7030A0"/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8000" dirty="0" smtClean="0">
                <a:solidFill>
                  <a:srgbClr val="7030A0"/>
                </a:solidFill>
                <a:latin typeface="+mj-ea"/>
                <a:ea typeface="+mj-ea"/>
              </a:rPr>
              <a:t>       派</a:t>
            </a:r>
            <a:r>
              <a:rPr lang="zh-TW" altLang="en-US" sz="8000" dirty="0">
                <a:solidFill>
                  <a:srgbClr val="7030A0"/>
                </a:solidFill>
                <a:latin typeface="+mj-ea"/>
                <a:ea typeface="+mj-ea"/>
              </a:rPr>
              <a:t>兼性質，為鼓勵本府同仁擔任本小組稽核委員或稽查員，參與本府採購稽核作業，</a:t>
            </a:r>
            <a:r>
              <a:rPr lang="zh-TW" altLang="en-US" sz="8000" dirty="0" smtClean="0">
                <a:solidFill>
                  <a:srgbClr val="7030A0"/>
                </a:solidFill>
                <a:latin typeface="+mj-ea"/>
                <a:ea typeface="+mj-ea"/>
              </a:rPr>
              <a:t>提升</a:t>
            </a:r>
            <a:endParaRPr lang="en-US" altLang="zh-TW" sz="8000" dirty="0" smtClean="0">
              <a:solidFill>
                <a:srgbClr val="7030A0"/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8000" dirty="0">
                <a:solidFill>
                  <a:srgbClr val="7030A0"/>
                </a:solidFill>
                <a:latin typeface="+mj-ea"/>
                <a:ea typeface="+mj-ea"/>
              </a:rPr>
              <a:t> </a:t>
            </a:r>
            <a:r>
              <a:rPr lang="zh-TW" altLang="en-US" sz="8000" dirty="0" smtClean="0">
                <a:solidFill>
                  <a:srgbClr val="7030A0"/>
                </a:solidFill>
                <a:latin typeface="+mj-ea"/>
                <a:ea typeface="+mj-ea"/>
              </a:rPr>
              <a:t>      採購稽核品質及</a:t>
            </a:r>
            <a:r>
              <a:rPr lang="zh-TW" altLang="en-US" sz="8000" dirty="0">
                <a:solidFill>
                  <a:srgbClr val="7030A0"/>
                </a:solidFill>
                <a:latin typeface="+mj-ea"/>
                <a:ea typeface="+mj-ea"/>
              </a:rPr>
              <a:t>本小組成員士氣</a:t>
            </a:r>
            <a:r>
              <a:rPr lang="zh-TW" altLang="en-US" sz="8000" dirty="0" smtClean="0">
                <a:solidFill>
                  <a:srgbClr val="7030A0"/>
                </a:solidFill>
                <a:latin typeface="+mj-ea"/>
                <a:ea typeface="+mj-ea"/>
              </a:rPr>
              <a:t>，已</a:t>
            </a:r>
            <a:r>
              <a:rPr lang="zh-TW" altLang="en-US" sz="8000" dirty="0">
                <a:solidFill>
                  <a:srgbClr val="7030A0"/>
                </a:solidFill>
                <a:latin typeface="+mj-ea"/>
                <a:ea typeface="+mj-ea"/>
              </a:rPr>
              <a:t>簽</a:t>
            </a:r>
            <a:r>
              <a:rPr lang="zh-TW" altLang="en-US" sz="8000" dirty="0" smtClean="0">
                <a:solidFill>
                  <a:srgbClr val="7030A0"/>
                </a:solidFill>
                <a:latin typeface="+mj-ea"/>
                <a:ea typeface="+mj-ea"/>
              </a:rPr>
              <a:t>陳</a:t>
            </a:r>
            <a:r>
              <a:rPr lang="en-US" altLang="zh-TW" sz="8000" dirty="0">
                <a:solidFill>
                  <a:srgbClr val="FF0000"/>
                </a:solidFill>
                <a:latin typeface="+mj-ea"/>
                <a:ea typeface="+mj-ea"/>
              </a:rPr>
              <a:t>103</a:t>
            </a:r>
            <a:r>
              <a:rPr lang="zh-TW" altLang="en-US" sz="8000" dirty="0" smtClean="0">
                <a:solidFill>
                  <a:srgbClr val="FF0000"/>
                </a:solidFill>
                <a:latin typeface="+mj-ea"/>
                <a:ea typeface="+mj-ea"/>
              </a:rPr>
              <a:t>年度辦理之採購稽核案件</a:t>
            </a:r>
            <a:r>
              <a:rPr lang="zh-TW" altLang="en-US" sz="8000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sz="8000" dirty="0" smtClean="0">
                <a:solidFill>
                  <a:srgbClr val="7030A0"/>
                </a:solidFill>
                <a:latin typeface="+mj-ea"/>
                <a:ea typeface="+mj-ea"/>
              </a:rPr>
              <a:t>依</a:t>
            </a:r>
            <a:r>
              <a:rPr lang="zh-TW" altLang="en-US" sz="8000" dirty="0">
                <a:solidFill>
                  <a:srgbClr val="7030A0"/>
                </a:solidFill>
                <a:latin typeface="+mj-ea"/>
                <a:ea typeface="+mj-ea"/>
              </a:rPr>
              <a:t>「南投縣政府</a:t>
            </a:r>
            <a:r>
              <a:rPr lang="zh-TW" altLang="en-US" sz="8000" dirty="0" smtClean="0">
                <a:solidFill>
                  <a:srgbClr val="7030A0"/>
                </a:solidFill>
                <a:latin typeface="+mj-ea"/>
                <a:ea typeface="+mj-ea"/>
              </a:rPr>
              <a:t>採購</a:t>
            </a:r>
            <a:endParaRPr lang="en-US" altLang="zh-TW" sz="8000" dirty="0" smtClean="0">
              <a:solidFill>
                <a:srgbClr val="7030A0"/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8000" dirty="0">
                <a:solidFill>
                  <a:srgbClr val="7030A0"/>
                </a:solidFill>
                <a:latin typeface="+mj-ea"/>
                <a:ea typeface="+mj-ea"/>
              </a:rPr>
              <a:t> </a:t>
            </a:r>
            <a:r>
              <a:rPr lang="zh-TW" altLang="en-US" sz="8000" dirty="0" smtClean="0">
                <a:solidFill>
                  <a:srgbClr val="7030A0"/>
                </a:solidFill>
                <a:latin typeface="+mj-ea"/>
                <a:ea typeface="+mj-ea"/>
              </a:rPr>
              <a:t>      稽核</a:t>
            </a:r>
            <a:r>
              <a:rPr lang="zh-TW" altLang="en-US" sz="8000" dirty="0">
                <a:solidFill>
                  <a:srgbClr val="7030A0"/>
                </a:solidFill>
                <a:latin typeface="+mj-ea"/>
                <a:ea typeface="+mj-ea"/>
              </a:rPr>
              <a:t>小組設置及</a:t>
            </a:r>
            <a:r>
              <a:rPr lang="zh-TW" altLang="en-US" sz="8000" dirty="0" smtClean="0">
                <a:solidFill>
                  <a:srgbClr val="7030A0"/>
                </a:solidFill>
                <a:latin typeface="+mj-ea"/>
                <a:ea typeface="+mj-ea"/>
              </a:rPr>
              <a:t>作業要點」第</a:t>
            </a:r>
            <a:r>
              <a:rPr lang="en-US" altLang="zh-TW" sz="8000" dirty="0">
                <a:solidFill>
                  <a:srgbClr val="7030A0"/>
                </a:solidFill>
                <a:latin typeface="+mj-ea"/>
                <a:ea typeface="+mj-ea"/>
              </a:rPr>
              <a:t>17</a:t>
            </a:r>
            <a:r>
              <a:rPr lang="zh-TW" altLang="en-US" sz="8000" dirty="0">
                <a:solidFill>
                  <a:srgbClr val="7030A0"/>
                </a:solidFill>
                <a:latin typeface="+mj-ea"/>
                <a:ea typeface="+mj-ea"/>
              </a:rPr>
              <a:t>點：「稽核小組委員及有關人員，致力於稽核監督事宜，</a:t>
            </a:r>
            <a:r>
              <a:rPr lang="zh-TW" altLang="en-US" sz="8000" dirty="0" smtClean="0">
                <a:solidFill>
                  <a:srgbClr val="7030A0"/>
                </a:solidFill>
                <a:latin typeface="+mj-ea"/>
                <a:ea typeface="+mj-ea"/>
              </a:rPr>
              <a:t>著</a:t>
            </a:r>
            <a:endParaRPr lang="en-US" altLang="zh-TW" sz="8000" dirty="0" smtClean="0">
              <a:solidFill>
                <a:srgbClr val="7030A0"/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8000" dirty="0">
                <a:solidFill>
                  <a:srgbClr val="7030A0"/>
                </a:solidFill>
                <a:latin typeface="+mj-ea"/>
                <a:ea typeface="+mj-ea"/>
              </a:rPr>
              <a:t> </a:t>
            </a:r>
            <a:r>
              <a:rPr lang="zh-TW" altLang="en-US" sz="8000" dirty="0" smtClean="0">
                <a:solidFill>
                  <a:srgbClr val="7030A0"/>
                </a:solidFill>
                <a:latin typeface="+mj-ea"/>
                <a:ea typeface="+mj-ea"/>
              </a:rPr>
              <a:t>      有</a:t>
            </a:r>
            <a:r>
              <a:rPr lang="zh-TW" altLang="en-US" sz="8000" dirty="0">
                <a:solidFill>
                  <a:srgbClr val="7030A0"/>
                </a:solidFill>
                <a:latin typeface="+mj-ea"/>
                <a:ea typeface="+mj-ea"/>
              </a:rPr>
              <a:t>績效，得予以獎勵</a:t>
            </a:r>
            <a:r>
              <a:rPr lang="zh-TW" altLang="en-US" sz="8000" dirty="0" smtClean="0">
                <a:solidFill>
                  <a:srgbClr val="7030A0"/>
                </a:solidFill>
                <a:latin typeface="+mj-ea"/>
                <a:ea typeface="+mj-ea"/>
              </a:rPr>
              <a:t>」之規定，對於</a:t>
            </a:r>
            <a:r>
              <a:rPr lang="zh-TW" altLang="en-US" sz="8000" dirty="0" smtClean="0">
                <a:solidFill>
                  <a:srgbClr val="FF0000"/>
                </a:solidFill>
                <a:latin typeface="+mj-ea"/>
                <a:ea typeface="+mj-ea"/>
              </a:rPr>
              <a:t>年度</a:t>
            </a:r>
            <a:r>
              <a:rPr lang="zh-TW" altLang="en-US" sz="8000" dirty="0">
                <a:solidFill>
                  <a:srgbClr val="FF0000"/>
                </a:solidFill>
                <a:latin typeface="+mj-ea"/>
                <a:ea typeface="+mj-ea"/>
              </a:rPr>
              <a:t>稽核報告延遲送達未逾</a:t>
            </a:r>
            <a:r>
              <a:rPr lang="en-US" altLang="zh-TW" sz="8000" dirty="0">
                <a:solidFill>
                  <a:srgbClr val="FF0000"/>
                </a:solidFill>
                <a:latin typeface="+mj-ea"/>
                <a:ea typeface="+mj-ea"/>
              </a:rPr>
              <a:t>3</a:t>
            </a:r>
            <a:r>
              <a:rPr lang="zh-TW" altLang="en-US" sz="8000" dirty="0">
                <a:solidFill>
                  <a:srgbClr val="FF0000"/>
                </a:solidFill>
                <a:latin typeface="+mj-ea"/>
                <a:ea typeface="+mj-ea"/>
              </a:rPr>
              <a:t>月，且稽核報告未有查</a:t>
            </a:r>
            <a:r>
              <a:rPr lang="zh-TW" altLang="en-US" sz="8000" dirty="0" smtClean="0">
                <a:solidFill>
                  <a:srgbClr val="FF0000"/>
                </a:solidFill>
                <a:latin typeface="+mj-ea"/>
                <a:ea typeface="+mj-ea"/>
              </a:rPr>
              <a:t>無缺</a:t>
            </a:r>
            <a:endParaRPr lang="en-US" altLang="zh-TW" sz="8000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8000" dirty="0">
                <a:solidFill>
                  <a:srgbClr val="FF0000"/>
                </a:solidFill>
                <a:latin typeface="+mj-ea"/>
                <a:ea typeface="+mj-ea"/>
              </a:rPr>
              <a:t> </a:t>
            </a:r>
            <a:r>
              <a:rPr lang="zh-TW" altLang="en-US" sz="8000" dirty="0" smtClean="0">
                <a:solidFill>
                  <a:srgbClr val="FF0000"/>
                </a:solidFill>
                <a:latin typeface="+mj-ea"/>
                <a:ea typeface="+mj-ea"/>
              </a:rPr>
              <a:t>      失事</a:t>
            </a:r>
            <a:r>
              <a:rPr lang="zh-TW" altLang="en-US" sz="8000" dirty="0">
                <a:solidFill>
                  <a:srgbClr val="FF0000"/>
                </a:solidFill>
                <a:latin typeface="+mj-ea"/>
                <a:ea typeface="+mj-ea"/>
              </a:rPr>
              <a:t>項之稽核委員及</a:t>
            </a:r>
            <a:r>
              <a:rPr lang="zh-TW" altLang="en-US" sz="8000" dirty="0" smtClean="0">
                <a:solidFill>
                  <a:srgbClr val="FF0000"/>
                </a:solidFill>
                <a:latin typeface="+mj-ea"/>
                <a:ea typeface="+mj-ea"/>
              </a:rPr>
              <a:t>其有關</a:t>
            </a:r>
            <a:r>
              <a:rPr lang="zh-TW" altLang="en-US" sz="8000" dirty="0">
                <a:solidFill>
                  <a:srgbClr val="FF0000"/>
                </a:solidFill>
                <a:latin typeface="+mj-ea"/>
                <a:ea typeface="+mj-ea"/>
              </a:rPr>
              <a:t>人員予以敘獎</a:t>
            </a:r>
            <a:r>
              <a:rPr lang="zh-TW" altLang="en-US" sz="8000" dirty="0" smtClean="0">
                <a:solidFill>
                  <a:srgbClr val="7030A0"/>
                </a:solidFill>
                <a:latin typeface="+mj-ea"/>
                <a:ea typeface="+mj-ea"/>
              </a:rPr>
              <a:t>。</a:t>
            </a:r>
            <a:endParaRPr lang="en-US" altLang="zh-TW" sz="8000" dirty="0">
              <a:solidFill>
                <a:srgbClr val="0066FF"/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8000" dirty="0">
                <a:solidFill>
                  <a:srgbClr val="7030A0"/>
                </a:solidFill>
                <a:latin typeface="+mj-ea"/>
                <a:ea typeface="+mj-ea"/>
              </a:rPr>
              <a:t>      </a:t>
            </a:r>
            <a:endParaRPr lang="en-US" altLang="zh-TW" sz="8000" dirty="0">
              <a:solidFill>
                <a:srgbClr val="7030A0"/>
              </a:solidFill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zh-TW" sz="2400" dirty="0">
              <a:solidFill>
                <a:srgbClr val="7030A0"/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2400" dirty="0">
                <a:solidFill>
                  <a:srgbClr val="7030A0"/>
                </a:solidFill>
                <a:latin typeface="+mj-ea"/>
                <a:ea typeface="+mj-ea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868853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3200" dirty="0">
                <a:solidFill>
                  <a:srgbClr val="00B050"/>
                </a:solidFill>
              </a:rPr>
              <a:t>遴聘專家學者參與本府採購稽核作業</a:t>
            </a:r>
            <a:r>
              <a:rPr lang="zh-TW" altLang="en-US" sz="3200" dirty="0" smtClean="0">
                <a:solidFill>
                  <a:srgbClr val="00B050"/>
                </a:solidFill>
              </a:rPr>
              <a:t>程序</a:t>
            </a:r>
            <a:r>
              <a:rPr lang="en-US" altLang="zh-TW" sz="3200" dirty="0" smtClean="0">
                <a:solidFill>
                  <a:srgbClr val="00B050"/>
                </a:solidFill>
              </a:rPr>
              <a:t>1</a:t>
            </a:r>
            <a:endParaRPr lang="zh-TW" altLang="en-US" sz="3200" dirty="0">
              <a:solidFill>
                <a:srgbClr val="00B050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677334" y="1306287"/>
            <a:ext cx="8596668" cy="4735076"/>
          </a:xfrm>
        </p:spPr>
        <p:txBody>
          <a:bodyPr/>
          <a:lstStyle/>
          <a:p>
            <a:pPr marL="0" indent="0">
              <a:buNone/>
            </a:pPr>
            <a:endParaRPr lang="zh-TW" altLang="en-US" dirty="0"/>
          </a:p>
        </p:txBody>
      </p:sp>
      <p:sp>
        <p:nvSpPr>
          <p:cNvPr id="5" name="五邊形 4"/>
          <p:cNvSpPr/>
          <p:nvPr/>
        </p:nvSpPr>
        <p:spPr>
          <a:xfrm>
            <a:off x="677334" y="2180903"/>
            <a:ext cx="2544837" cy="853439"/>
          </a:xfrm>
          <a:prstGeom prst="homePlat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7030A0"/>
                </a:solidFill>
              </a:rPr>
              <a:t>採購稽核小組選案</a:t>
            </a:r>
            <a:endParaRPr lang="en-US" altLang="zh-TW" dirty="0" smtClean="0">
              <a:solidFill>
                <a:srgbClr val="7030A0"/>
              </a:solidFill>
            </a:endParaRPr>
          </a:p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</a:rPr>
              <a:t>每月平均</a:t>
            </a:r>
            <a:r>
              <a:rPr lang="en-US" altLang="zh-TW" dirty="0" smtClean="0">
                <a:solidFill>
                  <a:srgbClr val="FF0000"/>
                </a:solidFill>
              </a:rPr>
              <a:t>18</a:t>
            </a:r>
            <a:r>
              <a:rPr lang="zh-TW" altLang="en-US" dirty="0" smtClean="0">
                <a:solidFill>
                  <a:srgbClr val="FF0000"/>
                </a:solidFill>
              </a:rPr>
              <a:t>案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6" name="五邊形 5"/>
          <p:cNvSpPr/>
          <p:nvPr/>
        </p:nvSpPr>
        <p:spPr>
          <a:xfrm>
            <a:off x="3518262" y="2146068"/>
            <a:ext cx="2551612" cy="888274"/>
          </a:xfrm>
          <a:prstGeom prst="homePlat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南投縣政府採購稽核作業流程圖</a:t>
            </a:r>
          </a:p>
          <a:p>
            <a:pPr algn="ctr"/>
            <a:endParaRPr lang="zh-TW" altLang="en-US" dirty="0"/>
          </a:p>
          <a:p>
            <a:pPr algn="ctr"/>
            <a:endParaRPr lang="zh-TW" altLang="en-US" dirty="0"/>
          </a:p>
          <a:p>
            <a:pPr algn="ctr"/>
            <a:endParaRPr lang="zh-TW" altLang="en-US" dirty="0"/>
          </a:p>
          <a:p>
            <a:pPr algn="ctr"/>
            <a:r>
              <a:rPr lang="zh-TW" altLang="en-US" dirty="0"/>
              <a:t>                                     </a:t>
            </a:r>
          </a:p>
          <a:p>
            <a:pPr algn="ctr"/>
            <a:endParaRPr lang="zh-TW" altLang="en-US" dirty="0"/>
          </a:p>
          <a:p>
            <a:pPr algn="ctr"/>
            <a:endParaRPr lang="zh-TW" altLang="en-US" dirty="0"/>
          </a:p>
          <a:p>
            <a:pPr algn="ctr"/>
            <a:endParaRPr lang="zh-TW" altLang="en-US" dirty="0"/>
          </a:p>
          <a:p>
            <a:pPr algn="ctr"/>
            <a:endParaRPr lang="zh-TW" altLang="en-US" dirty="0"/>
          </a:p>
          <a:p>
            <a:pPr algn="ctr"/>
            <a:endParaRPr lang="zh-TW" altLang="en-US" dirty="0"/>
          </a:p>
          <a:p>
            <a:pPr algn="ctr"/>
            <a:endParaRPr lang="zh-TW" altLang="en-US" dirty="0"/>
          </a:p>
          <a:p>
            <a:pPr algn="ctr"/>
            <a:endParaRPr lang="zh-TW" altLang="en-US" dirty="0"/>
          </a:p>
          <a:p>
            <a:pPr algn="ctr"/>
            <a:endParaRPr lang="zh-TW" altLang="en-US" dirty="0"/>
          </a:p>
          <a:p>
            <a:pPr algn="ctr"/>
            <a:endParaRPr lang="zh-TW" altLang="en-US" dirty="0"/>
          </a:p>
          <a:p>
            <a:pPr algn="ctr"/>
            <a:endParaRPr lang="zh-TW" altLang="en-US" dirty="0"/>
          </a:p>
          <a:p>
            <a:pPr algn="ctr"/>
            <a:endParaRPr lang="zh-TW" altLang="en-US" dirty="0"/>
          </a:p>
          <a:p>
            <a:pPr algn="ctr"/>
            <a:r>
              <a:rPr lang="zh-TW" altLang="en-US" dirty="0"/>
              <a:t>	</a:t>
            </a:r>
          </a:p>
          <a:p>
            <a:pPr algn="ctr"/>
            <a:endParaRPr lang="zh-TW" altLang="en-US" dirty="0"/>
          </a:p>
          <a:p>
            <a:pPr algn="ctr"/>
            <a:endParaRPr lang="zh-TW" altLang="en-US" dirty="0"/>
          </a:p>
          <a:p>
            <a:pPr algn="ctr"/>
            <a:r>
              <a:rPr lang="zh-TW" altLang="en-US" dirty="0">
                <a:solidFill>
                  <a:srgbClr val="7030A0"/>
                </a:solidFill>
              </a:rPr>
              <a:t>簽</a:t>
            </a:r>
            <a:r>
              <a:rPr lang="zh-TW" altLang="en-US" dirty="0" smtClean="0">
                <a:solidFill>
                  <a:srgbClr val="7030A0"/>
                </a:solidFill>
              </a:rPr>
              <a:t>陳案件分配</a:t>
            </a:r>
            <a:endParaRPr lang="en-US" altLang="zh-TW" dirty="0" smtClean="0">
              <a:solidFill>
                <a:srgbClr val="7030A0"/>
              </a:solidFill>
            </a:endParaRPr>
          </a:p>
          <a:p>
            <a:pPr algn="ctr"/>
            <a:r>
              <a:rPr lang="zh-TW" altLang="en-US" dirty="0" smtClean="0">
                <a:solidFill>
                  <a:srgbClr val="7030A0"/>
                </a:solidFill>
              </a:rPr>
              <a:t>辦理</a:t>
            </a:r>
            <a:r>
              <a:rPr lang="zh-TW" altLang="en-US" dirty="0" smtClean="0">
                <a:solidFill>
                  <a:srgbClr val="FF0000"/>
                </a:solidFill>
              </a:rPr>
              <a:t>專案稽</a:t>
            </a:r>
            <a:r>
              <a:rPr lang="zh-TW" altLang="en-US" dirty="0">
                <a:solidFill>
                  <a:srgbClr val="FF0000"/>
                </a:solidFill>
              </a:rPr>
              <a:t>核</a:t>
            </a:r>
          </a:p>
          <a:p>
            <a:pPr algn="ctr"/>
            <a:endParaRPr lang="zh-TW" altLang="en-US" dirty="0"/>
          </a:p>
          <a:p>
            <a:pPr algn="ctr"/>
            <a:endParaRPr lang="zh-TW" altLang="en-US" dirty="0"/>
          </a:p>
          <a:p>
            <a:pPr algn="ctr"/>
            <a:endParaRPr lang="zh-TW" altLang="en-US" dirty="0"/>
          </a:p>
          <a:p>
            <a:pPr algn="ctr"/>
            <a:endParaRPr lang="zh-TW" altLang="en-US" dirty="0"/>
          </a:p>
          <a:p>
            <a:pPr algn="ctr"/>
            <a:endParaRPr lang="zh-TW" altLang="en-US" dirty="0"/>
          </a:p>
          <a:p>
            <a:pPr algn="ctr"/>
            <a:endParaRPr lang="zh-TW" altLang="en-US" dirty="0"/>
          </a:p>
          <a:p>
            <a:pPr algn="ctr"/>
            <a:endParaRPr lang="zh-TW" altLang="en-US" dirty="0"/>
          </a:p>
          <a:p>
            <a:pPr algn="ctr"/>
            <a:endParaRPr lang="zh-TW" altLang="en-US" dirty="0"/>
          </a:p>
          <a:p>
            <a:pPr algn="ctr"/>
            <a:endParaRPr lang="zh-TW" altLang="en-US" dirty="0"/>
          </a:p>
          <a:p>
            <a:pPr algn="ctr"/>
            <a:endParaRPr lang="zh-TW" altLang="en-US" dirty="0"/>
          </a:p>
          <a:p>
            <a:pPr algn="ctr"/>
            <a:endParaRPr lang="zh-TW" altLang="en-US" dirty="0"/>
          </a:p>
          <a:p>
            <a:pPr algn="ctr"/>
            <a:endParaRPr lang="zh-TW" altLang="en-US" dirty="0"/>
          </a:p>
          <a:p>
            <a:pPr algn="ctr"/>
            <a:endParaRPr lang="zh-TW" altLang="en-US" dirty="0"/>
          </a:p>
          <a:p>
            <a:pPr algn="ctr"/>
            <a:endParaRPr lang="zh-TW" altLang="en-US" dirty="0"/>
          </a:p>
          <a:p>
            <a:pPr algn="ctr"/>
            <a:endParaRPr lang="zh-TW" altLang="en-US" dirty="0"/>
          </a:p>
          <a:p>
            <a:pPr algn="ctr"/>
            <a:r>
              <a:rPr lang="zh-TW" altLang="en-US" dirty="0"/>
              <a:t>                                    </a:t>
            </a:r>
          </a:p>
          <a:p>
            <a:pPr algn="ctr"/>
            <a:endParaRPr lang="zh-TW" altLang="en-US" dirty="0"/>
          </a:p>
          <a:p>
            <a:pPr algn="ctr"/>
            <a:r>
              <a:rPr lang="zh-TW" altLang="en-US" dirty="0"/>
              <a:t>                                         </a:t>
            </a:r>
          </a:p>
          <a:p>
            <a:pPr algn="ctr"/>
            <a:endParaRPr lang="zh-TW" altLang="en-US" dirty="0"/>
          </a:p>
          <a:p>
            <a:pPr algn="ctr"/>
            <a:endParaRPr lang="zh-TW" altLang="en-US" dirty="0"/>
          </a:p>
        </p:txBody>
      </p:sp>
      <p:sp>
        <p:nvSpPr>
          <p:cNvPr id="8" name="向上箭號圖說文字 7"/>
          <p:cNvSpPr/>
          <p:nvPr/>
        </p:nvSpPr>
        <p:spPr>
          <a:xfrm>
            <a:off x="2788841" y="3034342"/>
            <a:ext cx="4010454" cy="2826527"/>
          </a:xfrm>
          <a:prstGeom prst="upArrowCallout">
            <a:avLst/>
          </a:prstGeom>
          <a:solidFill>
            <a:srgbClr val="92D050"/>
          </a:solidFill>
          <a:ln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200" dirty="0">
                <a:solidFill>
                  <a:srgbClr val="7030A0"/>
                </a:solidFill>
              </a:rPr>
              <a:t>採購稽核小組依案件性質，自本府外聘委員資料庫選取具相關專業之</a:t>
            </a:r>
            <a:r>
              <a:rPr lang="zh-TW" altLang="en-US" sz="1200" b="1" u="sng" dirty="0">
                <a:solidFill>
                  <a:srgbClr val="FF0000"/>
                </a:solidFill>
              </a:rPr>
              <a:t>外聘委員</a:t>
            </a:r>
            <a:r>
              <a:rPr lang="en-US" altLang="zh-TW" sz="1200" b="1" u="sng" dirty="0">
                <a:solidFill>
                  <a:srgbClr val="FF0000"/>
                </a:solidFill>
              </a:rPr>
              <a:t>1</a:t>
            </a:r>
            <a:r>
              <a:rPr lang="zh-TW" altLang="en-US" sz="1200" b="1" u="sng" dirty="0">
                <a:solidFill>
                  <a:srgbClr val="FF0000"/>
                </a:solidFill>
              </a:rPr>
              <a:t>名及內聘委員</a:t>
            </a:r>
            <a:r>
              <a:rPr lang="en-US" altLang="zh-TW" sz="1200" b="1" u="sng" dirty="0">
                <a:solidFill>
                  <a:srgbClr val="FF0000"/>
                </a:solidFill>
              </a:rPr>
              <a:t>1</a:t>
            </a:r>
            <a:r>
              <a:rPr lang="zh-TW" altLang="en-US" sz="1200" b="1" u="sng" dirty="0">
                <a:solidFill>
                  <a:srgbClr val="FF0000"/>
                </a:solidFill>
              </a:rPr>
              <a:t>名為</a:t>
            </a:r>
            <a:r>
              <a:rPr lang="en-US" altLang="zh-TW" sz="1200" b="1" u="sng" dirty="0">
                <a:solidFill>
                  <a:srgbClr val="FF0000"/>
                </a:solidFill>
              </a:rPr>
              <a:t>1</a:t>
            </a:r>
            <a:r>
              <a:rPr lang="zh-TW" altLang="en-US" sz="1200" b="1" u="sng" dirty="0">
                <a:solidFill>
                  <a:srgbClr val="FF0000"/>
                </a:solidFill>
              </a:rPr>
              <a:t>組，每月每組稽核</a:t>
            </a:r>
            <a:r>
              <a:rPr lang="en-US" altLang="zh-TW" sz="1200" b="1" u="sng" dirty="0">
                <a:solidFill>
                  <a:srgbClr val="FF0000"/>
                </a:solidFill>
              </a:rPr>
              <a:t>2</a:t>
            </a:r>
            <a:r>
              <a:rPr lang="zh-TW" altLang="en-US" sz="1200" b="1" u="sng" dirty="0">
                <a:solidFill>
                  <a:srgbClr val="FF0000"/>
                </a:solidFill>
              </a:rPr>
              <a:t>案，稽核方式原則採專案稽核</a:t>
            </a:r>
            <a:r>
              <a:rPr lang="en-US" altLang="zh-TW" sz="1200" dirty="0">
                <a:solidFill>
                  <a:srgbClr val="7030A0"/>
                </a:solidFill>
              </a:rPr>
              <a:t>(</a:t>
            </a:r>
            <a:r>
              <a:rPr lang="zh-TW" altLang="en-US" sz="1200" dirty="0">
                <a:solidFill>
                  <a:srgbClr val="7030A0"/>
                </a:solidFill>
              </a:rPr>
              <a:t>召開專案稽核會議或實地稽核</a:t>
            </a:r>
            <a:r>
              <a:rPr lang="en-US" altLang="zh-TW" sz="1200" dirty="0">
                <a:solidFill>
                  <a:srgbClr val="7030A0"/>
                </a:solidFill>
              </a:rPr>
              <a:t>)</a:t>
            </a:r>
            <a:r>
              <a:rPr lang="zh-TW" altLang="en-US" sz="1200" dirty="0">
                <a:solidFill>
                  <a:srgbClr val="7030A0"/>
                </a:solidFill>
              </a:rPr>
              <a:t>方式辦理，</a:t>
            </a:r>
            <a:r>
              <a:rPr lang="zh-TW" altLang="en-US" sz="1200" b="1" u="sng" dirty="0">
                <a:solidFill>
                  <a:srgbClr val="FF0000"/>
                </a:solidFill>
              </a:rPr>
              <a:t>每月超過</a:t>
            </a:r>
            <a:r>
              <a:rPr lang="en-US" altLang="zh-TW" sz="1200" b="1" u="sng" dirty="0">
                <a:solidFill>
                  <a:srgbClr val="FF0000"/>
                </a:solidFill>
              </a:rPr>
              <a:t>18</a:t>
            </a:r>
            <a:r>
              <a:rPr lang="zh-TW" altLang="en-US" sz="1200" b="1" u="sng" dirty="0">
                <a:solidFill>
                  <a:srgbClr val="FF0000"/>
                </a:solidFill>
              </a:rPr>
              <a:t>案部分則選定內聘委員</a:t>
            </a:r>
            <a:r>
              <a:rPr lang="en-US" altLang="zh-TW" sz="1200" b="1" u="sng" dirty="0">
                <a:solidFill>
                  <a:srgbClr val="FF0000"/>
                </a:solidFill>
              </a:rPr>
              <a:t>1</a:t>
            </a:r>
            <a:r>
              <a:rPr lang="zh-TW" altLang="en-US" sz="1200" b="1" u="sng" dirty="0">
                <a:solidFill>
                  <a:srgbClr val="FF0000"/>
                </a:solidFill>
              </a:rPr>
              <a:t>名，採書面稽核方式</a:t>
            </a:r>
            <a:r>
              <a:rPr lang="zh-TW" altLang="en-US" sz="1200" dirty="0">
                <a:solidFill>
                  <a:srgbClr val="7030A0"/>
                </a:solidFill>
              </a:rPr>
              <a:t>為之，稽核案件及稽核委員由採購稽核小組簽請召集人核定。</a:t>
            </a:r>
          </a:p>
        </p:txBody>
      </p:sp>
      <p:sp>
        <p:nvSpPr>
          <p:cNvPr id="10" name="五邊形 9"/>
          <p:cNvSpPr/>
          <p:nvPr/>
        </p:nvSpPr>
        <p:spPr>
          <a:xfrm>
            <a:off x="6182772" y="2146069"/>
            <a:ext cx="2978331" cy="888273"/>
          </a:xfrm>
          <a:prstGeom prst="homePlat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7030A0"/>
                </a:solidFill>
              </a:rPr>
              <a:t>通知受稽核機關於</a:t>
            </a:r>
            <a:r>
              <a:rPr lang="en-US" altLang="zh-TW" dirty="0">
                <a:solidFill>
                  <a:srgbClr val="FF0000"/>
                </a:solidFill>
              </a:rPr>
              <a:t>5</a:t>
            </a:r>
            <a:r>
              <a:rPr lang="zh-TW" altLang="en-US" dirty="0">
                <a:solidFill>
                  <a:srgbClr val="FF0000"/>
                </a:solidFill>
              </a:rPr>
              <a:t>日內</a:t>
            </a:r>
            <a:r>
              <a:rPr lang="zh-TW" altLang="en-US" dirty="0">
                <a:solidFill>
                  <a:srgbClr val="7030A0"/>
                </a:solidFill>
              </a:rPr>
              <a:t>備妥受稽核</a:t>
            </a:r>
            <a:r>
              <a:rPr lang="zh-TW" altLang="en-US" dirty="0" smtClean="0">
                <a:solidFill>
                  <a:srgbClr val="7030A0"/>
                </a:solidFill>
              </a:rPr>
              <a:t>案件全</a:t>
            </a:r>
            <a:r>
              <a:rPr lang="zh-TW" altLang="en-US" dirty="0">
                <a:solidFill>
                  <a:srgbClr val="7030A0"/>
                </a:solidFill>
              </a:rPr>
              <a:t>卷</a:t>
            </a:r>
            <a:r>
              <a:rPr lang="zh-TW" altLang="en-US" dirty="0" smtClean="0">
                <a:solidFill>
                  <a:srgbClr val="7030A0"/>
                </a:solidFill>
              </a:rPr>
              <a:t>資料</a:t>
            </a:r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</a:rPr>
              <a:t>一式二份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97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722811"/>
          </a:xfrm>
        </p:spPr>
        <p:txBody>
          <a:bodyPr>
            <a:normAutofit/>
          </a:bodyPr>
          <a:lstStyle/>
          <a:p>
            <a:r>
              <a:rPr lang="zh-TW" altLang="en-US" sz="3200" dirty="0">
                <a:solidFill>
                  <a:srgbClr val="00B050"/>
                </a:solidFill>
              </a:rPr>
              <a:t>遴聘專家學者參與本府採購稽核作業</a:t>
            </a:r>
            <a:r>
              <a:rPr lang="zh-TW" altLang="en-US" sz="3200" dirty="0" smtClean="0">
                <a:solidFill>
                  <a:srgbClr val="00B050"/>
                </a:solidFill>
              </a:rPr>
              <a:t>程序</a:t>
            </a:r>
            <a:r>
              <a:rPr lang="en-US" altLang="zh-TW" sz="3200" dirty="0" smtClean="0">
                <a:solidFill>
                  <a:srgbClr val="00B050"/>
                </a:solidFill>
              </a:rPr>
              <a:t>2</a:t>
            </a:r>
            <a:endParaRPr lang="zh-TW" altLang="en-US" sz="3200" dirty="0">
              <a:solidFill>
                <a:srgbClr val="00B050"/>
              </a:solidFill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77334" y="1515291"/>
            <a:ext cx="9720699" cy="5024845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4" name="五邊形 3"/>
          <p:cNvSpPr/>
          <p:nvPr/>
        </p:nvSpPr>
        <p:spPr>
          <a:xfrm>
            <a:off x="740228" y="1515292"/>
            <a:ext cx="2682240" cy="1210491"/>
          </a:xfrm>
          <a:prstGeom prst="homePlat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 smtClean="0">
                <a:solidFill>
                  <a:srgbClr val="7030A0"/>
                </a:solidFill>
              </a:rPr>
              <a:t>將受稽核資料函請內外聘稽核</a:t>
            </a:r>
            <a:r>
              <a:rPr lang="zh-TW" altLang="en-US" dirty="0">
                <a:solidFill>
                  <a:srgbClr val="7030A0"/>
                </a:solidFill>
              </a:rPr>
              <a:t>委員進行稽核監督</a:t>
            </a:r>
          </a:p>
        </p:txBody>
      </p:sp>
      <p:sp>
        <p:nvSpPr>
          <p:cNvPr id="5" name="五邊形 4"/>
          <p:cNvSpPr/>
          <p:nvPr/>
        </p:nvSpPr>
        <p:spPr>
          <a:xfrm>
            <a:off x="3485360" y="1563188"/>
            <a:ext cx="2697725" cy="1114697"/>
          </a:xfrm>
          <a:prstGeom prst="homePlat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FF0000"/>
                </a:solidFill>
              </a:rPr>
              <a:t>內聘委員與外聘委員確定稽核日期及方式後，</a:t>
            </a:r>
            <a:r>
              <a:rPr lang="zh-TW" altLang="en-US" b="1" u="sng" dirty="0" smtClean="0">
                <a:solidFill>
                  <a:srgbClr val="FF0000"/>
                </a:solidFill>
              </a:rPr>
              <a:t>告知採購稽核小組</a:t>
            </a:r>
            <a:r>
              <a:rPr lang="zh-TW" altLang="en-US" b="1" u="sng" dirty="0">
                <a:solidFill>
                  <a:srgbClr val="FF0000"/>
                </a:solidFill>
              </a:rPr>
              <a:t>函發開會</a:t>
            </a:r>
            <a:r>
              <a:rPr lang="zh-TW" altLang="en-US" b="1" u="sng" dirty="0" smtClean="0">
                <a:solidFill>
                  <a:srgbClr val="FF0000"/>
                </a:solidFill>
              </a:rPr>
              <a:t>通知單</a:t>
            </a:r>
            <a:endParaRPr lang="zh-TW" altLang="en-US" b="1" u="sng" dirty="0">
              <a:solidFill>
                <a:srgbClr val="FF0000"/>
              </a:solidFill>
            </a:endParaRPr>
          </a:p>
        </p:txBody>
      </p:sp>
      <p:sp>
        <p:nvSpPr>
          <p:cNvPr id="6" name="五邊形 5"/>
          <p:cNvSpPr/>
          <p:nvPr/>
        </p:nvSpPr>
        <p:spPr>
          <a:xfrm>
            <a:off x="6245976" y="1563188"/>
            <a:ext cx="2837063" cy="1162595"/>
          </a:xfrm>
          <a:prstGeom prst="homePlat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7030A0"/>
                </a:solidFill>
              </a:rPr>
              <a:t>召開</a:t>
            </a:r>
            <a:r>
              <a:rPr lang="zh-TW" altLang="en-US" b="1" dirty="0" smtClean="0">
                <a:solidFill>
                  <a:srgbClr val="FF0000"/>
                </a:solidFill>
              </a:rPr>
              <a:t>專案稽核</a:t>
            </a:r>
            <a:r>
              <a:rPr lang="zh-TW" altLang="en-US" dirty="0" smtClean="0">
                <a:solidFill>
                  <a:srgbClr val="7030A0"/>
                </a:solidFill>
              </a:rPr>
              <a:t>會議</a:t>
            </a:r>
            <a:endParaRPr lang="en-US" altLang="zh-TW" dirty="0" smtClean="0">
              <a:solidFill>
                <a:srgbClr val="7030A0"/>
              </a:solidFill>
            </a:endParaRPr>
          </a:p>
          <a:p>
            <a:pPr algn="ctr"/>
            <a:r>
              <a:rPr lang="zh-TW" altLang="en-US" dirty="0" smtClean="0">
                <a:solidFill>
                  <a:srgbClr val="7030A0"/>
                </a:solidFill>
              </a:rPr>
              <a:t>或辦理</a:t>
            </a:r>
            <a:r>
              <a:rPr lang="zh-TW" altLang="en-US" b="1" dirty="0" smtClean="0">
                <a:solidFill>
                  <a:srgbClr val="FF0000"/>
                </a:solidFill>
              </a:rPr>
              <a:t>實地稽核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9" name="向上箭號 8"/>
          <p:cNvSpPr/>
          <p:nvPr/>
        </p:nvSpPr>
        <p:spPr>
          <a:xfrm>
            <a:off x="7149737" y="2725783"/>
            <a:ext cx="687977" cy="496388"/>
          </a:xfrm>
          <a:prstGeom prst="upArrow">
            <a:avLst/>
          </a:prstGeom>
          <a:solidFill>
            <a:srgbClr val="CC00FF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CC00FF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889862" y="3222171"/>
            <a:ext cx="2586446" cy="30020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000" u="sng" dirty="0">
                <a:solidFill>
                  <a:srgbClr val="7030A0"/>
                </a:solidFill>
              </a:rPr>
              <a:t>召開</a:t>
            </a:r>
            <a:r>
              <a:rPr lang="zh-TW" altLang="en-US" sz="2000" b="1" u="sng" dirty="0">
                <a:solidFill>
                  <a:srgbClr val="FF0000"/>
                </a:solidFill>
              </a:rPr>
              <a:t>專案稽核</a:t>
            </a:r>
            <a:r>
              <a:rPr lang="zh-TW" altLang="en-US" sz="2000" u="sng" dirty="0">
                <a:solidFill>
                  <a:srgbClr val="7030A0"/>
                </a:solidFill>
              </a:rPr>
              <a:t>會議</a:t>
            </a:r>
            <a:r>
              <a:rPr lang="zh-TW" altLang="en-US" sz="2000" u="sng" dirty="0" smtClean="0">
                <a:solidFill>
                  <a:srgbClr val="7030A0"/>
                </a:solidFill>
              </a:rPr>
              <a:t>：</a:t>
            </a:r>
            <a:endParaRPr lang="en-US" altLang="zh-TW" sz="2000" u="sng" dirty="0" smtClean="0">
              <a:solidFill>
                <a:srgbClr val="7030A0"/>
              </a:solidFill>
            </a:endParaRPr>
          </a:p>
          <a:p>
            <a:r>
              <a:rPr lang="en-US" altLang="zh-TW" sz="1400" dirty="0" smtClean="0">
                <a:solidFill>
                  <a:srgbClr val="7030A0"/>
                </a:solidFill>
              </a:rPr>
              <a:t>1.</a:t>
            </a:r>
            <a:r>
              <a:rPr lang="zh-TW" altLang="en-US" sz="1400" dirty="0" smtClean="0">
                <a:solidFill>
                  <a:srgbClr val="7030A0"/>
                </a:solidFill>
              </a:rPr>
              <a:t>原則</a:t>
            </a:r>
            <a:r>
              <a:rPr lang="zh-TW" altLang="en-US" sz="1400" dirty="0">
                <a:solidFill>
                  <a:srgbClr val="7030A0"/>
                </a:solidFill>
              </a:rPr>
              <a:t>於</a:t>
            </a:r>
            <a:r>
              <a:rPr lang="zh-TW" altLang="en-US" sz="1400" dirty="0">
                <a:solidFill>
                  <a:srgbClr val="FF0000"/>
                </a:solidFill>
              </a:rPr>
              <a:t>本府</a:t>
            </a:r>
            <a:r>
              <a:rPr lang="zh-TW" altLang="en-US" sz="1400" dirty="0" smtClean="0">
                <a:solidFill>
                  <a:srgbClr val="7030A0"/>
                </a:solidFill>
              </a:rPr>
              <a:t>舉行。</a:t>
            </a:r>
            <a:endParaRPr lang="zh-TW" altLang="en-US" sz="1400" dirty="0">
              <a:solidFill>
                <a:srgbClr val="7030A0"/>
              </a:solidFill>
            </a:endParaRPr>
          </a:p>
          <a:p>
            <a:r>
              <a:rPr lang="en-US" altLang="zh-TW" sz="1400" dirty="0">
                <a:solidFill>
                  <a:srgbClr val="7030A0"/>
                </a:solidFill>
              </a:rPr>
              <a:t>2</a:t>
            </a:r>
            <a:r>
              <a:rPr lang="en-US" altLang="zh-TW" sz="1400" dirty="0" smtClean="0">
                <a:solidFill>
                  <a:srgbClr val="7030A0"/>
                </a:solidFill>
              </a:rPr>
              <a:t>.</a:t>
            </a:r>
            <a:r>
              <a:rPr lang="zh-TW" altLang="en-US" sz="1400" dirty="0" smtClean="0">
                <a:solidFill>
                  <a:srgbClr val="7030A0"/>
                </a:solidFill>
              </a:rPr>
              <a:t>請</a:t>
            </a:r>
            <a:r>
              <a:rPr lang="zh-TW" altLang="en-US" sz="1400" dirty="0">
                <a:solidFill>
                  <a:srgbClr val="7030A0"/>
                </a:solidFill>
              </a:rPr>
              <a:t>受稽核機關派員</a:t>
            </a:r>
            <a:r>
              <a:rPr lang="zh-TW" altLang="en-US" sz="1400" dirty="0" smtClean="0">
                <a:solidFill>
                  <a:srgbClr val="7030A0"/>
                </a:solidFill>
              </a:rPr>
              <a:t>參加。</a:t>
            </a:r>
            <a:endParaRPr lang="zh-TW" altLang="en-US" sz="1400" dirty="0">
              <a:solidFill>
                <a:srgbClr val="7030A0"/>
              </a:solidFill>
            </a:endParaRPr>
          </a:p>
          <a:p>
            <a:r>
              <a:rPr lang="en-US" altLang="zh-TW" sz="1400" dirty="0">
                <a:solidFill>
                  <a:srgbClr val="7030A0"/>
                </a:solidFill>
              </a:rPr>
              <a:t>3</a:t>
            </a:r>
            <a:r>
              <a:rPr lang="en-US" altLang="zh-TW" sz="1400" dirty="0" smtClean="0">
                <a:solidFill>
                  <a:srgbClr val="7030A0"/>
                </a:solidFill>
              </a:rPr>
              <a:t>.</a:t>
            </a:r>
            <a:r>
              <a:rPr lang="zh-TW" altLang="en-US" sz="1400" dirty="0" smtClean="0">
                <a:solidFill>
                  <a:srgbClr val="FF0000"/>
                </a:solidFill>
              </a:rPr>
              <a:t>會議室</a:t>
            </a:r>
            <a:r>
              <a:rPr lang="zh-TW" altLang="en-US" sz="1400" dirty="0">
                <a:solidFill>
                  <a:srgbClr val="FF0000"/>
                </a:solidFill>
              </a:rPr>
              <a:t>及交通車由內聘</a:t>
            </a:r>
            <a:r>
              <a:rPr lang="zh-TW" altLang="en-US" sz="1400" dirty="0" smtClean="0">
                <a:solidFill>
                  <a:srgbClr val="FF0000"/>
                </a:solidFill>
              </a:rPr>
              <a:t>委員</a:t>
            </a:r>
            <a:endParaRPr lang="en-US" altLang="zh-TW" sz="1400" dirty="0" smtClean="0">
              <a:solidFill>
                <a:srgbClr val="FF0000"/>
              </a:solidFill>
            </a:endParaRPr>
          </a:p>
          <a:p>
            <a:r>
              <a:rPr lang="zh-TW" altLang="en-US" sz="1400" dirty="0">
                <a:solidFill>
                  <a:srgbClr val="FF0000"/>
                </a:solidFill>
              </a:rPr>
              <a:t> </a:t>
            </a:r>
            <a:r>
              <a:rPr lang="zh-TW" altLang="en-US" sz="1400" dirty="0" smtClean="0">
                <a:solidFill>
                  <a:srgbClr val="FF0000"/>
                </a:solidFill>
              </a:rPr>
              <a:t>  申請。</a:t>
            </a:r>
            <a:endParaRPr lang="en-US" altLang="zh-TW" sz="1400" dirty="0" smtClean="0">
              <a:solidFill>
                <a:srgbClr val="FF0000"/>
              </a:solidFill>
            </a:endParaRPr>
          </a:p>
          <a:p>
            <a:r>
              <a:rPr lang="en-US" altLang="zh-TW" sz="1400" dirty="0" smtClean="0">
                <a:solidFill>
                  <a:srgbClr val="7030A0"/>
                </a:solidFill>
              </a:rPr>
              <a:t>4.</a:t>
            </a:r>
            <a:r>
              <a:rPr lang="zh-TW" altLang="en-US" sz="1400" dirty="0" smtClean="0">
                <a:solidFill>
                  <a:srgbClr val="FF0000"/>
                </a:solidFill>
              </a:rPr>
              <a:t>內聘委員應協助外聘委員填</a:t>
            </a:r>
            <a:endParaRPr lang="en-US" altLang="zh-TW" sz="1400" dirty="0" smtClean="0">
              <a:solidFill>
                <a:srgbClr val="FF0000"/>
              </a:solidFill>
            </a:endParaRPr>
          </a:p>
          <a:p>
            <a:r>
              <a:rPr lang="zh-TW" altLang="en-US" sz="1400" dirty="0">
                <a:solidFill>
                  <a:srgbClr val="FF0000"/>
                </a:solidFill>
              </a:rPr>
              <a:t> </a:t>
            </a:r>
            <a:r>
              <a:rPr lang="zh-TW" altLang="en-US" sz="1400" dirty="0" smtClean="0">
                <a:solidFill>
                  <a:srgbClr val="FF0000"/>
                </a:solidFill>
              </a:rPr>
              <a:t>  寫出席費領據，並交由採購</a:t>
            </a:r>
            <a:endParaRPr lang="en-US" altLang="zh-TW" sz="1400" dirty="0" smtClean="0">
              <a:solidFill>
                <a:srgbClr val="FF0000"/>
              </a:solidFill>
            </a:endParaRPr>
          </a:p>
          <a:p>
            <a:r>
              <a:rPr lang="zh-TW" altLang="en-US" sz="1400" dirty="0">
                <a:solidFill>
                  <a:srgbClr val="FF0000"/>
                </a:solidFill>
              </a:rPr>
              <a:t> </a:t>
            </a:r>
            <a:r>
              <a:rPr lang="zh-TW" altLang="en-US" sz="1400" dirty="0" smtClean="0">
                <a:solidFill>
                  <a:srgbClr val="FF0000"/>
                </a:solidFill>
              </a:rPr>
              <a:t>  稽核小組辦理核銷作業。</a:t>
            </a:r>
            <a:endParaRPr lang="en-US" altLang="zh-TW" sz="1400" dirty="0" smtClean="0">
              <a:solidFill>
                <a:srgbClr val="FF0000"/>
              </a:solidFill>
            </a:endParaRPr>
          </a:p>
          <a:p>
            <a:r>
              <a:rPr lang="en-US" altLang="zh-TW" sz="1400" dirty="0" smtClean="0">
                <a:solidFill>
                  <a:srgbClr val="7030A0"/>
                </a:solidFill>
              </a:rPr>
              <a:t>5.</a:t>
            </a:r>
            <a:r>
              <a:rPr lang="zh-TW" altLang="en-US" sz="1400" dirty="0" smtClean="0">
                <a:solidFill>
                  <a:srgbClr val="7030A0"/>
                </a:solidFill>
              </a:rPr>
              <a:t>內聘稽</a:t>
            </a:r>
            <a:r>
              <a:rPr lang="zh-TW" altLang="en-US" sz="1400" dirty="0">
                <a:solidFill>
                  <a:srgbClr val="7030A0"/>
                </a:solidFill>
              </a:rPr>
              <a:t>核</a:t>
            </a:r>
            <a:r>
              <a:rPr lang="zh-TW" altLang="en-US" sz="1400" dirty="0" smtClean="0">
                <a:solidFill>
                  <a:srgbClr val="7030A0"/>
                </a:solidFill>
              </a:rPr>
              <a:t>委員可請</a:t>
            </a:r>
            <a:r>
              <a:rPr lang="zh-TW" altLang="en-US" sz="1400" dirty="0" smtClean="0">
                <a:solidFill>
                  <a:srgbClr val="FF0000"/>
                </a:solidFill>
              </a:rPr>
              <a:t>稽查員協</a:t>
            </a:r>
            <a:endParaRPr lang="en-US" altLang="zh-TW" sz="1400" dirty="0" smtClean="0">
              <a:solidFill>
                <a:srgbClr val="FF0000"/>
              </a:solidFill>
            </a:endParaRPr>
          </a:p>
          <a:p>
            <a:r>
              <a:rPr lang="zh-TW" altLang="en-US" sz="1400" dirty="0">
                <a:solidFill>
                  <a:srgbClr val="FF0000"/>
                </a:solidFill>
              </a:rPr>
              <a:t> </a:t>
            </a:r>
            <a:r>
              <a:rPr lang="zh-TW" altLang="en-US" sz="1400" dirty="0" smtClean="0">
                <a:solidFill>
                  <a:srgbClr val="FF0000"/>
                </a:solidFill>
              </a:rPr>
              <a:t>  助辦理專案稽核</a:t>
            </a:r>
            <a:r>
              <a:rPr lang="zh-TW" altLang="en-US" sz="1400" dirty="0" smtClean="0">
                <a:solidFill>
                  <a:srgbClr val="7030A0"/>
                </a:solidFill>
              </a:rPr>
              <a:t>，惟稽核報</a:t>
            </a:r>
            <a:endParaRPr lang="en-US" altLang="zh-TW" sz="1400" dirty="0" smtClean="0">
              <a:solidFill>
                <a:srgbClr val="7030A0"/>
              </a:solidFill>
            </a:endParaRPr>
          </a:p>
          <a:p>
            <a:r>
              <a:rPr lang="zh-TW" altLang="en-US" sz="1400" dirty="0">
                <a:solidFill>
                  <a:srgbClr val="7030A0"/>
                </a:solidFill>
              </a:rPr>
              <a:t> </a:t>
            </a:r>
            <a:r>
              <a:rPr lang="zh-TW" altLang="en-US" sz="1400" dirty="0" smtClean="0">
                <a:solidFill>
                  <a:srgbClr val="7030A0"/>
                </a:solidFill>
              </a:rPr>
              <a:t>  告應經內聘委員核章。</a:t>
            </a:r>
            <a:endParaRPr lang="en-US" altLang="zh-TW" sz="1400" dirty="0" smtClean="0">
              <a:solidFill>
                <a:srgbClr val="7030A0"/>
              </a:solidFill>
            </a:endParaRPr>
          </a:p>
          <a:p>
            <a:endParaRPr lang="zh-TW" altLang="en-US" sz="1400" dirty="0">
              <a:solidFill>
                <a:srgbClr val="7030A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493725" y="3222170"/>
            <a:ext cx="2904308" cy="3002073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b="1" u="sng" dirty="0" smtClean="0">
              <a:solidFill>
                <a:srgbClr val="7030A0"/>
              </a:solidFill>
            </a:endParaRPr>
          </a:p>
          <a:p>
            <a:r>
              <a:rPr lang="zh-TW" altLang="en-US" b="1" u="sng" dirty="0" smtClean="0">
                <a:solidFill>
                  <a:srgbClr val="FF0000"/>
                </a:solidFill>
              </a:rPr>
              <a:t>實地</a:t>
            </a:r>
            <a:r>
              <a:rPr lang="zh-TW" altLang="en-US" b="1" u="sng" dirty="0">
                <a:solidFill>
                  <a:srgbClr val="FF0000"/>
                </a:solidFill>
              </a:rPr>
              <a:t>稽核</a:t>
            </a:r>
            <a:r>
              <a:rPr lang="zh-TW" altLang="en-US" b="1" u="sng" dirty="0" smtClean="0">
                <a:solidFill>
                  <a:srgbClr val="7030A0"/>
                </a:solidFill>
              </a:rPr>
              <a:t>：</a:t>
            </a:r>
            <a:endParaRPr lang="en-US" altLang="zh-TW" b="1" u="sng" dirty="0" smtClean="0">
              <a:solidFill>
                <a:srgbClr val="7030A0"/>
              </a:solidFill>
            </a:endParaRPr>
          </a:p>
          <a:p>
            <a:r>
              <a:rPr lang="en-US" altLang="zh-TW" sz="1200" dirty="0" smtClean="0">
                <a:solidFill>
                  <a:srgbClr val="7030A0"/>
                </a:solidFill>
              </a:rPr>
              <a:t>1.</a:t>
            </a:r>
            <a:r>
              <a:rPr lang="zh-TW" altLang="en-US" sz="1200" dirty="0" smtClean="0">
                <a:solidFill>
                  <a:srgbClr val="FF0000"/>
                </a:solidFill>
              </a:rPr>
              <a:t>於</a:t>
            </a:r>
            <a:r>
              <a:rPr lang="zh-TW" altLang="en-US" sz="1200" dirty="0">
                <a:solidFill>
                  <a:srgbClr val="FF0000"/>
                </a:solidFill>
              </a:rPr>
              <a:t>受稽核機關會議室</a:t>
            </a:r>
            <a:r>
              <a:rPr lang="zh-TW" altLang="en-US" sz="1200" dirty="0">
                <a:solidFill>
                  <a:srgbClr val="7030A0"/>
                </a:solidFill>
              </a:rPr>
              <a:t>召開專案</a:t>
            </a:r>
            <a:r>
              <a:rPr lang="zh-TW" altLang="en-US" sz="1200" dirty="0" smtClean="0">
                <a:solidFill>
                  <a:srgbClr val="7030A0"/>
                </a:solidFill>
              </a:rPr>
              <a:t>稽核</a:t>
            </a:r>
            <a:endParaRPr lang="en-US" altLang="zh-TW" sz="1200" dirty="0" smtClean="0">
              <a:solidFill>
                <a:srgbClr val="7030A0"/>
              </a:solidFill>
            </a:endParaRPr>
          </a:p>
          <a:p>
            <a:r>
              <a:rPr lang="zh-TW" altLang="en-US" sz="1200" dirty="0">
                <a:solidFill>
                  <a:srgbClr val="7030A0"/>
                </a:solidFill>
              </a:rPr>
              <a:t> </a:t>
            </a:r>
            <a:r>
              <a:rPr lang="zh-TW" altLang="en-US" sz="1200" dirty="0" smtClean="0">
                <a:solidFill>
                  <a:srgbClr val="7030A0"/>
                </a:solidFill>
              </a:rPr>
              <a:t>  會議</a:t>
            </a:r>
            <a:r>
              <a:rPr lang="zh-TW" altLang="en-US" sz="1200" dirty="0">
                <a:solidFill>
                  <a:srgbClr val="7030A0"/>
                </a:solidFill>
              </a:rPr>
              <a:t>並至稽核案件施工地點查核</a:t>
            </a:r>
            <a:r>
              <a:rPr lang="zh-TW" altLang="en-US" sz="1200" dirty="0" smtClean="0">
                <a:solidFill>
                  <a:srgbClr val="7030A0"/>
                </a:solidFill>
              </a:rPr>
              <a:t>施</a:t>
            </a:r>
            <a:endParaRPr lang="en-US" altLang="zh-TW" sz="1200" dirty="0" smtClean="0">
              <a:solidFill>
                <a:srgbClr val="7030A0"/>
              </a:solidFill>
            </a:endParaRPr>
          </a:p>
          <a:p>
            <a:r>
              <a:rPr lang="zh-TW" altLang="en-US" sz="1200" dirty="0">
                <a:solidFill>
                  <a:srgbClr val="7030A0"/>
                </a:solidFill>
              </a:rPr>
              <a:t> </a:t>
            </a:r>
            <a:r>
              <a:rPr lang="zh-TW" altLang="en-US" sz="1200" dirty="0" smtClean="0">
                <a:solidFill>
                  <a:srgbClr val="7030A0"/>
                </a:solidFill>
              </a:rPr>
              <a:t>  工</a:t>
            </a:r>
            <a:r>
              <a:rPr lang="zh-TW" altLang="en-US" sz="1200" dirty="0">
                <a:solidFill>
                  <a:srgbClr val="7030A0"/>
                </a:solidFill>
              </a:rPr>
              <a:t>品質。</a:t>
            </a:r>
          </a:p>
          <a:p>
            <a:r>
              <a:rPr lang="en-US" altLang="zh-TW" sz="1200" dirty="0">
                <a:solidFill>
                  <a:srgbClr val="7030A0"/>
                </a:solidFill>
              </a:rPr>
              <a:t>2</a:t>
            </a:r>
            <a:r>
              <a:rPr lang="en-US" altLang="zh-TW" sz="1200" dirty="0" smtClean="0">
                <a:solidFill>
                  <a:srgbClr val="7030A0"/>
                </a:solidFill>
              </a:rPr>
              <a:t>.</a:t>
            </a:r>
            <a:r>
              <a:rPr lang="zh-TW" altLang="en-US" sz="1200" dirty="0" smtClean="0">
                <a:solidFill>
                  <a:srgbClr val="FF0000"/>
                </a:solidFill>
              </a:rPr>
              <a:t>由</a:t>
            </a:r>
            <a:r>
              <a:rPr lang="zh-TW" altLang="en-US" sz="1200" dirty="0">
                <a:solidFill>
                  <a:srgbClr val="FF0000"/>
                </a:solidFill>
              </a:rPr>
              <a:t>本府至受稽核機關之交通車由</a:t>
            </a:r>
            <a:r>
              <a:rPr lang="zh-TW" altLang="en-US" sz="1200" dirty="0" smtClean="0">
                <a:solidFill>
                  <a:srgbClr val="FF0000"/>
                </a:solidFill>
              </a:rPr>
              <a:t>內</a:t>
            </a:r>
            <a:r>
              <a:rPr lang="zh-TW" altLang="en-US" sz="1200" dirty="0">
                <a:solidFill>
                  <a:srgbClr val="FF0000"/>
                </a:solidFill>
              </a:rPr>
              <a:t> </a:t>
            </a:r>
            <a:endParaRPr lang="en-US" altLang="zh-TW" sz="1200" dirty="0" smtClean="0">
              <a:solidFill>
                <a:srgbClr val="FF0000"/>
              </a:solidFill>
            </a:endParaRPr>
          </a:p>
          <a:p>
            <a:r>
              <a:rPr lang="zh-TW" altLang="en-US" sz="1200" dirty="0" smtClean="0">
                <a:solidFill>
                  <a:srgbClr val="FF0000"/>
                </a:solidFill>
              </a:rPr>
              <a:t>   聘</a:t>
            </a:r>
            <a:r>
              <a:rPr lang="zh-TW" altLang="en-US" sz="1200" dirty="0">
                <a:solidFill>
                  <a:srgbClr val="FF0000"/>
                </a:solidFill>
              </a:rPr>
              <a:t>委員申請。</a:t>
            </a:r>
          </a:p>
          <a:p>
            <a:r>
              <a:rPr lang="en-US" altLang="zh-TW" sz="1200" dirty="0">
                <a:solidFill>
                  <a:srgbClr val="7030A0"/>
                </a:solidFill>
              </a:rPr>
              <a:t>3</a:t>
            </a:r>
            <a:r>
              <a:rPr lang="en-US" altLang="zh-TW" sz="1200" dirty="0" smtClean="0">
                <a:solidFill>
                  <a:srgbClr val="7030A0"/>
                </a:solidFill>
              </a:rPr>
              <a:t>.</a:t>
            </a:r>
            <a:r>
              <a:rPr lang="zh-TW" altLang="en-US" sz="1200" dirty="0" smtClean="0">
                <a:solidFill>
                  <a:srgbClr val="FF0000"/>
                </a:solidFill>
              </a:rPr>
              <a:t>受</a:t>
            </a:r>
            <a:r>
              <a:rPr lang="zh-TW" altLang="en-US" sz="1200" dirty="0">
                <a:solidFill>
                  <a:srgbClr val="FF0000"/>
                </a:solidFill>
              </a:rPr>
              <a:t>稽核機關應備妥會議室、全卷</a:t>
            </a:r>
            <a:r>
              <a:rPr lang="zh-TW" altLang="en-US" sz="1200" dirty="0" smtClean="0">
                <a:solidFill>
                  <a:srgbClr val="FF0000"/>
                </a:solidFill>
              </a:rPr>
              <a:t>資</a:t>
            </a:r>
            <a:endParaRPr lang="en-US" altLang="zh-TW" sz="1200" dirty="0" smtClean="0">
              <a:solidFill>
                <a:srgbClr val="FF0000"/>
              </a:solidFill>
            </a:endParaRPr>
          </a:p>
          <a:p>
            <a:r>
              <a:rPr lang="zh-TW" altLang="en-US" sz="1200" dirty="0">
                <a:solidFill>
                  <a:srgbClr val="FF0000"/>
                </a:solidFill>
              </a:rPr>
              <a:t> </a:t>
            </a:r>
            <a:r>
              <a:rPr lang="zh-TW" altLang="en-US" sz="1200" dirty="0" smtClean="0">
                <a:solidFill>
                  <a:srgbClr val="FF0000"/>
                </a:solidFill>
              </a:rPr>
              <a:t>  料及</a:t>
            </a:r>
            <a:r>
              <a:rPr lang="zh-TW" altLang="en-US" sz="1200" dirty="0">
                <a:solidFill>
                  <a:srgbClr val="FF0000"/>
                </a:solidFill>
              </a:rPr>
              <a:t>實地稽核應使用之量尺及工具</a:t>
            </a:r>
            <a:r>
              <a:rPr lang="zh-TW" altLang="en-US" sz="1200" dirty="0" smtClean="0">
                <a:solidFill>
                  <a:srgbClr val="FF0000"/>
                </a:solidFill>
              </a:rPr>
              <a:t>。</a:t>
            </a:r>
            <a:endParaRPr lang="en-US" altLang="zh-TW" sz="1200" dirty="0" smtClean="0">
              <a:solidFill>
                <a:srgbClr val="FF0000"/>
              </a:solidFill>
            </a:endParaRPr>
          </a:p>
          <a:p>
            <a:r>
              <a:rPr lang="en-US" altLang="zh-TW" sz="1200" dirty="0" smtClean="0">
                <a:solidFill>
                  <a:srgbClr val="7030A0"/>
                </a:solidFill>
              </a:rPr>
              <a:t>4.</a:t>
            </a:r>
            <a:r>
              <a:rPr lang="zh-TW" altLang="en-US" sz="1200" dirty="0" smtClean="0">
                <a:solidFill>
                  <a:srgbClr val="FF0000"/>
                </a:solidFill>
              </a:rPr>
              <a:t>內</a:t>
            </a:r>
            <a:r>
              <a:rPr lang="zh-TW" altLang="en-US" sz="1200" dirty="0">
                <a:solidFill>
                  <a:srgbClr val="FF0000"/>
                </a:solidFill>
              </a:rPr>
              <a:t>聘委員應協助外聘委員填寫</a:t>
            </a:r>
            <a:r>
              <a:rPr lang="zh-TW" altLang="en-US" sz="1200" dirty="0" smtClean="0">
                <a:solidFill>
                  <a:srgbClr val="FF0000"/>
                </a:solidFill>
              </a:rPr>
              <a:t>出席</a:t>
            </a:r>
            <a:endParaRPr lang="en-US" altLang="zh-TW" sz="1200" dirty="0" smtClean="0">
              <a:solidFill>
                <a:srgbClr val="FF0000"/>
              </a:solidFill>
            </a:endParaRPr>
          </a:p>
          <a:p>
            <a:r>
              <a:rPr lang="zh-TW" altLang="en-US" sz="1200" dirty="0">
                <a:solidFill>
                  <a:srgbClr val="FF0000"/>
                </a:solidFill>
              </a:rPr>
              <a:t> </a:t>
            </a:r>
            <a:r>
              <a:rPr lang="zh-TW" altLang="en-US" sz="1200" dirty="0" smtClean="0">
                <a:solidFill>
                  <a:srgbClr val="FF0000"/>
                </a:solidFill>
              </a:rPr>
              <a:t>  費</a:t>
            </a:r>
            <a:r>
              <a:rPr lang="zh-TW" altLang="en-US" sz="1200" dirty="0">
                <a:solidFill>
                  <a:srgbClr val="FF0000"/>
                </a:solidFill>
              </a:rPr>
              <a:t>領據，並交由</a:t>
            </a:r>
            <a:r>
              <a:rPr lang="zh-TW" altLang="en-US" sz="1200" dirty="0" smtClean="0">
                <a:solidFill>
                  <a:srgbClr val="FF0000"/>
                </a:solidFill>
              </a:rPr>
              <a:t>採購稽核</a:t>
            </a:r>
            <a:r>
              <a:rPr lang="zh-TW" altLang="en-US" sz="1200" dirty="0">
                <a:solidFill>
                  <a:srgbClr val="FF0000"/>
                </a:solidFill>
              </a:rPr>
              <a:t>小組</a:t>
            </a:r>
            <a:r>
              <a:rPr lang="zh-TW" altLang="en-US" sz="1200" dirty="0" smtClean="0">
                <a:solidFill>
                  <a:srgbClr val="FF0000"/>
                </a:solidFill>
              </a:rPr>
              <a:t>辦理</a:t>
            </a:r>
            <a:endParaRPr lang="en-US" altLang="zh-TW" sz="1200" dirty="0" smtClean="0">
              <a:solidFill>
                <a:srgbClr val="FF0000"/>
              </a:solidFill>
            </a:endParaRPr>
          </a:p>
          <a:p>
            <a:r>
              <a:rPr lang="zh-TW" altLang="en-US" sz="1200" dirty="0">
                <a:solidFill>
                  <a:srgbClr val="FF0000"/>
                </a:solidFill>
              </a:rPr>
              <a:t> </a:t>
            </a:r>
            <a:r>
              <a:rPr lang="zh-TW" altLang="en-US" sz="1200" dirty="0" smtClean="0">
                <a:solidFill>
                  <a:srgbClr val="FF0000"/>
                </a:solidFill>
              </a:rPr>
              <a:t>  核銷</a:t>
            </a:r>
            <a:r>
              <a:rPr lang="zh-TW" altLang="en-US" sz="1200" dirty="0">
                <a:solidFill>
                  <a:srgbClr val="FF0000"/>
                </a:solidFill>
              </a:rPr>
              <a:t>作業。</a:t>
            </a:r>
            <a:endParaRPr lang="en-US" altLang="zh-TW" sz="1200" dirty="0" smtClean="0">
              <a:solidFill>
                <a:srgbClr val="FF0000"/>
              </a:solidFill>
            </a:endParaRPr>
          </a:p>
          <a:p>
            <a:r>
              <a:rPr lang="en-US" altLang="zh-TW" sz="1200" dirty="0" smtClean="0">
                <a:solidFill>
                  <a:srgbClr val="7030A0"/>
                </a:solidFill>
              </a:rPr>
              <a:t>5.</a:t>
            </a:r>
            <a:r>
              <a:rPr lang="zh-TW" altLang="en-US" sz="1200" dirty="0" smtClean="0">
                <a:solidFill>
                  <a:srgbClr val="7030A0"/>
                </a:solidFill>
              </a:rPr>
              <a:t>內</a:t>
            </a:r>
            <a:r>
              <a:rPr lang="zh-TW" altLang="en-US" sz="1200" dirty="0">
                <a:solidFill>
                  <a:srgbClr val="7030A0"/>
                </a:solidFill>
              </a:rPr>
              <a:t>聘委員</a:t>
            </a:r>
            <a:r>
              <a:rPr lang="zh-TW" altLang="en-US" sz="1200" dirty="0" smtClean="0">
                <a:solidFill>
                  <a:srgbClr val="7030A0"/>
                </a:solidFill>
              </a:rPr>
              <a:t>可</a:t>
            </a:r>
            <a:r>
              <a:rPr lang="zh-TW" altLang="en-US" sz="1200" dirty="0">
                <a:solidFill>
                  <a:srgbClr val="7030A0"/>
                </a:solidFill>
              </a:rPr>
              <a:t>請</a:t>
            </a:r>
            <a:r>
              <a:rPr lang="zh-TW" altLang="en-US" sz="1200" dirty="0" smtClean="0">
                <a:solidFill>
                  <a:srgbClr val="FF0000"/>
                </a:solidFill>
              </a:rPr>
              <a:t>稽查員協助</a:t>
            </a:r>
            <a:r>
              <a:rPr lang="zh-TW" altLang="en-US" sz="1200" dirty="0" smtClean="0">
                <a:solidFill>
                  <a:srgbClr val="7030A0"/>
                </a:solidFill>
              </a:rPr>
              <a:t>辦理實地</a:t>
            </a:r>
            <a:endParaRPr lang="en-US" altLang="zh-TW" sz="1200" dirty="0" smtClean="0">
              <a:solidFill>
                <a:srgbClr val="7030A0"/>
              </a:solidFill>
            </a:endParaRPr>
          </a:p>
          <a:p>
            <a:r>
              <a:rPr lang="zh-TW" altLang="en-US" sz="1200" dirty="0">
                <a:solidFill>
                  <a:srgbClr val="7030A0"/>
                </a:solidFill>
              </a:rPr>
              <a:t> </a:t>
            </a:r>
            <a:r>
              <a:rPr lang="zh-TW" altLang="en-US" sz="1200" dirty="0" smtClean="0">
                <a:solidFill>
                  <a:srgbClr val="7030A0"/>
                </a:solidFill>
              </a:rPr>
              <a:t>  稽核</a:t>
            </a:r>
            <a:r>
              <a:rPr lang="zh-TW" altLang="en-US" sz="1200" dirty="0">
                <a:solidFill>
                  <a:srgbClr val="7030A0"/>
                </a:solidFill>
              </a:rPr>
              <a:t>，惟</a:t>
            </a:r>
            <a:r>
              <a:rPr lang="zh-TW" altLang="en-US" sz="1200" dirty="0" smtClean="0">
                <a:solidFill>
                  <a:srgbClr val="7030A0"/>
                </a:solidFill>
              </a:rPr>
              <a:t>稽核</a:t>
            </a:r>
            <a:r>
              <a:rPr lang="zh-TW" altLang="en-US" sz="1200" dirty="0">
                <a:solidFill>
                  <a:srgbClr val="7030A0"/>
                </a:solidFill>
              </a:rPr>
              <a:t>報告應經</a:t>
            </a:r>
            <a:r>
              <a:rPr lang="zh-TW" altLang="en-US" sz="1200" dirty="0" smtClean="0">
                <a:solidFill>
                  <a:srgbClr val="7030A0"/>
                </a:solidFill>
              </a:rPr>
              <a:t>內聘稽核委</a:t>
            </a:r>
            <a:endParaRPr lang="en-US" altLang="zh-TW" sz="1200" dirty="0" smtClean="0">
              <a:solidFill>
                <a:srgbClr val="7030A0"/>
              </a:solidFill>
            </a:endParaRPr>
          </a:p>
          <a:p>
            <a:r>
              <a:rPr lang="zh-TW" altLang="en-US" sz="1200" dirty="0">
                <a:solidFill>
                  <a:srgbClr val="7030A0"/>
                </a:solidFill>
              </a:rPr>
              <a:t> </a:t>
            </a:r>
            <a:r>
              <a:rPr lang="zh-TW" altLang="en-US" sz="1200" dirty="0" smtClean="0">
                <a:solidFill>
                  <a:srgbClr val="7030A0"/>
                </a:solidFill>
              </a:rPr>
              <a:t>  員</a:t>
            </a:r>
            <a:r>
              <a:rPr lang="zh-TW" altLang="en-US" sz="1200" dirty="0">
                <a:solidFill>
                  <a:srgbClr val="7030A0"/>
                </a:solidFill>
              </a:rPr>
              <a:t>簽章。</a:t>
            </a:r>
          </a:p>
          <a:p>
            <a:endParaRPr lang="zh-TW" altLang="en-US" sz="1200" dirty="0">
              <a:solidFill>
                <a:srgbClr val="7030A0"/>
              </a:solidFill>
            </a:endParaRPr>
          </a:p>
          <a:p>
            <a:endParaRPr lang="en-US" altLang="zh-TW" sz="1200" dirty="0" smtClean="0">
              <a:solidFill>
                <a:srgbClr val="7030A0"/>
              </a:solidFill>
            </a:endParaRPr>
          </a:p>
          <a:p>
            <a:endParaRPr lang="zh-TW" altLang="en-US" sz="1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0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888274"/>
          </a:xfrm>
        </p:spPr>
        <p:txBody>
          <a:bodyPr>
            <a:normAutofit/>
          </a:bodyPr>
          <a:lstStyle/>
          <a:p>
            <a:r>
              <a:rPr lang="zh-TW" altLang="en-US" sz="3200" dirty="0">
                <a:solidFill>
                  <a:srgbClr val="00B050"/>
                </a:solidFill>
              </a:rPr>
              <a:t>遴聘專家學者參與本府採購稽核作業</a:t>
            </a:r>
            <a:r>
              <a:rPr lang="zh-TW" altLang="en-US" sz="3200" dirty="0" smtClean="0">
                <a:solidFill>
                  <a:srgbClr val="00B050"/>
                </a:solidFill>
              </a:rPr>
              <a:t>程序</a:t>
            </a:r>
            <a:r>
              <a:rPr lang="en-US" altLang="zh-TW" sz="3200" dirty="0" smtClean="0">
                <a:solidFill>
                  <a:srgbClr val="00B050"/>
                </a:solidFill>
              </a:rPr>
              <a:t>3</a:t>
            </a:r>
            <a:endParaRPr lang="zh-TW" altLang="en-US" sz="3200" dirty="0">
              <a:solidFill>
                <a:srgbClr val="00B050"/>
              </a:solidFill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77335" y="1680754"/>
            <a:ext cx="8596668" cy="4360608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4" name="五邊形 3"/>
          <p:cNvSpPr/>
          <p:nvPr/>
        </p:nvSpPr>
        <p:spPr>
          <a:xfrm>
            <a:off x="783771" y="2277289"/>
            <a:ext cx="3108960" cy="1105989"/>
          </a:xfrm>
          <a:prstGeom prst="homePlat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200" u="sng" dirty="0">
                <a:solidFill>
                  <a:srgbClr val="7030A0"/>
                </a:solidFill>
              </a:rPr>
              <a:t>稽核委員應</a:t>
            </a:r>
            <a:r>
              <a:rPr lang="zh-TW" altLang="en-US" sz="1200" u="sng" dirty="0" smtClean="0">
                <a:solidFill>
                  <a:srgbClr val="7030A0"/>
                </a:solidFill>
              </a:rPr>
              <a:t>於</a:t>
            </a:r>
            <a:r>
              <a:rPr lang="en-US" altLang="zh-TW" sz="1200" u="sng" dirty="0" smtClean="0">
                <a:solidFill>
                  <a:srgbClr val="FF0000"/>
                </a:solidFill>
              </a:rPr>
              <a:t>15</a:t>
            </a:r>
            <a:r>
              <a:rPr lang="zh-TW" altLang="en-US" sz="1200" u="sng" dirty="0">
                <a:solidFill>
                  <a:srgbClr val="FF0000"/>
                </a:solidFill>
              </a:rPr>
              <a:t>日內，出具稽核監督報告</a:t>
            </a:r>
            <a:r>
              <a:rPr lang="zh-TW" altLang="en-US" sz="1200" u="sng" dirty="0" smtClean="0">
                <a:solidFill>
                  <a:srgbClr val="FF0000"/>
                </a:solidFill>
              </a:rPr>
              <a:t>：</a:t>
            </a:r>
            <a:endParaRPr lang="en-US" altLang="zh-TW" sz="1200" u="sng" dirty="0" smtClean="0">
              <a:solidFill>
                <a:srgbClr val="FF0000"/>
              </a:solidFill>
            </a:endParaRPr>
          </a:p>
          <a:p>
            <a:r>
              <a:rPr lang="zh-TW" altLang="en-US" sz="1200" dirty="0" smtClean="0">
                <a:solidFill>
                  <a:srgbClr val="CC00FF"/>
                </a:solidFill>
              </a:rPr>
              <a:t>稽核完竣</a:t>
            </a:r>
            <a:r>
              <a:rPr lang="zh-TW" altLang="en-US" sz="1200" dirty="0">
                <a:solidFill>
                  <a:srgbClr val="CC00FF"/>
                </a:solidFill>
              </a:rPr>
              <a:t>後</a:t>
            </a:r>
            <a:r>
              <a:rPr lang="zh-TW" altLang="en-US" sz="1200" dirty="0" smtClean="0">
                <a:solidFill>
                  <a:srgbClr val="CC00FF"/>
                </a:solidFill>
              </a:rPr>
              <a:t>外</a:t>
            </a:r>
            <a:r>
              <a:rPr lang="zh-TW" altLang="en-US" sz="1200" dirty="0">
                <a:solidFill>
                  <a:srgbClr val="CC00FF"/>
                </a:solidFill>
              </a:rPr>
              <a:t>聘委員應出具稽核意見，由內聘委員彙整，稽核監督報告並應有雙方簽名。</a:t>
            </a:r>
          </a:p>
        </p:txBody>
      </p:sp>
      <p:sp>
        <p:nvSpPr>
          <p:cNvPr id="5" name="五邊形 4"/>
          <p:cNvSpPr/>
          <p:nvPr/>
        </p:nvSpPr>
        <p:spPr>
          <a:xfrm>
            <a:off x="3945948" y="2277289"/>
            <a:ext cx="2324223" cy="1105989"/>
          </a:xfrm>
          <a:prstGeom prst="homePlat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>
                <a:solidFill>
                  <a:srgbClr val="7030A0"/>
                </a:solidFill>
              </a:rPr>
              <a:t>稽核監督報告簽請召集人核定</a:t>
            </a:r>
          </a:p>
        </p:txBody>
      </p:sp>
      <p:sp>
        <p:nvSpPr>
          <p:cNvPr id="6" name="五邊形 5"/>
          <p:cNvSpPr/>
          <p:nvPr/>
        </p:nvSpPr>
        <p:spPr>
          <a:xfrm>
            <a:off x="6270171" y="2251164"/>
            <a:ext cx="2891245" cy="1149532"/>
          </a:xfrm>
          <a:prstGeom prst="homePlat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7030A0"/>
                </a:solidFill>
              </a:rPr>
              <a:t>稽核監督結果</a:t>
            </a:r>
            <a:r>
              <a:rPr lang="zh-TW" altLang="en-US" dirty="0">
                <a:solidFill>
                  <a:srgbClr val="FF0000"/>
                </a:solidFill>
              </a:rPr>
              <a:t>有缺失</a:t>
            </a:r>
          </a:p>
        </p:txBody>
      </p:sp>
      <p:sp>
        <p:nvSpPr>
          <p:cNvPr id="7" name="五邊形 6"/>
          <p:cNvSpPr/>
          <p:nvPr/>
        </p:nvSpPr>
        <p:spPr>
          <a:xfrm>
            <a:off x="783771" y="4563291"/>
            <a:ext cx="2969624" cy="1018903"/>
          </a:xfrm>
          <a:prstGeom prst="homePlat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400" dirty="0">
                <a:solidFill>
                  <a:srgbClr val="7030A0"/>
                </a:solidFill>
              </a:rPr>
              <a:t>函請受稽核機關於</a:t>
            </a:r>
            <a:r>
              <a:rPr lang="en-US" altLang="zh-TW" sz="1400" dirty="0">
                <a:solidFill>
                  <a:srgbClr val="FF0000"/>
                </a:solidFill>
              </a:rPr>
              <a:t>5</a:t>
            </a:r>
            <a:r>
              <a:rPr lang="zh-TW" altLang="en-US" sz="1400" dirty="0">
                <a:solidFill>
                  <a:srgbClr val="FF0000"/>
                </a:solidFill>
              </a:rPr>
              <a:t>日內提報缺失改善辦理情形</a:t>
            </a:r>
          </a:p>
        </p:txBody>
      </p:sp>
      <p:sp>
        <p:nvSpPr>
          <p:cNvPr id="8" name="五邊形 7"/>
          <p:cNvSpPr/>
          <p:nvPr/>
        </p:nvSpPr>
        <p:spPr>
          <a:xfrm>
            <a:off x="3725989" y="4515392"/>
            <a:ext cx="2499360" cy="1018903"/>
          </a:xfrm>
          <a:prstGeom prst="homePlat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400" dirty="0">
                <a:solidFill>
                  <a:srgbClr val="7030A0"/>
                </a:solidFill>
              </a:rPr>
              <a:t>函請委員審查缺失改善措施是否</a:t>
            </a:r>
            <a:r>
              <a:rPr lang="zh-TW" altLang="en-US" sz="1400" dirty="0" smtClean="0">
                <a:solidFill>
                  <a:srgbClr val="7030A0"/>
                </a:solidFill>
              </a:rPr>
              <a:t>可行，</a:t>
            </a:r>
            <a:r>
              <a:rPr lang="zh-TW" altLang="en-US" sz="1400" dirty="0" smtClean="0">
                <a:solidFill>
                  <a:srgbClr val="FF0000"/>
                </a:solidFill>
              </a:rPr>
              <a:t>審核意見應有</a:t>
            </a:r>
            <a:r>
              <a:rPr lang="en-US" altLang="zh-TW" sz="1400" dirty="0" smtClean="0">
                <a:solidFill>
                  <a:srgbClr val="FF0000"/>
                </a:solidFill>
              </a:rPr>
              <a:t>2</a:t>
            </a:r>
            <a:r>
              <a:rPr lang="zh-TW" altLang="en-US" sz="1400" dirty="0" smtClean="0">
                <a:solidFill>
                  <a:srgbClr val="FF0000"/>
                </a:solidFill>
              </a:rPr>
              <a:t>位委員簽名</a:t>
            </a:r>
            <a:endParaRPr lang="zh-TW" altLang="en-US" sz="1400" dirty="0">
              <a:solidFill>
                <a:srgbClr val="FF0000"/>
              </a:solidFill>
            </a:endParaRPr>
          </a:p>
        </p:txBody>
      </p:sp>
      <p:sp>
        <p:nvSpPr>
          <p:cNvPr id="9" name="五邊形 8"/>
          <p:cNvSpPr/>
          <p:nvPr/>
        </p:nvSpPr>
        <p:spPr>
          <a:xfrm>
            <a:off x="6270170" y="4515392"/>
            <a:ext cx="2891245" cy="1114699"/>
          </a:xfrm>
          <a:prstGeom prst="homePlat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200" dirty="0" smtClean="0">
                <a:solidFill>
                  <a:srgbClr val="7030A0"/>
                </a:solidFill>
              </a:rPr>
              <a:t>1.</a:t>
            </a:r>
            <a:r>
              <a:rPr lang="zh-TW" altLang="en-US" sz="1200" dirty="0" smtClean="0">
                <a:solidFill>
                  <a:srgbClr val="7030A0"/>
                </a:solidFill>
              </a:rPr>
              <a:t>針對機關改善措施不足或說明</a:t>
            </a:r>
            <a:endParaRPr lang="en-US" altLang="zh-TW" sz="1200" dirty="0" smtClean="0">
              <a:solidFill>
                <a:srgbClr val="7030A0"/>
              </a:solidFill>
            </a:endParaRPr>
          </a:p>
          <a:p>
            <a:r>
              <a:rPr lang="zh-TW" altLang="en-US" sz="1200" dirty="0">
                <a:solidFill>
                  <a:srgbClr val="7030A0"/>
                </a:solidFill>
              </a:rPr>
              <a:t> </a:t>
            </a:r>
            <a:r>
              <a:rPr lang="zh-TW" altLang="en-US" sz="1200" dirty="0" smtClean="0">
                <a:solidFill>
                  <a:srgbClr val="7030A0"/>
                </a:solidFill>
              </a:rPr>
              <a:t>  不清部分，繕具意見請機關再</a:t>
            </a:r>
            <a:endParaRPr lang="en-US" altLang="zh-TW" sz="1200" dirty="0" smtClean="0">
              <a:solidFill>
                <a:srgbClr val="7030A0"/>
              </a:solidFill>
            </a:endParaRPr>
          </a:p>
          <a:p>
            <a:r>
              <a:rPr lang="zh-TW" altLang="en-US" sz="1200" dirty="0">
                <a:solidFill>
                  <a:srgbClr val="7030A0"/>
                </a:solidFill>
              </a:rPr>
              <a:t> </a:t>
            </a:r>
            <a:r>
              <a:rPr lang="zh-TW" altLang="en-US" sz="1200" dirty="0" smtClean="0">
                <a:solidFill>
                  <a:srgbClr val="7030A0"/>
                </a:solidFill>
              </a:rPr>
              <a:t>  說明</a:t>
            </a:r>
            <a:r>
              <a:rPr lang="zh-TW" altLang="en-US" sz="1200" dirty="0">
                <a:solidFill>
                  <a:srgbClr val="7030A0"/>
                </a:solidFill>
              </a:rPr>
              <a:t>或</a:t>
            </a:r>
            <a:r>
              <a:rPr lang="zh-TW" altLang="en-US" sz="1200" dirty="0" smtClean="0">
                <a:solidFill>
                  <a:srgbClr val="7030A0"/>
                </a:solidFill>
              </a:rPr>
              <a:t>改善。</a:t>
            </a:r>
            <a:endParaRPr lang="en-US" altLang="zh-TW" sz="1200" dirty="0" smtClean="0">
              <a:solidFill>
                <a:srgbClr val="7030A0"/>
              </a:solidFill>
            </a:endParaRPr>
          </a:p>
          <a:p>
            <a:r>
              <a:rPr lang="en-US" altLang="zh-TW" sz="1200" dirty="0" smtClean="0">
                <a:solidFill>
                  <a:srgbClr val="7030A0"/>
                </a:solidFill>
              </a:rPr>
              <a:t>2.</a:t>
            </a:r>
            <a:r>
              <a:rPr lang="zh-TW" altLang="en-US" sz="1200" dirty="0" smtClean="0">
                <a:solidFill>
                  <a:srgbClr val="7030A0"/>
                </a:solidFill>
              </a:rPr>
              <a:t>審核意見認改善措施可行，稽</a:t>
            </a:r>
            <a:endParaRPr lang="en-US" altLang="zh-TW" sz="1200" dirty="0" smtClean="0">
              <a:solidFill>
                <a:srgbClr val="7030A0"/>
              </a:solidFill>
            </a:endParaRPr>
          </a:p>
          <a:p>
            <a:r>
              <a:rPr lang="zh-TW" altLang="en-US" sz="1200" dirty="0">
                <a:solidFill>
                  <a:srgbClr val="7030A0"/>
                </a:solidFill>
              </a:rPr>
              <a:t> </a:t>
            </a:r>
            <a:r>
              <a:rPr lang="zh-TW" altLang="en-US" sz="1200" dirty="0" smtClean="0">
                <a:solidFill>
                  <a:srgbClr val="7030A0"/>
                </a:solidFill>
              </a:rPr>
              <a:t>  核</a:t>
            </a:r>
            <a:r>
              <a:rPr lang="zh-TW" altLang="en-US" sz="1200" dirty="0">
                <a:solidFill>
                  <a:srgbClr val="7030A0"/>
                </a:solidFill>
              </a:rPr>
              <a:t>案件簽請結案，稽核報告</a:t>
            </a:r>
            <a:r>
              <a:rPr lang="zh-TW" altLang="en-US" sz="1200" dirty="0" smtClean="0">
                <a:solidFill>
                  <a:srgbClr val="7030A0"/>
                </a:solidFill>
              </a:rPr>
              <a:t>建</a:t>
            </a:r>
            <a:endParaRPr lang="en-US" altLang="zh-TW" sz="1200" dirty="0" smtClean="0">
              <a:solidFill>
                <a:srgbClr val="7030A0"/>
              </a:solidFill>
            </a:endParaRPr>
          </a:p>
          <a:p>
            <a:r>
              <a:rPr lang="zh-TW" altLang="en-US" sz="1200" dirty="0">
                <a:solidFill>
                  <a:srgbClr val="7030A0"/>
                </a:solidFill>
              </a:rPr>
              <a:t> </a:t>
            </a:r>
            <a:r>
              <a:rPr lang="zh-TW" altLang="en-US" sz="1200" dirty="0" smtClean="0">
                <a:solidFill>
                  <a:srgbClr val="7030A0"/>
                </a:solidFill>
              </a:rPr>
              <a:t>  檔備查。</a:t>
            </a:r>
            <a:endParaRPr lang="zh-TW" altLang="en-US" sz="1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59822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393371" y="2525485"/>
            <a:ext cx="69668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solidFill>
                  <a:srgbClr val="CC00FF"/>
                </a:solidFill>
                <a:latin typeface="+mj-ea"/>
                <a:ea typeface="+mj-ea"/>
              </a:rPr>
              <a:t>報告完畢</a:t>
            </a:r>
            <a:endParaRPr lang="en-US" altLang="zh-TW" sz="6000" dirty="0" smtClean="0">
              <a:solidFill>
                <a:srgbClr val="CC00FF"/>
              </a:solidFill>
              <a:latin typeface="+mj-ea"/>
              <a:ea typeface="+mj-ea"/>
            </a:endParaRPr>
          </a:p>
          <a:p>
            <a:pPr algn="ctr"/>
            <a:r>
              <a:rPr lang="zh-TW" altLang="en-US" sz="6000" dirty="0" smtClean="0">
                <a:solidFill>
                  <a:srgbClr val="CC00FF"/>
                </a:solidFill>
                <a:latin typeface="+mj-ea"/>
                <a:ea typeface="+mj-ea"/>
              </a:rPr>
              <a:t>謝謝</a:t>
            </a:r>
            <a:r>
              <a:rPr lang="zh-TW" altLang="en-US" sz="6000" dirty="0">
                <a:solidFill>
                  <a:srgbClr val="CC00FF"/>
                </a:solidFill>
                <a:latin typeface="+mj-ea"/>
                <a:ea typeface="+mj-ea"/>
              </a:rPr>
              <a:t>指</a:t>
            </a:r>
            <a:r>
              <a:rPr lang="zh-TW" altLang="en-US" sz="6000" dirty="0" smtClean="0">
                <a:solidFill>
                  <a:srgbClr val="CC00FF"/>
                </a:solidFill>
                <a:latin typeface="+mj-ea"/>
                <a:ea typeface="+mj-ea"/>
              </a:rPr>
              <a:t>教</a:t>
            </a:r>
            <a:endParaRPr lang="zh-TW" altLang="en-US" sz="6000" dirty="0">
              <a:solidFill>
                <a:srgbClr val="CC00FF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600717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132</TotalTime>
  <Words>850</Words>
  <Application>Microsoft Office PowerPoint</Application>
  <PresentationFormat>寬螢幕</PresentationFormat>
  <Paragraphs>112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4" baseType="lpstr">
      <vt:lpstr>微軟正黑體</vt:lpstr>
      <vt:lpstr>新細明體</vt:lpstr>
      <vt:lpstr>標楷體</vt:lpstr>
      <vt:lpstr>Arial</vt:lpstr>
      <vt:lpstr>Trebuchet MS</vt:lpstr>
      <vt:lpstr>Wingdings</vt:lpstr>
      <vt:lpstr>Wingdings 3</vt:lpstr>
      <vt:lpstr>多面向</vt:lpstr>
      <vt:lpstr>遴聘專家學者參與本府 採購稽核作業程序說明會</vt:lpstr>
      <vt:lpstr>本府採購稽核小組104年重要變革</vt:lpstr>
      <vt:lpstr>遴聘專家學者參與本府採購稽核作業程序1</vt:lpstr>
      <vt:lpstr>遴聘專家學者參與本府採購稽核作業程序2</vt:lpstr>
      <vt:lpstr>遴聘專家學者參與本府採購稽核作業程序3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遴聘專家學者參與本府採購稽核作業程序說明會</dc:title>
  <dc:creator>cindy</dc:creator>
  <cp:lastModifiedBy>USER</cp:lastModifiedBy>
  <cp:revision>42</cp:revision>
  <cp:lastPrinted>2015-06-22T03:41:17Z</cp:lastPrinted>
  <dcterms:created xsi:type="dcterms:W3CDTF">2015-06-22T01:38:18Z</dcterms:created>
  <dcterms:modified xsi:type="dcterms:W3CDTF">2015-06-23T00:41:22Z</dcterms:modified>
</cp:coreProperties>
</file>