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54" r:id="rId2"/>
  </p:sldMasterIdLst>
  <p:notesMasterIdLst>
    <p:notesMasterId r:id="rId170"/>
  </p:notesMasterIdLst>
  <p:handoutMasterIdLst>
    <p:handoutMasterId r:id="rId171"/>
  </p:handoutMasterIdLst>
  <p:sldIdLst>
    <p:sldId id="855" r:id="rId3"/>
    <p:sldId id="1043" r:id="rId4"/>
    <p:sldId id="1437" r:id="rId5"/>
    <p:sldId id="1181" r:id="rId6"/>
    <p:sldId id="1440" r:id="rId7"/>
    <p:sldId id="1436" r:id="rId8"/>
    <p:sldId id="1441" r:id="rId9"/>
    <p:sldId id="1442" r:id="rId10"/>
    <p:sldId id="1443" r:id="rId11"/>
    <p:sldId id="1444" r:id="rId12"/>
    <p:sldId id="1445" r:id="rId13"/>
    <p:sldId id="1447" r:id="rId14"/>
    <p:sldId id="1446" r:id="rId15"/>
    <p:sldId id="1448" r:id="rId16"/>
    <p:sldId id="1449" r:id="rId17"/>
    <p:sldId id="1450" r:id="rId18"/>
    <p:sldId id="1451" r:id="rId19"/>
    <p:sldId id="1452" r:id="rId20"/>
    <p:sldId id="1454" r:id="rId21"/>
    <p:sldId id="1455" r:id="rId22"/>
    <p:sldId id="1456" r:id="rId23"/>
    <p:sldId id="1457" r:id="rId24"/>
    <p:sldId id="1458" r:id="rId25"/>
    <p:sldId id="1459" r:id="rId26"/>
    <p:sldId id="1460" r:id="rId27"/>
    <p:sldId id="1461" r:id="rId28"/>
    <p:sldId id="1541" r:id="rId29"/>
    <p:sldId id="1462" r:id="rId30"/>
    <p:sldId id="1542" r:id="rId31"/>
    <p:sldId id="1543" r:id="rId32"/>
    <p:sldId id="1471" r:id="rId33"/>
    <p:sldId id="1472" r:id="rId34"/>
    <p:sldId id="1473" r:id="rId35"/>
    <p:sldId id="1474" r:id="rId36"/>
    <p:sldId id="1475" r:id="rId37"/>
    <p:sldId id="1476" r:id="rId38"/>
    <p:sldId id="1477" r:id="rId39"/>
    <p:sldId id="1478" r:id="rId40"/>
    <p:sldId id="1479" r:id="rId41"/>
    <p:sldId id="1482" r:id="rId42"/>
    <p:sldId id="1480" r:id="rId43"/>
    <p:sldId id="1481" r:id="rId44"/>
    <p:sldId id="1463" r:id="rId45"/>
    <p:sldId id="1464" r:id="rId46"/>
    <p:sldId id="1465" r:id="rId47"/>
    <p:sldId id="1483" r:id="rId48"/>
    <p:sldId id="1468" r:id="rId49"/>
    <p:sldId id="1469" r:id="rId50"/>
    <p:sldId id="1520" r:id="rId51"/>
    <p:sldId id="1521" r:id="rId52"/>
    <p:sldId id="1522" r:id="rId53"/>
    <p:sldId id="1524" r:id="rId54"/>
    <p:sldId id="1526" r:id="rId55"/>
    <p:sldId id="1525" r:id="rId56"/>
    <p:sldId id="1527" r:id="rId57"/>
    <p:sldId id="1528" r:id="rId58"/>
    <p:sldId id="1470" r:id="rId59"/>
    <p:sldId id="1484" r:id="rId60"/>
    <p:sldId id="1485" r:id="rId61"/>
    <p:sldId id="1492" r:id="rId62"/>
    <p:sldId id="1493" r:id="rId63"/>
    <p:sldId id="1494" r:id="rId64"/>
    <p:sldId id="1486" r:id="rId65"/>
    <p:sldId id="1499" r:id="rId66"/>
    <p:sldId id="1500" r:id="rId67"/>
    <p:sldId id="1501" r:id="rId68"/>
    <p:sldId id="1508" r:id="rId69"/>
    <p:sldId id="1509" r:id="rId70"/>
    <p:sldId id="1517" r:id="rId71"/>
    <p:sldId id="1518" r:id="rId72"/>
    <p:sldId id="1502" r:id="rId73"/>
    <p:sldId id="1503" r:id="rId74"/>
    <p:sldId id="1487" r:id="rId75"/>
    <p:sldId id="1489" r:id="rId76"/>
    <p:sldId id="1488" r:id="rId77"/>
    <p:sldId id="1490" r:id="rId78"/>
    <p:sldId id="1491" r:id="rId79"/>
    <p:sldId id="1495" r:id="rId80"/>
    <p:sldId id="1496" r:id="rId81"/>
    <p:sldId id="1497" r:id="rId82"/>
    <p:sldId id="1498" r:id="rId83"/>
    <p:sldId id="1504" r:id="rId84"/>
    <p:sldId id="1505" r:id="rId85"/>
    <p:sldId id="1506" r:id="rId86"/>
    <p:sldId id="1507" r:id="rId87"/>
    <p:sldId id="1510" r:id="rId88"/>
    <p:sldId id="1511" r:id="rId89"/>
    <p:sldId id="1512" r:id="rId90"/>
    <p:sldId id="1519" r:id="rId91"/>
    <p:sldId id="1438" r:id="rId92"/>
    <p:sldId id="1183" r:id="rId93"/>
    <p:sldId id="1069" r:id="rId94"/>
    <p:sldId id="1186" r:id="rId95"/>
    <p:sldId id="1191" r:id="rId96"/>
    <p:sldId id="1190" r:id="rId97"/>
    <p:sldId id="1188" r:id="rId98"/>
    <p:sldId id="1189" r:id="rId99"/>
    <p:sldId id="1348" r:id="rId100"/>
    <p:sldId id="1192" r:id="rId101"/>
    <p:sldId id="1439" r:id="rId102"/>
    <p:sldId id="1221" r:id="rId103"/>
    <p:sldId id="1347" r:id="rId104"/>
    <p:sldId id="1544" r:id="rId105"/>
    <p:sldId id="1222" r:id="rId106"/>
    <p:sldId id="1256" r:id="rId107"/>
    <p:sldId id="1253" r:id="rId108"/>
    <p:sldId id="1539" r:id="rId109"/>
    <p:sldId id="1423" r:id="rId110"/>
    <p:sldId id="1224" r:id="rId111"/>
    <p:sldId id="1254" r:id="rId112"/>
    <p:sldId id="1412" r:id="rId113"/>
    <p:sldId id="1530" r:id="rId114"/>
    <p:sldId id="1413" r:id="rId115"/>
    <p:sldId id="1196" r:id="rId116"/>
    <p:sldId id="1255" r:id="rId117"/>
    <p:sldId id="1153" r:id="rId118"/>
    <p:sldId id="1425" r:id="rId119"/>
    <p:sldId id="1426" r:id="rId120"/>
    <p:sldId id="1233" r:id="rId121"/>
    <p:sldId id="1427" r:id="rId122"/>
    <p:sldId id="1428" r:id="rId123"/>
    <p:sldId id="1226" r:id="rId124"/>
    <p:sldId id="1257" r:id="rId125"/>
    <p:sldId id="1259" r:id="rId126"/>
    <p:sldId id="1258" r:id="rId127"/>
    <p:sldId id="1234" r:id="rId128"/>
    <p:sldId id="1235" r:id="rId129"/>
    <p:sldId id="1529" r:id="rId130"/>
    <p:sldId id="1236" r:id="rId131"/>
    <p:sldId id="1429" r:id="rId132"/>
    <p:sldId id="1430" r:id="rId133"/>
    <p:sldId id="1431" r:id="rId134"/>
    <p:sldId id="1262" r:id="rId135"/>
    <p:sldId id="1263" r:id="rId136"/>
    <p:sldId id="1266" r:id="rId137"/>
    <p:sldId id="1360" r:id="rId138"/>
    <p:sldId id="1267" r:id="rId139"/>
    <p:sldId id="1241" r:id="rId140"/>
    <p:sldId id="1312" r:id="rId141"/>
    <p:sldId id="1248" r:id="rId142"/>
    <p:sldId id="1111" r:id="rId143"/>
    <p:sldId id="1545" r:id="rId144"/>
    <p:sldId id="1546" r:id="rId145"/>
    <p:sldId id="1547" r:id="rId146"/>
    <p:sldId id="1120" r:id="rId147"/>
    <p:sldId id="1141" r:id="rId148"/>
    <p:sldId id="1134" r:id="rId149"/>
    <p:sldId id="1417" r:id="rId150"/>
    <p:sldId id="1415" r:id="rId151"/>
    <p:sldId id="1419" r:id="rId152"/>
    <p:sldId id="1420" r:id="rId153"/>
    <p:sldId id="1421" r:id="rId154"/>
    <p:sldId id="1174" r:id="rId155"/>
    <p:sldId id="1540" r:id="rId156"/>
    <p:sldId id="1114" r:id="rId157"/>
    <p:sldId id="1435" r:id="rId158"/>
    <p:sldId id="1140" r:id="rId159"/>
    <p:sldId id="1422" r:id="rId160"/>
    <p:sldId id="1531" r:id="rId161"/>
    <p:sldId id="1532" r:id="rId162"/>
    <p:sldId id="1533" r:id="rId163"/>
    <p:sldId id="1534" r:id="rId164"/>
    <p:sldId id="1535" r:id="rId165"/>
    <p:sldId id="1536" r:id="rId166"/>
    <p:sldId id="1538" r:id="rId167"/>
    <p:sldId id="1432" r:id="rId168"/>
    <p:sldId id="1433" r:id="rId169"/>
  </p:sldIdLst>
  <p:sldSz cx="9144000" cy="6858000" type="screen4x3"/>
  <p:notesSz cx="6797675" cy="9928225"/>
  <p:defaultTextStyle>
    <a:defPPr>
      <a:defRPr lang="zh-TW"/>
    </a:defPPr>
    <a:lvl1pPr algn="l" rtl="0" eaLnBrk="0" fontAlgn="base" hangingPunct="0">
      <a:spcBef>
        <a:spcPct val="0"/>
      </a:spcBef>
      <a:spcAft>
        <a:spcPct val="0"/>
      </a:spcAft>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1pPr>
    <a:lvl2pPr marL="457200" algn="l" rtl="0" eaLnBrk="0" fontAlgn="base" hangingPunct="0">
      <a:spcBef>
        <a:spcPct val="0"/>
      </a:spcBef>
      <a:spcAft>
        <a:spcPct val="0"/>
      </a:spcAft>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2pPr>
    <a:lvl3pPr marL="914400" algn="l" rtl="0" eaLnBrk="0" fontAlgn="base" hangingPunct="0">
      <a:spcBef>
        <a:spcPct val="0"/>
      </a:spcBef>
      <a:spcAft>
        <a:spcPct val="0"/>
      </a:spcAft>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3pPr>
    <a:lvl4pPr marL="1371600" algn="l" rtl="0" eaLnBrk="0" fontAlgn="base" hangingPunct="0">
      <a:spcBef>
        <a:spcPct val="0"/>
      </a:spcBef>
      <a:spcAft>
        <a:spcPct val="0"/>
      </a:spcAft>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4pPr>
    <a:lvl5pPr marL="1828800" algn="l" rtl="0" eaLnBrk="0" fontAlgn="base" hangingPunct="0">
      <a:spcBef>
        <a:spcPct val="0"/>
      </a:spcBef>
      <a:spcAft>
        <a:spcPct val="0"/>
      </a:spcAft>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5pPr>
    <a:lvl6pPr marL="2286000" algn="l" defTabSz="914400" rtl="0" eaLnBrk="1" latinLnBrk="0" hangingPunct="1">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6pPr>
    <a:lvl7pPr marL="2743200" algn="l" defTabSz="914400" rtl="0" eaLnBrk="1" latinLnBrk="0" hangingPunct="1">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7pPr>
    <a:lvl8pPr marL="3200400" algn="l" defTabSz="914400" rtl="0" eaLnBrk="1" latinLnBrk="0" hangingPunct="1">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8pPr>
    <a:lvl9pPr marL="3657600" algn="l" defTabSz="914400" rtl="0" eaLnBrk="1" latinLnBrk="0" hangingPunct="1">
      <a:defRPr sz="2200" kern="1200">
        <a:solidFill>
          <a:schemeClr val="tx1"/>
        </a:solidFill>
        <a:latin typeface="Calibri" panose="020F0502020204030204" pitchFamily="34" charset="0"/>
        <a:ea typeface="標楷體" panose="03000509000000000000" pitchFamily="65" charset="-120"/>
        <a:cs typeface="+mn-cs"/>
        <a:sym typeface="Wingdings" panose="05000000000000000000" pitchFamily="2" charset="2"/>
      </a:defRPr>
    </a:lvl9pPr>
  </p:defaultTextStyle>
  <p:extLst>
    <p:ext uri="{EFAFB233-063F-42B5-8137-9DF3F51BA10A}">
      <p15:sldGuideLst xmlns:p15="http://schemas.microsoft.com/office/powerpoint/2012/main">
        <p15:guide id="1" orient="horz" pos="2227">
          <p15:clr>
            <a:srgbClr val="A4A3A4"/>
          </p15:clr>
        </p15:guide>
        <p15:guide id="2" pos="280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00FF"/>
    <a:srgbClr val="33CCFF"/>
    <a:srgbClr val="FFFF66"/>
    <a:srgbClr val="CCFF66"/>
    <a:srgbClr val="0066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989" y="58"/>
      </p:cViewPr>
      <p:guideLst>
        <p:guide orient="horz" pos="2227"/>
        <p:guide pos="2801"/>
      </p:guideLst>
    </p:cSldViewPr>
  </p:slideViewPr>
  <p:notesTextViewPr>
    <p:cViewPr>
      <p:scale>
        <a:sx n="100" d="100"/>
        <a:sy n="100" d="100"/>
      </p:scale>
      <p:origin x="0" y="0"/>
    </p:cViewPr>
  </p:notesTextViewPr>
  <p:notesViewPr>
    <p:cSldViewPr snapToGrid="0">
      <p:cViewPr varScale="1">
        <p:scale>
          <a:sx n="46" d="100"/>
          <a:sy n="46" d="100"/>
        </p:scale>
        <p:origin x="2988" y="3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handoutMaster" Target="handoutMasters/handoutMaster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tableStyles" Target="tableStyle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2D5F289-628F-4909-B7EE-C1F21F31F1D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a:extLst>
              <a:ext uri="{FF2B5EF4-FFF2-40B4-BE49-F238E27FC236}">
                <a16:creationId xmlns:a16="http://schemas.microsoft.com/office/drawing/2014/main" id="{C69EAA48-AACC-48E1-B998-65D544BAD1AA}"/>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smtClean="0"/>
            </a:lvl1pPr>
          </a:lstStyle>
          <a:p>
            <a:pPr>
              <a:defRPr/>
            </a:pPr>
            <a:fld id="{B8E8B2C7-BEB5-4D90-881C-31CDCB9845D3}" type="datetimeFigureOut">
              <a:rPr lang="zh-TW" altLang="en-US"/>
              <a:pPr>
                <a:defRPr/>
              </a:pPr>
              <a:t>2025/6/30</a:t>
            </a:fld>
            <a:endParaRPr lang="zh-TW" altLang="en-US"/>
          </a:p>
        </p:txBody>
      </p:sp>
      <p:sp>
        <p:nvSpPr>
          <p:cNvPr id="4" name="頁尾版面配置區 3">
            <a:extLst>
              <a:ext uri="{FF2B5EF4-FFF2-40B4-BE49-F238E27FC236}">
                <a16:creationId xmlns:a16="http://schemas.microsoft.com/office/drawing/2014/main" id="{54F2AE06-14BC-4877-B5CC-7C9D8DFDA530}"/>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a:extLst>
              <a:ext uri="{FF2B5EF4-FFF2-40B4-BE49-F238E27FC236}">
                <a16:creationId xmlns:a16="http://schemas.microsoft.com/office/drawing/2014/main" id="{117B005A-F37D-4B17-AB13-2BE9E7474112}"/>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smtClean="0"/>
            </a:lvl1pPr>
          </a:lstStyle>
          <a:p>
            <a:pPr>
              <a:defRPr/>
            </a:pPr>
            <a:fld id="{DB24D211-B11D-4484-9EB7-ADA0DE1782ED}"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287B941-6DAD-4230-B999-DBFF62AF1757}"/>
              </a:ext>
            </a:extLst>
          </p:cNvPr>
          <p:cNvSpPr>
            <a:spLocks noGrp="1" noChangeArrowheads="1"/>
          </p:cNvSpPr>
          <p:nvPr>
            <p:ph type="hdr" sz="quarter"/>
          </p:nvPr>
        </p:nvSpPr>
        <p:spPr bwMode="auto">
          <a:xfrm>
            <a:off x="0" y="0"/>
            <a:ext cx="2946400" cy="500063"/>
          </a:xfrm>
          <a:prstGeom prst="rect">
            <a:avLst/>
          </a:prstGeom>
          <a:noFill/>
          <a:ln w="9525">
            <a:noFill/>
            <a:miter lim="800000"/>
            <a:headEnd/>
            <a:tailEnd/>
          </a:ln>
        </p:spPr>
        <p:txBody>
          <a:bodyPr vert="horz" wrap="square" lIns="91249" tIns="45634" rIns="91249" bIns="45634" numCol="1" anchor="t" anchorCtr="0" compatLnSpc="1">
            <a:prstTxWarp prst="textNoShape">
              <a:avLst/>
            </a:prstTxWarp>
          </a:bodyPr>
          <a:lstStyle>
            <a:lvl1pPr defTabSz="911225" eaLnBrk="1" hangingPunct="1">
              <a:spcBef>
                <a:spcPct val="0"/>
              </a:spcBef>
              <a:buFont typeface="Arial" panose="020B0604020202020204" pitchFamily="34" charset="0"/>
              <a:buNone/>
              <a:defRPr sz="1400">
                <a:latin typeface="Times New Roman" pitchFamily="18" charset="0"/>
                <a:ea typeface="新細明體" pitchFamily="18" charset="-120"/>
              </a:defRPr>
            </a:lvl1pPr>
          </a:lstStyle>
          <a:p>
            <a:pPr>
              <a:defRPr/>
            </a:pPr>
            <a:endParaRPr lang="en-US"/>
          </a:p>
        </p:txBody>
      </p:sp>
      <p:sp>
        <p:nvSpPr>
          <p:cNvPr id="3075" name="Rectangle 3">
            <a:extLst>
              <a:ext uri="{FF2B5EF4-FFF2-40B4-BE49-F238E27FC236}">
                <a16:creationId xmlns:a16="http://schemas.microsoft.com/office/drawing/2014/main" id="{25E74254-11B2-4A82-9674-9797F4CE916C}"/>
              </a:ext>
            </a:extLst>
          </p:cNvPr>
          <p:cNvSpPr>
            <a:spLocks noGrp="1" noChangeArrowheads="1"/>
          </p:cNvSpPr>
          <p:nvPr>
            <p:ph type="dt" idx="1"/>
          </p:nvPr>
        </p:nvSpPr>
        <p:spPr bwMode="auto">
          <a:xfrm>
            <a:off x="3851275" y="0"/>
            <a:ext cx="2946400" cy="500063"/>
          </a:xfrm>
          <a:prstGeom prst="rect">
            <a:avLst/>
          </a:prstGeom>
          <a:noFill/>
          <a:ln w="9525">
            <a:noFill/>
            <a:miter lim="800000"/>
            <a:headEnd/>
            <a:tailEnd/>
          </a:ln>
        </p:spPr>
        <p:txBody>
          <a:bodyPr vert="horz" wrap="square" lIns="91249" tIns="45634" rIns="91249" bIns="45634" numCol="1" anchor="t" anchorCtr="0" compatLnSpc="1">
            <a:prstTxWarp prst="textNoShape">
              <a:avLst/>
            </a:prstTxWarp>
          </a:bodyPr>
          <a:lstStyle>
            <a:lvl1pPr algn="r" defTabSz="911225" eaLnBrk="1" hangingPunct="1">
              <a:spcBef>
                <a:spcPct val="0"/>
              </a:spcBef>
              <a:buFont typeface="Arial" panose="020B0604020202020204" pitchFamily="34" charset="0"/>
              <a:buNone/>
              <a:defRPr sz="1400">
                <a:latin typeface="Times New Roman" pitchFamily="18" charset="0"/>
                <a:ea typeface="新細明體" pitchFamily="18" charset="-120"/>
              </a:defRPr>
            </a:lvl1pPr>
          </a:lstStyle>
          <a:p>
            <a:pPr>
              <a:defRPr/>
            </a:pPr>
            <a:endParaRPr lang="en-US"/>
          </a:p>
        </p:txBody>
      </p:sp>
      <p:sp>
        <p:nvSpPr>
          <p:cNvPr id="4100" name="Rectangle 4">
            <a:extLst>
              <a:ext uri="{FF2B5EF4-FFF2-40B4-BE49-F238E27FC236}">
                <a16:creationId xmlns:a16="http://schemas.microsoft.com/office/drawing/2014/main" id="{BC304CA6-B379-47E1-8B2E-0CB0DBAA7DBC}"/>
              </a:ext>
            </a:extLst>
          </p:cNvPr>
          <p:cNvSpPr>
            <a:spLocks noGrp="1" noRot="1" noChangeAspect="1" noChangeArrowheads="1"/>
          </p:cNvSpPr>
          <p:nvPr>
            <p:ph type="sldImg" idx="2"/>
          </p:nvPr>
        </p:nvSpPr>
        <p:spPr bwMode="auto">
          <a:xfrm>
            <a:off x="922338" y="746125"/>
            <a:ext cx="49530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a:extLst>
              <a:ext uri="{FF2B5EF4-FFF2-40B4-BE49-F238E27FC236}">
                <a16:creationId xmlns:a16="http://schemas.microsoft.com/office/drawing/2014/main" id="{A60C535D-4DDB-4169-9FEC-0FF5A13ED654}"/>
              </a:ext>
            </a:extLst>
          </p:cNvPr>
          <p:cNvSpPr>
            <a:spLocks noGrp="1" noChangeArrowheads="1"/>
          </p:cNvSpPr>
          <p:nvPr>
            <p:ph type="body" sz="quarter" idx="3"/>
          </p:nvPr>
        </p:nvSpPr>
        <p:spPr bwMode="auto">
          <a:xfrm>
            <a:off x="909638" y="4713288"/>
            <a:ext cx="4978400" cy="4468812"/>
          </a:xfrm>
          <a:prstGeom prst="rect">
            <a:avLst/>
          </a:prstGeom>
          <a:noFill/>
          <a:ln w="9525">
            <a:noFill/>
            <a:miter lim="800000"/>
            <a:headEnd/>
            <a:tailEnd/>
          </a:ln>
        </p:spPr>
        <p:txBody>
          <a:bodyPr vert="horz" wrap="square" lIns="91249" tIns="45634" rIns="91249" bIns="45634"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E649CEE1-A5CD-4AEB-905A-214740475205}"/>
              </a:ext>
            </a:extLst>
          </p:cNvPr>
          <p:cNvSpPr>
            <a:spLocks noGrp="1" noChangeArrowheads="1"/>
          </p:cNvSpPr>
          <p:nvPr>
            <p:ph type="ftr" sz="quarter" idx="4"/>
          </p:nvPr>
        </p:nvSpPr>
        <p:spPr bwMode="auto">
          <a:xfrm>
            <a:off x="0" y="9428163"/>
            <a:ext cx="2946400" cy="500062"/>
          </a:xfrm>
          <a:prstGeom prst="rect">
            <a:avLst/>
          </a:prstGeom>
          <a:noFill/>
          <a:ln w="9525">
            <a:noFill/>
            <a:miter lim="800000"/>
            <a:headEnd/>
            <a:tailEnd/>
          </a:ln>
        </p:spPr>
        <p:txBody>
          <a:bodyPr vert="horz" wrap="square" lIns="91249" tIns="45634" rIns="91249" bIns="45634" numCol="1" anchor="b" anchorCtr="0" compatLnSpc="1">
            <a:prstTxWarp prst="textNoShape">
              <a:avLst/>
            </a:prstTxWarp>
          </a:bodyPr>
          <a:lstStyle>
            <a:lvl1pPr defTabSz="911225" eaLnBrk="1" hangingPunct="1">
              <a:spcBef>
                <a:spcPct val="0"/>
              </a:spcBef>
              <a:buFont typeface="Arial" panose="020B0604020202020204" pitchFamily="34" charset="0"/>
              <a:buNone/>
              <a:defRPr sz="1400">
                <a:latin typeface="Times New Roman" pitchFamily="18" charset="0"/>
                <a:ea typeface="新細明體" pitchFamily="18" charset="-120"/>
              </a:defRPr>
            </a:lvl1pPr>
          </a:lstStyle>
          <a:p>
            <a:pPr>
              <a:defRPr/>
            </a:pPr>
            <a:endParaRPr lang="en-US"/>
          </a:p>
        </p:txBody>
      </p:sp>
      <p:sp>
        <p:nvSpPr>
          <p:cNvPr id="3079" name="Rectangle 7">
            <a:extLst>
              <a:ext uri="{FF2B5EF4-FFF2-40B4-BE49-F238E27FC236}">
                <a16:creationId xmlns:a16="http://schemas.microsoft.com/office/drawing/2014/main" id="{31F4DE91-42FF-42A4-8E41-A43BBD2A5296}"/>
              </a:ext>
            </a:extLst>
          </p:cNvPr>
          <p:cNvSpPr>
            <a:spLocks noGrp="1" noChangeArrowheads="1"/>
          </p:cNvSpPr>
          <p:nvPr>
            <p:ph type="sldNum" sz="quarter" idx="5"/>
          </p:nvPr>
        </p:nvSpPr>
        <p:spPr bwMode="auto">
          <a:xfrm>
            <a:off x="3851275" y="9428163"/>
            <a:ext cx="2946400" cy="500062"/>
          </a:xfrm>
          <a:prstGeom prst="rect">
            <a:avLst/>
          </a:prstGeom>
          <a:noFill/>
          <a:ln w="9525">
            <a:noFill/>
            <a:miter lim="800000"/>
            <a:headEnd/>
            <a:tailEnd/>
          </a:ln>
        </p:spPr>
        <p:txBody>
          <a:bodyPr vert="horz" wrap="square" lIns="91249" tIns="45634" rIns="91249" bIns="45634" numCol="1" anchor="b" anchorCtr="0" compatLnSpc="1">
            <a:prstTxWarp prst="textNoShape">
              <a:avLst/>
            </a:prstTxWarp>
          </a:bodyPr>
          <a:lstStyle>
            <a:lvl1pPr algn="r" defTabSz="911225" eaLnBrk="1" hangingPunct="1">
              <a:spcBef>
                <a:spcPct val="0"/>
              </a:spcBef>
              <a:buFont typeface="Arial" panose="020B0604020202020204" pitchFamily="34" charset="0"/>
              <a:buNone/>
              <a:defRPr sz="1400">
                <a:latin typeface="Times New Roman" panose="02020603050405020304" pitchFamily="18" charset="0"/>
                <a:ea typeface="新細明體" panose="02020500000000000000" pitchFamily="18" charset="-120"/>
              </a:defRPr>
            </a:lvl1pPr>
          </a:lstStyle>
          <a:p>
            <a:pPr>
              <a:defRPr/>
            </a:pPr>
            <a:fld id="{23A8E40E-F8A3-4EF5-9D91-B1D19741131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a:extLst>
              <a:ext uri="{FF2B5EF4-FFF2-40B4-BE49-F238E27FC236}">
                <a16:creationId xmlns:a16="http://schemas.microsoft.com/office/drawing/2014/main" id="{BF9B1781-44FC-479E-9185-3B26998EC2CB}"/>
              </a:ext>
            </a:extLst>
          </p:cNvPr>
          <p:cNvSpPr>
            <a:spLocks noGrp="1" noRot="1" noChangeAspect="1" noChangeArrowheads="1" noTextEdit="1"/>
          </p:cNvSpPr>
          <p:nvPr>
            <p:ph type="sldImg"/>
          </p:nvPr>
        </p:nvSpPr>
        <p:spPr/>
      </p:sp>
      <p:sp>
        <p:nvSpPr>
          <p:cNvPr id="7171" name="備忘稿版面配置區 2">
            <a:extLst>
              <a:ext uri="{FF2B5EF4-FFF2-40B4-BE49-F238E27FC236}">
                <a16:creationId xmlns:a16="http://schemas.microsoft.com/office/drawing/2014/main" id="{597B6293-1C29-4990-9BF4-7113B3D724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172" name="投影片編號版面配置區 3">
            <a:extLst>
              <a:ext uri="{FF2B5EF4-FFF2-40B4-BE49-F238E27FC236}">
                <a16:creationId xmlns:a16="http://schemas.microsoft.com/office/drawing/2014/main" id="{939170D0-4204-4BF1-B7EB-4506234AE5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7B2A931F-8254-4709-A863-AABD0248D469}" type="slidenum">
              <a:rPr lang="en-US" altLang="zh-TW" sz="1400" smtClean="0">
                <a:ea typeface="華康魏碑體"/>
                <a:cs typeface="華康魏碑體"/>
              </a:rPr>
              <a:pPr>
                <a:spcBef>
                  <a:spcPct val="0"/>
                </a:spcBef>
                <a:buFontTx/>
                <a:buNone/>
              </a:pPr>
              <a:t>1</a:t>
            </a:fld>
            <a:endParaRPr lang="en-US" altLang="zh-TW" sz="1400">
              <a:ea typeface="華康魏碑體"/>
              <a:cs typeface="華康魏碑體"/>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8781-6EA8-D34C-D373-141D057D6605}"/>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5A208FB1-64E5-6641-EDB5-C72AD9438D7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E2451480-5698-64AD-ACAB-303388E30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66DDDF8C-9D71-ECAA-6E3E-C3F245D98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10</a:t>
            </a:fld>
            <a:endParaRPr lang="en-US" altLang="zh-TW" sz="1400">
              <a:ea typeface="華康魏碑體"/>
              <a:cs typeface="華康魏碑體"/>
            </a:endParaRPr>
          </a:p>
        </p:txBody>
      </p:sp>
    </p:spTree>
    <p:extLst>
      <p:ext uri="{BB962C8B-B14F-4D97-AF65-F5344CB8AC3E}">
        <p14:creationId xmlns:p14="http://schemas.microsoft.com/office/powerpoint/2010/main" val="35621542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a:extLst>
              <a:ext uri="{FF2B5EF4-FFF2-40B4-BE49-F238E27FC236}">
                <a16:creationId xmlns:a16="http://schemas.microsoft.com/office/drawing/2014/main" id="{21C9B4FA-7935-4A35-9A98-2C8B49E2FD25}"/>
              </a:ext>
            </a:extLst>
          </p:cNvPr>
          <p:cNvSpPr>
            <a:spLocks noGrp="1" noRot="1" noChangeAspect="1" noChangeArrowheads="1" noTextEdit="1"/>
          </p:cNvSpPr>
          <p:nvPr>
            <p:ph type="sldImg"/>
          </p:nvPr>
        </p:nvSpPr>
        <p:spPr/>
      </p:sp>
      <p:sp>
        <p:nvSpPr>
          <p:cNvPr id="111619" name="備忘稿版面配置區 2">
            <a:extLst>
              <a:ext uri="{FF2B5EF4-FFF2-40B4-BE49-F238E27FC236}">
                <a16:creationId xmlns:a16="http://schemas.microsoft.com/office/drawing/2014/main" id="{4AD571AD-0D21-4812-91F5-A569437205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620" name="投影片編號版面配置區 3">
            <a:extLst>
              <a:ext uri="{FF2B5EF4-FFF2-40B4-BE49-F238E27FC236}">
                <a16:creationId xmlns:a16="http://schemas.microsoft.com/office/drawing/2014/main" id="{627C3D39-EA52-4A01-9943-E1C0A6E96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9341815-9256-4EB2-BD7B-B1EE48C5645B}" type="slidenum">
              <a:rPr lang="en-US" altLang="zh-TW" sz="1400" smtClean="0">
                <a:ea typeface="華康魏碑體"/>
                <a:cs typeface="華康魏碑體"/>
              </a:rPr>
              <a:pPr>
                <a:spcBef>
                  <a:spcPct val="0"/>
                </a:spcBef>
                <a:buFontTx/>
                <a:buNone/>
              </a:pPr>
              <a:t>100</a:t>
            </a:fld>
            <a:endParaRPr lang="en-US" altLang="zh-TW" sz="1400">
              <a:ea typeface="華康魏碑體"/>
              <a:cs typeface="華康魏碑體"/>
            </a:endParaRPr>
          </a:p>
        </p:txBody>
      </p:sp>
    </p:spTree>
    <p:extLst>
      <p:ext uri="{BB962C8B-B14F-4D97-AF65-F5344CB8AC3E}">
        <p14:creationId xmlns:p14="http://schemas.microsoft.com/office/powerpoint/2010/main" val="21448336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a:extLst>
              <a:ext uri="{FF2B5EF4-FFF2-40B4-BE49-F238E27FC236}">
                <a16:creationId xmlns:a16="http://schemas.microsoft.com/office/drawing/2014/main" id="{4D20E99C-5459-4263-B3C5-6C89E0C2B4DF}"/>
              </a:ext>
            </a:extLst>
          </p:cNvPr>
          <p:cNvSpPr>
            <a:spLocks noGrp="1" noRot="1" noChangeAspect="1" noChangeArrowheads="1" noTextEdit="1"/>
          </p:cNvSpPr>
          <p:nvPr>
            <p:ph type="sldImg"/>
          </p:nvPr>
        </p:nvSpPr>
        <p:spPr/>
      </p:sp>
      <p:sp>
        <p:nvSpPr>
          <p:cNvPr id="33795" name="備忘稿版面配置區 2">
            <a:extLst>
              <a:ext uri="{FF2B5EF4-FFF2-40B4-BE49-F238E27FC236}">
                <a16:creationId xmlns:a16="http://schemas.microsoft.com/office/drawing/2014/main" id="{E9E6726B-D489-4C16-A867-591B93936A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3796" name="投影片編號版面配置區 3">
            <a:extLst>
              <a:ext uri="{FF2B5EF4-FFF2-40B4-BE49-F238E27FC236}">
                <a16:creationId xmlns:a16="http://schemas.microsoft.com/office/drawing/2014/main" id="{3CD43BF4-F29E-463E-B5B0-FF0FF7EDBD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5DC72347-69C3-4150-A90B-019294CBB0F7}" type="slidenum">
              <a:rPr lang="en-US" altLang="zh-TW" sz="1400" smtClean="0">
                <a:ea typeface="華康魏碑體"/>
                <a:cs typeface="華康魏碑體"/>
              </a:rPr>
              <a:pPr>
                <a:spcBef>
                  <a:spcPct val="0"/>
                </a:spcBef>
                <a:buFontTx/>
                <a:buNone/>
              </a:pPr>
              <a:t>101</a:t>
            </a:fld>
            <a:endParaRPr lang="en-US" altLang="zh-TW" sz="1400">
              <a:ea typeface="華康魏碑體"/>
              <a:cs typeface="華康魏碑體"/>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a:extLst>
              <a:ext uri="{FF2B5EF4-FFF2-40B4-BE49-F238E27FC236}">
                <a16:creationId xmlns:a16="http://schemas.microsoft.com/office/drawing/2014/main" id="{C9E1F632-64FE-40FB-8B9E-F6F5D9FE94A7}"/>
              </a:ext>
            </a:extLst>
          </p:cNvPr>
          <p:cNvSpPr>
            <a:spLocks noGrp="1" noRot="1" noChangeAspect="1" noChangeArrowheads="1" noTextEdit="1"/>
          </p:cNvSpPr>
          <p:nvPr>
            <p:ph type="sldImg"/>
          </p:nvPr>
        </p:nvSpPr>
        <p:spPr/>
      </p:sp>
      <p:sp>
        <p:nvSpPr>
          <p:cNvPr id="35843" name="備忘稿版面配置區 2">
            <a:extLst>
              <a:ext uri="{FF2B5EF4-FFF2-40B4-BE49-F238E27FC236}">
                <a16:creationId xmlns:a16="http://schemas.microsoft.com/office/drawing/2014/main" id="{9D890C80-8B34-4490-8267-D284C19CA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35844" name="投影片編號版面配置區 3">
            <a:extLst>
              <a:ext uri="{FF2B5EF4-FFF2-40B4-BE49-F238E27FC236}">
                <a16:creationId xmlns:a16="http://schemas.microsoft.com/office/drawing/2014/main" id="{B81A2ED0-2759-4916-8A0C-DAF1F9A869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48C3D51-D7DC-4331-8C16-2731A61AE845}" type="slidenum">
              <a:rPr lang="en-US" altLang="zh-TW" sz="1400" smtClean="0">
                <a:ea typeface="華康魏碑體"/>
                <a:cs typeface="華康魏碑體"/>
              </a:rPr>
              <a:pPr>
                <a:spcBef>
                  <a:spcPct val="0"/>
                </a:spcBef>
                <a:buFontTx/>
                <a:buNone/>
              </a:pPr>
              <a:t>102</a:t>
            </a:fld>
            <a:endParaRPr lang="en-US" altLang="zh-TW" sz="1400">
              <a:ea typeface="華康魏碑體"/>
              <a:cs typeface="華康魏碑體"/>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a:extLst>
              <a:ext uri="{FF2B5EF4-FFF2-40B4-BE49-F238E27FC236}">
                <a16:creationId xmlns:a16="http://schemas.microsoft.com/office/drawing/2014/main" id="{3DA98A2C-0110-4E9F-8A98-6C34598CC385}"/>
              </a:ext>
            </a:extLst>
          </p:cNvPr>
          <p:cNvSpPr>
            <a:spLocks noGrp="1" noRot="1" noChangeAspect="1" noChangeArrowheads="1" noTextEdit="1"/>
          </p:cNvSpPr>
          <p:nvPr>
            <p:ph type="sldImg"/>
          </p:nvPr>
        </p:nvSpPr>
        <p:spPr/>
      </p:sp>
      <p:sp>
        <p:nvSpPr>
          <p:cNvPr id="37891" name="備忘稿版面配置區 2">
            <a:extLst>
              <a:ext uri="{FF2B5EF4-FFF2-40B4-BE49-F238E27FC236}">
                <a16:creationId xmlns:a16="http://schemas.microsoft.com/office/drawing/2014/main" id="{E484FF0D-D0EA-41DB-A6E9-CE65F43560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7892" name="投影片編號版面配置區 3">
            <a:extLst>
              <a:ext uri="{FF2B5EF4-FFF2-40B4-BE49-F238E27FC236}">
                <a16:creationId xmlns:a16="http://schemas.microsoft.com/office/drawing/2014/main" id="{27613A87-5CE2-4D2B-83F5-1061D3A7AE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7667C5C-3D3E-4A5C-993D-29E3F76555F1}" type="slidenum">
              <a:rPr lang="en-US" altLang="zh-TW" sz="1400" smtClean="0">
                <a:ea typeface="華康魏碑體"/>
                <a:cs typeface="華康魏碑體"/>
              </a:rPr>
              <a:pPr>
                <a:spcBef>
                  <a:spcPct val="0"/>
                </a:spcBef>
                <a:buFontTx/>
                <a:buNone/>
              </a:pPr>
              <a:t>103</a:t>
            </a:fld>
            <a:endParaRPr lang="en-US" altLang="zh-TW" sz="1400">
              <a:ea typeface="華康魏碑體"/>
              <a:cs typeface="華康魏碑體"/>
            </a:endParaRPr>
          </a:p>
        </p:txBody>
      </p:sp>
    </p:spTree>
    <p:extLst>
      <p:ext uri="{BB962C8B-B14F-4D97-AF65-F5344CB8AC3E}">
        <p14:creationId xmlns:p14="http://schemas.microsoft.com/office/powerpoint/2010/main" val="9012380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a:extLst>
              <a:ext uri="{FF2B5EF4-FFF2-40B4-BE49-F238E27FC236}">
                <a16:creationId xmlns:a16="http://schemas.microsoft.com/office/drawing/2014/main" id="{3DA98A2C-0110-4E9F-8A98-6C34598CC385}"/>
              </a:ext>
            </a:extLst>
          </p:cNvPr>
          <p:cNvSpPr>
            <a:spLocks noGrp="1" noRot="1" noChangeAspect="1" noChangeArrowheads="1" noTextEdit="1"/>
          </p:cNvSpPr>
          <p:nvPr>
            <p:ph type="sldImg"/>
          </p:nvPr>
        </p:nvSpPr>
        <p:spPr/>
      </p:sp>
      <p:sp>
        <p:nvSpPr>
          <p:cNvPr id="37891" name="備忘稿版面配置區 2">
            <a:extLst>
              <a:ext uri="{FF2B5EF4-FFF2-40B4-BE49-F238E27FC236}">
                <a16:creationId xmlns:a16="http://schemas.microsoft.com/office/drawing/2014/main" id="{E484FF0D-D0EA-41DB-A6E9-CE65F43560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7892" name="投影片編號版面配置區 3">
            <a:extLst>
              <a:ext uri="{FF2B5EF4-FFF2-40B4-BE49-F238E27FC236}">
                <a16:creationId xmlns:a16="http://schemas.microsoft.com/office/drawing/2014/main" id="{27613A87-5CE2-4D2B-83F5-1061D3A7AE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7667C5C-3D3E-4A5C-993D-29E3F76555F1}" type="slidenum">
              <a:rPr lang="en-US" altLang="zh-TW" sz="1400" smtClean="0">
                <a:ea typeface="華康魏碑體"/>
                <a:cs typeface="華康魏碑體"/>
              </a:rPr>
              <a:pPr>
                <a:spcBef>
                  <a:spcPct val="0"/>
                </a:spcBef>
                <a:buFontTx/>
                <a:buNone/>
              </a:pPr>
              <a:t>104</a:t>
            </a:fld>
            <a:endParaRPr lang="en-US" altLang="zh-TW" sz="1400">
              <a:ea typeface="華康魏碑體"/>
              <a:cs typeface="華康魏碑體"/>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a:extLst>
              <a:ext uri="{FF2B5EF4-FFF2-40B4-BE49-F238E27FC236}">
                <a16:creationId xmlns:a16="http://schemas.microsoft.com/office/drawing/2014/main" id="{56AA5E83-1F64-40FC-A556-FA8F56FCA259}"/>
              </a:ext>
            </a:extLst>
          </p:cNvPr>
          <p:cNvSpPr>
            <a:spLocks noGrp="1" noRot="1" noChangeAspect="1" noChangeArrowheads="1" noTextEdit="1"/>
          </p:cNvSpPr>
          <p:nvPr>
            <p:ph type="sldImg"/>
          </p:nvPr>
        </p:nvSpPr>
        <p:spPr/>
      </p:sp>
      <p:sp>
        <p:nvSpPr>
          <p:cNvPr id="39939" name="備忘稿版面配置區 2">
            <a:extLst>
              <a:ext uri="{FF2B5EF4-FFF2-40B4-BE49-F238E27FC236}">
                <a16:creationId xmlns:a16="http://schemas.microsoft.com/office/drawing/2014/main" id="{5C1682B9-7231-417F-AB87-CD36590520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9940" name="投影片編號版面配置區 3">
            <a:extLst>
              <a:ext uri="{FF2B5EF4-FFF2-40B4-BE49-F238E27FC236}">
                <a16:creationId xmlns:a16="http://schemas.microsoft.com/office/drawing/2014/main" id="{51F5206F-6216-439F-A76F-12C97444F5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AEFB19EE-1702-42E2-8F77-86F2F6AE6C43}" type="slidenum">
              <a:rPr lang="en-US" altLang="zh-TW" sz="1400" smtClean="0">
                <a:ea typeface="華康魏碑體"/>
                <a:cs typeface="華康魏碑體"/>
              </a:rPr>
              <a:pPr>
                <a:spcBef>
                  <a:spcPct val="0"/>
                </a:spcBef>
                <a:buFontTx/>
                <a:buNone/>
              </a:pPr>
              <a:t>105</a:t>
            </a:fld>
            <a:endParaRPr lang="en-US" altLang="zh-TW" sz="1400">
              <a:ea typeface="華康魏碑體"/>
              <a:cs typeface="華康魏碑體"/>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a:extLst>
              <a:ext uri="{FF2B5EF4-FFF2-40B4-BE49-F238E27FC236}">
                <a16:creationId xmlns:a16="http://schemas.microsoft.com/office/drawing/2014/main" id="{41C64585-0476-40A5-8DB5-8C6400938352}"/>
              </a:ext>
            </a:extLst>
          </p:cNvPr>
          <p:cNvSpPr>
            <a:spLocks noGrp="1" noRot="1" noChangeAspect="1" noChangeArrowheads="1" noTextEdit="1"/>
          </p:cNvSpPr>
          <p:nvPr>
            <p:ph type="sldImg"/>
          </p:nvPr>
        </p:nvSpPr>
        <p:spPr/>
      </p:sp>
      <p:sp>
        <p:nvSpPr>
          <p:cNvPr id="41987" name="備忘稿版面配置區 2">
            <a:extLst>
              <a:ext uri="{FF2B5EF4-FFF2-40B4-BE49-F238E27FC236}">
                <a16:creationId xmlns:a16="http://schemas.microsoft.com/office/drawing/2014/main" id="{08FCC0A0-7641-4ED8-A472-BA2979761B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1988" name="投影片編號版面配置區 3">
            <a:extLst>
              <a:ext uri="{FF2B5EF4-FFF2-40B4-BE49-F238E27FC236}">
                <a16:creationId xmlns:a16="http://schemas.microsoft.com/office/drawing/2014/main" id="{6347733B-B2D9-49BB-B436-D9F9EECBE6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6B7EAA0F-784B-475C-914B-D271B1827F03}" type="slidenum">
              <a:rPr lang="en-US" altLang="zh-TW" sz="1400" smtClean="0">
                <a:ea typeface="華康魏碑體"/>
                <a:cs typeface="華康魏碑體"/>
              </a:rPr>
              <a:pPr>
                <a:spcBef>
                  <a:spcPct val="0"/>
                </a:spcBef>
                <a:buFontTx/>
                <a:buNone/>
              </a:pPr>
              <a:t>106</a:t>
            </a:fld>
            <a:endParaRPr lang="en-US" altLang="zh-TW" sz="1400">
              <a:ea typeface="華康魏碑體"/>
              <a:cs typeface="華康魏碑體"/>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a:extLst>
              <a:ext uri="{FF2B5EF4-FFF2-40B4-BE49-F238E27FC236}">
                <a16:creationId xmlns:a16="http://schemas.microsoft.com/office/drawing/2014/main" id="{9CB30336-0002-4FF9-96F6-8CC5B86CA401}"/>
              </a:ext>
            </a:extLst>
          </p:cNvPr>
          <p:cNvSpPr>
            <a:spLocks noGrp="1" noRot="1" noChangeAspect="1" noChangeArrowheads="1" noTextEdit="1"/>
          </p:cNvSpPr>
          <p:nvPr>
            <p:ph type="sldImg"/>
          </p:nvPr>
        </p:nvSpPr>
        <p:spPr/>
      </p:sp>
      <p:sp>
        <p:nvSpPr>
          <p:cNvPr id="29699" name="備忘稿版面配置區 2">
            <a:extLst>
              <a:ext uri="{FF2B5EF4-FFF2-40B4-BE49-F238E27FC236}">
                <a16:creationId xmlns:a16="http://schemas.microsoft.com/office/drawing/2014/main" id="{249E4449-4D97-4F24-B0E7-0D427F9571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9700" name="投影片編號版面配置區 3">
            <a:extLst>
              <a:ext uri="{FF2B5EF4-FFF2-40B4-BE49-F238E27FC236}">
                <a16:creationId xmlns:a16="http://schemas.microsoft.com/office/drawing/2014/main" id="{8FCF7D1F-327B-458B-9280-F84713D62D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FAF4A60-2FC8-4595-89D3-7ECDBE931615}" type="slidenum">
              <a:rPr lang="en-US" altLang="zh-TW" sz="1400" smtClean="0">
                <a:ea typeface="華康魏碑體"/>
                <a:cs typeface="華康魏碑體"/>
              </a:rPr>
              <a:pPr>
                <a:spcBef>
                  <a:spcPct val="0"/>
                </a:spcBef>
                <a:buFontTx/>
                <a:buNone/>
              </a:pPr>
              <a:t>107</a:t>
            </a:fld>
            <a:endParaRPr lang="en-US" altLang="zh-TW" sz="1400">
              <a:ea typeface="華康魏碑體"/>
              <a:cs typeface="華康魏碑體"/>
            </a:endParaRPr>
          </a:p>
        </p:txBody>
      </p:sp>
    </p:spTree>
    <p:extLst>
      <p:ext uri="{BB962C8B-B14F-4D97-AF65-F5344CB8AC3E}">
        <p14:creationId xmlns:p14="http://schemas.microsoft.com/office/powerpoint/2010/main" val="31552457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a:extLst>
              <a:ext uri="{FF2B5EF4-FFF2-40B4-BE49-F238E27FC236}">
                <a16:creationId xmlns:a16="http://schemas.microsoft.com/office/drawing/2014/main" id="{773B7D69-D0AA-48B6-BA9C-CAE360025494}"/>
              </a:ext>
            </a:extLst>
          </p:cNvPr>
          <p:cNvSpPr>
            <a:spLocks noGrp="1" noRot="1" noChangeAspect="1" noChangeArrowheads="1" noTextEdit="1"/>
          </p:cNvSpPr>
          <p:nvPr>
            <p:ph type="sldImg"/>
          </p:nvPr>
        </p:nvSpPr>
        <p:spPr/>
      </p:sp>
      <p:sp>
        <p:nvSpPr>
          <p:cNvPr id="44035" name="備忘稿版面配置區 2">
            <a:extLst>
              <a:ext uri="{FF2B5EF4-FFF2-40B4-BE49-F238E27FC236}">
                <a16:creationId xmlns:a16="http://schemas.microsoft.com/office/drawing/2014/main" id="{C64870F3-8325-4626-954D-9EE02C377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4036" name="投影片編號版面配置區 3">
            <a:extLst>
              <a:ext uri="{FF2B5EF4-FFF2-40B4-BE49-F238E27FC236}">
                <a16:creationId xmlns:a16="http://schemas.microsoft.com/office/drawing/2014/main" id="{7A0A5CBD-697B-4B21-8A81-5A79ECA817AF}"/>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AD1B1239-B61F-452D-8BE9-CE5E234D2F20}" type="slidenum">
              <a:rPr lang="en-US" altLang="zh-TW" sz="1400">
                <a:ea typeface="華康魏碑體"/>
                <a:cs typeface="華康魏碑體"/>
              </a:rPr>
              <a:pPr algn="r" eaLnBrk="1" hangingPunct="1">
                <a:spcBef>
                  <a:spcPct val="0"/>
                </a:spcBef>
              </a:pPr>
              <a:t>108</a:t>
            </a:fld>
            <a:endParaRPr lang="en-US" altLang="zh-TW" sz="1400">
              <a:ea typeface="華康魏碑體"/>
              <a:cs typeface="華康魏碑體"/>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a:extLst>
              <a:ext uri="{FF2B5EF4-FFF2-40B4-BE49-F238E27FC236}">
                <a16:creationId xmlns:a16="http://schemas.microsoft.com/office/drawing/2014/main" id="{EB9A4BCA-B204-41F7-805D-FEF0AC6E7813}"/>
              </a:ext>
            </a:extLst>
          </p:cNvPr>
          <p:cNvSpPr>
            <a:spLocks noGrp="1" noRot="1" noChangeAspect="1" noChangeArrowheads="1" noTextEdit="1"/>
          </p:cNvSpPr>
          <p:nvPr>
            <p:ph type="sldImg"/>
          </p:nvPr>
        </p:nvSpPr>
        <p:spPr/>
      </p:sp>
      <p:sp>
        <p:nvSpPr>
          <p:cNvPr id="48131" name="備忘稿版面配置區 2">
            <a:extLst>
              <a:ext uri="{FF2B5EF4-FFF2-40B4-BE49-F238E27FC236}">
                <a16:creationId xmlns:a16="http://schemas.microsoft.com/office/drawing/2014/main" id="{FD28542A-DEC7-4320-8BC1-2F4AA0AF9B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8132" name="投影片編號版面配置區 3">
            <a:extLst>
              <a:ext uri="{FF2B5EF4-FFF2-40B4-BE49-F238E27FC236}">
                <a16:creationId xmlns:a16="http://schemas.microsoft.com/office/drawing/2014/main" id="{A7B2B2AD-7CA4-46ED-B390-CC351E3A45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8006B7AA-779C-41FF-A05F-87AA1E12E7E1}" type="slidenum">
              <a:rPr lang="en-US" altLang="zh-TW" sz="1400" smtClean="0">
                <a:ea typeface="華康魏碑體"/>
                <a:cs typeface="華康魏碑體"/>
              </a:rPr>
              <a:pPr>
                <a:spcBef>
                  <a:spcPct val="0"/>
                </a:spcBef>
                <a:buFontTx/>
                <a:buNone/>
              </a:pPr>
              <a:t>109</a:t>
            </a:fld>
            <a:endParaRPr lang="en-US" altLang="zh-TW" sz="1400">
              <a:ea typeface="華康魏碑體"/>
              <a:cs typeface="華康魏碑體"/>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1039-92EC-78A0-FAD9-7307A0289A19}"/>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5355FF79-8318-4926-4487-FDFFCEEBEC9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6767D3C-7FD4-AA21-7393-1DE137A9FD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D321C85B-F57D-5B34-AE18-7002E98E5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11</a:t>
            </a:fld>
            <a:endParaRPr lang="en-US" altLang="zh-TW" sz="1400">
              <a:ea typeface="華康魏碑體"/>
              <a:cs typeface="華康魏碑體"/>
            </a:endParaRPr>
          </a:p>
        </p:txBody>
      </p:sp>
    </p:spTree>
    <p:extLst>
      <p:ext uri="{BB962C8B-B14F-4D97-AF65-F5344CB8AC3E}">
        <p14:creationId xmlns:p14="http://schemas.microsoft.com/office/powerpoint/2010/main" val="33617249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a:extLst>
              <a:ext uri="{FF2B5EF4-FFF2-40B4-BE49-F238E27FC236}">
                <a16:creationId xmlns:a16="http://schemas.microsoft.com/office/drawing/2014/main" id="{24D61C7B-E298-4212-B220-08628B8FFC0E}"/>
              </a:ext>
            </a:extLst>
          </p:cNvPr>
          <p:cNvSpPr>
            <a:spLocks noGrp="1" noRot="1" noChangeAspect="1" noChangeArrowheads="1" noTextEdit="1"/>
          </p:cNvSpPr>
          <p:nvPr>
            <p:ph type="sldImg"/>
          </p:nvPr>
        </p:nvSpPr>
        <p:spPr/>
      </p:sp>
      <p:sp>
        <p:nvSpPr>
          <p:cNvPr id="50179" name="備忘稿版面配置區 2">
            <a:extLst>
              <a:ext uri="{FF2B5EF4-FFF2-40B4-BE49-F238E27FC236}">
                <a16:creationId xmlns:a16="http://schemas.microsoft.com/office/drawing/2014/main" id="{1B16ACCC-0BD0-41A4-B15A-F969CDDC40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0180" name="投影片編號版面配置區 3">
            <a:extLst>
              <a:ext uri="{FF2B5EF4-FFF2-40B4-BE49-F238E27FC236}">
                <a16:creationId xmlns:a16="http://schemas.microsoft.com/office/drawing/2014/main" id="{32D88755-9A8F-41FD-9F73-F18D97DF7D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A4D40B27-7046-4DE7-92DD-F0901412A3E6}" type="slidenum">
              <a:rPr lang="en-US" altLang="zh-TW" sz="1400" smtClean="0">
                <a:ea typeface="華康魏碑體"/>
                <a:cs typeface="華康魏碑體"/>
              </a:rPr>
              <a:pPr>
                <a:spcBef>
                  <a:spcPct val="0"/>
                </a:spcBef>
                <a:buFontTx/>
                <a:buNone/>
              </a:pPr>
              <a:t>110</a:t>
            </a:fld>
            <a:endParaRPr lang="en-US" altLang="zh-TW" sz="1400">
              <a:ea typeface="華康魏碑體"/>
              <a:cs typeface="華康魏碑體"/>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a:extLst>
              <a:ext uri="{FF2B5EF4-FFF2-40B4-BE49-F238E27FC236}">
                <a16:creationId xmlns:a16="http://schemas.microsoft.com/office/drawing/2014/main" id="{CCC57D46-B3ED-4C99-ABA5-434334FA01B5}"/>
              </a:ext>
            </a:extLst>
          </p:cNvPr>
          <p:cNvSpPr>
            <a:spLocks noGrp="1" noRot="1" noChangeAspect="1" noChangeArrowheads="1" noTextEdit="1"/>
          </p:cNvSpPr>
          <p:nvPr>
            <p:ph type="sldImg"/>
          </p:nvPr>
        </p:nvSpPr>
        <p:spPr/>
      </p:sp>
      <p:sp>
        <p:nvSpPr>
          <p:cNvPr id="52227" name="備忘稿版面配置區 2">
            <a:extLst>
              <a:ext uri="{FF2B5EF4-FFF2-40B4-BE49-F238E27FC236}">
                <a16:creationId xmlns:a16="http://schemas.microsoft.com/office/drawing/2014/main" id="{992C1719-79C8-4EA4-84C1-0C5732A66C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2228" name="投影片編號版面配置區 3">
            <a:extLst>
              <a:ext uri="{FF2B5EF4-FFF2-40B4-BE49-F238E27FC236}">
                <a16:creationId xmlns:a16="http://schemas.microsoft.com/office/drawing/2014/main" id="{3DB8812A-00F5-4353-8113-87DE83FD1B41}"/>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C0783996-FBFF-4210-8240-EB35D238E854}" type="slidenum">
              <a:rPr lang="en-US" altLang="zh-TW" sz="1400">
                <a:ea typeface="華康魏碑體"/>
                <a:cs typeface="華康魏碑體"/>
              </a:rPr>
              <a:pPr algn="r" eaLnBrk="1" hangingPunct="1">
                <a:spcBef>
                  <a:spcPct val="0"/>
                </a:spcBef>
              </a:pPr>
              <a:t>111</a:t>
            </a:fld>
            <a:endParaRPr lang="en-US" altLang="zh-TW" sz="1400">
              <a:ea typeface="華康魏碑體"/>
              <a:cs typeface="華康魏碑體"/>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8A05-24AD-B526-3040-9CB25782077F}"/>
            </a:ext>
          </a:extLst>
        </p:cNvPr>
        <p:cNvGrpSpPr/>
        <p:nvPr/>
      </p:nvGrpSpPr>
      <p:grpSpPr>
        <a:xfrm>
          <a:off x="0" y="0"/>
          <a:ext cx="0" cy="0"/>
          <a:chOff x="0" y="0"/>
          <a:chExt cx="0" cy="0"/>
        </a:xfrm>
      </p:grpSpPr>
      <p:sp>
        <p:nvSpPr>
          <p:cNvPr id="54274" name="投影片圖像版面配置區 1">
            <a:extLst>
              <a:ext uri="{FF2B5EF4-FFF2-40B4-BE49-F238E27FC236}">
                <a16:creationId xmlns:a16="http://schemas.microsoft.com/office/drawing/2014/main" id="{37B76AB5-A936-74C0-6372-F5EB85287D28}"/>
              </a:ext>
            </a:extLst>
          </p:cNvPr>
          <p:cNvSpPr>
            <a:spLocks noGrp="1" noRot="1" noChangeAspect="1" noChangeArrowheads="1" noTextEdit="1"/>
          </p:cNvSpPr>
          <p:nvPr>
            <p:ph type="sldImg"/>
          </p:nvPr>
        </p:nvSpPr>
        <p:spPr/>
      </p:sp>
      <p:sp>
        <p:nvSpPr>
          <p:cNvPr id="54275" name="備忘稿版面配置區 2">
            <a:extLst>
              <a:ext uri="{FF2B5EF4-FFF2-40B4-BE49-F238E27FC236}">
                <a16:creationId xmlns:a16="http://schemas.microsoft.com/office/drawing/2014/main" id="{F318798C-1A89-E93C-F1E2-8F4874D140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4276" name="投影片編號版面配置區 3">
            <a:extLst>
              <a:ext uri="{FF2B5EF4-FFF2-40B4-BE49-F238E27FC236}">
                <a16:creationId xmlns:a16="http://schemas.microsoft.com/office/drawing/2014/main" id="{F34BAE39-F8AF-9FA3-9EA3-A307FAE7F61B}"/>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642A1E25-B3C4-4DA6-BBB1-64AB6673AC90}" type="slidenum">
              <a:rPr lang="en-US" altLang="zh-TW" sz="1400">
                <a:ea typeface="華康魏碑體"/>
                <a:cs typeface="華康魏碑體"/>
              </a:rPr>
              <a:pPr algn="r" eaLnBrk="1" hangingPunct="1">
                <a:spcBef>
                  <a:spcPct val="0"/>
                </a:spcBef>
              </a:pPr>
              <a:t>112</a:t>
            </a:fld>
            <a:endParaRPr lang="en-US" altLang="zh-TW" sz="1400">
              <a:ea typeface="華康魏碑體"/>
              <a:cs typeface="華康魏碑體"/>
            </a:endParaRPr>
          </a:p>
        </p:txBody>
      </p:sp>
    </p:spTree>
    <p:extLst>
      <p:ext uri="{BB962C8B-B14F-4D97-AF65-F5344CB8AC3E}">
        <p14:creationId xmlns:p14="http://schemas.microsoft.com/office/powerpoint/2010/main" val="36621161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a:extLst>
              <a:ext uri="{FF2B5EF4-FFF2-40B4-BE49-F238E27FC236}">
                <a16:creationId xmlns:a16="http://schemas.microsoft.com/office/drawing/2014/main" id="{9226FCEE-2D0C-4781-B478-10E1E02FDD39}"/>
              </a:ext>
            </a:extLst>
          </p:cNvPr>
          <p:cNvSpPr>
            <a:spLocks noGrp="1" noRot="1" noChangeAspect="1" noChangeArrowheads="1" noTextEdit="1"/>
          </p:cNvSpPr>
          <p:nvPr>
            <p:ph type="sldImg"/>
          </p:nvPr>
        </p:nvSpPr>
        <p:spPr/>
      </p:sp>
      <p:sp>
        <p:nvSpPr>
          <p:cNvPr id="54275" name="備忘稿版面配置區 2">
            <a:extLst>
              <a:ext uri="{FF2B5EF4-FFF2-40B4-BE49-F238E27FC236}">
                <a16:creationId xmlns:a16="http://schemas.microsoft.com/office/drawing/2014/main" id="{6BC98C75-CF9B-4B8C-83AB-B16183BE18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4276" name="投影片編號版面配置區 3">
            <a:extLst>
              <a:ext uri="{FF2B5EF4-FFF2-40B4-BE49-F238E27FC236}">
                <a16:creationId xmlns:a16="http://schemas.microsoft.com/office/drawing/2014/main" id="{89B60827-118E-45D0-8684-6A85B9EB0A56}"/>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642A1E25-B3C4-4DA6-BBB1-64AB6673AC90}" type="slidenum">
              <a:rPr lang="en-US" altLang="zh-TW" sz="1400">
                <a:ea typeface="華康魏碑體"/>
                <a:cs typeface="華康魏碑體"/>
              </a:rPr>
              <a:pPr algn="r" eaLnBrk="1" hangingPunct="1">
                <a:spcBef>
                  <a:spcPct val="0"/>
                </a:spcBef>
              </a:pPr>
              <a:t>113</a:t>
            </a:fld>
            <a:endParaRPr lang="en-US" altLang="zh-TW" sz="1400">
              <a:ea typeface="華康魏碑體"/>
              <a:cs typeface="華康魏碑體"/>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a:extLst>
              <a:ext uri="{FF2B5EF4-FFF2-40B4-BE49-F238E27FC236}">
                <a16:creationId xmlns:a16="http://schemas.microsoft.com/office/drawing/2014/main" id="{E9434284-CAA6-4B03-A136-4999535112D0}"/>
              </a:ext>
            </a:extLst>
          </p:cNvPr>
          <p:cNvSpPr>
            <a:spLocks noGrp="1" noRot="1" noChangeAspect="1" noChangeArrowheads="1" noTextEdit="1"/>
          </p:cNvSpPr>
          <p:nvPr>
            <p:ph type="sldImg"/>
          </p:nvPr>
        </p:nvSpPr>
        <p:spPr/>
      </p:sp>
      <p:sp>
        <p:nvSpPr>
          <p:cNvPr id="56323" name="備忘稿版面配置區 2">
            <a:extLst>
              <a:ext uri="{FF2B5EF4-FFF2-40B4-BE49-F238E27FC236}">
                <a16:creationId xmlns:a16="http://schemas.microsoft.com/office/drawing/2014/main" id="{F66B650A-A0E4-4C8C-A85D-21F1E3EC64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6324" name="投影片編號版面配置區 3">
            <a:extLst>
              <a:ext uri="{FF2B5EF4-FFF2-40B4-BE49-F238E27FC236}">
                <a16:creationId xmlns:a16="http://schemas.microsoft.com/office/drawing/2014/main" id="{D1742DE0-B713-46DB-8840-998DC961F2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20BE074C-50F7-490B-966A-E9884F2439B2}" type="slidenum">
              <a:rPr lang="en-US" altLang="zh-TW" sz="1400" smtClean="0">
                <a:ea typeface="華康魏碑體"/>
                <a:cs typeface="華康魏碑體"/>
              </a:rPr>
              <a:pPr>
                <a:spcBef>
                  <a:spcPct val="0"/>
                </a:spcBef>
                <a:buFontTx/>
                <a:buNone/>
              </a:pPr>
              <a:t>114</a:t>
            </a:fld>
            <a:endParaRPr lang="en-US" altLang="zh-TW" sz="1400">
              <a:ea typeface="華康魏碑體"/>
              <a:cs typeface="華康魏碑體"/>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a:extLst>
              <a:ext uri="{FF2B5EF4-FFF2-40B4-BE49-F238E27FC236}">
                <a16:creationId xmlns:a16="http://schemas.microsoft.com/office/drawing/2014/main" id="{EDD1333D-E094-4B44-A07B-6EFE3D44B272}"/>
              </a:ext>
            </a:extLst>
          </p:cNvPr>
          <p:cNvSpPr>
            <a:spLocks noGrp="1" noRot="1" noChangeAspect="1" noChangeArrowheads="1" noTextEdit="1"/>
          </p:cNvSpPr>
          <p:nvPr>
            <p:ph type="sldImg"/>
          </p:nvPr>
        </p:nvSpPr>
        <p:spPr/>
      </p:sp>
      <p:sp>
        <p:nvSpPr>
          <p:cNvPr id="58371" name="備忘稿版面配置區 2">
            <a:extLst>
              <a:ext uri="{FF2B5EF4-FFF2-40B4-BE49-F238E27FC236}">
                <a16:creationId xmlns:a16="http://schemas.microsoft.com/office/drawing/2014/main" id="{220F666B-F8F3-4DA2-A3EE-9CD351D9F6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8372" name="投影片編號版面配置區 3">
            <a:extLst>
              <a:ext uri="{FF2B5EF4-FFF2-40B4-BE49-F238E27FC236}">
                <a16:creationId xmlns:a16="http://schemas.microsoft.com/office/drawing/2014/main" id="{FF06109A-881D-4387-99CB-21F9473D7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B06AD910-A8B2-44F9-BC44-1BFA158609DE}" type="slidenum">
              <a:rPr lang="en-US" altLang="zh-TW" sz="1400" smtClean="0">
                <a:ea typeface="華康魏碑體"/>
                <a:cs typeface="華康魏碑體"/>
              </a:rPr>
              <a:pPr>
                <a:spcBef>
                  <a:spcPct val="0"/>
                </a:spcBef>
                <a:buFontTx/>
                <a:buNone/>
              </a:pPr>
              <a:t>115</a:t>
            </a:fld>
            <a:endParaRPr lang="en-US" altLang="zh-TW" sz="1400">
              <a:ea typeface="華康魏碑體"/>
              <a:cs typeface="華康魏碑體"/>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a:extLst>
              <a:ext uri="{FF2B5EF4-FFF2-40B4-BE49-F238E27FC236}">
                <a16:creationId xmlns:a16="http://schemas.microsoft.com/office/drawing/2014/main" id="{CF05A310-D1F0-4C69-BAF8-2AB9BB6B626E}"/>
              </a:ext>
            </a:extLst>
          </p:cNvPr>
          <p:cNvSpPr>
            <a:spLocks noGrp="1" noRot="1" noChangeAspect="1" noChangeArrowheads="1" noTextEdit="1"/>
          </p:cNvSpPr>
          <p:nvPr>
            <p:ph type="sldImg"/>
          </p:nvPr>
        </p:nvSpPr>
        <p:spPr/>
      </p:sp>
      <p:sp>
        <p:nvSpPr>
          <p:cNvPr id="60419" name="備忘稿版面配置區 2">
            <a:extLst>
              <a:ext uri="{FF2B5EF4-FFF2-40B4-BE49-F238E27FC236}">
                <a16:creationId xmlns:a16="http://schemas.microsoft.com/office/drawing/2014/main" id="{040929E2-E610-47F8-B6A5-0A556227DE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0420" name="投影片編號版面配置區 3">
            <a:extLst>
              <a:ext uri="{FF2B5EF4-FFF2-40B4-BE49-F238E27FC236}">
                <a16:creationId xmlns:a16="http://schemas.microsoft.com/office/drawing/2014/main" id="{24A17210-FF44-464B-8260-99AE676175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1E1A8519-F802-47D5-9FE8-27D3A8BFA693}" type="slidenum">
              <a:rPr lang="en-US" altLang="zh-TW" sz="1400" smtClean="0">
                <a:ea typeface="華康魏碑體"/>
                <a:cs typeface="華康魏碑體"/>
              </a:rPr>
              <a:pPr>
                <a:spcBef>
                  <a:spcPct val="0"/>
                </a:spcBef>
                <a:buFontTx/>
                <a:buNone/>
              </a:pPr>
              <a:t>116</a:t>
            </a:fld>
            <a:endParaRPr lang="en-US" altLang="zh-TW" sz="1400">
              <a:ea typeface="華康魏碑體"/>
              <a:cs typeface="華康魏碑體"/>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a:extLst>
              <a:ext uri="{FF2B5EF4-FFF2-40B4-BE49-F238E27FC236}">
                <a16:creationId xmlns:a16="http://schemas.microsoft.com/office/drawing/2014/main" id="{9DCC5967-A88D-44BB-B620-383F33434585}"/>
              </a:ext>
            </a:extLst>
          </p:cNvPr>
          <p:cNvSpPr>
            <a:spLocks noGrp="1" noRot="1" noChangeAspect="1" noChangeArrowheads="1" noTextEdit="1"/>
          </p:cNvSpPr>
          <p:nvPr>
            <p:ph type="sldImg"/>
          </p:nvPr>
        </p:nvSpPr>
        <p:spPr/>
      </p:sp>
      <p:sp>
        <p:nvSpPr>
          <p:cNvPr id="62467" name="備忘稿版面配置區 2">
            <a:extLst>
              <a:ext uri="{FF2B5EF4-FFF2-40B4-BE49-F238E27FC236}">
                <a16:creationId xmlns:a16="http://schemas.microsoft.com/office/drawing/2014/main" id="{E4CA7AA3-F62F-461B-A0A6-78388EF4B5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2468" name="投影片編號版面配置區 3">
            <a:extLst>
              <a:ext uri="{FF2B5EF4-FFF2-40B4-BE49-F238E27FC236}">
                <a16:creationId xmlns:a16="http://schemas.microsoft.com/office/drawing/2014/main" id="{11E90560-9445-464C-9B6C-8CB764A6CE6F}"/>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AF741373-5A79-4359-9A48-38DECFD788C4}" type="slidenum">
              <a:rPr lang="en-US" altLang="zh-TW" sz="1400">
                <a:ea typeface="華康魏碑體"/>
                <a:cs typeface="華康魏碑體"/>
              </a:rPr>
              <a:pPr algn="r" eaLnBrk="1" hangingPunct="1">
                <a:spcBef>
                  <a:spcPct val="0"/>
                </a:spcBef>
              </a:pPr>
              <a:t>117</a:t>
            </a:fld>
            <a:endParaRPr lang="en-US" altLang="zh-TW" sz="1400">
              <a:ea typeface="華康魏碑體"/>
              <a:cs typeface="華康魏碑體"/>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a:extLst>
              <a:ext uri="{FF2B5EF4-FFF2-40B4-BE49-F238E27FC236}">
                <a16:creationId xmlns:a16="http://schemas.microsoft.com/office/drawing/2014/main" id="{E6EB9A74-4E33-439D-94CA-F23D9C9CFBC9}"/>
              </a:ext>
            </a:extLst>
          </p:cNvPr>
          <p:cNvSpPr>
            <a:spLocks noGrp="1" noRot="1" noChangeAspect="1" noChangeArrowheads="1" noTextEdit="1"/>
          </p:cNvSpPr>
          <p:nvPr>
            <p:ph type="sldImg"/>
          </p:nvPr>
        </p:nvSpPr>
        <p:spPr/>
      </p:sp>
      <p:sp>
        <p:nvSpPr>
          <p:cNvPr id="64515" name="備忘稿版面配置區 2">
            <a:extLst>
              <a:ext uri="{FF2B5EF4-FFF2-40B4-BE49-F238E27FC236}">
                <a16:creationId xmlns:a16="http://schemas.microsoft.com/office/drawing/2014/main" id="{3D506CEC-25A0-4542-B816-4167A04AA5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4516" name="投影片編號版面配置區 3">
            <a:extLst>
              <a:ext uri="{FF2B5EF4-FFF2-40B4-BE49-F238E27FC236}">
                <a16:creationId xmlns:a16="http://schemas.microsoft.com/office/drawing/2014/main" id="{56EAB64E-17E0-4EAA-BA0C-22D9E9E58467}"/>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34CC2F9E-8850-4862-ABA0-DB3E32562207}" type="slidenum">
              <a:rPr lang="en-US" altLang="zh-TW" sz="1400">
                <a:ea typeface="華康魏碑體"/>
                <a:cs typeface="華康魏碑體"/>
              </a:rPr>
              <a:pPr algn="r" eaLnBrk="1" hangingPunct="1">
                <a:spcBef>
                  <a:spcPct val="0"/>
                </a:spcBef>
              </a:pPr>
              <a:t>118</a:t>
            </a:fld>
            <a:endParaRPr lang="en-US" altLang="zh-TW" sz="1400">
              <a:ea typeface="華康魏碑體"/>
              <a:cs typeface="華康魏碑體"/>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a:extLst>
              <a:ext uri="{FF2B5EF4-FFF2-40B4-BE49-F238E27FC236}">
                <a16:creationId xmlns:a16="http://schemas.microsoft.com/office/drawing/2014/main" id="{4D4AE7D7-FC31-454C-AB00-6D30B416EC7D}"/>
              </a:ext>
            </a:extLst>
          </p:cNvPr>
          <p:cNvSpPr>
            <a:spLocks noGrp="1" noRot="1" noChangeAspect="1" noChangeArrowheads="1" noTextEdit="1"/>
          </p:cNvSpPr>
          <p:nvPr>
            <p:ph type="sldImg"/>
          </p:nvPr>
        </p:nvSpPr>
        <p:spPr/>
      </p:sp>
      <p:sp>
        <p:nvSpPr>
          <p:cNvPr id="66563" name="備忘稿版面配置區 2">
            <a:extLst>
              <a:ext uri="{FF2B5EF4-FFF2-40B4-BE49-F238E27FC236}">
                <a16:creationId xmlns:a16="http://schemas.microsoft.com/office/drawing/2014/main" id="{B6D83D7C-7B9C-4F9B-9B14-EF94ECF7E5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6564" name="投影片編號版面配置區 3">
            <a:extLst>
              <a:ext uri="{FF2B5EF4-FFF2-40B4-BE49-F238E27FC236}">
                <a16:creationId xmlns:a16="http://schemas.microsoft.com/office/drawing/2014/main" id="{594FC95F-67D9-44AF-A2E8-1C913BAB67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DC8E7468-B365-4607-8F38-BFA922A28C07}" type="slidenum">
              <a:rPr lang="en-US" altLang="zh-TW" sz="1400" smtClean="0">
                <a:ea typeface="華康魏碑體"/>
                <a:cs typeface="華康魏碑體"/>
              </a:rPr>
              <a:pPr>
                <a:spcBef>
                  <a:spcPct val="0"/>
                </a:spcBef>
                <a:buFontTx/>
                <a:buNone/>
              </a:pPr>
              <a:t>119</a:t>
            </a:fld>
            <a:endParaRPr lang="en-US" altLang="zh-TW" sz="1400">
              <a:ea typeface="華康魏碑體"/>
              <a:cs typeface="華康魏碑體"/>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5BE2-38A4-DC15-CE2C-8851A1027559}"/>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99A28766-078C-8BA7-13A5-5AF52AC4746B}"/>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723DA325-088A-BF7C-A6E4-6868581971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8B66BA50-89D5-C61C-6BCB-3A8344D740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12</a:t>
            </a:fld>
            <a:endParaRPr lang="en-US" altLang="zh-TW" sz="1400">
              <a:ea typeface="華康魏碑體"/>
              <a:cs typeface="華康魏碑體"/>
            </a:endParaRPr>
          </a:p>
        </p:txBody>
      </p:sp>
    </p:spTree>
    <p:extLst>
      <p:ext uri="{BB962C8B-B14F-4D97-AF65-F5344CB8AC3E}">
        <p14:creationId xmlns:p14="http://schemas.microsoft.com/office/powerpoint/2010/main" val="307019330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a:extLst>
              <a:ext uri="{FF2B5EF4-FFF2-40B4-BE49-F238E27FC236}">
                <a16:creationId xmlns:a16="http://schemas.microsoft.com/office/drawing/2014/main" id="{F2E3D470-E0B8-4192-833E-66D4896CDFB5}"/>
              </a:ext>
            </a:extLst>
          </p:cNvPr>
          <p:cNvSpPr>
            <a:spLocks noGrp="1" noRot="1" noChangeAspect="1" noChangeArrowheads="1" noTextEdit="1"/>
          </p:cNvSpPr>
          <p:nvPr>
            <p:ph type="sldImg"/>
          </p:nvPr>
        </p:nvSpPr>
        <p:spPr/>
      </p:sp>
      <p:sp>
        <p:nvSpPr>
          <p:cNvPr id="68611" name="備忘稿版面配置區 2">
            <a:extLst>
              <a:ext uri="{FF2B5EF4-FFF2-40B4-BE49-F238E27FC236}">
                <a16:creationId xmlns:a16="http://schemas.microsoft.com/office/drawing/2014/main" id="{ADAF47BA-9193-4CC9-9733-6B2D76AC5A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68612" name="投影片編號版面配置區 3">
            <a:extLst>
              <a:ext uri="{FF2B5EF4-FFF2-40B4-BE49-F238E27FC236}">
                <a16:creationId xmlns:a16="http://schemas.microsoft.com/office/drawing/2014/main" id="{170A390E-4E3C-49CA-B5F6-5BAF69029D6C}"/>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A6E094A6-B3DC-42D5-A729-AF1687EC2B27}" type="slidenum">
              <a:rPr lang="en-US" altLang="zh-TW" sz="1400">
                <a:ea typeface="華康魏碑體"/>
                <a:cs typeface="華康魏碑體"/>
              </a:rPr>
              <a:pPr algn="r" eaLnBrk="1" hangingPunct="1">
                <a:spcBef>
                  <a:spcPct val="0"/>
                </a:spcBef>
              </a:pPr>
              <a:t>120</a:t>
            </a:fld>
            <a:endParaRPr lang="en-US" altLang="zh-TW" sz="1400">
              <a:ea typeface="華康魏碑體"/>
              <a:cs typeface="華康魏碑體"/>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a:extLst>
              <a:ext uri="{FF2B5EF4-FFF2-40B4-BE49-F238E27FC236}">
                <a16:creationId xmlns:a16="http://schemas.microsoft.com/office/drawing/2014/main" id="{77093133-4F44-40E6-9CE6-DF715A4B5CC9}"/>
              </a:ext>
            </a:extLst>
          </p:cNvPr>
          <p:cNvSpPr>
            <a:spLocks noGrp="1" noRot="1" noChangeAspect="1" noChangeArrowheads="1" noTextEdit="1"/>
          </p:cNvSpPr>
          <p:nvPr>
            <p:ph type="sldImg"/>
          </p:nvPr>
        </p:nvSpPr>
        <p:spPr/>
      </p:sp>
      <p:sp>
        <p:nvSpPr>
          <p:cNvPr id="70659" name="備忘稿版面配置區 2">
            <a:extLst>
              <a:ext uri="{FF2B5EF4-FFF2-40B4-BE49-F238E27FC236}">
                <a16:creationId xmlns:a16="http://schemas.microsoft.com/office/drawing/2014/main" id="{8BAE54FC-E212-44FB-ACB1-8D197FBCDB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0660" name="投影片編號版面配置區 3">
            <a:extLst>
              <a:ext uri="{FF2B5EF4-FFF2-40B4-BE49-F238E27FC236}">
                <a16:creationId xmlns:a16="http://schemas.microsoft.com/office/drawing/2014/main" id="{213501D3-6A4B-495B-AE87-5635ECC86AB2}"/>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1F8E1804-2FA1-4903-8BE9-BFD29A3CCA3E}" type="slidenum">
              <a:rPr lang="en-US" altLang="zh-TW" sz="1400">
                <a:ea typeface="華康魏碑體"/>
                <a:cs typeface="華康魏碑體"/>
              </a:rPr>
              <a:pPr algn="r" eaLnBrk="1" hangingPunct="1">
                <a:spcBef>
                  <a:spcPct val="0"/>
                </a:spcBef>
              </a:pPr>
              <a:t>121</a:t>
            </a:fld>
            <a:endParaRPr lang="en-US" altLang="zh-TW" sz="1400">
              <a:ea typeface="華康魏碑體"/>
              <a:cs typeface="華康魏碑體"/>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a:extLst>
              <a:ext uri="{FF2B5EF4-FFF2-40B4-BE49-F238E27FC236}">
                <a16:creationId xmlns:a16="http://schemas.microsoft.com/office/drawing/2014/main" id="{833CD9BF-2FB5-4531-8060-38C020019945}"/>
              </a:ext>
            </a:extLst>
          </p:cNvPr>
          <p:cNvSpPr>
            <a:spLocks noGrp="1" noRot="1" noChangeAspect="1" noChangeArrowheads="1" noTextEdit="1"/>
          </p:cNvSpPr>
          <p:nvPr>
            <p:ph type="sldImg"/>
          </p:nvPr>
        </p:nvSpPr>
        <p:spPr/>
      </p:sp>
      <p:sp>
        <p:nvSpPr>
          <p:cNvPr id="72707" name="備忘稿版面配置區 2">
            <a:extLst>
              <a:ext uri="{FF2B5EF4-FFF2-40B4-BE49-F238E27FC236}">
                <a16:creationId xmlns:a16="http://schemas.microsoft.com/office/drawing/2014/main" id="{AD3EFAC2-5A66-4021-894E-CAB78B5635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2708" name="投影片編號版面配置區 3">
            <a:extLst>
              <a:ext uri="{FF2B5EF4-FFF2-40B4-BE49-F238E27FC236}">
                <a16:creationId xmlns:a16="http://schemas.microsoft.com/office/drawing/2014/main" id="{40E27A68-F124-4F28-B404-4798051311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B1DC2B9-5EAE-4DF7-8DFF-9BACF061731D}" type="slidenum">
              <a:rPr lang="en-US" altLang="zh-TW" sz="1400" smtClean="0">
                <a:ea typeface="華康魏碑體"/>
                <a:cs typeface="華康魏碑體"/>
              </a:rPr>
              <a:pPr>
                <a:spcBef>
                  <a:spcPct val="0"/>
                </a:spcBef>
                <a:buFontTx/>
                <a:buNone/>
              </a:pPr>
              <a:t>122</a:t>
            </a:fld>
            <a:endParaRPr lang="en-US" altLang="zh-TW" sz="1400">
              <a:ea typeface="華康魏碑體"/>
              <a:cs typeface="華康魏碑體"/>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a:extLst>
              <a:ext uri="{FF2B5EF4-FFF2-40B4-BE49-F238E27FC236}">
                <a16:creationId xmlns:a16="http://schemas.microsoft.com/office/drawing/2014/main" id="{65F69A94-064D-4485-8FFA-B045047134C6}"/>
              </a:ext>
            </a:extLst>
          </p:cNvPr>
          <p:cNvSpPr>
            <a:spLocks noGrp="1" noRot="1" noChangeAspect="1" noChangeArrowheads="1" noTextEdit="1"/>
          </p:cNvSpPr>
          <p:nvPr>
            <p:ph type="sldImg"/>
          </p:nvPr>
        </p:nvSpPr>
        <p:spPr/>
      </p:sp>
      <p:sp>
        <p:nvSpPr>
          <p:cNvPr id="74755" name="備忘稿版面配置區 2">
            <a:extLst>
              <a:ext uri="{FF2B5EF4-FFF2-40B4-BE49-F238E27FC236}">
                <a16:creationId xmlns:a16="http://schemas.microsoft.com/office/drawing/2014/main" id="{B936E8FC-15DE-494B-9C4D-E08E4C67EA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4756" name="投影片編號版面配置區 3">
            <a:extLst>
              <a:ext uri="{FF2B5EF4-FFF2-40B4-BE49-F238E27FC236}">
                <a16:creationId xmlns:a16="http://schemas.microsoft.com/office/drawing/2014/main" id="{599C26D9-4E2F-4AD6-9229-8E44E83D9A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9F6DA6B-BC0E-4C88-B4A9-5378797857DA}" type="slidenum">
              <a:rPr lang="en-US" altLang="zh-TW" sz="1400" smtClean="0">
                <a:ea typeface="華康魏碑體"/>
                <a:cs typeface="華康魏碑體"/>
              </a:rPr>
              <a:pPr>
                <a:spcBef>
                  <a:spcPct val="0"/>
                </a:spcBef>
                <a:buFontTx/>
                <a:buNone/>
              </a:pPr>
              <a:t>123</a:t>
            </a:fld>
            <a:endParaRPr lang="en-US" altLang="zh-TW" sz="1400">
              <a:ea typeface="華康魏碑體"/>
              <a:cs typeface="華康魏碑體"/>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a:extLst>
              <a:ext uri="{FF2B5EF4-FFF2-40B4-BE49-F238E27FC236}">
                <a16:creationId xmlns:a16="http://schemas.microsoft.com/office/drawing/2014/main" id="{87E1A486-E0A7-4F3D-AC75-BAED8B2543B1}"/>
              </a:ext>
            </a:extLst>
          </p:cNvPr>
          <p:cNvSpPr>
            <a:spLocks noGrp="1" noRot="1" noChangeAspect="1" noChangeArrowheads="1" noTextEdit="1"/>
          </p:cNvSpPr>
          <p:nvPr>
            <p:ph type="sldImg"/>
          </p:nvPr>
        </p:nvSpPr>
        <p:spPr/>
      </p:sp>
      <p:sp>
        <p:nvSpPr>
          <p:cNvPr id="76803" name="備忘稿版面配置區 2">
            <a:extLst>
              <a:ext uri="{FF2B5EF4-FFF2-40B4-BE49-F238E27FC236}">
                <a16:creationId xmlns:a16="http://schemas.microsoft.com/office/drawing/2014/main" id="{C5E5F5B4-BBEA-408D-95AF-6B3BE5E8A8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6804" name="投影片編號版面配置區 3">
            <a:extLst>
              <a:ext uri="{FF2B5EF4-FFF2-40B4-BE49-F238E27FC236}">
                <a16:creationId xmlns:a16="http://schemas.microsoft.com/office/drawing/2014/main" id="{F54D94C5-FB99-4E3D-A397-179EACF4ED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1190D857-B33C-4757-A867-C324E90052B9}" type="slidenum">
              <a:rPr lang="en-US" altLang="zh-TW" sz="1400" smtClean="0">
                <a:ea typeface="華康魏碑體"/>
                <a:cs typeface="華康魏碑體"/>
              </a:rPr>
              <a:pPr>
                <a:spcBef>
                  <a:spcPct val="0"/>
                </a:spcBef>
                <a:buFontTx/>
                <a:buNone/>
              </a:pPr>
              <a:t>124</a:t>
            </a:fld>
            <a:endParaRPr lang="en-US" altLang="zh-TW" sz="1400">
              <a:ea typeface="華康魏碑體"/>
              <a:cs typeface="華康魏碑體"/>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a:extLst>
              <a:ext uri="{FF2B5EF4-FFF2-40B4-BE49-F238E27FC236}">
                <a16:creationId xmlns:a16="http://schemas.microsoft.com/office/drawing/2014/main" id="{35D242B1-046A-4DA5-A63F-F6FEE1B318A3}"/>
              </a:ext>
            </a:extLst>
          </p:cNvPr>
          <p:cNvSpPr>
            <a:spLocks noGrp="1" noRot="1" noChangeAspect="1" noChangeArrowheads="1" noTextEdit="1"/>
          </p:cNvSpPr>
          <p:nvPr>
            <p:ph type="sldImg"/>
          </p:nvPr>
        </p:nvSpPr>
        <p:spPr/>
      </p:sp>
      <p:sp>
        <p:nvSpPr>
          <p:cNvPr id="78851" name="備忘稿版面配置區 2">
            <a:extLst>
              <a:ext uri="{FF2B5EF4-FFF2-40B4-BE49-F238E27FC236}">
                <a16:creationId xmlns:a16="http://schemas.microsoft.com/office/drawing/2014/main" id="{2F444016-038A-4A19-AF6A-EE1056CA88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8852" name="投影片編號版面配置區 3">
            <a:extLst>
              <a:ext uri="{FF2B5EF4-FFF2-40B4-BE49-F238E27FC236}">
                <a16:creationId xmlns:a16="http://schemas.microsoft.com/office/drawing/2014/main" id="{0CB7C1EA-7499-429F-B178-0E19129ED3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D6BBC77D-022B-4A0D-A2FC-94C91C5FE4F5}" type="slidenum">
              <a:rPr lang="en-US" altLang="zh-TW" sz="1400" smtClean="0">
                <a:ea typeface="華康魏碑體"/>
                <a:cs typeface="華康魏碑體"/>
              </a:rPr>
              <a:pPr>
                <a:spcBef>
                  <a:spcPct val="0"/>
                </a:spcBef>
                <a:buFontTx/>
                <a:buNone/>
              </a:pPr>
              <a:t>125</a:t>
            </a:fld>
            <a:endParaRPr lang="en-US" altLang="zh-TW" sz="1400">
              <a:ea typeface="華康魏碑體"/>
              <a:cs typeface="華康魏碑體"/>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a:extLst>
              <a:ext uri="{FF2B5EF4-FFF2-40B4-BE49-F238E27FC236}">
                <a16:creationId xmlns:a16="http://schemas.microsoft.com/office/drawing/2014/main" id="{2EC34589-8467-4938-9854-E25263CEA9EC}"/>
              </a:ext>
            </a:extLst>
          </p:cNvPr>
          <p:cNvSpPr>
            <a:spLocks noGrp="1" noRot="1" noChangeAspect="1" noChangeArrowheads="1" noTextEdit="1"/>
          </p:cNvSpPr>
          <p:nvPr>
            <p:ph type="sldImg"/>
          </p:nvPr>
        </p:nvSpPr>
        <p:spPr/>
      </p:sp>
      <p:sp>
        <p:nvSpPr>
          <p:cNvPr id="80899" name="備忘稿版面配置區 2">
            <a:extLst>
              <a:ext uri="{FF2B5EF4-FFF2-40B4-BE49-F238E27FC236}">
                <a16:creationId xmlns:a16="http://schemas.microsoft.com/office/drawing/2014/main" id="{6ECAC2F4-8622-4DCC-BCEB-9552B013C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0900" name="投影片編號版面配置區 3">
            <a:extLst>
              <a:ext uri="{FF2B5EF4-FFF2-40B4-BE49-F238E27FC236}">
                <a16:creationId xmlns:a16="http://schemas.microsoft.com/office/drawing/2014/main" id="{D464FF50-9931-4BBC-9F69-0ACCC5B9DD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DD5AFEB8-0CA8-49B1-9417-8C529074BC5B}" type="slidenum">
              <a:rPr lang="en-US" altLang="zh-TW" sz="1400" smtClean="0">
                <a:ea typeface="華康魏碑體"/>
                <a:cs typeface="華康魏碑體"/>
              </a:rPr>
              <a:pPr>
                <a:spcBef>
                  <a:spcPct val="0"/>
                </a:spcBef>
                <a:buFontTx/>
                <a:buNone/>
              </a:pPr>
              <a:t>126</a:t>
            </a:fld>
            <a:endParaRPr lang="en-US" altLang="zh-TW" sz="1400">
              <a:ea typeface="華康魏碑體"/>
              <a:cs typeface="華康魏碑體"/>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a:extLst>
              <a:ext uri="{FF2B5EF4-FFF2-40B4-BE49-F238E27FC236}">
                <a16:creationId xmlns:a16="http://schemas.microsoft.com/office/drawing/2014/main" id="{69CAD241-183D-4FAA-BF21-2BD6C778E31A}"/>
              </a:ext>
            </a:extLst>
          </p:cNvPr>
          <p:cNvSpPr>
            <a:spLocks noGrp="1" noRot="1" noChangeAspect="1" noChangeArrowheads="1" noTextEdit="1"/>
          </p:cNvSpPr>
          <p:nvPr>
            <p:ph type="sldImg"/>
          </p:nvPr>
        </p:nvSpPr>
        <p:spPr/>
      </p:sp>
      <p:sp>
        <p:nvSpPr>
          <p:cNvPr id="82947" name="備忘稿版面配置區 2">
            <a:extLst>
              <a:ext uri="{FF2B5EF4-FFF2-40B4-BE49-F238E27FC236}">
                <a16:creationId xmlns:a16="http://schemas.microsoft.com/office/drawing/2014/main" id="{AD2DC1D9-CCB1-4996-906D-8AEED51F21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2948" name="投影片編號版面配置區 3">
            <a:extLst>
              <a:ext uri="{FF2B5EF4-FFF2-40B4-BE49-F238E27FC236}">
                <a16:creationId xmlns:a16="http://schemas.microsoft.com/office/drawing/2014/main" id="{592EEE41-D0F5-4D02-9093-5E113B698C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547498F-C506-4E27-A6D6-ECCD2730E976}" type="slidenum">
              <a:rPr lang="en-US" altLang="zh-TW" sz="1400" smtClean="0">
                <a:ea typeface="華康魏碑體"/>
                <a:cs typeface="華康魏碑體"/>
              </a:rPr>
              <a:pPr>
                <a:spcBef>
                  <a:spcPct val="0"/>
                </a:spcBef>
                <a:buFontTx/>
                <a:buNone/>
              </a:pPr>
              <a:t>127</a:t>
            </a:fld>
            <a:endParaRPr lang="en-US" altLang="zh-TW" sz="1400">
              <a:ea typeface="華康魏碑體"/>
              <a:cs typeface="華康魏碑體"/>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A0454-0220-25D3-02CB-CDF3E44B249C}"/>
            </a:ext>
          </a:extLst>
        </p:cNvPr>
        <p:cNvGrpSpPr/>
        <p:nvPr/>
      </p:nvGrpSpPr>
      <p:grpSpPr>
        <a:xfrm>
          <a:off x="0" y="0"/>
          <a:ext cx="0" cy="0"/>
          <a:chOff x="0" y="0"/>
          <a:chExt cx="0" cy="0"/>
        </a:xfrm>
      </p:grpSpPr>
      <p:sp>
        <p:nvSpPr>
          <p:cNvPr id="41986" name="投影片圖像版面配置區 1">
            <a:extLst>
              <a:ext uri="{FF2B5EF4-FFF2-40B4-BE49-F238E27FC236}">
                <a16:creationId xmlns:a16="http://schemas.microsoft.com/office/drawing/2014/main" id="{4D2D9837-8BF6-37E4-40C9-BD34CA165D99}"/>
              </a:ext>
            </a:extLst>
          </p:cNvPr>
          <p:cNvSpPr>
            <a:spLocks noGrp="1" noRot="1" noChangeAspect="1" noChangeArrowheads="1" noTextEdit="1"/>
          </p:cNvSpPr>
          <p:nvPr>
            <p:ph type="sldImg"/>
          </p:nvPr>
        </p:nvSpPr>
        <p:spPr/>
      </p:sp>
      <p:sp>
        <p:nvSpPr>
          <p:cNvPr id="41987" name="備忘稿版面配置區 2">
            <a:extLst>
              <a:ext uri="{FF2B5EF4-FFF2-40B4-BE49-F238E27FC236}">
                <a16:creationId xmlns:a16="http://schemas.microsoft.com/office/drawing/2014/main" id="{640E6064-CAAC-3B7D-1FEA-F1A812CEB4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1988" name="投影片編號版面配置區 3">
            <a:extLst>
              <a:ext uri="{FF2B5EF4-FFF2-40B4-BE49-F238E27FC236}">
                <a16:creationId xmlns:a16="http://schemas.microsoft.com/office/drawing/2014/main" id="{AC1BFB7B-7D06-8840-BE99-C8963D67AD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6B7EAA0F-784B-475C-914B-D271B1827F03}" type="slidenum">
              <a:rPr lang="en-US" altLang="zh-TW" sz="1400" smtClean="0">
                <a:ea typeface="華康魏碑體"/>
                <a:cs typeface="華康魏碑體"/>
              </a:rPr>
              <a:pPr>
                <a:spcBef>
                  <a:spcPct val="0"/>
                </a:spcBef>
                <a:buFontTx/>
                <a:buNone/>
              </a:pPr>
              <a:t>128</a:t>
            </a:fld>
            <a:endParaRPr lang="en-US" altLang="zh-TW" sz="1400">
              <a:ea typeface="華康魏碑體"/>
              <a:cs typeface="華康魏碑體"/>
            </a:endParaRPr>
          </a:p>
        </p:txBody>
      </p:sp>
    </p:spTree>
    <p:extLst>
      <p:ext uri="{BB962C8B-B14F-4D97-AF65-F5344CB8AC3E}">
        <p14:creationId xmlns:p14="http://schemas.microsoft.com/office/powerpoint/2010/main" val="389862943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a:extLst>
              <a:ext uri="{FF2B5EF4-FFF2-40B4-BE49-F238E27FC236}">
                <a16:creationId xmlns:a16="http://schemas.microsoft.com/office/drawing/2014/main" id="{82FC55E6-927D-4A10-974A-2E93940870EC}"/>
              </a:ext>
            </a:extLst>
          </p:cNvPr>
          <p:cNvSpPr>
            <a:spLocks noGrp="1" noRot="1" noChangeAspect="1" noChangeArrowheads="1" noTextEdit="1"/>
          </p:cNvSpPr>
          <p:nvPr>
            <p:ph type="sldImg"/>
          </p:nvPr>
        </p:nvSpPr>
        <p:spPr/>
      </p:sp>
      <p:sp>
        <p:nvSpPr>
          <p:cNvPr id="84995" name="備忘稿版面配置區 2">
            <a:extLst>
              <a:ext uri="{FF2B5EF4-FFF2-40B4-BE49-F238E27FC236}">
                <a16:creationId xmlns:a16="http://schemas.microsoft.com/office/drawing/2014/main" id="{626375D2-6A00-43E5-9146-DFD1DCED36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4996" name="投影片編號版面配置區 3">
            <a:extLst>
              <a:ext uri="{FF2B5EF4-FFF2-40B4-BE49-F238E27FC236}">
                <a16:creationId xmlns:a16="http://schemas.microsoft.com/office/drawing/2014/main" id="{9AEAA651-0F19-4CF2-B2BC-160EDBD98C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87FF1B85-0831-48A8-B59D-7EF6F2463F61}" type="slidenum">
              <a:rPr lang="en-US" altLang="zh-TW" sz="1400" smtClean="0">
                <a:ea typeface="華康魏碑體"/>
                <a:cs typeface="華康魏碑體"/>
              </a:rPr>
              <a:pPr>
                <a:spcBef>
                  <a:spcPct val="0"/>
                </a:spcBef>
                <a:buFontTx/>
                <a:buNone/>
              </a:pPr>
              <a:t>129</a:t>
            </a:fld>
            <a:endParaRPr lang="en-US" altLang="zh-TW" sz="1400">
              <a:ea typeface="華康魏碑體"/>
              <a:cs typeface="華康魏碑體"/>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642F9-BA7E-BE70-01AD-8B5A65860F8C}"/>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1FE243F8-8E65-9978-021C-AFD37832202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766F3FD9-9822-DCE6-1A23-66CC00DD29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31BC677-6A99-060C-0201-71410A0B1D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13</a:t>
            </a:fld>
            <a:endParaRPr lang="en-US" altLang="zh-TW" sz="1400">
              <a:ea typeface="華康魏碑體"/>
              <a:cs typeface="華康魏碑體"/>
            </a:endParaRPr>
          </a:p>
        </p:txBody>
      </p:sp>
    </p:spTree>
    <p:extLst>
      <p:ext uri="{BB962C8B-B14F-4D97-AF65-F5344CB8AC3E}">
        <p14:creationId xmlns:p14="http://schemas.microsoft.com/office/powerpoint/2010/main" val="241992340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a:extLst>
              <a:ext uri="{FF2B5EF4-FFF2-40B4-BE49-F238E27FC236}">
                <a16:creationId xmlns:a16="http://schemas.microsoft.com/office/drawing/2014/main" id="{214768D4-73E0-4C1C-9453-20EC26941697}"/>
              </a:ext>
            </a:extLst>
          </p:cNvPr>
          <p:cNvSpPr>
            <a:spLocks noGrp="1" noRot="1" noChangeAspect="1" noChangeArrowheads="1" noTextEdit="1"/>
          </p:cNvSpPr>
          <p:nvPr>
            <p:ph type="sldImg"/>
          </p:nvPr>
        </p:nvSpPr>
        <p:spPr/>
      </p:sp>
      <p:sp>
        <p:nvSpPr>
          <p:cNvPr id="87043" name="備忘稿版面配置區 2">
            <a:extLst>
              <a:ext uri="{FF2B5EF4-FFF2-40B4-BE49-F238E27FC236}">
                <a16:creationId xmlns:a16="http://schemas.microsoft.com/office/drawing/2014/main" id="{E6272FD1-5174-4AEF-98E2-5E685E8F52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7044" name="投影片編號版面配置區 3">
            <a:extLst>
              <a:ext uri="{FF2B5EF4-FFF2-40B4-BE49-F238E27FC236}">
                <a16:creationId xmlns:a16="http://schemas.microsoft.com/office/drawing/2014/main" id="{B561E6ED-56B3-4269-8D06-028BC2E7C793}"/>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45BBF56C-6BF1-479D-8771-05BC34745109}" type="slidenum">
              <a:rPr lang="en-US" altLang="zh-TW" sz="1400">
                <a:ea typeface="華康魏碑體"/>
                <a:cs typeface="華康魏碑體"/>
              </a:rPr>
              <a:pPr algn="r" eaLnBrk="1" hangingPunct="1">
                <a:spcBef>
                  <a:spcPct val="0"/>
                </a:spcBef>
              </a:pPr>
              <a:t>130</a:t>
            </a:fld>
            <a:endParaRPr lang="en-US" altLang="zh-TW" sz="1400">
              <a:ea typeface="華康魏碑體"/>
              <a:cs typeface="華康魏碑體"/>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a:extLst>
              <a:ext uri="{FF2B5EF4-FFF2-40B4-BE49-F238E27FC236}">
                <a16:creationId xmlns:a16="http://schemas.microsoft.com/office/drawing/2014/main" id="{7CAB5AC9-49E2-44EF-964C-21629CC6D8E1}"/>
              </a:ext>
            </a:extLst>
          </p:cNvPr>
          <p:cNvSpPr>
            <a:spLocks noGrp="1" noRot="1" noChangeAspect="1" noChangeArrowheads="1" noTextEdit="1"/>
          </p:cNvSpPr>
          <p:nvPr>
            <p:ph type="sldImg"/>
          </p:nvPr>
        </p:nvSpPr>
        <p:spPr/>
      </p:sp>
      <p:sp>
        <p:nvSpPr>
          <p:cNvPr id="89091" name="備忘稿版面配置區 2">
            <a:extLst>
              <a:ext uri="{FF2B5EF4-FFF2-40B4-BE49-F238E27FC236}">
                <a16:creationId xmlns:a16="http://schemas.microsoft.com/office/drawing/2014/main" id="{5DABAEA8-69CE-4C56-9484-9CFD435481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9092" name="投影片編號版面配置區 3">
            <a:extLst>
              <a:ext uri="{FF2B5EF4-FFF2-40B4-BE49-F238E27FC236}">
                <a16:creationId xmlns:a16="http://schemas.microsoft.com/office/drawing/2014/main" id="{53B578A4-3E48-4330-AD36-1DABD1ABC985}"/>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D940B23-EA6F-4528-8C6F-032C3628F219}" type="slidenum">
              <a:rPr lang="en-US" altLang="zh-TW" sz="1400">
                <a:ea typeface="華康魏碑體"/>
                <a:cs typeface="華康魏碑體"/>
              </a:rPr>
              <a:pPr algn="r" eaLnBrk="1" hangingPunct="1">
                <a:spcBef>
                  <a:spcPct val="0"/>
                </a:spcBef>
              </a:pPr>
              <a:t>131</a:t>
            </a:fld>
            <a:endParaRPr lang="en-US" altLang="zh-TW" sz="1400">
              <a:ea typeface="華康魏碑體"/>
              <a:cs typeface="華康魏碑體"/>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a:extLst>
              <a:ext uri="{FF2B5EF4-FFF2-40B4-BE49-F238E27FC236}">
                <a16:creationId xmlns:a16="http://schemas.microsoft.com/office/drawing/2014/main" id="{0634459E-0B3A-4E0F-B66E-A22AE727FE98}"/>
              </a:ext>
            </a:extLst>
          </p:cNvPr>
          <p:cNvSpPr>
            <a:spLocks noGrp="1" noRot="1" noChangeAspect="1" noChangeArrowheads="1" noTextEdit="1"/>
          </p:cNvSpPr>
          <p:nvPr>
            <p:ph type="sldImg"/>
          </p:nvPr>
        </p:nvSpPr>
        <p:spPr/>
      </p:sp>
      <p:sp>
        <p:nvSpPr>
          <p:cNvPr id="91139" name="備忘稿版面配置區 2">
            <a:extLst>
              <a:ext uri="{FF2B5EF4-FFF2-40B4-BE49-F238E27FC236}">
                <a16:creationId xmlns:a16="http://schemas.microsoft.com/office/drawing/2014/main" id="{AF41654C-BEF7-4793-9D54-B3C445E1CA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1140" name="投影片編號版面配置區 3">
            <a:extLst>
              <a:ext uri="{FF2B5EF4-FFF2-40B4-BE49-F238E27FC236}">
                <a16:creationId xmlns:a16="http://schemas.microsoft.com/office/drawing/2014/main" id="{FFB687DC-2682-42E6-8076-13ABD5CFF6CD}"/>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9DE39747-1D48-4C17-87B2-3AE1152E4198}" type="slidenum">
              <a:rPr lang="en-US" altLang="zh-TW" sz="1400">
                <a:ea typeface="華康魏碑體"/>
                <a:cs typeface="華康魏碑體"/>
              </a:rPr>
              <a:pPr algn="r" eaLnBrk="1" hangingPunct="1">
                <a:spcBef>
                  <a:spcPct val="0"/>
                </a:spcBef>
              </a:pPr>
              <a:t>132</a:t>
            </a:fld>
            <a:endParaRPr lang="en-US" altLang="zh-TW" sz="1400">
              <a:ea typeface="華康魏碑體"/>
              <a:cs typeface="華康魏碑體"/>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a:extLst>
              <a:ext uri="{FF2B5EF4-FFF2-40B4-BE49-F238E27FC236}">
                <a16:creationId xmlns:a16="http://schemas.microsoft.com/office/drawing/2014/main" id="{E8FC64F3-C89E-413C-AC2E-0911EDB8F820}"/>
              </a:ext>
            </a:extLst>
          </p:cNvPr>
          <p:cNvSpPr>
            <a:spLocks noGrp="1" noRot="1" noChangeAspect="1" noChangeArrowheads="1" noTextEdit="1"/>
          </p:cNvSpPr>
          <p:nvPr>
            <p:ph type="sldImg"/>
          </p:nvPr>
        </p:nvSpPr>
        <p:spPr/>
      </p:sp>
      <p:sp>
        <p:nvSpPr>
          <p:cNvPr id="93187" name="備忘稿版面配置區 2">
            <a:extLst>
              <a:ext uri="{FF2B5EF4-FFF2-40B4-BE49-F238E27FC236}">
                <a16:creationId xmlns:a16="http://schemas.microsoft.com/office/drawing/2014/main" id="{21630F0B-8DBF-425D-B003-7D73F78446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3188" name="投影片編號版面配置區 3">
            <a:extLst>
              <a:ext uri="{FF2B5EF4-FFF2-40B4-BE49-F238E27FC236}">
                <a16:creationId xmlns:a16="http://schemas.microsoft.com/office/drawing/2014/main" id="{FF3B6579-9EBF-4D78-926D-A9F315F72E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E9DFD4C7-329F-418B-8E9E-57AC70BCFF19}" type="slidenum">
              <a:rPr lang="en-US" altLang="zh-TW" sz="1400" smtClean="0">
                <a:ea typeface="華康魏碑體"/>
                <a:cs typeface="華康魏碑體"/>
              </a:rPr>
              <a:pPr>
                <a:spcBef>
                  <a:spcPct val="0"/>
                </a:spcBef>
                <a:buFontTx/>
                <a:buNone/>
              </a:pPr>
              <a:t>133</a:t>
            </a:fld>
            <a:endParaRPr lang="en-US" altLang="zh-TW" sz="1400">
              <a:ea typeface="華康魏碑體"/>
              <a:cs typeface="華康魏碑體"/>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a:extLst>
              <a:ext uri="{FF2B5EF4-FFF2-40B4-BE49-F238E27FC236}">
                <a16:creationId xmlns:a16="http://schemas.microsoft.com/office/drawing/2014/main" id="{A3AE6C9D-1D48-4558-8C33-89BE2FD0DFDB}"/>
              </a:ext>
            </a:extLst>
          </p:cNvPr>
          <p:cNvSpPr>
            <a:spLocks noGrp="1" noRot="1" noChangeAspect="1" noChangeArrowheads="1" noTextEdit="1"/>
          </p:cNvSpPr>
          <p:nvPr>
            <p:ph type="sldImg"/>
          </p:nvPr>
        </p:nvSpPr>
        <p:spPr/>
      </p:sp>
      <p:sp>
        <p:nvSpPr>
          <p:cNvPr id="95235" name="備忘稿版面配置區 2">
            <a:extLst>
              <a:ext uri="{FF2B5EF4-FFF2-40B4-BE49-F238E27FC236}">
                <a16:creationId xmlns:a16="http://schemas.microsoft.com/office/drawing/2014/main" id="{BCBA5721-C264-4B5A-AAD7-AF4B63A5BE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5236" name="投影片編號版面配置區 3">
            <a:extLst>
              <a:ext uri="{FF2B5EF4-FFF2-40B4-BE49-F238E27FC236}">
                <a16:creationId xmlns:a16="http://schemas.microsoft.com/office/drawing/2014/main" id="{1ACC85A5-F175-4AD0-8BFB-60F8236348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154F0FC-8DE5-4ACD-9093-0567092CD9E2}" type="slidenum">
              <a:rPr lang="en-US" altLang="zh-TW" sz="1400" smtClean="0">
                <a:ea typeface="華康魏碑體"/>
                <a:cs typeface="華康魏碑體"/>
              </a:rPr>
              <a:pPr>
                <a:spcBef>
                  <a:spcPct val="0"/>
                </a:spcBef>
                <a:buFontTx/>
                <a:buNone/>
              </a:pPr>
              <a:t>134</a:t>
            </a:fld>
            <a:endParaRPr lang="en-US" altLang="zh-TW" sz="1400">
              <a:ea typeface="華康魏碑體"/>
              <a:cs typeface="華康魏碑體"/>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a:extLst>
              <a:ext uri="{FF2B5EF4-FFF2-40B4-BE49-F238E27FC236}">
                <a16:creationId xmlns:a16="http://schemas.microsoft.com/office/drawing/2014/main" id="{72D31AD5-C23C-4257-AA7F-F11FA4B38196}"/>
              </a:ext>
            </a:extLst>
          </p:cNvPr>
          <p:cNvSpPr>
            <a:spLocks noGrp="1" noRot="1" noChangeAspect="1" noChangeArrowheads="1" noTextEdit="1"/>
          </p:cNvSpPr>
          <p:nvPr>
            <p:ph type="sldImg"/>
          </p:nvPr>
        </p:nvSpPr>
        <p:spPr/>
      </p:sp>
      <p:sp>
        <p:nvSpPr>
          <p:cNvPr id="97283" name="備忘稿版面配置區 2">
            <a:extLst>
              <a:ext uri="{FF2B5EF4-FFF2-40B4-BE49-F238E27FC236}">
                <a16:creationId xmlns:a16="http://schemas.microsoft.com/office/drawing/2014/main" id="{04094EA6-08B6-4C23-BC59-3CAF78E5CC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7284" name="投影片編號版面配置區 3">
            <a:extLst>
              <a:ext uri="{FF2B5EF4-FFF2-40B4-BE49-F238E27FC236}">
                <a16:creationId xmlns:a16="http://schemas.microsoft.com/office/drawing/2014/main" id="{123E4164-F8BD-40AB-AB61-9A31E03869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5A63DB88-28F4-4371-A06F-533388DE4086}" type="slidenum">
              <a:rPr lang="en-US" altLang="zh-TW" sz="1400" smtClean="0">
                <a:ea typeface="華康魏碑體"/>
                <a:cs typeface="華康魏碑體"/>
              </a:rPr>
              <a:pPr>
                <a:spcBef>
                  <a:spcPct val="0"/>
                </a:spcBef>
                <a:buFontTx/>
                <a:buNone/>
              </a:pPr>
              <a:t>135</a:t>
            </a:fld>
            <a:endParaRPr lang="en-US" altLang="zh-TW" sz="1400">
              <a:ea typeface="華康魏碑體"/>
              <a:cs typeface="華康魏碑體"/>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a:extLst>
              <a:ext uri="{FF2B5EF4-FFF2-40B4-BE49-F238E27FC236}">
                <a16:creationId xmlns:a16="http://schemas.microsoft.com/office/drawing/2014/main" id="{5B6ED887-6F9D-4CB1-9DEB-31242DCAC405}"/>
              </a:ext>
            </a:extLst>
          </p:cNvPr>
          <p:cNvSpPr>
            <a:spLocks noGrp="1" noRot="1" noChangeAspect="1" noChangeArrowheads="1" noTextEdit="1"/>
          </p:cNvSpPr>
          <p:nvPr>
            <p:ph type="sldImg"/>
          </p:nvPr>
        </p:nvSpPr>
        <p:spPr/>
      </p:sp>
      <p:sp>
        <p:nvSpPr>
          <p:cNvPr id="101379" name="備忘稿版面配置區 2">
            <a:extLst>
              <a:ext uri="{FF2B5EF4-FFF2-40B4-BE49-F238E27FC236}">
                <a16:creationId xmlns:a16="http://schemas.microsoft.com/office/drawing/2014/main" id="{1D6A0EDB-F90F-4456-854B-2D718F5658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1380" name="投影片編號版面配置區 3">
            <a:extLst>
              <a:ext uri="{FF2B5EF4-FFF2-40B4-BE49-F238E27FC236}">
                <a16:creationId xmlns:a16="http://schemas.microsoft.com/office/drawing/2014/main" id="{5019BC48-AEB0-4256-9AF6-B2875AB7E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A3E2FD3-2CEE-4B70-8282-1E2D4E13829B}" type="slidenum">
              <a:rPr lang="en-US" altLang="zh-TW" sz="1400" smtClean="0">
                <a:ea typeface="華康魏碑體"/>
                <a:cs typeface="華康魏碑體"/>
              </a:rPr>
              <a:pPr>
                <a:spcBef>
                  <a:spcPct val="0"/>
                </a:spcBef>
                <a:buFontTx/>
                <a:buNone/>
              </a:pPr>
              <a:t>136</a:t>
            </a:fld>
            <a:endParaRPr lang="en-US" altLang="zh-TW" sz="1400">
              <a:ea typeface="華康魏碑體"/>
              <a:cs typeface="華康魏碑體"/>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a:extLst>
              <a:ext uri="{FF2B5EF4-FFF2-40B4-BE49-F238E27FC236}">
                <a16:creationId xmlns:a16="http://schemas.microsoft.com/office/drawing/2014/main" id="{BEA28FF5-0D78-43F8-845D-1FBCE7D839DD}"/>
              </a:ext>
            </a:extLst>
          </p:cNvPr>
          <p:cNvSpPr>
            <a:spLocks noGrp="1" noRot="1" noChangeAspect="1" noChangeArrowheads="1" noTextEdit="1"/>
          </p:cNvSpPr>
          <p:nvPr>
            <p:ph type="sldImg"/>
          </p:nvPr>
        </p:nvSpPr>
        <p:spPr/>
      </p:sp>
      <p:sp>
        <p:nvSpPr>
          <p:cNvPr id="103427" name="備忘稿版面配置區 2">
            <a:extLst>
              <a:ext uri="{FF2B5EF4-FFF2-40B4-BE49-F238E27FC236}">
                <a16:creationId xmlns:a16="http://schemas.microsoft.com/office/drawing/2014/main" id="{69AC2812-F085-4F46-8180-1D077B8241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3428" name="投影片編號版面配置區 3">
            <a:extLst>
              <a:ext uri="{FF2B5EF4-FFF2-40B4-BE49-F238E27FC236}">
                <a16:creationId xmlns:a16="http://schemas.microsoft.com/office/drawing/2014/main" id="{53091AAA-C63B-4B26-88C4-935A3BF423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DE3DDD1C-8E81-40CF-A9DD-8DFFFB87B799}" type="slidenum">
              <a:rPr lang="en-US" altLang="zh-TW" sz="1400" smtClean="0">
                <a:ea typeface="華康魏碑體"/>
                <a:cs typeface="華康魏碑體"/>
              </a:rPr>
              <a:pPr>
                <a:spcBef>
                  <a:spcPct val="0"/>
                </a:spcBef>
                <a:buFontTx/>
                <a:buNone/>
              </a:pPr>
              <a:t>137</a:t>
            </a:fld>
            <a:endParaRPr lang="en-US" altLang="zh-TW" sz="1400">
              <a:ea typeface="華康魏碑體"/>
              <a:cs typeface="華康魏碑體"/>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a:extLst>
              <a:ext uri="{FF2B5EF4-FFF2-40B4-BE49-F238E27FC236}">
                <a16:creationId xmlns:a16="http://schemas.microsoft.com/office/drawing/2014/main" id="{5FE865EC-073D-46FC-8DFF-6B0D4D737D73}"/>
              </a:ext>
            </a:extLst>
          </p:cNvPr>
          <p:cNvSpPr>
            <a:spLocks noGrp="1" noRot="1" noChangeAspect="1" noChangeArrowheads="1" noTextEdit="1"/>
          </p:cNvSpPr>
          <p:nvPr>
            <p:ph type="sldImg"/>
          </p:nvPr>
        </p:nvSpPr>
        <p:spPr/>
      </p:sp>
      <p:sp>
        <p:nvSpPr>
          <p:cNvPr id="105475" name="備忘稿版面配置區 2">
            <a:extLst>
              <a:ext uri="{FF2B5EF4-FFF2-40B4-BE49-F238E27FC236}">
                <a16:creationId xmlns:a16="http://schemas.microsoft.com/office/drawing/2014/main" id="{F19E5E3C-B93B-4DAB-9255-535B7CAC53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476" name="投影片編號版面配置區 3">
            <a:extLst>
              <a:ext uri="{FF2B5EF4-FFF2-40B4-BE49-F238E27FC236}">
                <a16:creationId xmlns:a16="http://schemas.microsoft.com/office/drawing/2014/main" id="{66A8C867-938C-4D73-9740-D1BDDFFCD2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08079C9-FEB5-4C68-8E35-05C7A511FFAD}" type="slidenum">
              <a:rPr lang="en-US" altLang="zh-TW" sz="1400" smtClean="0">
                <a:ea typeface="華康魏碑體"/>
                <a:cs typeface="華康魏碑體"/>
              </a:rPr>
              <a:pPr>
                <a:spcBef>
                  <a:spcPct val="0"/>
                </a:spcBef>
                <a:buFontTx/>
                <a:buNone/>
              </a:pPr>
              <a:t>138</a:t>
            </a:fld>
            <a:endParaRPr lang="en-US" altLang="zh-TW" sz="1400">
              <a:ea typeface="華康魏碑體"/>
              <a:cs typeface="華康魏碑體"/>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a:extLst>
              <a:ext uri="{FF2B5EF4-FFF2-40B4-BE49-F238E27FC236}">
                <a16:creationId xmlns:a16="http://schemas.microsoft.com/office/drawing/2014/main" id="{B1CC9AA8-F78E-4148-9E91-A251377B18D3}"/>
              </a:ext>
            </a:extLst>
          </p:cNvPr>
          <p:cNvSpPr>
            <a:spLocks noGrp="1" noRot="1" noChangeAspect="1" noChangeArrowheads="1" noTextEdit="1"/>
          </p:cNvSpPr>
          <p:nvPr>
            <p:ph type="sldImg"/>
          </p:nvPr>
        </p:nvSpPr>
        <p:spPr/>
      </p:sp>
      <p:sp>
        <p:nvSpPr>
          <p:cNvPr id="107523" name="備忘稿版面配置區 2">
            <a:extLst>
              <a:ext uri="{FF2B5EF4-FFF2-40B4-BE49-F238E27FC236}">
                <a16:creationId xmlns:a16="http://schemas.microsoft.com/office/drawing/2014/main" id="{0FB4D6D7-EA30-479D-9CE4-2B340E1E2F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7524" name="投影片編號版面配置區 3">
            <a:extLst>
              <a:ext uri="{FF2B5EF4-FFF2-40B4-BE49-F238E27FC236}">
                <a16:creationId xmlns:a16="http://schemas.microsoft.com/office/drawing/2014/main" id="{EDF08694-268B-4813-BA24-29A3A375BD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9FC4486E-920B-4294-8659-169DDE23A30B}" type="slidenum">
              <a:rPr lang="en-US" altLang="zh-TW" sz="1400" smtClean="0">
                <a:ea typeface="華康魏碑體"/>
                <a:cs typeface="華康魏碑體"/>
              </a:rPr>
              <a:pPr>
                <a:spcBef>
                  <a:spcPct val="0"/>
                </a:spcBef>
                <a:buFontTx/>
                <a:buNone/>
              </a:pPr>
              <a:t>139</a:t>
            </a:fld>
            <a:endParaRPr lang="en-US" altLang="zh-TW" sz="1400">
              <a:ea typeface="華康魏碑體"/>
              <a:cs typeface="華康魏碑體"/>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5B2BA-89AC-F748-1348-EF347114248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A085C2FC-738F-F820-9230-26192173244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F6048774-472E-803D-1ED9-FD2DD4FF6A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64A10743-5CE6-F733-28E0-1A334F6DE8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14</a:t>
            </a:fld>
            <a:endParaRPr lang="en-US" altLang="zh-TW" sz="1400">
              <a:ea typeface="華康魏碑體"/>
              <a:cs typeface="華康魏碑體"/>
            </a:endParaRPr>
          </a:p>
        </p:txBody>
      </p:sp>
    </p:spTree>
    <p:extLst>
      <p:ext uri="{BB962C8B-B14F-4D97-AF65-F5344CB8AC3E}">
        <p14:creationId xmlns:p14="http://schemas.microsoft.com/office/powerpoint/2010/main" val="25953889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a:extLst>
              <a:ext uri="{FF2B5EF4-FFF2-40B4-BE49-F238E27FC236}">
                <a16:creationId xmlns:a16="http://schemas.microsoft.com/office/drawing/2014/main" id="{28FAC5B4-CF98-4E63-8F61-FD82D9989BFA}"/>
              </a:ext>
            </a:extLst>
          </p:cNvPr>
          <p:cNvSpPr>
            <a:spLocks noGrp="1" noRot="1" noChangeAspect="1" noChangeArrowheads="1" noTextEdit="1"/>
          </p:cNvSpPr>
          <p:nvPr>
            <p:ph type="sldImg"/>
          </p:nvPr>
        </p:nvSpPr>
        <p:spPr/>
      </p:sp>
      <p:sp>
        <p:nvSpPr>
          <p:cNvPr id="109571" name="備忘稿版面配置區 2">
            <a:extLst>
              <a:ext uri="{FF2B5EF4-FFF2-40B4-BE49-F238E27FC236}">
                <a16:creationId xmlns:a16="http://schemas.microsoft.com/office/drawing/2014/main" id="{C9B23FC7-F198-4AE8-9FCC-C2FF648461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9572" name="投影片編號版面配置區 3">
            <a:extLst>
              <a:ext uri="{FF2B5EF4-FFF2-40B4-BE49-F238E27FC236}">
                <a16:creationId xmlns:a16="http://schemas.microsoft.com/office/drawing/2014/main" id="{AF33220F-26F4-43B9-AA03-7A3F6A6C10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A2131A8B-BC83-4A36-8E32-5510DEDB9FC8}" type="slidenum">
              <a:rPr lang="en-US" altLang="zh-TW" sz="1400" smtClean="0">
                <a:ea typeface="華康魏碑體"/>
                <a:cs typeface="華康魏碑體"/>
              </a:rPr>
              <a:pPr>
                <a:spcBef>
                  <a:spcPct val="0"/>
                </a:spcBef>
                <a:buFontTx/>
                <a:buNone/>
              </a:pPr>
              <a:t>140</a:t>
            </a:fld>
            <a:endParaRPr lang="en-US" altLang="zh-TW" sz="1400">
              <a:ea typeface="華康魏碑體"/>
              <a:cs typeface="華康魏碑體"/>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a:extLst>
              <a:ext uri="{FF2B5EF4-FFF2-40B4-BE49-F238E27FC236}">
                <a16:creationId xmlns:a16="http://schemas.microsoft.com/office/drawing/2014/main" id="{21C9B4FA-7935-4A35-9A98-2C8B49E2FD25}"/>
              </a:ext>
            </a:extLst>
          </p:cNvPr>
          <p:cNvSpPr>
            <a:spLocks noGrp="1" noRot="1" noChangeAspect="1" noChangeArrowheads="1" noTextEdit="1"/>
          </p:cNvSpPr>
          <p:nvPr>
            <p:ph type="sldImg"/>
          </p:nvPr>
        </p:nvSpPr>
        <p:spPr/>
      </p:sp>
      <p:sp>
        <p:nvSpPr>
          <p:cNvPr id="111619" name="備忘稿版面配置區 2">
            <a:extLst>
              <a:ext uri="{FF2B5EF4-FFF2-40B4-BE49-F238E27FC236}">
                <a16:creationId xmlns:a16="http://schemas.microsoft.com/office/drawing/2014/main" id="{4AD571AD-0D21-4812-91F5-A569437205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620" name="投影片編號版面配置區 3">
            <a:extLst>
              <a:ext uri="{FF2B5EF4-FFF2-40B4-BE49-F238E27FC236}">
                <a16:creationId xmlns:a16="http://schemas.microsoft.com/office/drawing/2014/main" id="{627C3D39-EA52-4A01-9943-E1C0A6E96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9341815-9256-4EB2-BD7B-B1EE48C5645B}" type="slidenum">
              <a:rPr lang="en-US" altLang="zh-TW" sz="1400" smtClean="0">
                <a:ea typeface="華康魏碑體"/>
                <a:cs typeface="華康魏碑體"/>
              </a:rPr>
              <a:pPr>
                <a:spcBef>
                  <a:spcPct val="0"/>
                </a:spcBef>
                <a:buFontTx/>
                <a:buNone/>
              </a:pPr>
              <a:t>141</a:t>
            </a:fld>
            <a:endParaRPr lang="en-US" altLang="zh-TW" sz="1400">
              <a:ea typeface="華康魏碑體"/>
              <a:cs typeface="華康魏碑體"/>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a:extLst>
              <a:ext uri="{FF2B5EF4-FFF2-40B4-BE49-F238E27FC236}">
                <a16:creationId xmlns:a16="http://schemas.microsoft.com/office/drawing/2014/main" id="{5FE865EC-073D-46FC-8DFF-6B0D4D737D73}"/>
              </a:ext>
            </a:extLst>
          </p:cNvPr>
          <p:cNvSpPr>
            <a:spLocks noGrp="1" noRot="1" noChangeAspect="1" noChangeArrowheads="1" noTextEdit="1"/>
          </p:cNvSpPr>
          <p:nvPr>
            <p:ph type="sldImg"/>
          </p:nvPr>
        </p:nvSpPr>
        <p:spPr/>
      </p:sp>
      <p:sp>
        <p:nvSpPr>
          <p:cNvPr id="105475" name="備忘稿版面配置區 2">
            <a:extLst>
              <a:ext uri="{FF2B5EF4-FFF2-40B4-BE49-F238E27FC236}">
                <a16:creationId xmlns:a16="http://schemas.microsoft.com/office/drawing/2014/main" id="{F19E5E3C-B93B-4DAB-9255-535B7CAC53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476" name="投影片編號版面配置區 3">
            <a:extLst>
              <a:ext uri="{FF2B5EF4-FFF2-40B4-BE49-F238E27FC236}">
                <a16:creationId xmlns:a16="http://schemas.microsoft.com/office/drawing/2014/main" id="{66A8C867-938C-4D73-9740-D1BDDFFCD2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08079C9-FEB5-4C68-8E35-05C7A511FFAD}" type="slidenum">
              <a:rPr lang="en-US" altLang="zh-TW" sz="1400" smtClean="0">
                <a:ea typeface="華康魏碑體"/>
                <a:cs typeface="華康魏碑體"/>
              </a:rPr>
              <a:pPr>
                <a:spcBef>
                  <a:spcPct val="0"/>
                </a:spcBef>
                <a:buFontTx/>
                <a:buNone/>
              </a:pPr>
              <a:t>142</a:t>
            </a:fld>
            <a:endParaRPr lang="en-US" altLang="zh-TW" sz="1400">
              <a:ea typeface="華康魏碑體"/>
              <a:cs typeface="華康魏碑體"/>
            </a:endParaRPr>
          </a:p>
        </p:txBody>
      </p:sp>
    </p:spTree>
    <p:extLst>
      <p:ext uri="{BB962C8B-B14F-4D97-AF65-F5344CB8AC3E}">
        <p14:creationId xmlns:p14="http://schemas.microsoft.com/office/powerpoint/2010/main" val="7644710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a:extLst>
              <a:ext uri="{FF2B5EF4-FFF2-40B4-BE49-F238E27FC236}">
                <a16:creationId xmlns:a16="http://schemas.microsoft.com/office/drawing/2014/main" id="{5FE865EC-073D-46FC-8DFF-6B0D4D737D73}"/>
              </a:ext>
            </a:extLst>
          </p:cNvPr>
          <p:cNvSpPr>
            <a:spLocks noGrp="1" noRot="1" noChangeAspect="1" noChangeArrowheads="1" noTextEdit="1"/>
          </p:cNvSpPr>
          <p:nvPr>
            <p:ph type="sldImg"/>
          </p:nvPr>
        </p:nvSpPr>
        <p:spPr/>
      </p:sp>
      <p:sp>
        <p:nvSpPr>
          <p:cNvPr id="105475" name="備忘稿版面配置區 2">
            <a:extLst>
              <a:ext uri="{FF2B5EF4-FFF2-40B4-BE49-F238E27FC236}">
                <a16:creationId xmlns:a16="http://schemas.microsoft.com/office/drawing/2014/main" id="{F19E5E3C-B93B-4DAB-9255-535B7CAC53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476" name="投影片編號版面配置區 3">
            <a:extLst>
              <a:ext uri="{FF2B5EF4-FFF2-40B4-BE49-F238E27FC236}">
                <a16:creationId xmlns:a16="http://schemas.microsoft.com/office/drawing/2014/main" id="{66A8C867-938C-4D73-9740-D1BDDFFCD2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08079C9-FEB5-4C68-8E35-05C7A511FFAD}" type="slidenum">
              <a:rPr lang="en-US" altLang="zh-TW" sz="1400" smtClean="0">
                <a:ea typeface="華康魏碑體"/>
                <a:cs typeface="華康魏碑體"/>
              </a:rPr>
              <a:pPr>
                <a:spcBef>
                  <a:spcPct val="0"/>
                </a:spcBef>
                <a:buFontTx/>
                <a:buNone/>
              </a:pPr>
              <a:t>143</a:t>
            </a:fld>
            <a:endParaRPr lang="en-US" altLang="zh-TW" sz="1400">
              <a:ea typeface="華康魏碑體"/>
              <a:cs typeface="華康魏碑體"/>
            </a:endParaRPr>
          </a:p>
        </p:txBody>
      </p:sp>
    </p:spTree>
    <p:extLst>
      <p:ext uri="{BB962C8B-B14F-4D97-AF65-F5344CB8AC3E}">
        <p14:creationId xmlns:p14="http://schemas.microsoft.com/office/powerpoint/2010/main" val="414720608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a:extLst>
              <a:ext uri="{FF2B5EF4-FFF2-40B4-BE49-F238E27FC236}">
                <a16:creationId xmlns:a16="http://schemas.microsoft.com/office/drawing/2014/main" id="{5FE865EC-073D-46FC-8DFF-6B0D4D737D73}"/>
              </a:ext>
            </a:extLst>
          </p:cNvPr>
          <p:cNvSpPr>
            <a:spLocks noGrp="1" noRot="1" noChangeAspect="1" noChangeArrowheads="1" noTextEdit="1"/>
          </p:cNvSpPr>
          <p:nvPr>
            <p:ph type="sldImg"/>
          </p:nvPr>
        </p:nvSpPr>
        <p:spPr/>
      </p:sp>
      <p:sp>
        <p:nvSpPr>
          <p:cNvPr id="105475" name="備忘稿版面配置區 2">
            <a:extLst>
              <a:ext uri="{FF2B5EF4-FFF2-40B4-BE49-F238E27FC236}">
                <a16:creationId xmlns:a16="http://schemas.microsoft.com/office/drawing/2014/main" id="{F19E5E3C-B93B-4DAB-9255-535B7CAC53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05476" name="投影片編號版面配置區 3">
            <a:extLst>
              <a:ext uri="{FF2B5EF4-FFF2-40B4-BE49-F238E27FC236}">
                <a16:creationId xmlns:a16="http://schemas.microsoft.com/office/drawing/2014/main" id="{66A8C867-938C-4D73-9740-D1BDDFFCD2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08079C9-FEB5-4C68-8E35-05C7A511FFAD}" type="slidenum">
              <a:rPr lang="en-US" altLang="zh-TW" sz="1400" smtClean="0">
                <a:ea typeface="華康魏碑體"/>
                <a:cs typeface="華康魏碑體"/>
              </a:rPr>
              <a:pPr>
                <a:spcBef>
                  <a:spcPct val="0"/>
                </a:spcBef>
                <a:buFontTx/>
                <a:buNone/>
              </a:pPr>
              <a:t>144</a:t>
            </a:fld>
            <a:endParaRPr lang="en-US" altLang="zh-TW" sz="1400">
              <a:ea typeface="華康魏碑體"/>
              <a:cs typeface="華康魏碑體"/>
            </a:endParaRPr>
          </a:p>
        </p:txBody>
      </p:sp>
    </p:spTree>
    <p:extLst>
      <p:ext uri="{BB962C8B-B14F-4D97-AF65-F5344CB8AC3E}">
        <p14:creationId xmlns:p14="http://schemas.microsoft.com/office/powerpoint/2010/main" val="324342011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a:extLst>
              <a:ext uri="{FF2B5EF4-FFF2-40B4-BE49-F238E27FC236}">
                <a16:creationId xmlns:a16="http://schemas.microsoft.com/office/drawing/2014/main" id="{26F48D57-4F11-477F-BBFA-88E86B4C05FB}"/>
              </a:ext>
            </a:extLst>
          </p:cNvPr>
          <p:cNvSpPr>
            <a:spLocks noGrp="1" noRot="1" noChangeAspect="1" noChangeArrowheads="1" noTextEdit="1"/>
          </p:cNvSpPr>
          <p:nvPr>
            <p:ph type="sldImg"/>
          </p:nvPr>
        </p:nvSpPr>
        <p:spPr/>
      </p:sp>
      <p:sp>
        <p:nvSpPr>
          <p:cNvPr id="113667" name="備忘稿版面配置區 2">
            <a:extLst>
              <a:ext uri="{FF2B5EF4-FFF2-40B4-BE49-F238E27FC236}">
                <a16:creationId xmlns:a16="http://schemas.microsoft.com/office/drawing/2014/main" id="{16CC79AB-4A0A-4928-AAD6-488F62268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3668" name="投影片編號版面配置區 3">
            <a:extLst>
              <a:ext uri="{FF2B5EF4-FFF2-40B4-BE49-F238E27FC236}">
                <a16:creationId xmlns:a16="http://schemas.microsoft.com/office/drawing/2014/main" id="{57DF859F-8CE5-43EC-B1D5-EEF8E67A55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5654D7F-A564-449D-BF54-7C632A2DBFA9}" type="slidenum">
              <a:rPr lang="en-US" altLang="zh-TW" sz="1400" smtClean="0">
                <a:ea typeface="華康魏碑體"/>
                <a:cs typeface="華康魏碑體"/>
              </a:rPr>
              <a:pPr>
                <a:spcBef>
                  <a:spcPct val="0"/>
                </a:spcBef>
                <a:buFontTx/>
                <a:buNone/>
              </a:pPr>
              <a:t>145</a:t>
            </a:fld>
            <a:endParaRPr lang="en-US" altLang="zh-TW" sz="1400">
              <a:ea typeface="華康魏碑體"/>
              <a:cs typeface="華康魏碑體"/>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a:extLst>
              <a:ext uri="{FF2B5EF4-FFF2-40B4-BE49-F238E27FC236}">
                <a16:creationId xmlns:a16="http://schemas.microsoft.com/office/drawing/2014/main" id="{255C859B-2A10-425A-9F85-08D1FB3D33B4}"/>
              </a:ext>
            </a:extLst>
          </p:cNvPr>
          <p:cNvSpPr>
            <a:spLocks noGrp="1" noRot="1" noChangeAspect="1" noChangeArrowheads="1" noTextEdit="1"/>
          </p:cNvSpPr>
          <p:nvPr>
            <p:ph type="sldImg"/>
          </p:nvPr>
        </p:nvSpPr>
        <p:spPr/>
      </p:sp>
      <p:sp>
        <p:nvSpPr>
          <p:cNvPr id="115715" name="備忘稿版面配置區 2">
            <a:extLst>
              <a:ext uri="{FF2B5EF4-FFF2-40B4-BE49-F238E27FC236}">
                <a16:creationId xmlns:a16="http://schemas.microsoft.com/office/drawing/2014/main" id="{79B26DC8-1E5A-44EC-B314-AB6458D7D1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5716" name="投影片編號版面配置區 3">
            <a:extLst>
              <a:ext uri="{FF2B5EF4-FFF2-40B4-BE49-F238E27FC236}">
                <a16:creationId xmlns:a16="http://schemas.microsoft.com/office/drawing/2014/main" id="{DC352BCA-C8A7-441A-BA14-1CF9E14805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8F4DDFF-773A-4DDD-9344-0F71BF39AD53}" type="slidenum">
              <a:rPr lang="en-US" altLang="zh-TW" sz="1400" smtClean="0">
                <a:ea typeface="華康魏碑體"/>
                <a:cs typeface="華康魏碑體"/>
              </a:rPr>
              <a:pPr>
                <a:spcBef>
                  <a:spcPct val="0"/>
                </a:spcBef>
                <a:buFontTx/>
                <a:buNone/>
              </a:pPr>
              <a:t>146</a:t>
            </a:fld>
            <a:endParaRPr lang="en-US" altLang="zh-TW" sz="1400">
              <a:ea typeface="華康魏碑體"/>
              <a:cs typeface="華康魏碑體"/>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a:extLst>
              <a:ext uri="{FF2B5EF4-FFF2-40B4-BE49-F238E27FC236}">
                <a16:creationId xmlns:a16="http://schemas.microsoft.com/office/drawing/2014/main" id="{7D362E2F-EC62-4F54-9559-F37FD1268DBA}"/>
              </a:ext>
            </a:extLst>
          </p:cNvPr>
          <p:cNvSpPr>
            <a:spLocks noGrp="1" noRot="1" noChangeAspect="1" noChangeArrowheads="1" noTextEdit="1"/>
          </p:cNvSpPr>
          <p:nvPr>
            <p:ph type="sldImg"/>
          </p:nvPr>
        </p:nvSpPr>
        <p:spPr/>
      </p:sp>
      <p:sp>
        <p:nvSpPr>
          <p:cNvPr id="117763" name="備忘稿版面配置區 2">
            <a:extLst>
              <a:ext uri="{FF2B5EF4-FFF2-40B4-BE49-F238E27FC236}">
                <a16:creationId xmlns:a16="http://schemas.microsoft.com/office/drawing/2014/main" id="{1D78A611-CA9F-425B-A55D-45C213FCA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7764" name="投影片編號版面配置區 3">
            <a:extLst>
              <a:ext uri="{FF2B5EF4-FFF2-40B4-BE49-F238E27FC236}">
                <a16:creationId xmlns:a16="http://schemas.microsoft.com/office/drawing/2014/main" id="{0661CCAA-BE91-4071-939D-48AFEB1518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E18F5FDC-14B6-4B24-AE5B-F59433CF45AA}" type="slidenum">
              <a:rPr lang="en-US" altLang="zh-TW" sz="1400" smtClean="0">
                <a:ea typeface="華康魏碑體"/>
                <a:cs typeface="華康魏碑體"/>
              </a:rPr>
              <a:pPr>
                <a:spcBef>
                  <a:spcPct val="0"/>
                </a:spcBef>
                <a:buFontTx/>
                <a:buNone/>
              </a:pPr>
              <a:t>147</a:t>
            </a:fld>
            <a:endParaRPr lang="en-US" altLang="zh-TW" sz="1400">
              <a:ea typeface="華康魏碑體"/>
              <a:cs typeface="華康魏碑體"/>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a:extLst>
              <a:ext uri="{FF2B5EF4-FFF2-40B4-BE49-F238E27FC236}">
                <a16:creationId xmlns:a16="http://schemas.microsoft.com/office/drawing/2014/main" id="{E0D5B274-8142-4A50-849D-279A75AF2CC4}"/>
              </a:ext>
            </a:extLst>
          </p:cNvPr>
          <p:cNvSpPr>
            <a:spLocks noGrp="1" noRot="1" noChangeAspect="1" noChangeArrowheads="1" noTextEdit="1"/>
          </p:cNvSpPr>
          <p:nvPr>
            <p:ph type="sldImg"/>
          </p:nvPr>
        </p:nvSpPr>
        <p:spPr/>
      </p:sp>
      <p:sp>
        <p:nvSpPr>
          <p:cNvPr id="119811" name="備忘稿版面配置區 2">
            <a:extLst>
              <a:ext uri="{FF2B5EF4-FFF2-40B4-BE49-F238E27FC236}">
                <a16:creationId xmlns:a16="http://schemas.microsoft.com/office/drawing/2014/main" id="{271834D2-62FF-4A06-987B-A50BFBBF34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9812" name="投影片編號版面配置區 3">
            <a:extLst>
              <a:ext uri="{FF2B5EF4-FFF2-40B4-BE49-F238E27FC236}">
                <a16:creationId xmlns:a16="http://schemas.microsoft.com/office/drawing/2014/main" id="{6B5532A2-C010-49E9-A8FC-A118C3DA0654}"/>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67189F5C-871D-4F67-A954-E81794F5C191}" type="slidenum">
              <a:rPr lang="en-US" altLang="zh-TW" sz="1400">
                <a:ea typeface="華康魏碑體"/>
                <a:cs typeface="華康魏碑體"/>
              </a:rPr>
              <a:pPr algn="r" eaLnBrk="1" hangingPunct="1">
                <a:spcBef>
                  <a:spcPct val="0"/>
                </a:spcBef>
              </a:pPr>
              <a:t>148</a:t>
            </a:fld>
            <a:endParaRPr lang="en-US" altLang="zh-TW" sz="1400">
              <a:ea typeface="華康魏碑體"/>
              <a:cs typeface="華康魏碑體"/>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a:extLst>
              <a:ext uri="{FF2B5EF4-FFF2-40B4-BE49-F238E27FC236}">
                <a16:creationId xmlns:a16="http://schemas.microsoft.com/office/drawing/2014/main" id="{2C62C916-9F9B-4A90-9E47-31563522D234}"/>
              </a:ext>
            </a:extLst>
          </p:cNvPr>
          <p:cNvSpPr>
            <a:spLocks noGrp="1" noRot="1" noChangeAspect="1" noChangeArrowheads="1" noTextEdit="1"/>
          </p:cNvSpPr>
          <p:nvPr>
            <p:ph type="sldImg"/>
          </p:nvPr>
        </p:nvSpPr>
        <p:spPr/>
      </p:sp>
      <p:sp>
        <p:nvSpPr>
          <p:cNvPr id="121859" name="備忘稿版面配置區 2">
            <a:extLst>
              <a:ext uri="{FF2B5EF4-FFF2-40B4-BE49-F238E27FC236}">
                <a16:creationId xmlns:a16="http://schemas.microsoft.com/office/drawing/2014/main" id="{9E42DCB6-F5FE-4535-8753-1B8135ABAA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1860" name="投影片編號版面配置區 3">
            <a:extLst>
              <a:ext uri="{FF2B5EF4-FFF2-40B4-BE49-F238E27FC236}">
                <a16:creationId xmlns:a16="http://schemas.microsoft.com/office/drawing/2014/main" id="{3BF05FAA-DDED-4EF9-9108-0693F7AADC42}"/>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69BC7BEC-538D-4515-85E6-5A8AD292E524}" type="slidenum">
              <a:rPr lang="en-US" altLang="zh-TW" sz="1400">
                <a:ea typeface="華康魏碑體"/>
                <a:cs typeface="華康魏碑體"/>
              </a:rPr>
              <a:pPr algn="r" eaLnBrk="1" hangingPunct="1">
                <a:spcBef>
                  <a:spcPct val="0"/>
                </a:spcBef>
              </a:pPr>
              <a:t>149</a:t>
            </a:fld>
            <a:endParaRPr lang="en-US" altLang="zh-TW" sz="1400">
              <a:ea typeface="華康魏碑體"/>
              <a:cs typeface="華康魏碑體"/>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9D7C-2DE4-8746-195C-71BE600C56F5}"/>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7D553955-5047-F09E-9F33-C775B729DB96}"/>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4356E4D9-4B8F-0103-B135-61046C51C7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33912A3-2C82-65C5-DE4C-8C34B24C6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15</a:t>
            </a:fld>
            <a:endParaRPr lang="en-US" altLang="zh-TW" sz="1400">
              <a:ea typeface="華康魏碑體"/>
              <a:cs typeface="華康魏碑體"/>
            </a:endParaRPr>
          </a:p>
        </p:txBody>
      </p:sp>
    </p:spTree>
    <p:extLst>
      <p:ext uri="{BB962C8B-B14F-4D97-AF65-F5344CB8AC3E}">
        <p14:creationId xmlns:p14="http://schemas.microsoft.com/office/powerpoint/2010/main" val="23570434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a:extLst>
              <a:ext uri="{FF2B5EF4-FFF2-40B4-BE49-F238E27FC236}">
                <a16:creationId xmlns:a16="http://schemas.microsoft.com/office/drawing/2014/main" id="{63CF9AC1-C47F-48AD-B6AA-044FC7769294}"/>
              </a:ext>
            </a:extLst>
          </p:cNvPr>
          <p:cNvSpPr>
            <a:spLocks noGrp="1" noRot="1" noChangeAspect="1" noChangeArrowheads="1" noTextEdit="1"/>
          </p:cNvSpPr>
          <p:nvPr>
            <p:ph type="sldImg"/>
          </p:nvPr>
        </p:nvSpPr>
        <p:spPr/>
      </p:sp>
      <p:sp>
        <p:nvSpPr>
          <p:cNvPr id="123907" name="備忘稿版面配置區 2">
            <a:extLst>
              <a:ext uri="{FF2B5EF4-FFF2-40B4-BE49-F238E27FC236}">
                <a16:creationId xmlns:a16="http://schemas.microsoft.com/office/drawing/2014/main" id="{2DC229BB-CBF3-47D7-945E-99D3A6B95B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3908" name="投影片編號版面配置區 3">
            <a:extLst>
              <a:ext uri="{FF2B5EF4-FFF2-40B4-BE49-F238E27FC236}">
                <a16:creationId xmlns:a16="http://schemas.microsoft.com/office/drawing/2014/main" id="{0921B217-9C64-4D3A-8301-935C90E86BE9}"/>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4B21A572-7259-47A6-B345-AFE22BA37B60}" type="slidenum">
              <a:rPr lang="en-US" altLang="zh-TW" sz="1400">
                <a:ea typeface="華康魏碑體"/>
                <a:cs typeface="華康魏碑體"/>
              </a:rPr>
              <a:pPr algn="r" eaLnBrk="1" hangingPunct="1">
                <a:spcBef>
                  <a:spcPct val="0"/>
                </a:spcBef>
              </a:pPr>
              <a:t>150</a:t>
            </a:fld>
            <a:endParaRPr lang="en-US" altLang="zh-TW" sz="1400">
              <a:ea typeface="華康魏碑體"/>
              <a:cs typeface="華康魏碑體"/>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a:extLst>
              <a:ext uri="{FF2B5EF4-FFF2-40B4-BE49-F238E27FC236}">
                <a16:creationId xmlns:a16="http://schemas.microsoft.com/office/drawing/2014/main" id="{2265F2CE-9E1E-41AC-9DBE-ADE9D5B78D8F}"/>
              </a:ext>
            </a:extLst>
          </p:cNvPr>
          <p:cNvSpPr>
            <a:spLocks noGrp="1" noRot="1" noChangeAspect="1" noChangeArrowheads="1" noTextEdit="1"/>
          </p:cNvSpPr>
          <p:nvPr>
            <p:ph type="sldImg"/>
          </p:nvPr>
        </p:nvSpPr>
        <p:spPr/>
      </p:sp>
      <p:sp>
        <p:nvSpPr>
          <p:cNvPr id="125955" name="備忘稿版面配置區 2">
            <a:extLst>
              <a:ext uri="{FF2B5EF4-FFF2-40B4-BE49-F238E27FC236}">
                <a16:creationId xmlns:a16="http://schemas.microsoft.com/office/drawing/2014/main" id="{FE962E77-DACE-418F-90DD-E7519A3268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5956" name="投影片編號版面配置區 3">
            <a:extLst>
              <a:ext uri="{FF2B5EF4-FFF2-40B4-BE49-F238E27FC236}">
                <a16:creationId xmlns:a16="http://schemas.microsoft.com/office/drawing/2014/main" id="{34C87317-6132-4D21-AD3A-A990C5FADD01}"/>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323F9CF0-7C00-492D-BE38-F92BDA13A575}" type="slidenum">
              <a:rPr lang="en-US" altLang="zh-TW" sz="1400">
                <a:ea typeface="華康魏碑體"/>
                <a:cs typeface="華康魏碑體"/>
              </a:rPr>
              <a:pPr algn="r" eaLnBrk="1" hangingPunct="1">
                <a:spcBef>
                  <a:spcPct val="0"/>
                </a:spcBef>
              </a:pPr>
              <a:t>151</a:t>
            </a:fld>
            <a:endParaRPr lang="en-US" altLang="zh-TW" sz="1400">
              <a:ea typeface="華康魏碑體"/>
              <a:cs typeface="華康魏碑體"/>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a:extLst>
              <a:ext uri="{FF2B5EF4-FFF2-40B4-BE49-F238E27FC236}">
                <a16:creationId xmlns:a16="http://schemas.microsoft.com/office/drawing/2014/main" id="{8B21A1E5-194C-4ECF-A407-21D34E9B7127}"/>
              </a:ext>
            </a:extLst>
          </p:cNvPr>
          <p:cNvSpPr>
            <a:spLocks noGrp="1" noRot="1" noChangeAspect="1" noChangeArrowheads="1" noTextEdit="1"/>
          </p:cNvSpPr>
          <p:nvPr>
            <p:ph type="sldImg"/>
          </p:nvPr>
        </p:nvSpPr>
        <p:spPr/>
      </p:sp>
      <p:sp>
        <p:nvSpPr>
          <p:cNvPr id="128003" name="備忘稿版面配置區 2">
            <a:extLst>
              <a:ext uri="{FF2B5EF4-FFF2-40B4-BE49-F238E27FC236}">
                <a16:creationId xmlns:a16="http://schemas.microsoft.com/office/drawing/2014/main" id="{F9F9F294-623B-40F2-8A2A-1202183BB7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8004" name="投影片編號版面配置區 3">
            <a:extLst>
              <a:ext uri="{FF2B5EF4-FFF2-40B4-BE49-F238E27FC236}">
                <a16:creationId xmlns:a16="http://schemas.microsoft.com/office/drawing/2014/main" id="{449C7769-2A50-42D9-9536-7804A58D6360}"/>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065C63C1-46A8-419B-BFFD-9FC6932D286C}" type="slidenum">
              <a:rPr lang="en-US" altLang="zh-TW" sz="1400">
                <a:ea typeface="華康魏碑體"/>
                <a:cs typeface="華康魏碑體"/>
              </a:rPr>
              <a:pPr algn="r" eaLnBrk="1" hangingPunct="1">
                <a:spcBef>
                  <a:spcPct val="0"/>
                </a:spcBef>
              </a:pPr>
              <a:t>152</a:t>
            </a:fld>
            <a:endParaRPr lang="en-US" altLang="zh-TW" sz="1400">
              <a:ea typeface="華康魏碑體"/>
              <a:cs typeface="華康魏碑體"/>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a:extLst>
              <a:ext uri="{FF2B5EF4-FFF2-40B4-BE49-F238E27FC236}">
                <a16:creationId xmlns:a16="http://schemas.microsoft.com/office/drawing/2014/main" id="{7A7CB9CC-3E96-4873-896B-08A73D5DE416}"/>
              </a:ext>
            </a:extLst>
          </p:cNvPr>
          <p:cNvSpPr>
            <a:spLocks noGrp="1" noRot="1" noChangeAspect="1" noChangeArrowheads="1" noTextEdit="1"/>
          </p:cNvSpPr>
          <p:nvPr>
            <p:ph type="sldImg"/>
          </p:nvPr>
        </p:nvSpPr>
        <p:spPr/>
      </p:sp>
      <p:sp>
        <p:nvSpPr>
          <p:cNvPr id="130051" name="備忘稿版面配置區 2">
            <a:extLst>
              <a:ext uri="{FF2B5EF4-FFF2-40B4-BE49-F238E27FC236}">
                <a16:creationId xmlns:a16="http://schemas.microsoft.com/office/drawing/2014/main" id="{B0504FF5-F167-4413-9C7B-4908031A1C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0052" name="投影片編號版面配置區 3">
            <a:extLst>
              <a:ext uri="{FF2B5EF4-FFF2-40B4-BE49-F238E27FC236}">
                <a16:creationId xmlns:a16="http://schemas.microsoft.com/office/drawing/2014/main" id="{2CF6A190-67BA-441B-A0C2-62B7F2F049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A39CB6F-E841-454A-BE86-409A653460F6}" type="slidenum">
              <a:rPr lang="en-US" altLang="zh-TW" sz="1400" smtClean="0">
                <a:ea typeface="華康魏碑體"/>
                <a:cs typeface="華康魏碑體"/>
              </a:rPr>
              <a:pPr>
                <a:spcBef>
                  <a:spcPct val="0"/>
                </a:spcBef>
                <a:buFontTx/>
                <a:buNone/>
              </a:pPr>
              <a:t>153</a:t>
            </a:fld>
            <a:endParaRPr lang="en-US" altLang="zh-TW" sz="1400">
              <a:ea typeface="華康魏碑體"/>
              <a:cs typeface="華康魏碑體"/>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a:extLst>
              <a:ext uri="{FF2B5EF4-FFF2-40B4-BE49-F238E27FC236}">
                <a16:creationId xmlns:a16="http://schemas.microsoft.com/office/drawing/2014/main" id="{8B21A1E5-194C-4ECF-A407-21D34E9B7127}"/>
              </a:ext>
            </a:extLst>
          </p:cNvPr>
          <p:cNvSpPr>
            <a:spLocks noGrp="1" noRot="1" noChangeAspect="1" noChangeArrowheads="1" noTextEdit="1"/>
          </p:cNvSpPr>
          <p:nvPr>
            <p:ph type="sldImg"/>
          </p:nvPr>
        </p:nvSpPr>
        <p:spPr/>
      </p:sp>
      <p:sp>
        <p:nvSpPr>
          <p:cNvPr id="128003" name="備忘稿版面配置區 2">
            <a:extLst>
              <a:ext uri="{FF2B5EF4-FFF2-40B4-BE49-F238E27FC236}">
                <a16:creationId xmlns:a16="http://schemas.microsoft.com/office/drawing/2014/main" id="{F9F9F294-623B-40F2-8A2A-1202183BB7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28004" name="投影片編號版面配置區 3">
            <a:extLst>
              <a:ext uri="{FF2B5EF4-FFF2-40B4-BE49-F238E27FC236}">
                <a16:creationId xmlns:a16="http://schemas.microsoft.com/office/drawing/2014/main" id="{449C7769-2A50-42D9-9536-7804A58D6360}"/>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065C63C1-46A8-419B-BFFD-9FC6932D286C}" type="slidenum">
              <a:rPr lang="en-US" altLang="zh-TW" sz="1400">
                <a:ea typeface="華康魏碑體"/>
                <a:cs typeface="華康魏碑體"/>
              </a:rPr>
              <a:pPr algn="r" eaLnBrk="1" hangingPunct="1">
                <a:spcBef>
                  <a:spcPct val="0"/>
                </a:spcBef>
              </a:pPr>
              <a:t>154</a:t>
            </a:fld>
            <a:endParaRPr lang="en-US" altLang="zh-TW" sz="1400">
              <a:ea typeface="華康魏碑體"/>
              <a:cs typeface="華康魏碑體"/>
            </a:endParaRPr>
          </a:p>
        </p:txBody>
      </p:sp>
    </p:spTree>
    <p:extLst>
      <p:ext uri="{BB962C8B-B14F-4D97-AF65-F5344CB8AC3E}">
        <p14:creationId xmlns:p14="http://schemas.microsoft.com/office/powerpoint/2010/main" val="174628490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a:extLst>
              <a:ext uri="{FF2B5EF4-FFF2-40B4-BE49-F238E27FC236}">
                <a16:creationId xmlns:a16="http://schemas.microsoft.com/office/drawing/2014/main" id="{5A3AADC5-25A7-4C30-985E-5C931081B656}"/>
              </a:ext>
            </a:extLst>
          </p:cNvPr>
          <p:cNvSpPr>
            <a:spLocks noGrp="1" noRot="1" noChangeAspect="1" noChangeArrowheads="1" noTextEdit="1"/>
          </p:cNvSpPr>
          <p:nvPr>
            <p:ph type="sldImg"/>
          </p:nvPr>
        </p:nvSpPr>
        <p:spPr/>
      </p:sp>
      <p:sp>
        <p:nvSpPr>
          <p:cNvPr id="132099" name="備忘稿版面配置區 2">
            <a:extLst>
              <a:ext uri="{FF2B5EF4-FFF2-40B4-BE49-F238E27FC236}">
                <a16:creationId xmlns:a16="http://schemas.microsoft.com/office/drawing/2014/main" id="{4FCA6336-67FD-48D8-88F5-158448E461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2100" name="投影片編號版面配置區 3">
            <a:extLst>
              <a:ext uri="{FF2B5EF4-FFF2-40B4-BE49-F238E27FC236}">
                <a16:creationId xmlns:a16="http://schemas.microsoft.com/office/drawing/2014/main" id="{9700CC8D-A779-4BAD-A75D-4799B6F52E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709E490A-934A-43C4-BCAC-A58614E09F52}" type="slidenum">
              <a:rPr lang="en-US" altLang="zh-TW" sz="1400" smtClean="0">
                <a:ea typeface="華康魏碑體"/>
                <a:cs typeface="華康魏碑體"/>
              </a:rPr>
              <a:pPr>
                <a:spcBef>
                  <a:spcPct val="0"/>
                </a:spcBef>
                <a:buFontTx/>
                <a:buNone/>
              </a:pPr>
              <a:t>155</a:t>
            </a:fld>
            <a:endParaRPr lang="en-US" altLang="zh-TW" sz="1400">
              <a:ea typeface="華康魏碑體"/>
              <a:cs typeface="華康魏碑體"/>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a:extLst>
              <a:ext uri="{FF2B5EF4-FFF2-40B4-BE49-F238E27FC236}">
                <a16:creationId xmlns:a16="http://schemas.microsoft.com/office/drawing/2014/main" id="{BEC81F2C-852A-443F-9F05-2C6D0EFAD5F3}"/>
              </a:ext>
            </a:extLst>
          </p:cNvPr>
          <p:cNvSpPr>
            <a:spLocks noGrp="1" noRot="1" noChangeAspect="1" noChangeArrowheads="1" noTextEdit="1"/>
          </p:cNvSpPr>
          <p:nvPr>
            <p:ph type="sldImg"/>
          </p:nvPr>
        </p:nvSpPr>
        <p:spPr/>
      </p:sp>
      <p:sp>
        <p:nvSpPr>
          <p:cNvPr id="134147" name="備忘稿版面配置區 2">
            <a:extLst>
              <a:ext uri="{FF2B5EF4-FFF2-40B4-BE49-F238E27FC236}">
                <a16:creationId xmlns:a16="http://schemas.microsoft.com/office/drawing/2014/main" id="{D7FBBEE1-4550-4DDD-80D3-893EDBBCAA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4148" name="投影片編號版面配置區 3">
            <a:extLst>
              <a:ext uri="{FF2B5EF4-FFF2-40B4-BE49-F238E27FC236}">
                <a16:creationId xmlns:a16="http://schemas.microsoft.com/office/drawing/2014/main" id="{C54897F4-33A9-43E8-95B8-C897BFFE8A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66C40413-8B7A-4F43-8783-6C58DDD69005}" type="slidenum">
              <a:rPr lang="en-US" altLang="zh-TW" sz="1400" smtClean="0">
                <a:ea typeface="華康魏碑體"/>
                <a:cs typeface="華康魏碑體"/>
              </a:rPr>
              <a:pPr>
                <a:spcBef>
                  <a:spcPct val="0"/>
                </a:spcBef>
                <a:buFontTx/>
                <a:buNone/>
              </a:pPr>
              <a:t>156</a:t>
            </a:fld>
            <a:endParaRPr lang="en-US" altLang="zh-TW" sz="1400">
              <a:ea typeface="華康魏碑體"/>
              <a:cs typeface="華康魏碑體"/>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a:extLst>
              <a:ext uri="{FF2B5EF4-FFF2-40B4-BE49-F238E27FC236}">
                <a16:creationId xmlns:a16="http://schemas.microsoft.com/office/drawing/2014/main" id="{3E1D4BB2-966E-4B6A-B099-323969C87E7C}"/>
              </a:ext>
            </a:extLst>
          </p:cNvPr>
          <p:cNvSpPr>
            <a:spLocks noGrp="1" noRot="1" noChangeAspect="1" noChangeArrowheads="1" noTextEdit="1"/>
          </p:cNvSpPr>
          <p:nvPr>
            <p:ph type="sldImg"/>
          </p:nvPr>
        </p:nvSpPr>
        <p:spPr/>
      </p:sp>
      <p:sp>
        <p:nvSpPr>
          <p:cNvPr id="136195" name="備忘稿版面配置區 2">
            <a:extLst>
              <a:ext uri="{FF2B5EF4-FFF2-40B4-BE49-F238E27FC236}">
                <a16:creationId xmlns:a16="http://schemas.microsoft.com/office/drawing/2014/main" id="{3171D471-B8FB-486E-87A2-14FF010447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6196" name="投影片編號版面配置區 3">
            <a:extLst>
              <a:ext uri="{FF2B5EF4-FFF2-40B4-BE49-F238E27FC236}">
                <a16:creationId xmlns:a16="http://schemas.microsoft.com/office/drawing/2014/main" id="{16F55526-2C1B-4409-AD66-074FA7DC90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E1A296D6-1F02-4589-8CE4-12353EACF307}" type="slidenum">
              <a:rPr lang="en-US" altLang="zh-TW" sz="1400" smtClean="0">
                <a:ea typeface="華康魏碑體"/>
                <a:cs typeface="華康魏碑體"/>
              </a:rPr>
              <a:pPr>
                <a:spcBef>
                  <a:spcPct val="0"/>
                </a:spcBef>
                <a:buFontTx/>
                <a:buNone/>
              </a:pPr>
              <a:t>157</a:t>
            </a:fld>
            <a:endParaRPr lang="en-US" altLang="zh-TW" sz="1400">
              <a:ea typeface="華康魏碑體"/>
              <a:cs typeface="華康魏碑體"/>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259CBA99-848C-47BD-8A81-E2EA6F2EEBD8}"/>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E67BAA14-2C17-4058-AB3D-F55C9F384E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6F97DA8F-E8C6-44C5-B618-034A905EDBE8}"/>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158</a:t>
            </a:fld>
            <a:endParaRPr lang="en-US" altLang="zh-TW" sz="1400">
              <a:ea typeface="華康魏碑體"/>
              <a:cs typeface="華康魏碑體"/>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AF387-E513-62C7-8A05-D103BEEDB47A}"/>
            </a:ext>
          </a:extLst>
        </p:cNvPr>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06EC4470-91CF-9FBF-57AB-8C72C1D7F7EE}"/>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ABFEAB93-4C58-F556-D042-24C9F21713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DBD2FA57-FFD4-73E3-8220-E3C3BBFF8B9B}"/>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159</a:t>
            </a:fld>
            <a:endParaRPr lang="en-US" altLang="zh-TW" sz="1400">
              <a:ea typeface="華康魏碑體"/>
              <a:cs typeface="華康魏碑體"/>
            </a:endParaRPr>
          </a:p>
        </p:txBody>
      </p:sp>
    </p:spTree>
    <p:extLst>
      <p:ext uri="{BB962C8B-B14F-4D97-AF65-F5344CB8AC3E}">
        <p14:creationId xmlns:p14="http://schemas.microsoft.com/office/powerpoint/2010/main" val="397436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B912-3FF9-4090-DF0D-8C2739F099B0}"/>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9D6F87EF-660D-F527-C9E8-3B4A667AA0B7}"/>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6552F110-A1B3-10F9-A97C-AF2AD6505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6734000-1D09-519C-61F4-20CB69B4FD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16</a:t>
            </a:fld>
            <a:endParaRPr lang="en-US" altLang="zh-TW" sz="1400">
              <a:ea typeface="華康魏碑體"/>
              <a:cs typeface="華康魏碑體"/>
            </a:endParaRPr>
          </a:p>
        </p:txBody>
      </p:sp>
    </p:spTree>
    <p:extLst>
      <p:ext uri="{BB962C8B-B14F-4D97-AF65-F5344CB8AC3E}">
        <p14:creationId xmlns:p14="http://schemas.microsoft.com/office/powerpoint/2010/main" val="139749479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D31B-82EC-7480-6B5E-29354E546DFB}"/>
            </a:ext>
          </a:extLst>
        </p:cNvPr>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AD4D8BA9-34C7-006A-BDA2-35D39A106A86}"/>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890A1AC1-19C0-7BAB-53E6-3B4133E5C3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16BA1A9D-1A3E-AA0F-2E1E-CA7EF9B3CBC2}"/>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160</a:t>
            </a:fld>
            <a:endParaRPr lang="en-US" altLang="zh-TW" sz="1400">
              <a:ea typeface="華康魏碑體"/>
              <a:cs typeface="華康魏碑體"/>
            </a:endParaRPr>
          </a:p>
        </p:txBody>
      </p:sp>
    </p:spTree>
    <p:extLst>
      <p:ext uri="{BB962C8B-B14F-4D97-AF65-F5344CB8AC3E}">
        <p14:creationId xmlns:p14="http://schemas.microsoft.com/office/powerpoint/2010/main" val="31195003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407FD-215A-E2F0-2A80-30AA79DDB472}"/>
            </a:ext>
          </a:extLst>
        </p:cNvPr>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B68EE885-FA72-E31C-DF7C-048856B6781F}"/>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4878CEBA-2692-38BE-08D4-1A01FAF128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6111C163-2AF8-1066-9F41-E5E560C5329A}"/>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161</a:t>
            </a:fld>
            <a:endParaRPr lang="en-US" altLang="zh-TW" sz="1400">
              <a:ea typeface="華康魏碑體"/>
              <a:cs typeface="華康魏碑體"/>
            </a:endParaRPr>
          </a:p>
        </p:txBody>
      </p:sp>
    </p:spTree>
    <p:extLst>
      <p:ext uri="{BB962C8B-B14F-4D97-AF65-F5344CB8AC3E}">
        <p14:creationId xmlns:p14="http://schemas.microsoft.com/office/powerpoint/2010/main" val="8114991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5602-1A69-401A-EDC5-8599C059DDA9}"/>
            </a:ext>
          </a:extLst>
        </p:cNvPr>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DDD395CD-1D1C-7ADA-A455-031796C54500}"/>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63182D45-58BB-6FC0-98DD-31E2EFD5D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FDA1A454-A1CC-5170-70CA-5F739A9A6719}"/>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162</a:t>
            </a:fld>
            <a:endParaRPr lang="en-US" altLang="zh-TW" sz="1400">
              <a:ea typeface="華康魏碑體"/>
              <a:cs typeface="華康魏碑體"/>
            </a:endParaRPr>
          </a:p>
        </p:txBody>
      </p:sp>
    </p:spTree>
    <p:extLst>
      <p:ext uri="{BB962C8B-B14F-4D97-AF65-F5344CB8AC3E}">
        <p14:creationId xmlns:p14="http://schemas.microsoft.com/office/powerpoint/2010/main" val="41679287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5602-1A69-401A-EDC5-8599C059DDA9}"/>
            </a:ext>
          </a:extLst>
        </p:cNvPr>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DDD395CD-1D1C-7ADA-A455-031796C54500}"/>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63182D45-58BB-6FC0-98DD-31E2EFD5D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FDA1A454-A1CC-5170-70CA-5F739A9A6719}"/>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163</a:t>
            </a:fld>
            <a:endParaRPr lang="en-US" altLang="zh-TW" sz="1400">
              <a:ea typeface="華康魏碑體"/>
              <a:cs typeface="華康魏碑體"/>
            </a:endParaRPr>
          </a:p>
        </p:txBody>
      </p:sp>
    </p:spTree>
    <p:extLst>
      <p:ext uri="{BB962C8B-B14F-4D97-AF65-F5344CB8AC3E}">
        <p14:creationId xmlns:p14="http://schemas.microsoft.com/office/powerpoint/2010/main" val="424476129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5602-1A69-401A-EDC5-8599C059DDA9}"/>
            </a:ext>
          </a:extLst>
        </p:cNvPr>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DDD395CD-1D1C-7ADA-A455-031796C54500}"/>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63182D45-58BB-6FC0-98DD-31E2EFD5D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FDA1A454-A1CC-5170-70CA-5F739A9A6719}"/>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164</a:t>
            </a:fld>
            <a:endParaRPr lang="en-US" altLang="zh-TW" sz="1400">
              <a:ea typeface="華康魏碑體"/>
              <a:cs typeface="華康魏碑體"/>
            </a:endParaRPr>
          </a:p>
        </p:txBody>
      </p:sp>
    </p:spTree>
    <p:extLst>
      <p:ext uri="{BB962C8B-B14F-4D97-AF65-F5344CB8AC3E}">
        <p14:creationId xmlns:p14="http://schemas.microsoft.com/office/powerpoint/2010/main" val="5292675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5602-1A69-401A-EDC5-8599C059DDA9}"/>
            </a:ext>
          </a:extLst>
        </p:cNvPr>
        <p:cNvGrpSpPr/>
        <p:nvPr/>
      </p:nvGrpSpPr>
      <p:grpSpPr>
        <a:xfrm>
          <a:off x="0" y="0"/>
          <a:ext cx="0" cy="0"/>
          <a:chOff x="0" y="0"/>
          <a:chExt cx="0" cy="0"/>
        </a:xfrm>
      </p:grpSpPr>
      <p:sp>
        <p:nvSpPr>
          <p:cNvPr id="138242" name="投影片圖像版面配置區 1">
            <a:extLst>
              <a:ext uri="{FF2B5EF4-FFF2-40B4-BE49-F238E27FC236}">
                <a16:creationId xmlns:a16="http://schemas.microsoft.com/office/drawing/2014/main" id="{DDD395CD-1D1C-7ADA-A455-031796C54500}"/>
              </a:ext>
            </a:extLst>
          </p:cNvPr>
          <p:cNvSpPr>
            <a:spLocks noGrp="1" noRot="1" noChangeAspect="1" noChangeArrowheads="1" noTextEdit="1"/>
          </p:cNvSpPr>
          <p:nvPr>
            <p:ph type="sldImg"/>
          </p:nvPr>
        </p:nvSpPr>
        <p:spPr/>
      </p:sp>
      <p:sp>
        <p:nvSpPr>
          <p:cNvPr id="138243" name="備忘稿版面配置區 2">
            <a:extLst>
              <a:ext uri="{FF2B5EF4-FFF2-40B4-BE49-F238E27FC236}">
                <a16:creationId xmlns:a16="http://schemas.microsoft.com/office/drawing/2014/main" id="{63182D45-58BB-6FC0-98DD-31E2EFD5D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44" name="投影片編號版面配置區 3">
            <a:extLst>
              <a:ext uri="{FF2B5EF4-FFF2-40B4-BE49-F238E27FC236}">
                <a16:creationId xmlns:a16="http://schemas.microsoft.com/office/drawing/2014/main" id="{FDA1A454-A1CC-5170-70CA-5F739A9A6719}"/>
              </a:ext>
            </a:extLst>
          </p:cNvPr>
          <p:cNvSpPr txBox="1">
            <a:spLocks noGrp="1"/>
          </p:cNvSpPr>
          <p:nvPr/>
        </p:nvSpPr>
        <p:spPr bwMode="auto">
          <a:xfrm>
            <a:off x="3851275" y="9428163"/>
            <a:ext cx="2946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34" rIns="91249" bIns="45634" anchor="b"/>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pPr>
            <a:fld id="{2276FE31-0FC5-468D-800C-AC52AB8726E1}" type="slidenum">
              <a:rPr lang="en-US" altLang="zh-TW" sz="1400">
                <a:ea typeface="華康魏碑體"/>
                <a:cs typeface="華康魏碑體"/>
              </a:rPr>
              <a:pPr algn="r" eaLnBrk="1" hangingPunct="1">
                <a:spcBef>
                  <a:spcPct val="0"/>
                </a:spcBef>
              </a:pPr>
              <a:t>165</a:t>
            </a:fld>
            <a:endParaRPr lang="en-US" altLang="zh-TW" sz="1400">
              <a:ea typeface="華康魏碑體"/>
              <a:cs typeface="華康魏碑體"/>
            </a:endParaRPr>
          </a:p>
        </p:txBody>
      </p:sp>
    </p:spTree>
    <p:extLst>
      <p:ext uri="{BB962C8B-B14F-4D97-AF65-F5344CB8AC3E}">
        <p14:creationId xmlns:p14="http://schemas.microsoft.com/office/powerpoint/2010/main" val="128032398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投影片圖像版面配置區 1">
            <a:extLst>
              <a:ext uri="{FF2B5EF4-FFF2-40B4-BE49-F238E27FC236}">
                <a16:creationId xmlns:a16="http://schemas.microsoft.com/office/drawing/2014/main" id="{8C7066E7-42E5-4EFA-8A1E-785503EB6F7F}"/>
              </a:ext>
            </a:extLst>
          </p:cNvPr>
          <p:cNvSpPr>
            <a:spLocks noGrp="1" noRot="1" noChangeAspect="1" noChangeArrowheads="1" noTextEdit="1"/>
          </p:cNvSpPr>
          <p:nvPr>
            <p:ph type="sldImg"/>
          </p:nvPr>
        </p:nvSpPr>
        <p:spPr/>
      </p:sp>
      <p:sp>
        <p:nvSpPr>
          <p:cNvPr id="140291" name="備忘稿版面配置區 2">
            <a:extLst>
              <a:ext uri="{FF2B5EF4-FFF2-40B4-BE49-F238E27FC236}">
                <a16:creationId xmlns:a16="http://schemas.microsoft.com/office/drawing/2014/main" id="{DCD0E11A-A1FE-40A4-A2C8-A400AD745C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0292" name="投影片編號版面配置區 3">
            <a:extLst>
              <a:ext uri="{FF2B5EF4-FFF2-40B4-BE49-F238E27FC236}">
                <a16:creationId xmlns:a16="http://schemas.microsoft.com/office/drawing/2014/main" id="{5F1000D6-602E-4D58-965D-DED930475B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B98BB83E-7F8D-4AC4-8A9B-B073CE156486}" type="slidenum">
              <a:rPr lang="en-US" altLang="zh-TW" sz="1400" smtClean="0">
                <a:ea typeface="華康魏碑體"/>
                <a:cs typeface="華康魏碑體"/>
              </a:rPr>
              <a:pPr>
                <a:spcBef>
                  <a:spcPct val="0"/>
                </a:spcBef>
                <a:buFontTx/>
                <a:buNone/>
              </a:pPr>
              <a:t>166</a:t>
            </a:fld>
            <a:endParaRPr lang="en-US" altLang="zh-TW" sz="1400">
              <a:ea typeface="華康魏碑體"/>
              <a:cs typeface="華康魏碑體"/>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投影片圖像版面配置區 1">
            <a:extLst>
              <a:ext uri="{FF2B5EF4-FFF2-40B4-BE49-F238E27FC236}">
                <a16:creationId xmlns:a16="http://schemas.microsoft.com/office/drawing/2014/main" id="{D3C59E01-53B7-459D-90F1-AD2BA9D07478}"/>
              </a:ext>
            </a:extLst>
          </p:cNvPr>
          <p:cNvSpPr>
            <a:spLocks noGrp="1" noRot="1" noChangeAspect="1" noChangeArrowheads="1" noTextEdit="1"/>
          </p:cNvSpPr>
          <p:nvPr>
            <p:ph type="sldImg"/>
          </p:nvPr>
        </p:nvSpPr>
        <p:spPr/>
      </p:sp>
      <p:sp>
        <p:nvSpPr>
          <p:cNvPr id="142339" name="備忘稿版面配置區 2">
            <a:extLst>
              <a:ext uri="{FF2B5EF4-FFF2-40B4-BE49-F238E27FC236}">
                <a16:creationId xmlns:a16="http://schemas.microsoft.com/office/drawing/2014/main" id="{EC908BAD-D7C2-451B-AB4C-569F6BECE5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42340" name="投影片編號版面配置區 3">
            <a:extLst>
              <a:ext uri="{FF2B5EF4-FFF2-40B4-BE49-F238E27FC236}">
                <a16:creationId xmlns:a16="http://schemas.microsoft.com/office/drawing/2014/main" id="{9903E6AC-226B-4AF2-8A41-C5E2C70695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29CE7DED-694C-46C5-AA86-7F27DE1C1BF7}" type="slidenum">
              <a:rPr lang="en-US" altLang="zh-TW" sz="1400" smtClean="0">
                <a:ea typeface="華康魏碑體"/>
                <a:cs typeface="華康魏碑體"/>
              </a:rPr>
              <a:pPr>
                <a:spcBef>
                  <a:spcPct val="0"/>
                </a:spcBef>
                <a:buFontTx/>
                <a:buNone/>
              </a:pPr>
              <a:t>167</a:t>
            </a:fld>
            <a:endParaRPr lang="en-US" altLang="zh-TW" sz="1400">
              <a:ea typeface="華康魏碑體"/>
              <a:cs typeface="華康魏碑體"/>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EF6F-9C74-BDD6-B704-C342E65C695A}"/>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7F4D2C0E-5216-9327-3253-765A78A5A3AE}"/>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DAB0ABBE-79D1-C03F-BE9F-663DBFF121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D3C04B6-B190-5FBE-5467-054E6B594E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17</a:t>
            </a:fld>
            <a:endParaRPr lang="en-US" altLang="zh-TW" sz="1400">
              <a:ea typeface="華康魏碑體"/>
              <a:cs typeface="華康魏碑體"/>
            </a:endParaRPr>
          </a:p>
        </p:txBody>
      </p:sp>
    </p:spTree>
    <p:extLst>
      <p:ext uri="{BB962C8B-B14F-4D97-AF65-F5344CB8AC3E}">
        <p14:creationId xmlns:p14="http://schemas.microsoft.com/office/powerpoint/2010/main" val="302268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63D82-9029-271E-9F27-7BFF8CC07C60}"/>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0C442508-F50D-FCB0-DCE9-604AF0AC31F8}"/>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138322B8-3EE9-A528-66DA-EACB32CD1C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5B7E5716-D1E4-45EE-FD10-2601AD1CBF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18</a:t>
            </a:fld>
            <a:endParaRPr lang="en-US" altLang="zh-TW" sz="1400">
              <a:ea typeface="華康魏碑體"/>
              <a:cs typeface="華康魏碑體"/>
            </a:endParaRPr>
          </a:p>
        </p:txBody>
      </p:sp>
    </p:spTree>
    <p:extLst>
      <p:ext uri="{BB962C8B-B14F-4D97-AF65-F5344CB8AC3E}">
        <p14:creationId xmlns:p14="http://schemas.microsoft.com/office/powerpoint/2010/main" val="4103695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1E3C-3482-7CDD-14E0-7ADD99D852A0}"/>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1DB238EC-6C34-83A4-92D9-8FFE3CB8EB9B}"/>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5D05B9A3-0393-959C-91DB-2B5B0EF2E4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77E4FF1-5C69-A115-F900-CE4E7B5C9C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19</a:t>
            </a:fld>
            <a:endParaRPr lang="en-US" altLang="zh-TW" sz="1400">
              <a:ea typeface="華康魏碑體"/>
              <a:cs typeface="華康魏碑體"/>
            </a:endParaRPr>
          </a:p>
        </p:txBody>
      </p:sp>
    </p:spTree>
    <p:extLst>
      <p:ext uri="{BB962C8B-B14F-4D97-AF65-F5344CB8AC3E}">
        <p14:creationId xmlns:p14="http://schemas.microsoft.com/office/powerpoint/2010/main" val="274913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a:extLst>
              <a:ext uri="{FF2B5EF4-FFF2-40B4-BE49-F238E27FC236}">
                <a16:creationId xmlns:a16="http://schemas.microsoft.com/office/drawing/2014/main" id="{0E90C070-801F-44C3-8177-6B8101376E4F}"/>
              </a:ext>
            </a:extLst>
          </p:cNvPr>
          <p:cNvSpPr>
            <a:spLocks noGrp="1" noRot="1" noChangeAspect="1" noChangeArrowheads="1" noTextEdit="1"/>
          </p:cNvSpPr>
          <p:nvPr>
            <p:ph type="sldImg"/>
          </p:nvPr>
        </p:nvSpPr>
        <p:spPr/>
      </p:sp>
      <p:sp>
        <p:nvSpPr>
          <p:cNvPr id="9219" name="備忘稿版面配置區 2">
            <a:extLst>
              <a:ext uri="{FF2B5EF4-FFF2-40B4-BE49-F238E27FC236}">
                <a16:creationId xmlns:a16="http://schemas.microsoft.com/office/drawing/2014/main" id="{5875749C-2F66-4C95-9A88-1D67720BB1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220" name="投影片編號版面配置區 3">
            <a:extLst>
              <a:ext uri="{FF2B5EF4-FFF2-40B4-BE49-F238E27FC236}">
                <a16:creationId xmlns:a16="http://schemas.microsoft.com/office/drawing/2014/main" id="{C48E19BC-D162-4FAE-BA17-52CDCF2F6A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FF71C76E-6015-464F-B2F5-42F779D4610F}" type="slidenum">
              <a:rPr lang="en-US" altLang="zh-TW" sz="1400" smtClean="0">
                <a:ea typeface="華康魏碑體"/>
                <a:cs typeface="華康魏碑體"/>
              </a:rPr>
              <a:pPr>
                <a:spcBef>
                  <a:spcPct val="0"/>
                </a:spcBef>
                <a:buFontTx/>
                <a:buNone/>
              </a:pPr>
              <a:t>2</a:t>
            </a:fld>
            <a:endParaRPr lang="en-US" altLang="zh-TW" sz="1400">
              <a:ea typeface="華康魏碑體"/>
              <a:cs typeface="華康魏碑體"/>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4D45-F670-5CE2-43D2-052B4E47894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2EDF90D1-7D7E-2B20-A66C-1B66EBBBAD39}"/>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166BB4C-1337-477D-B9E2-2E73C7310B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634FC6AB-F623-A727-1229-48D603D4D5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20</a:t>
            </a:fld>
            <a:endParaRPr lang="en-US" altLang="zh-TW" sz="1400">
              <a:ea typeface="華康魏碑體"/>
              <a:cs typeface="華康魏碑體"/>
            </a:endParaRPr>
          </a:p>
        </p:txBody>
      </p:sp>
    </p:spTree>
    <p:extLst>
      <p:ext uri="{BB962C8B-B14F-4D97-AF65-F5344CB8AC3E}">
        <p14:creationId xmlns:p14="http://schemas.microsoft.com/office/powerpoint/2010/main" val="344682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2D008-567E-DA27-68E3-A9336A2A9C93}"/>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F950A1E3-53CE-7BE0-CA89-1C0C2E8BBCE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07CE84A-0BDB-CB38-FAD6-0567A90213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1A355B4-20CB-0ED1-B3D9-CDA078B04D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21</a:t>
            </a:fld>
            <a:endParaRPr lang="en-US" altLang="zh-TW" sz="1400">
              <a:ea typeface="華康魏碑體"/>
              <a:cs typeface="華康魏碑體"/>
            </a:endParaRPr>
          </a:p>
        </p:txBody>
      </p:sp>
    </p:spTree>
    <p:extLst>
      <p:ext uri="{BB962C8B-B14F-4D97-AF65-F5344CB8AC3E}">
        <p14:creationId xmlns:p14="http://schemas.microsoft.com/office/powerpoint/2010/main" val="402895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8D49-A4D0-2D4D-0C37-63D36716D7D0}"/>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140962D6-170D-40A0-9CF7-AF933DF2E28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0778E6D8-138E-10F8-E2EE-2F42FA0098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F23B3D2A-E45D-6050-192D-53F732F669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22</a:t>
            </a:fld>
            <a:endParaRPr lang="en-US" altLang="zh-TW" sz="1400">
              <a:ea typeface="華康魏碑體"/>
              <a:cs typeface="華康魏碑體"/>
            </a:endParaRPr>
          </a:p>
        </p:txBody>
      </p:sp>
    </p:spTree>
    <p:extLst>
      <p:ext uri="{BB962C8B-B14F-4D97-AF65-F5344CB8AC3E}">
        <p14:creationId xmlns:p14="http://schemas.microsoft.com/office/powerpoint/2010/main" val="131085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DDAB-809A-5EB6-E547-65DD4310BE64}"/>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6EF41F6-316C-FACF-D2F5-DE14B35367A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816656C5-0B69-AA6A-0B11-9A90395511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EB885C5E-CFC5-867B-F487-74539C91DA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23</a:t>
            </a:fld>
            <a:endParaRPr lang="en-US" altLang="zh-TW" sz="1400">
              <a:ea typeface="華康魏碑體"/>
              <a:cs typeface="華康魏碑體"/>
            </a:endParaRPr>
          </a:p>
        </p:txBody>
      </p:sp>
    </p:spTree>
    <p:extLst>
      <p:ext uri="{BB962C8B-B14F-4D97-AF65-F5344CB8AC3E}">
        <p14:creationId xmlns:p14="http://schemas.microsoft.com/office/powerpoint/2010/main" val="2477592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525F3-D637-7238-DEA9-FA94B12CB20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8189BE3-57D5-CD6F-376A-435C98BC77F7}"/>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4A80EC5-5CA0-D36D-BA8A-40D5165A4A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3F9BAADA-BEDE-00E4-C5D8-887B079F2C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24</a:t>
            </a:fld>
            <a:endParaRPr lang="en-US" altLang="zh-TW" sz="1400">
              <a:ea typeface="華康魏碑體"/>
              <a:cs typeface="華康魏碑體"/>
            </a:endParaRPr>
          </a:p>
        </p:txBody>
      </p:sp>
    </p:spTree>
    <p:extLst>
      <p:ext uri="{BB962C8B-B14F-4D97-AF65-F5344CB8AC3E}">
        <p14:creationId xmlns:p14="http://schemas.microsoft.com/office/powerpoint/2010/main" val="243586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DE24B-0A64-86B5-48DC-CCC003A5EAAB}"/>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8AA52D2F-2352-B16F-F37C-2DCF906FD11E}"/>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ED247F59-817A-B21F-4F4F-FF38CAAD55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81403B83-A64E-7794-F319-0E558ACDD2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25</a:t>
            </a:fld>
            <a:endParaRPr lang="en-US" altLang="zh-TW" sz="1400">
              <a:ea typeface="華康魏碑體"/>
              <a:cs typeface="華康魏碑體"/>
            </a:endParaRPr>
          </a:p>
        </p:txBody>
      </p:sp>
    </p:spTree>
    <p:extLst>
      <p:ext uri="{BB962C8B-B14F-4D97-AF65-F5344CB8AC3E}">
        <p14:creationId xmlns:p14="http://schemas.microsoft.com/office/powerpoint/2010/main" val="89195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84925-DB9D-4DBB-CAE6-C3EBEE484B66}"/>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2B93BE3B-0302-5507-66FA-9994E93A559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2677DE7-0353-8B63-3413-54CDAA184E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2224A54-DFD6-50F5-F1C9-9F68E23C5D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26</a:t>
            </a:fld>
            <a:endParaRPr lang="en-US" altLang="zh-TW" sz="1400">
              <a:ea typeface="華康魏碑體"/>
              <a:cs typeface="華康魏碑體"/>
            </a:endParaRPr>
          </a:p>
        </p:txBody>
      </p:sp>
    </p:spTree>
    <p:extLst>
      <p:ext uri="{BB962C8B-B14F-4D97-AF65-F5344CB8AC3E}">
        <p14:creationId xmlns:p14="http://schemas.microsoft.com/office/powerpoint/2010/main" val="1576011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84925-DB9D-4DBB-CAE6-C3EBEE484B66}"/>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2B93BE3B-0302-5507-66FA-9994E93A559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2677DE7-0353-8B63-3413-54CDAA184E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2224A54-DFD6-50F5-F1C9-9F68E23C5D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06B5A480-3E2F-4BD5-A00C-955CC9E767FB}" type="slidenum">
              <a:rPr kumimoji="0" lang="en-US" altLang="zh-TW" sz="1400" b="0" i="0" u="none" strike="noStrike" kern="1200" cap="none" spc="0" normalizeH="0" baseline="0" noProof="0" smtClean="0">
                <a:ln>
                  <a:noFill/>
                </a:ln>
                <a:solidFill>
                  <a:srgbClr val="000000"/>
                </a:solidFill>
                <a:effectLst/>
                <a:uLnTx/>
                <a:uFillTx/>
                <a:latin typeface="Times New Roman" panose="02020603050405020304" pitchFamily="18" charset="0"/>
                <a:ea typeface="華康魏碑體"/>
                <a:cs typeface="華康魏碑體"/>
                <a:sym typeface="Wingdings" panose="05000000000000000000" pitchFamily="2" charset="2"/>
              </a:rPr>
              <a:pPr marL="0" marR="0" lvl="0" indent="0" algn="r" defTabSz="911225" rtl="0" eaLnBrk="1" fontAlgn="base" latinLnBrk="0" hangingPunct="1">
                <a:lnSpc>
                  <a:spcPct val="100000"/>
                </a:lnSpc>
                <a:spcBef>
                  <a:spcPct val="0"/>
                </a:spcBef>
                <a:spcAft>
                  <a:spcPct val="0"/>
                </a:spcAft>
                <a:buClrTx/>
                <a:buSzTx/>
                <a:buFontTx/>
                <a:buNone/>
                <a:tabLst/>
                <a:defRPr/>
              </a:pPr>
              <a:t>27</a:t>
            </a:fld>
            <a:endParaRPr kumimoji="0" lang="en-US" altLang="zh-TW" sz="1400" b="0" i="0" u="none" strike="noStrike" kern="1200" cap="none" spc="0" normalizeH="0" baseline="0" noProof="0">
              <a:ln>
                <a:noFill/>
              </a:ln>
              <a:solidFill>
                <a:srgbClr val="000000"/>
              </a:solidFill>
              <a:effectLst/>
              <a:uLnTx/>
              <a:uFillTx/>
              <a:latin typeface="Times New Roman" panose="02020603050405020304" pitchFamily="18" charset="0"/>
              <a:ea typeface="華康魏碑體"/>
              <a:cs typeface="華康魏碑體"/>
              <a:sym typeface="Wingdings" panose="05000000000000000000" pitchFamily="2" charset="2"/>
            </a:endParaRPr>
          </a:p>
        </p:txBody>
      </p:sp>
    </p:spTree>
    <p:extLst>
      <p:ext uri="{BB962C8B-B14F-4D97-AF65-F5344CB8AC3E}">
        <p14:creationId xmlns:p14="http://schemas.microsoft.com/office/powerpoint/2010/main" val="85561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C327-6D32-16CF-C600-DEFC7E784FD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E97EF883-2493-CD8D-611F-6C442D3F3E2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6C210655-CB07-0776-B99D-29B1EFDE07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CD97DE8-55FF-3411-1A20-24899AB251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28</a:t>
            </a:fld>
            <a:endParaRPr lang="en-US" altLang="zh-TW" sz="1400">
              <a:ea typeface="華康魏碑體"/>
              <a:cs typeface="華康魏碑體"/>
            </a:endParaRPr>
          </a:p>
        </p:txBody>
      </p:sp>
    </p:spTree>
    <p:extLst>
      <p:ext uri="{BB962C8B-B14F-4D97-AF65-F5344CB8AC3E}">
        <p14:creationId xmlns:p14="http://schemas.microsoft.com/office/powerpoint/2010/main" val="2351100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C327-6D32-16CF-C600-DEFC7E784FD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E97EF883-2493-CD8D-611F-6C442D3F3E2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6C210655-CB07-0776-B99D-29B1EFDE07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CD97DE8-55FF-3411-1A20-24899AB251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29</a:t>
            </a:fld>
            <a:endParaRPr lang="en-US" altLang="zh-TW" sz="1400">
              <a:ea typeface="華康魏碑體"/>
              <a:cs typeface="華康魏碑體"/>
            </a:endParaRPr>
          </a:p>
        </p:txBody>
      </p:sp>
    </p:spTree>
    <p:extLst>
      <p:ext uri="{BB962C8B-B14F-4D97-AF65-F5344CB8AC3E}">
        <p14:creationId xmlns:p14="http://schemas.microsoft.com/office/powerpoint/2010/main" val="425804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a:extLst>
              <a:ext uri="{FF2B5EF4-FFF2-40B4-BE49-F238E27FC236}">
                <a16:creationId xmlns:a16="http://schemas.microsoft.com/office/drawing/2014/main" id="{21C9B4FA-7935-4A35-9A98-2C8B49E2FD25}"/>
              </a:ext>
            </a:extLst>
          </p:cNvPr>
          <p:cNvSpPr>
            <a:spLocks noGrp="1" noRot="1" noChangeAspect="1" noChangeArrowheads="1" noTextEdit="1"/>
          </p:cNvSpPr>
          <p:nvPr>
            <p:ph type="sldImg"/>
          </p:nvPr>
        </p:nvSpPr>
        <p:spPr/>
      </p:sp>
      <p:sp>
        <p:nvSpPr>
          <p:cNvPr id="111619" name="備忘稿版面配置區 2">
            <a:extLst>
              <a:ext uri="{FF2B5EF4-FFF2-40B4-BE49-F238E27FC236}">
                <a16:creationId xmlns:a16="http://schemas.microsoft.com/office/drawing/2014/main" id="{4AD571AD-0D21-4812-91F5-A569437205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620" name="投影片編號版面配置區 3">
            <a:extLst>
              <a:ext uri="{FF2B5EF4-FFF2-40B4-BE49-F238E27FC236}">
                <a16:creationId xmlns:a16="http://schemas.microsoft.com/office/drawing/2014/main" id="{627C3D39-EA52-4A01-9943-E1C0A6E96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9341815-9256-4EB2-BD7B-B1EE48C5645B}" type="slidenum">
              <a:rPr lang="en-US" altLang="zh-TW" sz="1400" smtClean="0">
                <a:ea typeface="華康魏碑體"/>
                <a:cs typeface="華康魏碑體"/>
              </a:rPr>
              <a:pPr>
                <a:spcBef>
                  <a:spcPct val="0"/>
                </a:spcBef>
                <a:buFontTx/>
                <a:buNone/>
              </a:pPr>
              <a:t>3</a:t>
            </a:fld>
            <a:endParaRPr lang="en-US" altLang="zh-TW" sz="1400">
              <a:ea typeface="華康魏碑體"/>
              <a:cs typeface="華康魏碑體"/>
            </a:endParaRPr>
          </a:p>
        </p:txBody>
      </p:sp>
    </p:spTree>
    <p:extLst>
      <p:ext uri="{BB962C8B-B14F-4D97-AF65-F5344CB8AC3E}">
        <p14:creationId xmlns:p14="http://schemas.microsoft.com/office/powerpoint/2010/main" val="166372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C327-6D32-16CF-C600-DEFC7E784FD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E97EF883-2493-CD8D-611F-6C442D3F3E2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6C210655-CB07-0776-B99D-29B1EFDE07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CD97DE8-55FF-3411-1A20-24899AB251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30</a:t>
            </a:fld>
            <a:endParaRPr lang="en-US" altLang="zh-TW" sz="1400">
              <a:ea typeface="華康魏碑體"/>
              <a:cs typeface="華康魏碑體"/>
            </a:endParaRPr>
          </a:p>
        </p:txBody>
      </p:sp>
    </p:spTree>
    <p:extLst>
      <p:ext uri="{BB962C8B-B14F-4D97-AF65-F5344CB8AC3E}">
        <p14:creationId xmlns:p14="http://schemas.microsoft.com/office/powerpoint/2010/main" val="124475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EE9E1-15B0-BE9C-16D2-B633AD4972E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793D0A2D-7DA0-A6D6-0DD9-045DB9EA695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AB98C42E-E8BF-CB08-4DF0-8A16E8FDBB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9072D61-A2B7-8165-E733-78F9C24628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31</a:t>
            </a:fld>
            <a:endParaRPr lang="en-US" altLang="zh-TW" sz="1400">
              <a:ea typeface="華康魏碑體"/>
              <a:cs typeface="華康魏碑體"/>
            </a:endParaRPr>
          </a:p>
        </p:txBody>
      </p:sp>
    </p:spTree>
    <p:extLst>
      <p:ext uri="{BB962C8B-B14F-4D97-AF65-F5344CB8AC3E}">
        <p14:creationId xmlns:p14="http://schemas.microsoft.com/office/powerpoint/2010/main" val="4117503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6404-E5F2-4FFB-4CF8-95CF8CEB2E0A}"/>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C82D6743-E145-5B09-C8B5-AB61CFBA7A2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106A4DBA-6FCC-1C47-F298-B27DBF663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EC948D09-4E7F-5303-599A-D32CDD0B7D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32</a:t>
            </a:fld>
            <a:endParaRPr lang="en-US" altLang="zh-TW" sz="1400">
              <a:ea typeface="華康魏碑體"/>
              <a:cs typeface="華康魏碑體"/>
            </a:endParaRPr>
          </a:p>
        </p:txBody>
      </p:sp>
    </p:spTree>
    <p:extLst>
      <p:ext uri="{BB962C8B-B14F-4D97-AF65-F5344CB8AC3E}">
        <p14:creationId xmlns:p14="http://schemas.microsoft.com/office/powerpoint/2010/main" val="1362772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658A2-8057-475F-B29A-4167BC1C400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AE4BA48F-E28C-03B4-9BE5-A8E0887B34FB}"/>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85D7A1FB-8355-CD95-DC60-E069377A35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3C540E9-FF73-FA1E-4750-5CAB8B8BB9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33</a:t>
            </a:fld>
            <a:endParaRPr lang="en-US" altLang="zh-TW" sz="1400">
              <a:ea typeface="華康魏碑體"/>
              <a:cs typeface="華康魏碑體"/>
            </a:endParaRPr>
          </a:p>
        </p:txBody>
      </p:sp>
    </p:spTree>
    <p:extLst>
      <p:ext uri="{BB962C8B-B14F-4D97-AF65-F5344CB8AC3E}">
        <p14:creationId xmlns:p14="http://schemas.microsoft.com/office/powerpoint/2010/main" val="3470723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D5782-22FA-8B94-AD2E-A9A146358EFA}"/>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61CA1CEE-8C41-6C97-6420-4F69A057141F}"/>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6107B92-4BC3-D73F-9808-3B13E64386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F16FCD7D-E1E4-AF59-FAD4-6BF9DCBF69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34</a:t>
            </a:fld>
            <a:endParaRPr lang="en-US" altLang="zh-TW" sz="1400">
              <a:ea typeface="華康魏碑體"/>
              <a:cs typeface="華康魏碑體"/>
            </a:endParaRPr>
          </a:p>
        </p:txBody>
      </p:sp>
    </p:spTree>
    <p:extLst>
      <p:ext uri="{BB962C8B-B14F-4D97-AF65-F5344CB8AC3E}">
        <p14:creationId xmlns:p14="http://schemas.microsoft.com/office/powerpoint/2010/main" val="2422449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35F0A-DA28-5498-4E70-81AD93BDCEB6}"/>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935ED80B-D998-C734-605D-54FAADB9FAF5}"/>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053BB0AB-F2EE-A9E2-57EB-B0603C74AF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A228056F-6512-91D5-4513-EA2F4DF639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35</a:t>
            </a:fld>
            <a:endParaRPr lang="en-US" altLang="zh-TW" sz="1400">
              <a:ea typeface="華康魏碑體"/>
              <a:cs typeface="華康魏碑體"/>
            </a:endParaRPr>
          </a:p>
        </p:txBody>
      </p:sp>
    </p:spTree>
    <p:extLst>
      <p:ext uri="{BB962C8B-B14F-4D97-AF65-F5344CB8AC3E}">
        <p14:creationId xmlns:p14="http://schemas.microsoft.com/office/powerpoint/2010/main" val="2410010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B2081-0BC9-4FB1-E6BB-92FD9DED14FA}"/>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C6C6408-26F8-32A9-5963-2096CBE3009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EEFD01E0-5A47-5185-6EFD-C2226DCD7A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FD988D7A-B59F-6FB5-9CC8-A05336E483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36</a:t>
            </a:fld>
            <a:endParaRPr lang="en-US" altLang="zh-TW" sz="1400">
              <a:ea typeface="華康魏碑體"/>
              <a:cs typeface="華康魏碑體"/>
            </a:endParaRPr>
          </a:p>
        </p:txBody>
      </p:sp>
    </p:spTree>
    <p:extLst>
      <p:ext uri="{BB962C8B-B14F-4D97-AF65-F5344CB8AC3E}">
        <p14:creationId xmlns:p14="http://schemas.microsoft.com/office/powerpoint/2010/main" val="2077684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E48E-BC12-6FA5-6DE7-D491B6F0C33C}"/>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B541771A-1132-C295-6D01-2C667D75C32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4E258284-FA69-DC9C-2A11-BA4F1D34D5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4A0591A6-04DF-F9B0-C07D-C27745E149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37</a:t>
            </a:fld>
            <a:endParaRPr lang="en-US" altLang="zh-TW" sz="1400">
              <a:ea typeface="華康魏碑體"/>
              <a:cs typeface="華康魏碑體"/>
            </a:endParaRPr>
          </a:p>
        </p:txBody>
      </p:sp>
    </p:spTree>
    <p:extLst>
      <p:ext uri="{BB962C8B-B14F-4D97-AF65-F5344CB8AC3E}">
        <p14:creationId xmlns:p14="http://schemas.microsoft.com/office/powerpoint/2010/main" val="2371354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613D-BFDD-1BD4-C7F6-F283D523C869}"/>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AF87E9A7-D130-CF7A-3977-FF072EEB84F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FA6E6FB4-5C2B-901B-6D94-1938D809C7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FFFABAA6-9385-4C8D-D702-25202D8E67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38</a:t>
            </a:fld>
            <a:endParaRPr lang="en-US" altLang="zh-TW" sz="1400">
              <a:ea typeface="華康魏碑體"/>
              <a:cs typeface="華康魏碑體"/>
            </a:endParaRPr>
          </a:p>
        </p:txBody>
      </p:sp>
    </p:spTree>
    <p:extLst>
      <p:ext uri="{BB962C8B-B14F-4D97-AF65-F5344CB8AC3E}">
        <p14:creationId xmlns:p14="http://schemas.microsoft.com/office/powerpoint/2010/main" val="1060877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F13E3-1227-3036-8472-7452E64DC546}"/>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1257E478-F737-807B-7C6D-704919E51B3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43FD6CD2-E9E0-8E64-C36D-2604F794FD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9510E9D-D92F-1472-E69F-C061ECB3DD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39</a:t>
            </a:fld>
            <a:endParaRPr lang="en-US" altLang="zh-TW" sz="1400">
              <a:ea typeface="華康魏碑體"/>
              <a:cs typeface="華康魏碑體"/>
            </a:endParaRPr>
          </a:p>
        </p:txBody>
      </p:sp>
    </p:spTree>
    <p:extLst>
      <p:ext uri="{BB962C8B-B14F-4D97-AF65-F5344CB8AC3E}">
        <p14:creationId xmlns:p14="http://schemas.microsoft.com/office/powerpoint/2010/main" val="241923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0803A6A8-AA6E-4D5F-9029-1ACBA99DCF5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5B79C1D-1CA9-4124-A65B-0B929ECD42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16D676A-6649-4A0E-9FA6-7F36B08FD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a:t>
            </a:fld>
            <a:endParaRPr lang="en-US" altLang="zh-TW" sz="1400">
              <a:ea typeface="華康魏碑體"/>
              <a:cs typeface="華康魏碑體"/>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DE68-8562-5A7D-1A02-D21DB18BB36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CB393C3-7670-8EB9-9BBD-8B1A850F10A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46A90B3-7AEF-96D9-E873-BD5CC2FE9D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CC97C629-2B10-32DA-3D31-926DD5259A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40</a:t>
            </a:fld>
            <a:endParaRPr lang="en-US" altLang="zh-TW" sz="1400">
              <a:ea typeface="華康魏碑體"/>
              <a:cs typeface="華康魏碑體"/>
            </a:endParaRPr>
          </a:p>
        </p:txBody>
      </p:sp>
    </p:spTree>
    <p:extLst>
      <p:ext uri="{BB962C8B-B14F-4D97-AF65-F5344CB8AC3E}">
        <p14:creationId xmlns:p14="http://schemas.microsoft.com/office/powerpoint/2010/main" val="4268200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7616-B398-E38A-A631-B77F82B2BFB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96F2BE50-5FFB-8AF3-9996-C294266DBADF}"/>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8547D5E8-5A73-DDC1-23F8-E6EC8E225C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3086AE65-0F03-1E22-5AA7-D950965C13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41</a:t>
            </a:fld>
            <a:endParaRPr lang="en-US" altLang="zh-TW" sz="1400">
              <a:ea typeface="華康魏碑體"/>
              <a:cs typeface="華康魏碑體"/>
            </a:endParaRPr>
          </a:p>
        </p:txBody>
      </p:sp>
    </p:spTree>
    <p:extLst>
      <p:ext uri="{BB962C8B-B14F-4D97-AF65-F5344CB8AC3E}">
        <p14:creationId xmlns:p14="http://schemas.microsoft.com/office/powerpoint/2010/main" val="3810671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5F61-4A3A-25AC-5AE5-5F5A3D932F44}"/>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F12284F1-0982-B73B-3FC9-CFE48629F65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C8D6C0A8-8B9B-D9A8-5388-0D6D83A83D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6BFE918F-0BF1-4C33-78A1-1D6248F352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42</a:t>
            </a:fld>
            <a:endParaRPr lang="en-US" altLang="zh-TW" sz="1400">
              <a:ea typeface="華康魏碑體"/>
              <a:cs typeface="華康魏碑體"/>
            </a:endParaRPr>
          </a:p>
        </p:txBody>
      </p:sp>
    </p:spTree>
    <p:extLst>
      <p:ext uri="{BB962C8B-B14F-4D97-AF65-F5344CB8AC3E}">
        <p14:creationId xmlns:p14="http://schemas.microsoft.com/office/powerpoint/2010/main" val="3984413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898F-B1C4-05BC-0668-9AC2481A167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FCE6EB88-20F6-3BEB-AAA9-FCC3FB68D07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952FC8C-AFFF-1BDB-0449-555A8CB04F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E9AF2652-9526-9B66-1E65-85C7C7DD76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43</a:t>
            </a:fld>
            <a:endParaRPr lang="en-US" altLang="zh-TW" sz="1400">
              <a:ea typeface="華康魏碑體"/>
              <a:cs typeface="華康魏碑體"/>
            </a:endParaRPr>
          </a:p>
        </p:txBody>
      </p:sp>
    </p:spTree>
    <p:extLst>
      <p:ext uri="{BB962C8B-B14F-4D97-AF65-F5344CB8AC3E}">
        <p14:creationId xmlns:p14="http://schemas.microsoft.com/office/powerpoint/2010/main" val="4189838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898F-B1C4-05BC-0668-9AC2481A167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FCE6EB88-20F6-3BEB-AAA9-FCC3FB68D07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952FC8C-AFFF-1BDB-0449-555A8CB04F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E9AF2652-9526-9B66-1E65-85C7C7DD76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44</a:t>
            </a:fld>
            <a:endParaRPr lang="en-US" altLang="zh-TW" sz="1400">
              <a:ea typeface="華康魏碑體"/>
              <a:cs typeface="華康魏碑體"/>
            </a:endParaRPr>
          </a:p>
        </p:txBody>
      </p:sp>
    </p:spTree>
    <p:extLst>
      <p:ext uri="{BB962C8B-B14F-4D97-AF65-F5344CB8AC3E}">
        <p14:creationId xmlns:p14="http://schemas.microsoft.com/office/powerpoint/2010/main" val="2907423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349A-E8A0-1E28-AE76-BA3102263898}"/>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DD7F3C28-E199-6AAA-D22E-ED76ECBE1857}"/>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8CBF04DB-DEF1-0EB3-7A21-7E815E1A3F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8452C57-5A8B-174B-AEA3-59CA3C6364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45</a:t>
            </a:fld>
            <a:endParaRPr lang="en-US" altLang="zh-TW" sz="1400">
              <a:ea typeface="華康魏碑體"/>
              <a:cs typeface="華康魏碑體"/>
            </a:endParaRPr>
          </a:p>
        </p:txBody>
      </p:sp>
    </p:spTree>
    <p:extLst>
      <p:ext uri="{BB962C8B-B14F-4D97-AF65-F5344CB8AC3E}">
        <p14:creationId xmlns:p14="http://schemas.microsoft.com/office/powerpoint/2010/main" val="1121321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AC1DE-4F7D-FBEF-8678-81EEB6BCE19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121C3E5E-3AEB-2F03-1DA4-4A190BFC3631}"/>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4C9B8A7B-F285-172E-674E-6F818D6DB2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5801879E-DE51-BDD5-6D88-9E6AAF47C8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46</a:t>
            </a:fld>
            <a:endParaRPr lang="en-US" altLang="zh-TW" sz="1400">
              <a:ea typeface="華康魏碑體"/>
              <a:cs typeface="華康魏碑體"/>
            </a:endParaRPr>
          </a:p>
        </p:txBody>
      </p:sp>
    </p:spTree>
    <p:extLst>
      <p:ext uri="{BB962C8B-B14F-4D97-AF65-F5344CB8AC3E}">
        <p14:creationId xmlns:p14="http://schemas.microsoft.com/office/powerpoint/2010/main" val="1057220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570D2-2A09-26B6-16AF-5AA4B3BAE789}"/>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5DCCD7C0-32AE-3E2B-856A-84DFE6473CB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3FD140D-D03C-1A59-26A9-D915A69CB7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D8E79DCE-9C51-D4C3-C3CB-17A3A5A5EA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47</a:t>
            </a:fld>
            <a:endParaRPr lang="en-US" altLang="zh-TW" sz="1400">
              <a:ea typeface="華康魏碑體"/>
              <a:cs typeface="華康魏碑體"/>
            </a:endParaRPr>
          </a:p>
        </p:txBody>
      </p:sp>
    </p:spTree>
    <p:extLst>
      <p:ext uri="{BB962C8B-B14F-4D97-AF65-F5344CB8AC3E}">
        <p14:creationId xmlns:p14="http://schemas.microsoft.com/office/powerpoint/2010/main" val="26879752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F1CC0-38FD-E45A-D9EF-539D6ACBF69C}"/>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9F50B96F-A064-40E7-72C4-055A530ED79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F024574-B2D1-5539-1C7A-B15CEB8E5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67F340C3-3D7D-4F94-36AB-005B83753F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48</a:t>
            </a:fld>
            <a:endParaRPr lang="en-US" altLang="zh-TW" sz="1400">
              <a:ea typeface="華康魏碑體"/>
              <a:cs typeface="華康魏碑體"/>
            </a:endParaRPr>
          </a:p>
        </p:txBody>
      </p:sp>
    </p:spTree>
    <p:extLst>
      <p:ext uri="{BB962C8B-B14F-4D97-AF65-F5344CB8AC3E}">
        <p14:creationId xmlns:p14="http://schemas.microsoft.com/office/powerpoint/2010/main" val="3586028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88F6C-2394-B3CF-72DA-DA11D9D59E3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202D54DF-48A1-F6BF-5CB3-1CEBDF7BFEE2}"/>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100EA2CC-77EE-3D5A-9C94-24B84FE25E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57D54621-2C30-D572-59F6-95D43341D2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49</a:t>
            </a:fld>
            <a:endParaRPr lang="en-US" altLang="zh-TW" sz="1400">
              <a:ea typeface="華康魏碑體"/>
              <a:cs typeface="華康魏碑體"/>
            </a:endParaRPr>
          </a:p>
        </p:txBody>
      </p:sp>
    </p:spTree>
    <p:extLst>
      <p:ext uri="{BB962C8B-B14F-4D97-AF65-F5344CB8AC3E}">
        <p14:creationId xmlns:p14="http://schemas.microsoft.com/office/powerpoint/2010/main" val="62734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0803A6A8-AA6E-4D5F-9029-1ACBA99DCF5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5B79C1D-1CA9-4124-A65B-0B929ECD42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16D676A-6649-4A0E-9FA6-7F36B08FD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a:t>
            </a:fld>
            <a:endParaRPr lang="en-US" altLang="zh-TW" sz="1400">
              <a:ea typeface="華康魏碑體"/>
              <a:cs typeface="華康魏碑體"/>
            </a:endParaRPr>
          </a:p>
        </p:txBody>
      </p:sp>
    </p:spTree>
    <p:extLst>
      <p:ext uri="{BB962C8B-B14F-4D97-AF65-F5344CB8AC3E}">
        <p14:creationId xmlns:p14="http://schemas.microsoft.com/office/powerpoint/2010/main" val="3719478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3503-BBAA-79B3-F858-BBAE8047EA73}"/>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283F1A35-DB0C-9FE5-CAF8-8FF7A5CC8CD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03F6E0AA-3546-2E46-1014-5F52456091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E0D2DF1D-0508-8C04-8264-49654B0F54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50</a:t>
            </a:fld>
            <a:endParaRPr lang="en-US" altLang="zh-TW" sz="1400">
              <a:ea typeface="華康魏碑體"/>
              <a:cs typeface="華康魏碑體"/>
            </a:endParaRPr>
          </a:p>
        </p:txBody>
      </p:sp>
    </p:spTree>
    <p:extLst>
      <p:ext uri="{BB962C8B-B14F-4D97-AF65-F5344CB8AC3E}">
        <p14:creationId xmlns:p14="http://schemas.microsoft.com/office/powerpoint/2010/main" val="2154515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4284-950F-22BF-9A11-126BA430D58A}"/>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774F40FA-1AB0-2D15-30C3-ADC7816E4726}"/>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8A85BDE-AC57-1F42-D276-33AE91F4CF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660AF7C-2ED5-93D1-4FC3-61696E76E8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51</a:t>
            </a:fld>
            <a:endParaRPr lang="en-US" altLang="zh-TW" sz="1400">
              <a:ea typeface="華康魏碑體"/>
              <a:cs typeface="華康魏碑體"/>
            </a:endParaRPr>
          </a:p>
        </p:txBody>
      </p:sp>
    </p:spTree>
    <p:extLst>
      <p:ext uri="{BB962C8B-B14F-4D97-AF65-F5344CB8AC3E}">
        <p14:creationId xmlns:p14="http://schemas.microsoft.com/office/powerpoint/2010/main" val="29343997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1EB5D-3A5D-0E5A-8F46-91B3DF4207E2}"/>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CFC44D67-1505-F751-3B65-6A046A694AEF}"/>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1C96AB91-AAB0-00DF-CBCC-CA07E7D100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703429F5-D6AF-F6C6-F693-B091F3926A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52</a:t>
            </a:fld>
            <a:endParaRPr lang="en-US" altLang="zh-TW" sz="1400">
              <a:ea typeface="華康魏碑體"/>
              <a:cs typeface="華康魏碑體"/>
            </a:endParaRPr>
          </a:p>
        </p:txBody>
      </p:sp>
    </p:spTree>
    <p:extLst>
      <p:ext uri="{BB962C8B-B14F-4D97-AF65-F5344CB8AC3E}">
        <p14:creationId xmlns:p14="http://schemas.microsoft.com/office/powerpoint/2010/main" val="6842102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F5220-92A4-C36E-C989-4AEF04988719}"/>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7F4A638-F0D9-7386-D4E1-CF0D047F00D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A344AC50-9D4B-8112-8315-B536EA57B1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11268" name="投影片編號版面配置區 3">
            <a:extLst>
              <a:ext uri="{FF2B5EF4-FFF2-40B4-BE49-F238E27FC236}">
                <a16:creationId xmlns:a16="http://schemas.microsoft.com/office/drawing/2014/main" id="{7F110F7A-61E6-E046-2B08-011522D39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53</a:t>
            </a:fld>
            <a:endParaRPr lang="en-US" altLang="zh-TW" sz="1400">
              <a:ea typeface="華康魏碑體"/>
              <a:cs typeface="華康魏碑體"/>
            </a:endParaRPr>
          </a:p>
        </p:txBody>
      </p:sp>
    </p:spTree>
    <p:extLst>
      <p:ext uri="{BB962C8B-B14F-4D97-AF65-F5344CB8AC3E}">
        <p14:creationId xmlns:p14="http://schemas.microsoft.com/office/powerpoint/2010/main" val="2098150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7CD00-6362-E32D-9442-C12E900A6275}"/>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BA9D41B0-2BA0-358E-DB56-E771431116A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F854E778-14D4-A46C-8D1F-644F453853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E792F022-4600-BFAC-20A0-BA01E8AF52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54</a:t>
            </a:fld>
            <a:endParaRPr lang="en-US" altLang="zh-TW" sz="1400">
              <a:ea typeface="華康魏碑體"/>
              <a:cs typeface="華康魏碑體"/>
            </a:endParaRPr>
          </a:p>
        </p:txBody>
      </p:sp>
    </p:spTree>
    <p:extLst>
      <p:ext uri="{BB962C8B-B14F-4D97-AF65-F5344CB8AC3E}">
        <p14:creationId xmlns:p14="http://schemas.microsoft.com/office/powerpoint/2010/main" val="4218795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41D68-1BD2-41AA-A6B2-F2A33FDCD826}"/>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56B5DC1-E03E-BF14-61BA-B800D55D84F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26735E64-556D-B4CB-D33D-DBEDE26A3A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7F364F9D-973B-23F6-24B4-4276D00150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55</a:t>
            </a:fld>
            <a:endParaRPr lang="en-US" altLang="zh-TW" sz="1400">
              <a:ea typeface="華康魏碑體"/>
              <a:cs typeface="華康魏碑體"/>
            </a:endParaRPr>
          </a:p>
        </p:txBody>
      </p:sp>
    </p:spTree>
    <p:extLst>
      <p:ext uri="{BB962C8B-B14F-4D97-AF65-F5344CB8AC3E}">
        <p14:creationId xmlns:p14="http://schemas.microsoft.com/office/powerpoint/2010/main" val="3361853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FEFC5-20F3-6182-D7DF-61E727E24854}"/>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A95A37BE-4C03-BCF5-3E7B-B5D41A3F8685}"/>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02985A45-D722-61A7-BA5C-04E96FC18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F77CAB19-7315-648A-3433-8065D6F133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56</a:t>
            </a:fld>
            <a:endParaRPr lang="en-US" altLang="zh-TW" sz="1400">
              <a:ea typeface="華康魏碑體"/>
              <a:cs typeface="華康魏碑體"/>
            </a:endParaRPr>
          </a:p>
        </p:txBody>
      </p:sp>
    </p:spTree>
    <p:extLst>
      <p:ext uri="{BB962C8B-B14F-4D97-AF65-F5344CB8AC3E}">
        <p14:creationId xmlns:p14="http://schemas.microsoft.com/office/powerpoint/2010/main" val="42847168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1BA2-F515-5E66-9FD0-074E52F1DD2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1F143C46-C7C2-27E6-3C31-DBF84A32D223}"/>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0C5356A-44A0-592F-3AC7-E8628F00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D83EFD76-7FAA-BC98-6440-635C41E6B9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57</a:t>
            </a:fld>
            <a:endParaRPr lang="en-US" altLang="zh-TW" sz="1400">
              <a:ea typeface="華康魏碑體"/>
              <a:cs typeface="華康魏碑體"/>
            </a:endParaRPr>
          </a:p>
        </p:txBody>
      </p:sp>
    </p:spTree>
    <p:extLst>
      <p:ext uri="{BB962C8B-B14F-4D97-AF65-F5344CB8AC3E}">
        <p14:creationId xmlns:p14="http://schemas.microsoft.com/office/powerpoint/2010/main" val="10208304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9AF4-061E-778A-937F-E32C5BBA135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EA52C195-48C8-9DEF-BA02-706403CB4DC7}"/>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A8F086DA-8EA9-1214-59A7-0FCCC91D48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696D1B57-5CA2-1536-2C25-86EB0BD4E9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58</a:t>
            </a:fld>
            <a:endParaRPr lang="en-US" altLang="zh-TW" sz="1400">
              <a:ea typeface="華康魏碑體"/>
              <a:cs typeface="華康魏碑體"/>
            </a:endParaRPr>
          </a:p>
        </p:txBody>
      </p:sp>
    </p:spTree>
    <p:extLst>
      <p:ext uri="{BB962C8B-B14F-4D97-AF65-F5344CB8AC3E}">
        <p14:creationId xmlns:p14="http://schemas.microsoft.com/office/powerpoint/2010/main" val="1939505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7F16E-FF2C-F0A9-7C26-69666C3D991B}"/>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F7770A99-11F5-A466-988C-ABEFE97FD245}"/>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426FECBD-2961-A9E0-5C65-9D47FE43D4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7F785F42-DE5B-A223-C767-810ABEB4CF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59</a:t>
            </a:fld>
            <a:endParaRPr lang="en-US" altLang="zh-TW" sz="1400">
              <a:ea typeface="華康魏碑體"/>
              <a:cs typeface="華康魏碑體"/>
            </a:endParaRPr>
          </a:p>
        </p:txBody>
      </p:sp>
    </p:spTree>
    <p:extLst>
      <p:ext uri="{BB962C8B-B14F-4D97-AF65-F5344CB8AC3E}">
        <p14:creationId xmlns:p14="http://schemas.microsoft.com/office/powerpoint/2010/main" val="284219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0803A6A8-AA6E-4D5F-9029-1ACBA99DCF5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5B79C1D-1CA9-4124-A65B-0B929ECD42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16D676A-6649-4A0E-9FA6-7F36B08FD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a:t>
            </a:fld>
            <a:endParaRPr lang="en-US" altLang="zh-TW" sz="1400">
              <a:ea typeface="華康魏碑體"/>
              <a:cs typeface="華康魏碑體"/>
            </a:endParaRPr>
          </a:p>
        </p:txBody>
      </p:sp>
    </p:spTree>
    <p:extLst>
      <p:ext uri="{BB962C8B-B14F-4D97-AF65-F5344CB8AC3E}">
        <p14:creationId xmlns:p14="http://schemas.microsoft.com/office/powerpoint/2010/main" val="2982930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2AD9C-2B00-7AB6-018D-880F39910148}"/>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4CC5CAAF-4ACA-1D33-9601-4DE517506A39}"/>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B1E5227-3606-C822-887F-FC88518609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09CF81F-858E-D635-C19F-69CE656A96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60</a:t>
            </a:fld>
            <a:endParaRPr lang="en-US" altLang="zh-TW" sz="1400">
              <a:ea typeface="華康魏碑體"/>
              <a:cs typeface="華康魏碑體"/>
            </a:endParaRPr>
          </a:p>
        </p:txBody>
      </p:sp>
    </p:spTree>
    <p:extLst>
      <p:ext uri="{BB962C8B-B14F-4D97-AF65-F5344CB8AC3E}">
        <p14:creationId xmlns:p14="http://schemas.microsoft.com/office/powerpoint/2010/main" val="3142491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59A6D-5FAF-481E-8812-0BAF53DCA0FA}"/>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D46EBC6-D08D-A2CC-E087-AB5C39B40183}"/>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D870BF3E-8C4B-A9E5-884C-9BD7CD9BCE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A59734E-A0C2-5D3E-ECA2-B138F4791D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61</a:t>
            </a:fld>
            <a:endParaRPr lang="en-US" altLang="zh-TW" sz="1400">
              <a:ea typeface="華康魏碑體"/>
              <a:cs typeface="華康魏碑體"/>
            </a:endParaRPr>
          </a:p>
        </p:txBody>
      </p:sp>
    </p:spTree>
    <p:extLst>
      <p:ext uri="{BB962C8B-B14F-4D97-AF65-F5344CB8AC3E}">
        <p14:creationId xmlns:p14="http://schemas.microsoft.com/office/powerpoint/2010/main" val="600526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99EB3-C914-7248-ABC1-8BB609C92C5A}"/>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F79AD0E2-A016-8215-6C99-EA35864F56A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874F0B78-55C9-153B-370E-014278B1D9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2DC8BFC-AA9F-199B-A3AA-0129C2CA8B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62</a:t>
            </a:fld>
            <a:endParaRPr lang="en-US" altLang="zh-TW" sz="1400">
              <a:ea typeface="華康魏碑體"/>
              <a:cs typeface="華康魏碑體"/>
            </a:endParaRPr>
          </a:p>
        </p:txBody>
      </p:sp>
    </p:spTree>
    <p:extLst>
      <p:ext uri="{BB962C8B-B14F-4D97-AF65-F5344CB8AC3E}">
        <p14:creationId xmlns:p14="http://schemas.microsoft.com/office/powerpoint/2010/main" val="14476147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AC98B-1F69-F3D1-B198-75C51F86A2E8}"/>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C0D5B321-237E-2CD2-3351-9BA31F430E5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7A62784C-D27D-7893-E445-A8329AA1BB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BB3EEB5-FDF5-6276-88DD-2EAF23A14C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63</a:t>
            </a:fld>
            <a:endParaRPr lang="en-US" altLang="zh-TW" sz="1400">
              <a:ea typeface="華康魏碑體"/>
              <a:cs typeface="華康魏碑體"/>
            </a:endParaRPr>
          </a:p>
        </p:txBody>
      </p:sp>
    </p:spTree>
    <p:extLst>
      <p:ext uri="{BB962C8B-B14F-4D97-AF65-F5344CB8AC3E}">
        <p14:creationId xmlns:p14="http://schemas.microsoft.com/office/powerpoint/2010/main" val="1849345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CF15B-C1CE-AAC4-3076-F77F498855E3}"/>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50D90B2B-306E-3507-C4A0-6733C4CE8C81}"/>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4418726A-0EEE-6BB4-A61A-124E8A65EE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B7F23EC-E901-B506-7659-77165F10B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64</a:t>
            </a:fld>
            <a:endParaRPr lang="en-US" altLang="zh-TW" sz="1400">
              <a:ea typeface="華康魏碑體"/>
              <a:cs typeface="華康魏碑體"/>
            </a:endParaRPr>
          </a:p>
        </p:txBody>
      </p:sp>
    </p:spTree>
    <p:extLst>
      <p:ext uri="{BB962C8B-B14F-4D97-AF65-F5344CB8AC3E}">
        <p14:creationId xmlns:p14="http://schemas.microsoft.com/office/powerpoint/2010/main" val="2887193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2F380-D739-6CD8-1847-5C912A9CF2F0}"/>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D4FDF2D7-5BF1-A578-FCFA-A163108DD49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25E7EF55-5C1C-82B9-A0AB-8DDBB19A3B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894B8540-B207-8EC5-D5A3-6EE246F0C7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65</a:t>
            </a:fld>
            <a:endParaRPr lang="en-US" altLang="zh-TW" sz="1400">
              <a:ea typeface="華康魏碑體"/>
              <a:cs typeface="華康魏碑體"/>
            </a:endParaRPr>
          </a:p>
        </p:txBody>
      </p:sp>
    </p:spTree>
    <p:extLst>
      <p:ext uri="{BB962C8B-B14F-4D97-AF65-F5344CB8AC3E}">
        <p14:creationId xmlns:p14="http://schemas.microsoft.com/office/powerpoint/2010/main" val="38544506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38C93-66E7-A4BF-6B30-5064388A07F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2696707A-0860-7978-831C-BC4A5917FB8E}"/>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F66DA6B-3870-A582-84CB-F7B98DEA53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BEF5DD3-B098-FE03-A171-6647B12E1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66</a:t>
            </a:fld>
            <a:endParaRPr lang="en-US" altLang="zh-TW" sz="1400">
              <a:ea typeface="華康魏碑體"/>
              <a:cs typeface="華康魏碑體"/>
            </a:endParaRPr>
          </a:p>
        </p:txBody>
      </p:sp>
    </p:spTree>
    <p:extLst>
      <p:ext uri="{BB962C8B-B14F-4D97-AF65-F5344CB8AC3E}">
        <p14:creationId xmlns:p14="http://schemas.microsoft.com/office/powerpoint/2010/main" val="4254110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6BE95-2755-259F-7DFD-37709E66E72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2A37F042-0FB6-52AC-A5B0-261C4E2CD68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E1662830-E5F4-4443-44CD-29083AC032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796A8757-DE83-7D94-7A0E-DD4F39210C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67</a:t>
            </a:fld>
            <a:endParaRPr lang="en-US" altLang="zh-TW" sz="1400">
              <a:ea typeface="華康魏碑體"/>
              <a:cs typeface="華康魏碑體"/>
            </a:endParaRPr>
          </a:p>
        </p:txBody>
      </p:sp>
    </p:spTree>
    <p:extLst>
      <p:ext uri="{BB962C8B-B14F-4D97-AF65-F5344CB8AC3E}">
        <p14:creationId xmlns:p14="http://schemas.microsoft.com/office/powerpoint/2010/main" val="3497775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6C126-0CE1-62BB-99EE-9D16ADF216A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CDE7AD34-3340-26D5-10D1-4487505F0BA7}"/>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C8BDFD23-2A90-95BF-EFE3-47019B185E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9DC7F9C-B656-83C3-C5EA-E362F34F08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68</a:t>
            </a:fld>
            <a:endParaRPr lang="en-US" altLang="zh-TW" sz="1400">
              <a:ea typeface="華康魏碑體"/>
              <a:cs typeface="華康魏碑體"/>
            </a:endParaRPr>
          </a:p>
        </p:txBody>
      </p:sp>
    </p:spTree>
    <p:extLst>
      <p:ext uri="{BB962C8B-B14F-4D97-AF65-F5344CB8AC3E}">
        <p14:creationId xmlns:p14="http://schemas.microsoft.com/office/powerpoint/2010/main" val="11046402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8F9D3-F2F6-3E75-FF52-1EBA99BCDAE3}"/>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78248F9-4419-7B36-784F-BDB6246A47D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49D7BD7B-AF75-0FF2-D447-8F686423A4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9F287F3E-52DB-892C-8AE8-AB6D4D15EF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69</a:t>
            </a:fld>
            <a:endParaRPr lang="en-US" altLang="zh-TW" sz="1400">
              <a:ea typeface="華康魏碑體"/>
              <a:cs typeface="華康魏碑體"/>
            </a:endParaRPr>
          </a:p>
        </p:txBody>
      </p:sp>
    </p:spTree>
    <p:extLst>
      <p:ext uri="{BB962C8B-B14F-4D97-AF65-F5344CB8AC3E}">
        <p14:creationId xmlns:p14="http://schemas.microsoft.com/office/powerpoint/2010/main" val="270253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0803A6A8-AA6E-4D5F-9029-1ACBA99DCF5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5B79C1D-1CA9-4124-A65B-0B929ECD42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16D676A-6649-4A0E-9FA6-7F36B08FD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a:t>
            </a:fld>
            <a:endParaRPr lang="en-US" altLang="zh-TW" sz="1400">
              <a:ea typeface="華康魏碑體"/>
              <a:cs typeface="華康魏碑體"/>
            </a:endParaRPr>
          </a:p>
        </p:txBody>
      </p:sp>
    </p:spTree>
    <p:extLst>
      <p:ext uri="{BB962C8B-B14F-4D97-AF65-F5344CB8AC3E}">
        <p14:creationId xmlns:p14="http://schemas.microsoft.com/office/powerpoint/2010/main" val="13116144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CF699-22F3-B213-63E0-E50366A55055}"/>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FB11484-2278-78EF-0D7C-A74CB5F63617}"/>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9BC160D-C79E-A1C4-8335-58E8EFA07D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7BCAFA1-BC9C-187D-1575-3A51064478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70</a:t>
            </a:fld>
            <a:endParaRPr lang="en-US" altLang="zh-TW" sz="1400">
              <a:ea typeface="華康魏碑體"/>
              <a:cs typeface="華康魏碑體"/>
            </a:endParaRPr>
          </a:p>
        </p:txBody>
      </p:sp>
    </p:spTree>
    <p:extLst>
      <p:ext uri="{BB962C8B-B14F-4D97-AF65-F5344CB8AC3E}">
        <p14:creationId xmlns:p14="http://schemas.microsoft.com/office/powerpoint/2010/main" val="3090716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7C09-52C5-EE99-EB55-DEAB69516F2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7B9C63B8-5DA7-F279-B9D5-93920ACA4A7A}"/>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2680E1B7-F06A-96EB-CEA0-E155F73766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7C710DDB-724A-CD47-3B3A-6B31DA27C7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71</a:t>
            </a:fld>
            <a:endParaRPr lang="en-US" altLang="zh-TW" sz="1400">
              <a:ea typeface="華康魏碑體"/>
              <a:cs typeface="華康魏碑體"/>
            </a:endParaRPr>
          </a:p>
        </p:txBody>
      </p:sp>
    </p:spTree>
    <p:extLst>
      <p:ext uri="{BB962C8B-B14F-4D97-AF65-F5344CB8AC3E}">
        <p14:creationId xmlns:p14="http://schemas.microsoft.com/office/powerpoint/2010/main" val="21173812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F757C-1C0E-06DE-6606-FE14D0A63880}"/>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3910BC8F-18A8-7B1F-9207-A791A4492F63}"/>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1E8BCE20-6319-3395-0343-6ECC9C2013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619D3828-2626-FD20-C46A-817B49642E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72</a:t>
            </a:fld>
            <a:endParaRPr lang="en-US" altLang="zh-TW" sz="1400">
              <a:ea typeface="華康魏碑體"/>
              <a:cs typeface="華康魏碑體"/>
            </a:endParaRPr>
          </a:p>
        </p:txBody>
      </p:sp>
    </p:spTree>
    <p:extLst>
      <p:ext uri="{BB962C8B-B14F-4D97-AF65-F5344CB8AC3E}">
        <p14:creationId xmlns:p14="http://schemas.microsoft.com/office/powerpoint/2010/main" val="3883262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D20C-2975-E80D-5048-DEBF0820E87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6EDA448F-AC0C-20EF-9450-A80BDF0E917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0197165-6A2A-959E-5A3A-5E8D430E24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A6E167DD-AE66-53BB-9F09-8F216B0020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73</a:t>
            </a:fld>
            <a:endParaRPr lang="en-US" altLang="zh-TW" sz="1400">
              <a:ea typeface="華康魏碑體"/>
              <a:cs typeface="華康魏碑體"/>
            </a:endParaRPr>
          </a:p>
        </p:txBody>
      </p:sp>
    </p:spTree>
    <p:extLst>
      <p:ext uri="{BB962C8B-B14F-4D97-AF65-F5344CB8AC3E}">
        <p14:creationId xmlns:p14="http://schemas.microsoft.com/office/powerpoint/2010/main" val="2599590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57B2-8F28-A0A4-063B-BEB6636CF8F2}"/>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F956CC06-D101-BD83-4833-033133CE2142}"/>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0182B300-12A5-CDAC-7A3C-8B572956F7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4AA14982-BCD1-0483-2779-C725695B43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74</a:t>
            </a:fld>
            <a:endParaRPr lang="en-US" altLang="zh-TW" sz="1400">
              <a:ea typeface="華康魏碑體"/>
              <a:cs typeface="華康魏碑體"/>
            </a:endParaRPr>
          </a:p>
        </p:txBody>
      </p:sp>
    </p:spTree>
    <p:extLst>
      <p:ext uri="{BB962C8B-B14F-4D97-AF65-F5344CB8AC3E}">
        <p14:creationId xmlns:p14="http://schemas.microsoft.com/office/powerpoint/2010/main" val="4202763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E633-20F5-6857-EFFC-0D17A3AC6AA1}"/>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1932EDCA-35AA-9457-5D14-1CE4AEB3FA6E}"/>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C1407EA2-660E-BCCA-C5E0-DBB740D2D4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5ACD0219-EAE2-47A3-7FF8-0FB8E4CA67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75</a:t>
            </a:fld>
            <a:endParaRPr lang="en-US" altLang="zh-TW" sz="1400">
              <a:ea typeface="華康魏碑體"/>
              <a:cs typeface="華康魏碑體"/>
            </a:endParaRPr>
          </a:p>
        </p:txBody>
      </p:sp>
    </p:spTree>
    <p:extLst>
      <p:ext uri="{BB962C8B-B14F-4D97-AF65-F5344CB8AC3E}">
        <p14:creationId xmlns:p14="http://schemas.microsoft.com/office/powerpoint/2010/main" val="35174129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3D05-E109-1511-27B9-32BE8BF1CD3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69A1F075-3F3E-79D4-682D-A0E07EF00D63}"/>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8D8D8E84-3E7F-A585-7775-A3F28E37B4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BE03DFD-C5E7-BA41-C20C-BF9A5EC43D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76</a:t>
            </a:fld>
            <a:endParaRPr lang="en-US" altLang="zh-TW" sz="1400">
              <a:ea typeface="華康魏碑體"/>
              <a:cs typeface="華康魏碑體"/>
            </a:endParaRPr>
          </a:p>
        </p:txBody>
      </p:sp>
    </p:spTree>
    <p:extLst>
      <p:ext uri="{BB962C8B-B14F-4D97-AF65-F5344CB8AC3E}">
        <p14:creationId xmlns:p14="http://schemas.microsoft.com/office/powerpoint/2010/main" val="35453246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966B-46D2-DCD2-9556-DBC439EC5C64}"/>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646D446C-8815-1066-DBB1-58EBD39E76D5}"/>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6699DDC-DDB0-EA1F-5EC9-9FA4948629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488F2E01-AFBD-FD4B-0179-1B7BE45BAE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77</a:t>
            </a:fld>
            <a:endParaRPr lang="en-US" altLang="zh-TW" sz="1400">
              <a:ea typeface="華康魏碑體"/>
              <a:cs typeface="華康魏碑體"/>
            </a:endParaRPr>
          </a:p>
        </p:txBody>
      </p:sp>
    </p:spTree>
    <p:extLst>
      <p:ext uri="{BB962C8B-B14F-4D97-AF65-F5344CB8AC3E}">
        <p14:creationId xmlns:p14="http://schemas.microsoft.com/office/powerpoint/2010/main" val="41142665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C5492-2BFF-6B65-DEEE-CF70C89DD50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06AA2C3C-2EAF-E5B6-1816-B74FC36DF32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AC4A861B-9028-F408-0F65-2B7AF308B4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7D60F671-1292-8F80-23CB-4635C1FD4E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78</a:t>
            </a:fld>
            <a:endParaRPr lang="en-US" altLang="zh-TW" sz="1400">
              <a:ea typeface="華康魏碑體"/>
              <a:cs typeface="華康魏碑體"/>
            </a:endParaRPr>
          </a:p>
        </p:txBody>
      </p:sp>
    </p:spTree>
    <p:extLst>
      <p:ext uri="{BB962C8B-B14F-4D97-AF65-F5344CB8AC3E}">
        <p14:creationId xmlns:p14="http://schemas.microsoft.com/office/powerpoint/2010/main" val="11286536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F59AB-C732-06BF-A1F3-0EA4A0143F97}"/>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4EF28828-CB27-CDBF-4381-F54BAD420DC2}"/>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AF7E32B-5337-0559-3E87-ACCD199E7D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CD140178-7FEF-67EB-1E8B-0E2F6EDCB8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79</a:t>
            </a:fld>
            <a:endParaRPr lang="en-US" altLang="zh-TW" sz="1400">
              <a:ea typeface="華康魏碑體"/>
              <a:cs typeface="華康魏碑體"/>
            </a:endParaRPr>
          </a:p>
        </p:txBody>
      </p:sp>
    </p:spTree>
    <p:extLst>
      <p:ext uri="{BB962C8B-B14F-4D97-AF65-F5344CB8AC3E}">
        <p14:creationId xmlns:p14="http://schemas.microsoft.com/office/powerpoint/2010/main" val="11406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0803A6A8-AA6E-4D5F-9029-1ACBA99DCF5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5B79C1D-1CA9-4124-A65B-0B929ECD42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16D676A-6649-4A0E-9FA6-7F36B08FD9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a:t>
            </a:fld>
            <a:endParaRPr lang="en-US" altLang="zh-TW" sz="1400">
              <a:ea typeface="華康魏碑體"/>
              <a:cs typeface="華康魏碑體"/>
            </a:endParaRPr>
          </a:p>
        </p:txBody>
      </p:sp>
    </p:spTree>
    <p:extLst>
      <p:ext uri="{BB962C8B-B14F-4D97-AF65-F5344CB8AC3E}">
        <p14:creationId xmlns:p14="http://schemas.microsoft.com/office/powerpoint/2010/main" val="3685309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89E27-6A2A-BAD7-8326-10FC493286D9}"/>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70995AA2-07B4-BD14-CB1B-00CF99310450}"/>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A97D476D-368D-476F-4A01-C338DFEE24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0245D7C3-9533-B01E-9D34-FDAEB77256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80</a:t>
            </a:fld>
            <a:endParaRPr lang="en-US" altLang="zh-TW" sz="1400">
              <a:ea typeface="華康魏碑體"/>
              <a:cs typeface="華康魏碑體"/>
            </a:endParaRPr>
          </a:p>
        </p:txBody>
      </p:sp>
    </p:spTree>
    <p:extLst>
      <p:ext uri="{BB962C8B-B14F-4D97-AF65-F5344CB8AC3E}">
        <p14:creationId xmlns:p14="http://schemas.microsoft.com/office/powerpoint/2010/main" val="41930373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017B2-0880-7B70-F30F-26FD6632DB6F}"/>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51F58CD5-6DE3-688E-0BDD-C2BDD4EBCB9B}"/>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5BD0113-5A8E-6BA9-048D-DBA9141876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63034A7-D445-863F-CD19-FB50C4522E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81</a:t>
            </a:fld>
            <a:endParaRPr lang="en-US" altLang="zh-TW" sz="1400">
              <a:ea typeface="華康魏碑體"/>
              <a:cs typeface="華康魏碑體"/>
            </a:endParaRPr>
          </a:p>
        </p:txBody>
      </p:sp>
    </p:spTree>
    <p:extLst>
      <p:ext uri="{BB962C8B-B14F-4D97-AF65-F5344CB8AC3E}">
        <p14:creationId xmlns:p14="http://schemas.microsoft.com/office/powerpoint/2010/main" val="37273871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F06FF-F4F7-E10A-7F70-B48F8B7EF1C9}"/>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C7970739-FE25-68B3-9AED-60215F0BD9DE}"/>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32D2C04E-24BF-FD30-2EBD-539B537ADB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B2C76ACE-0BCE-98DE-B5D9-AF1DE081A6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82</a:t>
            </a:fld>
            <a:endParaRPr lang="en-US" altLang="zh-TW" sz="1400">
              <a:ea typeface="華康魏碑體"/>
              <a:cs typeface="華康魏碑體"/>
            </a:endParaRPr>
          </a:p>
        </p:txBody>
      </p:sp>
    </p:spTree>
    <p:extLst>
      <p:ext uri="{BB962C8B-B14F-4D97-AF65-F5344CB8AC3E}">
        <p14:creationId xmlns:p14="http://schemas.microsoft.com/office/powerpoint/2010/main" val="3301573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DE418-2A29-FCC0-7EA1-17A94D10B6F0}"/>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C85E1DBB-9B3E-740B-C007-59C865D57AD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C9769355-31B2-99A2-C553-42FDDB9B10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305BAF38-58B3-6B68-D057-76B7140A83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83</a:t>
            </a:fld>
            <a:endParaRPr lang="en-US" altLang="zh-TW" sz="1400">
              <a:ea typeface="華康魏碑體"/>
              <a:cs typeface="華康魏碑體"/>
            </a:endParaRPr>
          </a:p>
        </p:txBody>
      </p:sp>
    </p:spTree>
    <p:extLst>
      <p:ext uri="{BB962C8B-B14F-4D97-AF65-F5344CB8AC3E}">
        <p14:creationId xmlns:p14="http://schemas.microsoft.com/office/powerpoint/2010/main" val="26069179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B756-DEB8-0A7D-85DB-895E9E0A47CE}"/>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49E916B9-A3DD-6227-3968-19989837FD14}"/>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BCA91146-906B-6B67-F0D8-61D8762E65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79ABBFBE-7435-1054-6A49-3A6A4689A7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84</a:t>
            </a:fld>
            <a:endParaRPr lang="en-US" altLang="zh-TW" sz="1400">
              <a:ea typeface="華康魏碑體"/>
              <a:cs typeface="華康魏碑體"/>
            </a:endParaRPr>
          </a:p>
        </p:txBody>
      </p:sp>
    </p:spTree>
    <p:extLst>
      <p:ext uri="{BB962C8B-B14F-4D97-AF65-F5344CB8AC3E}">
        <p14:creationId xmlns:p14="http://schemas.microsoft.com/office/powerpoint/2010/main" val="10560114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5EE37-93EB-5F00-8D79-E8CDB0B89A5D}"/>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884999E0-96F3-61D2-3E0C-61547E118D7E}"/>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A959B330-5B44-5AE7-F692-5B967FDF34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26E04458-A043-6E2E-1AF9-333AAD84AC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85</a:t>
            </a:fld>
            <a:endParaRPr lang="en-US" altLang="zh-TW" sz="1400">
              <a:ea typeface="華康魏碑體"/>
              <a:cs typeface="華康魏碑體"/>
            </a:endParaRPr>
          </a:p>
        </p:txBody>
      </p:sp>
    </p:spTree>
    <p:extLst>
      <p:ext uri="{BB962C8B-B14F-4D97-AF65-F5344CB8AC3E}">
        <p14:creationId xmlns:p14="http://schemas.microsoft.com/office/powerpoint/2010/main" val="15086794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0B2A-5B04-4C97-1F87-B8CE2DBD8C66}"/>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87ADE3EA-D4BB-A640-EBCE-26F585434F83}"/>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F63A9679-B813-AA98-F959-270DCFD193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0F88BB79-EB46-3627-0AFE-2E2B1F2848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86</a:t>
            </a:fld>
            <a:endParaRPr lang="en-US" altLang="zh-TW" sz="1400">
              <a:ea typeface="華康魏碑體"/>
              <a:cs typeface="華康魏碑體"/>
            </a:endParaRPr>
          </a:p>
        </p:txBody>
      </p:sp>
    </p:spTree>
    <p:extLst>
      <p:ext uri="{BB962C8B-B14F-4D97-AF65-F5344CB8AC3E}">
        <p14:creationId xmlns:p14="http://schemas.microsoft.com/office/powerpoint/2010/main" val="38475361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476DE-7A65-7623-FDEA-DD69325F602E}"/>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47270255-1746-85AE-A7DE-255102196966}"/>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5296F314-4572-3C3C-1E66-AA0BE02A5A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036FE827-DA0E-2248-922A-6384E6DD0F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87</a:t>
            </a:fld>
            <a:endParaRPr lang="en-US" altLang="zh-TW" sz="1400">
              <a:ea typeface="華康魏碑體"/>
              <a:cs typeface="華康魏碑體"/>
            </a:endParaRPr>
          </a:p>
        </p:txBody>
      </p:sp>
    </p:spTree>
    <p:extLst>
      <p:ext uri="{BB962C8B-B14F-4D97-AF65-F5344CB8AC3E}">
        <p14:creationId xmlns:p14="http://schemas.microsoft.com/office/powerpoint/2010/main" val="14711737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8B34B-EF1A-2047-4BCB-8C237F176F05}"/>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B33D43FA-D4DE-CB05-6CAC-B846BBA2E25D}"/>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CA4EE740-C844-8241-9952-65E4BD0C92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DA066714-EA54-F263-C113-54EB26F298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88</a:t>
            </a:fld>
            <a:endParaRPr lang="en-US" altLang="zh-TW" sz="1400">
              <a:ea typeface="華康魏碑體"/>
              <a:cs typeface="華康魏碑體"/>
            </a:endParaRPr>
          </a:p>
        </p:txBody>
      </p:sp>
    </p:spTree>
    <p:extLst>
      <p:ext uri="{BB962C8B-B14F-4D97-AF65-F5344CB8AC3E}">
        <p14:creationId xmlns:p14="http://schemas.microsoft.com/office/powerpoint/2010/main" val="12646688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A3EE6-1073-3AB6-9E17-235AA638FEDE}"/>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98ED9B22-DD39-5ED2-E4AC-3F5F4988EEAC}"/>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F9399CF3-EA8E-BFD7-F5CB-D666C78D5A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CE72F3A7-BE6C-7BFD-09CE-E8F14617C6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89</a:t>
            </a:fld>
            <a:endParaRPr lang="en-US" altLang="zh-TW" sz="1400">
              <a:ea typeface="華康魏碑體"/>
              <a:cs typeface="華康魏碑體"/>
            </a:endParaRPr>
          </a:p>
        </p:txBody>
      </p:sp>
    </p:spTree>
    <p:extLst>
      <p:ext uri="{BB962C8B-B14F-4D97-AF65-F5344CB8AC3E}">
        <p14:creationId xmlns:p14="http://schemas.microsoft.com/office/powerpoint/2010/main" val="572543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7EE2-A174-9EE4-374B-7275B19ACAFB}"/>
            </a:ext>
          </a:extLst>
        </p:cNvPr>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5D4CCC27-C4F6-A1C4-7593-66AD45964798}"/>
              </a:ext>
            </a:extLst>
          </p:cNvPr>
          <p:cNvSpPr>
            <a:spLocks noGrp="1" noRot="1" noChangeAspect="1" noChangeArrowheads="1" noTextEdit="1"/>
          </p:cNvSpPr>
          <p:nvPr>
            <p:ph type="sldImg"/>
          </p:nvPr>
        </p:nvSpPr>
        <p:spPr/>
      </p:sp>
      <p:sp>
        <p:nvSpPr>
          <p:cNvPr id="11267" name="備忘稿版面配置區 2">
            <a:extLst>
              <a:ext uri="{FF2B5EF4-FFF2-40B4-BE49-F238E27FC236}">
                <a16:creationId xmlns:a16="http://schemas.microsoft.com/office/drawing/2014/main" id="{92F94628-66D5-8808-3C50-D35BB9859C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268" name="投影片編號版面配置區 3">
            <a:extLst>
              <a:ext uri="{FF2B5EF4-FFF2-40B4-BE49-F238E27FC236}">
                <a16:creationId xmlns:a16="http://schemas.microsoft.com/office/drawing/2014/main" id="{1866191F-1D4C-2AB8-690E-4D20F3CB68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6B5A480-3E2F-4BD5-A00C-955CC9E767FB}" type="slidenum">
              <a:rPr lang="en-US" altLang="zh-TW" sz="1400" smtClean="0">
                <a:ea typeface="華康魏碑體"/>
                <a:cs typeface="華康魏碑體"/>
              </a:rPr>
              <a:pPr>
                <a:spcBef>
                  <a:spcPct val="0"/>
                </a:spcBef>
                <a:buFontTx/>
                <a:buNone/>
              </a:pPr>
              <a:t>9</a:t>
            </a:fld>
            <a:endParaRPr lang="en-US" altLang="zh-TW" sz="1400">
              <a:ea typeface="華康魏碑體"/>
              <a:cs typeface="華康魏碑體"/>
            </a:endParaRPr>
          </a:p>
        </p:txBody>
      </p:sp>
    </p:spTree>
    <p:extLst>
      <p:ext uri="{BB962C8B-B14F-4D97-AF65-F5344CB8AC3E}">
        <p14:creationId xmlns:p14="http://schemas.microsoft.com/office/powerpoint/2010/main" val="39550291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a:extLst>
              <a:ext uri="{FF2B5EF4-FFF2-40B4-BE49-F238E27FC236}">
                <a16:creationId xmlns:a16="http://schemas.microsoft.com/office/drawing/2014/main" id="{21C9B4FA-7935-4A35-9A98-2C8B49E2FD25}"/>
              </a:ext>
            </a:extLst>
          </p:cNvPr>
          <p:cNvSpPr>
            <a:spLocks noGrp="1" noRot="1" noChangeAspect="1" noChangeArrowheads="1" noTextEdit="1"/>
          </p:cNvSpPr>
          <p:nvPr>
            <p:ph type="sldImg"/>
          </p:nvPr>
        </p:nvSpPr>
        <p:spPr/>
      </p:sp>
      <p:sp>
        <p:nvSpPr>
          <p:cNvPr id="111619" name="備忘稿版面配置區 2">
            <a:extLst>
              <a:ext uri="{FF2B5EF4-FFF2-40B4-BE49-F238E27FC236}">
                <a16:creationId xmlns:a16="http://schemas.microsoft.com/office/drawing/2014/main" id="{4AD571AD-0D21-4812-91F5-A569437205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1620" name="投影片編號版面配置區 3">
            <a:extLst>
              <a:ext uri="{FF2B5EF4-FFF2-40B4-BE49-F238E27FC236}">
                <a16:creationId xmlns:a16="http://schemas.microsoft.com/office/drawing/2014/main" id="{627C3D39-EA52-4A01-9943-E1C0A6E96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9341815-9256-4EB2-BD7B-B1EE48C5645B}" type="slidenum">
              <a:rPr lang="en-US" altLang="zh-TW" sz="1400" smtClean="0">
                <a:ea typeface="華康魏碑體"/>
                <a:cs typeface="華康魏碑體"/>
              </a:rPr>
              <a:pPr>
                <a:spcBef>
                  <a:spcPct val="0"/>
                </a:spcBef>
                <a:buFontTx/>
                <a:buNone/>
              </a:pPr>
              <a:t>90</a:t>
            </a:fld>
            <a:endParaRPr lang="en-US" altLang="zh-TW" sz="1400">
              <a:ea typeface="華康魏碑體"/>
              <a:cs typeface="華康魏碑體"/>
            </a:endParaRPr>
          </a:p>
        </p:txBody>
      </p:sp>
    </p:spTree>
    <p:extLst>
      <p:ext uri="{BB962C8B-B14F-4D97-AF65-F5344CB8AC3E}">
        <p14:creationId xmlns:p14="http://schemas.microsoft.com/office/powerpoint/2010/main" val="39049735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a:extLst>
              <a:ext uri="{FF2B5EF4-FFF2-40B4-BE49-F238E27FC236}">
                <a16:creationId xmlns:a16="http://schemas.microsoft.com/office/drawing/2014/main" id="{E84C1429-CC95-4007-B53A-15975009E805}"/>
              </a:ext>
            </a:extLst>
          </p:cNvPr>
          <p:cNvSpPr>
            <a:spLocks noGrp="1" noRot="1" noChangeAspect="1" noChangeArrowheads="1" noTextEdit="1"/>
          </p:cNvSpPr>
          <p:nvPr>
            <p:ph type="sldImg"/>
          </p:nvPr>
        </p:nvSpPr>
        <p:spPr/>
      </p:sp>
      <p:sp>
        <p:nvSpPr>
          <p:cNvPr id="15363" name="備忘稿版面配置區 2">
            <a:extLst>
              <a:ext uri="{FF2B5EF4-FFF2-40B4-BE49-F238E27FC236}">
                <a16:creationId xmlns:a16="http://schemas.microsoft.com/office/drawing/2014/main" id="{32600C81-84CA-46CF-87C9-BFA218D128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5364" name="投影片編號版面配置區 3">
            <a:extLst>
              <a:ext uri="{FF2B5EF4-FFF2-40B4-BE49-F238E27FC236}">
                <a16:creationId xmlns:a16="http://schemas.microsoft.com/office/drawing/2014/main" id="{C86C9B50-34F9-49B4-A2F4-451D654395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83B52D75-EA4E-4430-A9F6-BE1F642905F3}" type="slidenum">
              <a:rPr lang="en-US" altLang="zh-TW" sz="1400" smtClean="0">
                <a:ea typeface="華康魏碑體"/>
                <a:cs typeface="華康魏碑體"/>
              </a:rPr>
              <a:pPr>
                <a:spcBef>
                  <a:spcPct val="0"/>
                </a:spcBef>
                <a:buFontTx/>
                <a:buNone/>
              </a:pPr>
              <a:t>91</a:t>
            </a:fld>
            <a:endParaRPr lang="en-US" altLang="zh-TW" sz="1400">
              <a:ea typeface="華康魏碑體"/>
              <a:cs typeface="華康魏碑體"/>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a:extLst>
              <a:ext uri="{FF2B5EF4-FFF2-40B4-BE49-F238E27FC236}">
                <a16:creationId xmlns:a16="http://schemas.microsoft.com/office/drawing/2014/main" id="{C65090DD-42D1-47B1-8D80-DEF76E6EF42D}"/>
              </a:ext>
            </a:extLst>
          </p:cNvPr>
          <p:cNvSpPr>
            <a:spLocks noGrp="1" noRot="1" noChangeAspect="1" noChangeArrowheads="1" noTextEdit="1"/>
          </p:cNvSpPr>
          <p:nvPr>
            <p:ph type="sldImg"/>
          </p:nvPr>
        </p:nvSpPr>
        <p:spPr/>
      </p:sp>
      <p:sp>
        <p:nvSpPr>
          <p:cNvPr id="17411" name="備忘稿版面配置區 2">
            <a:extLst>
              <a:ext uri="{FF2B5EF4-FFF2-40B4-BE49-F238E27FC236}">
                <a16:creationId xmlns:a16="http://schemas.microsoft.com/office/drawing/2014/main" id="{D2640923-C2B0-4042-BAB4-55808615C4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7412" name="投影片編號版面配置區 3">
            <a:extLst>
              <a:ext uri="{FF2B5EF4-FFF2-40B4-BE49-F238E27FC236}">
                <a16:creationId xmlns:a16="http://schemas.microsoft.com/office/drawing/2014/main" id="{57F0FC2F-12CE-48DA-8E70-3D98FFDFD7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34309FAF-F60F-456A-8AB9-DDFE7F686E59}" type="slidenum">
              <a:rPr lang="en-US" altLang="zh-TW" sz="1400" smtClean="0">
                <a:ea typeface="華康魏碑體"/>
                <a:cs typeface="華康魏碑體"/>
              </a:rPr>
              <a:pPr>
                <a:spcBef>
                  <a:spcPct val="0"/>
                </a:spcBef>
                <a:buFontTx/>
                <a:buNone/>
              </a:pPr>
              <a:t>92</a:t>
            </a:fld>
            <a:endParaRPr lang="en-US" altLang="zh-TW" sz="1400">
              <a:ea typeface="華康魏碑體"/>
              <a:cs typeface="華康魏碑體"/>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a:extLst>
              <a:ext uri="{FF2B5EF4-FFF2-40B4-BE49-F238E27FC236}">
                <a16:creationId xmlns:a16="http://schemas.microsoft.com/office/drawing/2014/main" id="{B0830DCA-23C6-461D-8DF6-2E9A1F58A45F}"/>
              </a:ext>
            </a:extLst>
          </p:cNvPr>
          <p:cNvSpPr>
            <a:spLocks noGrp="1" noRot="1" noChangeAspect="1" noChangeArrowheads="1" noTextEdit="1"/>
          </p:cNvSpPr>
          <p:nvPr>
            <p:ph type="sldImg"/>
          </p:nvPr>
        </p:nvSpPr>
        <p:spPr/>
      </p:sp>
      <p:sp>
        <p:nvSpPr>
          <p:cNvPr id="19459" name="備忘稿版面配置區 2">
            <a:extLst>
              <a:ext uri="{FF2B5EF4-FFF2-40B4-BE49-F238E27FC236}">
                <a16:creationId xmlns:a16="http://schemas.microsoft.com/office/drawing/2014/main" id="{4BFCBE91-D055-4DC1-8E24-49452FCDA5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9460" name="投影片編號版面配置區 3">
            <a:extLst>
              <a:ext uri="{FF2B5EF4-FFF2-40B4-BE49-F238E27FC236}">
                <a16:creationId xmlns:a16="http://schemas.microsoft.com/office/drawing/2014/main" id="{FDEBD8B9-0CAB-4D01-ADD3-97F7238D82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8E01911F-4F99-4456-AE45-30AEA712EDBA}" type="slidenum">
              <a:rPr lang="en-US" altLang="zh-TW" sz="1400" smtClean="0">
                <a:ea typeface="華康魏碑體"/>
                <a:cs typeface="華康魏碑體"/>
              </a:rPr>
              <a:pPr>
                <a:spcBef>
                  <a:spcPct val="0"/>
                </a:spcBef>
                <a:buFontTx/>
                <a:buNone/>
              </a:pPr>
              <a:t>93</a:t>
            </a:fld>
            <a:endParaRPr lang="en-US" altLang="zh-TW" sz="1400">
              <a:ea typeface="華康魏碑體"/>
              <a:cs typeface="華康魏碑體"/>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a:extLst>
              <a:ext uri="{FF2B5EF4-FFF2-40B4-BE49-F238E27FC236}">
                <a16:creationId xmlns:a16="http://schemas.microsoft.com/office/drawing/2014/main" id="{7DCC3F1B-1C56-4932-B398-3289EBD10012}"/>
              </a:ext>
            </a:extLst>
          </p:cNvPr>
          <p:cNvSpPr>
            <a:spLocks noGrp="1" noRot="1" noChangeAspect="1" noChangeArrowheads="1" noTextEdit="1"/>
          </p:cNvSpPr>
          <p:nvPr>
            <p:ph type="sldImg"/>
          </p:nvPr>
        </p:nvSpPr>
        <p:spPr/>
      </p:sp>
      <p:sp>
        <p:nvSpPr>
          <p:cNvPr id="21507" name="備忘稿版面配置區 2">
            <a:extLst>
              <a:ext uri="{FF2B5EF4-FFF2-40B4-BE49-F238E27FC236}">
                <a16:creationId xmlns:a16="http://schemas.microsoft.com/office/drawing/2014/main" id="{78802039-BA25-4280-B7CB-24BA1467F7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1508" name="投影片編號版面配置區 3">
            <a:extLst>
              <a:ext uri="{FF2B5EF4-FFF2-40B4-BE49-F238E27FC236}">
                <a16:creationId xmlns:a16="http://schemas.microsoft.com/office/drawing/2014/main" id="{5D53A0E6-0352-4B30-8B83-10BA1064BD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5692667C-0917-434F-9077-413729A63B17}" type="slidenum">
              <a:rPr lang="en-US" altLang="zh-TW" sz="1400" smtClean="0">
                <a:ea typeface="華康魏碑體"/>
                <a:cs typeface="華康魏碑體"/>
              </a:rPr>
              <a:pPr>
                <a:spcBef>
                  <a:spcPct val="0"/>
                </a:spcBef>
                <a:buFontTx/>
                <a:buNone/>
              </a:pPr>
              <a:t>94</a:t>
            </a:fld>
            <a:endParaRPr lang="en-US" altLang="zh-TW" sz="1400">
              <a:ea typeface="華康魏碑體"/>
              <a:cs typeface="華康魏碑體"/>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a:extLst>
              <a:ext uri="{FF2B5EF4-FFF2-40B4-BE49-F238E27FC236}">
                <a16:creationId xmlns:a16="http://schemas.microsoft.com/office/drawing/2014/main" id="{1BE8043E-5BB6-4163-9995-54C3CC323D17}"/>
              </a:ext>
            </a:extLst>
          </p:cNvPr>
          <p:cNvSpPr>
            <a:spLocks noGrp="1" noRot="1" noChangeAspect="1" noChangeArrowheads="1" noTextEdit="1"/>
          </p:cNvSpPr>
          <p:nvPr>
            <p:ph type="sldImg"/>
          </p:nvPr>
        </p:nvSpPr>
        <p:spPr/>
      </p:sp>
      <p:sp>
        <p:nvSpPr>
          <p:cNvPr id="23555" name="備忘稿版面配置區 2">
            <a:extLst>
              <a:ext uri="{FF2B5EF4-FFF2-40B4-BE49-F238E27FC236}">
                <a16:creationId xmlns:a16="http://schemas.microsoft.com/office/drawing/2014/main" id="{161CF634-0B0F-460F-B58F-522B56D1E5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3556" name="投影片編號版面配置區 3">
            <a:extLst>
              <a:ext uri="{FF2B5EF4-FFF2-40B4-BE49-F238E27FC236}">
                <a16:creationId xmlns:a16="http://schemas.microsoft.com/office/drawing/2014/main" id="{C12C44C9-9A79-48B2-9A7D-5A3A980514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5CC28338-F276-4666-8BC6-99E7D95C7DFE}" type="slidenum">
              <a:rPr lang="en-US" altLang="zh-TW" sz="1400" smtClean="0">
                <a:ea typeface="華康魏碑體"/>
                <a:cs typeface="華康魏碑體"/>
              </a:rPr>
              <a:pPr>
                <a:spcBef>
                  <a:spcPct val="0"/>
                </a:spcBef>
                <a:buFontTx/>
                <a:buNone/>
              </a:pPr>
              <a:t>95</a:t>
            </a:fld>
            <a:endParaRPr lang="en-US" altLang="zh-TW" sz="1400">
              <a:ea typeface="華康魏碑體"/>
              <a:cs typeface="華康魏碑體"/>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a:extLst>
              <a:ext uri="{FF2B5EF4-FFF2-40B4-BE49-F238E27FC236}">
                <a16:creationId xmlns:a16="http://schemas.microsoft.com/office/drawing/2014/main" id="{31AC46A5-A044-483D-81BF-38E3E278BF1E}"/>
              </a:ext>
            </a:extLst>
          </p:cNvPr>
          <p:cNvSpPr>
            <a:spLocks noGrp="1" noRot="1" noChangeAspect="1" noChangeArrowheads="1" noTextEdit="1"/>
          </p:cNvSpPr>
          <p:nvPr>
            <p:ph type="sldImg"/>
          </p:nvPr>
        </p:nvSpPr>
        <p:spPr/>
      </p:sp>
      <p:sp>
        <p:nvSpPr>
          <p:cNvPr id="25603" name="備忘稿版面配置區 2">
            <a:extLst>
              <a:ext uri="{FF2B5EF4-FFF2-40B4-BE49-F238E27FC236}">
                <a16:creationId xmlns:a16="http://schemas.microsoft.com/office/drawing/2014/main" id="{DF0889C8-E537-4D96-80C8-E400CBB3F7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5604" name="投影片編號版面配置區 3">
            <a:extLst>
              <a:ext uri="{FF2B5EF4-FFF2-40B4-BE49-F238E27FC236}">
                <a16:creationId xmlns:a16="http://schemas.microsoft.com/office/drawing/2014/main" id="{90F2E94B-CCF9-448B-B1AC-92FB838601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09FDBFE5-5AE2-4613-B013-FDFB3DE08A99}" type="slidenum">
              <a:rPr lang="en-US" altLang="zh-TW" sz="1400" smtClean="0">
                <a:ea typeface="華康魏碑體"/>
                <a:cs typeface="華康魏碑體"/>
              </a:rPr>
              <a:pPr>
                <a:spcBef>
                  <a:spcPct val="0"/>
                </a:spcBef>
                <a:buFontTx/>
                <a:buNone/>
              </a:pPr>
              <a:t>96</a:t>
            </a:fld>
            <a:endParaRPr lang="en-US" altLang="zh-TW" sz="1400">
              <a:ea typeface="華康魏碑體"/>
              <a:cs typeface="華康魏碑體"/>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a:extLst>
              <a:ext uri="{FF2B5EF4-FFF2-40B4-BE49-F238E27FC236}">
                <a16:creationId xmlns:a16="http://schemas.microsoft.com/office/drawing/2014/main" id="{AC993FF7-4AFF-4AA2-A4EC-ABF10E289579}"/>
              </a:ext>
            </a:extLst>
          </p:cNvPr>
          <p:cNvSpPr>
            <a:spLocks noGrp="1" noRot="1" noChangeAspect="1" noChangeArrowheads="1" noTextEdit="1"/>
          </p:cNvSpPr>
          <p:nvPr>
            <p:ph type="sldImg"/>
          </p:nvPr>
        </p:nvSpPr>
        <p:spPr/>
      </p:sp>
      <p:sp>
        <p:nvSpPr>
          <p:cNvPr id="27651" name="備忘稿版面配置區 2">
            <a:extLst>
              <a:ext uri="{FF2B5EF4-FFF2-40B4-BE49-F238E27FC236}">
                <a16:creationId xmlns:a16="http://schemas.microsoft.com/office/drawing/2014/main" id="{F6CF7823-5FD7-414C-B7F3-A524E1266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7652" name="投影片編號版面配置區 3">
            <a:extLst>
              <a:ext uri="{FF2B5EF4-FFF2-40B4-BE49-F238E27FC236}">
                <a16:creationId xmlns:a16="http://schemas.microsoft.com/office/drawing/2014/main" id="{CCA26B1E-5E38-4430-A54E-FEC526C9D3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6875BF52-3DC1-4110-88B3-C5C378543A7D}" type="slidenum">
              <a:rPr lang="en-US" altLang="zh-TW" sz="1400" smtClean="0">
                <a:ea typeface="華康魏碑體"/>
                <a:cs typeface="華康魏碑體"/>
              </a:rPr>
              <a:pPr>
                <a:spcBef>
                  <a:spcPct val="0"/>
                </a:spcBef>
                <a:buFontTx/>
                <a:buNone/>
              </a:pPr>
              <a:t>97</a:t>
            </a:fld>
            <a:endParaRPr lang="en-US" altLang="zh-TW" sz="1400">
              <a:ea typeface="華康魏碑體"/>
              <a:cs typeface="華康魏碑體"/>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a:extLst>
              <a:ext uri="{FF2B5EF4-FFF2-40B4-BE49-F238E27FC236}">
                <a16:creationId xmlns:a16="http://schemas.microsoft.com/office/drawing/2014/main" id="{9CB30336-0002-4FF9-96F6-8CC5B86CA401}"/>
              </a:ext>
            </a:extLst>
          </p:cNvPr>
          <p:cNvSpPr>
            <a:spLocks noGrp="1" noRot="1" noChangeAspect="1" noChangeArrowheads="1" noTextEdit="1"/>
          </p:cNvSpPr>
          <p:nvPr>
            <p:ph type="sldImg"/>
          </p:nvPr>
        </p:nvSpPr>
        <p:spPr/>
      </p:sp>
      <p:sp>
        <p:nvSpPr>
          <p:cNvPr id="29699" name="備忘稿版面配置區 2">
            <a:extLst>
              <a:ext uri="{FF2B5EF4-FFF2-40B4-BE49-F238E27FC236}">
                <a16:creationId xmlns:a16="http://schemas.microsoft.com/office/drawing/2014/main" id="{249E4449-4D97-4F24-B0E7-0D427F9571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9700" name="投影片編號版面配置區 3">
            <a:extLst>
              <a:ext uri="{FF2B5EF4-FFF2-40B4-BE49-F238E27FC236}">
                <a16:creationId xmlns:a16="http://schemas.microsoft.com/office/drawing/2014/main" id="{8FCF7D1F-327B-458B-9280-F84713D62D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CFAF4A60-2FC8-4595-89D3-7ECDBE931615}" type="slidenum">
              <a:rPr lang="en-US" altLang="zh-TW" sz="1400" smtClean="0">
                <a:ea typeface="華康魏碑體"/>
                <a:cs typeface="華康魏碑體"/>
              </a:rPr>
              <a:pPr>
                <a:spcBef>
                  <a:spcPct val="0"/>
                </a:spcBef>
                <a:buFontTx/>
                <a:buNone/>
              </a:pPr>
              <a:t>98</a:t>
            </a:fld>
            <a:endParaRPr lang="en-US" altLang="zh-TW" sz="1400">
              <a:ea typeface="華康魏碑體"/>
              <a:cs typeface="華康魏碑體"/>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a:extLst>
              <a:ext uri="{FF2B5EF4-FFF2-40B4-BE49-F238E27FC236}">
                <a16:creationId xmlns:a16="http://schemas.microsoft.com/office/drawing/2014/main" id="{BA3F71F2-C193-4F11-BE5F-689D69EF0436}"/>
              </a:ext>
            </a:extLst>
          </p:cNvPr>
          <p:cNvSpPr>
            <a:spLocks noGrp="1" noRot="1" noChangeAspect="1" noChangeArrowheads="1" noTextEdit="1"/>
          </p:cNvSpPr>
          <p:nvPr>
            <p:ph type="sldImg"/>
          </p:nvPr>
        </p:nvSpPr>
        <p:spPr/>
      </p:sp>
      <p:sp>
        <p:nvSpPr>
          <p:cNvPr id="31747" name="備忘稿版面配置區 2">
            <a:extLst>
              <a:ext uri="{FF2B5EF4-FFF2-40B4-BE49-F238E27FC236}">
                <a16:creationId xmlns:a16="http://schemas.microsoft.com/office/drawing/2014/main" id="{77EB694E-ADDE-4100-ABD7-1564958C29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1748" name="投影片編號版面配置區 3">
            <a:extLst>
              <a:ext uri="{FF2B5EF4-FFF2-40B4-BE49-F238E27FC236}">
                <a16:creationId xmlns:a16="http://schemas.microsoft.com/office/drawing/2014/main" id="{D1BA69F1-73FA-486A-90D4-ECC6153FD4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ea typeface="新細明體" panose="02020500000000000000" pitchFamily="18" charset="-120"/>
              </a:defRPr>
            </a:lvl1pPr>
            <a:lvl2pPr marL="742950" indent="-285750" defTabSz="911225">
              <a:spcBef>
                <a:spcPct val="30000"/>
              </a:spcBef>
              <a:defRPr sz="1200">
                <a:solidFill>
                  <a:schemeClr val="tx1"/>
                </a:solidFill>
                <a:latin typeface="Times New Roman" panose="02020603050405020304" pitchFamily="18" charset="0"/>
                <a:ea typeface="新細明體" panose="02020500000000000000" pitchFamily="18" charset="-120"/>
              </a:defRPr>
            </a:lvl2pPr>
            <a:lvl3pPr marL="11430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3pPr>
            <a:lvl4pPr marL="16002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4pPr>
            <a:lvl5pPr marL="2057400" indent="-228600" defTabSz="911225">
              <a:spcBef>
                <a:spcPct val="30000"/>
              </a:spcBef>
              <a:defRPr sz="1200">
                <a:solidFill>
                  <a:schemeClr val="tx1"/>
                </a:solidFill>
                <a:latin typeface="Times New Roman" panose="02020603050405020304" pitchFamily="18" charset="0"/>
                <a:ea typeface="新細明體" panose="02020500000000000000" pitchFamily="18" charset="-12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ea typeface="新細明體" panose="02020500000000000000" pitchFamily="18" charset="-120"/>
              </a:defRPr>
            </a:lvl9pPr>
          </a:lstStyle>
          <a:p>
            <a:pPr>
              <a:spcBef>
                <a:spcPct val="0"/>
              </a:spcBef>
              <a:buFontTx/>
              <a:buNone/>
            </a:pPr>
            <a:fld id="{9A7D7430-1923-44E7-A648-57DDB72B5906}" type="slidenum">
              <a:rPr lang="en-US" altLang="zh-TW" sz="1400" smtClean="0">
                <a:ea typeface="華康魏碑體"/>
                <a:cs typeface="華康魏碑體"/>
              </a:rPr>
              <a:pPr>
                <a:spcBef>
                  <a:spcPct val="0"/>
                </a:spcBef>
                <a:buFontTx/>
                <a:buNone/>
              </a:pPr>
              <a:t>99</a:t>
            </a:fld>
            <a:endParaRPr lang="en-US" altLang="zh-TW" sz="1400">
              <a:ea typeface="華康魏碑體"/>
              <a:cs typeface="華康魏碑體"/>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22">
            <a:extLst>
              <a:ext uri="{FF2B5EF4-FFF2-40B4-BE49-F238E27FC236}">
                <a16:creationId xmlns:a16="http://schemas.microsoft.com/office/drawing/2014/main" id="{D48261F9-6C79-45E7-97F7-CCA869E60E16}"/>
              </a:ext>
            </a:extLst>
          </p:cNvPr>
          <p:cNvSpPr>
            <a:spLocks noGrp="1" noChangeArrowheads="1"/>
          </p:cNvSpPr>
          <p:nvPr>
            <p:ph type="sldNum" sz="quarter" idx="10"/>
          </p:nvPr>
        </p:nvSpPr>
        <p:spPr>
          <a:ln/>
        </p:spPr>
        <p:txBody>
          <a:bodyPr/>
          <a:lstStyle>
            <a:lvl1pPr>
              <a:defRPr/>
            </a:lvl1pPr>
          </a:lstStyle>
          <a:p>
            <a:pPr>
              <a:defRPr/>
            </a:pPr>
            <a:fld id="{46E7ECDC-CA40-4899-B8FB-CB8D48B9A6C9}" type="slidenum">
              <a:rPr lang="en-US" altLang="zh-TW"/>
              <a:pPr>
                <a:defRPr/>
              </a:pPr>
              <a:t>‹#›</a:t>
            </a:fld>
            <a:endParaRPr lang="en-US" altLang="zh-TW"/>
          </a:p>
        </p:txBody>
      </p:sp>
      <p:sp>
        <p:nvSpPr>
          <p:cNvPr id="5" name="Rectangle 29">
            <a:extLst>
              <a:ext uri="{FF2B5EF4-FFF2-40B4-BE49-F238E27FC236}">
                <a16:creationId xmlns:a16="http://schemas.microsoft.com/office/drawing/2014/main" id="{5342A397-48EF-4DA4-8050-AA73510E344C}"/>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76335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2">
            <a:extLst>
              <a:ext uri="{FF2B5EF4-FFF2-40B4-BE49-F238E27FC236}">
                <a16:creationId xmlns:a16="http://schemas.microsoft.com/office/drawing/2014/main" id="{E548D6B9-506F-4F8F-9F3E-626455ABC43D}"/>
              </a:ext>
            </a:extLst>
          </p:cNvPr>
          <p:cNvSpPr>
            <a:spLocks noGrp="1" noChangeArrowheads="1"/>
          </p:cNvSpPr>
          <p:nvPr>
            <p:ph type="sldNum" sz="quarter" idx="10"/>
          </p:nvPr>
        </p:nvSpPr>
        <p:spPr>
          <a:ln/>
        </p:spPr>
        <p:txBody>
          <a:bodyPr/>
          <a:lstStyle>
            <a:lvl1pPr>
              <a:defRPr/>
            </a:lvl1pPr>
          </a:lstStyle>
          <a:p>
            <a:pPr>
              <a:defRPr/>
            </a:pPr>
            <a:fld id="{D3B0728E-5764-479B-A17B-4E60BD224984}" type="slidenum">
              <a:rPr lang="en-US" altLang="zh-TW"/>
              <a:pPr>
                <a:defRPr/>
              </a:pPr>
              <a:t>‹#›</a:t>
            </a:fld>
            <a:endParaRPr lang="en-US" altLang="zh-TW"/>
          </a:p>
        </p:txBody>
      </p:sp>
      <p:sp>
        <p:nvSpPr>
          <p:cNvPr id="5" name="Rectangle 29">
            <a:extLst>
              <a:ext uri="{FF2B5EF4-FFF2-40B4-BE49-F238E27FC236}">
                <a16:creationId xmlns:a16="http://schemas.microsoft.com/office/drawing/2014/main" id="{A0D9E08F-FD81-4B4A-A130-DBEE0340A2EF}"/>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3009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5425"/>
            <a:ext cx="2057400" cy="58150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5613" y="225425"/>
            <a:ext cx="6021387" cy="58150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2">
            <a:extLst>
              <a:ext uri="{FF2B5EF4-FFF2-40B4-BE49-F238E27FC236}">
                <a16:creationId xmlns:a16="http://schemas.microsoft.com/office/drawing/2014/main" id="{C9023AC3-0F00-48F7-98C3-B49061C75A18}"/>
              </a:ext>
            </a:extLst>
          </p:cNvPr>
          <p:cNvSpPr>
            <a:spLocks noGrp="1" noChangeArrowheads="1"/>
          </p:cNvSpPr>
          <p:nvPr>
            <p:ph type="sldNum" sz="quarter" idx="10"/>
          </p:nvPr>
        </p:nvSpPr>
        <p:spPr>
          <a:ln/>
        </p:spPr>
        <p:txBody>
          <a:bodyPr/>
          <a:lstStyle>
            <a:lvl1pPr>
              <a:defRPr/>
            </a:lvl1pPr>
          </a:lstStyle>
          <a:p>
            <a:pPr>
              <a:defRPr/>
            </a:pPr>
            <a:fld id="{82E83A7C-2C0F-436E-921E-9C4B183AD0C0}" type="slidenum">
              <a:rPr lang="en-US" altLang="zh-TW"/>
              <a:pPr>
                <a:defRPr/>
              </a:pPr>
              <a:t>‹#›</a:t>
            </a:fld>
            <a:endParaRPr lang="en-US" altLang="zh-TW"/>
          </a:p>
        </p:txBody>
      </p:sp>
      <p:sp>
        <p:nvSpPr>
          <p:cNvPr id="5" name="Rectangle 29">
            <a:extLst>
              <a:ext uri="{FF2B5EF4-FFF2-40B4-BE49-F238E27FC236}">
                <a16:creationId xmlns:a16="http://schemas.microsoft.com/office/drawing/2014/main" id="{DBE85521-6076-442C-81D6-E0D4E73DB9A3}"/>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258940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9">
            <a:extLst>
              <a:ext uri="{FF2B5EF4-FFF2-40B4-BE49-F238E27FC236}">
                <a16:creationId xmlns:a16="http://schemas.microsoft.com/office/drawing/2014/main" id="{4710DD55-84E0-4DBB-886A-664098C75A52}"/>
              </a:ext>
            </a:extLst>
          </p:cNvPr>
          <p:cNvSpPr>
            <a:spLocks noGrp="1" noChangeArrowheads="1"/>
          </p:cNvSpPr>
          <p:nvPr>
            <p:ph type="sldNum" sz="quarter" idx="10"/>
          </p:nvPr>
        </p:nvSpPr>
        <p:spPr>
          <a:ln/>
        </p:spPr>
        <p:txBody>
          <a:bodyPr/>
          <a:lstStyle>
            <a:lvl1pPr>
              <a:defRPr/>
            </a:lvl1pPr>
          </a:lstStyle>
          <a:p>
            <a:pPr>
              <a:defRPr/>
            </a:pPr>
            <a:fld id="{154507AA-E9B1-4145-A5BA-69291A2103C5}" type="slidenum">
              <a:rPr lang="en-US" altLang="zh-TW"/>
              <a:pPr>
                <a:defRPr/>
              </a:pPr>
              <a:t>‹#›</a:t>
            </a:fld>
            <a:endParaRPr lang="en-US" altLang="zh-TW"/>
          </a:p>
        </p:txBody>
      </p:sp>
    </p:spTree>
    <p:extLst>
      <p:ext uri="{BB962C8B-B14F-4D97-AF65-F5344CB8AC3E}">
        <p14:creationId xmlns:p14="http://schemas.microsoft.com/office/powerpoint/2010/main" val="3567562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a:extLst>
              <a:ext uri="{FF2B5EF4-FFF2-40B4-BE49-F238E27FC236}">
                <a16:creationId xmlns:a16="http://schemas.microsoft.com/office/drawing/2014/main" id="{4AD83FD5-E138-48C6-A450-EB47D13E2708}"/>
              </a:ext>
            </a:extLst>
          </p:cNvPr>
          <p:cNvSpPr>
            <a:spLocks noGrp="1" noChangeArrowheads="1"/>
          </p:cNvSpPr>
          <p:nvPr>
            <p:ph type="sldNum" sz="quarter" idx="10"/>
          </p:nvPr>
        </p:nvSpPr>
        <p:spPr>
          <a:ln/>
        </p:spPr>
        <p:txBody>
          <a:bodyPr/>
          <a:lstStyle>
            <a:lvl1pPr>
              <a:defRPr/>
            </a:lvl1pPr>
          </a:lstStyle>
          <a:p>
            <a:pPr>
              <a:defRPr/>
            </a:pPr>
            <a:fld id="{A2C8DFD5-9EE9-45C4-8FB9-03E03DB4CB0A}" type="slidenum">
              <a:rPr lang="en-US" altLang="zh-TW"/>
              <a:pPr>
                <a:defRPr/>
              </a:pPr>
              <a:t>‹#›</a:t>
            </a:fld>
            <a:endParaRPr lang="en-US" altLang="zh-TW"/>
          </a:p>
        </p:txBody>
      </p:sp>
    </p:spTree>
    <p:extLst>
      <p:ext uri="{BB962C8B-B14F-4D97-AF65-F5344CB8AC3E}">
        <p14:creationId xmlns:p14="http://schemas.microsoft.com/office/powerpoint/2010/main" val="2934370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9">
            <a:extLst>
              <a:ext uri="{FF2B5EF4-FFF2-40B4-BE49-F238E27FC236}">
                <a16:creationId xmlns:a16="http://schemas.microsoft.com/office/drawing/2014/main" id="{D7531516-296A-4FD2-B0E0-5820EFF6258B}"/>
              </a:ext>
            </a:extLst>
          </p:cNvPr>
          <p:cNvSpPr>
            <a:spLocks noGrp="1" noChangeArrowheads="1"/>
          </p:cNvSpPr>
          <p:nvPr>
            <p:ph type="sldNum" sz="quarter" idx="10"/>
          </p:nvPr>
        </p:nvSpPr>
        <p:spPr>
          <a:ln/>
        </p:spPr>
        <p:txBody>
          <a:bodyPr/>
          <a:lstStyle>
            <a:lvl1pPr>
              <a:defRPr/>
            </a:lvl1pPr>
          </a:lstStyle>
          <a:p>
            <a:pPr>
              <a:defRPr/>
            </a:pPr>
            <a:fld id="{987A09B7-D05B-4097-83AE-57EF72F10C1B}" type="slidenum">
              <a:rPr lang="en-US" altLang="zh-TW"/>
              <a:pPr>
                <a:defRPr/>
              </a:pPr>
              <a:t>‹#›</a:t>
            </a:fld>
            <a:endParaRPr lang="en-US" altLang="zh-TW"/>
          </a:p>
        </p:txBody>
      </p:sp>
    </p:spTree>
    <p:extLst>
      <p:ext uri="{BB962C8B-B14F-4D97-AF65-F5344CB8AC3E}">
        <p14:creationId xmlns:p14="http://schemas.microsoft.com/office/powerpoint/2010/main" val="2227771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5613" y="1193800"/>
            <a:ext cx="40386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6613" y="1193800"/>
            <a:ext cx="4040187"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9">
            <a:extLst>
              <a:ext uri="{FF2B5EF4-FFF2-40B4-BE49-F238E27FC236}">
                <a16:creationId xmlns:a16="http://schemas.microsoft.com/office/drawing/2014/main" id="{020F5555-4BBA-48E0-A8A0-57463569BE5A}"/>
              </a:ext>
            </a:extLst>
          </p:cNvPr>
          <p:cNvSpPr>
            <a:spLocks noGrp="1" noChangeArrowheads="1"/>
          </p:cNvSpPr>
          <p:nvPr>
            <p:ph type="sldNum" sz="quarter" idx="10"/>
          </p:nvPr>
        </p:nvSpPr>
        <p:spPr>
          <a:ln/>
        </p:spPr>
        <p:txBody>
          <a:bodyPr/>
          <a:lstStyle>
            <a:lvl1pPr>
              <a:defRPr/>
            </a:lvl1pPr>
          </a:lstStyle>
          <a:p>
            <a:pPr>
              <a:defRPr/>
            </a:pPr>
            <a:fld id="{8A7EAF92-C13F-4773-996D-76AFB6E8FA78}" type="slidenum">
              <a:rPr lang="en-US" altLang="zh-TW"/>
              <a:pPr>
                <a:defRPr/>
              </a:pPr>
              <a:t>‹#›</a:t>
            </a:fld>
            <a:endParaRPr lang="en-US" altLang="zh-TW"/>
          </a:p>
        </p:txBody>
      </p:sp>
    </p:spTree>
    <p:extLst>
      <p:ext uri="{BB962C8B-B14F-4D97-AF65-F5344CB8AC3E}">
        <p14:creationId xmlns:p14="http://schemas.microsoft.com/office/powerpoint/2010/main" val="254852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9">
            <a:extLst>
              <a:ext uri="{FF2B5EF4-FFF2-40B4-BE49-F238E27FC236}">
                <a16:creationId xmlns:a16="http://schemas.microsoft.com/office/drawing/2014/main" id="{A39DCB69-DDE1-469E-BF29-8EB52AD6002F}"/>
              </a:ext>
            </a:extLst>
          </p:cNvPr>
          <p:cNvSpPr>
            <a:spLocks noGrp="1" noChangeArrowheads="1"/>
          </p:cNvSpPr>
          <p:nvPr>
            <p:ph type="sldNum" sz="quarter" idx="10"/>
          </p:nvPr>
        </p:nvSpPr>
        <p:spPr>
          <a:ln/>
        </p:spPr>
        <p:txBody>
          <a:bodyPr/>
          <a:lstStyle>
            <a:lvl1pPr>
              <a:defRPr/>
            </a:lvl1pPr>
          </a:lstStyle>
          <a:p>
            <a:pPr>
              <a:defRPr/>
            </a:pPr>
            <a:fld id="{C6FB2857-B001-4680-8463-481DE5E3609B}" type="slidenum">
              <a:rPr lang="en-US" altLang="zh-TW"/>
              <a:pPr>
                <a:defRPr/>
              </a:pPr>
              <a:t>‹#›</a:t>
            </a:fld>
            <a:endParaRPr lang="en-US" altLang="zh-TW"/>
          </a:p>
        </p:txBody>
      </p:sp>
    </p:spTree>
    <p:extLst>
      <p:ext uri="{BB962C8B-B14F-4D97-AF65-F5344CB8AC3E}">
        <p14:creationId xmlns:p14="http://schemas.microsoft.com/office/powerpoint/2010/main" val="162737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9">
            <a:extLst>
              <a:ext uri="{FF2B5EF4-FFF2-40B4-BE49-F238E27FC236}">
                <a16:creationId xmlns:a16="http://schemas.microsoft.com/office/drawing/2014/main" id="{5C3B5ACD-DC07-4370-B6BE-D293CBFF3A31}"/>
              </a:ext>
            </a:extLst>
          </p:cNvPr>
          <p:cNvSpPr>
            <a:spLocks noGrp="1" noChangeArrowheads="1"/>
          </p:cNvSpPr>
          <p:nvPr>
            <p:ph type="sldNum" sz="quarter" idx="10"/>
          </p:nvPr>
        </p:nvSpPr>
        <p:spPr>
          <a:ln/>
        </p:spPr>
        <p:txBody>
          <a:bodyPr/>
          <a:lstStyle>
            <a:lvl1pPr>
              <a:defRPr/>
            </a:lvl1pPr>
          </a:lstStyle>
          <a:p>
            <a:pPr>
              <a:defRPr/>
            </a:pPr>
            <a:fld id="{A87E4065-70B6-4E64-85D1-96123F285B30}" type="slidenum">
              <a:rPr lang="en-US" altLang="zh-TW"/>
              <a:pPr>
                <a:defRPr/>
              </a:pPr>
              <a:t>‹#›</a:t>
            </a:fld>
            <a:endParaRPr lang="en-US" altLang="zh-TW"/>
          </a:p>
        </p:txBody>
      </p:sp>
    </p:spTree>
    <p:extLst>
      <p:ext uri="{BB962C8B-B14F-4D97-AF65-F5344CB8AC3E}">
        <p14:creationId xmlns:p14="http://schemas.microsoft.com/office/powerpoint/2010/main" val="3657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25E9E45-DD9F-4A55-ABB1-A841D35C9CA0}"/>
              </a:ext>
            </a:extLst>
          </p:cNvPr>
          <p:cNvSpPr>
            <a:spLocks noGrp="1" noChangeArrowheads="1"/>
          </p:cNvSpPr>
          <p:nvPr>
            <p:ph type="sldNum" sz="quarter" idx="10"/>
          </p:nvPr>
        </p:nvSpPr>
        <p:spPr>
          <a:ln/>
        </p:spPr>
        <p:txBody>
          <a:bodyPr/>
          <a:lstStyle>
            <a:lvl1pPr>
              <a:defRPr/>
            </a:lvl1pPr>
          </a:lstStyle>
          <a:p>
            <a:pPr>
              <a:defRPr/>
            </a:pPr>
            <a:fld id="{F282E0A3-4021-4B01-BB2C-80B76744F5BD}" type="slidenum">
              <a:rPr lang="en-US" altLang="zh-TW"/>
              <a:pPr>
                <a:defRPr/>
              </a:pPr>
              <a:t>‹#›</a:t>
            </a:fld>
            <a:endParaRPr lang="en-US" altLang="zh-TW"/>
          </a:p>
        </p:txBody>
      </p:sp>
    </p:spTree>
    <p:extLst>
      <p:ext uri="{BB962C8B-B14F-4D97-AF65-F5344CB8AC3E}">
        <p14:creationId xmlns:p14="http://schemas.microsoft.com/office/powerpoint/2010/main" val="227666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9">
            <a:extLst>
              <a:ext uri="{FF2B5EF4-FFF2-40B4-BE49-F238E27FC236}">
                <a16:creationId xmlns:a16="http://schemas.microsoft.com/office/drawing/2014/main" id="{F6481CEA-67EE-4138-84F6-5CDBFC1C5616}"/>
              </a:ext>
            </a:extLst>
          </p:cNvPr>
          <p:cNvSpPr>
            <a:spLocks noGrp="1" noChangeArrowheads="1"/>
          </p:cNvSpPr>
          <p:nvPr>
            <p:ph type="sldNum" sz="quarter" idx="10"/>
          </p:nvPr>
        </p:nvSpPr>
        <p:spPr>
          <a:ln/>
        </p:spPr>
        <p:txBody>
          <a:bodyPr/>
          <a:lstStyle>
            <a:lvl1pPr>
              <a:defRPr/>
            </a:lvl1pPr>
          </a:lstStyle>
          <a:p>
            <a:pPr>
              <a:defRPr/>
            </a:pPr>
            <a:fld id="{C33213E8-273D-4E6D-9800-6ED5788E1C24}" type="slidenum">
              <a:rPr lang="en-US" altLang="zh-TW"/>
              <a:pPr>
                <a:defRPr/>
              </a:pPr>
              <a:t>‹#›</a:t>
            </a:fld>
            <a:endParaRPr lang="en-US" altLang="zh-TW"/>
          </a:p>
        </p:txBody>
      </p:sp>
    </p:spTree>
    <p:extLst>
      <p:ext uri="{BB962C8B-B14F-4D97-AF65-F5344CB8AC3E}">
        <p14:creationId xmlns:p14="http://schemas.microsoft.com/office/powerpoint/2010/main" val="236434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2">
            <a:extLst>
              <a:ext uri="{FF2B5EF4-FFF2-40B4-BE49-F238E27FC236}">
                <a16:creationId xmlns:a16="http://schemas.microsoft.com/office/drawing/2014/main" id="{4826DA6C-B4B1-4796-9EEF-028C9681B8BD}"/>
              </a:ext>
            </a:extLst>
          </p:cNvPr>
          <p:cNvSpPr>
            <a:spLocks noGrp="1" noChangeArrowheads="1"/>
          </p:cNvSpPr>
          <p:nvPr>
            <p:ph type="sldNum" sz="quarter" idx="10"/>
          </p:nvPr>
        </p:nvSpPr>
        <p:spPr>
          <a:ln/>
        </p:spPr>
        <p:txBody>
          <a:bodyPr/>
          <a:lstStyle>
            <a:lvl1pPr>
              <a:defRPr/>
            </a:lvl1pPr>
          </a:lstStyle>
          <a:p>
            <a:pPr>
              <a:defRPr/>
            </a:pPr>
            <a:fld id="{9731344A-8A7F-4D0A-9DB6-171D45659DEC}" type="slidenum">
              <a:rPr lang="en-US" altLang="zh-TW"/>
              <a:pPr>
                <a:defRPr/>
              </a:pPr>
              <a:t>‹#›</a:t>
            </a:fld>
            <a:endParaRPr lang="en-US" altLang="zh-TW"/>
          </a:p>
        </p:txBody>
      </p:sp>
      <p:sp>
        <p:nvSpPr>
          <p:cNvPr id="5" name="Rectangle 29">
            <a:extLst>
              <a:ext uri="{FF2B5EF4-FFF2-40B4-BE49-F238E27FC236}">
                <a16:creationId xmlns:a16="http://schemas.microsoft.com/office/drawing/2014/main" id="{12641905-ED6D-435D-841E-97FFD902B02D}"/>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1262067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9">
            <a:extLst>
              <a:ext uri="{FF2B5EF4-FFF2-40B4-BE49-F238E27FC236}">
                <a16:creationId xmlns:a16="http://schemas.microsoft.com/office/drawing/2014/main" id="{B380F0B7-E5D1-4EBD-A579-408DB4B365AD}"/>
              </a:ext>
            </a:extLst>
          </p:cNvPr>
          <p:cNvSpPr>
            <a:spLocks noGrp="1" noChangeArrowheads="1"/>
          </p:cNvSpPr>
          <p:nvPr>
            <p:ph type="sldNum" sz="quarter" idx="10"/>
          </p:nvPr>
        </p:nvSpPr>
        <p:spPr>
          <a:ln/>
        </p:spPr>
        <p:txBody>
          <a:bodyPr/>
          <a:lstStyle>
            <a:lvl1pPr>
              <a:defRPr/>
            </a:lvl1pPr>
          </a:lstStyle>
          <a:p>
            <a:pPr>
              <a:defRPr/>
            </a:pPr>
            <a:fld id="{78DFE6FF-F354-403F-96DA-B6C45A8C2B47}" type="slidenum">
              <a:rPr lang="en-US" altLang="zh-TW"/>
              <a:pPr>
                <a:defRPr/>
              </a:pPr>
              <a:t>‹#›</a:t>
            </a:fld>
            <a:endParaRPr lang="en-US" altLang="zh-TW"/>
          </a:p>
        </p:txBody>
      </p:sp>
    </p:spTree>
    <p:extLst>
      <p:ext uri="{BB962C8B-B14F-4D97-AF65-F5344CB8AC3E}">
        <p14:creationId xmlns:p14="http://schemas.microsoft.com/office/powerpoint/2010/main" val="290597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a:extLst>
              <a:ext uri="{FF2B5EF4-FFF2-40B4-BE49-F238E27FC236}">
                <a16:creationId xmlns:a16="http://schemas.microsoft.com/office/drawing/2014/main" id="{C83F61AF-DB5E-458D-8FC8-991DAD0A40F9}"/>
              </a:ext>
            </a:extLst>
          </p:cNvPr>
          <p:cNvSpPr>
            <a:spLocks noGrp="1" noChangeArrowheads="1"/>
          </p:cNvSpPr>
          <p:nvPr>
            <p:ph type="sldNum" sz="quarter" idx="10"/>
          </p:nvPr>
        </p:nvSpPr>
        <p:spPr>
          <a:ln/>
        </p:spPr>
        <p:txBody>
          <a:bodyPr/>
          <a:lstStyle>
            <a:lvl1pPr>
              <a:defRPr/>
            </a:lvl1pPr>
          </a:lstStyle>
          <a:p>
            <a:pPr>
              <a:defRPr/>
            </a:pPr>
            <a:fld id="{6B156F32-2041-42C0-B98B-E64B9E621E65}" type="slidenum">
              <a:rPr lang="en-US" altLang="zh-TW"/>
              <a:pPr>
                <a:defRPr/>
              </a:pPr>
              <a:t>‹#›</a:t>
            </a:fld>
            <a:endParaRPr lang="en-US" altLang="zh-TW"/>
          </a:p>
        </p:txBody>
      </p:sp>
    </p:spTree>
    <p:extLst>
      <p:ext uri="{BB962C8B-B14F-4D97-AF65-F5344CB8AC3E}">
        <p14:creationId xmlns:p14="http://schemas.microsoft.com/office/powerpoint/2010/main" val="80196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5425"/>
            <a:ext cx="2057400" cy="58150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5613" y="225425"/>
            <a:ext cx="6021387" cy="58150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9">
            <a:extLst>
              <a:ext uri="{FF2B5EF4-FFF2-40B4-BE49-F238E27FC236}">
                <a16:creationId xmlns:a16="http://schemas.microsoft.com/office/drawing/2014/main" id="{050BB07F-67E3-4FF4-BC4F-FA18D655F543}"/>
              </a:ext>
            </a:extLst>
          </p:cNvPr>
          <p:cNvSpPr>
            <a:spLocks noGrp="1" noChangeArrowheads="1"/>
          </p:cNvSpPr>
          <p:nvPr>
            <p:ph type="sldNum" sz="quarter" idx="10"/>
          </p:nvPr>
        </p:nvSpPr>
        <p:spPr>
          <a:ln/>
        </p:spPr>
        <p:txBody>
          <a:bodyPr/>
          <a:lstStyle>
            <a:lvl1pPr>
              <a:defRPr/>
            </a:lvl1pPr>
          </a:lstStyle>
          <a:p>
            <a:pPr>
              <a:defRPr/>
            </a:pPr>
            <a:fld id="{3025F88C-5826-4514-AB13-E802E29538E7}" type="slidenum">
              <a:rPr lang="en-US" altLang="zh-TW"/>
              <a:pPr>
                <a:defRPr/>
              </a:pPr>
              <a:t>‹#›</a:t>
            </a:fld>
            <a:endParaRPr lang="en-US" altLang="zh-TW"/>
          </a:p>
        </p:txBody>
      </p:sp>
    </p:spTree>
    <p:extLst>
      <p:ext uri="{BB962C8B-B14F-4D97-AF65-F5344CB8AC3E}">
        <p14:creationId xmlns:p14="http://schemas.microsoft.com/office/powerpoint/2010/main" val="27195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2">
            <a:extLst>
              <a:ext uri="{FF2B5EF4-FFF2-40B4-BE49-F238E27FC236}">
                <a16:creationId xmlns:a16="http://schemas.microsoft.com/office/drawing/2014/main" id="{DF18FE25-2F3C-4725-BEE2-8DFE82E73140}"/>
              </a:ext>
            </a:extLst>
          </p:cNvPr>
          <p:cNvSpPr>
            <a:spLocks noGrp="1" noChangeArrowheads="1"/>
          </p:cNvSpPr>
          <p:nvPr>
            <p:ph type="sldNum" sz="quarter" idx="10"/>
          </p:nvPr>
        </p:nvSpPr>
        <p:spPr>
          <a:ln/>
        </p:spPr>
        <p:txBody>
          <a:bodyPr/>
          <a:lstStyle>
            <a:lvl1pPr>
              <a:defRPr/>
            </a:lvl1pPr>
          </a:lstStyle>
          <a:p>
            <a:pPr>
              <a:defRPr/>
            </a:pPr>
            <a:fld id="{83026645-4583-4D9C-B575-44DDF4BB4075}" type="slidenum">
              <a:rPr lang="en-US" altLang="zh-TW"/>
              <a:pPr>
                <a:defRPr/>
              </a:pPr>
              <a:t>‹#›</a:t>
            </a:fld>
            <a:endParaRPr lang="en-US" altLang="zh-TW"/>
          </a:p>
        </p:txBody>
      </p:sp>
      <p:sp>
        <p:nvSpPr>
          <p:cNvPr id="5" name="Rectangle 29">
            <a:extLst>
              <a:ext uri="{FF2B5EF4-FFF2-40B4-BE49-F238E27FC236}">
                <a16:creationId xmlns:a16="http://schemas.microsoft.com/office/drawing/2014/main" id="{8ACE0390-E10D-48AD-8949-7F7C284E9F0C}"/>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299434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5613" y="1193800"/>
            <a:ext cx="40386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6613" y="1193800"/>
            <a:ext cx="4040187"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2">
            <a:extLst>
              <a:ext uri="{FF2B5EF4-FFF2-40B4-BE49-F238E27FC236}">
                <a16:creationId xmlns:a16="http://schemas.microsoft.com/office/drawing/2014/main" id="{FAC7A5D6-E4D5-481C-AC56-B4E0E975CD3C}"/>
              </a:ext>
            </a:extLst>
          </p:cNvPr>
          <p:cNvSpPr>
            <a:spLocks noGrp="1" noChangeArrowheads="1"/>
          </p:cNvSpPr>
          <p:nvPr>
            <p:ph type="sldNum" sz="quarter" idx="10"/>
          </p:nvPr>
        </p:nvSpPr>
        <p:spPr>
          <a:ln/>
        </p:spPr>
        <p:txBody>
          <a:bodyPr/>
          <a:lstStyle>
            <a:lvl1pPr>
              <a:defRPr/>
            </a:lvl1pPr>
          </a:lstStyle>
          <a:p>
            <a:pPr>
              <a:defRPr/>
            </a:pPr>
            <a:fld id="{8A9EDB16-9CA2-4609-A2B0-B09A726A5D83}" type="slidenum">
              <a:rPr lang="en-US" altLang="zh-TW"/>
              <a:pPr>
                <a:defRPr/>
              </a:pPr>
              <a:t>‹#›</a:t>
            </a:fld>
            <a:endParaRPr lang="en-US" altLang="zh-TW"/>
          </a:p>
        </p:txBody>
      </p:sp>
      <p:sp>
        <p:nvSpPr>
          <p:cNvPr id="6" name="Rectangle 29">
            <a:extLst>
              <a:ext uri="{FF2B5EF4-FFF2-40B4-BE49-F238E27FC236}">
                <a16:creationId xmlns:a16="http://schemas.microsoft.com/office/drawing/2014/main" id="{F78072D1-187C-4903-AAF4-4F323BEAEB2B}"/>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261343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2">
            <a:extLst>
              <a:ext uri="{FF2B5EF4-FFF2-40B4-BE49-F238E27FC236}">
                <a16:creationId xmlns:a16="http://schemas.microsoft.com/office/drawing/2014/main" id="{11A0C69D-B7FC-4A67-AB81-559C6941E0AA}"/>
              </a:ext>
            </a:extLst>
          </p:cNvPr>
          <p:cNvSpPr>
            <a:spLocks noGrp="1" noChangeArrowheads="1"/>
          </p:cNvSpPr>
          <p:nvPr>
            <p:ph type="sldNum" sz="quarter" idx="10"/>
          </p:nvPr>
        </p:nvSpPr>
        <p:spPr>
          <a:ln/>
        </p:spPr>
        <p:txBody>
          <a:bodyPr/>
          <a:lstStyle>
            <a:lvl1pPr>
              <a:defRPr/>
            </a:lvl1pPr>
          </a:lstStyle>
          <a:p>
            <a:pPr>
              <a:defRPr/>
            </a:pPr>
            <a:fld id="{ECC70B24-B080-4C41-91FD-75756C2DBCAE}" type="slidenum">
              <a:rPr lang="en-US" altLang="zh-TW"/>
              <a:pPr>
                <a:defRPr/>
              </a:pPr>
              <a:t>‹#›</a:t>
            </a:fld>
            <a:endParaRPr lang="en-US" altLang="zh-TW"/>
          </a:p>
        </p:txBody>
      </p:sp>
      <p:sp>
        <p:nvSpPr>
          <p:cNvPr id="8" name="Rectangle 29">
            <a:extLst>
              <a:ext uri="{FF2B5EF4-FFF2-40B4-BE49-F238E27FC236}">
                <a16:creationId xmlns:a16="http://schemas.microsoft.com/office/drawing/2014/main" id="{028210F6-841F-4F70-9E4A-C8AA26234914}"/>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19993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22">
            <a:extLst>
              <a:ext uri="{FF2B5EF4-FFF2-40B4-BE49-F238E27FC236}">
                <a16:creationId xmlns:a16="http://schemas.microsoft.com/office/drawing/2014/main" id="{3DE1CED2-58C8-464A-BAA9-9586620B2A5C}"/>
              </a:ext>
            </a:extLst>
          </p:cNvPr>
          <p:cNvSpPr>
            <a:spLocks noGrp="1" noChangeArrowheads="1"/>
          </p:cNvSpPr>
          <p:nvPr>
            <p:ph type="sldNum" sz="quarter" idx="10"/>
          </p:nvPr>
        </p:nvSpPr>
        <p:spPr>
          <a:ln/>
        </p:spPr>
        <p:txBody>
          <a:bodyPr/>
          <a:lstStyle>
            <a:lvl1pPr>
              <a:defRPr/>
            </a:lvl1pPr>
          </a:lstStyle>
          <a:p>
            <a:pPr>
              <a:defRPr/>
            </a:pPr>
            <a:fld id="{D7319573-C30E-4DA4-9B3A-E1B93459F57E}" type="slidenum">
              <a:rPr lang="en-US" altLang="zh-TW"/>
              <a:pPr>
                <a:defRPr/>
              </a:pPr>
              <a:t>‹#›</a:t>
            </a:fld>
            <a:endParaRPr lang="en-US" altLang="zh-TW"/>
          </a:p>
        </p:txBody>
      </p:sp>
      <p:sp>
        <p:nvSpPr>
          <p:cNvPr id="4" name="Rectangle 29">
            <a:extLst>
              <a:ext uri="{FF2B5EF4-FFF2-40B4-BE49-F238E27FC236}">
                <a16:creationId xmlns:a16="http://schemas.microsoft.com/office/drawing/2014/main" id="{88022DBC-51BC-48AD-AFE7-5C8507ABF2B8}"/>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323631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1"/>
        </a:solidFill>
        <a:effectLst/>
      </p:bgPr>
    </p:bg>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BE5FC085-3A66-4137-A896-AB82793B9282}"/>
              </a:ext>
            </a:extLst>
          </p:cNvPr>
          <p:cNvSpPr>
            <a:spLocks noGrp="1" noChangeArrowheads="1"/>
          </p:cNvSpPr>
          <p:nvPr>
            <p:ph type="sldNum" sz="quarter" idx="10"/>
          </p:nvPr>
        </p:nvSpPr>
        <p:spPr/>
        <p:txBody>
          <a:bodyPr/>
          <a:lstStyle>
            <a:lvl1pPr>
              <a:defRPr/>
            </a:lvl1pPr>
          </a:lstStyle>
          <a:p>
            <a:pPr>
              <a:defRPr/>
            </a:pPr>
            <a:fld id="{AF0F5C1E-DE50-4238-9147-D9BC8F75E6F6}" type="slidenum">
              <a:rPr lang="en-US" altLang="zh-TW"/>
              <a:pPr>
                <a:defRPr/>
              </a:pPr>
              <a:t>‹#›</a:t>
            </a:fld>
            <a:endParaRPr lang="en-US" altLang="zh-TW"/>
          </a:p>
        </p:txBody>
      </p:sp>
    </p:spTree>
    <p:extLst>
      <p:ext uri="{BB962C8B-B14F-4D97-AF65-F5344CB8AC3E}">
        <p14:creationId xmlns:p14="http://schemas.microsoft.com/office/powerpoint/2010/main" val="116637697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2">
            <a:extLst>
              <a:ext uri="{FF2B5EF4-FFF2-40B4-BE49-F238E27FC236}">
                <a16:creationId xmlns:a16="http://schemas.microsoft.com/office/drawing/2014/main" id="{066C15BD-F9B9-4029-B7E2-A1C275258CC7}"/>
              </a:ext>
            </a:extLst>
          </p:cNvPr>
          <p:cNvSpPr>
            <a:spLocks noGrp="1" noChangeArrowheads="1"/>
          </p:cNvSpPr>
          <p:nvPr>
            <p:ph type="sldNum" sz="quarter" idx="10"/>
          </p:nvPr>
        </p:nvSpPr>
        <p:spPr>
          <a:ln/>
        </p:spPr>
        <p:txBody>
          <a:bodyPr/>
          <a:lstStyle>
            <a:lvl1pPr>
              <a:defRPr/>
            </a:lvl1pPr>
          </a:lstStyle>
          <a:p>
            <a:pPr>
              <a:defRPr/>
            </a:pPr>
            <a:fld id="{E3B3590C-A0F7-47AF-A1D7-D46F639F43F3}" type="slidenum">
              <a:rPr lang="en-US" altLang="zh-TW"/>
              <a:pPr>
                <a:defRPr/>
              </a:pPr>
              <a:t>‹#›</a:t>
            </a:fld>
            <a:endParaRPr lang="en-US" altLang="zh-TW"/>
          </a:p>
        </p:txBody>
      </p:sp>
      <p:sp>
        <p:nvSpPr>
          <p:cNvPr id="6" name="Rectangle 29">
            <a:extLst>
              <a:ext uri="{FF2B5EF4-FFF2-40B4-BE49-F238E27FC236}">
                <a16:creationId xmlns:a16="http://schemas.microsoft.com/office/drawing/2014/main" id="{591DBEDD-500D-4D84-854D-37B71A8B2738}"/>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77059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2">
            <a:extLst>
              <a:ext uri="{FF2B5EF4-FFF2-40B4-BE49-F238E27FC236}">
                <a16:creationId xmlns:a16="http://schemas.microsoft.com/office/drawing/2014/main" id="{3B36C299-CAF0-44BD-A8DF-FE3E0D6AFB8F}"/>
              </a:ext>
            </a:extLst>
          </p:cNvPr>
          <p:cNvSpPr>
            <a:spLocks noGrp="1" noChangeArrowheads="1"/>
          </p:cNvSpPr>
          <p:nvPr>
            <p:ph type="sldNum" sz="quarter" idx="10"/>
          </p:nvPr>
        </p:nvSpPr>
        <p:spPr>
          <a:ln/>
        </p:spPr>
        <p:txBody>
          <a:bodyPr/>
          <a:lstStyle>
            <a:lvl1pPr>
              <a:defRPr/>
            </a:lvl1pPr>
          </a:lstStyle>
          <a:p>
            <a:pPr>
              <a:defRPr/>
            </a:pPr>
            <a:fld id="{B653F27E-1EF7-4134-8AC9-1FC3715A00E3}" type="slidenum">
              <a:rPr lang="en-US" altLang="zh-TW"/>
              <a:pPr>
                <a:defRPr/>
              </a:pPr>
              <a:t>‹#›</a:t>
            </a:fld>
            <a:endParaRPr lang="en-US" altLang="zh-TW"/>
          </a:p>
        </p:txBody>
      </p:sp>
      <p:sp>
        <p:nvSpPr>
          <p:cNvPr id="6" name="Rectangle 29">
            <a:extLst>
              <a:ext uri="{FF2B5EF4-FFF2-40B4-BE49-F238E27FC236}">
                <a16:creationId xmlns:a16="http://schemas.microsoft.com/office/drawing/2014/main" id="{714EBEF6-2A23-45E8-BB79-FAF491CFA750}"/>
              </a:ext>
            </a:extLst>
          </p:cNvPr>
          <p:cNvSpPr>
            <a:spLocks noGrp="1" noChangeArrowheads="1"/>
          </p:cNvSpPr>
          <p:nvPr>
            <p:ph type="ftr" sz="quarter" idx="11"/>
          </p:nvPr>
        </p:nvSpPr>
        <p:spPr>
          <a:ln/>
        </p:spPr>
        <p:txBody>
          <a:bodyPr/>
          <a:lstStyle>
            <a:lvl1pPr>
              <a:defRPr/>
            </a:lvl1pPr>
          </a:lstStyle>
          <a:p>
            <a:pPr>
              <a:defRPr/>
            </a:pPr>
            <a:r>
              <a:rPr lang="en-US"/>
              <a:t>1020410工程會推動仲裁工作</a:t>
            </a:r>
          </a:p>
        </p:txBody>
      </p:sp>
    </p:spTree>
    <p:extLst>
      <p:ext uri="{BB962C8B-B14F-4D97-AF65-F5344CB8AC3E}">
        <p14:creationId xmlns:p14="http://schemas.microsoft.com/office/powerpoint/2010/main" val="30878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35" descr="綠草原_1">
            <a:extLst>
              <a:ext uri="{FF2B5EF4-FFF2-40B4-BE49-F238E27FC236}">
                <a16:creationId xmlns:a16="http://schemas.microsoft.com/office/drawing/2014/main" id="{6CE1E3F9-3566-41B9-BCA7-15FAB68E5A0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764213"/>
            <a:ext cx="91440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4CBAE66A-1008-454E-86F3-C562065A7B41}"/>
              </a:ext>
            </a:extLst>
          </p:cNvPr>
          <p:cNvSpPr>
            <a:spLocks noGrp="1" noChangeArrowheads="1"/>
          </p:cNvSpPr>
          <p:nvPr>
            <p:ph type="body" idx="1"/>
          </p:nvPr>
        </p:nvSpPr>
        <p:spPr bwMode="auto">
          <a:xfrm>
            <a:off x="455613" y="1193800"/>
            <a:ext cx="8231187"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zh-TW" altLang="en-US"/>
              <a:t>按一下以編輯母片</a:t>
            </a:r>
          </a:p>
          <a:p>
            <a:pPr lvl="1"/>
            <a:endParaRPr lang="zh-TW" altLang="zh-TW"/>
          </a:p>
        </p:txBody>
      </p:sp>
      <p:sp>
        <p:nvSpPr>
          <p:cNvPr id="1028" name="Rectangle 18">
            <a:extLst>
              <a:ext uri="{FF2B5EF4-FFF2-40B4-BE49-F238E27FC236}">
                <a16:creationId xmlns:a16="http://schemas.microsoft.com/office/drawing/2014/main" id="{90CC5871-F419-4704-902E-5BFF2E1E3B1A}"/>
              </a:ext>
            </a:extLst>
          </p:cNvPr>
          <p:cNvSpPr>
            <a:spLocks noGrp="1" noChangeArrowheads="1"/>
          </p:cNvSpPr>
          <p:nvPr>
            <p:ph type="title"/>
          </p:nvPr>
        </p:nvSpPr>
        <p:spPr bwMode="auto">
          <a:xfrm>
            <a:off x="455613" y="225425"/>
            <a:ext cx="82311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9" name="矩形 5">
            <a:extLst>
              <a:ext uri="{FF2B5EF4-FFF2-40B4-BE49-F238E27FC236}">
                <a16:creationId xmlns:a16="http://schemas.microsoft.com/office/drawing/2014/main" id="{282E989E-4115-416C-8840-0ABD4276C344}"/>
              </a:ext>
            </a:extLst>
          </p:cNvPr>
          <p:cNvSpPr>
            <a:spLocks noChangeArrowheads="1"/>
          </p:cNvSpPr>
          <p:nvPr userDrawn="1"/>
        </p:nvSpPr>
        <p:spPr bwMode="auto">
          <a:xfrm>
            <a:off x="0" y="996950"/>
            <a:ext cx="9140825" cy="46038"/>
          </a:xfrm>
          <a:prstGeom prst="rect">
            <a:avLst/>
          </a:prstGeom>
          <a:gradFill rotWithShape="0">
            <a:gsLst>
              <a:gs pos="0">
                <a:srgbClr val="156B13"/>
              </a:gs>
              <a:gs pos="50000">
                <a:srgbClr val="9CB86E"/>
              </a:gs>
              <a:gs pos="100000">
                <a:srgbClr val="DDEBCF"/>
              </a:gs>
            </a:gsLst>
            <a:lin ang="5400000"/>
          </a:gradFill>
          <a:ln>
            <a:noFill/>
          </a:ln>
        </p:spPr>
        <p:txBody>
          <a:bodyPr/>
          <a:lstStyle>
            <a:lvl1pPr>
              <a:spcBef>
                <a:spcPct val="50000"/>
              </a:spcBef>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a:spcBef>
                <a:spcPct val="50000"/>
              </a:spcBef>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a:spcBef>
                <a:spcPct val="50000"/>
              </a:spcBef>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a:spcBef>
                <a:spcPct val="50000"/>
              </a:spcBef>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a:spcBef>
                <a:spcPct val="50000"/>
              </a:spcBef>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eaLnBrk="1" hangingPunct="1">
              <a:spcBef>
                <a:spcPct val="20000"/>
              </a:spcBef>
              <a:buClr>
                <a:srgbClr val="0000FF"/>
              </a:buClr>
              <a:buFont typeface="Wingdings" panose="05000000000000000000" pitchFamily="2" charset="2"/>
              <a:buChar char="¢"/>
              <a:defRPr/>
            </a:pPr>
            <a:endParaRPr lang="zh-TW" altLang="en-US" sz="1600" b="1">
              <a:latin typeface="Arial" panose="020B0604020202020204" pitchFamily="34" charset="0"/>
              <a:ea typeface="華康中黑體" pitchFamily="1" charset="-120"/>
            </a:endParaRPr>
          </a:p>
        </p:txBody>
      </p:sp>
      <p:sp>
        <p:nvSpPr>
          <p:cNvPr id="1030" name="Rectangle 22">
            <a:extLst>
              <a:ext uri="{FF2B5EF4-FFF2-40B4-BE49-F238E27FC236}">
                <a16:creationId xmlns:a16="http://schemas.microsoft.com/office/drawing/2014/main" id="{CB2F3E59-B037-4E5E-9345-79446EEB29F3}"/>
              </a:ext>
            </a:extLst>
          </p:cNvPr>
          <p:cNvSpPr>
            <a:spLocks noGrp="1" noChangeArrowheads="1"/>
          </p:cNvSpPr>
          <p:nvPr>
            <p:ph type="sldNum" sz="quarter" idx="4"/>
          </p:nvPr>
        </p:nvSpPr>
        <p:spPr bwMode="auto">
          <a:xfrm>
            <a:off x="8462963" y="6397625"/>
            <a:ext cx="503237" cy="360363"/>
          </a:xfrm>
          <a:prstGeom prst="rect">
            <a:avLst/>
          </a:prstGeom>
          <a:noFill/>
          <a:ln w="9525">
            <a:noFill/>
            <a:miter lim="800000"/>
            <a:headEnd/>
            <a:tailEnd/>
          </a:ln>
        </p:spPr>
        <p:txBody>
          <a:bodyPr vert="horz" wrap="square" lIns="18000" tIns="0" rIns="18000" bIns="0" numCol="1" anchor="b" anchorCtr="0" compatLnSpc="1">
            <a:prstTxWarp prst="textNoShape">
              <a:avLst/>
            </a:prstTxWarp>
          </a:bodyPr>
          <a:lstStyle>
            <a:lvl1pPr algn="r" eaLnBrk="1" hangingPunct="1">
              <a:spcBef>
                <a:spcPct val="0"/>
              </a:spcBef>
              <a:buClr>
                <a:srgbClr val="0000FF"/>
              </a:buClr>
              <a:buFont typeface="Arial" panose="020B0604020202020204" pitchFamily="34" charset="0"/>
              <a:buNone/>
              <a:defRPr sz="1200">
                <a:latin typeface="Baskerville Old Face" panose="02020602080505020303" pitchFamily="18" charset="0"/>
                <a:ea typeface="新細明體" panose="02020500000000000000" pitchFamily="18" charset="-120"/>
              </a:defRPr>
            </a:lvl1pPr>
          </a:lstStyle>
          <a:p>
            <a:pPr>
              <a:defRPr/>
            </a:pPr>
            <a:fld id="{FA2A062F-EA79-4BDA-A6AE-BA217949346F}" type="slidenum">
              <a:rPr lang="en-US" altLang="zh-TW"/>
              <a:pPr>
                <a:defRPr/>
              </a:pPr>
              <a:t>‹#›</a:t>
            </a:fld>
            <a:endParaRPr lang="en-US" altLang="zh-TW"/>
          </a:p>
        </p:txBody>
      </p:sp>
      <p:sp>
        <p:nvSpPr>
          <p:cNvPr id="1031" name="Rectangle 29">
            <a:extLst>
              <a:ext uri="{FF2B5EF4-FFF2-40B4-BE49-F238E27FC236}">
                <a16:creationId xmlns:a16="http://schemas.microsoft.com/office/drawing/2014/main" id="{48031FB0-560F-43D5-B144-AC9580EAC38D}"/>
              </a:ext>
            </a:extLst>
          </p:cNvPr>
          <p:cNvSpPr>
            <a:spLocks noGrp="1" noChangeArrowheads="1"/>
          </p:cNvSpPr>
          <p:nvPr>
            <p:ph type="ftr" sz="quarter" idx="3"/>
          </p:nvPr>
        </p:nvSpPr>
        <p:spPr bwMode="auto">
          <a:xfrm>
            <a:off x="142875" y="6572250"/>
            <a:ext cx="2533650" cy="219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20000"/>
              </a:spcBef>
              <a:buClr>
                <a:srgbClr val="0000FF"/>
              </a:buClr>
              <a:buFont typeface="Wingdings" pitchFamily="2" charset="2"/>
              <a:buNone/>
              <a:defRPr sz="1000" i="1">
                <a:solidFill>
                  <a:srgbClr val="777777"/>
                </a:solidFill>
                <a:ea typeface="華康談楷體W5"/>
                <a:cs typeface="華康談楷體W5"/>
              </a:defRPr>
            </a:lvl1pPr>
          </a:lstStyle>
          <a:p>
            <a:pPr>
              <a:defRPr/>
            </a:pPr>
            <a:r>
              <a:rPr lang="en-US"/>
              <a:t>1020410工程會推動仲裁工作</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99"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800">
          <a:solidFill>
            <a:srgbClr val="993300"/>
          </a:solidFill>
          <a:latin typeface="+mj-lt"/>
          <a:ea typeface="+mj-ea"/>
          <a:cs typeface="+mj-cs"/>
        </a:defRPr>
      </a:lvl1pPr>
      <a:lvl2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2pPr>
      <a:lvl3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3pPr>
      <a:lvl4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4pPr>
      <a:lvl5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5pPr>
      <a:lvl6pPr marL="4572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6pPr>
      <a:lvl7pPr marL="9144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7pPr>
      <a:lvl8pPr marL="13716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8pPr>
      <a:lvl9pPr marL="18288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9pPr>
    </p:titleStyle>
    <p:body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1" descr="PCC_3_透明底">
            <a:extLst>
              <a:ext uri="{FF2B5EF4-FFF2-40B4-BE49-F238E27FC236}">
                <a16:creationId xmlns:a16="http://schemas.microsoft.com/office/drawing/2014/main" id="{C16A4126-4233-499C-98C9-B954C90F867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075" y="6405563"/>
            <a:ext cx="2209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70E8D84B-6B1B-4721-8112-642C5107B674}"/>
              </a:ext>
            </a:extLst>
          </p:cNvPr>
          <p:cNvSpPr>
            <a:spLocks noGrp="1" noChangeArrowheads="1"/>
          </p:cNvSpPr>
          <p:nvPr>
            <p:ph type="body" idx="1"/>
          </p:nvPr>
        </p:nvSpPr>
        <p:spPr bwMode="auto">
          <a:xfrm>
            <a:off x="455613" y="1193800"/>
            <a:ext cx="8231187"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zh-TW" altLang="en-US"/>
              <a:t>按一下以編輯母片</a:t>
            </a:r>
          </a:p>
          <a:p>
            <a:pPr lvl="1"/>
            <a:endParaRPr lang="zh-TW" altLang="zh-TW"/>
          </a:p>
        </p:txBody>
      </p:sp>
      <p:sp>
        <p:nvSpPr>
          <p:cNvPr id="2052" name="Rectangle 18">
            <a:extLst>
              <a:ext uri="{FF2B5EF4-FFF2-40B4-BE49-F238E27FC236}">
                <a16:creationId xmlns:a16="http://schemas.microsoft.com/office/drawing/2014/main" id="{CF0B7773-E28F-4226-8536-D0C407AE80C6}"/>
              </a:ext>
            </a:extLst>
          </p:cNvPr>
          <p:cNvSpPr>
            <a:spLocks noGrp="1" noChangeArrowheads="1"/>
          </p:cNvSpPr>
          <p:nvPr>
            <p:ph type="title"/>
          </p:nvPr>
        </p:nvSpPr>
        <p:spPr bwMode="auto">
          <a:xfrm>
            <a:off x="455613" y="225425"/>
            <a:ext cx="82311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2053" name="Rectangle 9">
            <a:extLst>
              <a:ext uri="{FF2B5EF4-FFF2-40B4-BE49-F238E27FC236}">
                <a16:creationId xmlns:a16="http://schemas.microsoft.com/office/drawing/2014/main" id="{D2ECCB05-80B2-4458-B389-85E84C254C56}"/>
              </a:ext>
            </a:extLst>
          </p:cNvPr>
          <p:cNvSpPr>
            <a:spLocks noGrp="1" noChangeArrowheads="1"/>
          </p:cNvSpPr>
          <p:nvPr>
            <p:ph type="sldNum" sz="quarter" idx="4"/>
          </p:nvPr>
        </p:nvSpPr>
        <p:spPr bwMode="auto">
          <a:xfrm>
            <a:off x="8462963" y="6397625"/>
            <a:ext cx="503237" cy="360363"/>
          </a:xfrm>
          <a:prstGeom prst="rect">
            <a:avLst/>
          </a:prstGeom>
          <a:noFill/>
          <a:ln w="9525">
            <a:noFill/>
            <a:miter lim="800000"/>
            <a:headEnd/>
            <a:tailEnd/>
          </a:ln>
        </p:spPr>
        <p:txBody>
          <a:bodyPr vert="horz" wrap="square" lIns="18000" tIns="0" rIns="18000" bIns="0" numCol="1" anchor="b" anchorCtr="0" compatLnSpc="1">
            <a:prstTxWarp prst="textNoShape">
              <a:avLst/>
            </a:prstTxWarp>
          </a:bodyPr>
          <a:lstStyle>
            <a:lvl1pPr algn="r" eaLnBrk="1" hangingPunct="1">
              <a:spcBef>
                <a:spcPct val="0"/>
              </a:spcBef>
              <a:buClr>
                <a:srgbClr val="0000FF"/>
              </a:buClr>
              <a:buFont typeface="Arial" panose="020B0604020202020204" pitchFamily="34" charset="0"/>
              <a:buNone/>
              <a:defRPr sz="1200" b="1" i="1">
                <a:latin typeface="Baskerville Old Face" panose="02020602080505020303" pitchFamily="18" charset="0"/>
                <a:ea typeface="新細明體" panose="02020500000000000000" pitchFamily="18" charset="-120"/>
              </a:defRPr>
            </a:lvl1pPr>
          </a:lstStyle>
          <a:p>
            <a:pPr>
              <a:defRPr/>
            </a:pPr>
            <a:fld id="{FBF5C888-8605-45E0-91FB-B353E6F4331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eaLnBrk="0" fontAlgn="base" hangingPunct="0">
        <a:spcBef>
          <a:spcPct val="0"/>
        </a:spcBef>
        <a:spcAft>
          <a:spcPct val="0"/>
        </a:spcAft>
        <a:defRPr sz="4800">
          <a:solidFill>
            <a:srgbClr val="993300"/>
          </a:solidFill>
          <a:latin typeface="+mj-lt"/>
          <a:ea typeface="+mj-ea"/>
          <a:cs typeface="+mj-cs"/>
        </a:defRPr>
      </a:lvl1pPr>
      <a:lvl2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2pPr>
      <a:lvl3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3pPr>
      <a:lvl4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4pPr>
      <a:lvl5pPr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5pPr>
      <a:lvl6pPr marL="4572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6pPr>
      <a:lvl7pPr marL="9144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7pPr>
      <a:lvl8pPr marL="13716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8pPr>
      <a:lvl9pPr marL="1828800" algn="ctr" rtl="0" eaLnBrk="0" fontAlgn="base" hangingPunct="0">
        <a:spcBef>
          <a:spcPct val="0"/>
        </a:spcBef>
        <a:spcAft>
          <a:spcPct val="0"/>
        </a:spcAft>
        <a:defRPr sz="4800">
          <a:solidFill>
            <a:srgbClr val="993300"/>
          </a:solidFill>
          <a:latin typeface="Baskerville Old Face" pitchFamily="2" charset="0"/>
          <a:ea typeface="全真疊黑體"/>
          <a:cs typeface="全真疊黑體"/>
        </a:defRPr>
      </a:lvl9pPr>
    </p:titleStyle>
    <p:body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1A19D44-EB0F-47F1-AFFC-4C7EE418AEC3}"/>
              </a:ext>
            </a:extLst>
          </p:cNvPr>
          <p:cNvSpPr>
            <a:spLocks noGrp="1" noChangeArrowheads="1"/>
          </p:cNvSpPr>
          <p:nvPr>
            <p:ph type="ctrTitle" idx="4294967295"/>
          </p:nvPr>
        </p:nvSpPr>
        <p:spPr>
          <a:xfrm>
            <a:off x="206375" y="1828800"/>
            <a:ext cx="8672513" cy="1577975"/>
          </a:xfrm>
          <a:effectLst>
            <a:outerShdw dist="28398" dir="1593903" algn="ctr" rotWithShape="0">
              <a:schemeClr val="bg1"/>
            </a:outerShdw>
          </a:effectLst>
        </p:spPr>
        <p:txBody>
          <a:bodyPr/>
          <a:lstStyle/>
          <a:p>
            <a:pPr eaLnBrk="1" hangingPunct="1"/>
            <a:r>
              <a:rPr lang="zh-TW" altLang="en-US" b="1">
                <a:latin typeface="標楷體" panose="03000509000000000000" pitchFamily="65" charset="-120"/>
                <a:ea typeface="標楷體" panose="03000509000000000000" pitchFamily="65" charset="-120"/>
              </a:rPr>
              <a:t>政府採購監辦實務</a:t>
            </a:r>
            <a:br>
              <a:rPr lang="en-US" altLang="zh-TW" b="1">
                <a:latin typeface="標楷體" panose="03000509000000000000" pitchFamily="65" charset="-120"/>
                <a:ea typeface="標楷體" panose="03000509000000000000" pitchFamily="65" charset="-120"/>
              </a:rPr>
            </a:br>
            <a:r>
              <a:rPr lang="en-US" altLang="zh-TW" b="1">
                <a:latin typeface="標楷體" panose="03000509000000000000" pitchFamily="65" charset="-120"/>
                <a:ea typeface="標楷體" panose="03000509000000000000" pitchFamily="65" charset="-120"/>
              </a:rPr>
              <a:t>(</a:t>
            </a:r>
            <a:r>
              <a:rPr lang="zh-TW" altLang="en-US" b="1">
                <a:latin typeface="標楷體" panose="03000509000000000000" pitchFamily="65" charset="-120"/>
                <a:ea typeface="標楷體" panose="03000509000000000000" pitchFamily="65" charset="-120"/>
              </a:rPr>
              <a:t>含政府採購法規</a:t>
            </a:r>
            <a:r>
              <a:rPr lang="en-US" altLang="zh-TW" b="1">
                <a:latin typeface="標楷體" panose="03000509000000000000" pitchFamily="65" charset="-120"/>
                <a:ea typeface="標楷體" panose="03000509000000000000" pitchFamily="65" charset="-120"/>
              </a:rPr>
              <a:t>)</a:t>
            </a:r>
            <a:endParaRPr lang="zh-TW" altLang="en-US" b="1">
              <a:latin typeface="標楷體" panose="03000509000000000000" pitchFamily="65" charset="-120"/>
              <a:ea typeface="標楷體" panose="03000509000000000000" pitchFamily="65" charset="-120"/>
            </a:endParaRPr>
          </a:p>
        </p:txBody>
      </p:sp>
      <p:sp>
        <p:nvSpPr>
          <p:cNvPr id="6147" name="Rectangle 7">
            <a:extLst>
              <a:ext uri="{FF2B5EF4-FFF2-40B4-BE49-F238E27FC236}">
                <a16:creationId xmlns:a16="http://schemas.microsoft.com/office/drawing/2014/main" id="{67456599-976F-4243-B958-63BB23E2D3F6}"/>
              </a:ext>
            </a:extLst>
          </p:cNvPr>
          <p:cNvSpPr>
            <a:spLocks noChangeArrowheads="1"/>
          </p:cNvSpPr>
          <p:nvPr/>
        </p:nvSpPr>
        <p:spPr bwMode="auto">
          <a:xfrm>
            <a:off x="0" y="4308475"/>
            <a:ext cx="91440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80000"/>
              </a:lnSpc>
              <a:spcBef>
                <a:spcPts val="1200"/>
              </a:spcBef>
              <a:buFont typeface="Arial" panose="020B0604020202020204" pitchFamily="34" charset="0"/>
              <a:buNone/>
            </a:pPr>
            <a:r>
              <a:rPr lang="zh-TW" altLang="en-US" sz="2800">
                <a:latin typeface="標楷體" panose="03000509000000000000" pitchFamily="65" charset="-120"/>
                <a:ea typeface="標楷體" panose="03000509000000000000" pitchFamily="65" charset="-120"/>
              </a:rPr>
              <a:t>行政院公共工程委員會  </a:t>
            </a:r>
          </a:p>
          <a:p>
            <a:pPr algn="ctr">
              <a:lnSpc>
                <a:spcPct val="80000"/>
              </a:lnSpc>
              <a:spcBef>
                <a:spcPts val="1200"/>
              </a:spcBef>
              <a:buFont typeface="Arial" panose="020B0604020202020204" pitchFamily="34" charset="0"/>
              <a:buNone/>
            </a:pPr>
            <a:r>
              <a:rPr lang="zh-TW" altLang="en-US" sz="2800">
                <a:latin typeface="標楷體" panose="03000509000000000000" pitchFamily="65" charset="-120"/>
                <a:ea typeface="標楷體" panose="03000509000000000000" pitchFamily="65" charset="-120"/>
              </a:rPr>
              <a:t>專門委員  陳仲祐</a:t>
            </a:r>
            <a:endParaRPr lang="en-US" altLang="zh-TW" sz="2800">
              <a:latin typeface="標楷體" panose="03000509000000000000" pitchFamily="65" charset="-12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F0E0-7A09-6BE3-3F6C-4EA8D47197F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D532A85-8CF8-7F86-1DF3-843DF6C1B708}"/>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None/>
            </a:pPr>
            <a:r>
              <a:rPr lang="zh-TW" altLang="en-US" dirty="0">
                <a:latin typeface="標楷體" panose="03000509000000000000" pitchFamily="65" charset="-120"/>
                <a:ea typeface="標楷體" panose="03000509000000000000" pitchFamily="65" charset="-120"/>
              </a:rPr>
              <a:t>電子採購作業辦法</a:t>
            </a:r>
          </a:p>
        </p:txBody>
      </p:sp>
      <p:sp>
        <p:nvSpPr>
          <p:cNvPr id="4" name="Rectangle 3">
            <a:extLst>
              <a:ext uri="{FF2B5EF4-FFF2-40B4-BE49-F238E27FC236}">
                <a16:creationId xmlns:a16="http://schemas.microsoft.com/office/drawing/2014/main" id="{15559C49-1C34-2571-B924-30BA9EB7CCEE}"/>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804863" indent="0" algn="just">
              <a:lnSpc>
                <a:spcPct val="100000"/>
              </a:lnSpc>
              <a:spcBef>
                <a:spcPts val="600"/>
              </a:spcBef>
              <a:buNone/>
            </a:pPr>
            <a:r>
              <a:rPr lang="zh-TW" altLang="en-US" u="sng" dirty="0">
                <a:solidFill>
                  <a:srgbClr val="FF0000"/>
                </a:solidFill>
                <a:latin typeface="標楷體" panose="03000509000000000000" pitchFamily="65" charset="-120"/>
                <a:ea typeface="標楷體" panose="03000509000000000000" pitchFamily="65" charset="-120"/>
              </a:rPr>
              <a:t>機關應於招標文件中規定，廠商得以下列方式之一投標：</a:t>
            </a:r>
            <a:r>
              <a:rPr lang="zh-TW" altLang="en-US" sz="2800" b="0" u="sng" dirty="0">
                <a:solidFill>
                  <a:srgbClr val="FF0000"/>
                </a:solidFill>
                <a:latin typeface="細明體" panose="02020509000000000000" pitchFamily="49" charset="-120"/>
                <a:ea typeface="細明體" panose="02020509000000000000" pitchFamily="49" charset="-120"/>
              </a:rPr>
              <a:t> </a:t>
            </a:r>
            <a:r>
              <a:rPr lang="en-US" altLang="zh-TW" u="sng" spc="-150" dirty="0">
                <a:solidFill>
                  <a:srgbClr val="FF0000"/>
                </a:solidFill>
                <a:latin typeface="標楷體" panose="03000509000000000000" pitchFamily="65" charset="-120"/>
                <a:ea typeface="標楷體" panose="03000509000000000000" pitchFamily="65" charset="-120"/>
              </a:rPr>
              <a:t>(§6Ⅲ)</a:t>
            </a:r>
          </a:p>
          <a:p>
            <a:pPr marL="804863" indent="0" algn="just">
              <a:lnSpc>
                <a:spcPct val="100000"/>
              </a:lnSpc>
              <a:spcBef>
                <a:spcPts val="600"/>
              </a:spcBef>
              <a:buNone/>
            </a:pPr>
            <a:r>
              <a:rPr lang="en-US" altLang="zh-TW" spc="-150" dirty="0">
                <a:latin typeface="標楷體" panose="03000509000000000000" pitchFamily="65" charset="-120"/>
                <a:ea typeface="標楷體" panose="03000509000000000000" pitchFamily="65" charset="-120"/>
              </a:rPr>
              <a:t>(</a:t>
            </a:r>
            <a:r>
              <a:rPr lang="zh-TW" altLang="en-US" spc="-150" dirty="0">
                <a:latin typeface="標楷體" panose="03000509000000000000" pitchFamily="65" charset="-120"/>
                <a:ea typeface="標楷體" panose="03000509000000000000" pitchFamily="65" charset="-120"/>
              </a:rPr>
              <a:t>一</a:t>
            </a:r>
            <a:r>
              <a:rPr lang="en-US" altLang="zh-TW" spc="-150"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書面投標。</a:t>
            </a:r>
            <a:endParaRPr lang="en-US" altLang="zh-TW" dirty="0">
              <a:latin typeface="標楷體" panose="03000509000000000000" pitchFamily="65" charset="-120"/>
              <a:ea typeface="標楷體" panose="03000509000000000000" pitchFamily="65" charset="-120"/>
            </a:endParaRPr>
          </a:p>
          <a:p>
            <a:pPr marL="804863" indent="0" algn="just">
              <a:lnSpc>
                <a:spcPct val="100000"/>
              </a:lnSpc>
              <a:spcBef>
                <a:spcPts val="600"/>
              </a:spcBef>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電子投標。</a:t>
            </a:r>
            <a:endParaRPr lang="en-US" altLang="zh-TW" dirty="0">
              <a:latin typeface="標楷體" panose="03000509000000000000" pitchFamily="65" charset="-120"/>
              <a:ea typeface="標楷體" panose="03000509000000000000" pitchFamily="65" charset="-120"/>
            </a:endParaRPr>
          </a:p>
          <a:p>
            <a:pPr marL="804863" indent="0" algn="just">
              <a:lnSpc>
                <a:spcPct val="100000"/>
              </a:lnSpc>
              <a:spcBef>
                <a:spcPts val="600"/>
              </a:spcBef>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書面投標或電子投標。</a:t>
            </a:r>
            <a:endParaRPr lang="en-US" altLang="zh-TW" dirty="0">
              <a:latin typeface="標楷體" panose="03000509000000000000" pitchFamily="65" charset="-120"/>
              <a:ea typeface="標楷體" panose="03000509000000000000" pitchFamily="65" charset="-120"/>
            </a:endParaRPr>
          </a:p>
          <a:p>
            <a:pPr marL="987425" indent="0" algn="just">
              <a:spcBef>
                <a:spcPts val="600"/>
              </a:spcBef>
              <a:buNone/>
            </a:pP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34614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a:extLst>
              <a:ext uri="{FF2B5EF4-FFF2-40B4-BE49-F238E27FC236}">
                <a16:creationId xmlns:a16="http://schemas.microsoft.com/office/drawing/2014/main" id="{33E5980E-30F6-4FE7-9CF3-4053C7F1AB45}"/>
              </a:ext>
            </a:extLst>
          </p:cNvPr>
          <p:cNvSpPr txBox="1">
            <a:spLocks noChangeArrowheads="1"/>
          </p:cNvSpPr>
          <p:nvPr/>
        </p:nvSpPr>
        <p:spPr bwMode="auto">
          <a:xfrm>
            <a:off x="1415845" y="2830513"/>
            <a:ext cx="681375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1169988" indent="-1169988" eaLnBrk="1" hangingPunct="1">
              <a:lnSpc>
                <a:spcPct val="100000"/>
              </a:lnSpc>
              <a:buNone/>
            </a:pPr>
            <a:r>
              <a:rPr lang="zh-TW" altLang="en-US" sz="4800" b="0" dirty="0">
                <a:solidFill>
                  <a:schemeClr val="tx1"/>
                </a:solidFill>
                <a:latin typeface="Calibri" panose="020F0502020204030204" pitchFamily="34" charset="0"/>
                <a:ea typeface="標楷體" panose="03000509000000000000" pitchFamily="65" charset="-120"/>
              </a:rPr>
              <a:t>參、開標、比價、議價、決標</a:t>
            </a:r>
          </a:p>
        </p:txBody>
      </p:sp>
    </p:spTree>
    <p:extLst>
      <p:ext uri="{BB962C8B-B14F-4D97-AF65-F5344CB8AC3E}">
        <p14:creationId xmlns:p14="http://schemas.microsoft.com/office/powerpoint/2010/main" val="197104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4">
            <a:extLst>
              <a:ext uri="{FF2B5EF4-FFF2-40B4-BE49-F238E27FC236}">
                <a16:creationId xmlns:a16="http://schemas.microsoft.com/office/drawing/2014/main" id="{51126EF4-6B5E-4B40-9DE2-3B7AD5D6DA35}"/>
              </a:ext>
            </a:extLst>
          </p:cNvPr>
          <p:cNvSpPr txBox="1">
            <a:spLocks noChangeArrowheads="1"/>
          </p:cNvSpPr>
          <p:nvPr/>
        </p:nvSpPr>
        <p:spPr bwMode="auto">
          <a:xfrm>
            <a:off x="3671888" y="261938"/>
            <a:ext cx="1981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a:solidFill>
                  <a:schemeClr val="tx1"/>
                </a:solidFill>
                <a:latin typeface="Calibri" panose="020F0502020204030204" pitchFamily="34" charset="0"/>
                <a:ea typeface="標楷體" panose="03000509000000000000" pitchFamily="65" charset="-120"/>
              </a:rPr>
              <a:t>招標階段</a:t>
            </a:r>
          </a:p>
        </p:txBody>
      </p:sp>
      <p:sp>
        <p:nvSpPr>
          <p:cNvPr id="32771" name="Text Box 6">
            <a:extLst>
              <a:ext uri="{FF2B5EF4-FFF2-40B4-BE49-F238E27FC236}">
                <a16:creationId xmlns:a16="http://schemas.microsoft.com/office/drawing/2014/main" id="{80786A79-3D24-4934-805D-B390C3D56BA9}"/>
              </a:ext>
            </a:extLst>
          </p:cNvPr>
          <p:cNvSpPr txBox="1">
            <a:spLocks noChangeArrowheads="1"/>
          </p:cNvSpPr>
          <p:nvPr/>
        </p:nvSpPr>
        <p:spPr bwMode="auto">
          <a:xfrm>
            <a:off x="4070350" y="1152525"/>
            <a:ext cx="2533650" cy="436563"/>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採購金額認定</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細</a:t>
            </a:r>
            <a:r>
              <a:rPr lang="en-US" altLang="zh-TW" sz="2200" b="0">
                <a:solidFill>
                  <a:schemeClr val="tx1"/>
                </a:solidFill>
                <a:latin typeface="Calibri" panose="020F0502020204030204" pitchFamily="34" charset="0"/>
                <a:ea typeface="標楷體" panose="03000509000000000000" pitchFamily="65" charset="-120"/>
              </a:rPr>
              <a:t>6)</a:t>
            </a:r>
          </a:p>
        </p:txBody>
      </p:sp>
      <p:sp>
        <p:nvSpPr>
          <p:cNvPr id="32772" name="Text Box 7">
            <a:extLst>
              <a:ext uri="{FF2B5EF4-FFF2-40B4-BE49-F238E27FC236}">
                <a16:creationId xmlns:a16="http://schemas.microsoft.com/office/drawing/2014/main" id="{D67BBF6A-F387-4D8A-8F52-9143130B7068}"/>
              </a:ext>
            </a:extLst>
          </p:cNvPr>
          <p:cNvSpPr txBox="1">
            <a:spLocks noChangeArrowheads="1"/>
          </p:cNvSpPr>
          <p:nvPr/>
        </p:nvSpPr>
        <p:spPr bwMode="auto">
          <a:xfrm>
            <a:off x="933450" y="1146175"/>
            <a:ext cx="2644775" cy="436563"/>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採購標的屬性</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採</a:t>
            </a:r>
            <a:r>
              <a:rPr lang="en-US" altLang="zh-TW" sz="2200" b="0">
                <a:solidFill>
                  <a:schemeClr val="tx1"/>
                </a:solidFill>
                <a:latin typeface="Calibri" panose="020F0502020204030204" pitchFamily="34" charset="0"/>
                <a:ea typeface="標楷體" panose="03000509000000000000" pitchFamily="65" charset="-120"/>
              </a:rPr>
              <a:t>7)</a:t>
            </a:r>
          </a:p>
        </p:txBody>
      </p:sp>
      <p:sp>
        <p:nvSpPr>
          <p:cNvPr id="32773" name="Rectangle 9">
            <a:extLst>
              <a:ext uri="{FF2B5EF4-FFF2-40B4-BE49-F238E27FC236}">
                <a16:creationId xmlns:a16="http://schemas.microsoft.com/office/drawing/2014/main" id="{F8EDD333-9EC9-4BE2-9206-6266F58D7E7A}"/>
              </a:ext>
            </a:extLst>
          </p:cNvPr>
          <p:cNvSpPr>
            <a:spLocks noChangeArrowheads="1"/>
          </p:cNvSpPr>
          <p:nvPr/>
        </p:nvSpPr>
        <p:spPr bwMode="auto">
          <a:xfrm>
            <a:off x="3651250" y="1136650"/>
            <a:ext cx="463550" cy="427038"/>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a:t>
            </a:r>
          </a:p>
        </p:txBody>
      </p:sp>
      <p:grpSp>
        <p:nvGrpSpPr>
          <p:cNvPr id="32774" name="Group 7">
            <a:extLst>
              <a:ext uri="{FF2B5EF4-FFF2-40B4-BE49-F238E27FC236}">
                <a16:creationId xmlns:a16="http://schemas.microsoft.com/office/drawing/2014/main" id="{036E696D-5CD3-410A-AC9B-7F94658AAF65}"/>
              </a:ext>
            </a:extLst>
          </p:cNvPr>
          <p:cNvGrpSpPr>
            <a:grpSpLocks/>
          </p:cNvGrpSpPr>
          <p:nvPr/>
        </p:nvGrpSpPr>
        <p:grpSpPr bwMode="auto">
          <a:xfrm>
            <a:off x="660400" y="2701925"/>
            <a:ext cx="3895725" cy="3733800"/>
            <a:chOff x="0" y="0"/>
            <a:chExt cx="2454" cy="2352"/>
          </a:xfrm>
        </p:grpSpPr>
        <p:sp>
          <p:nvSpPr>
            <p:cNvPr id="32783" name="AutoShape 15">
              <a:extLst>
                <a:ext uri="{FF2B5EF4-FFF2-40B4-BE49-F238E27FC236}">
                  <a16:creationId xmlns:a16="http://schemas.microsoft.com/office/drawing/2014/main" id="{ED0B358C-538D-4CA7-8EA1-AF1D1F4C8489}"/>
                </a:ext>
              </a:extLst>
            </p:cNvPr>
            <p:cNvSpPr>
              <a:spLocks noChangeArrowheads="1"/>
            </p:cNvSpPr>
            <p:nvPr/>
          </p:nvSpPr>
          <p:spPr bwMode="auto">
            <a:xfrm>
              <a:off x="0" y="398"/>
              <a:ext cx="2454" cy="1954"/>
            </a:xfrm>
            <a:prstGeom prst="roundRect">
              <a:avLst>
                <a:gd name="adj" fmla="val 16667"/>
              </a:avLst>
            </a:prstGeom>
            <a:solidFill>
              <a:srgbClr val="CCFFFF"/>
            </a:solidFill>
            <a:ln>
              <a:noFill/>
            </a:ln>
            <a:effectLst>
              <a:prstShdw prst="shdw17" dist="17961" dir="2700000">
                <a:srgbClr val="7A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2784" name="Text Box 12">
              <a:extLst>
                <a:ext uri="{FF2B5EF4-FFF2-40B4-BE49-F238E27FC236}">
                  <a16:creationId xmlns:a16="http://schemas.microsoft.com/office/drawing/2014/main" id="{1485A12A-5DBE-4AAB-9350-792DEE524B49}"/>
                </a:ext>
              </a:extLst>
            </p:cNvPr>
            <p:cNvSpPr txBox="1">
              <a:spLocks noChangeArrowheads="1"/>
            </p:cNvSpPr>
            <p:nvPr/>
          </p:nvSpPr>
          <p:spPr bwMode="auto">
            <a:xfrm>
              <a:off x="707" y="0"/>
              <a:ext cx="1070" cy="327"/>
            </a:xfrm>
            <a:prstGeom prst="rect">
              <a:avLst/>
            </a:prstGeom>
            <a:noFill/>
            <a:ln>
              <a:noFill/>
            </a:ln>
            <a:effectLst>
              <a:prstShdw prst="shdw17" dist="17961" dir="2700000">
                <a:srgbClr val="995C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800" b="0">
                  <a:solidFill>
                    <a:srgbClr val="00CC00"/>
                  </a:solidFill>
                  <a:latin typeface="Calibri" panose="020F0502020204030204" pitchFamily="34" charset="0"/>
                  <a:ea typeface="標楷體" panose="03000509000000000000" pitchFamily="65" charset="-120"/>
                </a:rPr>
                <a:t>招標方式</a:t>
              </a:r>
              <a:endParaRPr lang="en-US" altLang="zh-TW" sz="2800" b="0">
                <a:solidFill>
                  <a:srgbClr val="00CC00"/>
                </a:solidFill>
                <a:latin typeface="Calibri" panose="020F0502020204030204" pitchFamily="34" charset="0"/>
                <a:ea typeface="標楷體" panose="03000509000000000000" pitchFamily="65" charset="-120"/>
              </a:endParaRPr>
            </a:p>
          </p:txBody>
        </p:sp>
        <p:sp>
          <p:nvSpPr>
            <p:cNvPr id="32785" name="Text Box 13">
              <a:extLst>
                <a:ext uri="{FF2B5EF4-FFF2-40B4-BE49-F238E27FC236}">
                  <a16:creationId xmlns:a16="http://schemas.microsoft.com/office/drawing/2014/main" id="{949C8C67-60EB-4A14-B870-99D2ADBA79CD}"/>
                </a:ext>
              </a:extLst>
            </p:cNvPr>
            <p:cNvSpPr txBox="1">
              <a:spLocks noChangeArrowheads="1"/>
            </p:cNvSpPr>
            <p:nvPr/>
          </p:nvSpPr>
          <p:spPr bwMode="auto">
            <a:xfrm>
              <a:off x="60" y="412"/>
              <a:ext cx="2366" cy="1807"/>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30000"/>
                </a:spcBef>
                <a:buFont typeface="Arial" panose="020B0604020202020204" pitchFamily="34" charset="0"/>
                <a:buBlip>
                  <a:blip r:embed="rId3"/>
                </a:buBlip>
              </a:pPr>
              <a:r>
                <a:rPr lang="zh-TW" altLang="en-US" sz="2200" b="0" dirty="0">
                  <a:solidFill>
                    <a:schemeClr val="tx1"/>
                  </a:solidFill>
                  <a:latin typeface="Calibri" panose="020F0502020204030204" pitchFamily="34" charset="0"/>
                  <a:ea typeface="標楷體" panose="03000509000000000000" pitchFamily="65" charset="-120"/>
                </a:rPr>
                <a:t>公開招標</a:t>
              </a:r>
            </a:p>
            <a:p>
              <a:pPr eaLnBrk="1" hangingPunct="1">
                <a:lnSpc>
                  <a:spcPct val="100000"/>
                </a:lnSpc>
                <a:spcBef>
                  <a:spcPct val="30000"/>
                </a:spcBef>
                <a:buFont typeface="Arial" panose="020B0604020202020204" pitchFamily="34" charset="0"/>
                <a:buBlip>
                  <a:blip r:embed="rId3"/>
                </a:buBlip>
              </a:pPr>
              <a:r>
                <a:rPr lang="zh-TW" altLang="en-US" sz="2200" b="0" dirty="0">
                  <a:solidFill>
                    <a:schemeClr val="tx1"/>
                  </a:solidFill>
                  <a:latin typeface="Calibri" panose="020F0502020204030204" pitchFamily="34" charset="0"/>
                  <a:ea typeface="標楷體" panose="03000509000000000000" pitchFamily="65" charset="-120"/>
                </a:rPr>
                <a:t>選擇性招標</a:t>
              </a:r>
            </a:p>
            <a:p>
              <a:pPr eaLnBrk="1" hangingPunct="1">
                <a:lnSpc>
                  <a:spcPct val="100000"/>
                </a:lnSpc>
                <a:spcBef>
                  <a:spcPct val="30000"/>
                </a:spcBef>
                <a:buFont typeface="Arial" panose="020B0604020202020204" pitchFamily="34" charset="0"/>
                <a:buBlip>
                  <a:blip r:embed="rId3"/>
                </a:buBlip>
              </a:pPr>
              <a:r>
                <a:rPr lang="zh-TW" altLang="en-US" sz="2200" b="0" dirty="0">
                  <a:solidFill>
                    <a:schemeClr val="tx1"/>
                  </a:solidFill>
                  <a:latin typeface="Calibri" panose="020F0502020204030204" pitchFamily="34" charset="0"/>
                  <a:ea typeface="標楷體" panose="03000509000000000000" pitchFamily="65" charset="-120"/>
                </a:rPr>
                <a:t>限制性招標</a:t>
              </a:r>
            </a:p>
            <a:p>
              <a:pPr eaLnBrk="1" hangingPunct="1">
                <a:lnSpc>
                  <a:spcPct val="100000"/>
                </a:lnSpc>
                <a:spcBef>
                  <a:spcPct val="30000"/>
                </a:spcBef>
                <a:buFont typeface="Arial" panose="020B0604020202020204" pitchFamily="34" charset="0"/>
                <a:buBlip>
                  <a:blip r:embed="rId3"/>
                </a:buBlip>
              </a:pPr>
              <a:r>
                <a:rPr lang="zh-TW" altLang="en-US" sz="2200" b="0" dirty="0">
                  <a:solidFill>
                    <a:schemeClr val="tx1"/>
                  </a:solidFill>
                  <a:latin typeface="Calibri" panose="020F0502020204030204" pitchFamily="34" charset="0"/>
                  <a:ea typeface="標楷體" panose="03000509000000000000" pitchFamily="65" charset="-120"/>
                </a:rPr>
                <a:t>公開取得書面報價或企劃書</a:t>
              </a:r>
            </a:p>
            <a:p>
              <a:pPr eaLnBrk="1" hangingPunct="1">
                <a:lnSpc>
                  <a:spcPct val="100000"/>
                </a:lnSpc>
                <a:spcBef>
                  <a:spcPct val="0"/>
                </a:spcBef>
                <a:buFont typeface="Arial" panose="020B0604020202020204" pitchFamily="34" charset="0"/>
                <a:buNone/>
              </a:pPr>
              <a:r>
                <a:rPr lang="zh-TW" altLang="en-US" sz="2200" b="0" dirty="0">
                  <a:solidFill>
                    <a:schemeClr val="tx1"/>
                  </a:solidFill>
                  <a:latin typeface="Calibri" panose="020F0502020204030204" pitchFamily="34" charset="0"/>
                  <a:ea typeface="標楷體" panose="03000509000000000000" pitchFamily="65" charset="-120"/>
                </a:rPr>
                <a:t>   </a:t>
              </a:r>
              <a:r>
                <a:rPr lang="en-US" altLang="zh-TW" sz="2200" b="0" dirty="0">
                  <a:solidFill>
                    <a:schemeClr val="tx1"/>
                  </a:solidFill>
                  <a:latin typeface="Calibri" panose="020F0502020204030204" pitchFamily="34" charset="0"/>
                  <a:ea typeface="標楷體" panose="03000509000000000000" pitchFamily="65" charset="-120"/>
                </a:rPr>
                <a:t>(</a:t>
              </a:r>
              <a:r>
                <a:rPr lang="zh-TW" altLang="en-US" sz="2200" b="0" dirty="0">
                  <a:solidFill>
                    <a:schemeClr val="tx1"/>
                  </a:solidFill>
                  <a:latin typeface="Calibri" panose="020F0502020204030204" pitchFamily="34" charset="0"/>
                  <a:ea typeface="標楷體" panose="03000509000000000000" pitchFamily="65" charset="-120"/>
                </a:rPr>
                <a:t>適用未達</a:t>
              </a:r>
              <a:r>
                <a:rPr lang="en-US" altLang="zh-TW" sz="2200" b="0" dirty="0">
                  <a:solidFill>
                    <a:schemeClr val="tx1"/>
                  </a:solidFill>
                  <a:latin typeface="Calibri" panose="020F0502020204030204" pitchFamily="34" charset="0"/>
                  <a:ea typeface="標楷體" panose="03000509000000000000" pitchFamily="65" charset="-120"/>
                </a:rPr>
                <a:t>150</a:t>
              </a:r>
              <a:r>
                <a:rPr lang="zh-TW" altLang="en-US" sz="2200" b="0" dirty="0">
                  <a:solidFill>
                    <a:schemeClr val="tx1"/>
                  </a:solidFill>
                  <a:latin typeface="Calibri" panose="020F0502020204030204" pitchFamily="34" charset="0"/>
                  <a:ea typeface="標楷體" panose="03000509000000000000" pitchFamily="65" charset="-120"/>
                </a:rPr>
                <a:t>萬元採購</a:t>
              </a:r>
              <a:r>
                <a:rPr lang="en-US" altLang="zh-TW" sz="2200" b="0" dirty="0">
                  <a:solidFill>
                    <a:schemeClr val="tx1"/>
                  </a:solidFill>
                  <a:latin typeface="Calibri" panose="020F0502020204030204" pitchFamily="34" charset="0"/>
                  <a:ea typeface="標楷體" panose="03000509000000000000" pitchFamily="65" charset="-120"/>
                </a:rPr>
                <a:t>)</a:t>
              </a:r>
            </a:p>
            <a:p>
              <a:pPr eaLnBrk="1" hangingPunct="1">
                <a:lnSpc>
                  <a:spcPct val="100000"/>
                </a:lnSpc>
                <a:spcBef>
                  <a:spcPct val="30000"/>
                </a:spcBef>
                <a:buFont typeface="Arial" panose="020B0604020202020204" pitchFamily="34" charset="0"/>
                <a:buBlip>
                  <a:blip r:embed="rId3"/>
                </a:buBlip>
              </a:pPr>
              <a:r>
                <a:rPr lang="zh-TW" altLang="en-US" sz="2200" b="0" dirty="0">
                  <a:solidFill>
                    <a:schemeClr val="tx1"/>
                  </a:solidFill>
                  <a:latin typeface="Calibri" panose="020F0502020204030204" pitchFamily="34" charset="0"/>
                  <a:ea typeface="標楷體" panose="03000509000000000000" pitchFamily="65" charset="-120"/>
                </a:rPr>
                <a:t>小額採購</a:t>
              </a:r>
            </a:p>
            <a:p>
              <a:pPr eaLnBrk="1" hangingPunct="1">
                <a:lnSpc>
                  <a:spcPct val="100000"/>
                </a:lnSpc>
                <a:spcBef>
                  <a:spcPct val="0"/>
                </a:spcBef>
                <a:buFont typeface="Arial" panose="020B0604020202020204" pitchFamily="34" charset="0"/>
                <a:buNone/>
              </a:pPr>
              <a:r>
                <a:rPr lang="en-US" altLang="zh-TW" sz="2200" b="0" dirty="0">
                  <a:solidFill>
                    <a:schemeClr val="tx1"/>
                  </a:solidFill>
                  <a:latin typeface="Calibri" panose="020F0502020204030204" pitchFamily="34" charset="0"/>
                  <a:ea typeface="標楷體" panose="03000509000000000000" pitchFamily="65" charset="-120"/>
                </a:rPr>
                <a:t>   (</a:t>
              </a:r>
              <a:r>
                <a:rPr lang="zh-TW" altLang="en-US" sz="2200" b="0" dirty="0">
                  <a:solidFill>
                    <a:schemeClr val="tx1"/>
                  </a:solidFill>
                  <a:latin typeface="Calibri" panose="020F0502020204030204" pitchFamily="34" charset="0"/>
                  <a:ea typeface="標楷體" panose="03000509000000000000" pitchFamily="65" charset="-120"/>
                </a:rPr>
                <a:t>適用</a:t>
              </a:r>
              <a:r>
                <a:rPr lang="en-US" altLang="zh-TW" sz="2200" b="0" dirty="0">
                  <a:solidFill>
                    <a:schemeClr val="tx1"/>
                  </a:solidFill>
                  <a:latin typeface="Calibri" panose="020F0502020204030204" pitchFamily="34" charset="0"/>
                  <a:ea typeface="標楷體" panose="03000509000000000000" pitchFamily="65" charset="-120"/>
                </a:rPr>
                <a:t>15</a:t>
              </a:r>
              <a:r>
                <a:rPr lang="zh-TW" altLang="en-US" sz="2200" b="0" dirty="0">
                  <a:solidFill>
                    <a:schemeClr val="tx1"/>
                  </a:solidFill>
                  <a:latin typeface="Calibri" panose="020F0502020204030204" pitchFamily="34" charset="0"/>
                  <a:ea typeface="標楷體" panose="03000509000000000000" pitchFamily="65" charset="-120"/>
                </a:rPr>
                <a:t>萬元以下採購</a:t>
              </a:r>
              <a:r>
                <a:rPr lang="en-US" altLang="zh-TW" sz="2200" b="0" dirty="0">
                  <a:solidFill>
                    <a:schemeClr val="tx1"/>
                  </a:solidFill>
                  <a:latin typeface="Calibri" panose="020F0502020204030204" pitchFamily="34" charset="0"/>
                  <a:ea typeface="標楷體" panose="03000509000000000000" pitchFamily="65" charset="-120"/>
                </a:rPr>
                <a:t>)</a:t>
              </a:r>
            </a:p>
          </p:txBody>
        </p:sp>
      </p:grpSp>
      <p:sp>
        <p:nvSpPr>
          <p:cNvPr id="32775" name="Text Box 16">
            <a:extLst>
              <a:ext uri="{FF2B5EF4-FFF2-40B4-BE49-F238E27FC236}">
                <a16:creationId xmlns:a16="http://schemas.microsoft.com/office/drawing/2014/main" id="{36B8EB8F-E175-4D36-BE7F-27C85ACA874C}"/>
              </a:ext>
            </a:extLst>
          </p:cNvPr>
          <p:cNvSpPr txBox="1">
            <a:spLocks noChangeArrowheads="1"/>
          </p:cNvSpPr>
          <p:nvPr/>
        </p:nvSpPr>
        <p:spPr bwMode="auto">
          <a:xfrm>
            <a:off x="6896100" y="2586038"/>
            <a:ext cx="1663700" cy="519112"/>
          </a:xfrm>
          <a:prstGeom prst="rect">
            <a:avLst/>
          </a:prstGeom>
          <a:noFill/>
          <a:ln>
            <a:noFill/>
          </a:ln>
          <a:effectLst>
            <a:prstShdw prst="shdw17" dist="17961" dir="2700000">
              <a:srgbClr val="995C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800" b="0">
                <a:solidFill>
                  <a:srgbClr val="CC00CC"/>
                </a:solidFill>
                <a:latin typeface="Calibri" panose="020F0502020204030204" pitchFamily="34" charset="0"/>
                <a:ea typeface="標楷體" panose="03000509000000000000" pitchFamily="65" charset="-120"/>
              </a:rPr>
              <a:t>決標方式</a:t>
            </a:r>
          </a:p>
        </p:txBody>
      </p:sp>
      <p:grpSp>
        <p:nvGrpSpPr>
          <p:cNvPr id="32776" name="Group 12">
            <a:extLst>
              <a:ext uri="{FF2B5EF4-FFF2-40B4-BE49-F238E27FC236}">
                <a16:creationId xmlns:a16="http://schemas.microsoft.com/office/drawing/2014/main" id="{45284398-E42A-4203-93AF-FCE74A00B480}"/>
              </a:ext>
            </a:extLst>
          </p:cNvPr>
          <p:cNvGrpSpPr>
            <a:grpSpLocks/>
          </p:cNvGrpSpPr>
          <p:nvPr/>
        </p:nvGrpSpPr>
        <p:grpSpPr bwMode="auto">
          <a:xfrm>
            <a:off x="6592888" y="3275013"/>
            <a:ext cx="2184400" cy="2435225"/>
            <a:chOff x="0" y="0"/>
            <a:chExt cx="1376" cy="1534"/>
          </a:xfrm>
        </p:grpSpPr>
        <p:sp>
          <p:nvSpPr>
            <p:cNvPr id="32781" name="Oval 19">
              <a:extLst>
                <a:ext uri="{FF2B5EF4-FFF2-40B4-BE49-F238E27FC236}">
                  <a16:creationId xmlns:a16="http://schemas.microsoft.com/office/drawing/2014/main" id="{733D203C-C90E-46C4-AEC5-8E569C13E121}"/>
                </a:ext>
              </a:extLst>
            </p:cNvPr>
            <p:cNvSpPr>
              <a:spLocks noChangeArrowheads="1"/>
            </p:cNvSpPr>
            <p:nvPr/>
          </p:nvSpPr>
          <p:spPr bwMode="auto">
            <a:xfrm>
              <a:off x="0" y="0"/>
              <a:ext cx="1376" cy="1534"/>
            </a:xfrm>
            <a:prstGeom prst="ellipse">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2782" name="Text Box 17">
              <a:extLst>
                <a:ext uri="{FF2B5EF4-FFF2-40B4-BE49-F238E27FC236}">
                  <a16:creationId xmlns:a16="http://schemas.microsoft.com/office/drawing/2014/main" id="{B97F0BD3-F2D4-47BF-86BF-AD329FEF2754}"/>
                </a:ext>
              </a:extLst>
            </p:cNvPr>
            <p:cNvSpPr txBox="1">
              <a:spLocks noChangeArrowheads="1"/>
            </p:cNvSpPr>
            <p:nvPr/>
          </p:nvSpPr>
          <p:spPr bwMode="auto">
            <a:xfrm>
              <a:off x="299" y="106"/>
              <a:ext cx="965" cy="1325"/>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150000"/>
                </a:spcBef>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最低標</a:t>
              </a:r>
            </a:p>
            <a:p>
              <a:pPr eaLnBrk="1" hangingPunct="1">
                <a:lnSpc>
                  <a:spcPct val="100000"/>
                </a:lnSpc>
                <a:spcBef>
                  <a:spcPct val="150000"/>
                </a:spcBef>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最有利標</a:t>
              </a:r>
            </a:p>
            <a:p>
              <a:pPr eaLnBrk="1" hangingPunct="1">
                <a:lnSpc>
                  <a:spcPct val="100000"/>
                </a:lnSpc>
                <a:spcBef>
                  <a:spcPct val="150000"/>
                </a:spcBef>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複數決標</a:t>
              </a:r>
            </a:p>
          </p:txBody>
        </p:sp>
      </p:grpSp>
      <p:grpSp>
        <p:nvGrpSpPr>
          <p:cNvPr id="32777" name="Group 24">
            <a:extLst>
              <a:ext uri="{FF2B5EF4-FFF2-40B4-BE49-F238E27FC236}">
                <a16:creationId xmlns:a16="http://schemas.microsoft.com/office/drawing/2014/main" id="{94E1A2C5-F3B4-48EC-9A96-F963C6E03940}"/>
              </a:ext>
            </a:extLst>
          </p:cNvPr>
          <p:cNvGrpSpPr>
            <a:grpSpLocks/>
          </p:cNvGrpSpPr>
          <p:nvPr/>
        </p:nvGrpSpPr>
        <p:grpSpPr bwMode="auto">
          <a:xfrm>
            <a:off x="4013200" y="1873250"/>
            <a:ext cx="2647950" cy="1096963"/>
            <a:chOff x="0" y="0"/>
            <a:chExt cx="1668" cy="691"/>
          </a:xfrm>
        </p:grpSpPr>
        <p:sp>
          <p:nvSpPr>
            <p:cNvPr id="32779" name="AutoShape 29">
              <a:extLst>
                <a:ext uri="{FF2B5EF4-FFF2-40B4-BE49-F238E27FC236}">
                  <a16:creationId xmlns:a16="http://schemas.microsoft.com/office/drawing/2014/main" id="{F1B007F3-3C84-4663-83D7-477EA3F10AC5}"/>
                </a:ext>
              </a:extLst>
            </p:cNvPr>
            <p:cNvSpPr>
              <a:spLocks noChangeArrowheads="1"/>
            </p:cNvSpPr>
            <p:nvPr/>
          </p:nvSpPr>
          <p:spPr bwMode="auto">
            <a:xfrm>
              <a:off x="0" y="16"/>
              <a:ext cx="1668" cy="659"/>
            </a:xfrm>
            <a:prstGeom prst="plaque">
              <a:avLst>
                <a:gd name="adj" fmla="val 16667"/>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2780" name="Text Box 28">
              <a:extLst>
                <a:ext uri="{FF2B5EF4-FFF2-40B4-BE49-F238E27FC236}">
                  <a16:creationId xmlns:a16="http://schemas.microsoft.com/office/drawing/2014/main" id="{50155EBB-4A55-4A17-B3DD-D8DD946BE61C}"/>
                </a:ext>
              </a:extLst>
            </p:cNvPr>
            <p:cNvSpPr txBox="1">
              <a:spLocks noChangeArrowheads="1"/>
            </p:cNvSpPr>
            <p:nvPr/>
          </p:nvSpPr>
          <p:spPr bwMode="auto">
            <a:xfrm>
              <a:off x="150" y="0"/>
              <a:ext cx="1391" cy="691"/>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a:solidFill>
                    <a:schemeClr val="bg1"/>
                  </a:solidFill>
                  <a:latin typeface="Calibri" panose="020F0502020204030204" pitchFamily="34" charset="0"/>
                  <a:ea typeface="標楷體" panose="03000509000000000000" pitchFamily="65" charset="-120"/>
                </a:rPr>
                <a:t>因案制宜，選擇適當招標決標方式辦理採購(採6)</a:t>
              </a:r>
            </a:p>
          </p:txBody>
        </p:sp>
      </p:grpSp>
      <p:sp>
        <p:nvSpPr>
          <p:cNvPr id="32778" name="AutoShape 32">
            <a:extLst>
              <a:ext uri="{FF2B5EF4-FFF2-40B4-BE49-F238E27FC236}">
                <a16:creationId xmlns:a16="http://schemas.microsoft.com/office/drawing/2014/main" id="{833BEC89-665A-460C-8323-34D49E8BCCEB}"/>
              </a:ext>
            </a:extLst>
          </p:cNvPr>
          <p:cNvSpPr>
            <a:spLocks noChangeArrowheads="1"/>
          </p:cNvSpPr>
          <p:nvPr/>
        </p:nvSpPr>
        <p:spPr bwMode="auto">
          <a:xfrm rot="5185448">
            <a:off x="6672263" y="1495425"/>
            <a:ext cx="1376362" cy="725488"/>
          </a:xfrm>
          <a:prstGeom prst="curvedDownArrow">
            <a:avLst>
              <a:gd name="adj1" fmla="val 37943"/>
              <a:gd name="adj2" fmla="val 75886"/>
              <a:gd name="adj3" fmla="val 33333"/>
            </a:avLst>
          </a:prstGeom>
          <a:solidFill>
            <a:srgbClr val="0000FF"/>
          </a:solidFill>
          <a:ln>
            <a:noFill/>
          </a:ln>
          <a:effectLst>
            <a:prstShdw prst="shdw17" dist="17961" dir="2700000">
              <a:srgbClr val="0000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標題 1">
            <a:extLst>
              <a:ext uri="{FF2B5EF4-FFF2-40B4-BE49-F238E27FC236}">
                <a16:creationId xmlns:a16="http://schemas.microsoft.com/office/drawing/2014/main" id="{2DCFFBA0-B633-4472-829E-FEECC2606AA9}"/>
              </a:ext>
            </a:extLst>
          </p:cNvPr>
          <p:cNvSpPr txBox="1">
            <a:spLocks noChangeArrowheads="1"/>
          </p:cNvSpPr>
          <p:nvPr/>
        </p:nvSpPr>
        <p:spPr bwMode="auto">
          <a:xfrm>
            <a:off x="511175" y="277813"/>
            <a:ext cx="8353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微軟正黑體" panose="020B0604030504040204" pitchFamily="34" charset="-120"/>
                <a:ea typeface="標楷體" panose="03000509000000000000" pitchFamily="65" charset="-120"/>
              </a:rPr>
              <a:t>招標文件範例及採購手冊</a:t>
            </a:r>
          </a:p>
        </p:txBody>
      </p:sp>
      <p:pic>
        <p:nvPicPr>
          <p:cNvPr id="3" name="圖片 2">
            <a:extLst>
              <a:ext uri="{FF2B5EF4-FFF2-40B4-BE49-F238E27FC236}">
                <a16:creationId xmlns:a16="http://schemas.microsoft.com/office/drawing/2014/main" id="{4C271B0E-B493-A6CF-D157-3E5288428518}"/>
              </a:ext>
            </a:extLst>
          </p:cNvPr>
          <p:cNvPicPr>
            <a:picLocks noChangeAspect="1"/>
          </p:cNvPicPr>
          <p:nvPr/>
        </p:nvPicPr>
        <p:blipFill>
          <a:blip r:embed="rId3"/>
          <a:stretch>
            <a:fillRect/>
          </a:stretch>
        </p:blipFill>
        <p:spPr>
          <a:xfrm>
            <a:off x="288234" y="1445887"/>
            <a:ext cx="8576365" cy="3966226"/>
          </a:xfrm>
          <a:prstGeom prst="rect">
            <a:avLst/>
          </a:prstGeom>
        </p:spPr>
      </p:pic>
      <p:sp>
        <p:nvSpPr>
          <p:cNvPr id="4" name="矩形 3">
            <a:extLst>
              <a:ext uri="{FF2B5EF4-FFF2-40B4-BE49-F238E27FC236}">
                <a16:creationId xmlns:a16="http://schemas.microsoft.com/office/drawing/2014/main" id="{4C47F050-EDE5-F2E4-B8A9-97F1CCCAC13B}"/>
              </a:ext>
            </a:extLst>
          </p:cNvPr>
          <p:cNvSpPr/>
          <p:nvPr/>
        </p:nvSpPr>
        <p:spPr bwMode="auto">
          <a:xfrm>
            <a:off x="2892287" y="2504661"/>
            <a:ext cx="1610139" cy="430887"/>
          </a:xfrm>
          <a:prstGeom prst="rect">
            <a:avLst/>
          </a:prstGeom>
          <a:noFill/>
          <a:ln w="9525" cap="flat" cmpd="sng" algn="ctr">
            <a:noFill/>
            <a:prstDash val="solid"/>
            <a:round/>
            <a:headEnd type="none" w="med" len="med"/>
            <a:tailEnd type="none" w="med" len="med"/>
          </a:ln>
          <a:effectLst>
            <a:outerShdw dist="17961" dir="2700000" algn="ctr" rotWithShape="0">
              <a:srgbClr val="0000FF">
                <a:gamma/>
                <a:shade val="60000"/>
                <a:invGamma/>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zh-TW" altLang="en-US" sz="2200" b="0" i="0" u="none" strike="noStrike" cap="none" normalizeH="0" baseline="0">
              <a:ln w="19050">
                <a:solidFill>
                  <a:srgbClr val="FF0000"/>
                </a:solidFill>
              </a:ln>
              <a:solidFill>
                <a:schemeClr val="tx1"/>
              </a:solidFill>
              <a:effectLst/>
              <a:latin typeface="Calibri" pitchFamily="34" charset="0"/>
              <a:ea typeface="標楷體" pitchFamily="65" charset="-120"/>
              <a:sym typeface="Wingdings" pitchFamily="2" charset="2"/>
            </a:endParaRPr>
          </a:p>
        </p:txBody>
      </p:sp>
      <p:sp>
        <p:nvSpPr>
          <p:cNvPr id="5" name="矩形 4">
            <a:extLst>
              <a:ext uri="{FF2B5EF4-FFF2-40B4-BE49-F238E27FC236}">
                <a16:creationId xmlns:a16="http://schemas.microsoft.com/office/drawing/2014/main" id="{910009B8-7571-4D97-C321-6702F3D70438}"/>
              </a:ext>
            </a:extLst>
          </p:cNvPr>
          <p:cNvSpPr/>
          <p:nvPr/>
        </p:nvSpPr>
        <p:spPr bwMode="auto">
          <a:xfrm>
            <a:off x="2902228" y="2514600"/>
            <a:ext cx="1739348" cy="430887"/>
          </a:xfrm>
          <a:prstGeom prst="rect">
            <a:avLst/>
          </a:prstGeom>
          <a:noFill/>
          <a:ln w="9525" cap="flat" cmpd="sng" algn="ctr">
            <a:noFill/>
            <a:prstDash val="solid"/>
            <a:round/>
            <a:headEnd type="none" w="med" len="med"/>
            <a:tailEnd type="none" w="med" len="med"/>
          </a:ln>
          <a:effectLst>
            <a:outerShdw dist="17961" dir="2700000" algn="ctr" rotWithShape="0">
              <a:srgbClr val="0000FF">
                <a:gamma/>
                <a:shade val="60000"/>
                <a:invGamma/>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zh-TW" altLang="en-US" sz="2200" b="0" i="0" u="none" strike="noStrike" cap="none" normalizeH="0" baseline="0">
              <a:ln>
                <a:solidFill>
                  <a:srgbClr val="FF0000"/>
                </a:solidFill>
              </a:ln>
              <a:solidFill>
                <a:schemeClr val="tx1"/>
              </a:solidFill>
              <a:effectLst/>
              <a:latin typeface="Calibri" pitchFamily="34" charset="0"/>
              <a:ea typeface="標楷體" pitchFamily="65" charset="-120"/>
              <a:sym typeface="Wingdings" pitchFamily="2" charset="2"/>
            </a:endParaRPr>
          </a:p>
        </p:txBody>
      </p:sp>
      <p:sp>
        <p:nvSpPr>
          <p:cNvPr id="6" name="矩形: 圓角 5">
            <a:extLst>
              <a:ext uri="{FF2B5EF4-FFF2-40B4-BE49-F238E27FC236}">
                <a16:creationId xmlns:a16="http://schemas.microsoft.com/office/drawing/2014/main" id="{981C1DAC-AE7B-5E7D-145B-DEC89EB4F595}"/>
              </a:ext>
            </a:extLst>
          </p:cNvPr>
          <p:cNvSpPr/>
          <p:nvPr/>
        </p:nvSpPr>
        <p:spPr bwMode="auto">
          <a:xfrm>
            <a:off x="2902228" y="2544417"/>
            <a:ext cx="1600198" cy="476726"/>
          </a:xfrm>
          <a:prstGeom prst="roundRect">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zh-TW" altLang="en-US" sz="2200" b="0" i="0" u="none" strike="noStrike" cap="none" normalizeH="0" baseline="0">
              <a:ln>
                <a:solidFill>
                  <a:srgbClr val="FF0000"/>
                </a:solidFill>
              </a:ln>
              <a:solidFill>
                <a:schemeClr val="tx1"/>
              </a:solidFill>
              <a:effectLst/>
              <a:latin typeface="Calibri" pitchFamily="34" charset="0"/>
              <a:ea typeface="標楷體" pitchFamily="65" charset="-120"/>
              <a:sym typeface="Wingdings" pitchFamily="2" charset="2"/>
            </a:endParaRPr>
          </a:p>
        </p:txBody>
      </p:sp>
      <p:sp>
        <p:nvSpPr>
          <p:cNvPr id="7" name="矩形: 圓角 6">
            <a:extLst>
              <a:ext uri="{FF2B5EF4-FFF2-40B4-BE49-F238E27FC236}">
                <a16:creationId xmlns:a16="http://schemas.microsoft.com/office/drawing/2014/main" id="{B15ABA87-8ACF-2B12-44A5-4EE560B07CDB}"/>
              </a:ext>
            </a:extLst>
          </p:cNvPr>
          <p:cNvSpPr/>
          <p:nvPr/>
        </p:nvSpPr>
        <p:spPr bwMode="auto">
          <a:xfrm>
            <a:off x="2892287" y="3071141"/>
            <a:ext cx="1600198" cy="476726"/>
          </a:xfrm>
          <a:prstGeom prst="roundRect">
            <a:avLst/>
          </a:prstGeom>
          <a:noFill/>
          <a:ln>
            <a:solidFill>
              <a:srgbClr val="FF000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zh-TW" altLang="en-US" sz="2200" b="0" i="0" u="none" strike="noStrike" cap="none" normalizeH="0" baseline="0">
              <a:ln>
                <a:solidFill>
                  <a:srgbClr val="FF0000"/>
                </a:solidFill>
              </a:ln>
              <a:solidFill>
                <a:schemeClr val="tx1"/>
              </a:solidFill>
              <a:effectLst/>
              <a:latin typeface="Calibri" pitchFamily="34" charset="0"/>
              <a:ea typeface="標楷體" pitchFamily="65" charset="-120"/>
              <a:sym typeface="Wingdings" pitchFamily="2" charset="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7AB287DA-B642-479A-BCCB-6DA8C2E37D3F}"/>
              </a:ext>
            </a:extLst>
          </p:cNvPr>
          <p:cNvSpPr txBox="1">
            <a:spLocks noChangeArrowheads="1"/>
          </p:cNvSpPr>
          <p:nvPr/>
        </p:nvSpPr>
        <p:spPr bwMode="auto">
          <a:xfrm>
            <a:off x="401638" y="355600"/>
            <a:ext cx="8353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Arial Narrow" panose="020B0606020202030204" pitchFamily="34" charset="0"/>
                <a:ea typeface="標楷體" panose="03000509000000000000" pitchFamily="65" charset="-120"/>
              </a:rPr>
              <a:t>準備招標文件常見錯誤</a:t>
            </a:r>
          </a:p>
        </p:txBody>
      </p:sp>
      <p:sp>
        <p:nvSpPr>
          <p:cNvPr id="36867" name="Text Box 5">
            <a:extLst>
              <a:ext uri="{FF2B5EF4-FFF2-40B4-BE49-F238E27FC236}">
                <a16:creationId xmlns:a16="http://schemas.microsoft.com/office/drawing/2014/main" id="{AC070EAF-E184-4FA1-8750-00950958C21D}"/>
              </a:ext>
            </a:extLst>
          </p:cNvPr>
          <p:cNvSpPr txBox="1">
            <a:spLocks noChangeArrowheads="1"/>
          </p:cNvSpPr>
          <p:nvPr/>
        </p:nvSpPr>
        <p:spPr bwMode="auto">
          <a:xfrm>
            <a:off x="352425" y="1001713"/>
            <a:ext cx="8361363" cy="3980642"/>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265113" indent="-265113" algn="just" eaLnBrk="1" hangingPunct="1">
              <a:lnSpc>
                <a:spcPct val="125000"/>
              </a:lnSpc>
              <a:spcBef>
                <a:spcPct val="0"/>
              </a:spcBef>
              <a:buFont typeface="Wingdings" panose="05000000000000000000" pitchFamily="2" charset="2"/>
              <a:buChar char="Ø"/>
            </a:pPr>
            <a:r>
              <a:rPr lang="zh-TW" altLang="en-US" sz="2600" b="0" dirty="0">
                <a:solidFill>
                  <a:srgbClr val="FF0000"/>
                </a:solidFill>
                <a:latin typeface="Calibri" panose="020F0502020204030204" pitchFamily="34" charset="0"/>
                <a:ea typeface="標楷體" panose="03000509000000000000" pitchFamily="65" charset="-120"/>
              </a:rPr>
              <a:t>漏記法規規定</a:t>
            </a:r>
            <a:r>
              <a:rPr lang="zh-TW" altLang="en-US" sz="2600" b="0" dirty="0">
                <a:solidFill>
                  <a:schemeClr val="tx1"/>
                </a:solidFill>
                <a:latin typeface="Calibri" panose="020F0502020204030204" pitchFamily="34" charset="0"/>
                <a:ea typeface="標楷體" panose="03000509000000000000" pitchFamily="65" charset="-120"/>
              </a:rPr>
              <a:t>、不當增列法規所無之規定、資料錯誤、違反法規、履約條款違反公平合理原則、製造不必要之陷阱、無正當理由任意刪減或修改契約範本條款</a:t>
            </a:r>
          </a:p>
          <a:p>
            <a:pPr eaLnBrk="1" hangingPunct="1">
              <a:lnSpc>
                <a:spcPct val="1250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最有利標非固定費率決標，價格未納入評選項目</a:t>
            </a:r>
          </a:p>
          <a:p>
            <a:pPr eaLnBrk="1" hangingPunct="1">
              <a:lnSpc>
                <a:spcPct val="125000"/>
              </a:lnSpc>
              <a:spcBef>
                <a:spcPct val="0"/>
              </a:spcBef>
              <a:buFont typeface="Wingdings" panose="05000000000000000000" pitchFamily="2" charset="2"/>
              <a:buChar char="Ø"/>
            </a:pPr>
            <a:r>
              <a:rPr lang="zh-TW" altLang="en-US" sz="2600" b="0" dirty="0">
                <a:solidFill>
                  <a:srgbClr val="FF0000"/>
                </a:solidFill>
                <a:latin typeface="Calibri" panose="020F0502020204030204" pitchFamily="34" charset="0"/>
                <a:ea typeface="標楷體" panose="03000509000000000000" pitchFamily="65" charset="-120"/>
              </a:rPr>
              <a:t>意圖規避法規之適用而將案件化整為零招標</a:t>
            </a:r>
            <a:r>
              <a:rPr lang="en-US" altLang="zh-TW" sz="2600" b="0" dirty="0">
                <a:solidFill>
                  <a:srgbClr val="FF0000"/>
                </a:solidFill>
                <a:latin typeface="Calibri" panose="020F0502020204030204" pitchFamily="34" charset="0"/>
                <a:ea typeface="標楷體" panose="03000509000000000000" pitchFamily="65" charset="-120"/>
              </a:rPr>
              <a:t>(</a:t>
            </a:r>
            <a:r>
              <a:rPr lang="zh-TW" altLang="en-US" sz="2600" b="0" dirty="0">
                <a:solidFill>
                  <a:srgbClr val="FF0000"/>
                </a:solidFill>
                <a:latin typeface="Calibri" panose="020F0502020204030204" pitchFamily="34" charset="0"/>
                <a:ea typeface="標楷體" panose="03000509000000000000" pitchFamily="65" charset="-120"/>
              </a:rPr>
              <a:t>分批採購</a:t>
            </a:r>
            <a:r>
              <a:rPr lang="en-US" altLang="zh-TW" sz="2600" b="0" dirty="0">
                <a:solidFill>
                  <a:srgbClr val="FF0000"/>
                </a:solidFill>
                <a:latin typeface="Calibri" panose="020F0502020204030204" pitchFamily="34" charset="0"/>
                <a:ea typeface="標楷體" panose="03000509000000000000" pitchFamily="65" charset="-120"/>
              </a:rPr>
              <a:t>)</a:t>
            </a:r>
          </a:p>
          <a:p>
            <a:pPr eaLnBrk="1" hangingPunct="1">
              <a:lnSpc>
                <a:spcPct val="1250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資格、規格限制競爭</a:t>
            </a:r>
          </a:p>
          <a:p>
            <a:pPr indent="265113" eaLnBrk="1" hangingPunct="1">
              <a:lnSpc>
                <a:spcPct val="125000"/>
              </a:lnSpc>
              <a:spcBef>
                <a:spcPct val="0"/>
              </a:spcBef>
              <a:buNone/>
            </a:pPr>
            <a:r>
              <a:rPr lang="zh-TW" altLang="zh-TW" sz="2400" dirty="0">
                <a:effectLst/>
                <a:ea typeface="標楷體" panose="03000509000000000000" pitchFamily="65" charset="-120"/>
                <a:cs typeface="新細明體" panose="02020500000000000000" pitchFamily="18" charset="-120"/>
              </a:rPr>
              <a:t>限投標時即須檢附原廠代理證明、原廠願意供應證明</a:t>
            </a:r>
            <a:endParaRPr lang="en-US" altLang="zh-TW" sz="2400" dirty="0">
              <a:effectLst/>
              <a:ea typeface="標楷體" panose="03000509000000000000" pitchFamily="65" charset="-120"/>
              <a:cs typeface="新細明體" panose="02020500000000000000" pitchFamily="18" charset="-120"/>
            </a:endParaRPr>
          </a:p>
          <a:p>
            <a:pPr indent="265113" eaLnBrk="1" hangingPunct="1">
              <a:lnSpc>
                <a:spcPct val="125000"/>
              </a:lnSpc>
              <a:spcBef>
                <a:spcPct val="0"/>
              </a:spcBef>
              <a:buNone/>
            </a:pPr>
            <a:r>
              <a:rPr lang="zh-TW" altLang="zh-TW" sz="2400" dirty="0">
                <a:effectLst/>
                <a:ea typeface="標楷體" panose="03000509000000000000" pitchFamily="65" charset="-120"/>
                <a:cs typeface="新細明體" panose="02020500000000000000" pitchFamily="18" charset="-120"/>
              </a:rPr>
              <a:t>限投標時即須檢附原廠製造證明、原廠品質保證書</a:t>
            </a:r>
            <a:endParaRPr lang="zh-TW" altLang="en-US" sz="2600" b="0" dirty="0">
              <a:solidFill>
                <a:srgbClr val="FF0000"/>
              </a:solidFill>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27174905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7AB287DA-B642-479A-BCCB-6DA8C2E37D3F}"/>
              </a:ext>
            </a:extLst>
          </p:cNvPr>
          <p:cNvSpPr txBox="1">
            <a:spLocks noChangeArrowheads="1"/>
          </p:cNvSpPr>
          <p:nvPr/>
        </p:nvSpPr>
        <p:spPr bwMode="auto">
          <a:xfrm>
            <a:off x="401638" y="355600"/>
            <a:ext cx="8353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Arial Narrow" panose="020B0606020202030204" pitchFamily="34" charset="0"/>
                <a:ea typeface="標楷體" panose="03000509000000000000" pitchFamily="65" charset="-120"/>
              </a:rPr>
              <a:t>準備招標文件常見錯誤</a:t>
            </a:r>
          </a:p>
        </p:txBody>
      </p:sp>
      <p:sp>
        <p:nvSpPr>
          <p:cNvPr id="36867" name="Text Box 5">
            <a:extLst>
              <a:ext uri="{FF2B5EF4-FFF2-40B4-BE49-F238E27FC236}">
                <a16:creationId xmlns:a16="http://schemas.microsoft.com/office/drawing/2014/main" id="{AC070EAF-E184-4FA1-8750-00950958C21D}"/>
              </a:ext>
            </a:extLst>
          </p:cNvPr>
          <p:cNvSpPr txBox="1">
            <a:spLocks noChangeArrowheads="1"/>
          </p:cNvSpPr>
          <p:nvPr/>
        </p:nvSpPr>
        <p:spPr bwMode="auto">
          <a:xfrm>
            <a:off x="352425" y="1001713"/>
            <a:ext cx="8361363" cy="2054024"/>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just" eaLnBrk="1" hangingPunct="1">
              <a:lnSpc>
                <a:spcPct val="125000"/>
              </a:lnSpc>
              <a:spcBef>
                <a:spcPct val="0"/>
              </a:spcBef>
              <a:buNone/>
            </a:pPr>
            <a:endParaRPr lang="zh-TW" altLang="en-US" sz="2600" b="0" dirty="0">
              <a:solidFill>
                <a:schemeClr val="tx1"/>
              </a:solidFill>
              <a:latin typeface="Calibri" panose="020F0502020204030204" pitchFamily="34" charset="0"/>
              <a:ea typeface="標楷體" panose="03000509000000000000" pitchFamily="65" charset="-120"/>
            </a:endParaRPr>
          </a:p>
          <a:p>
            <a:pPr eaLnBrk="1" hangingPunct="1">
              <a:lnSpc>
                <a:spcPct val="1250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公告內容與招標文件內容不一致</a:t>
            </a:r>
            <a:r>
              <a:rPr lang="zh-TW" altLang="en-US" sz="2200" b="0" dirty="0">
                <a:solidFill>
                  <a:schemeClr val="tx1"/>
                </a:solidFill>
                <a:latin typeface="Calibri" panose="020F0502020204030204" pitchFamily="34" charset="0"/>
                <a:ea typeface="標楷體" panose="03000509000000000000" pitchFamily="65" charset="-120"/>
              </a:rPr>
              <a:t>，</a:t>
            </a:r>
            <a:r>
              <a:rPr lang="zh-TW" altLang="en-US" sz="2600" b="0" dirty="0">
                <a:solidFill>
                  <a:schemeClr val="tx1"/>
                </a:solidFill>
                <a:latin typeface="Calibri" panose="020F0502020204030204" pitchFamily="34" charset="0"/>
                <a:ea typeface="標楷體" panose="03000509000000000000" pitchFamily="65" charset="-120"/>
              </a:rPr>
              <a:t>或文件內容前後矛盾</a:t>
            </a:r>
          </a:p>
          <a:p>
            <a:pPr marL="265113" indent="-265113" algn="just" eaLnBrk="1" hangingPunct="1">
              <a:lnSpc>
                <a:spcPct val="125000"/>
              </a:lnSpc>
              <a:spcBef>
                <a:spcPct val="0"/>
              </a:spcBef>
              <a:buFont typeface="Wingdings" panose="05000000000000000000" pitchFamily="2" charset="2"/>
              <a:buChar char="Ø"/>
            </a:pPr>
            <a:r>
              <a:rPr lang="zh-TW" altLang="en-US" sz="2600" b="0" dirty="0">
                <a:solidFill>
                  <a:srgbClr val="FF0000"/>
                </a:solidFill>
                <a:latin typeface="Calibri" panose="020F0502020204030204" pitchFamily="34" charset="0"/>
                <a:ea typeface="標楷體" panose="03000509000000000000" pitchFamily="65" charset="-120"/>
              </a:rPr>
              <a:t>招標文件標示之</a:t>
            </a:r>
            <a:r>
              <a:rPr lang="zh-TW" altLang="en-US" sz="2600" b="0" u="sng" dirty="0">
                <a:solidFill>
                  <a:srgbClr val="FF0000"/>
                </a:solidFill>
                <a:latin typeface="Calibri" panose="020F0502020204030204" pitchFamily="34" charset="0"/>
                <a:ea typeface="標楷體" panose="03000509000000000000" pitchFamily="65" charset="-120"/>
              </a:rPr>
              <a:t>主要部分</a:t>
            </a:r>
            <a:r>
              <a:rPr lang="zh-TW" altLang="en-US" sz="2600" b="0" dirty="0">
                <a:solidFill>
                  <a:srgbClr val="FF0000"/>
                </a:solidFill>
                <a:latin typeface="Calibri" panose="020F0502020204030204" pitchFamily="34" charset="0"/>
                <a:ea typeface="標楷體" panose="03000509000000000000" pitchFamily="65" charset="-120"/>
              </a:rPr>
              <a:t>過於空泛，未注意投標廠商資格關聯性，致生廠商自行履約困難，產生轉包爭議</a:t>
            </a:r>
          </a:p>
        </p:txBody>
      </p:sp>
      <p:pic>
        <p:nvPicPr>
          <p:cNvPr id="3" name="圖片 2">
            <a:extLst>
              <a:ext uri="{FF2B5EF4-FFF2-40B4-BE49-F238E27FC236}">
                <a16:creationId xmlns:a16="http://schemas.microsoft.com/office/drawing/2014/main" id="{D38704C7-7FFD-4066-BFB3-579D9B447AA0}"/>
              </a:ext>
            </a:extLst>
          </p:cNvPr>
          <p:cNvPicPr>
            <a:picLocks noChangeAspect="1"/>
          </p:cNvPicPr>
          <p:nvPr/>
        </p:nvPicPr>
        <p:blipFill>
          <a:blip r:embed="rId3"/>
          <a:stretch>
            <a:fillRect/>
          </a:stretch>
        </p:blipFill>
        <p:spPr>
          <a:xfrm>
            <a:off x="1221748" y="3343329"/>
            <a:ext cx="6411919" cy="1936594"/>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a:extLst>
              <a:ext uri="{FF2B5EF4-FFF2-40B4-BE49-F238E27FC236}">
                <a16:creationId xmlns:a16="http://schemas.microsoft.com/office/drawing/2014/main" id="{3868109B-C133-481D-9913-FF6826EBFFBC}"/>
              </a:ext>
            </a:extLst>
          </p:cNvPr>
          <p:cNvSpPr>
            <a:spLocks noChangeArrowheads="1"/>
          </p:cNvSpPr>
          <p:nvPr/>
        </p:nvSpPr>
        <p:spPr bwMode="auto">
          <a:xfrm>
            <a:off x="398463" y="50800"/>
            <a:ext cx="8424862" cy="6807200"/>
          </a:xfrm>
          <a:prstGeom prst="rect">
            <a:avLst/>
          </a:prstGeom>
          <a:solidFill>
            <a:srgbClr val="FFFFCC"/>
          </a:solidFill>
          <a:ln w="9525" cmpd="sng">
            <a:solidFill>
              <a:srgbClr val="000000"/>
            </a:solidFill>
            <a:miter lim="800000"/>
            <a:headEnd/>
            <a:tailEnd/>
          </a:ln>
        </p:spPr>
        <p:txBody>
          <a:bodyPr>
            <a:spAutoFit/>
          </a:bodyPr>
          <a:lstStyle/>
          <a:p>
            <a:pPr algn="ctr" eaLnBrk="1" hangingPunct="1">
              <a:buFont typeface="Arial" panose="020B0604020202020204" pitchFamily="34" charset="0"/>
              <a:buNone/>
              <a:defRPr/>
            </a:pPr>
            <a:r>
              <a:rPr lang="zh-TW" altLang="en-US" sz="2000" dirty="0">
                <a:latin typeface="標楷體" pitchFamily="65" charset="-120"/>
              </a:rPr>
              <a:t>行政院公共工程委員會函</a:t>
            </a:r>
          </a:p>
          <a:p>
            <a:pPr eaLnBrk="1" hangingPunct="1">
              <a:buFont typeface="Arial" panose="020B0604020202020204" pitchFamily="34" charset="0"/>
              <a:buNone/>
              <a:defRPr/>
            </a:pPr>
            <a:r>
              <a:rPr lang="zh-TW" altLang="en-US" sz="2000" dirty="0">
                <a:latin typeface="標楷體" pitchFamily="65" charset="-120"/>
              </a:rPr>
              <a:t>發文日期：中華民國</a:t>
            </a:r>
            <a:r>
              <a:rPr lang="en-US" sz="2000" dirty="0">
                <a:latin typeface="標楷體" pitchFamily="65" charset="-120"/>
              </a:rPr>
              <a:t>98</a:t>
            </a:r>
            <a:r>
              <a:rPr lang="zh-TW" altLang="en-US" sz="2000" dirty="0">
                <a:latin typeface="標楷體" pitchFamily="65" charset="-120"/>
              </a:rPr>
              <a:t>年</a:t>
            </a:r>
            <a:r>
              <a:rPr lang="en-US" sz="2000" dirty="0">
                <a:latin typeface="標楷體" pitchFamily="65" charset="-120"/>
              </a:rPr>
              <a:t>10</a:t>
            </a:r>
            <a:r>
              <a:rPr lang="zh-TW" altLang="en-US" sz="2000" dirty="0">
                <a:latin typeface="標楷體" pitchFamily="65" charset="-120"/>
              </a:rPr>
              <a:t>月</a:t>
            </a:r>
            <a:r>
              <a:rPr lang="en-US" sz="2000" dirty="0">
                <a:latin typeface="標楷體" pitchFamily="65" charset="-120"/>
              </a:rPr>
              <a:t>21</a:t>
            </a:r>
            <a:r>
              <a:rPr lang="zh-TW" altLang="en-US" sz="2000" dirty="0">
                <a:latin typeface="標楷體" pitchFamily="65" charset="-120"/>
              </a:rPr>
              <a:t>日  </a:t>
            </a:r>
          </a:p>
          <a:p>
            <a:pPr eaLnBrk="1" hangingPunct="1">
              <a:buFont typeface="Arial" panose="020B0604020202020204" pitchFamily="34" charset="0"/>
              <a:buNone/>
              <a:defRPr/>
            </a:pPr>
            <a:r>
              <a:rPr lang="zh-TW" altLang="en-US" sz="2000" dirty="0">
                <a:latin typeface="標楷體" pitchFamily="65" charset="-120"/>
              </a:rPr>
              <a:t>發文字號：工程企字第</a:t>
            </a:r>
            <a:r>
              <a:rPr lang="en-US" sz="2000" dirty="0">
                <a:latin typeface="標楷體" pitchFamily="65" charset="-120"/>
              </a:rPr>
              <a:t>09800468030</a:t>
            </a:r>
            <a:r>
              <a:rPr lang="zh-TW" altLang="en-US" sz="2000" dirty="0">
                <a:latin typeface="標楷體" pitchFamily="65" charset="-120"/>
              </a:rPr>
              <a:t>號 </a:t>
            </a:r>
          </a:p>
          <a:p>
            <a:pPr eaLnBrk="1" hangingPunct="1">
              <a:buFont typeface="Arial" panose="020B0604020202020204" pitchFamily="34" charset="0"/>
              <a:buNone/>
              <a:defRPr/>
            </a:pPr>
            <a:r>
              <a:rPr lang="zh-TW" altLang="en-US" sz="2000" dirty="0">
                <a:latin typeface="標楷體" pitchFamily="65" charset="-120"/>
              </a:rPr>
              <a:t>主旨：機關辦理工程採購，其招標文件訂定得標廠商應自行履行契約之主要部分者，應依個案情形明確訂定，避免過於空泛致發生轉包爭議。</a:t>
            </a:r>
          </a:p>
          <a:p>
            <a:pPr eaLnBrk="1" hangingPunct="1">
              <a:buFont typeface="Arial" panose="020B0604020202020204" pitchFamily="34" charset="0"/>
              <a:buNone/>
              <a:defRPr/>
            </a:pPr>
            <a:r>
              <a:rPr lang="zh-TW" altLang="en-US" sz="2000" dirty="0">
                <a:latin typeface="標楷體" pitchFamily="65" charset="-120"/>
              </a:rPr>
              <a:t>說明：</a:t>
            </a:r>
          </a:p>
          <a:p>
            <a:pPr eaLnBrk="1" hangingPunct="1">
              <a:buFont typeface="Arial" panose="020B0604020202020204" pitchFamily="34" charset="0"/>
              <a:buNone/>
              <a:defRPr/>
            </a:pPr>
            <a:r>
              <a:rPr lang="zh-TW" altLang="en-US" sz="2000" dirty="0">
                <a:latin typeface="標楷體" pitchFamily="65" charset="-120"/>
              </a:rPr>
              <a:t>一、政府採購法（以下簡稱本法）第</a:t>
            </a:r>
            <a:r>
              <a:rPr lang="en-US" sz="2000" dirty="0">
                <a:latin typeface="標楷體" pitchFamily="65" charset="-120"/>
              </a:rPr>
              <a:t>65</a:t>
            </a:r>
            <a:r>
              <a:rPr lang="zh-TW" altLang="en-US" sz="2000" dirty="0">
                <a:latin typeface="標楷體" pitchFamily="65" charset="-120"/>
              </a:rPr>
              <a:t>條規定「得標廠商應自行履行工程、勞務契約，不得轉包（第</a:t>
            </a:r>
            <a:r>
              <a:rPr lang="en-US" sz="2000" dirty="0">
                <a:latin typeface="標楷體" pitchFamily="65" charset="-120"/>
              </a:rPr>
              <a:t>1</a:t>
            </a:r>
            <a:r>
              <a:rPr lang="zh-TW" altLang="en-US" sz="2000" dirty="0">
                <a:latin typeface="標楷體" pitchFamily="65" charset="-120"/>
              </a:rPr>
              <a:t>項）。前項所稱轉包，指將原契約中應自行履行之全部或其主要部分，由其他廠商代為履行（第</a:t>
            </a:r>
            <a:r>
              <a:rPr lang="en-US" sz="2000" dirty="0">
                <a:latin typeface="標楷體" pitchFamily="65" charset="-120"/>
              </a:rPr>
              <a:t>2</a:t>
            </a:r>
            <a:r>
              <a:rPr lang="zh-TW" altLang="en-US" sz="2000" dirty="0">
                <a:latin typeface="標楷體" pitchFamily="65" charset="-120"/>
              </a:rPr>
              <a:t>項）。</a:t>
            </a:r>
            <a:r>
              <a:rPr lang="en-US" sz="2000" dirty="0">
                <a:latin typeface="標楷體" pitchFamily="65" charset="-120"/>
              </a:rPr>
              <a:t>…</a:t>
            </a:r>
            <a:r>
              <a:rPr lang="zh-TW" altLang="en-US" sz="2000" dirty="0">
                <a:latin typeface="標楷體" pitchFamily="65" charset="-120"/>
              </a:rPr>
              <a:t>」本法施行細則第</a:t>
            </a:r>
            <a:r>
              <a:rPr lang="en-US" sz="2000" dirty="0">
                <a:latin typeface="標楷體" pitchFamily="65" charset="-120"/>
              </a:rPr>
              <a:t>87</a:t>
            </a:r>
            <a:r>
              <a:rPr lang="zh-TW" altLang="en-US" sz="2000" dirty="0">
                <a:latin typeface="標楷體" pitchFamily="65" charset="-120"/>
              </a:rPr>
              <a:t>條則明定「本法第</a:t>
            </a:r>
            <a:r>
              <a:rPr lang="en-US" sz="2000" dirty="0">
                <a:latin typeface="標楷體" pitchFamily="65" charset="-120"/>
              </a:rPr>
              <a:t>65</a:t>
            </a:r>
            <a:r>
              <a:rPr lang="zh-TW" altLang="en-US" sz="2000" dirty="0">
                <a:latin typeface="標楷體" pitchFamily="65" charset="-120"/>
              </a:rPr>
              <a:t>條第</a:t>
            </a:r>
            <a:r>
              <a:rPr lang="en-US" sz="2000" dirty="0">
                <a:latin typeface="標楷體" pitchFamily="65" charset="-120"/>
              </a:rPr>
              <a:t>2</a:t>
            </a:r>
            <a:r>
              <a:rPr lang="zh-TW" altLang="en-US" sz="2000" dirty="0">
                <a:latin typeface="標楷體" pitchFamily="65" charset="-120"/>
              </a:rPr>
              <a:t>項所稱</a:t>
            </a:r>
            <a:r>
              <a:rPr lang="zh-TW" altLang="en-US" sz="2000" b="1" dirty="0">
                <a:solidFill>
                  <a:srgbClr val="FF0000"/>
                </a:solidFill>
                <a:latin typeface="標楷體" pitchFamily="65" charset="-120"/>
              </a:rPr>
              <a:t>主要部分，指下列情形之一：一、招標文件標示為主要部分者。二、招標文件標示或依其他法規規定應由得標廠商自行履行之部分。</a:t>
            </a:r>
            <a:r>
              <a:rPr lang="zh-TW" altLang="en-US" sz="2000" dirty="0">
                <a:latin typeface="標楷體" pitchFamily="65" charset="-120"/>
              </a:rPr>
              <a:t>」</a:t>
            </a:r>
          </a:p>
          <a:p>
            <a:pPr eaLnBrk="1" hangingPunct="1">
              <a:buFont typeface="Arial" panose="020B0604020202020204" pitchFamily="34" charset="0"/>
              <a:buNone/>
              <a:defRPr/>
            </a:pPr>
            <a:r>
              <a:rPr lang="zh-TW" altLang="en-US" sz="2000" dirty="0">
                <a:latin typeface="標楷體" pitchFamily="65" charset="-120"/>
              </a:rPr>
              <a:t>二、本會近期稽核機關辦理工程採購，發現有機關於招標文件中標示之主要部分過於廣泛，造成廠商全部自行履行困難，致生爭議。</a:t>
            </a:r>
            <a:r>
              <a:rPr lang="zh-TW" altLang="en-US" sz="2000" dirty="0">
                <a:solidFill>
                  <a:srgbClr val="7030A0"/>
                </a:solidFill>
                <a:latin typeface="標楷體" pitchFamily="65" charset="-120"/>
              </a:rPr>
              <a:t>例如於招標文件訂定主要部分為鋼構工程，致其鋼構組件之吊裝、組立、焊接、防火被覆、油漆等作業，是否均須由得標廠商自行履行，滋生疑義</a:t>
            </a:r>
            <a:r>
              <a:rPr lang="zh-TW" altLang="en-US" sz="2000" dirty="0">
                <a:latin typeface="標楷體" pitchFamily="65" charset="-120"/>
              </a:rPr>
              <a:t>。甚或訂為主要部分之工作，跨越不同專業分工之範圍，例如土木建築工程標案中，將比重甚低之消防工程、水電工程列入主要部分，亦屬不適宜之作法。</a:t>
            </a:r>
          </a:p>
          <a:p>
            <a:pPr eaLnBrk="1" hangingPunct="1">
              <a:buFont typeface="Arial" panose="020B0604020202020204" pitchFamily="34" charset="0"/>
              <a:buNone/>
              <a:defRPr/>
            </a:pPr>
            <a:r>
              <a:rPr lang="zh-TW" altLang="en-US" sz="2000" dirty="0">
                <a:latin typeface="標楷體" pitchFamily="65" charset="-120"/>
              </a:rPr>
              <a:t>三、為避免發生前述情形，請</a:t>
            </a:r>
            <a:r>
              <a:rPr lang="zh-TW" altLang="en-US" sz="2000" dirty="0">
                <a:solidFill>
                  <a:srgbClr val="0066FF"/>
                </a:solidFill>
                <a:latin typeface="標楷體" pitchFamily="65" charset="-120"/>
              </a:rPr>
              <a:t>各機關於訂定上開</a:t>
            </a:r>
            <a:r>
              <a:rPr lang="zh-TW" altLang="en-US" sz="2000" b="1" dirty="0">
                <a:solidFill>
                  <a:srgbClr val="FF00FF"/>
                </a:solidFill>
                <a:effectLst>
                  <a:outerShdw blurRad="38100" dist="38100" dir="2700000" algn="tl">
                    <a:srgbClr val="000000">
                      <a:alpha val="43137"/>
                    </a:srgbClr>
                  </a:outerShdw>
                </a:effectLst>
                <a:latin typeface="標楷體" pitchFamily="65" charset="-120"/>
              </a:rPr>
              <a:t>主要部分</a:t>
            </a:r>
            <a:r>
              <a:rPr lang="zh-TW" altLang="en-US" sz="2000" dirty="0">
                <a:solidFill>
                  <a:srgbClr val="0066FF"/>
                </a:solidFill>
                <a:latin typeface="標楷體" pitchFamily="65" charset="-120"/>
              </a:rPr>
              <a:t>時，應視案件特性及實際需要妥適訂定，並</a:t>
            </a:r>
            <a:r>
              <a:rPr lang="zh-TW" altLang="en-US" sz="2000" b="1" dirty="0">
                <a:solidFill>
                  <a:srgbClr val="FF00FF"/>
                </a:solidFill>
                <a:effectLst>
                  <a:outerShdw blurRad="38100" dist="38100" dir="2700000" algn="tl">
                    <a:srgbClr val="000000">
                      <a:alpha val="43137"/>
                    </a:srgbClr>
                  </a:outerShdw>
                </a:effectLst>
                <a:latin typeface="標楷體" pitchFamily="65" charset="-120"/>
              </a:rPr>
              <a:t>注意其與投標廠商資格之關聯性</a:t>
            </a:r>
            <a:r>
              <a:rPr lang="zh-TW" altLang="en-US" sz="2000" dirty="0">
                <a:solidFill>
                  <a:srgbClr val="0066FF"/>
                </a:solidFill>
                <a:latin typeface="標楷體" pitchFamily="65" charset="-120"/>
              </a:rPr>
              <a:t>，避免得標廠商不具備該主要部分之履約資格及能力或僅有特定廠商符合資格，反而造成不公平限制競爭之情形。</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BE35472F-BC0C-4B8F-AAF1-1E873BB5B86F}"/>
              </a:ext>
            </a:extLst>
          </p:cNvPr>
          <p:cNvSpPr txBox="1">
            <a:spLocks noChangeArrowheads="1"/>
          </p:cNvSpPr>
          <p:nvPr/>
        </p:nvSpPr>
        <p:spPr bwMode="auto">
          <a:xfrm>
            <a:off x="865188" y="2813050"/>
            <a:ext cx="8051800" cy="1776413"/>
          </a:xfrm>
          <a:prstGeom prst="rect">
            <a:avLst/>
          </a:prstGeom>
          <a:solidFill>
            <a:srgbClr val="CCFFFF"/>
          </a:solidFill>
          <a:ln w="9525">
            <a:solidFill>
              <a:schemeClr val="tx1"/>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2200" b="0">
                <a:solidFill>
                  <a:schemeClr val="tx1"/>
                </a:solidFill>
                <a:latin typeface="標楷體" panose="03000509000000000000" pitchFamily="65" charset="-120"/>
                <a:ea typeface="標楷體" panose="03000509000000000000" pitchFamily="65" charset="-120"/>
              </a:rPr>
              <a:t>1.</a:t>
            </a:r>
            <a:r>
              <a:rPr lang="zh-TW" altLang="en-US" sz="2200" b="0">
                <a:solidFill>
                  <a:schemeClr val="tx1"/>
                </a:solidFill>
                <a:latin typeface="標楷體" panose="03000509000000000000" pitchFamily="65" charset="-120"/>
                <a:ea typeface="標楷體" panose="03000509000000000000" pitchFamily="65" charset="-120"/>
              </a:rPr>
              <a:t>交付協力廠商機械印製前，從接稿、對稿、審稿、打樣、定稿等合約應行主要程序，均由其主導完成</a:t>
            </a:r>
            <a:r>
              <a:rPr lang="zh-TW" altLang="en-US" sz="2200" b="0">
                <a:solidFill>
                  <a:schemeClr val="tx1"/>
                </a:solidFill>
                <a:latin typeface="Calibri" panose="020F0502020204030204" pitchFamily="34" charset="0"/>
                <a:ea typeface="標楷體" panose="03000509000000000000" pitchFamily="65" charset="-120"/>
              </a:rPr>
              <a:t>，並無轉包。</a:t>
            </a:r>
            <a:endParaRPr lang="en-US" altLang="zh-TW" sz="2200" b="0">
              <a:solidFill>
                <a:schemeClr val="tx1"/>
              </a:solidFill>
              <a:latin typeface="標楷體" panose="03000509000000000000" pitchFamily="65" charset="-120"/>
              <a:ea typeface="標楷體" panose="03000509000000000000" pitchFamily="65" charset="-120"/>
            </a:endParaRPr>
          </a:p>
          <a:p>
            <a:pPr eaLnBrk="1" hangingPunct="1">
              <a:lnSpc>
                <a:spcPct val="100000"/>
              </a:lnSpc>
              <a:spcBef>
                <a:spcPct val="0"/>
              </a:spcBef>
              <a:buFont typeface="Arial" panose="020B0604020202020204" pitchFamily="34" charset="0"/>
              <a:buNone/>
            </a:pPr>
            <a:r>
              <a:rPr lang="en-US" altLang="zh-TW" sz="2200" b="0">
                <a:solidFill>
                  <a:srgbClr val="FF0000"/>
                </a:solidFill>
                <a:latin typeface="標楷體" panose="03000509000000000000" pitchFamily="65" charset="-120"/>
                <a:ea typeface="標楷體" panose="03000509000000000000" pitchFamily="65" charset="-120"/>
              </a:rPr>
              <a:t>2.</a:t>
            </a:r>
            <a:r>
              <a:rPr lang="zh-TW" altLang="en-US" sz="2200" b="0">
                <a:solidFill>
                  <a:srgbClr val="FF0000"/>
                </a:solidFill>
                <a:latin typeface="標楷體" panose="03000509000000000000" pitchFamily="65" charset="-120"/>
                <a:ea typeface="標楷體" panose="03000509000000000000" pitchFamily="65" charset="-120"/>
              </a:rPr>
              <a:t>目前經由內政部核准經營「印刷類」項目之身障團體均無大型</a:t>
            </a:r>
            <a:r>
              <a:rPr lang="en-US" altLang="zh-TW" sz="2200" b="0">
                <a:solidFill>
                  <a:srgbClr val="FF0000"/>
                </a:solidFill>
                <a:latin typeface="標楷體" panose="03000509000000000000" pitchFamily="65" charset="-120"/>
                <a:ea typeface="標楷體" panose="03000509000000000000" pitchFamily="65" charset="-120"/>
              </a:rPr>
              <a:t>5</a:t>
            </a:r>
            <a:r>
              <a:rPr lang="zh-TW" altLang="en-US" sz="2200" b="0">
                <a:solidFill>
                  <a:srgbClr val="FF0000"/>
                </a:solidFill>
                <a:latin typeface="標楷體" panose="03000509000000000000" pitchFamily="65" charset="-120"/>
                <a:ea typeface="標楷體" panose="03000509000000000000" pitchFamily="65" charset="-120"/>
              </a:rPr>
              <a:t>色印刷機；有關身障團體之大量彩色印刷事務均是委由協力廠商遵囑稿件協力印製。</a:t>
            </a:r>
          </a:p>
        </p:txBody>
      </p:sp>
      <p:sp>
        <p:nvSpPr>
          <p:cNvPr id="40963" name="向右箭號圖說文字 3">
            <a:extLst>
              <a:ext uri="{FF2B5EF4-FFF2-40B4-BE49-F238E27FC236}">
                <a16:creationId xmlns:a16="http://schemas.microsoft.com/office/drawing/2014/main" id="{24341FC7-6E81-45CC-BF38-728B58CC10FB}"/>
              </a:ext>
            </a:extLst>
          </p:cNvPr>
          <p:cNvSpPr>
            <a:spLocks noChangeArrowheads="1"/>
          </p:cNvSpPr>
          <p:nvPr/>
        </p:nvSpPr>
        <p:spPr bwMode="auto">
          <a:xfrm>
            <a:off x="153988" y="274638"/>
            <a:ext cx="758825" cy="2111375"/>
          </a:xfrm>
          <a:prstGeom prst="rightArrowCallout">
            <a:avLst>
              <a:gd name="adj1" fmla="val 29447"/>
              <a:gd name="adj2" fmla="val 29447"/>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0964" name="文字方塊 4">
            <a:extLst>
              <a:ext uri="{FF2B5EF4-FFF2-40B4-BE49-F238E27FC236}">
                <a16:creationId xmlns:a16="http://schemas.microsoft.com/office/drawing/2014/main" id="{898310B0-95DA-4910-BBE3-D9FE9BA93AF4}"/>
              </a:ext>
            </a:extLst>
          </p:cNvPr>
          <p:cNvSpPr txBox="1">
            <a:spLocks noChangeArrowheads="1"/>
          </p:cNvSpPr>
          <p:nvPr/>
        </p:nvSpPr>
        <p:spPr bwMode="auto">
          <a:xfrm>
            <a:off x="107950" y="692150"/>
            <a:ext cx="584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grpSp>
        <p:nvGrpSpPr>
          <p:cNvPr id="40965" name="Group 14">
            <a:extLst>
              <a:ext uri="{FF2B5EF4-FFF2-40B4-BE49-F238E27FC236}">
                <a16:creationId xmlns:a16="http://schemas.microsoft.com/office/drawing/2014/main" id="{009837A5-46A9-45A2-9C7C-BD85C66BB4AE}"/>
              </a:ext>
            </a:extLst>
          </p:cNvPr>
          <p:cNvGrpSpPr>
            <a:grpSpLocks/>
          </p:cNvGrpSpPr>
          <p:nvPr/>
        </p:nvGrpSpPr>
        <p:grpSpPr bwMode="auto">
          <a:xfrm>
            <a:off x="174625" y="2860675"/>
            <a:ext cx="744538" cy="1685925"/>
            <a:chOff x="110" y="1802"/>
            <a:chExt cx="469" cy="1062"/>
          </a:xfrm>
        </p:grpSpPr>
        <p:sp>
          <p:nvSpPr>
            <p:cNvPr id="40968" name="向右箭號圖說文字 9">
              <a:extLst>
                <a:ext uri="{FF2B5EF4-FFF2-40B4-BE49-F238E27FC236}">
                  <a16:creationId xmlns:a16="http://schemas.microsoft.com/office/drawing/2014/main" id="{22DC4F82-4A2D-43CD-A301-227EF0AA9CB6}"/>
                </a:ext>
              </a:extLst>
            </p:cNvPr>
            <p:cNvSpPr>
              <a:spLocks noChangeArrowheads="1"/>
            </p:cNvSpPr>
            <p:nvPr/>
          </p:nvSpPr>
          <p:spPr bwMode="auto">
            <a:xfrm>
              <a:off x="127" y="1802"/>
              <a:ext cx="452" cy="1035"/>
            </a:xfrm>
            <a:prstGeom prst="rightArrowCallout">
              <a:avLst>
                <a:gd name="adj1" fmla="val 24276"/>
                <a:gd name="adj2" fmla="val 24266"/>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0969" name="文字方塊 10">
              <a:extLst>
                <a:ext uri="{FF2B5EF4-FFF2-40B4-BE49-F238E27FC236}">
                  <a16:creationId xmlns:a16="http://schemas.microsoft.com/office/drawing/2014/main" id="{FBAC3710-0559-417F-9024-8196EF5F8512}"/>
                </a:ext>
              </a:extLst>
            </p:cNvPr>
            <p:cNvSpPr txBox="1">
              <a:spLocks noChangeArrowheads="1"/>
            </p:cNvSpPr>
            <p:nvPr/>
          </p:nvSpPr>
          <p:spPr bwMode="auto">
            <a:xfrm>
              <a:off x="110" y="1805"/>
              <a:ext cx="366"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廠商主張</a:t>
              </a:r>
            </a:p>
          </p:txBody>
        </p:sp>
      </p:grpSp>
      <p:sp>
        <p:nvSpPr>
          <p:cNvPr id="40966" name="Text Box 9">
            <a:extLst>
              <a:ext uri="{FF2B5EF4-FFF2-40B4-BE49-F238E27FC236}">
                <a16:creationId xmlns:a16="http://schemas.microsoft.com/office/drawing/2014/main" id="{58F843A7-830C-48C3-9C26-AB2463A7BE0C}"/>
              </a:ext>
            </a:extLst>
          </p:cNvPr>
          <p:cNvSpPr txBox="1">
            <a:spLocks noChangeArrowheads="1"/>
          </p:cNvSpPr>
          <p:nvPr/>
        </p:nvSpPr>
        <p:spPr bwMode="auto">
          <a:xfrm>
            <a:off x="973138" y="2624138"/>
            <a:ext cx="7897812" cy="427037"/>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20493" name="Text Box 13">
            <a:extLst>
              <a:ext uri="{FF2B5EF4-FFF2-40B4-BE49-F238E27FC236}">
                <a16:creationId xmlns:a16="http://schemas.microsoft.com/office/drawing/2014/main" id="{C91F3F84-B33D-4342-A298-0BA7BA912491}"/>
              </a:ext>
            </a:extLst>
          </p:cNvPr>
          <p:cNvSpPr txBox="1">
            <a:spLocks noChangeArrowheads="1"/>
          </p:cNvSpPr>
          <p:nvPr/>
        </p:nvSpPr>
        <p:spPr bwMode="auto">
          <a:xfrm>
            <a:off x="912813" y="207963"/>
            <a:ext cx="7953375" cy="2482850"/>
          </a:xfrm>
          <a:prstGeom prst="rect">
            <a:avLst/>
          </a:prstGeom>
          <a:solidFill>
            <a:srgbClr val="FFFF99"/>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eaLnBrk="1" hangingPunct="1">
              <a:spcBef>
                <a:spcPct val="50000"/>
              </a:spcBef>
              <a:buFont typeface="Arial" panose="020B0604020202020204" pitchFamily="34" charset="0"/>
              <a:buNone/>
              <a:defRPr/>
            </a:pPr>
            <a:r>
              <a:rPr lang="zh-TW" altLang="en-US" sz="2600" dirty="0"/>
              <a:t>彰化市公所辦理「</a:t>
            </a:r>
            <a:r>
              <a:rPr lang="en-US" altLang="zh-TW" sz="2600" dirty="0"/>
              <a:t>104</a:t>
            </a:r>
            <a:r>
              <a:rPr lang="zh-TW" altLang="en-US" sz="2600" dirty="0"/>
              <a:t>年農民曆印製勞務採購案」，投標須知第</a:t>
            </a:r>
            <a:r>
              <a:rPr lang="en-US" altLang="zh-TW" sz="2600" dirty="0"/>
              <a:t>54</a:t>
            </a:r>
            <a:r>
              <a:rPr lang="zh-TW" altLang="en-US" sz="2600" dirty="0"/>
              <a:t>點載明「本採購標的之主要部分為：</a:t>
            </a:r>
            <a:r>
              <a:rPr lang="zh-TW" altLang="en-US" sz="2600" dirty="0">
                <a:solidFill>
                  <a:srgbClr val="FF0000"/>
                </a:solidFill>
              </a:rPr>
              <a:t>彰化市公所</a:t>
            </a:r>
            <a:r>
              <a:rPr lang="en-US" altLang="zh-TW" sz="2600" dirty="0">
                <a:solidFill>
                  <a:srgbClr val="FF0000"/>
                </a:solidFill>
              </a:rPr>
              <a:t>104</a:t>
            </a:r>
            <a:r>
              <a:rPr lang="zh-TW" altLang="en-US" sz="2600" dirty="0">
                <a:solidFill>
                  <a:srgbClr val="FF0000"/>
                </a:solidFill>
              </a:rPr>
              <a:t>年</a:t>
            </a:r>
            <a:r>
              <a:rPr lang="zh-TW" altLang="en-US" sz="2600" b="1" dirty="0">
                <a:solidFill>
                  <a:srgbClr val="FF0000"/>
                </a:solidFill>
              </a:rPr>
              <a:t>農民曆印製</a:t>
            </a:r>
            <a:r>
              <a:rPr lang="zh-TW" altLang="en-US" sz="2600" dirty="0"/>
              <a:t>」，廠商交貨時，機關發現其出具之規格證明書敘明係委託上校基業有限公司印製，機關認定轉包，依契約及採購法第</a:t>
            </a:r>
            <a:r>
              <a:rPr lang="en-US" altLang="zh-TW" sz="2600" dirty="0"/>
              <a:t>101</a:t>
            </a:r>
            <a:r>
              <a:rPr lang="zh-TW" altLang="en-US" sz="2600" dirty="0"/>
              <a:t>條至</a:t>
            </a:r>
            <a:r>
              <a:rPr lang="en-US" altLang="zh-TW" sz="2600" dirty="0"/>
              <a:t>103</a:t>
            </a:r>
            <a:r>
              <a:rPr lang="zh-TW" altLang="en-US" sz="2600" dirty="0"/>
              <a:t>條規定將該廠商刊登政府採購公報</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向右箭號圖說文字 3">
            <a:extLst>
              <a:ext uri="{FF2B5EF4-FFF2-40B4-BE49-F238E27FC236}">
                <a16:creationId xmlns:a16="http://schemas.microsoft.com/office/drawing/2014/main" id="{A407D837-0C1F-48CF-9124-9CE3CBE38479}"/>
              </a:ext>
            </a:extLst>
          </p:cNvPr>
          <p:cNvSpPr>
            <a:spLocks noChangeArrowheads="1"/>
          </p:cNvSpPr>
          <p:nvPr/>
        </p:nvSpPr>
        <p:spPr bwMode="auto">
          <a:xfrm>
            <a:off x="168275" y="463550"/>
            <a:ext cx="758825" cy="2079625"/>
          </a:xfrm>
          <a:prstGeom prst="rightArrowCallout">
            <a:avLst>
              <a:gd name="adj1" fmla="val 29005"/>
              <a:gd name="adj2" fmla="val 29005"/>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8675" name="文字方塊 4">
            <a:extLst>
              <a:ext uri="{FF2B5EF4-FFF2-40B4-BE49-F238E27FC236}">
                <a16:creationId xmlns:a16="http://schemas.microsoft.com/office/drawing/2014/main" id="{E9B13087-86C6-431F-9A39-1E4F4800D900}"/>
              </a:ext>
            </a:extLst>
          </p:cNvPr>
          <p:cNvSpPr txBox="1">
            <a:spLocks noChangeArrowheads="1"/>
          </p:cNvSpPr>
          <p:nvPr/>
        </p:nvSpPr>
        <p:spPr bwMode="auto">
          <a:xfrm>
            <a:off x="117475" y="795338"/>
            <a:ext cx="5842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28676" name="Text Box 4">
            <a:extLst>
              <a:ext uri="{FF2B5EF4-FFF2-40B4-BE49-F238E27FC236}">
                <a16:creationId xmlns:a16="http://schemas.microsoft.com/office/drawing/2014/main" id="{A10B5A53-FFC8-4912-B726-3217EE0D15ED}"/>
              </a:ext>
            </a:extLst>
          </p:cNvPr>
          <p:cNvSpPr txBox="1">
            <a:spLocks noChangeArrowheads="1"/>
          </p:cNvSpPr>
          <p:nvPr/>
        </p:nvSpPr>
        <p:spPr bwMode="auto">
          <a:xfrm>
            <a:off x="922338" y="469900"/>
            <a:ext cx="8015287" cy="2938753"/>
          </a:xfrm>
          <a:prstGeom prst="rect">
            <a:avLst/>
          </a:prstGeom>
          <a:solidFill>
            <a:srgbClr val="FFFFCC"/>
          </a:solidFill>
          <a:ln w="9525">
            <a:solidFill>
              <a:schemeClr val="tx1"/>
            </a:solidFill>
            <a:miter lim="800000"/>
            <a:headEnd/>
            <a:tailEnd/>
          </a:ln>
        </p:spPr>
        <p:txBody>
          <a:bodyPr lIns="90170" tIns="46990" rIns="90170" bIns="46990">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just">
              <a:buNone/>
            </a:pPr>
            <a:r>
              <a:rPr lang="zh-TW" altLang="en-US" sz="2400" b="0" i="0" dirty="0">
                <a:effectLst/>
                <a:latin typeface="標楷體" panose="03000509000000000000" pitchFamily="65" charset="-120"/>
                <a:ea typeface="標楷體" panose="03000509000000000000" pitchFamily="65" charset="-120"/>
              </a:rPr>
              <a:t>機關招標文件之後續擴充條件載明係以原契約條件及價金續約核算付款，得以換文方式辦理，免召開議價會議。此外工程企字第</a:t>
            </a:r>
            <a:r>
              <a:rPr lang="en-US" altLang="zh-TW" sz="2400" b="0" i="0" dirty="0">
                <a:effectLst/>
                <a:latin typeface="標楷體" panose="03000509000000000000" pitchFamily="65" charset="-120"/>
                <a:ea typeface="標楷體" panose="03000509000000000000" pitchFamily="65" charset="-120"/>
              </a:rPr>
              <a:t>09700034290</a:t>
            </a:r>
            <a:r>
              <a:rPr lang="zh-TW" altLang="en-US" sz="2400" b="0" i="0" dirty="0">
                <a:effectLst/>
                <a:latin typeface="標楷體" panose="03000509000000000000" pitchFamily="65" charset="-120"/>
                <a:ea typeface="標楷體" panose="03000509000000000000" pitchFamily="65" charset="-120"/>
              </a:rPr>
              <a:t>號函說明，其換文之方式係雙方以公文書面相互確認相關事項。</a:t>
            </a:r>
            <a:endParaRPr lang="en-US" altLang="zh-TW" sz="2400" b="0" i="0" dirty="0">
              <a:effectLst/>
              <a:latin typeface="標楷體" panose="03000509000000000000" pitchFamily="65" charset="-120"/>
              <a:ea typeface="標楷體" panose="03000509000000000000" pitchFamily="65" charset="-120"/>
            </a:endParaRPr>
          </a:p>
          <a:p>
            <a:pPr algn="just">
              <a:buNone/>
            </a:pPr>
            <a:r>
              <a:rPr lang="zh-TW" altLang="en-US" sz="2400" b="0" dirty="0">
                <a:latin typeface="標楷體" panose="03000509000000000000" pitchFamily="65" charset="-120"/>
                <a:ea typeface="標楷體" panose="03000509000000000000" pitchFamily="65" charset="-120"/>
              </a:rPr>
              <a:t>機關採購法第</a:t>
            </a:r>
            <a:r>
              <a:rPr lang="en-US" altLang="zh-TW" sz="2400" b="0" dirty="0">
                <a:latin typeface="標楷體" panose="03000509000000000000" pitchFamily="65" charset="-120"/>
                <a:ea typeface="標楷體" panose="03000509000000000000" pitchFamily="65" charset="-120"/>
              </a:rPr>
              <a:t>22</a:t>
            </a:r>
            <a:r>
              <a:rPr lang="zh-TW" altLang="en-US" sz="2400" b="0" dirty="0">
                <a:latin typeface="標楷體" panose="03000509000000000000" pitchFamily="65" charset="-120"/>
                <a:ea typeface="標楷體" panose="03000509000000000000" pitchFamily="65" charset="-120"/>
              </a:rPr>
              <a:t>條第</a:t>
            </a:r>
            <a:r>
              <a:rPr lang="en-US" altLang="zh-TW" sz="2400" b="0" dirty="0">
                <a:latin typeface="標楷體" panose="03000509000000000000" pitchFamily="65" charset="-120"/>
                <a:ea typeface="標楷體" panose="03000509000000000000" pitchFamily="65" charset="-120"/>
              </a:rPr>
              <a:t>1</a:t>
            </a:r>
            <a:r>
              <a:rPr lang="zh-TW" altLang="en-US" sz="2400" b="0" dirty="0">
                <a:latin typeface="標楷體" panose="03000509000000000000" pitchFamily="65" charset="-120"/>
                <a:ea typeface="標楷體" panose="03000509000000000000" pitchFamily="65" charset="-120"/>
              </a:rPr>
              <a:t>項第</a:t>
            </a:r>
            <a:r>
              <a:rPr lang="en-US" altLang="zh-TW" sz="2400" b="0" dirty="0">
                <a:latin typeface="標楷體" panose="03000509000000000000" pitchFamily="65" charset="-120"/>
                <a:ea typeface="標楷體" panose="03000509000000000000" pitchFamily="65" charset="-120"/>
              </a:rPr>
              <a:t>7</a:t>
            </a:r>
            <a:r>
              <a:rPr lang="zh-TW" altLang="en-US" sz="2400" b="0" dirty="0">
                <a:latin typeface="標楷體" panose="03000509000000000000" pitchFamily="65" charset="-120"/>
                <a:ea typeface="標楷體" panose="03000509000000000000" pitchFamily="65" charset="-120"/>
              </a:rPr>
              <a:t>款及函釋辦理後續擴充採購，是否須重新簽訂新契約書，並另行計算該案之履約保證金及保固保證金？倘僅以議定書型式，約定後續擴充數量、金額及履約期限，是否允當？</a:t>
            </a:r>
          </a:p>
        </p:txBody>
      </p:sp>
      <p:sp>
        <p:nvSpPr>
          <p:cNvPr id="28677" name="向右箭號圖說文字 9">
            <a:extLst>
              <a:ext uri="{FF2B5EF4-FFF2-40B4-BE49-F238E27FC236}">
                <a16:creationId xmlns:a16="http://schemas.microsoft.com/office/drawing/2014/main" id="{5417A5E8-64D8-4390-92F0-BF0D063F0DFF}"/>
              </a:ext>
            </a:extLst>
          </p:cNvPr>
          <p:cNvSpPr>
            <a:spLocks noChangeArrowheads="1"/>
          </p:cNvSpPr>
          <p:nvPr/>
        </p:nvSpPr>
        <p:spPr bwMode="auto">
          <a:xfrm>
            <a:off x="201613" y="4085417"/>
            <a:ext cx="760412" cy="1577975"/>
          </a:xfrm>
          <a:prstGeom prst="rightArrowCallout">
            <a:avLst>
              <a:gd name="adj1" fmla="val 22001"/>
              <a:gd name="adj2" fmla="val 21991"/>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8678" name="文字方塊 10">
            <a:extLst>
              <a:ext uri="{FF2B5EF4-FFF2-40B4-BE49-F238E27FC236}">
                <a16:creationId xmlns:a16="http://schemas.microsoft.com/office/drawing/2014/main" id="{779662C7-F602-45E5-96C9-54AD8523B6B3}"/>
              </a:ext>
            </a:extLst>
          </p:cNvPr>
          <p:cNvSpPr txBox="1">
            <a:spLocks noChangeArrowheads="1"/>
          </p:cNvSpPr>
          <p:nvPr/>
        </p:nvSpPr>
        <p:spPr bwMode="auto">
          <a:xfrm>
            <a:off x="168275" y="4025885"/>
            <a:ext cx="58102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dirty="0">
                <a:solidFill>
                  <a:schemeClr val="tx1"/>
                </a:solidFill>
                <a:latin typeface="Calibri" panose="020F0502020204030204" pitchFamily="34" charset="0"/>
                <a:ea typeface="標楷體" panose="03000509000000000000" pitchFamily="65" charset="-120"/>
              </a:rPr>
              <a:t>思考方向</a:t>
            </a:r>
          </a:p>
        </p:txBody>
      </p:sp>
      <p:sp>
        <p:nvSpPr>
          <p:cNvPr id="2" name="Text Box 9">
            <a:extLst>
              <a:ext uri="{FF2B5EF4-FFF2-40B4-BE49-F238E27FC236}">
                <a16:creationId xmlns:a16="http://schemas.microsoft.com/office/drawing/2014/main" id="{85C3C4E5-9CD7-4FE1-967B-A16F9A8F553B}"/>
              </a:ext>
            </a:extLst>
          </p:cNvPr>
          <p:cNvSpPr txBox="1">
            <a:spLocks noChangeArrowheads="1"/>
          </p:cNvSpPr>
          <p:nvPr/>
        </p:nvSpPr>
        <p:spPr bwMode="auto">
          <a:xfrm>
            <a:off x="971550" y="3665600"/>
            <a:ext cx="7729538" cy="2249334"/>
          </a:xfrm>
          <a:prstGeom prst="rect">
            <a:avLst/>
          </a:prstGeom>
          <a:solidFill>
            <a:srgbClr val="CCFFFF"/>
          </a:solidFill>
          <a:ln w="9525">
            <a:solidFill>
              <a:schemeClr val="tx1"/>
            </a:solidFill>
            <a:miter lim="800000"/>
            <a:headEnd/>
            <a:tailEnd/>
          </a:ln>
        </p:spPr>
        <p:txBody>
          <a:bodyPr lIns="90170" tIns="46990" rIns="90170" bIns="46990">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354013" indent="-354013" eaLnBrk="1" hangingPunct="1">
              <a:lnSpc>
                <a:spcPct val="100000"/>
              </a:lnSpc>
              <a:spcBef>
                <a:spcPct val="0"/>
              </a:spcBef>
              <a:buFont typeface="Wingdings" panose="05000000000000000000" pitchFamily="2" charset="2"/>
              <a:buChar char="u"/>
            </a:pPr>
            <a:r>
              <a:rPr lang="zh-TW" altLang="en-US" sz="2800" b="0" dirty="0">
                <a:solidFill>
                  <a:schemeClr val="tx1"/>
                </a:solidFill>
                <a:latin typeface="標楷體" panose="03000509000000000000" pitchFamily="65" charset="-120"/>
                <a:ea typeface="標楷體" panose="03000509000000000000" pitchFamily="65" charset="-120"/>
              </a:rPr>
              <a:t>機關辦理後續擴充，係原契約期間增購，或增加履約時間及工作</a:t>
            </a:r>
            <a:r>
              <a:rPr lang="zh-TW" altLang="en-US" sz="2200" b="0" dirty="0">
                <a:solidFill>
                  <a:schemeClr val="tx1"/>
                </a:solidFill>
                <a:latin typeface="Calibri" panose="020F0502020204030204" pitchFamily="34" charset="0"/>
                <a:ea typeface="標楷體" panose="03000509000000000000" pitchFamily="65" charset="-120"/>
              </a:rPr>
              <a:t>。</a:t>
            </a:r>
            <a:endParaRPr lang="en-US" altLang="zh-TW" sz="2800" b="0" dirty="0">
              <a:solidFill>
                <a:schemeClr val="tx1"/>
              </a:solidFill>
              <a:latin typeface="標楷體" panose="03000509000000000000" pitchFamily="65" charset="-120"/>
              <a:ea typeface="標楷體" panose="03000509000000000000" pitchFamily="65" charset="-120"/>
            </a:endParaRPr>
          </a:p>
          <a:p>
            <a:pPr marL="354013" indent="-354013" eaLnBrk="1" hangingPunct="1">
              <a:lnSpc>
                <a:spcPct val="100000"/>
              </a:lnSpc>
              <a:spcBef>
                <a:spcPct val="0"/>
              </a:spcBef>
              <a:buFont typeface="Wingdings" panose="05000000000000000000" pitchFamily="2" charset="2"/>
              <a:buChar char="u"/>
            </a:pPr>
            <a:r>
              <a:rPr lang="zh-TW" altLang="en-US" sz="2800" b="0" dirty="0">
                <a:solidFill>
                  <a:schemeClr val="tx1"/>
                </a:solidFill>
                <a:latin typeface="標楷體" panose="03000509000000000000" pitchFamily="65" charset="-120"/>
                <a:ea typeface="標楷體" panose="03000509000000000000" pitchFamily="65" charset="-120"/>
              </a:rPr>
              <a:t>訂定新契約或原契約增加期間、數量對廠商影響</a:t>
            </a:r>
            <a:endParaRPr lang="en-US" altLang="zh-TW" sz="2800" b="0" dirty="0">
              <a:solidFill>
                <a:schemeClr val="tx1"/>
              </a:solidFill>
              <a:latin typeface="標楷體" panose="03000509000000000000" pitchFamily="65" charset="-120"/>
              <a:ea typeface="標楷體" panose="03000509000000000000" pitchFamily="65" charset="-120"/>
            </a:endParaRPr>
          </a:p>
          <a:p>
            <a:pPr eaLnBrk="1" hangingPunct="1">
              <a:lnSpc>
                <a:spcPct val="100000"/>
              </a:lnSpc>
              <a:spcBef>
                <a:spcPct val="0"/>
              </a:spcBef>
              <a:buFont typeface="Wingdings" panose="05000000000000000000" pitchFamily="2" charset="2"/>
              <a:buChar char="u"/>
            </a:pPr>
            <a:r>
              <a:rPr lang="zh-TW" altLang="en-US" sz="2800" b="0" dirty="0">
                <a:solidFill>
                  <a:schemeClr val="tx1"/>
                </a:solidFill>
                <a:latin typeface="標楷體" panose="03000509000000000000" pitchFamily="65" charset="-120"/>
                <a:ea typeface="標楷體" panose="03000509000000000000" pitchFamily="65" charset="-120"/>
              </a:rPr>
              <a:t>契約金額調整增加</a:t>
            </a:r>
          </a:p>
        </p:txBody>
      </p:sp>
    </p:spTree>
    <p:extLst>
      <p:ext uri="{BB962C8B-B14F-4D97-AF65-F5344CB8AC3E}">
        <p14:creationId xmlns:p14="http://schemas.microsoft.com/office/powerpoint/2010/main" val="2186113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029F328-B48B-4AA9-B8BD-D0DC9C64B503}"/>
              </a:ext>
            </a:extLst>
          </p:cNvPr>
          <p:cNvSpPr>
            <a:spLocks noGrp="1" noChangeArrowheads="1"/>
          </p:cNvSpPr>
          <p:nvPr>
            <p:ph type="title" idx="4294967295"/>
          </p:nvPr>
        </p:nvSpPr>
        <p:spPr>
          <a:xfrm>
            <a:off x="890588" y="415925"/>
            <a:ext cx="8040687" cy="2184400"/>
          </a:xfrm>
          <a:solidFill>
            <a:srgbClr val="FFFFCC"/>
          </a:solidFill>
          <a:ln>
            <a:solidFill>
              <a:schemeClr val="tx1"/>
            </a:solidFill>
            <a:miter lim="800000"/>
            <a:headEnd/>
            <a:tailEnd/>
          </a:ln>
        </p:spPr>
        <p:txBody>
          <a:bodyPr/>
          <a:lstStyle/>
          <a:p>
            <a:pPr algn="l"/>
            <a:r>
              <a:rPr lang="zh-TW" altLang="en-US" sz="2600">
                <a:solidFill>
                  <a:schemeClr val="tx1"/>
                </a:solidFill>
                <a:latin typeface="標楷體" panose="03000509000000000000" pitchFamily="65" charset="-120"/>
                <a:ea typeface="標楷體" panose="03000509000000000000" pitchFamily="65" charset="-120"/>
              </a:rPr>
              <a:t>某學校辦理高三畢業旅行採購，向旅館訂房</a:t>
            </a:r>
            <a:r>
              <a:rPr lang="en-US" altLang="zh-TW" sz="2600">
                <a:solidFill>
                  <a:schemeClr val="tx1"/>
                </a:solidFill>
                <a:latin typeface="標楷體" panose="03000509000000000000" pitchFamily="65" charset="-120"/>
                <a:ea typeface="標楷體" panose="03000509000000000000" pitchFamily="65" charset="-120"/>
              </a:rPr>
              <a:t>(8</a:t>
            </a:r>
            <a:r>
              <a:rPr lang="zh-TW" altLang="en-US" sz="2600">
                <a:solidFill>
                  <a:schemeClr val="tx1"/>
                </a:solidFill>
                <a:latin typeface="標楷體" panose="03000509000000000000" pitchFamily="65" charset="-120"/>
                <a:ea typeface="標楷體" panose="03000509000000000000" pitchFamily="65" charset="-120"/>
              </a:rPr>
              <a:t>萬</a:t>
            </a:r>
            <a:r>
              <a:rPr lang="en-US" altLang="zh-TW" sz="2600">
                <a:solidFill>
                  <a:schemeClr val="tx1"/>
                </a:solidFill>
                <a:latin typeface="標楷體" panose="03000509000000000000" pitchFamily="65" charset="-120"/>
                <a:ea typeface="標楷體" panose="03000509000000000000" pitchFamily="65" charset="-120"/>
              </a:rPr>
              <a:t>)</a:t>
            </a:r>
            <a:r>
              <a:rPr lang="zh-TW" altLang="en-US" sz="2600">
                <a:solidFill>
                  <a:schemeClr val="tx1"/>
                </a:solidFill>
                <a:latin typeface="標楷體" panose="03000509000000000000" pitchFamily="65" charset="-120"/>
                <a:ea typeface="標楷體" panose="03000509000000000000" pitchFamily="65" charset="-120"/>
              </a:rPr>
              <a:t>，找餐廳訂餐</a:t>
            </a:r>
            <a:r>
              <a:rPr lang="en-US" altLang="zh-TW" sz="2600">
                <a:solidFill>
                  <a:schemeClr val="tx1"/>
                </a:solidFill>
                <a:latin typeface="標楷體" panose="03000509000000000000" pitchFamily="65" charset="-120"/>
                <a:ea typeface="標楷體" panose="03000509000000000000" pitchFamily="65" charset="-120"/>
              </a:rPr>
              <a:t>(4</a:t>
            </a:r>
            <a:r>
              <a:rPr lang="zh-TW" altLang="en-US" sz="2600">
                <a:solidFill>
                  <a:schemeClr val="tx1"/>
                </a:solidFill>
                <a:latin typeface="標楷體" panose="03000509000000000000" pitchFamily="65" charset="-120"/>
                <a:ea typeface="標楷體" panose="03000509000000000000" pitchFamily="65" charset="-120"/>
              </a:rPr>
              <a:t>萬</a:t>
            </a:r>
            <a:r>
              <a:rPr lang="en-US" altLang="zh-TW" sz="2600">
                <a:solidFill>
                  <a:schemeClr val="tx1"/>
                </a:solidFill>
                <a:latin typeface="標楷體" panose="03000509000000000000" pitchFamily="65" charset="-120"/>
                <a:ea typeface="標楷體" panose="03000509000000000000" pitchFamily="65" charset="-120"/>
              </a:rPr>
              <a:t>)</a:t>
            </a:r>
            <a:r>
              <a:rPr lang="zh-TW" altLang="en-US" sz="2600">
                <a:solidFill>
                  <a:schemeClr val="tx1"/>
                </a:solidFill>
                <a:latin typeface="標楷體" panose="03000509000000000000" pitchFamily="65" charset="-120"/>
                <a:ea typeface="標楷體" panose="03000509000000000000" pitchFamily="65" charset="-120"/>
              </a:rPr>
              <a:t>，洽租車公司租遊覽車</a:t>
            </a:r>
            <a:r>
              <a:rPr lang="en-US" altLang="zh-TW" sz="2600">
                <a:solidFill>
                  <a:schemeClr val="tx1"/>
                </a:solidFill>
                <a:latin typeface="標楷體" panose="03000509000000000000" pitchFamily="65" charset="-120"/>
                <a:ea typeface="標楷體" panose="03000509000000000000" pitchFamily="65" charset="-120"/>
              </a:rPr>
              <a:t>(2</a:t>
            </a:r>
            <a:r>
              <a:rPr lang="zh-TW" altLang="en-US" sz="2600">
                <a:solidFill>
                  <a:schemeClr val="tx1"/>
                </a:solidFill>
                <a:latin typeface="標楷體" panose="03000509000000000000" pitchFamily="65" charset="-120"/>
                <a:ea typeface="標楷體" panose="03000509000000000000" pitchFamily="65" charset="-120"/>
              </a:rPr>
              <a:t>萬</a:t>
            </a:r>
            <a:r>
              <a:rPr lang="en-US" altLang="zh-TW" sz="2600">
                <a:solidFill>
                  <a:schemeClr val="tx1"/>
                </a:solidFill>
                <a:latin typeface="標楷體" panose="03000509000000000000" pitchFamily="65" charset="-120"/>
                <a:ea typeface="標楷體" panose="03000509000000000000" pitchFamily="65" charset="-120"/>
              </a:rPr>
              <a:t>)</a:t>
            </a:r>
            <a:r>
              <a:rPr lang="zh-TW" altLang="en-US" sz="2600">
                <a:solidFill>
                  <a:schemeClr val="tx1"/>
                </a:solidFill>
                <a:latin typeface="標楷體" panose="03000509000000000000" pitchFamily="65" charset="-120"/>
                <a:ea typeface="標楷體" panose="03000509000000000000" pitchFamily="65" charset="-120"/>
              </a:rPr>
              <a:t>，分別以小額採購辦理簽約，是否屬「中央機關未達公告金額採購招標辦法」</a:t>
            </a:r>
            <a:r>
              <a:rPr lang="en-US" altLang="zh-TW" sz="2600">
                <a:solidFill>
                  <a:schemeClr val="tx1"/>
                </a:solidFill>
                <a:latin typeface="標楷體" panose="03000509000000000000" pitchFamily="65" charset="-120"/>
                <a:ea typeface="標楷體" panose="03000509000000000000" pitchFamily="65" charset="-120"/>
              </a:rPr>
              <a:t>(</a:t>
            </a:r>
            <a:r>
              <a:rPr lang="zh-TW" altLang="en-US" sz="2600">
                <a:solidFill>
                  <a:schemeClr val="tx1"/>
                </a:solidFill>
                <a:latin typeface="標楷體" panose="03000509000000000000" pitchFamily="65" charset="-120"/>
                <a:ea typeface="標楷體" panose="03000509000000000000" pitchFamily="65" charset="-120"/>
              </a:rPr>
              <a:t>下稱本辦法</a:t>
            </a:r>
            <a:r>
              <a:rPr lang="en-US" altLang="zh-TW" sz="2600">
                <a:solidFill>
                  <a:schemeClr val="tx1"/>
                </a:solidFill>
                <a:latin typeface="標楷體" panose="03000509000000000000" pitchFamily="65" charset="-120"/>
                <a:ea typeface="標楷體" panose="03000509000000000000" pitchFamily="65" charset="-120"/>
              </a:rPr>
              <a:t>)</a:t>
            </a:r>
            <a:r>
              <a:rPr lang="zh-TW" altLang="en-US" sz="2600">
                <a:solidFill>
                  <a:schemeClr val="tx1"/>
                </a:solidFill>
                <a:latin typeface="標楷體" panose="03000509000000000000" pitchFamily="65" charset="-120"/>
                <a:ea typeface="標楷體" panose="03000509000000000000" pitchFamily="65" charset="-120"/>
              </a:rPr>
              <a:t>第</a:t>
            </a:r>
            <a:r>
              <a:rPr lang="en-US" altLang="zh-TW" sz="2600">
                <a:solidFill>
                  <a:schemeClr val="tx1"/>
                </a:solidFill>
                <a:latin typeface="標楷體" panose="03000509000000000000" pitchFamily="65" charset="-120"/>
                <a:ea typeface="標楷體" panose="03000509000000000000" pitchFamily="65" charset="-120"/>
              </a:rPr>
              <a:t>6</a:t>
            </a:r>
            <a:r>
              <a:rPr lang="zh-TW" altLang="en-US" sz="2600">
                <a:solidFill>
                  <a:schemeClr val="tx1"/>
                </a:solidFill>
                <a:latin typeface="標楷體" panose="03000509000000000000" pitchFamily="65" charset="-120"/>
                <a:ea typeface="標楷體" panose="03000509000000000000" pitchFamily="65" charset="-120"/>
              </a:rPr>
              <a:t>條所定意圖規避本辦法之適用，分批辦理採購?</a:t>
            </a:r>
            <a:endParaRPr lang="en-US" altLang="zh-TW" sz="2600">
              <a:latin typeface="標楷體" panose="03000509000000000000" pitchFamily="65" charset="-120"/>
              <a:ea typeface="標楷體" panose="03000509000000000000" pitchFamily="65" charset="-120"/>
            </a:endParaRPr>
          </a:p>
        </p:txBody>
      </p:sp>
      <p:sp>
        <p:nvSpPr>
          <p:cNvPr id="43011" name="向右箭號圖說文字 3">
            <a:extLst>
              <a:ext uri="{FF2B5EF4-FFF2-40B4-BE49-F238E27FC236}">
                <a16:creationId xmlns:a16="http://schemas.microsoft.com/office/drawing/2014/main" id="{13DEE045-E921-47A1-92D8-4D68BFFE41EA}"/>
              </a:ext>
            </a:extLst>
          </p:cNvPr>
          <p:cNvSpPr>
            <a:spLocks noChangeArrowheads="1"/>
          </p:cNvSpPr>
          <p:nvPr/>
        </p:nvSpPr>
        <p:spPr bwMode="auto">
          <a:xfrm>
            <a:off x="153988" y="593725"/>
            <a:ext cx="758825" cy="1792288"/>
          </a:xfrm>
          <a:prstGeom prst="rightArrowCallout">
            <a:avLst>
              <a:gd name="adj1" fmla="val 24997"/>
              <a:gd name="adj2" fmla="val 24997"/>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3012" name="文字方塊 4">
            <a:extLst>
              <a:ext uri="{FF2B5EF4-FFF2-40B4-BE49-F238E27FC236}">
                <a16:creationId xmlns:a16="http://schemas.microsoft.com/office/drawing/2014/main" id="{97E9A077-1171-4BD5-8334-A9890653A00C}"/>
              </a:ext>
            </a:extLst>
          </p:cNvPr>
          <p:cNvSpPr txBox="1">
            <a:spLocks noChangeArrowheads="1"/>
          </p:cNvSpPr>
          <p:nvPr/>
        </p:nvSpPr>
        <p:spPr bwMode="auto">
          <a:xfrm>
            <a:off x="107950" y="692150"/>
            <a:ext cx="584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grpSp>
        <p:nvGrpSpPr>
          <p:cNvPr id="43013" name="Group 14">
            <a:extLst>
              <a:ext uri="{FF2B5EF4-FFF2-40B4-BE49-F238E27FC236}">
                <a16:creationId xmlns:a16="http://schemas.microsoft.com/office/drawing/2014/main" id="{AF2C0244-1C06-4003-8E54-A3B89034E994}"/>
              </a:ext>
            </a:extLst>
          </p:cNvPr>
          <p:cNvGrpSpPr>
            <a:grpSpLocks/>
          </p:cNvGrpSpPr>
          <p:nvPr/>
        </p:nvGrpSpPr>
        <p:grpSpPr bwMode="auto">
          <a:xfrm>
            <a:off x="176213" y="3065463"/>
            <a:ext cx="776287" cy="1697037"/>
            <a:chOff x="111" y="1751"/>
            <a:chExt cx="489" cy="1069"/>
          </a:xfrm>
        </p:grpSpPr>
        <p:sp>
          <p:nvSpPr>
            <p:cNvPr id="43015" name="向右箭號圖說文字 9">
              <a:extLst>
                <a:ext uri="{FF2B5EF4-FFF2-40B4-BE49-F238E27FC236}">
                  <a16:creationId xmlns:a16="http://schemas.microsoft.com/office/drawing/2014/main" id="{6D127873-A6F5-40DB-B1C4-5EF42167C948}"/>
                </a:ext>
              </a:extLst>
            </p:cNvPr>
            <p:cNvSpPr>
              <a:spLocks noChangeArrowheads="1"/>
            </p:cNvSpPr>
            <p:nvPr/>
          </p:nvSpPr>
          <p:spPr bwMode="auto">
            <a:xfrm>
              <a:off x="121" y="1770"/>
              <a:ext cx="479" cy="994"/>
            </a:xfrm>
            <a:prstGeom prst="rightArrowCallout">
              <a:avLst>
                <a:gd name="adj1" fmla="val 22001"/>
                <a:gd name="adj2" fmla="val 21991"/>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3016" name="文字方塊 10">
              <a:extLst>
                <a:ext uri="{FF2B5EF4-FFF2-40B4-BE49-F238E27FC236}">
                  <a16:creationId xmlns:a16="http://schemas.microsoft.com/office/drawing/2014/main" id="{CB8F9337-514A-4CED-88D0-29FFB5F778D7}"/>
                </a:ext>
              </a:extLst>
            </p:cNvPr>
            <p:cNvSpPr txBox="1">
              <a:spLocks noChangeArrowheads="1"/>
            </p:cNvSpPr>
            <p:nvPr/>
          </p:nvSpPr>
          <p:spPr bwMode="auto">
            <a:xfrm>
              <a:off x="111" y="1751"/>
              <a:ext cx="366"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dirty="0">
                  <a:solidFill>
                    <a:schemeClr val="tx1"/>
                  </a:solidFill>
                  <a:latin typeface="Calibri" panose="020F0502020204030204" pitchFamily="34" charset="0"/>
                  <a:ea typeface="標楷體" panose="03000509000000000000" pitchFamily="65" charset="-120"/>
                </a:rPr>
                <a:t>思考方向</a:t>
              </a:r>
            </a:p>
          </p:txBody>
        </p:sp>
      </p:grpSp>
      <p:sp>
        <p:nvSpPr>
          <p:cNvPr id="43014" name="Text Box 15">
            <a:extLst>
              <a:ext uri="{FF2B5EF4-FFF2-40B4-BE49-F238E27FC236}">
                <a16:creationId xmlns:a16="http://schemas.microsoft.com/office/drawing/2014/main" id="{CF3293E4-787D-4F74-98DF-C5EB3CA0EE06}"/>
              </a:ext>
            </a:extLst>
          </p:cNvPr>
          <p:cNvSpPr txBox="1">
            <a:spLocks noChangeArrowheads="1"/>
          </p:cNvSpPr>
          <p:nvPr/>
        </p:nvSpPr>
        <p:spPr bwMode="auto">
          <a:xfrm>
            <a:off x="923925" y="2876550"/>
            <a:ext cx="7886700" cy="2085975"/>
          </a:xfrm>
          <a:prstGeom prst="rect">
            <a:avLst/>
          </a:prstGeom>
          <a:solidFill>
            <a:srgbClr val="CCFFFF"/>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Wingdings" panose="05000000000000000000" pitchFamily="2" charset="2"/>
              <a:buChar char="u"/>
            </a:pPr>
            <a:r>
              <a:rPr lang="zh-TW" altLang="en-US" sz="2600" b="0">
                <a:solidFill>
                  <a:schemeClr val="tx1"/>
                </a:solidFill>
                <a:latin typeface="Calibri" panose="020F0502020204030204" pitchFamily="34" charset="0"/>
                <a:ea typeface="標楷體" panose="03000509000000000000" pitchFamily="65" charset="-120"/>
              </a:rPr>
              <a:t>旅館訂房、餐廳訂餐、租車是否涉及採購法施行細</a:t>
            </a:r>
          </a:p>
          <a:p>
            <a:pPr eaLnBrk="1" hangingPunct="1">
              <a:lnSpc>
                <a:spcPct val="100000"/>
              </a:lnSpc>
              <a:spcBef>
                <a:spcPct val="0"/>
              </a:spcBef>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則第</a:t>
            </a:r>
            <a:r>
              <a:rPr lang="en-US" altLang="zh-TW" sz="2600" b="0">
                <a:solidFill>
                  <a:schemeClr val="tx1"/>
                </a:solidFill>
                <a:latin typeface="Calibri" panose="020F0502020204030204" pitchFamily="34" charset="0"/>
                <a:ea typeface="標楷體" panose="03000509000000000000" pitchFamily="65" charset="-120"/>
              </a:rPr>
              <a:t>13</a:t>
            </a:r>
            <a:r>
              <a:rPr lang="zh-TW" altLang="en-US" sz="2600" b="0">
                <a:solidFill>
                  <a:schemeClr val="tx1"/>
                </a:solidFill>
                <a:latin typeface="Calibri" panose="020F0502020204030204" pitchFamily="34" charset="0"/>
                <a:ea typeface="標楷體" panose="03000509000000000000" pitchFamily="65" charset="-120"/>
              </a:rPr>
              <a:t>條所定「不同標的、不同施工或供應地區、</a:t>
            </a:r>
          </a:p>
          <a:p>
            <a:pPr eaLnBrk="1" hangingPunct="1">
              <a:lnSpc>
                <a:spcPct val="100000"/>
              </a:lnSpc>
              <a:spcBef>
                <a:spcPct val="0"/>
              </a:spcBef>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不同需求條件或不同行業廠商之專業項目」，而得</a:t>
            </a:r>
          </a:p>
          <a:p>
            <a:pPr eaLnBrk="1" hangingPunct="1">
              <a:lnSpc>
                <a:spcPct val="100000"/>
              </a:lnSpc>
              <a:spcBef>
                <a:spcPct val="0"/>
              </a:spcBef>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分別辦理之情形</a:t>
            </a:r>
            <a:r>
              <a:rPr lang="en-US" altLang="zh-TW" sz="2600" b="0">
                <a:solidFill>
                  <a:schemeClr val="tx1"/>
                </a:solidFill>
                <a:latin typeface="Calibri" panose="020F0502020204030204" pitchFamily="34" charset="0"/>
                <a:ea typeface="標楷體" panose="03000509000000000000" pitchFamily="65" charset="-120"/>
              </a:rPr>
              <a:t>?</a:t>
            </a:r>
          </a:p>
          <a:p>
            <a:pPr eaLnBrk="1" hangingPunct="1">
              <a:lnSpc>
                <a:spcPct val="100000"/>
              </a:lnSpc>
              <a:spcBef>
                <a:spcPct val="0"/>
              </a:spcBef>
              <a:buFont typeface="Wingdings" panose="05000000000000000000" pitchFamily="2" charset="2"/>
              <a:buChar char="u"/>
            </a:pPr>
            <a:r>
              <a:rPr lang="zh-TW" altLang="en-US" sz="2600" b="0">
                <a:solidFill>
                  <a:schemeClr val="tx1"/>
                </a:solidFill>
                <a:latin typeface="Calibri" panose="020F0502020204030204" pitchFamily="34" charset="0"/>
                <a:ea typeface="標楷體" panose="03000509000000000000" pitchFamily="65" charset="-120"/>
              </a:rPr>
              <a:t>意圖規避</a:t>
            </a:r>
            <a:r>
              <a:rPr lang="en-US" altLang="zh-TW" sz="2600" b="0">
                <a:solidFill>
                  <a:schemeClr val="tx1"/>
                </a:solidFill>
                <a:latin typeface="Calibri" panose="020F0502020204030204" pitchFamily="34" charset="0"/>
                <a:ea typeface="標楷體" panose="03000509000000000000" pitchFamily="65" charset="-120"/>
              </a:rPr>
              <a:t>?</a:t>
            </a:r>
            <a:endParaRPr lang="zh-TW" altLang="en-US" sz="2600" b="0">
              <a:solidFill>
                <a:schemeClr val="tx1"/>
              </a:solidFill>
              <a:latin typeface="Calibri" panose="020F0502020204030204" pitchFamily="34" charset="0"/>
              <a:ea typeface="標楷體" panose="03000509000000000000" pitchFamily="65" charset="-12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8">
            <a:extLst>
              <a:ext uri="{FF2B5EF4-FFF2-40B4-BE49-F238E27FC236}">
                <a16:creationId xmlns:a16="http://schemas.microsoft.com/office/drawing/2014/main" id="{D1620FE6-E676-47BE-B30A-6CC8FA533FB3}"/>
              </a:ext>
            </a:extLst>
          </p:cNvPr>
          <p:cNvSpPr>
            <a:spLocks noChangeArrowheads="1"/>
          </p:cNvSpPr>
          <p:nvPr/>
        </p:nvSpPr>
        <p:spPr bwMode="auto">
          <a:xfrm>
            <a:off x="333375" y="2849563"/>
            <a:ext cx="1982788" cy="2185987"/>
          </a:xfrm>
          <a:prstGeom prst="upDownArrowCallout">
            <a:avLst>
              <a:gd name="adj1" fmla="val 25000"/>
              <a:gd name="adj2" fmla="val 25000"/>
              <a:gd name="adj3" fmla="val 13781"/>
              <a:gd name="adj4" fmla="val 5000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47107" name="Oval 25">
            <a:extLst>
              <a:ext uri="{FF2B5EF4-FFF2-40B4-BE49-F238E27FC236}">
                <a16:creationId xmlns:a16="http://schemas.microsoft.com/office/drawing/2014/main" id="{83C726FF-2116-496C-A8EB-BAA4D4A2B128}"/>
              </a:ext>
            </a:extLst>
          </p:cNvPr>
          <p:cNvSpPr>
            <a:spLocks noChangeArrowheads="1"/>
          </p:cNvSpPr>
          <p:nvPr/>
        </p:nvSpPr>
        <p:spPr bwMode="auto">
          <a:xfrm>
            <a:off x="2425700" y="1012825"/>
            <a:ext cx="1293813" cy="1222375"/>
          </a:xfrm>
          <a:prstGeom prst="ellipse">
            <a:avLst/>
          </a:prstGeom>
          <a:solidFill>
            <a:srgbClr val="FF99CC"/>
          </a:solidFill>
          <a:ln>
            <a:noFill/>
          </a:ln>
          <a:effectLst>
            <a:prstShdw prst="shdw17" dist="17961" dir="2700000">
              <a:srgbClr val="995C7A"/>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47108" name="標題 1">
            <a:extLst>
              <a:ext uri="{FF2B5EF4-FFF2-40B4-BE49-F238E27FC236}">
                <a16:creationId xmlns:a16="http://schemas.microsoft.com/office/drawing/2014/main" id="{8238C33F-104A-47A7-99DF-36CA103F40BD}"/>
              </a:ext>
            </a:extLst>
          </p:cNvPr>
          <p:cNvSpPr txBox="1">
            <a:spLocks noChangeArrowheads="1"/>
          </p:cNvSpPr>
          <p:nvPr/>
        </p:nvSpPr>
        <p:spPr bwMode="auto">
          <a:xfrm>
            <a:off x="287338" y="230188"/>
            <a:ext cx="8353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微軟正黑體" panose="020B0604030504040204" pitchFamily="34" charset="-120"/>
                <a:ea typeface="標楷體" panose="03000509000000000000" pitchFamily="65" charset="-120"/>
              </a:rPr>
              <a:t>廠商資格訂定(採36、37)</a:t>
            </a:r>
            <a:endParaRPr lang="zh-TW" altLang="en-US">
              <a:solidFill>
                <a:srgbClr val="FF0000"/>
              </a:solidFill>
              <a:latin typeface="Arial Narrow" panose="020B0606020202030204" pitchFamily="34" charset="0"/>
              <a:ea typeface="標楷體" panose="03000509000000000000" pitchFamily="65" charset="-120"/>
            </a:endParaRPr>
          </a:p>
        </p:txBody>
      </p:sp>
      <p:sp>
        <p:nvSpPr>
          <p:cNvPr id="47109" name="Text Box 14">
            <a:extLst>
              <a:ext uri="{FF2B5EF4-FFF2-40B4-BE49-F238E27FC236}">
                <a16:creationId xmlns:a16="http://schemas.microsoft.com/office/drawing/2014/main" id="{BE94FCB3-6DA6-48C7-AF29-842ECFF5E511}"/>
              </a:ext>
            </a:extLst>
          </p:cNvPr>
          <p:cNvSpPr txBox="1">
            <a:spLocks noChangeArrowheads="1"/>
          </p:cNvSpPr>
          <p:nvPr/>
        </p:nvSpPr>
        <p:spPr bwMode="auto">
          <a:xfrm>
            <a:off x="249238" y="1924050"/>
            <a:ext cx="1827212" cy="863600"/>
          </a:xfrm>
          <a:prstGeom prst="rect">
            <a:avLst/>
          </a:prstGeom>
          <a:solidFill>
            <a:srgbClr val="FFCC99"/>
          </a:solidFill>
          <a:ln w="9525">
            <a:solidFill>
              <a:schemeClr val="tx1"/>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基本資格</a:t>
            </a:r>
          </a:p>
          <a:p>
            <a:pPr eaLnBrk="1" hangingPunct="1">
              <a:lnSpc>
                <a:spcPct val="100000"/>
              </a:lnSpc>
              <a:spcBef>
                <a:spcPct val="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一般採購</a:t>
            </a:r>
            <a:r>
              <a:rPr lang="en-US" altLang="zh-TW" sz="2200" b="0">
                <a:solidFill>
                  <a:schemeClr val="tx1"/>
                </a:solidFill>
                <a:latin typeface="Calibri" panose="020F0502020204030204" pitchFamily="34" charset="0"/>
                <a:ea typeface="標楷體" panose="03000509000000000000" pitchFamily="65" charset="-120"/>
              </a:rPr>
              <a:t>)</a:t>
            </a:r>
          </a:p>
        </p:txBody>
      </p:sp>
      <p:sp>
        <p:nvSpPr>
          <p:cNvPr id="47110" name="Text Box 15">
            <a:extLst>
              <a:ext uri="{FF2B5EF4-FFF2-40B4-BE49-F238E27FC236}">
                <a16:creationId xmlns:a16="http://schemas.microsoft.com/office/drawing/2014/main" id="{0E0BCB70-5351-4764-8552-38D4F3FDB2C7}"/>
              </a:ext>
            </a:extLst>
          </p:cNvPr>
          <p:cNvSpPr txBox="1">
            <a:spLocks noChangeArrowheads="1"/>
          </p:cNvSpPr>
          <p:nvPr/>
        </p:nvSpPr>
        <p:spPr bwMode="auto">
          <a:xfrm>
            <a:off x="2341563" y="1211263"/>
            <a:ext cx="1470025" cy="822325"/>
          </a:xfrm>
          <a:prstGeom prst="rect">
            <a:avLst/>
          </a:prstGeom>
          <a:noFill/>
          <a:ln>
            <a:noFill/>
          </a:ln>
          <a:effectLst>
            <a:prstShdw prst="shdw17" dist="17961" dir="2700000">
              <a:srgbClr val="997A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400" b="0">
                <a:solidFill>
                  <a:schemeClr val="tx1"/>
                </a:solidFill>
                <a:latin typeface="Calibri" panose="020F0502020204030204" pitchFamily="34" charset="0"/>
                <a:ea typeface="標楷體" panose="03000509000000000000" pitchFamily="65" charset="-120"/>
              </a:rPr>
              <a:t>與招標標的有關</a:t>
            </a:r>
            <a:endParaRPr lang="en-US" altLang="zh-TW" sz="2400" b="0">
              <a:solidFill>
                <a:schemeClr val="tx1"/>
              </a:solidFill>
              <a:latin typeface="Calibri" panose="020F0502020204030204" pitchFamily="34" charset="0"/>
              <a:ea typeface="標楷體" panose="03000509000000000000" pitchFamily="65" charset="-120"/>
            </a:endParaRPr>
          </a:p>
        </p:txBody>
      </p:sp>
      <p:grpSp>
        <p:nvGrpSpPr>
          <p:cNvPr id="47111" name="Group 8">
            <a:extLst>
              <a:ext uri="{FF2B5EF4-FFF2-40B4-BE49-F238E27FC236}">
                <a16:creationId xmlns:a16="http://schemas.microsoft.com/office/drawing/2014/main" id="{307BC716-7710-430A-9285-2E1DE801719E}"/>
              </a:ext>
            </a:extLst>
          </p:cNvPr>
          <p:cNvGrpSpPr>
            <a:grpSpLocks/>
          </p:cNvGrpSpPr>
          <p:nvPr/>
        </p:nvGrpSpPr>
        <p:grpSpPr bwMode="auto">
          <a:xfrm>
            <a:off x="2393950" y="2532063"/>
            <a:ext cx="1412875" cy="1222375"/>
            <a:chOff x="0" y="0"/>
            <a:chExt cx="890" cy="770"/>
          </a:xfrm>
        </p:grpSpPr>
        <p:sp>
          <p:nvSpPr>
            <p:cNvPr id="47125" name="Oval 22">
              <a:extLst>
                <a:ext uri="{FF2B5EF4-FFF2-40B4-BE49-F238E27FC236}">
                  <a16:creationId xmlns:a16="http://schemas.microsoft.com/office/drawing/2014/main" id="{22411994-7C3A-407A-8187-4B8010977D75}"/>
                </a:ext>
              </a:extLst>
            </p:cNvPr>
            <p:cNvSpPr>
              <a:spLocks noChangeArrowheads="1"/>
            </p:cNvSpPr>
            <p:nvPr/>
          </p:nvSpPr>
          <p:spPr bwMode="auto">
            <a:xfrm>
              <a:off x="26" y="0"/>
              <a:ext cx="815" cy="770"/>
            </a:xfrm>
            <a:prstGeom prst="ellipse">
              <a:avLst/>
            </a:prstGeom>
            <a:solidFill>
              <a:srgbClr val="FF99CC"/>
            </a:solidFill>
            <a:ln>
              <a:noFill/>
            </a:ln>
            <a:effectLst>
              <a:prstShdw prst="shdw17" dist="17961" dir="2700000">
                <a:srgbClr val="995C7A"/>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47126" name="Text Box 16">
              <a:extLst>
                <a:ext uri="{FF2B5EF4-FFF2-40B4-BE49-F238E27FC236}">
                  <a16:creationId xmlns:a16="http://schemas.microsoft.com/office/drawing/2014/main" id="{8F97A3E0-7817-491B-8583-9E32B644F041}"/>
                </a:ext>
              </a:extLst>
            </p:cNvPr>
            <p:cNvSpPr txBox="1">
              <a:spLocks noChangeArrowheads="1"/>
            </p:cNvSpPr>
            <p:nvPr/>
          </p:nvSpPr>
          <p:spPr bwMode="auto">
            <a:xfrm>
              <a:off x="0" y="128"/>
              <a:ext cx="890" cy="518"/>
            </a:xfrm>
            <a:prstGeom prst="rect">
              <a:avLst/>
            </a:prstGeom>
            <a:noFill/>
            <a:ln>
              <a:noFill/>
            </a:ln>
            <a:effectLst>
              <a:prstShdw prst="shdw17" dist="17961" dir="2700000">
                <a:srgbClr val="997A5C"/>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400" b="0">
                  <a:solidFill>
                    <a:schemeClr val="tx1"/>
                  </a:solidFill>
                  <a:latin typeface="Calibri" panose="020F0502020204030204" pitchFamily="34" charset="0"/>
                  <a:ea typeface="標楷體" panose="03000509000000000000" pitchFamily="65" charset="-120"/>
                </a:rPr>
                <a:t>與履約能力有關</a:t>
              </a:r>
              <a:endParaRPr lang="en-US" altLang="zh-TW" sz="2400" b="0">
                <a:solidFill>
                  <a:schemeClr val="tx1"/>
                </a:solidFill>
                <a:latin typeface="Calibri" panose="020F0502020204030204" pitchFamily="34" charset="0"/>
                <a:ea typeface="標楷體" panose="03000509000000000000" pitchFamily="65" charset="-120"/>
              </a:endParaRPr>
            </a:p>
          </p:txBody>
        </p:sp>
      </p:grpSp>
      <p:sp>
        <p:nvSpPr>
          <p:cNvPr id="47112" name="Text Box 17">
            <a:extLst>
              <a:ext uri="{FF2B5EF4-FFF2-40B4-BE49-F238E27FC236}">
                <a16:creationId xmlns:a16="http://schemas.microsoft.com/office/drawing/2014/main" id="{57AA198E-6D86-41F9-BCE9-764215A2A5BF}"/>
              </a:ext>
            </a:extLst>
          </p:cNvPr>
          <p:cNvSpPr txBox="1">
            <a:spLocks noChangeArrowheads="1"/>
          </p:cNvSpPr>
          <p:nvPr/>
        </p:nvSpPr>
        <p:spPr bwMode="auto">
          <a:xfrm>
            <a:off x="3941763" y="1008063"/>
            <a:ext cx="3835400" cy="1106487"/>
          </a:xfrm>
          <a:prstGeom prst="rect">
            <a:avLst/>
          </a:prstGeom>
          <a:solidFill>
            <a:srgbClr val="FFFF99"/>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Clr>
                <a:schemeClr val="accent2"/>
              </a:buClr>
              <a:buFont typeface="Arial" panose="020B0604020202020204" pitchFamily="34" charset="0"/>
              <a:buChar char="•"/>
            </a:pPr>
            <a:r>
              <a:rPr lang="zh-TW" altLang="en-US" sz="2200" b="0">
                <a:solidFill>
                  <a:schemeClr val="tx1"/>
                </a:solidFill>
                <a:latin typeface="Calibri" panose="020F0502020204030204" pitchFamily="34" charset="0"/>
                <a:ea typeface="標楷體" panose="03000509000000000000" pitchFamily="65" charset="-120"/>
              </a:rPr>
              <a:t>廠商登記或設立之證明</a:t>
            </a:r>
          </a:p>
          <a:p>
            <a:pPr eaLnBrk="1" hangingPunct="1">
              <a:lnSpc>
                <a:spcPct val="100000"/>
              </a:lnSpc>
              <a:spcBef>
                <a:spcPct val="0"/>
              </a:spcBef>
              <a:buClr>
                <a:schemeClr val="accent2"/>
              </a:buClr>
              <a:buFont typeface="Arial" panose="020B0604020202020204" pitchFamily="34" charset="0"/>
              <a:buChar char="•"/>
            </a:pPr>
            <a:r>
              <a:rPr lang="zh-TW" altLang="en-US" sz="2200" b="0">
                <a:solidFill>
                  <a:schemeClr val="tx1"/>
                </a:solidFill>
                <a:latin typeface="Calibri" panose="020F0502020204030204" pitchFamily="34" charset="0"/>
                <a:ea typeface="標楷體" panose="03000509000000000000" pitchFamily="65" charset="-120"/>
              </a:rPr>
              <a:t>廠商納稅證明</a:t>
            </a:r>
          </a:p>
          <a:p>
            <a:pPr eaLnBrk="1" hangingPunct="1">
              <a:lnSpc>
                <a:spcPct val="100000"/>
              </a:lnSpc>
              <a:spcBef>
                <a:spcPct val="0"/>
              </a:spcBef>
              <a:buClr>
                <a:schemeClr val="accent2"/>
              </a:buClr>
              <a:buFont typeface="Arial" panose="020B0604020202020204" pitchFamily="34" charset="0"/>
              <a:buChar char="•"/>
            </a:pPr>
            <a:r>
              <a:rPr lang="zh-TW" altLang="en-US" sz="2200" b="0">
                <a:solidFill>
                  <a:schemeClr val="tx1"/>
                </a:solidFill>
                <a:latin typeface="Calibri" panose="020F0502020204030204" pitchFamily="34" charset="0"/>
                <a:ea typeface="標楷體" panose="03000509000000000000" pitchFamily="65" charset="-120"/>
              </a:rPr>
              <a:t>加入工業或商業團體之證明</a:t>
            </a:r>
          </a:p>
        </p:txBody>
      </p:sp>
      <p:sp>
        <p:nvSpPr>
          <p:cNvPr id="47113" name="Text Box 18">
            <a:extLst>
              <a:ext uri="{FF2B5EF4-FFF2-40B4-BE49-F238E27FC236}">
                <a16:creationId xmlns:a16="http://schemas.microsoft.com/office/drawing/2014/main" id="{9EB57707-4BE9-417C-B420-50999A5413B5}"/>
              </a:ext>
            </a:extLst>
          </p:cNvPr>
          <p:cNvSpPr txBox="1">
            <a:spLocks noChangeArrowheads="1"/>
          </p:cNvSpPr>
          <p:nvPr/>
        </p:nvSpPr>
        <p:spPr bwMode="auto">
          <a:xfrm>
            <a:off x="3927475" y="2336800"/>
            <a:ext cx="4894263" cy="1762125"/>
          </a:xfrm>
          <a:prstGeom prst="rect">
            <a:avLst/>
          </a:prstGeom>
          <a:solidFill>
            <a:srgbClr val="FFFF99"/>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Clr>
                <a:schemeClr val="accent2"/>
              </a:buClr>
              <a:buFont typeface="Arial" panose="020B0604020202020204" pitchFamily="34" charset="0"/>
              <a:buChar char="•"/>
            </a:pPr>
            <a:r>
              <a:rPr lang="zh-TW" altLang="en-US" sz="2200" b="0">
                <a:solidFill>
                  <a:schemeClr val="tx1"/>
                </a:solidFill>
                <a:latin typeface="Calibri" panose="020F0502020204030204" pitchFamily="34" charset="0"/>
                <a:ea typeface="標楷體" panose="03000509000000000000" pitchFamily="65" charset="-120"/>
              </a:rPr>
              <a:t>製造、供應或承做能力之證明</a:t>
            </a:r>
          </a:p>
          <a:p>
            <a:pPr marL="0" lvl="2" eaLnBrk="1" hangingPunct="1">
              <a:spcBef>
                <a:spcPct val="0"/>
              </a:spcBef>
              <a:buClr>
                <a:schemeClr val="accent2"/>
              </a:buClr>
              <a:buFont typeface="Arial" panose="020B0604020202020204" pitchFamily="34" charset="0"/>
              <a:buChar char="•"/>
            </a:pPr>
            <a:r>
              <a:rPr lang="zh-TW" altLang="en-US" sz="2200">
                <a:solidFill>
                  <a:schemeClr val="tx1"/>
                </a:solidFill>
                <a:latin typeface="Calibri" panose="020F0502020204030204" pitchFamily="34" charset="0"/>
              </a:rPr>
              <a:t>如期履約能力之證明</a:t>
            </a:r>
          </a:p>
          <a:p>
            <a:pPr marL="0" lvl="2" eaLnBrk="1" hangingPunct="1">
              <a:spcBef>
                <a:spcPct val="0"/>
              </a:spcBef>
              <a:buClr>
                <a:schemeClr val="accent2"/>
              </a:buClr>
              <a:buFont typeface="Arial" panose="020B0604020202020204" pitchFamily="34" charset="0"/>
              <a:buChar char="•"/>
            </a:pPr>
            <a:r>
              <a:rPr lang="zh-TW" altLang="en-US" sz="2200">
                <a:solidFill>
                  <a:schemeClr val="tx1"/>
                </a:solidFill>
                <a:latin typeface="Calibri" panose="020F0502020204030204" pitchFamily="34" charset="0"/>
              </a:rPr>
              <a:t>具有專門技能之證明</a:t>
            </a:r>
          </a:p>
          <a:p>
            <a:pPr marL="0" lvl="2" eaLnBrk="1" hangingPunct="1">
              <a:spcBef>
                <a:spcPct val="0"/>
              </a:spcBef>
              <a:buClr>
                <a:schemeClr val="accent2"/>
              </a:buClr>
              <a:buFont typeface="Arial" panose="020B0604020202020204" pitchFamily="34" charset="0"/>
              <a:buChar char="•"/>
            </a:pPr>
            <a:r>
              <a:rPr lang="zh-TW" altLang="en-US" sz="2100">
                <a:solidFill>
                  <a:schemeClr val="tx1"/>
                </a:solidFill>
                <a:latin typeface="Calibri" panose="020F0502020204030204" pitchFamily="34" charset="0"/>
              </a:rPr>
              <a:t>具有維修、維護或售後服務能力之證明</a:t>
            </a:r>
          </a:p>
          <a:p>
            <a:pPr marL="0" lvl="2" eaLnBrk="1" hangingPunct="1">
              <a:spcBef>
                <a:spcPct val="0"/>
              </a:spcBef>
              <a:buClr>
                <a:schemeClr val="accent2"/>
              </a:buClr>
              <a:buFont typeface="Arial" panose="020B0604020202020204" pitchFamily="34" charset="0"/>
              <a:buChar char="•"/>
            </a:pPr>
            <a:r>
              <a:rPr lang="zh-TW" altLang="en-US" sz="2200">
                <a:solidFill>
                  <a:srgbClr val="FF0000"/>
                </a:solidFill>
                <a:latin typeface="Calibri" panose="020F0502020204030204" pitchFamily="34" charset="0"/>
              </a:rPr>
              <a:t>廠商信用證明</a:t>
            </a:r>
          </a:p>
        </p:txBody>
      </p:sp>
      <p:sp>
        <p:nvSpPr>
          <p:cNvPr id="47114" name="Text Box 19">
            <a:extLst>
              <a:ext uri="{FF2B5EF4-FFF2-40B4-BE49-F238E27FC236}">
                <a16:creationId xmlns:a16="http://schemas.microsoft.com/office/drawing/2014/main" id="{211E48FD-EBD8-4374-BC1A-5DCF2D5CC484}"/>
              </a:ext>
            </a:extLst>
          </p:cNvPr>
          <p:cNvSpPr txBox="1">
            <a:spLocks noChangeArrowheads="1"/>
          </p:cNvSpPr>
          <p:nvPr/>
        </p:nvSpPr>
        <p:spPr bwMode="auto">
          <a:xfrm>
            <a:off x="273050" y="5099050"/>
            <a:ext cx="1827213" cy="787400"/>
          </a:xfrm>
          <a:prstGeom prst="rect">
            <a:avLst/>
          </a:prstGeom>
          <a:solidFill>
            <a:srgbClr val="FFCC99"/>
          </a:solidFill>
          <a:ln w="9525">
            <a:solidFill>
              <a:schemeClr val="tx1"/>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特定資格</a:t>
            </a:r>
          </a:p>
          <a:p>
            <a:pPr eaLnBrk="1" hangingPunct="1">
              <a:lnSpc>
                <a:spcPct val="100000"/>
              </a:lnSpc>
              <a:spcBef>
                <a:spcPct val="0"/>
              </a:spcBef>
              <a:buFont typeface="Arial" panose="020B0604020202020204" pitchFamily="34" charset="0"/>
              <a:buNone/>
            </a:pPr>
            <a:r>
              <a:rPr lang="en-US" altLang="zh-TW" sz="1700" b="0">
                <a:solidFill>
                  <a:schemeClr val="tx1"/>
                </a:solidFill>
                <a:latin typeface="Calibri" panose="020F0502020204030204" pitchFamily="34" charset="0"/>
                <a:ea typeface="標楷體" panose="03000509000000000000" pitchFamily="65" charset="-120"/>
              </a:rPr>
              <a:t>(</a:t>
            </a:r>
            <a:r>
              <a:rPr lang="zh-TW" altLang="en-US" sz="1700" b="0">
                <a:solidFill>
                  <a:schemeClr val="tx1"/>
                </a:solidFill>
                <a:latin typeface="Calibri" panose="020F0502020204030204" pitchFamily="34" charset="0"/>
                <a:ea typeface="標楷體" panose="03000509000000000000" pitchFamily="65" charset="-120"/>
              </a:rPr>
              <a:t>特殊或巨額採購</a:t>
            </a:r>
            <a:r>
              <a:rPr lang="en-US" altLang="zh-TW" sz="1700" b="0">
                <a:solidFill>
                  <a:schemeClr val="tx1"/>
                </a:solidFill>
                <a:latin typeface="Calibri" panose="020F0502020204030204" pitchFamily="34" charset="0"/>
                <a:ea typeface="標楷體" panose="03000509000000000000" pitchFamily="65" charset="-120"/>
              </a:rPr>
              <a:t>)</a:t>
            </a:r>
          </a:p>
        </p:txBody>
      </p:sp>
      <p:sp>
        <p:nvSpPr>
          <p:cNvPr id="47115" name="Text Box 20">
            <a:extLst>
              <a:ext uri="{FF2B5EF4-FFF2-40B4-BE49-F238E27FC236}">
                <a16:creationId xmlns:a16="http://schemas.microsoft.com/office/drawing/2014/main" id="{7CB0C527-F488-438C-8E4B-71288DF0C72B}"/>
              </a:ext>
            </a:extLst>
          </p:cNvPr>
          <p:cNvSpPr txBox="1">
            <a:spLocks noChangeArrowheads="1"/>
          </p:cNvSpPr>
          <p:nvPr/>
        </p:nvSpPr>
        <p:spPr bwMode="auto">
          <a:xfrm>
            <a:off x="2897188" y="4786313"/>
            <a:ext cx="5878512" cy="436562"/>
          </a:xfrm>
          <a:prstGeom prst="rect">
            <a:avLst/>
          </a:prstGeom>
          <a:solidFill>
            <a:srgbClr val="FFFF99"/>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Clr>
                <a:srgbClr val="FF9900"/>
              </a:buClr>
              <a:buFont typeface="Arial" panose="020B0604020202020204" pitchFamily="34" charset="0"/>
              <a:buChar char="•"/>
            </a:pPr>
            <a:r>
              <a:rPr lang="zh-TW" altLang="en-US" sz="2200" b="0">
                <a:solidFill>
                  <a:schemeClr val="tx1"/>
                </a:solidFill>
                <a:latin typeface="Calibri" panose="020F0502020204030204" pitchFamily="34" charset="0"/>
                <a:ea typeface="標楷體" panose="03000509000000000000" pitchFamily="65" charset="-120"/>
              </a:rPr>
              <a:t>相當經驗或實績</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不低於預算金額或數量</a:t>
            </a:r>
            <a:r>
              <a:rPr lang="en-US" altLang="zh-TW" sz="2200" b="0">
                <a:solidFill>
                  <a:schemeClr val="tx1"/>
                </a:solidFill>
                <a:latin typeface="Calibri" panose="020F0502020204030204" pitchFamily="34" charset="0"/>
                <a:ea typeface="新細明體" panose="02020500000000000000" pitchFamily="18" charset="-120"/>
              </a:rPr>
              <a:t>2/5</a:t>
            </a:r>
            <a:r>
              <a:rPr lang="en-US" altLang="zh-TW" sz="2200" b="0">
                <a:solidFill>
                  <a:schemeClr val="tx1"/>
                </a:solidFill>
                <a:latin typeface="Calibri" panose="020F0502020204030204" pitchFamily="34" charset="0"/>
                <a:ea typeface="標楷體" panose="03000509000000000000" pitchFamily="65" charset="-120"/>
              </a:rPr>
              <a:t>)</a:t>
            </a:r>
          </a:p>
        </p:txBody>
      </p:sp>
      <p:sp>
        <p:nvSpPr>
          <p:cNvPr id="47116" name="Text Box 21">
            <a:extLst>
              <a:ext uri="{FF2B5EF4-FFF2-40B4-BE49-F238E27FC236}">
                <a16:creationId xmlns:a16="http://schemas.microsoft.com/office/drawing/2014/main" id="{94DA90FF-6AFD-48A6-90F4-8A6D1E27CF6E}"/>
              </a:ext>
            </a:extLst>
          </p:cNvPr>
          <p:cNvSpPr txBox="1">
            <a:spLocks noChangeArrowheads="1"/>
          </p:cNvSpPr>
          <p:nvPr/>
        </p:nvSpPr>
        <p:spPr bwMode="auto">
          <a:xfrm>
            <a:off x="2900363" y="5465763"/>
            <a:ext cx="5889625" cy="771525"/>
          </a:xfrm>
          <a:prstGeom prst="rect">
            <a:avLst/>
          </a:prstGeom>
          <a:solidFill>
            <a:srgbClr val="FFFF99"/>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Clr>
                <a:srgbClr val="FF9900"/>
              </a:buClr>
              <a:buFont typeface="Arial" panose="020B0604020202020204" pitchFamily="34" charset="0"/>
              <a:buChar char="•"/>
            </a:pPr>
            <a:r>
              <a:rPr lang="zh-TW" altLang="en-US" sz="2200" b="0">
                <a:solidFill>
                  <a:schemeClr val="tx1"/>
                </a:solidFill>
                <a:latin typeface="Calibri" panose="020F0502020204030204" pitchFamily="34" charset="0"/>
                <a:ea typeface="標楷體" panose="03000509000000000000" pitchFamily="65" charset="-120"/>
              </a:rPr>
              <a:t>相當人力、財力（實收資本額不低於預算金</a:t>
            </a:r>
          </a:p>
          <a:p>
            <a:pPr eaLnBrk="1" hangingPunct="1">
              <a:lnSpc>
                <a:spcPct val="100000"/>
              </a:lnSpc>
              <a:spcBef>
                <a:spcPct val="0"/>
              </a:spcBef>
              <a:buClr>
                <a:srgbClr val="FF9900"/>
              </a:buClr>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   額</a:t>
            </a:r>
            <a:r>
              <a:rPr lang="en-US" altLang="zh-TW" sz="2200" b="0">
                <a:solidFill>
                  <a:schemeClr val="tx1"/>
                </a:solidFill>
                <a:latin typeface="Calibri" panose="020F0502020204030204" pitchFamily="34" charset="0"/>
                <a:ea typeface="標楷體" panose="03000509000000000000" pitchFamily="65" charset="-120"/>
              </a:rPr>
              <a:t>1/10</a:t>
            </a:r>
            <a:r>
              <a:rPr lang="zh-TW" altLang="en-US" sz="2200" b="0">
                <a:solidFill>
                  <a:schemeClr val="tx1"/>
                </a:solidFill>
                <a:latin typeface="Calibri" panose="020F0502020204030204" pitchFamily="34" charset="0"/>
                <a:ea typeface="標楷體" panose="03000509000000000000" pitchFamily="65" charset="-120"/>
              </a:rPr>
              <a:t>）、設備等</a:t>
            </a:r>
          </a:p>
        </p:txBody>
      </p:sp>
      <p:sp>
        <p:nvSpPr>
          <p:cNvPr id="23568" name="Text Box 27">
            <a:extLst>
              <a:ext uri="{FF2B5EF4-FFF2-40B4-BE49-F238E27FC236}">
                <a16:creationId xmlns:a16="http://schemas.microsoft.com/office/drawing/2014/main" id="{C0F456FA-C633-421B-BA47-E261DDDC1C29}"/>
              </a:ext>
            </a:extLst>
          </p:cNvPr>
          <p:cNvSpPr txBox="1">
            <a:spLocks noChangeArrowheads="1"/>
          </p:cNvSpPr>
          <p:nvPr/>
        </p:nvSpPr>
        <p:spPr bwMode="auto">
          <a:xfrm>
            <a:off x="177800" y="3351213"/>
            <a:ext cx="2327275" cy="1133475"/>
          </a:xfrm>
          <a:prstGeom prst="rect">
            <a:avLst/>
          </a:prstGeom>
          <a:noFill/>
          <a:ln w="9525">
            <a:noFill/>
            <a:miter lim="800000"/>
            <a:headEnd/>
            <a:tailEnd/>
          </a:ln>
          <a:effectLst>
            <a:prstShdw prst="shdw17" dist="17961" dir="2700000">
              <a:srgbClr val="000099"/>
            </a:prstShdw>
          </a:effectLst>
        </p:spPr>
        <p:txBody>
          <a:bodyPr>
            <a:spAutoFit/>
          </a:bodyPr>
          <a:lstStyle/>
          <a:p>
            <a:pPr algn="ctr" eaLnBrk="1" hangingPunct="1">
              <a:lnSpc>
                <a:spcPct val="90000"/>
              </a:lnSpc>
              <a:buFont typeface="Arial" panose="020B0604020202020204" pitchFamily="34" charset="0"/>
              <a:buNone/>
              <a:defRPr/>
            </a:pPr>
            <a:r>
              <a:rPr lang="zh-TW" altLang="en-US" sz="1900" b="1">
                <a:solidFill>
                  <a:schemeClr val="bg1"/>
                </a:solidFill>
                <a:effectLst>
                  <a:outerShdw blurRad="38100" dist="38100" dir="2700000" algn="tl">
                    <a:srgbClr val="C0C0C0"/>
                  </a:outerShdw>
                </a:effectLst>
              </a:rPr>
              <a:t>不得不當限制競爭，以確認廠商具備履行契約所必須之能力為限</a:t>
            </a:r>
          </a:p>
        </p:txBody>
      </p:sp>
      <p:cxnSp>
        <p:nvCxnSpPr>
          <p:cNvPr id="47118" name="直線接點 17">
            <a:extLst>
              <a:ext uri="{FF2B5EF4-FFF2-40B4-BE49-F238E27FC236}">
                <a16:creationId xmlns:a16="http://schemas.microsoft.com/office/drawing/2014/main" id="{9F0CAAF5-D9C6-46DF-83CB-9F81A987C73D}"/>
              </a:ext>
            </a:extLst>
          </p:cNvPr>
          <p:cNvCxnSpPr>
            <a:cxnSpLocks noChangeShapeType="1"/>
            <a:stCxn id="47110" idx="1"/>
            <a:endCxn id="47110" idx="1"/>
          </p:cNvCxnSpPr>
          <p:nvPr/>
        </p:nvCxnSpPr>
        <p:spPr bwMode="auto">
          <a:xfrm>
            <a:off x="2341563" y="1622425"/>
            <a:ext cx="0" cy="0"/>
          </a:xfrm>
          <a:prstGeom prst="line">
            <a:avLst/>
          </a:prstGeom>
          <a:noFill/>
          <a:ln>
            <a:noFill/>
          </a:ln>
          <a:effectLst>
            <a:outerShdw dist="17961" dir="2700000" algn="ctr" rotWithShape="0">
              <a:srgbClr val="000099"/>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47119" name="直線接點 20">
            <a:extLst>
              <a:ext uri="{FF2B5EF4-FFF2-40B4-BE49-F238E27FC236}">
                <a16:creationId xmlns:a16="http://schemas.microsoft.com/office/drawing/2014/main" id="{7A79BDC4-AED5-4C6D-BA4C-2E619B4008FA}"/>
              </a:ext>
            </a:extLst>
          </p:cNvPr>
          <p:cNvCxnSpPr>
            <a:cxnSpLocks noChangeShapeType="1"/>
            <a:stCxn id="47109" idx="3"/>
            <a:endCxn id="47126" idx="1"/>
          </p:cNvCxnSpPr>
          <p:nvPr/>
        </p:nvCxnSpPr>
        <p:spPr bwMode="auto">
          <a:xfrm flipV="1">
            <a:off x="2076450" y="1622425"/>
            <a:ext cx="265113" cy="7334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120" name="直線接點 24">
            <a:extLst>
              <a:ext uri="{FF2B5EF4-FFF2-40B4-BE49-F238E27FC236}">
                <a16:creationId xmlns:a16="http://schemas.microsoft.com/office/drawing/2014/main" id="{952497C8-F5BD-442C-9E01-049B9FBDC11D}"/>
              </a:ext>
            </a:extLst>
          </p:cNvPr>
          <p:cNvCxnSpPr>
            <a:cxnSpLocks noChangeShapeType="1"/>
            <a:stCxn id="47107" idx="6"/>
          </p:cNvCxnSpPr>
          <p:nvPr/>
        </p:nvCxnSpPr>
        <p:spPr bwMode="auto">
          <a:xfrm>
            <a:off x="2076450" y="2355850"/>
            <a:ext cx="317500" cy="790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121" name="直線接點 30">
            <a:extLst>
              <a:ext uri="{FF2B5EF4-FFF2-40B4-BE49-F238E27FC236}">
                <a16:creationId xmlns:a16="http://schemas.microsoft.com/office/drawing/2014/main" id="{16307960-F394-424A-9576-4206A0E93C09}"/>
              </a:ext>
            </a:extLst>
          </p:cNvPr>
          <p:cNvCxnSpPr>
            <a:cxnSpLocks noChangeShapeType="1"/>
            <a:stCxn id="47107" idx="6"/>
          </p:cNvCxnSpPr>
          <p:nvPr/>
        </p:nvCxnSpPr>
        <p:spPr bwMode="auto">
          <a:xfrm>
            <a:off x="3719513" y="1624013"/>
            <a:ext cx="204787"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122" name="直線接點 36">
            <a:extLst>
              <a:ext uri="{FF2B5EF4-FFF2-40B4-BE49-F238E27FC236}">
                <a16:creationId xmlns:a16="http://schemas.microsoft.com/office/drawing/2014/main" id="{2682AF60-48C7-418F-9DF8-A969442CDF19}"/>
              </a:ext>
            </a:extLst>
          </p:cNvPr>
          <p:cNvCxnSpPr>
            <a:cxnSpLocks noChangeShapeType="1"/>
            <a:stCxn id="47125" idx="6"/>
          </p:cNvCxnSpPr>
          <p:nvPr/>
        </p:nvCxnSpPr>
        <p:spPr bwMode="auto">
          <a:xfrm flipV="1">
            <a:off x="3729038" y="3141663"/>
            <a:ext cx="1952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123" name="直線接點 39">
            <a:extLst>
              <a:ext uri="{FF2B5EF4-FFF2-40B4-BE49-F238E27FC236}">
                <a16:creationId xmlns:a16="http://schemas.microsoft.com/office/drawing/2014/main" id="{A06F5E4C-3046-4A27-A072-58E3E7AC6425}"/>
              </a:ext>
            </a:extLst>
          </p:cNvPr>
          <p:cNvCxnSpPr>
            <a:cxnSpLocks noChangeShapeType="1"/>
            <a:stCxn id="47114" idx="3"/>
            <a:endCxn id="47115" idx="1"/>
          </p:cNvCxnSpPr>
          <p:nvPr/>
        </p:nvCxnSpPr>
        <p:spPr bwMode="auto">
          <a:xfrm flipV="1">
            <a:off x="2100263" y="5005388"/>
            <a:ext cx="796925" cy="487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7124" name="直線接點 41">
            <a:extLst>
              <a:ext uri="{FF2B5EF4-FFF2-40B4-BE49-F238E27FC236}">
                <a16:creationId xmlns:a16="http://schemas.microsoft.com/office/drawing/2014/main" id="{687CBE0B-28D2-4828-82AC-89F497804A5D}"/>
              </a:ext>
            </a:extLst>
          </p:cNvPr>
          <p:cNvCxnSpPr>
            <a:cxnSpLocks noChangeShapeType="1"/>
            <a:stCxn id="47114" idx="3"/>
            <a:endCxn id="47116" idx="1"/>
          </p:cNvCxnSpPr>
          <p:nvPr/>
        </p:nvCxnSpPr>
        <p:spPr bwMode="auto">
          <a:xfrm>
            <a:off x="2100263" y="5492750"/>
            <a:ext cx="800100" cy="358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905D-B63A-6A43-22F6-F918E64F134C}"/>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6E518813-0027-9DF7-4A2C-5F529AE9BFCF}"/>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電子採購作業辦法</a:t>
            </a:r>
          </a:p>
        </p:txBody>
      </p:sp>
      <p:sp>
        <p:nvSpPr>
          <p:cNvPr id="4" name="Rectangle 3">
            <a:extLst>
              <a:ext uri="{FF2B5EF4-FFF2-40B4-BE49-F238E27FC236}">
                <a16:creationId xmlns:a16="http://schemas.microsoft.com/office/drawing/2014/main" id="{9B0F832C-E559-FAC5-0E1D-AAD278428BC1}"/>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804863" indent="0" algn="just">
              <a:spcBef>
                <a:spcPts val="600"/>
              </a:spcBef>
              <a:buNone/>
            </a:pPr>
            <a:r>
              <a:rPr lang="zh-TW" altLang="en-US" sz="2800" b="0" dirty="0">
                <a:solidFill>
                  <a:srgbClr val="000000"/>
                </a:solidFill>
                <a:latin typeface="標楷體" panose="03000509000000000000" pitchFamily="65" charset="-120"/>
                <a:ea typeface="標楷體" panose="03000509000000000000" pitchFamily="65" charset="-120"/>
              </a:rPr>
              <a:t>允許廠商電子投標者，得於招標文件中規定</a:t>
            </a:r>
            <a:r>
              <a:rPr lang="zh-TW" altLang="en-US" sz="2800" u="sng" dirty="0">
                <a:solidFill>
                  <a:srgbClr val="FF0000"/>
                </a:solidFill>
                <a:latin typeface="標楷體" panose="03000509000000000000" pitchFamily="65" charset="-120"/>
                <a:ea typeface="標楷體" panose="03000509000000000000" pitchFamily="65" charset="-120"/>
              </a:rPr>
              <a:t>下列事項：</a:t>
            </a:r>
            <a:r>
              <a:rPr lang="en-US" altLang="zh-TW" sz="2800" u="sng" spc="-150" dirty="0">
                <a:solidFill>
                  <a:srgbClr val="FF0000"/>
                </a:solidFill>
                <a:latin typeface="標楷體" panose="03000509000000000000" pitchFamily="65" charset="-120"/>
                <a:ea typeface="標楷體" panose="03000509000000000000" pitchFamily="65" charset="-120"/>
              </a:rPr>
              <a:t>(§11)</a:t>
            </a:r>
          </a:p>
          <a:p>
            <a:pPr marL="804863" indent="0" algn="just">
              <a:buNone/>
            </a:pPr>
            <a:r>
              <a:rPr lang="en-US" altLang="zh-TW" sz="2800" spc="-150" dirty="0">
                <a:latin typeface="標楷體" panose="03000509000000000000" pitchFamily="65" charset="-120"/>
                <a:ea typeface="標楷體" panose="03000509000000000000" pitchFamily="65" charset="-120"/>
              </a:rPr>
              <a:t>(</a:t>
            </a:r>
            <a:r>
              <a:rPr lang="zh-TW" altLang="en-US" sz="2800" spc="-150" dirty="0">
                <a:latin typeface="標楷體" panose="03000509000000000000" pitchFamily="65" charset="-120"/>
                <a:ea typeface="標楷體" panose="03000509000000000000" pitchFamily="65" charset="-120"/>
              </a:rPr>
              <a:t>一</a:t>
            </a:r>
            <a:r>
              <a:rPr lang="en-US" altLang="zh-TW" sz="2800" spc="-150" dirty="0">
                <a:latin typeface="標楷體" panose="03000509000000000000" pitchFamily="65" charset="-120"/>
                <a:ea typeface="標楷體" panose="03000509000000000000" pitchFamily="65" charset="-120"/>
              </a:rPr>
              <a:t>)</a:t>
            </a:r>
            <a:r>
              <a:rPr lang="zh-TW" altLang="en-US" sz="2800" u="sng" spc="-150" dirty="0">
                <a:solidFill>
                  <a:srgbClr val="FF0000"/>
                </a:solidFill>
                <a:latin typeface="標楷體" panose="03000509000000000000" pitchFamily="65" charset="-120"/>
                <a:ea typeface="標楷體" panose="03000509000000000000" pitchFamily="65" charset="-120"/>
              </a:rPr>
              <a:t>廠商應另以其他形式投標之項目</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1431925" indent="-627063" algn="just">
              <a:buNone/>
            </a:pPr>
            <a:r>
              <a:rPr lang="en-US" altLang="zh-TW" sz="2800" spc="-150" dirty="0">
                <a:latin typeface="標楷體" panose="03000509000000000000" pitchFamily="65" charset="-120"/>
                <a:ea typeface="標楷體" panose="03000509000000000000" pitchFamily="65" charset="-120"/>
              </a:rPr>
              <a:t>(</a:t>
            </a:r>
            <a:r>
              <a:rPr lang="zh-TW" altLang="en-US" sz="2800" spc="-150" dirty="0">
                <a:latin typeface="標楷體" panose="03000509000000000000" pitchFamily="65" charset="-120"/>
                <a:ea typeface="標楷體" panose="03000509000000000000" pitchFamily="65" charset="-120"/>
              </a:rPr>
              <a:t>二</a:t>
            </a:r>
            <a:r>
              <a:rPr lang="en-US" altLang="zh-TW" sz="2800" spc="-150" dirty="0">
                <a:latin typeface="標楷體" panose="03000509000000000000" pitchFamily="65" charset="-120"/>
                <a:ea typeface="標楷體" panose="03000509000000000000" pitchFamily="65" charset="-120"/>
              </a:rPr>
              <a:t>)</a:t>
            </a:r>
            <a:r>
              <a:rPr lang="zh-TW" altLang="en-US" sz="2800" u="sng" spc="-150" dirty="0">
                <a:solidFill>
                  <a:srgbClr val="FF0000"/>
                </a:solidFill>
                <a:latin typeface="標楷體" panose="03000509000000000000" pitchFamily="65" charset="-120"/>
                <a:ea typeface="標楷體" panose="03000509000000000000" pitchFamily="65" charset="-120"/>
              </a:rPr>
              <a:t>廠商應併提供與電子投標文件相同內容之其他形式文件；如有不同，以電子投標文件為準。</a:t>
            </a:r>
            <a:endParaRPr lang="en-US" altLang="zh-TW" sz="2800" u="sng" spc="-150" dirty="0">
              <a:solidFill>
                <a:srgbClr val="FF0000"/>
              </a:solidFill>
              <a:latin typeface="標楷體" panose="03000509000000000000" pitchFamily="65" charset="-120"/>
              <a:ea typeface="標楷體" panose="03000509000000000000" pitchFamily="65" charset="-120"/>
            </a:endParaRPr>
          </a:p>
          <a:p>
            <a:pPr marL="1431925" indent="-627063" algn="just">
              <a:buNone/>
            </a:pPr>
            <a:r>
              <a:rPr lang="en-US" altLang="zh-TW" sz="2800" spc="-150" dirty="0">
                <a:latin typeface="標楷體" panose="03000509000000000000" pitchFamily="65" charset="-120"/>
                <a:ea typeface="標楷體" panose="03000509000000000000" pitchFamily="65" charset="-120"/>
              </a:rPr>
              <a:t>(</a:t>
            </a:r>
            <a:r>
              <a:rPr lang="zh-TW" altLang="en-US" sz="2800" spc="-150" dirty="0">
                <a:latin typeface="標楷體" panose="03000509000000000000" pitchFamily="65" charset="-120"/>
                <a:ea typeface="標楷體" panose="03000509000000000000" pitchFamily="65" charset="-120"/>
              </a:rPr>
              <a:t>三</a:t>
            </a:r>
            <a:r>
              <a:rPr lang="en-US" altLang="zh-TW" sz="2800" spc="-150" dirty="0">
                <a:latin typeface="標楷體" panose="03000509000000000000" pitchFamily="65" charset="-120"/>
                <a:ea typeface="標楷體" panose="03000509000000000000" pitchFamily="65" charset="-120"/>
              </a:rPr>
              <a:t>)</a:t>
            </a:r>
            <a:r>
              <a:rPr lang="zh-TW" altLang="en-US" sz="2800" u="sng" spc="-150" dirty="0">
                <a:solidFill>
                  <a:srgbClr val="FF0000"/>
                </a:solidFill>
                <a:latin typeface="標楷體" panose="03000509000000000000" pitchFamily="65" charset="-120"/>
                <a:ea typeface="標楷體" panose="03000509000000000000" pitchFamily="65" charset="-120"/>
              </a:rPr>
              <a:t>決標後，以電子投標文件簽約或以書面文件簽約。以書面文件簽約者，內容應與電子投標文件相同；其不同者，以電子投標文件為準。</a:t>
            </a:r>
            <a:r>
              <a:rPr lang="zh-TW" altLang="en-US" sz="2800" spc="-15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marL="987425" indent="0" algn="just">
              <a:spcBef>
                <a:spcPts val="600"/>
              </a:spcBef>
              <a:buNone/>
            </a:pP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151352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向右箭號圖說文字 9">
            <a:extLst>
              <a:ext uri="{FF2B5EF4-FFF2-40B4-BE49-F238E27FC236}">
                <a16:creationId xmlns:a16="http://schemas.microsoft.com/office/drawing/2014/main" id="{B6378B2F-0C13-4FA1-B513-D8E35D4FDFA1}"/>
              </a:ext>
            </a:extLst>
          </p:cNvPr>
          <p:cNvSpPr>
            <a:spLocks noChangeArrowheads="1"/>
          </p:cNvSpPr>
          <p:nvPr/>
        </p:nvSpPr>
        <p:spPr bwMode="auto">
          <a:xfrm>
            <a:off x="172270" y="4085417"/>
            <a:ext cx="718318" cy="1577975"/>
          </a:xfrm>
          <a:prstGeom prst="rightArrowCallout">
            <a:avLst>
              <a:gd name="adj1" fmla="val 22001"/>
              <a:gd name="adj2" fmla="val 21991"/>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9154" name="Rectangle 2">
            <a:extLst>
              <a:ext uri="{FF2B5EF4-FFF2-40B4-BE49-F238E27FC236}">
                <a16:creationId xmlns:a16="http://schemas.microsoft.com/office/drawing/2014/main" id="{6EDD8ABE-32DC-4880-8618-0626C7C28182}"/>
              </a:ext>
            </a:extLst>
          </p:cNvPr>
          <p:cNvSpPr>
            <a:spLocks noGrp="1" noChangeArrowheads="1"/>
          </p:cNvSpPr>
          <p:nvPr>
            <p:ph type="title" idx="4294967295"/>
          </p:nvPr>
        </p:nvSpPr>
        <p:spPr>
          <a:xfrm>
            <a:off x="890588" y="415925"/>
            <a:ext cx="8040687" cy="3153185"/>
          </a:xfrm>
          <a:solidFill>
            <a:srgbClr val="FFFFCC"/>
          </a:solidFill>
          <a:ln>
            <a:solidFill>
              <a:schemeClr val="tx1"/>
            </a:solidFill>
            <a:miter lim="800000"/>
            <a:headEnd/>
            <a:tailEnd/>
          </a:ln>
        </p:spPr>
        <p:txBody>
          <a:bodyPr/>
          <a:lstStyle/>
          <a:p>
            <a:pPr algn="l"/>
            <a:r>
              <a:rPr lang="zh-TW" altLang="en-US" sz="2200" kern="120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機關投標須知於投標廠商資格文件列有廠商信用證明，如投標廠商</a:t>
            </a:r>
            <a:r>
              <a:rPr lang="zh-TW" altLang="en-US" sz="2200" kern="1200" dirty="0">
                <a:solidFill>
                  <a:srgbClr val="0000FF"/>
                </a:solidFill>
                <a:latin typeface="標楷體" panose="03000509000000000000" pitchFamily="65" charset="-120"/>
                <a:ea typeface="標楷體" panose="03000509000000000000" pitchFamily="65" charset="-120"/>
                <a:sym typeface="Wingdings" panose="05000000000000000000" pitchFamily="2" charset="2"/>
              </a:rPr>
              <a:t>不具法人人格</a:t>
            </a:r>
            <a:r>
              <a:rPr lang="zh-TW" altLang="en-US" sz="2200" kern="1200" dirty="0">
                <a:solidFill>
                  <a:schemeClr val="tx1"/>
                </a:solidFill>
                <a:latin typeface="標楷體" panose="03000509000000000000" pitchFamily="65" charset="-120"/>
                <a:ea typeface="標楷體" panose="03000509000000000000" pitchFamily="65" charset="-120"/>
                <a:sym typeface="Wingdings" panose="05000000000000000000" pitchFamily="2" charset="2"/>
              </a:rPr>
              <a:t>（例建築師事務所、獨資企業行），是否應以其負責人個人戶查詢之票據信用資料方視為合格廠商？若謹以行號戶名及統一編號查詢之票據信用資料則為不合格廠商？</a:t>
            </a:r>
            <a:br>
              <a:rPr lang="en-US" altLang="zh-TW" sz="2200" kern="1200" dirty="0">
                <a:solidFill>
                  <a:schemeClr val="tx1"/>
                </a:solidFill>
                <a:latin typeface="標楷體" panose="03000509000000000000" pitchFamily="65" charset="-120"/>
                <a:ea typeface="標楷體" panose="03000509000000000000" pitchFamily="65" charset="-120"/>
                <a:sym typeface="Wingdings" panose="05000000000000000000" pitchFamily="2" charset="2"/>
              </a:rPr>
            </a:br>
            <a:r>
              <a:rPr lang="zh-TW" altLang="en-US" sz="2200" kern="1200" dirty="0">
                <a:solidFill>
                  <a:schemeClr val="tx1"/>
                </a:solidFill>
                <a:latin typeface="標楷體" panose="03000509000000000000" pitchFamily="65" charset="-120"/>
                <a:ea typeface="標楷體" panose="03000509000000000000" pitchFamily="65" charset="-120"/>
              </a:rPr>
              <a:t>若投標須知於投標廠商資格文件列有廠商信用證明，謹載明「票據交換機構或受理查詢之金融機構於截止投標日之前半年內所出具之非拒絕往來戶及最近三年內無退票紀錄證明」，不具法人人格之投標廠商以戶名及統一編號查詢之票據信用資料是否審查為合格？</a:t>
            </a:r>
          </a:p>
        </p:txBody>
      </p:sp>
      <p:sp>
        <p:nvSpPr>
          <p:cNvPr id="49155" name="向右箭號圖說文字 3">
            <a:extLst>
              <a:ext uri="{FF2B5EF4-FFF2-40B4-BE49-F238E27FC236}">
                <a16:creationId xmlns:a16="http://schemas.microsoft.com/office/drawing/2014/main" id="{F0886746-C0C0-4DD9-A898-7FA28D773F99}"/>
              </a:ext>
            </a:extLst>
          </p:cNvPr>
          <p:cNvSpPr>
            <a:spLocks noChangeArrowheads="1"/>
          </p:cNvSpPr>
          <p:nvPr/>
        </p:nvSpPr>
        <p:spPr bwMode="auto">
          <a:xfrm>
            <a:off x="173857" y="486697"/>
            <a:ext cx="758825" cy="1739900"/>
          </a:xfrm>
          <a:prstGeom prst="rightArrowCallout">
            <a:avLst>
              <a:gd name="adj1" fmla="val 25009"/>
              <a:gd name="adj2" fmla="val 25009"/>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9156" name="文字方塊 4">
            <a:extLst>
              <a:ext uri="{FF2B5EF4-FFF2-40B4-BE49-F238E27FC236}">
                <a16:creationId xmlns:a16="http://schemas.microsoft.com/office/drawing/2014/main" id="{B8C76F70-AA30-43C4-A6CD-3246FC631728}"/>
              </a:ext>
            </a:extLst>
          </p:cNvPr>
          <p:cNvSpPr txBox="1">
            <a:spLocks noChangeArrowheads="1"/>
          </p:cNvSpPr>
          <p:nvPr/>
        </p:nvSpPr>
        <p:spPr bwMode="auto">
          <a:xfrm>
            <a:off x="163513" y="601663"/>
            <a:ext cx="5842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5" name="文字方塊 10">
            <a:extLst>
              <a:ext uri="{FF2B5EF4-FFF2-40B4-BE49-F238E27FC236}">
                <a16:creationId xmlns:a16="http://schemas.microsoft.com/office/drawing/2014/main" id="{F44CD595-241F-473F-B275-D8BA85B771CB}"/>
              </a:ext>
            </a:extLst>
          </p:cNvPr>
          <p:cNvSpPr txBox="1">
            <a:spLocks noChangeArrowheads="1"/>
          </p:cNvSpPr>
          <p:nvPr/>
        </p:nvSpPr>
        <p:spPr bwMode="auto">
          <a:xfrm>
            <a:off x="192088" y="4085417"/>
            <a:ext cx="58102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dirty="0">
                <a:solidFill>
                  <a:schemeClr val="tx1"/>
                </a:solidFill>
                <a:latin typeface="Calibri" panose="020F0502020204030204" pitchFamily="34" charset="0"/>
                <a:ea typeface="標楷體" panose="03000509000000000000" pitchFamily="65" charset="-120"/>
              </a:rPr>
              <a:t>思考方向</a:t>
            </a:r>
          </a:p>
        </p:txBody>
      </p:sp>
      <p:sp>
        <p:nvSpPr>
          <p:cNvPr id="6" name="Text Box 9">
            <a:extLst>
              <a:ext uri="{FF2B5EF4-FFF2-40B4-BE49-F238E27FC236}">
                <a16:creationId xmlns:a16="http://schemas.microsoft.com/office/drawing/2014/main" id="{9A193B8C-B17D-4967-A324-9CCAD0EF9E75}"/>
              </a:ext>
            </a:extLst>
          </p:cNvPr>
          <p:cNvSpPr txBox="1">
            <a:spLocks noChangeArrowheads="1"/>
          </p:cNvSpPr>
          <p:nvPr/>
        </p:nvSpPr>
        <p:spPr bwMode="auto">
          <a:xfrm>
            <a:off x="971549" y="3665600"/>
            <a:ext cx="7959725" cy="3049553"/>
          </a:xfrm>
          <a:prstGeom prst="rect">
            <a:avLst/>
          </a:prstGeom>
          <a:solidFill>
            <a:srgbClr val="CCFFFF"/>
          </a:solidFill>
          <a:ln w="9525">
            <a:solidFill>
              <a:schemeClr val="tx1"/>
            </a:solidFill>
            <a:miter lim="800000"/>
            <a:headEnd/>
            <a:tailEnd/>
          </a:ln>
        </p:spPr>
        <p:txBody>
          <a:bodyPr wrap="square" lIns="90170" tIns="46990" rIns="90170" bIns="46990">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354013" indent="-354013" algn="just" eaLnBrk="1" hangingPunct="1">
              <a:lnSpc>
                <a:spcPct val="100000"/>
              </a:lnSpc>
              <a:spcBef>
                <a:spcPct val="0"/>
              </a:spcBef>
              <a:buFont typeface="Wingdings" panose="05000000000000000000" pitchFamily="2" charset="2"/>
              <a:buChar char="u"/>
            </a:pPr>
            <a:r>
              <a:rPr lang="zh-TW" altLang="en-US" sz="2400" b="0" dirty="0">
                <a:solidFill>
                  <a:schemeClr val="tx1"/>
                </a:solidFill>
                <a:latin typeface="標楷體" panose="03000509000000000000" pitchFamily="65" charset="-120"/>
                <a:ea typeface="標楷體" panose="03000509000000000000" pitchFamily="65" charset="-120"/>
              </a:rPr>
              <a:t>投標廠商屬不具法人人格者，其應附具之信用資料，提出票據交換機構證明，應符合台灣票據交換所之查詢應注意事項及查詢票據信用資料作業須知。</a:t>
            </a:r>
            <a:endParaRPr lang="en-US" altLang="zh-TW" sz="2400" b="0" dirty="0">
              <a:solidFill>
                <a:schemeClr val="tx1"/>
              </a:solidFill>
              <a:latin typeface="標楷體" panose="03000509000000000000" pitchFamily="65" charset="-120"/>
              <a:ea typeface="標楷體" panose="03000509000000000000" pitchFamily="65" charset="-120"/>
            </a:endParaRPr>
          </a:p>
          <a:p>
            <a:pPr marL="354013" indent="-354013" algn="just" eaLnBrk="1" hangingPunct="1">
              <a:lnSpc>
                <a:spcPct val="100000"/>
              </a:lnSpc>
              <a:spcBef>
                <a:spcPct val="0"/>
              </a:spcBef>
              <a:buFont typeface="Wingdings" panose="05000000000000000000" pitchFamily="2" charset="2"/>
              <a:buChar char="u"/>
            </a:pPr>
            <a:r>
              <a:rPr lang="zh-TW" altLang="en-US" sz="2400" b="0" dirty="0">
                <a:solidFill>
                  <a:schemeClr val="tx1"/>
                </a:solidFill>
                <a:latin typeface="標楷體" panose="03000509000000000000" pitchFamily="65" charset="-120"/>
                <a:ea typeface="標楷體" panose="03000509000000000000" pitchFamily="65" charset="-120"/>
              </a:rPr>
              <a:t>廠商信用證明，係明定廠商與履約能力有關之資格證明文件，且其實際行為人為其負責人，又如以不具法人人格之廠商戶名及統一編號查詢票據信用資料，無法一併查得其負責人個人之票據信用資料，爰尚難作為該廠商之信用證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BE87088-18C5-46AB-B22C-1BB1E4A9C2FB}"/>
              </a:ext>
            </a:extLst>
          </p:cNvPr>
          <p:cNvSpPr>
            <a:spLocks noChangeArrowheads="1"/>
          </p:cNvSpPr>
          <p:nvPr/>
        </p:nvSpPr>
        <p:spPr bwMode="auto">
          <a:xfrm>
            <a:off x="871538" y="411163"/>
            <a:ext cx="8059737" cy="1858962"/>
          </a:xfrm>
          <a:prstGeom prst="rect">
            <a:avLst/>
          </a:prstGeom>
          <a:solidFill>
            <a:srgbClr val="FFFFCC"/>
          </a:solidFill>
          <a:ln w="9525">
            <a:solidFill>
              <a:schemeClr val="tx1"/>
            </a:solidFill>
            <a:miter lim="800000"/>
            <a:headEnd/>
            <a:tailEnd/>
          </a:ln>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just">
              <a:lnSpc>
                <a:spcPct val="100000"/>
              </a:lnSpc>
              <a:spcBef>
                <a:spcPct val="0"/>
              </a:spcBef>
              <a:buFontTx/>
              <a:buNone/>
            </a:pPr>
            <a:r>
              <a:rPr lang="zh-TW" altLang="en-US" sz="2200" b="0" dirty="0">
                <a:solidFill>
                  <a:schemeClr val="tx1"/>
                </a:solidFill>
                <a:latin typeface="標楷體" panose="03000509000000000000" pitchFamily="65" charset="-120"/>
                <a:ea typeface="標楷體" panose="03000509000000000000" pitchFamily="65" charset="-120"/>
                <a:cs typeface="全真疊黑體"/>
              </a:rPr>
              <a:t>機關依投標廠商資格與特殊或巨額採購認定標準第</a:t>
            </a:r>
            <a:r>
              <a:rPr lang="en-US" altLang="zh-TW" sz="2200" b="0" dirty="0">
                <a:solidFill>
                  <a:schemeClr val="tx1"/>
                </a:solidFill>
                <a:latin typeface="標楷體" panose="03000509000000000000" pitchFamily="65" charset="-120"/>
                <a:ea typeface="標楷體" panose="03000509000000000000" pitchFamily="65" charset="-120"/>
                <a:cs typeface="全真疊黑體"/>
              </a:rPr>
              <a:t>4</a:t>
            </a:r>
            <a:r>
              <a:rPr lang="zh-TW" altLang="en-US" sz="2200" b="0" dirty="0">
                <a:solidFill>
                  <a:schemeClr val="tx1"/>
                </a:solidFill>
                <a:latin typeface="標楷體" panose="03000509000000000000" pitchFamily="65" charset="-120"/>
                <a:ea typeface="標楷體" panose="03000509000000000000" pitchFamily="65" charset="-120"/>
                <a:cs typeface="全真疊黑體"/>
              </a:rPr>
              <a:t>條第</a:t>
            </a:r>
            <a:r>
              <a:rPr lang="en-US" altLang="zh-TW" sz="2200" b="0" dirty="0">
                <a:solidFill>
                  <a:schemeClr val="tx1"/>
                </a:solidFill>
                <a:latin typeface="標楷體" panose="03000509000000000000" pitchFamily="65" charset="-120"/>
                <a:ea typeface="標楷體" panose="03000509000000000000" pitchFamily="65" charset="-120"/>
                <a:cs typeface="全真疊黑體"/>
              </a:rPr>
              <a:t>1</a:t>
            </a:r>
            <a:r>
              <a:rPr lang="zh-TW" altLang="en-US" sz="2200" b="0" dirty="0">
                <a:solidFill>
                  <a:schemeClr val="tx1"/>
                </a:solidFill>
                <a:latin typeface="標楷體" panose="03000509000000000000" pitchFamily="65" charset="-120"/>
                <a:ea typeface="標楷體" panose="03000509000000000000" pitchFamily="65" charset="-120"/>
                <a:cs typeface="全真疊黑體"/>
              </a:rPr>
              <a:t>項第</a:t>
            </a:r>
            <a:r>
              <a:rPr lang="en-US" altLang="zh-TW" sz="2200" b="0" dirty="0">
                <a:solidFill>
                  <a:schemeClr val="tx1"/>
                </a:solidFill>
                <a:latin typeface="標楷體" panose="03000509000000000000" pitchFamily="65" charset="-120"/>
                <a:ea typeface="標楷體" panose="03000509000000000000" pitchFamily="65" charset="-120"/>
                <a:cs typeface="全真疊黑體"/>
              </a:rPr>
              <a:t>5</a:t>
            </a:r>
            <a:r>
              <a:rPr lang="zh-TW" altLang="en-US" sz="2200" b="0" dirty="0">
                <a:solidFill>
                  <a:schemeClr val="tx1"/>
                </a:solidFill>
                <a:latin typeface="標楷體" panose="03000509000000000000" pitchFamily="65" charset="-120"/>
                <a:ea typeface="標楷體" panose="03000509000000000000" pitchFamily="65" charset="-120"/>
                <a:cs typeface="全真疊黑體"/>
              </a:rPr>
              <a:t>款於投標須知規定廠商需檢附信用證明。如票據交換機構或受理查詢之金融機構於</a:t>
            </a:r>
            <a:r>
              <a:rPr lang="zh-TW" altLang="en-US" sz="2200" b="0" dirty="0">
                <a:solidFill>
                  <a:srgbClr val="FF0000"/>
                </a:solidFill>
                <a:latin typeface="標楷體" panose="03000509000000000000" pitchFamily="65" charset="-120"/>
                <a:ea typeface="標楷體" panose="03000509000000000000" pitchFamily="65" charset="-120"/>
                <a:cs typeface="全真疊黑體"/>
              </a:rPr>
              <a:t>截止投標日之前</a:t>
            </a:r>
            <a:r>
              <a:rPr lang="zh-TW" altLang="en-US" sz="2200" dirty="0">
                <a:solidFill>
                  <a:srgbClr val="0000FF"/>
                </a:solidFill>
                <a:latin typeface="標楷體" panose="03000509000000000000" pitchFamily="65" charset="-120"/>
                <a:ea typeface="標楷體" panose="03000509000000000000" pitchFamily="65" charset="-120"/>
                <a:cs typeface="全真疊黑體"/>
              </a:rPr>
              <a:t>半年內所出具</a:t>
            </a:r>
            <a:r>
              <a:rPr lang="zh-TW" altLang="en-US" sz="2200" b="0" dirty="0">
                <a:solidFill>
                  <a:srgbClr val="FF0000"/>
                </a:solidFill>
                <a:latin typeface="標楷體" panose="03000509000000000000" pitchFamily="65" charset="-120"/>
                <a:ea typeface="標楷體" panose="03000509000000000000" pitchFamily="65" charset="-120"/>
                <a:cs typeface="全真疊黑體"/>
              </a:rPr>
              <a:t>之</a:t>
            </a:r>
            <a:r>
              <a:rPr lang="zh-TW" altLang="en-US" sz="2200" b="0" u="sng" dirty="0">
                <a:solidFill>
                  <a:srgbClr val="FF0000"/>
                </a:solidFill>
                <a:latin typeface="標楷體" panose="03000509000000000000" pitchFamily="65" charset="-120"/>
                <a:ea typeface="標楷體" panose="03000509000000000000" pitchFamily="65" charset="-120"/>
                <a:cs typeface="全真疊黑體"/>
              </a:rPr>
              <a:t>非拒絕往來戶及最近三年內無退票紀錄證明</a:t>
            </a:r>
            <a:r>
              <a:rPr lang="zh-TW" altLang="en-US" sz="2200" b="0" dirty="0">
                <a:solidFill>
                  <a:srgbClr val="FF0000"/>
                </a:solidFill>
                <a:latin typeface="標楷體" panose="03000509000000000000" pitchFamily="65" charset="-120"/>
                <a:ea typeface="標楷體" panose="03000509000000000000" pitchFamily="65" charset="-120"/>
                <a:cs typeface="全真疊黑體"/>
              </a:rPr>
              <a:t>、</a:t>
            </a:r>
            <a:r>
              <a:rPr lang="zh-TW" altLang="en-US" sz="2200" b="0" u="sng" dirty="0">
                <a:solidFill>
                  <a:srgbClr val="FF0000"/>
                </a:solidFill>
                <a:latin typeface="標楷體" panose="03000509000000000000" pitchFamily="65" charset="-120"/>
                <a:ea typeface="標楷體" panose="03000509000000000000" pitchFamily="65" charset="-120"/>
                <a:cs typeface="全真疊黑體"/>
              </a:rPr>
              <a:t>會計師簽證之財務報表</a:t>
            </a:r>
            <a:r>
              <a:rPr lang="zh-TW" altLang="en-US" sz="2200" b="0" dirty="0">
                <a:solidFill>
                  <a:srgbClr val="FF0000"/>
                </a:solidFill>
                <a:latin typeface="標楷體" panose="03000509000000000000" pitchFamily="65" charset="-120"/>
                <a:ea typeface="標楷體" panose="03000509000000000000" pitchFamily="65" charset="-120"/>
                <a:cs typeface="全真疊黑體"/>
              </a:rPr>
              <a:t>或</a:t>
            </a:r>
            <a:r>
              <a:rPr lang="zh-TW" altLang="en-US" sz="2200" b="0" u="sng" dirty="0">
                <a:solidFill>
                  <a:srgbClr val="FF0000"/>
                </a:solidFill>
                <a:latin typeface="標楷體" panose="03000509000000000000" pitchFamily="65" charset="-120"/>
                <a:ea typeface="標楷體" panose="03000509000000000000" pitchFamily="65" charset="-120"/>
                <a:cs typeface="全真疊黑體"/>
              </a:rPr>
              <a:t>金融機構或徵信機構出具之信用證明</a:t>
            </a:r>
            <a:r>
              <a:rPr lang="zh-TW" altLang="en-US" sz="2200" b="0" dirty="0">
                <a:solidFill>
                  <a:srgbClr val="FF0000"/>
                </a:solidFill>
                <a:latin typeface="標楷體" panose="03000509000000000000" pitchFamily="65" charset="-120"/>
                <a:ea typeface="標楷體" panose="03000509000000000000" pitchFamily="65" charset="-120"/>
                <a:cs typeface="全真疊黑體"/>
              </a:rPr>
              <a:t>等</a:t>
            </a:r>
            <a:r>
              <a:rPr lang="zh-TW" altLang="en-US" sz="2200" b="0" dirty="0">
                <a:solidFill>
                  <a:schemeClr val="tx1"/>
                </a:solidFill>
                <a:latin typeface="標楷體" panose="03000509000000000000" pitchFamily="65" charset="-120"/>
                <a:ea typeface="標楷體" panose="03000509000000000000" pitchFamily="65" charset="-120"/>
                <a:cs typeface="全真疊黑體"/>
              </a:rPr>
              <a:t>。本案於</a:t>
            </a:r>
            <a:r>
              <a:rPr lang="en-US" altLang="zh-TW" sz="2200" b="0" dirty="0">
                <a:solidFill>
                  <a:schemeClr val="tx1"/>
                </a:solidFill>
                <a:latin typeface="標楷體" panose="03000509000000000000" pitchFamily="65" charset="-120"/>
                <a:ea typeface="標楷體" panose="03000509000000000000" pitchFamily="65" charset="-120"/>
                <a:cs typeface="全真疊黑體"/>
              </a:rPr>
              <a:t>106.7.16</a:t>
            </a:r>
            <a:r>
              <a:rPr lang="zh-TW" altLang="en-US" sz="2200" b="0" dirty="0">
                <a:solidFill>
                  <a:schemeClr val="tx1"/>
                </a:solidFill>
                <a:latin typeface="標楷體" panose="03000509000000000000" pitchFamily="65" charset="-120"/>
                <a:ea typeface="標楷體" panose="03000509000000000000" pitchFamily="65" charset="-120"/>
                <a:cs typeface="全真疊黑體"/>
              </a:rPr>
              <a:t>截止投標</a:t>
            </a:r>
          </a:p>
        </p:txBody>
      </p:sp>
      <p:pic>
        <p:nvPicPr>
          <p:cNvPr id="51203" name="Picture 13">
            <a:extLst>
              <a:ext uri="{FF2B5EF4-FFF2-40B4-BE49-F238E27FC236}">
                <a16:creationId xmlns:a16="http://schemas.microsoft.com/office/drawing/2014/main" id="{D773A376-FA95-41E1-8CF9-DB1F35A20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333625"/>
            <a:ext cx="602773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7">
            <a:extLst>
              <a:ext uri="{FF2B5EF4-FFF2-40B4-BE49-F238E27FC236}">
                <a16:creationId xmlns:a16="http://schemas.microsoft.com/office/drawing/2014/main" id="{98AD2671-4B36-4880-B06F-07DFDDC30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3590925"/>
            <a:ext cx="6999288"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向右箭號圖說文字 3">
            <a:extLst>
              <a:ext uri="{FF2B5EF4-FFF2-40B4-BE49-F238E27FC236}">
                <a16:creationId xmlns:a16="http://schemas.microsoft.com/office/drawing/2014/main" id="{9099C7EA-D9C8-4A0B-BA7C-3EA02D46EDC7}"/>
              </a:ext>
            </a:extLst>
          </p:cNvPr>
          <p:cNvSpPr>
            <a:spLocks noChangeArrowheads="1"/>
          </p:cNvSpPr>
          <p:nvPr/>
        </p:nvSpPr>
        <p:spPr bwMode="auto">
          <a:xfrm>
            <a:off x="166688" y="463550"/>
            <a:ext cx="758825" cy="1792288"/>
          </a:xfrm>
          <a:prstGeom prst="rightArrowCallout">
            <a:avLst>
              <a:gd name="adj1" fmla="val 24997"/>
              <a:gd name="adj2" fmla="val 24997"/>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51206" name="文字方塊 4">
            <a:extLst>
              <a:ext uri="{FF2B5EF4-FFF2-40B4-BE49-F238E27FC236}">
                <a16:creationId xmlns:a16="http://schemas.microsoft.com/office/drawing/2014/main" id="{DA7E1878-E7D0-4EB8-A1FD-9E1274FDF171}"/>
              </a:ext>
            </a:extLst>
          </p:cNvPr>
          <p:cNvSpPr txBox="1">
            <a:spLocks noChangeArrowheads="1"/>
          </p:cNvSpPr>
          <p:nvPr/>
        </p:nvSpPr>
        <p:spPr bwMode="auto">
          <a:xfrm>
            <a:off x="119063" y="649288"/>
            <a:ext cx="5810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51207" name="Text Box 30">
            <a:extLst>
              <a:ext uri="{FF2B5EF4-FFF2-40B4-BE49-F238E27FC236}">
                <a16:creationId xmlns:a16="http://schemas.microsoft.com/office/drawing/2014/main" id="{B49EF805-0E1B-435E-BFF3-ACC0BB9C3D9C}"/>
              </a:ext>
            </a:extLst>
          </p:cNvPr>
          <p:cNvSpPr txBox="1">
            <a:spLocks noChangeArrowheads="1"/>
          </p:cNvSpPr>
          <p:nvPr/>
        </p:nvSpPr>
        <p:spPr bwMode="auto">
          <a:xfrm>
            <a:off x="7477125" y="2886075"/>
            <a:ext cx="1165225" cy="430213"/>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a:solidFill>
                  <a:schemeClr val="tx1"/>
                </a:solidFill>
                <a:latin typeface="Calibri" panose="020F0502020204030204" pitchFamily="34" charset="0"/>
                <a:ea typeface="標楷體" panose="03000509000000000000" pitchFamily="65" charset="-120"/>
              </a:rPr>
              <a:t>7/16</a:t>
            </a:r>
          </a:p>
        </p:txBody>
      </p:sp>
      <p:sp>
        <p:nvSpPr>
          <p:cNvPr id="176159" name="Line 31">
            <a:extLst>
              <a:ext uri="{FF2B5EF4-FFF2-40B4-BE49-F238E27FC236}">
                <a16:creationId xmlns:a16="http://schemas.microsoft.com/office/drawing/2014/main" id="{92D6F1A9-FEB8-4687-A624-E6DCAF5AF401}"/>
              </a:ext>
            </a:extLst>
          </p:cNvPr>
          <p:cNvSpPr>
            <a:spLocks noChangeShapeType="1"/>
          </p:cNvSpPr>
          <p:nvPr/>
        </p:nvSpPr>
        <p:spPr bwMode="auto">
          <a:xfrm flipH="1">
            <a:off x="7858125" y="3295650"/>
            <a:ext cx="9525" cy="116205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spAutoFit/>
          </a:bodyPr>
          <a:lstStyle/>
          <a:p>
            <a:pPr eaLnBrk="1" hangingPunct="1">
              <a:spcBef>
                <a:spcPct val="50000"/>
              </a:spcBef>
              <a:buFont typeface="Arial" panose="020B0604020202020204" pitchFamily="34" charset="0"/>
              <a:buNone/>
              <a:defRPr/>
            </a:pPr>
            <a:endParaRPr lang="zh-TW" altLang="en-US" b="1"/>
          </a:p>
        </p:txBody>
      </p:sp>
      <p:sp>
        <p:nvSpPr>
          <p:cNvPr id="51209" name="Text Box 32">
            <a:extLst>
              <a:ext uri="{FF2B5EF4-FFF2-40B4-BE49-F238E27FC236}">
                <a16:creationId xmlns:a16="http://schemas.microsoft.com/office/drawing/2014/main" id="{353329B7-B381-4ADF-B33A-91739267CD80}"/>
              </a:ext>
            </a:extLst>
          </p:cNvPr>
          <p:cNvSpPr txBox="1">
            <a:spLocks noChangeArrowheads="1"/>
          </p:cNvSpPr>
          <p:nvPr/>
        </p:nvSpPr>
        <p:spPr bwMode="auto">
          <a:xfrm>
            <a:off x="7426325" y="4425950"/>
            <a:ext cx="847725" cy="430213"/>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a:solidFill>
                  <a:srgbClr val="FF0000"/>
                </a:solidFill>
                <a:latin typeface="Calibri" panose="020F0502020204030204" pitchFamily="34" charset="0"/>
                <a:ea typeface="標楷體" panose="03000509000000000000" pitchFamily="65" charset="-120"/>
              </a:rPr>
              <a:t>1/16</a:t>
            </a:r>
          </a:p>
        </p:txBody>
      </p:sp>
      <p:sp>
        <p:nvSpPr>
          <p:cNvPr id="51210" name="Text Box 33">
            <a:extLst>
              <a:ext uri="{FF2B5EF4-FFF2-40B4-BE49-F238E27FC236}">
                <a16:creationId xmlns:a16="http://schemas.microsoft.com/office/drawing/2014/main" id="{35314B05-4EDA-40C8-9A91-1A04FBBB8669}"/>
              </a:ext>
            </a:extLst>
          </p:cNvPr>
          <p:cNvSpPr txBox="1">
            <a:spLocks noChangeArrowheads="1"/>
          </p:cNvSpPr>
          <p:nvPr/>
        </p:nvSpPr>
        <p:spPr bwMode="auto">
          <a:xfrm>
            <a:off x="7334250" y="3324225"/>
            <a:ext cx="409575" cy="1006475"/>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000">
                <a:solidFill>
                  <a:schemeClr val="tx1"/>
                </a:solidFill>
                <a:latin typeface="Calibri" panose="020F0502020204030204" pitchFamily="34" charset="0"/>
                <a:ea typeface="標楷體" panose="03000509000000000000" pitchFamily="65" charset="-120"/>
              </a:rPr>
              <a:t>半年前</a:t>
            </a:r>
          </a:p>
        </p:txBody>
      </p:sp>
      <p:sp>
        <p:nvSpPr>
          <p:cNvPr id="176162" name="Line 34">
            <a:extLst>
              <a:ext uri="{FF2B5EF4-FFF2-40B4-BE49-F238E27FC236}">
                <a16:creationId xmlns:a16="http://schemas.microsoft.com/office/drawing/2014/main" id="{E8F3F6EF-7B04-4F23-99D2-A210F30CE544}"/>
              </a:ext>
            </a:extLst>
          </p:cNvPr>
          <p:cNvSpPr>
            <a:spLocks noChangeShapeType="1"/>
          </p:cNvSpPr>
          <p:nvPr/>
        </p:nvSpPr>
        <p:spPr bwMode="auto">
          <a:xfrm>
            <a:off x="8220075" y="4619625"/>
            <a:ext cx="409575"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spAutoFit/>
          </a:bodyPr>
          <a:lstStyle/>
          <a:p>
            <a:pPr eaLnBrk="1" hangingPunct="1">
              <a:spcBef>
                <a:spcPct val="50000"/>
              </a:spcBef>
              <a:buFont typeface="Arial" panose="020B0604020202020204" pitchFamily="34" charset="0"/>
              <a:buNone/>
              <a:defRPr/>
            </a:pPr>
            <a:endParaRPr lang="zh-TW" altLang="en-US" b="1"/>
          </a:p>
        </p:txBody>
      </p:sp>
      <p:sp>
        <p:nvSpPr>
          <p:cNvPr id="176163" name="Line 35">
            <a:extLst>
              <a:ext uri="{FF2B5EF4-FFF2-40B4-BE49-F238E27FC236}">
                <a16:creationId xmlns:a16="http://schemas.microsoft.com/office/drawing/2014/main" id="{E544D3A5-A097-4B53-AB63-9BCE4D1908E9}"/>
              </a:ext>
            </a:extLst>
          </p:cNvPr>
          <p:cNvSpPr>
            <a:spLocks noChangeShapeType="1"/>
          </p:cNvSpPr>
          <p:nvPr/>
        </p:nvSpPr>
        <p:spPr bwMode="auto">
          <a:xfrm flipV="1">
            <a:off x="8362950" y="4133850"/>
            <a:ext cx="0" cy="371475"/>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spAutoFit/>
          </a:bodyPr>
          <a:lstStyle/>
          <a:p>
            <a:pPr eaLnBrk="1" hangingPunct="1">
              <a:spcBef>
                <a:spcPct val="50000"/>
              </a:spcBef>
              <a:buFont typeface="Arial" panose="020B0604020202020204" pitchFamily="34" charset="0"/>
              <a:buNone/>
              <a:defRPr/>
            </a:pPr>
            <a:endParaRPr lang="zh-TW" altLang="en-US" b="1"/>
          </a:p>
        </p:txBody>
      </p:sp>
      <p:sp>
        <p:nvSpPr>
          <p:cNvPr id="176164" name="Line 36">
            <a:extLst>
              <a:ext uri="{FF2B5EF4-FFF2-40B4-BE49-F238E27FC236}">
                <a16:creationId xmlns:a16="http://schemas.microsoft.com/office/drawing/2014/main" id="{B72A7928-A7B6-47B0-85D6-1A4AF2FC14FA}"/>
              </a:ext>
            </a:extLst>
          </p:cNvPr>
          <p:cNvSpPr>
            <a:spLocks noChangeShapeType="1"/>
          </p:cNvSpPr>
          <p:nvPr/>
        </p:nvSpPr>
        <p:spPr bwMode="auto">
          <a:xfrm>
            <a:off x="8382000" y="4762500"/>
            <a:ext cx="0" cy="371475"/>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spAutoFit/>
          </a:bodyPr>
          <a:lstStyle/>
          <a:p>
            <a:pPr eaLnBrk="1" hangingPunct="1">
              <a:spcBef>
                <a:spcPct val="50000"/>
              </a:spcBef>
              <a:buFont typeface="Arial" panose="020B0604020202020204" pitchFamily="34" charset="0"/>
              <a:buNone/>
              <a:defRPr/>
            </a:pPr>
            <a:endParaRPr lang="zh-TW" altLang="en-US" b="1"/>
          </a:p>
        </p:txBody>
      </p:sp>
      <p:sp>
        <p:nvSpPr>
          <p:cNvPr id="51214" name="Text Box 37">
            <a:extLst>
              <a:ext uri="{FF2B5EF4-FFF2-40B4-BE49-F238E27FC236}">
                <a16:creationId xmlns:a16="http://schemas.microsoft.com/office/drawing/2014/main" id="{617874FD-30F4-4518-BA0B-7EC0FAD00905}"/>
              </a:ext>
            </a:extLst>
          </p:cNvPr>
          <p:cNvSpPr txBox="1">
            <a:spLocks noChangeArrowheads="1"/>
          </p:cNvSpPr>
          <p:nvPr/>
        </p:nvSpPr>
        <p:spPr bwMode="auto">
          <a:xfrm>
            <a:off x="7943850" y="3609975"/>
            <a:ext cx="1200150" cy="400050"/>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a:solidFill>
                  <a:schemeClr val="tx1"/>
                </a:solidFill>
                <a:latin typeface="Calibri" panose="020F0502020204030204" pitchFamily="34" charset="0"/>
                <a:ea typeface="標楷體" panose="03000509000000000000" pitchFamily="65" charset="-120"/>
              </a:rPr>
              <a:t>1/20(ok)</a:t>
            </a:r>
          </a:p>
        </p:txBody>
      </p:sp>
      <p:sp>
        <p:nvSpPr>
          <p:cNvPr id="51215" name="Text Box 38">
            <a:extLst>
              <a:ext uri="{FF2B5EF4-FFF2-40B4-BE49-F238E27FC236}">
                <a16:creationId xmlns:a16="http://schemas.microsoft.com/office/drawing/2014/main" id="{A99779FC-1DC5-404F-B918-480FA9507013}"/>
              </a:ext>
            </a:extLst>
          </p:cNvPr>
          <p:cNvSpPr txBox="1">
            <a:spLocks noChangeArrowheads="1"/>
          </p:cNvSpPr>
          <p:nvPr/>
        </p:nvSpPr>
        <p:spPr bwMode="auto">
          <a:xfrm>
            <a:off x="7959725" y="5235575"/>
            <a:ext cx="1000125" cy="396875"/>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a:solidFill>
                  <a:schemeClr val="tx1"/>
                </a:solidFill>
                <a:latin typeface="Calibri" panose="020F0502020204030204" pitchFamily="34" charset="0"/>
                <a:ea typeface="標楷體" panose="03000509000000000000" pitchFamily="65" charset="-120"/>
              </a:rPr>
              <a:t>1/13(N)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101CD-929F-F64B-CDF9-4882840FF8A4}"/>
            </a:ext>
          </a:extLst>
        </p:cNvPr>
        <p:cNvGrpSpPr/>
        <p:nvPr/>
      </p:nvGrpSpPr>
      <p:grpSpPr>
        <a:xfrm>
          <a:off x="0" y="0"/>
          <a:ext cx="0" cy="0"/>
          <a:chOff x="0" y="0"/>
          <a:chExt cx="0" cy="0"/>
        </a:xfrm>
      </p:grpSpPr>
      <p:pic>
        <p:nvPicPr>
          <p:cNvPr id="4" name="圖片 3">
            <a:extLst>
              <a:ext uri="{FF2B5EF4-FFF2-40B4-BE49-F238E27FC236}">
                <a16:creationId xmlns:a16="http://schemas.microsoft.com/office/drawing/2014/main" id="{C9F3323D-559B-1351-336B-F59475B501DA}"/>
              </a:ext>
            </a:extLst>
          </p:cNvPr>
          <p:cNvPicPr>
            <a:picLocks noChangeAspect="1"/>
          </p:cNvPicPr>
          <p:nvPr/>
        </p:nvPicPr>
        <p:blipFill>
          <a:blip r:embed="rId3"/>
          <a:stretch>
            <a:fillRect/>
          </a:stretch>
        </p:blipFill>
        <p:spPr>
          <a:xfrm>
            <a:off x="260463" y="742950"/>
            <a:ext cx="8623074" cy="4533900"/>
          </a:xfrm>
          <a:prstGeom prst="rect">
            <a:avLst/>
          </a:prstGeom>
        </p:spPr>
      </p:pic>
      <p:sp>
        <p:nvSpPr>
          <p:cNvPr id="5" name="Line 9">
            <a:extLst>
              <a:ext uri="{FF2B5EF4-FFF2-40B4-BE49-F238E27FC236}">
                <a16:creationId xmlns:a16="http://schemas.microsoft.com/office/drawing/2014/main" id="{9782B59B-FB91-4D75-4AA1-87018025D277}"/>
              </a:ext>
            </a:extLst>
          </p:cNvPr>
          <p:cNvSpPr>
            <a:spLocks noChangeShapeType="1"/>
          </p:cNvSpPr>
          <p:nvPr/>
        </p:nvSpPr>
        <p:spPr bwMode="auto">
          <a:xfrm>
            <a:off x="2085975" y="3606802"/>
            <a:ext cx="4972050" cy="9525"/>
          </a:xfrm>
          <a:prstGeom prst="lin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spAutoFit/>
          </a:bodyPr>
          <a:lstStyle/>
          <a:p>
            <a:endParaRPr lang="zh-TW" altLang="en-US"/>
          </a:p>
        </p:txBody>
      </p:sp>
      <p:sp>
        <p:nvSpPr>
          <p:cNvPr id="6" name="Line 9">
            <a:extLst>
              <a:ext uri="{FF2B5EF4-FFF2-40B4-BE49-F238E27FC236}">
                <a16:creationId xmlns:a16="http://schemas.microsoft.com/office/drawing/2014/main" id="{84CDE80F-A0C5-BF61-FD76-C7B57365D862}"/>
              </a:ext>
            </a:extLst>
          </p:cNvPr>
          <p:cNvSpPr>
            <a:spLocks noChangeShapeType="1"/>
          </p:cNvSpPr>
          <p:nvPr/>
        </p:nvSpPr>
        <p:spPr bwMode="auto">
          <a:xfrm>
            <a:off x="7943850" y="3321052"/>
            <a:ext cx="762000" cy="12698"/>
          </a:xfrm>
          <a:prstGeom prst="lin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wrap="square">
            <a:spAutoFit/>
          </a:bodyPr>
          <a:lstStyle/>
          <a:p>
            <a:endParaRPr lang="zh-TW" altLang="en-US"/>
          </a:p>
        </p:txBody>
      </p:sp>
      <p:sp>
        <p:nvSpPr>
          <p:cNvPr id="7" name="Line 9">
            <a:extLst>
              <a:ext uri="{FF2B5EF4-FFF2-40B4-BE49-F238E27FC236}">
                <a16:creationId xmlns:a16="http://schemas.microsoft.com/office/drawing/2014/main" id="{B3A6F29F-F1A6-B4A0-628B-A39557C60864}"/>
              </a:ext>
            </a:extLst>
          </p:cNvPr>
          <p:cNvSpPr>
            <a:spLocks noChangeShapeType="1"/>
          </p:cNvSpPr>
          <p:nvPr/>
        </p:nvSpPr>
        <p:spPr bwMode="auto">
          <a:xfrm>
            <a:off x="260463" y="3616328"/>
            <a:ext cx="1577862" cy="0"/>
          </a:xfrm>
          <a:prstGeom prst="lin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wrap="square">
            <a:spAutoFit/>
          </a:bodyPr>
          <a:lstStyle/>
          <a:p>
            <a:endParaRPr lang="zh-TW" altLang="en-US"/>
          </a:p>
        </p:txBody>
      </p:sp>
    </p:spTree>
    <p:extLst>
      <p:ext uri="{BB962C8B-B14F-4D97-AF65-F5344CB8AC3E}">
        <p14:creationId xmlns:p14="http://schemas.microsoft.com/office/powerpoint/2010/main" val="8957561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9BC28AB-A19B-AD90-5029-800CAC30DF26}"/>
              </a:ext>
            </a:extLst>
          </p:cNvPr>
          <p:cNvPicPr>
            <a:picLocks noChangeAspect="1"/>
          </p:cNvPicPr>
          <p:nvPr/>
        </p:nvPicPr>
        <p:blipFill>
          <a:blip r:embed="rId3"/>
          <a:stretch>
            <a:fillRect/>
          </a:stretch>
        </p:blipFill>
        <p:spPr>
          <a:xfrm>
            <a:off x="307806" y="514350"/>
            <a:ext cx="8680741" cy="5048250"/>
          </a:xfrm>
          <a:prstGeom prst="rect">
            <a:avLst/>
          </a:prstGeom>
        </p:spPr>
      </p:pic>
      <p:sp>
        <p:nvSpPr>
          <p:cNvPr id="5" name="Line 9">
            <a:extLst>
              <a:ext uri="{FF2B5EF4-FFF2-40B4-BE49-F238E27FC236}">
                <a16:creationId xmlns:a16="http://schemas.microsoft.com/office/drawing/2014/main" id="{DCD17C95-CAD4-8FB0-88FD-A4F85A9A4FDC}"/>
              </a:ext>
            </a:extLst>
          </p:cNvPr>
          <p:cNvSpPr>
            <a:spLocks noChangeShapeType="1"/>
          </p:cNvSpPr>
          <p:nvPr/>
        </p:nvSpPr>
        <p:spPr bwMode="auto">
          <a:xfrm>
            <a:off x="3971925" y="3111502"/>
            <a:ext cx="4000500" cy="12698"/>
          </a:xfrm>
          <a:prstGeom prst="lin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wrap="square">
            <a:spAutoFit/>
          </a:bodyPr>
          <a:lstStyle/>
          <a:p>
            <a:endParaRPr lang="zh-TW" altLang="en-US"/>
          </a:p>
        </p:txBody>
      </p:sp>
      <p:sp>
        <p:nvSpPr>
          <p:cNvPr id="6" name="Line 9">
            <a:extLst>
              <a:ext uri="{FF2B5EF4-FFF2-40B4-BE49-F238E27FC236}">
                <a16:creationId xmlns:a16="http://schemas.microsoft.com/office/drawing/2014/main" id="{6A300738-7128-4BDE-8800-B3BAD5AEA48C}"/>
              </a:ext>
            </a:extLst>
          </p:cNvPr>
          <p:cNvSpPr>
            <a:spLocks noChangeShapeType="1"/>
          </p:cNvSpPr>
          <p:nvPr/>
        </p:nvSpPr>
        <p:spPr bwMode="auto">
          <a:xfrm>
            <a:off x="1104899" y="3648075"/>
            <a:ext cx="7496175" cy="0"/>
          </a:xfrm>
          <a:prstGeom prst="lin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wrap="square">
            <a:spAutoFit/>
          </a:bodyPr>
          <a:lstStyle/>
          <a:p>
            <a:endParaRPr lang="zh-TW"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a:extLst>
              <a:ext uri="{FF2B5EF4-FFF2-40B4-BE49-F238E27FC236}">
                <a16:creationId xmlns:a16="http://schemas.microsoft.com/office/drawing/2014/main" id="{42CB84F4-182B-410E-AC24-EA358EB604A6}"/>
              </a:ext>
            </a:extLst>
          </p:cNvPr>
          <p:cNvSpPr txBox="1">
            <a:spLocks noChangeArrowheads="1"/>
          </p:cNvSpPr>
          <p:nvPr/>
        </p:nvSpPr>
        <p:spPr bwMode="auto">
          <a:xfrm>
            <a:off x="466725" y="266700"/>
            <a:ext cx="83534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標楷體" panose="03000509000000000000" pitchFamily="65" charset="-120"/>
                <a:ea typeface="標楷體" panose="03000509000000000000" pitchFamily="65" charset="-120"/>
              </a:rPr>
              <a:t>技術規範訂定(採26)</a:t>
            </a:r>
            <a:endParaRPr lang="zh-TW" altLang="en-US">
              <a:solidFill>
                <a:srgbClr val="FF0000"/>
              </a:solidFill>
              <a:latin typeface="標楷體" panose="03000509000000000000" pitchFamily="65" charset="-120"/>
              <a:ea typeface="標楷體" panose="03000509000000000000" pitchFamily="65" charset="-120"/>
            </a:endParaRPr>
          </a:p>
        </p:txBody>
      </p:sp>
      <p:sp>
        <p:nvSpPr>
          <p:cNvPr id="55299" name="Rectangle 3">
            <a:extLst>
              <a:ext uri="{FF2B5EF4-FFF2-40B4-BE49-F238E27FC236}">
                <a16:creationId xmlns:a16="http://schemas.microsoft.com/office/drawing/2014/main" id="{C60C1981-6E51-4EE8-9C8F-B5984B5F0D13}"/>
              </a:ext>
            </a:extLst>
          </p:cNvPr>
          <p:cNvSpPr>
            <a:spLocks noChangeArrowheads="1"/>
          </p:cNvSpPr>
          <p:nvPr/>
        </p:nvSpPr>
        <p:spPr bwMode="auto">
          <a:xfrm>
            <a:off x="539750" y="1052513"/>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071563" indent="-447675">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rgbClr val="CC6600"/>
              </a:buClr>
              <a:buSzPct val="90000"/>
              <a:buFont typeface="Wingdings" panose="05000000000000000000" pitchFamily="2" charset="2"/>
              <a:buChar char="Ø"/>
            </a:pPr>
            <a:r>
              <a:rPr lang="zh-TW" altLang="en-US" b="0" dirty="0">
                <a:solidFill>
                  <a:schemeClr val="tx1"/>
                </a:solidFill>
                <a:latin typeface="標楷體" panose="03000509000000000000" pitchFamily="65" charset="-120"/>
                <a:ea typeface="標楷體" panose="03000509000000000000" pitchFamily="65" charset="-120"/>
              </a:rPr>
              <a:t>第</a:t>
            </a:r>
            <a:r>
              <a:rPr lang="en-US" altLang="zh-TW" b="0" dirty="0">
                <a:solidFill>
                  <a:schemeClr val="tx1"/>
                </a:solidFill>
                <a:latin typeface="標楷體" panose="03000509000000000000" pitchFamily="65" charset="-120"/>
                <a:ea typeface="標楷體" panose="03000509000000000000" pitchFamily="65" charset="-120"/>
              </a:rPr>
              <a:t>26</a:t>
            </a:r>
            <a:r>
              <a:rPr lang="zh-TW" altLang="en-US" b="0" dirty="0">
                <a:solidFill>
                  <a:schemeClr val="tx1"/>
                </a:solidFill>
                <a:latin typeface="標楷體" panose="03000509000000000000" pitchFamily="65" charset="-120"/>
                <a:ea typeface="標楷體" panose="03000509000000000000" pitchFamily="65" charset="-120"/>
              </a:rPr>
              <a:t>條適用順序，先適用第</a:t>
            </a:r>
            <a:r>
              <a:rPr lang="en-US" altLang="zh-TW" b="0" dirty="0">
                <a:solidFill>
                  <a:schemeClr val="tx1"/>
                </a:solidFill>
                <a:latin typeface="標楷體" panose="03000509000000000000" pitchFamily="65" charset="-120"/>
                <a:ea typeface="標楷體" panose="03000509000000000000" pitchFamily="65" charset="-120"/>
              </a:rPr>
              <a:t>1</a:t>
            </a:r>
            <a:r>
              <a:rPr lang="zh-TW" altLang="en-US" b="0" dirty="0">
                <a:solidFill>
                  <a:schemeClr val="tx1"/>
                </a:solidFill>
                <a:latin typeface="標楷體" panose="03000509000000000000" pitchFamily="65" charset="-120"/>
                <a:ea typeface="標楷體" panose="03000509000000000000" pitchFamily="65" charset="-120"/>
              </a:rPr>
              <a:t>款，如無法符合機關需求，再檢討適用第</a:t>
            </a:r>
            <a:r>
              <a:rPr lang="en-US" altLang="zh-TW" b="0" dirty="0">
                <a:solidFill>
                  <a:schemeClr val="tx1"/>
                </a:solidFill>
                <a:latin typeface="標楷體" panose="03000509000000000000" pitchFamily="65" charset="-120"/>
                <a:ea typeface="標楷體" panose="03000509000000000000" pitchFamily="65" charset="-120"/>
              </a:rPr>
              <a:t>2</a:t>
            </a:r>
            <a:r>
              <a:rPr lang="zh-TW" altLang="en-US" b="0" dirty="0">
                <a:solidFill>
                  <a:schemeClr val="tx1"/>
                </a:solidFill>
                <a:latin typeface="標楷體" panose="03000509000000000000" pitchFamily="65" charset="-120"/>
                <a:ea typeface="標楷體" panose="03000509000000000000" pitchFamily="65" charset="-120"/>
              </a:rPr>
              <a:t>款、第</a:t>
            </a:r>
            <a:r>
              <a:rPr lang="en-US" altLang="zh-TW" b="0" dirty="0">
                <a:solidFill>
                  <a:schemeClr val="tx1"/>
                </a:solidFill>
                <a:latin typeface="標楷體" panose="03000509000000000000" pitchFamily="65" charset="-120"/>
                <a:ea typeface="標楷體" panose="03000509000000000000" pitchFamily="65" charset="-120"/>
              </a:rPr>
              <a:t>3</a:t>
            </a:r>
            <a:r>
              <a:rPr lang="zh-TW" altLang="en-US" b="0" dirty="0">
                <a:solidFill>
                  <a:schemeClr val="tx1"/>
                </a:solidFill>
                <a:latin typeface="標楷體" panose="03000509000000000000" pitchFamily="65" charset="-120"/>
                <a:ea typeface="標楷體" panose="03000509000000000000" pitchFamily="65" charset="-120"/>
              </a:rPr>
              <a:t>款。</a:t>
            </a:r>
            <a:endParaRPr lang="en-US" altLang="zh-TW" b="0" dirty="0">
              <a:solidFill>
                <a:schemeClr val="tx1"/>
              </a:solidFill>
              <a:latin typeface="標楷體" panose="03000509000000000000" pitchFamily="65" charset="-120"/>
              <a:ea typeface="標楷體" panose="03000509000000000000" pitchFamily="65" charset="-120"/>
            </a:endParaRPr>
          </a:p>
          <a:p>
            <a:pPr lvl="1" algn="just" eaLnBrk="1" hangingPunct="1">
              <a:spcBef>
                <a:spcPts val="600"/>
              </a:spcBef>
              <a:buClr>
                <a:srgbClr val="CC6600"/>
              </a:buClr>
              <a:buSzPct val="90000"/>
              <a:buFont typeface="Wingdings" panose="05000000000000000000" pitchFamily="2" charset="2"/>
              <a:buChar char="Ø"/>
            </a:pPr>
            <a:r>
              <a:rPr lang="zh-TW" altLang="en-US" b="0" dirty="0">
                <a:solidFill>
                  <a:schemeClr val="tx1"/>
                </a:solidFill>
                <a:latin typeface="標楷體" panose="03000509000000000000" pitchFamily="65" charset="-120"/>
                <a:ea typeface="標楷體" panose="03000509000000000000" pitchFamily="65" charset="-120"/>
              </a:rPr>
              <a:t>應依</a:t>
            </a:r>
            <a:r>
              <a:rPr lang="zh-TW" altLang="en-US" dirty="0">
                <a:solidFill>
                  <a:srgbClr val="FF0000"/>
                </a:solidFill>
                <a:latin typeface="標楷體" panose="03000509000000000000" pitchFamily="65" charset="-120"/>
                <a:ea typeface="標楷體" panose="03000509000000000000" pitchFamily="65" charset="-120"/>
              </a:rPr>
              <a:t>功能</a:t>
            </a:r>
            <a:r>
              <a:rPr lang="zh-TW" altLang="en-US" b="0" dirty="0">
                <a:solidFill>
                  <a:schemeClr val="tx1"/>
                </a:solidFill>
                <a:latin typeface="標楷體" panose="03000509000000000000" pitchFamily="65" charset="-120"/>
                <a:ea typeface="標楷體" panose="03000509000000000000" pitchFamily="65" charset="-120"/>
              </a:rPr>
              <a:t>或</a:t>
            </a:r>
            <a:r>
              <a:rPr lang="zh-TW" altLang="en-US" dirty="0">
                <a:solidFill>
                  <a:srgbClr val="FF0000"/>
                </a:solidFill>
                <a:latin typeface="標楷體" panose="03000509000000000000" pitchFamily="65" charset="-120"/>
                <a:ea typeface="標楷體" panose="03000509000000000000" pitchFamily="65" charset="-120"/>
              </a:rPr>
              <a:t>效益</a:t>
            </a:r>
            <a:r>
              <a:rPr lang="zh-TW" altLang="en-US" b="0" dirty="0">
                <a:solidFill>
                  <a:schemeClr val="tx1"/>
                </a:solidFill>
                <a:latin typeface="標楷體" panose="03000509000000000000" pitchFamily="65" charset="-120"/>
                <a:ea typeface="標楷體" panose="03000509000000000000" pitchFamily="65" charset="-120"/>
              </a:rPr>
              <a:t>訂定，其有</a:t>
            </a:r>
            <a:r>
              <a:rPr lang="zh-TW" altLang="en-US" dirty="0">
                <a:solidFill>
                  <a:schemeClr val="accent2"/>
                </a:solidFill>
                <a:latin typeface="標楷體" panose="03000509000000000000" pitchFamily="65" charset="-120"/>
                <a:ea typeface="標楷體" panose="03000509000000000000" pitchFamily="65" charset="-120"/>
              </a:rPr>
              <a:t>國家標準</a:t>
            </a:r>
            <a:r>
              <a:rPr lang="zh-TW" altLang="en-US" b="0" dirty="0">
                <a:solidFill>
                  <a:schemeClr val="tx1"/>
                </a:solidFill>
                <a:latin typeface="標楷體" panose="03000509000000000000" pitchFamily="65" charset="-120"/>
                <a:ea typeface="標楷體" panose="03000509000000000000" pitchFamily="65" charset="-120"/>
              </a:rPr>
              <a:t>或</a:t>
            </a:r>
            <a:r>
              <a:rPr lang="zh-TW" altLang="en-US" dirty="0">
                <a:solidFill>
                  <a:schemeClr val="accent2"/>
                </a:solidFill>
                <a:latin typeface="標楷體" panose="03000509000000000000" pitchFamily="65" charset="-120"/>
                <a:ea typeface="標楷體" panose="03000509000000000000" pitchFamily="65" charset="-120"/>
              </a:rPr>
              <a:t>國際標準</a:t>
            </a:r>
            <a:r>
              <a:rPr lang="zh-TW" altLang="en-US" b="0" dirty="0">
                <a:solidFill>
                  <a:schemeClr val="tx1"/>
                </a:solidFill>
                <a:latin typeface="標楷體" panose="03000509000000000000" pitchFamily="65" charset="-120"/>
                <a:ea typeface="標楷體" panose="03000509000000000000" pitchFamily="65" charset="-120"/>
              </a:rPr>
              <a:t>者，應從其規定。</a:t>
            </a:r>
          </a:p>
          <a:p>
            <a:pPr lvl="1" algn="just" eaLnBrk="1" hangingPunct="1">
              <a:spcBef>
                <a:spcPts val="600"/>
              </a:spcBef>
              <a:buClr>
                <a:srgbClr val="CC6600"/>
              </a:buClr>
              <a:buSzPct val="90000"/>
              <a:buFont typeface="Wingdings" panose="05000000000000000000" pitchFamily="2" charset="2"/>
              <a:buChar char="Ø"/>
            </a:pPr>
            <a:r>
              <a:rPr lang="zh-TW" altLang="en-US" b="0" dirty="0">
                <a:solidFill>
                  <a:schemeClr val="tx1"/>
                </a:solidFill>
                <a:latin typeface="標楷體" panose="03000509000000000000" pitchFamily="65" charset="-120"/>
                <a:ea typeface="標楷體" panose="03000509000000000000" pitchFamily="65" charset="-120"/>
              </a:rPr>
              <a:t>品質、性能、安全、尺寸、符號、術語、包裝、標誌及標示或生產程序、方法及評估之程序，</a:t>
            </a:r>
            <a:r>
              <a:rPr lang="zh-TW" altLang="en-US" dirty="0">
                <a:solidFill>
                  <a:srgbClr val="FF0000"/>
                </a:solidFill>
                <a:latin typeface="標楷體" panose="03000509000000000000" pitchFamily="65" charset="-120"/>
                <a:ea typeface="標楷體" panose="03000509000000000000" pitchFamily="65" charset="-120"/>
              </a:rPr>
              <a:t>在目的及效果上均不得限制競爭。</a:t>
            </a:r>
          </a:p>
          <a:p>
            <a:pPr lvl="1" algn="just" eaLnBrk="1" hangingPunct="1">
              <a:spcBef>
                <a:spcPts val="600"/>
              </a:spcBef>
              <a:buClr>
                <a:srgbClr val="CC6600"/>
              </a:buClr>
              <a:buSzPct val="90000"/>
              <a:buFont typeface="Wingdings" panose="05000000000000000000" pitchFamily="2" charset="2"/>
              <a:buChar char="Ø"/>
            </a:pPr>
            <a:r>
              <a:rPr lang="zh-TW" altLang="en-US" b="0" dirty="0">
                <a:solidFill>
                  <a:schemeClr val="tx1"/>
                </a:solidFill>
                <a:latin typeface="標楷體" panose="03000509000000000000" pitchFamily="65" charset="-120"/>
                <a:ea typeface="標楷體" panose="03000509000000000000" pitchFamily="65" charset="-120"/>
              </a:rPr>
              <a:t>不得提及特定商標或商名、專利、設計或型式、特定來源地、生產者或供應者。但無法以精確方式說明者，應加註「</a:t>
            </a:r>
            <a:r>
              <a:rPr lang="zh-TW" altLang="en-US" dirty="0">
                <a:solidFill>
                  <a:srgbClr val="FF0000"/>
                </a:solidFill>
                <a:latin typeface="標楷體" panose="03000509000000000000" pitchFamily="65" charset="-120"/>
                <a:ea typeface="標楷體" panose="03000509000000000000" pitchFamily="65" charset="-120"/>
              </a:rPr>
              <a:t>或同等品</a:t>
            </a:r>
            <a:r>
              <a:rPr lang="zh-TW" altLang="en-US" b="0" dirty="0">
                <a:solidFill>
                  <a:schemeClr val="tx1"/>
                </a:solidFill>
                <a:latin typeface="標楷體" panose="03000509000000000000" pitchFamily="65" charset="-120"/>
                <a:ea typeface="標楷體" panose="03000509000000000000" pitchFamily="65" charset="-120"/>
              </a:rPr>
              <a:t>」字樣。</a:t>
            </a:r>
          </a:p>
          <a:p>
            <a:pPr lvl="1" eaLnBrk="1" hangingPunct="1">
              <a:spcBef>
                <a:spcPts val="600"/>
              </a:spcBef>
              <a:buClr>
                <a:srgbClr val="CC6600"/>
              </a:buClr>
              <a:buSzPct val="90000"/>
              <a:buFont typeface="Wingdings" panose="05000000000000000000" pitchFamily="2" charset="2"/>
              <a:buChar char="Ø"/>
            </a:pPr>
            <a:r>
              <a:rPr lang="zh-TW" altLang="en-US" b="0" dirty="0">
                <a:solidFill>
                  <a:srgbClr val="FF0000"/>
                </a:solidFill>
                <a:latin typeface="標楷體" panose="03000509000000000000" pitchFamily="65" charset="-120"/>
                <a:ea typeface="標楷體" panose="03000509000000000000" pitchFamily="65" charset="-120"/>
              </a:rPr>
              <a:t>同等品提出時機:1.廠商投標時；2.廠商使用前</a:t>
            </a:r>
            <a:endParaRPr lang="zh-TW" altLang="en-US" b="0" dirty="0">
              <a:solidFill>
                <a:schemeClr val="tx1"/>
              </a:solidFill>
              <a:latin typeface="Century Schoolbook" panose="02040604050505020304" pitchFamily="18" charset="0"/>
              <a:ea typeface="標楷體" panose="03000509000000000000" pitchFamily="65" charset="-120"/>
            </a:endParaRPr>
          </a:p>
          <a:p>
            <a:pPr lvl="2" algn="just" eaLnBrk="1" hangingPunct="1">
              <a:spcBef>
                <a:spcPts val="600"/>
              </a:spcBef>
              <a:buClr>
                <a:srgbClr val="E0752F"/>
              </a:buClr>
              <a:buSzPct val="90000"/>
              <a:buFont typeface="Wingdings" panose="05000000000000000000" pitchFamily="2" charset="2"/>
              <a:buChar char="u"/>
            </a:pPr>
            <a:endParaRPr lang="en-US" altLang="zh-TW" sz="2600" dirty="0">
              <a:solidFill>
                <a:schemeClr val="tx1"/>
              </a:solidFill>
              <a:latin typeface="Century Schoolbook" panose="02040604050505020304" pitchFamily="18" charset="0"/>
            </a:endParaRPr>
          </a:p>
          <a:p>
            <a:pPr lvl="1" algn="just" eaLnBrk="1" hangingPunct="1">
              <a:buClr>
                <a:schemeClr val="accent1"/>
              </a:buClr>
              <a:buSzPct val="90000"/>
              <a:buFont typeface="Wingdings" panose="05000000000000000000" pitchFamily="2" charset="2"/>
              <a:buChar char="u"/>
            </a:pPr>
            <a:endParaRPr lang="en-US" altLang="zh-TW" sz="2000" b="0" dirty="0">
              <a:solidFill>
                <a:schemeClr val="tx1"/>
              </a:solidFill>
              <a:latin typeface="Times New Roman" panose="02020603050405020304" pitchFamily="18" charset="0"/>
              <a:ea typeface="標楷體" panose="03000509000000000000" pitchFamily="65" charset="-12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5C60294-48A6-4E2F-A31E-D30FC2029606}"/>
              </a:ext>
            </a:extLst>
          </p:cNvPr>
          <p:cNvSpPr>
            <a:spLocks noGrp="1" noChangeArrowheads="1"/>
          </p:cNvSpPr>
          <p:nvPr>
            <p:ph type="title" idx="4294967295"/>
          </p:nvPr>
        </p:nvSpPr>
        <p:spPr>
          <a:xfrm>
            <a:off x="835025" y="601663"/>
            <a:ext cx="8040688" cy="1706562"/>
          </a:xfrm>
          <a:solidFill>
            <a:srgbClr val="FFFFCC"/>
          </a:solidFill>
          <a:ln>
            <a:solidFill>
              <a:schemeClr val="tx1"/>
            </a:solidFill>
            <a:miter lim="800000"/>
            <a:headEnd/>
            <a:tailEnd/>
          </a:ln>
        </p:spPr>
        <p:txBody>
          <a:bodyPr/>
          <a:lstStyle/>
          <a:p>
            <a:pPr algn="l"/>
            <a:r>
              <a:rPr lang="zh-TW" altLang="en-US" sz="2600">
                <a:solidFill>
                  <a:schemeClr val="tx1"/>
                </a:solidFill>
                <a:latin typeface="標楷體" panose="03000509000000000000" pitchFamily="65" charset="-120"/>
                <a:ea typeface="標楷體" panose="03000509000000000000" pitchFamily="65" charset="-120"/>
              </a:rPr>
              <a:t>某機關辦理一太陽能熱水系統採購，民眾檢舉集招標文件所載集熱板尺寸、鍍膜等規格有綁標。機關回復略以：「查市面上至少有</a:t>
            </a:r>
            <a:r>
              <a:rPr lang="en-US" altLang="zh-TW" sz="2600">
                <a:solidFill>
                  <a:schemeClr val="tx1"/>
                </a:solidFill>
                <a:latin typeface="標楷體" panose="03000509000000000000" pitchFamily="65" charset="-120"/>
                <a:ea typeface="標楷體" panose="03000509000000000000" pitchFamily="65" charset="-120"/>
              </a:rPr>
              <a:t>10</a:t>
            </a:r>
            <a:r>
              <a:rPr lang="zh-TW" altLang="en-US" sz="2600">
                <a:solidFill>
                  <a:schemeClr val="tx1"/>
                </a:solidFill>
                <a:latin typeface="標楷體" panose="03000509000000000000" pitchFamily="65" charset="-120"/>
                <a:ea typeface="標楷體" panose="03000509000000000000" pitchFamily="65" charset="-120"/>
              </a:rPr>
              <a:t>家合格安裝銷售商得提供，無規格限制之疑。」</a:t>
            </a:r>
          </a:p>
        </p:txBody>
      </p:sp>
      <p:sp>
        <p:nvSpPr>
          <p:cNvPr id="57347" name="向右箭號圖說文字 3">
            <a:extLst>
              <a:ext uri="{FF2B5EF4-FFF2-40B4-BE49-F238E27FC236}">
                <a16:creationId xmlns:a16="http://schemas.microsoft.com/office/drawing/2014/main" id="{34AAB0A7-8B2F-45FE-A725-0A910D8347D2}"/>
              </a:ext>
            </a:extLst>
          </p:cNvPr>
          <p:cNvSpPr>
            <a:spLocks noChangeArrowheads="1"/>
          </p:cNvSpPr>
          <p:nvPr/>
        </p:nvSpPr>
        <p:spPr bwMode="auto">
          <a:xfrm>
            <a:off x="153988" y="593725"/>
            <a:ext cx="758825" cy="1792288"/>
          </a:xfrm>
          <a:prstGeom prst="rightArrowCallout">
            <a:avLst>
              <a:gd name="adj1" fmla="val 24997"/>
              <a:gd name="adj2" fmla="val 24997"/>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57348" name="文字方塊 4">
            <a:extLst>
              <a:ext uri="{FF2B5EF4-FFF2-40B4-BE49-F238E27FC236}">
                <a16:creationId xmlns:a16="http://schemas.microsoft.com/office/drawing/2014/main" id="{DF4A3DCE-C85C-4A5F-A7B1-1E5CD0533539}"/>
              </a:ext>
            </a:extLst>
          </p:cNvPr>
          <p:cNvSpPr txBox="1">
            <a:spLocks noChangeArrowheads="1"/>
          </p:cNvSpPr>
          <p:nvPr/>
        </p:nvSpPr>
        <p:spPr bwMode="auto">
          <a:xfrm>
            <a:off x="107950" y="692150"/>
            <a:ext cx="584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grpSp>
        <p:nvGrpSpPr>
          <p:cNvPr id="57349" name="Group 10">
            <a:extLst>
              <a:ext uri="{FF2B5EF4-FFF2-40B4-BE49-F238E27FC236}">
                <a16:creationId xmlns:a16="http://schemas.microsoft.com/office/drawing/2014/main" id="{9F2DFC2F-DA65-49CE-BA46-55C09C344740}"/>
              </a:ext>
            </a:extLst>
          </p:cNvPr>
          <p:cNvGrpSpPr>
            <a:grpSpLocks/>
          </p:cNvGrpSpPr>
          <p:nvPr/>
        </p:nvGrpSpPr>
        <p:grpSpPr bwMode="auto">
          <a:xfrm>
            <a:off x="144463" y="2843213"/>
            <a:ext cx="776287" cy="1697037"/>
            <a:chOff x="111" y="1751"/>
            <a:chExt cx="489" cy="1069"/>
          </a:xfrm>
        </p:grpSpPr>
        <p:sp>
          <p:nvSpPr>
            <p:cNvPr id="57351" name="向右箭號圖說文字 9">
              <a:extLst>
                <a:ext uri="{FF2B5EF4-FFF2-40B4-BE49-F238E27FC236}">
                  <a16:creationId xmlns:a16="http://schemas.microsoft.com/office/drawing/2014/main" id="{661D0AEC-399A-42BA-AA17-DC83513AC60B}"/>
                </a:ext>
              </a:extLst>
            </p:cNvPr>
            <p:cNvSpPr>
              <a:spLocks noChangeArrowheads="1"/>
            </p:cNvSpPr>
            <p:nvPr/>
          </p:nvSpPr>
          <p:spPr bwMode="auto">
            <a:xfrm>
              <a:off x="121" y="1770"/>
              <a:ext cx="479" cy="994"/>
            </a:xfrm>
            <a:prstGeom prst="rightArrowCallout">
              <a:avLst>
                <a:gd name="adj1" fmla="val 22001"/>
                <a:gd name="adj2" fmla="val 21991"/>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57352" name="文字方塊 10">
              <a:extLst>
                <a:ext uri="{FF2B5EF4-FFF2-40B4-BE49-F238E27FC236}">
                  <a16:creationId xmlns:a16="http://schemas.microsoft.com/office/drawing/2014/main" id="{00B67E8D-7A57-4AEB-BE79-29AB490B813F}"/>
                </a:ext>
              </a:extLst>
            </p:cNvPr>
            <p:cNvSpPr txBox="1">
              <a:spLocks noChangeArrowheads="1"/>
            </p:cNvSpPr>
            <p:nvPr/>
          </p:nvSpPr>
          <p:spPr bwMode="auto">
            <a:xfrm>
              <a:off x="111" y="1751"/>
              <a:ext cx="366"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思考方向</a:t>
              </a:r>
            </a:p>
          </p:txBody>
        </p:sp>
      </p:grpSp>
      <p:sp>
        <p:nvSpPr>
          <p:cNvPr id="57350" name="Text Box 13">
            <a:extLst>
              <a:ext uri="{FF2B5EF4-FFF2-40B4-BE49-F238E27FC236}">
                <a16:creationId xmlns:a16="http://schemas.microsoft.com/office/drawing/2014/main" id="{32B0E2AF-5F19-4C98-B5A6-4D0212A301D7}"/>
              </a:ext>
            </a:extLst>
          </p:cNvPr>
          <p:cNvSpPr txBox="1">
            <a:spLocks noChangeArrowheads="1"/>
          </p:cNvSpPr>
          <p:nvPr/>
        </p:nvSpPr>
        <p:spPr bwMode="auto">
          <a:xfrm>
            <a:off x="987425" y="2835275"/>
            <a:ext cx="7886700" cy="1689100"/>
          </a:xfrm>
          <a:prstGeom prst="rect">
            <a:avLst/>
          </a:prstGeom>
          <a:solidFill>
            <a:srgbClr val="CCFFFF"/>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Wingdings" panose="05000000000000000000" pitchFamily="2" charset="2"/>
              <a:buChar char="u"/>
            </a:pPr>
            <a:r>
              <a:rPr lang="zh-TW" altLang="en-US" sz="2600" b="0">
                <a:solidFill>
                  <a:schemeClr val="tx1"/>
                </a:solidFill>
                <a:latin typeface="Calibri" panose="020F0502020204030204" pitchFamily="34" charset="0"/>
                <a:ea typeface="標楷體" panose="03000509000000000000" pitchFamily="65" charset="-120"/>
              </a:rPr>
              <a:t>機關有無依所需之功能或效益訂定規格</a:t>
            </a:r>
            <a:r>
              <a:rPr lang="en-US" altLang="zh-TW" sz="26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目的及效</a:t>
            </a:r>
          </a:p>
          <a:p>
            <a:pPr eaLnBrk="1" hangingPunct="1">
              <a:lnSpc>
                <a:spcPct val="100000"/>
              </a:lnSpc>
              <a:spcBef>
                <a:spcPct val="0"/>
              </a:spcBef>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果上有無限制競爭</a:t>
            </a:r>
            <a:r>
              <a:rPr lang="en-US" altLang="zh-TW" sz="2600" b="0">
                <a:solidFill>
                  <a:schemeClr val="tx1"/>
                </a:solidFill>
                <a:latin typeface="Calibri" panose="020F0502020204030204" pitchFamily="34" charset="0"/>
                <a:ea typeface="標楷體" panose="03000509000000000000" pitchFamily="65" charset="-120"/>
              </a:rPr>
              <a:t>?</a:t>
            </a:r>
          </a:p>
          <a:p>
            <a:pPr eaLnBrk="1" hangingPunct="1">
              <a:lnSpc>
                <a:spcPct val="100000"/>
              </a:lnSpc>
              <a:spcBef>
                <a:spcPct val="0"/>
              </a:spcBef>
              <a:buFont typeface="Wingdings" panose="05000000000000000000" pitchFamily="2" charset="2"/>
              <a:buChar char="u"/>
            </a:pPr>
            <a:r>
              <a:rPr lang="zh-TW" altLang="en-US" sz="2600" b="0">
                <a:solidFill>
                  <a:schemeClr val="tx1"/>
                </a:solidFill>
                <a:latin typeface="Calibri" panose="020F0502020204030204" pitchFamily="34" charset="0"/>
                <a:ea typeface="標楷體" panose="03000509000000000000" pitchFamily="65" charset="-120"/>
              </a:rPr>
              <a:t>招標文件所定供不特定廠商競標之技術規格，應以</a:t>
            </a:r>
          </a:p>
          <a:p>
            <a:pPr eaLnBrk="1" hangingPunct="1">
              <a:lnSpc>
                <a:spcPct val="100000"/>
              </a:lnSpc>
              <a:spcBef>
                <a:spcPct val="0"/>
              </a:spcBef>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達成機關於功能、效益或特性等需求所必須者為限</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a:extLst>
              <a:ext uri="{FF2B5EF4-FFF2-40B4-BE49-F238E27FC236}">
                <a16:creationId xmlns:a16="http://schemas.microsoft.com/office/drawing/2014/main" id="{CD2361CF-4417-44A7-AC4D-F2EBFFFD9151}"/>
              </a:ext>
            </a:extLst>
          </p:cNvPr>
          <p:cNvSpPr txBox="1">
            <a:spLocks noChangeArrowheads="1"/>
          </p:cNvSpPr>
          <p:nvPr/>
        </p:nvSpPr>
        <p:spPr bwMode="auto">
          <a:xfrm>
            <a:off x="2908300" y="249238"/>
            <a:ext cx="345598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0"/>
              </a:spcBef>
              <a:buFont typeface="Arial" panose="020B0604020202020204" pitchFamily="34" charset="0"/>
              <a:buNone/>
            </a:pPr>
            <a:r>
              <a:rPr lang="zh-TW" altLang="en-US">
                <a:solidFill>
                  <a:schemeClr val="tx1"/>
                </a:solidFill>
                <a:latin typeface="標楷體" panose="03000509000000000000" pitchFamily="65" charset="-120"/>
                <a:ea typeface="標楷體" panose="03000509000000000000" pitchFamily="65" charset="-120"/>
              </a:rPr>
              <a:t>開標作業</a:t>
            </a:r>
            <a:r>
              <a:rPr lang="en-US" altLang="zh-TW">
                <a:solidFill>
                  <a:schemeClr val="tx1"/>
                </a:solidFill>
                <a:latin typeface="標楷體" panose="03000509000000000000" pitchFamily="65" charset="-120"/>
                <a:ea typeface="標楷體" panose="03000509000000000000" pitchFamily="65" charset="-120"/>
              </a:rPr>
              <a:t>(</a:t>
            </a:r>
            <a:r>
              <a:rPr lang="zh-TW" altLang="en-US">
                <a:solidFill>
                  <a:schemeClr val="tx1"/>
                </a:solidFill>
                <a:latin typeface="標楷體" panose="03000509000000000000" pitchFamily="65" charset="-120"/>
                <a:ea typeface="標楷體" panose="03000509000000000000" pitchFamily="65" charset="-120"/>
              </a:rPr>
              <a:t>開標前</a:t>
            </a:r>
            <a:r>
              <a:rPr lang="en-US" altLang="zh-TW">
                <a:solidFill>
                  <a:schemeClr val="tx1"/>
                </a:solidFill>
                <a:latin typeface="標楷體" panose="03000509000000000000" pitchFamily="65" charset="-120"/>
                <a:ea typeface="標楷體" panose="03000509000000000000" pitchFamily="65" charset="-120"/>
              </a:rPr>
              <a:t>)</a:t>
            </a:r>
          </a:p>
        </p:txBody>
      </p:sp>
      <p:sp>
        <p:nvSpPr>
          <p:cNvPr id="59395" name="Text Box 3">
            <a:extLst>
              <a:ext uri="{FF2B5EF4-FFF2-40B4-BE49-F238E27FC236}">
                <a16:creationId xmlns:a16="http://schemas.microsoft.com/office/drawing/2014/main" id="{755359F8-1366-4CCE-B60F-FA7620A4A852}"/>
              </a:ext>
            </a:extLst>
          </p:cNvPr>
          <p:cNvSpPr txBox="1">
            <a:spLocks noChangeArrowheads="1"/>
          </p:cNvSpPr>
          <p:nvPr/>
        </p:nvSpPr>
        <p:spPr bwMode="auto">
          <a:xfrm>
            <a:off x="177800" y="1054100"/>
            <a:ext cx="87503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en-US" altLang="zh-TW" sz="2200">
              <a:solidFill>
                <a:schemeClr val="tx1"/>
              </a:solidFill>
              <a:latin typeface="Calibri" panose="020F0502020204030204" pitchFamily="34" charset="0"/>
              <a:ea typeface="標楷體" panose="03000509000000000000" pitchFamily="65" charset="-120"/>
            </a:endParaRPr>
          </a:p>
          <a:p>
            <a:pPr eaLnBrk="1" hangingPunct="1">
              <a:spcBef>
                <a:spcPct val="20000"/>
              </a:spcBef>
              <a:buFont typeface="Wingdings" panose="05000000000000000000" pitchFamily="2" charset="2"/>
              <a:buChar char="Ø"/>
            </a:pPr>
            <a:endParaRPr lang="en-US" altLang="zh-TW" sz="2200">
              <a:solidFill>
                <a:schemeClr val="tx1"/>
              </a:solidFill>
              <a:latin typeface="標楷體" panose="03000509000000000000" pitchFamily="65" charset="-120"/>
              <a:ea typeface="標楷體" panose="03000509000000000000" pitchFamily="65" charset="-120"/>
            </a:endParaRPr>
          </a:p>
          <a:p>
            <a:pPr eaLnBrk="1" hangingPunct="1">
              <a:spcBef>
                <a:spcPct val="2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a:t>
            </a:r>
            <a:endParaRPr lang="zh-TW" altLang="en-US" sz="2200" b="0">
              <a:solidFill>
                <a:srgbClr val="FF0000"/>
              </a:solidFill>
              <a:latin typeface="標楷體" panose="03000509000000000000" pitchFamily="65" charset="-120"/>
              <a:ea typeface="標楷體" panose="03000509000000000000" pitchFamily="65" charset="-120"/>
            </a:endParaRPr>
          </a:p>
          <a:p>
            <a:pPr eaLnBrk="1" hangingPunct="1">
              <a:spcBef>
                <a:spcPct val="20000"/>
              </a:spcBef>
              <a:buFont typeface="Wingdings" panose="05000000000000000000" pitchFamily="2" charset="2"/>
              <a:buChar char="Ø"/>
            </a:pPr>
            <a:endParaRPr lang="zh-TW" altLang="en-US" sz="2200" b="0">
              <a:solidFill>
                <a:schemeClr val="tx1"/>
              </a:solidFill>
              <a:latin typeface="標楷體" panose="03000509000000000000" pitchFamily="65" charset="-120"/>
              <a:ea typeface="標楷體" panose="03000509000000000000" pitchFamily="65" charset="-120"/>
            </a:endParaRPr>
          </a:p>
        </p:txBody>
      </p:sp>
      <p:sp>
        <p:nvSpPr>
          <p:cNvPr id="59396" name="文字方塊 4">
            <a:extLst>
              <a:ext uri="{FF2B5EF4-FFF2-40B4-BE49-F238E27FC236}">
                <a16:creationId xmlns:a16="http://schemas.microsoft.com/office/drawing/2014/main" id="{F840610F-EA34-4600-88E4-DBF27B2FE58E}"/>
              </a:ext>
            </a:extLst>
          </p:cNvPr>
          <p:cNvSpPr txBox="1">
            <a:spLocks noChangeArrowheads="1"/>
          </p:cNvSpPr>
          <p:nvPr/>
        </p:nvSpPr>
        <p:spPr bwMode="auto">
          <a:xfrm>
            <a:off x="427038" y="1104900"/>
            <a:ext cx="85423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標楷體" panose="03000509000000000000" pitchFamily="65" charset="-120"/>
                <a:ea typeface="標楷體" panose="03000509000000000000" pitchFamily="65" charset="-120"/>
              </a:rPr>
              <a:t>有無漏</a:t>
            </a:r>
            <a:r>
              <a:rPr lang="zh-TW" altLang="en-US" sz="2600" b="0">
                <a:solidFill>
                  <a:srgbClr val="FF0000"/>
                </a:solidFill>
                <a:latin typeface="標楷體" panose="03000509000000000000" pitchFamily="65" charset="-120"/>
                <a:ea typeface="標楷體" panose="03000509000000000000" pitchFamily="65" charset="-120"/>
              </a:rPr>
              <a:t>通知</a:t>
            </a:r>
            <a:r>
              <a:rPr lang="zh-TW" altLang="en-US" sz="2600" b="0">
                <a:solidFill>
                  <a:schemeClr val="tx1"/>
                </a:solidFill>
                <a:latin typeface="標楷體" panose="03000509000000000000" pitchFamily="65" charset="-120"/>
                <a:ea typeface="標楷體" panose="03000509000000000000" pitchFamily="65" charset="-120"/>
              </a:rPr>
              <a:t>監辦單位、</a:t>
            </a:r>
            <a:r>
              <a:rPr lang="zh-TW" altLang="en-US" sz="2600" b="0">
                <a:solidFill>
                  <a:srgbClr val="FF0000"/>
                </a:solidFill>
                <a:latin typeface="標楷體" panose="03000509000000000000" pitchFamily="65" charset="-120"/>
                <a:ea typeface="標楷體" panose="03000509000000000000" pitchFamily="65" charset="-120"/>
              </a:rPr>
              <a:t>底價訂定確認</a:t>
            </a:r>
          </a:p>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標楷體" panose="03000509000000000000" pitchFamily="65" charset="-120"/>
                <a:ea typeface="標楷體" panose="03000509000000000000" pitchFamily="65" charset="-120"/>
              </a:rPr>
              <a:t>查察是否有下列情形：</a:t>
            </a:r>
          </a:p>
          <a:p>
            <a:pPr eaLnBrk="1" hangingPunct="1">
              <a:lnSpc>
                <a:spcPct val="110000"/>
              </a:lnSpc>
              <a:spcBef>
                <a:spcPct val="0"/>
              </a:spcBef>
              <a:buClr>
                <a:srgbClr val="CC3300"/>
              </a:buClr>
              <a:buFont typeface="Wingdings" panose="05000000000000000000" pitchFamily="2" charset="2"/>
              <a:buNone/>
            </a:pPr>
            <a:r>
              <a:rPr lang="en-US" altLang="zh-TW" sz="2400" b="0">
                <a:solidFill>
                  <a:schemeClr val="tx1"/>
                </a:solidFill>
                <a:latin typeface="標楷體" panose="03000509000000000000" pitchFamily="65" charset="-120"/>
                <a:ea typeface="標楷體" panose="03000509000000000000" pitchFamily="65" charset="-120"/>
              </a:rPr>
              <a:t>  &gt;</a:t>
            </a:r>
            <a:r>
              <a:rPr lang="zh-TW" altLang="en-US" sz="2400" b="0">
                <a:solidFill>
                  <a:schemeClr val="tx1"/>
                </a:solidFill>
                <a:latin typeface="標楷體" panose="03000509000000000000" pitchFamily="65" charset="-120"/>
                <a:ea typeface="標楷體" panose="03000509000000000000" pitchFamily="65" charset="-120"/>
              </a:rPr>
              <a:t>本法第</a:t>
            </a:r>
            <a:r>
              <a:rPr lang="en-US" altLang="zh-TW" sz="2400" b="0">
                <a:solidFill>
                  <a:schemeClr val="tx1"/>
                </a:solidFill>
                <a:latin typeface="標楷體" panose="03000509000000000000" pitchFamily="65" charset="-120"/>
                <a:ea typeface="標楷體" panose="03000509000000000000" pitchFamily="65" charset="-120"/>
              </a:rPr>
              <a:t>15</a:t>
            </a:r>
            <a:r>
              <a:rPr lang="zh-TW" altLang="en-US" sz="2400" b="0">
                <a:solidFill>
                  <a:schemeClr val="tx1"/>
                </a:solidFill>
                <a:latin typeface="標楷體" panose="03000509000000000000" pitchFamily="65" charset="-120"/>
                <a:ea typeface="標楷體" panose="03000509000000000000" pitchFamily="65" charset="-120"/>
              </a:rPr>
              <a:t>條第</a:t>
            </a:r>
            <a:r>
              <a:rPr lang="en-US" altLang="zh-TW" sz="2400" b="0">
                <a:solidFill>
                  <a:schemeClr val="tx1"/>
                </a:solidFill>
                <a:latin typeface="標楷體" panose="03000509000000000000" pitchFamily="65" charset="-120"/>
                <a:ea typeface="標楷體" panose="03000509000000000000" pitchFamily="65" charset="-120"/>
              </a:rPr>
              <a:t>2</a:t>
            </a:r>
            <a:r>
              <a:rPr lang="zh-TW" altLang="en-US" sz="2400" b="0">
                <a:solidFill>
                  <a:schemeClr val="tx1"/>
                </a:solidFill>
                <a:latin typeface="標楷體" panose="03000509000000000000" pitchFamily="65" charset="-120"/>
                <a:ea typeface="標楷體" panose="03000509000000000000" pitchFamily="65" charset="-120"/>
              </a:rPr>
              <a:t>項(承辦、監辦採購人員需迴避情形)</a:t>
            </a:r>
            <a:endParaRPr lang="en-US" altLang="zh-TW" sz="2400" b="0">
              <a:solidFill>
                <a:schemeClr val="tx1"/>
              </a:solidFill>
              <a:latin typeface="標楷體" panose="03000509000000000000" pitchFamily="65" charset="-120"/>
              <a:ea typeface="標楷體" panose="03000509000000000000" pitchFamily="65" charset="-120"/>
            </a:endParaRPr>
          </a:p>
          <a:p>
            <a:pPr eaLnBrk="1" hangingPunct="1">
              <a:lnSpc>
                <a:spcPct val="110000"/>
              </a:lnSpc>
              <a:spcBef>
                <a:spcPct val="0"/>
              </a:spcBef>
              <a:buClr>
                <a:srgbClr val="CC3300"/>
              </a:buClr>
              <a:buFont typeface="Wingdings" panose="05000000000000000000" pitchFamily="2" charset="2"/>
              <a:buNone/>
            </a:pPr>
            <a:r>
              <a:rPr lang="en-US" altLang="zh-TW" sz="2400" b="0">
                <a:solidFill>
                  <a:schemeClr val="tx1"/>
                </a:solidFill>
                <a:latin typeface="標楷體" panose="03000509000000000000" pitchFamily="65" charset="-120"/>
                <a:ea typeface="標楷體" panose="03000509000000000000" pitchFamily="65" charset="-120"/>
              </a:rPr>
              <a:t>  &gt;</a:t>
            </a:r>
            <a:r>
              <a:rPr lang="zh-TW" altLang="en-US" sz="2400" b="0">
                <a:solidFill>
                  <a:schemeClr val="tx1"/>
                </a:solidFill>
                <a:latin typeface="標楷體" panose="03000509000000000000" pitchFamily="65" charset="-120"/>
                <a:ea typeface="標楷體" panose="03000509000000000000" pitchFamily="65" charset="-120"/>
              </a:rPr>
              <a:t>本法第</a:t>
            </a:r>
            <a:r>
              <a:rPr lang="en-US" altLang="zh-TW" sz="2400" b="0">
                <a:solidFill>
                  <a:schemeClr val="tx1"/>
                </a:solidFill>
                <a:latin typeface="標楷體" panose="03000509000000000000" pitchFamily="65" charset="-120"/>
                <a:ea typeface="標楷體" panose="03000509000000000000" pitchFamily="65" charset="-120"/>
              </a:rPr>
              <a:t>15</a:t>
            </a:r>
            <a:r>
              <a:rPr lang="zh-TW" altLang="en-US" sz="2400" b="0">
                <a:solidFill>
                  <a:schemeClr val="tx1"/>
                </a:solidFill>
                <a:latin typeface="標楷體" panose="03000509000000000000" pitchFamily="65" charset="-120"/>
                <a:ea typeface="標楷體" panose="03000509000000000000" pitchFamily="65" charset="-120"/>
              </a:rPr>
              <a:t>條第</a:t>
            </a:r>
            <a:r>
              <a:rPr lang="en-US" altLang="zh-TW" sz="2400" b="0">
                <a:solidFill>
                  <a:schemeClr val="tx1"/>
                </a:solidFill>
                <a:latin typeface="標楷體" panose="03000509000000000000" pitchFamily="65" charset="-120"/>
                <a:ea typeface="標楷體" panose="03000509000000000000" pitchFamily="65" charset="-120"/>
              </a:rPr>
              <a:t>4</a:t>
            </a:r>
            <a:r>
              <a:rPr lang="zh-TW" altLang="en-US" sz="2400" b="0">
                <a:solidFill>
                  <a:schemeClr val="tx1"/>
                </a:solidFill>
                <a:latin typeface="標楷體" panose="03000509000000000000" pitchFamily="65" charset="-120"/>
                <a:ea typeface="標楷體" panose="03000509000000000000" pitchFamily="65" charset="-120"/>
              </a:rPr>
              <a:t>項前段(廠商不得參與投標之情形)</a:t>
            </a:r>
          </a:p>
          <a:p>
            <a:pPr eaLnBrk="1" hangingPunct="1">
              <a:lnSpc>
                <a:spcPct val="110000"/>
              </a:lnSpc>
              <a:spcBef>
                <a:spcPct val="0"/>
              </a:spcBef>
              <a:buClr>
                <a:srgbClr val="CC3300"/>
              </a:buClr>
              <a:buFont typeface="Wingdings" panose="05000000000000000000" pitchFamily="2" charset="2"/>
              <a:buNone/>
            </a:pPr>
            <a:r>
              <a:rPr lang="zh-TW" altLang="en-US" sz="2400" b="0">
                <a:solidFill>
                  <a:schemeClr val="tx1"/>
                </a:solidFill>
                <a:latin typeface="標楷體" panose="03000509000000000000" pitchFamily="65" charset="-120"/>
                <a:ea typeface="標楷體" panose="03000509000000000000" pitchFamily="65" charset="-120"/>
              </a:rPr>
              <a:t>  &gt;本法第</a:t>
            </a:r>
            <a:r>
              <a:rPr lang="en-US" altLang="zh-TW" sz="2400" b="0">
                <a:solidFill>
                  <a:schemeClr val="tx1"/>
                </a:solidFill>
                <a:latin typeface="標楷體" panose="03000509000000000000" pitchFamily="65" charset="-120"/>
                <a:ea typeface="標楷體" panose="03000509000000000000" pitchFamily="65" charset="-120"/>
              </a:rPr>
              <a:t>48</a:t>
            </a:r>
            <a:r>
              <a:rPr lang="zh-TW" altLang="en-US" sz="2400" b="0">
                <a:solidFill>
                  <a:schemeClr val="tx1"/>
                </a:solidFill>
                <a:latin typeface="標楷體" panose="03000509000000000000" pitchFamily="65" charset="-120"/>
                <a:ea typeface="標楷體" panose="03000509000000000000" pitchFamily="65" charset="-120"/>
              </a:rPr>
              <a:t>條第</a:t>
            </a:r>
            <a:r>
              <a:rPr lang="en-US" altLang="zh-TW" sz="2400" b="0">
                <a:solidFill>
                  <a:schemeClr val="tx1"/>
                </a:solidFill>
                <a:latin typeface="標楷體" panose="03000509000000000000" pitchFamily="65" charset="-120"/>
                <a:ea typeface="標楷體" panose="03000509000000000000" pitchFamily="65" charset="-120"/>
              </a:rPr>
              <a:t>1</a:t>
            </a:r>
            <a:r>
              <a:rPr lang="zh-TW" altLang="en-US" sz="2400" b="0">
                <a:solidFill>
                  <a:schemeClr val="tx1"/>
                </a:solidFill>
                <a:latin typeface="標楷體" panose="03000509000000000000" pitchFamily="65" charset="-120"/>
                <a:ea typeface="標楷體" panose="03000509000000000000" pitchFamily="65" charset="-120"/>
              </a:rPr>
              <a:t>項各款(全案不予開標)</a:t>
            </a:r>
          </a:p>
          <a:p>
            <a:pPr eaLnBrk="1" hangingPunct="1">
              <a:lnSpc>
                <a:spcPct val="110000"/>
              </a:lnSpc>
              <a:spcBef>
                <a:spcPct val="0"/>
              </a:spcBef>
              <a:buFont typeface="Arial" panose="020B0604020202020204" pitchFamily="34" charset="0"/>
              <a:buNone/>
            </a:pPr>
            <a:r>
              <a:rPr lang="zh-TW" altLang="en-US" sz="2400" b="0">
                <a:solidFill>
                  <a:schemeClr val="tx1"/>
                </a:solidFill>
                <a:latin typeface="標楷體" panose="03000509000000000000" pitchFamily="65" charset="-120"/>
                <a:ea typeface="標楷體" panose="03000509000000000000" pitchFamily="65" charset="-120"/>
              </a:rPr>
              <a:t>  &gt;本法第</a:t>
            </a:r>
            <a:r>
              <a:rPr lang="en-US" altLang="zh-TW" sz="2400" b="0">
                <a:solidFill>
                  <a:schemeClr val="tx1"/>
                </a:solidFill>
                <a:latin typeface="標楷體" panose="03000509000000000000" pitchFamily="65" charset="-120"/>
                <a:ea typeface="標楷體" panose="03000509000000000000" pitchFamily="65" charset="-120"/>
              </a:rPr>
              <a:t>50</a:t>
            </a:r>
            <a:r>
              <a:rPr lang="zh-TW" altLang="en-US" sz="2400" b="0">
                <a:solidFill>
                  <a:schemeClr val="tx1"/>
                </a:solidFill>
                <a:latin typeface="標楷體" panose="03000509000000000000" pitchFamily="65" charset="-120"/>
                <a:ea typeface="標楷體" panose="03000509000000000000" pitchFamily="65" charset="-120"/>
              </a:rPr>
              <a:t>條第</a:t>
            </a:r>
            <a:r>
              <a:rPr lang="en-US" altLang="zh-TW" sz="2400" b="0">
                <a:solidFill>
                  <a:schemeClr val="tx1"/>
                </a:solidFill>
                <a:latin typeface="標楷體" panose="03000509000000000000" pitchFamily="65" charset="-120"/>
                <a:ea typeface="標楷體" panose="03000509000000000000" pitchFamily="65" charset="-120"/>
              </a:rPr>
              <a:t>1</a:t>
            </a:r>
            <a:r>
              <a:rPr lang="zh-TW" altLang="en-US" sz="2400" b="0">
                <a:solidFill>
                  <a:schemeClr val="tx1"/>
                </a:solidFill>
                <a:latin typeface="標楷體" panose="03000509000000000000" pitchFamily="65" charset="-120"/>
                <a:ea typeface="標楷體" panose="03000509000000000000" pitchFamily="65" charset="-120"/>
              </a:rPr>
              <a:t>項各款(個別廠商之標不予開標)</a:t>
            </a:r>
            <a:endParaRPr lang="en-US" altLang="zh-TW" sz="2400" b="0">
              <a:solidFill>
                <a:schemeClr val="tx1"/>
              </a:solidFill>
              <a:latin typeface="標楷體" panose="03000509000000000000" pitchFamily="65" charset="-120"/>
              <a:ea typeface="標楷體" panose="03000509000000000000" pitchFamily="65" charset="-120"/>
            </a:endParaRPr>
          </a:p>
          <a:p>
            <a:pPr eaLnBrk="1" hangingPunct="1">
              <a:lnSpc>
                <a:spcPct val="110000"/>
              </a:lnSpc>
              <a:spcBef>
                <a:spcPct val="0"/>
              </a:spcBef>
              <a:buClr>
                <a:srgbClr val="CC3300"/>
              </a:buClr>
              <a:buFont typeface="Wingdings" panose="05000000000000000000" pitchFamily="2" charset="2"/>
              <a:buNone/>
            </a:pPr>
            <a:r>
              <a:rPr lang="en-US" altLang="zh-TW" sz="2400" b="0">
                <a:solidFill>
                  <a:schemeClr val="tx1"/>
                </a:solidFill>
                <a:latin typeface="標楷體" panose="03000509000000000000" pitchFamily="65" charset="-120"/>
                <a:ea typeface="標楷體" panose="03000509000000000000" pitchFamily="65" charset="-120"/>
              </a:rPr>
              <a:t>  &gt;</a:t>
            </a:r>
            <a:r>
              <a:rPr lang="zh-TW" altLang="en-US" sz="2400" b="0">
                <a:solidFill>
                  <a:schemeClr val="tx1"/>
                </a:solidFill>
                <a:latin typeface="標楷體" panose="03000509000000000000" pitchFamily="65" charset="-120"/>
                <a:ea typeface="標楷體" panose="03000509000000000000" pitchFamily="65" charset="-120"/>
              </a:rPr>
              <a:t>本法施行細則第</a:t>
            </a:r>
            <a:r>
              <a:rPr lang="en-US" altLang="zh-TW" sz="2400" b="0">
                <a:solidFill>
                  <a:schemeClr val="tx1"/>
                </a:solidFill>
                <a:latin typeface="標楷體" panose="03000509000000000000" pitchFamily="65" charset="-120"/>
                <a:ea typeface="標楷體" panose="03000509000000000000" pitchFamily="65" charset="-120"/>
              </a:rPr>
              <a:t>33</a:t>
            </a:r>
            <a:r>
              <a:rPr lang="zh-TW" altLang="en-US" sz="2400" b="0">
                <a:solidFill>
                  <a:schemeClr val="tx1"/>
                </a:solidFill>
                <a:latin typeface="標楷體" panose="03000509000000000000" pitchFamily="65" charset="-120"/>
                <a:ea typeface="標楷體" panose="03000509000000000000" pitchFamily="65" charset="-120"/>
              </a:rPr>
              <a:t>條第</a:t>
            </a:r>
            <a:r>
              <a:rPr lang="en-US" altLang="zh-TW" sz="2400" b="0">
                <a:solidFill>
                  <a:schemeClr val="tx1"/>
                </a:solidFill>
                <a:latin typeface="標楷體" panose="03000509000000000000" pitchFamily="65" charset="-120"/>
                <a:ea typeface="標楷體" panose="03000509000000000000" pitchFamily="65" charset="-120"/>
              </a:rPr>
              <a:t>1</a:t>
            </a:r>
            <a:r>
              <a:rPr lang="zh-TW" altLang="en-US" sz="2400" b="0">
                <a:solidFill>
                  <a:schemeClr val="tx1"/>
                </a:solidFill>
                <a:latin typeface="標楷體" panose="03000509000000000000" pitchFamily="65" charset="-120"/>
                <a:ea typeface="標楷體" panose="03000509000000000000" pitchFamily="65" charset="-120"/>
              </a:rPr>
              <a:t>項(ㄧ標兩投)及第</a:t>
            </a:r>
            <a:r>
              <a:rPr lang="en-US" altLang="zh-TW" sz="2400" b="0">
                <a:solidFill>
                  <a:schemeClr val="tx1"/>
                </a:solidFill>
                <a:latin typeface="標楷體" panose="03000509000000000000" pitchFamily="65" charset="-120"/>
                <a:ea typeface="標楷體" panose="03000509000000000000" pitchFamily="65" charset="-120"/>
              </a:rPr>
              <a:t>2</a:t>
            </a:r>
            <a:r>
              <a:rPr lang="zh-TW" altLang="en-US" sz="2400" b="0">
                <a:solidFill>
                  <a:schemeClr val="tx1"/>
                </a:solidFill>
                <a:latin typeface="標楷體" panose="03000509000000000000" pitchFamily="65" charset="-120"/>
                <a:ea typeface="標楷體" panose="03000509000000000000" pitchFamily="65" charset="-120"/>
              </a:rPr>
              <a:t>項</a:t>
            </a:r>
            <a:r>
              <a:rPr lang="en-US" altLang="zh-TW" sz="2400" b="0">
                <a:solidFill>
                  <a:schemeClr val="tx1"/>
                </a:solidFill>
                <a:latin typeface="標楷體" panose="03000509000000000000" pitchFamily="65" charset="-120"/>
                <a:ea typeface="標楷體" panose="03000509000000000000" pitchFamily="65" charset="-120"/>
              </a:rPr>
              <a:t>(</a:t>
            </a:r>
            <a:r>
              <a:rPr lang="zh-TW" altLang="en-US" sz="2400" b="0">
                <a:solidFill>
                  <a:schemeClr val="tx1"/>
                </a:solidFill>
                <a:latin typeface="標楷體" panose="03000509000000000000" pitchFamily="65" charset="-120"/>
                <a:ea typeface="標楷體" panose="03000509000000000000" pitchFamily="65" charset="-120"/>
              </a:rPr>
              <a:t>廠商與分支</a:t>
            </a:r>
          </a:p>
          <a:p>
            <a:pPr eaLnBrk="1" hangingPunct="1">
              <a:lnSpc>
                <a:spcPct val="110000"/>
              </a:lnSpc>
              <a:spcBef>
                <a:spcPct val="0"/>
              </a:spcBef>
              <a:buClr>
                <a:srgbClr val="CC3300"/>
              </a:buClr>
              <a:buFont typeface="Wingdings" panose="05000000000000000000" pitchFamily="2" charset="2"/>
              <a:buNone/>
            </a:pPr>
            <a:r>
              <a:rPr lang="zh-TW" altLang="en-US" sz="2400" b="0">
                <a:solidFill>
                  <a:schemeClr val="tx1"/>
                </a:solidFill>
                <a:latin typeface="標楷體" panose="03000509000000000000" pitchFamily="65" charset="-120"/>
                <a:ea typeface="標楷體" panose="03000509000000000000" pitchFamily="65" charset="-120"/>
              </a:rPr>
              <a:t>   機構分別投標</a:t>
            </a:r>
            <a:r>
              <a:rPr lang="en-US" altLang="zh-TW" sz="2400" b="0">
                <a:solidFill>
                  <a:schemeClr val="tx1"/>
                </a:solidFill>
                <a:latin typeface="標楷體" panose="03000509000000000000" pitchFamily="65" charset="-120"/>
                <a:ea typeface="標楷體" panose="03000509000000000000" pitchFamily="65" charset="-120"/>
              </a:rPr>
              <a:t>)</a:t>
            </a:r>
          </a:p>
          <a:p>
            <a:pPr eaLnBrk="1" hangingPunct="1">
              <a:lnSpc>
                <a:spcPct val="110000"/>
              </a:lnSpc>
              <a:spcBef>
                <a:spcPct val="0"/>
              </a:spcBef>
              <a:buClr>
                <a:srgbClr val="CC3300"/>
              </a:buClr>
              <a:buFont typeface="Wingdings" panose="05000000000000000000" pitchFamily="2" charset="2"/>
              <a:buNone/>
            </a:pPr>
            <a:r>
              <a:rPr lang="en-US" altLang="zh-TW" sz="2400" b="0">
                <a:solidFill>
                  <a:schemeClr val="tx1"/>
                </a:solidFill>
                <a:latin typeface="標楷體" panose="03000509000000000000" pitchFamily="65" charset="-120"/>
                <a:ea typeface="標楷體" panose="03000509000000000000" pitchFamily="65" charset="-120"/>
              </a:rPr>
              <a:t>  &gt;</a:t>
            </a:r>
            <a:r>
              <a:rPr lang="zh-TW" altLang="en-US" sz="2400" b="0">
                <a:solidFill>
                  <a:schemeClr val="tx1"/>
                </a:solidFill>
                <a:latin typeface="標楷體" panose="03000509000000000000" pitchFamily="65" charset="-120"/>
                <a:ea typeface="標楷體" panose="03000509000000000000" pitchFamily="65" charset="-120"/>
              </a:rPr>
              <a:t>本法施行細則第</a:t>
            </a:r>
            <a:r>
              <a:rPr lang="en-US" altLang="zh-TW" sz="2400" b="0">
                <a:solidFill>
                  <a:schemeClr val="tx1"/>
                </a:solidFill>
                <a:latin typeface="標楷體" panose="03000509000000000000" pitchFamily="65" charset="-120"/>
                <a:ea typeface="標楷體" panose="03000509000000000000" pitchFamily="65" charset="-120"/>
              </a:rPr>
              <a:t>38</a:t>
            </a:r>
            <a:r>
              <a:rPr lang="zh-TW" altLang="en-US" sz="2400" b="0">
                <a:solidFill>
                  <a:schemeClr val="tx1"/>
                </a:solidFill>
                <a:latin typeface="標楷體" panose="03000509000000000000" pitchFamily="65" charset="-120"/>
                <a:ea typeface="標楷體" panose="03000509000000000000" pitchFamily="65" charset="-120"/>
              </a:rPr>
              <a:t>條第</a:t>
            </a:r>
            <a:r>
              <a:rPr lang="en-US" altLang="zh-TW" sz="2400" b="0">
                <a:solidFill>
                  <a:schemeClr val="tx1"/>
                </a:solidFill>
                <a:latin typeface="標楷體" panose="03000509000000000000" pitchFamily="65" charset="-120"/>
                <a:ea typeface="標楷體" panose="03000509000000000000" pitchFamily="65" charset="-120"/>
              </a:rPr>
              <a:t>1</a:t>
            </a:r>
            <a:r>
              <a:rPr lang="zh-TW" altLang="en-US" sz="2400" b="0">
                <a:solidFill>
                  <a:schemeClr val="tx1"/>
                </a:solidFill>
                <a:latin typeface="標楷體" panose="03000509000000000000" pitchFamily="65" charset="-120"/>
                <a:ea typeface="標楷體" panose="03000509000000000000" pitchFamily="65" charset="-120"/>
              </a:rPr>
              <a:t>項(不得參加投標、作為決標對象</a:t>
            </a:r>
          </a:p>
          <a:p>
            <a:pPr eaLnBrk="1" hangingPunct="1">
              <a:lnSpc>
                <a:spcPct val="110000"/>
              </a:lnSpc>
              <a:spcBef>
                <a:spcPct val="0"/>
              </a:spcBef>
              <a:buClr>
                <a:srgbClr val="CC3300"/>
              </a:buClr>
              <a:buFont typeface="Wingdings" panose="05000000000000000000" pitchFamily="2" charset="2"/>
              <a:buNone/>
            </a:pPr>
            <a:r>
              <a:rPr lang="zh-TW" altLang="en-US" sz="2400" b="0">
                <a:solidFill>
                  <a:schemeClr val="tx1"/>
                </a:solidFill>
                <a:latin typeface="標楷體" panose="03000509000000000000" pitchFamily="65" charset="-120"/>
                <a:ea typeface="標楷體" panose="03000509000000000000" pitchFamily="65" charset="-120"/>
              </a:rPr>
              <a:t>   或分包廠商或協助投標廠商)</a:t>
            </a:r>
          </a:p>
          <a:p>
            <a:pPr eaLnBrk="1" hangingPunct="1">
              <a:lnSpc>
                <a:spcPct val="11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確認投標廠商家數是否已達法定家數(細55)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a:extLst>
              <a:ext uri="{FF2B5EF4-FFF2-40B4-BE49-F238E27FC236}">
                <a16:creationId xmlns:a16="http://schemas.microsoft.com/office/drawing/2014/main" id="{F19B6EC2-4586-4C35-AD5E-99F47DD23528}"/>
              </a:ext>
            </a:extLst>
          </p:cNvPr>
          <p:cNvSpPr txBox="1">
            <a:spLocks noChangeArrowheads="1"/>
          </p:cNvSpPr>
          <p:nvPr/>
        </p:nvSpPr>
        <p:spPr bwMode="auto">
          <a:xfrm>
            <a:off x="2159000" y="193675"/>
            <a:ext cx="45354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0"/>
              </a:spcBef>
              <a:buFont typeface="Arial" panose="020B0604020202020204" pitchFamily="34" charset="0"/>
              <a:buNone/>
            </a:pPr>
            <a:r>
              <a:rPr lang="zh-TW" altLang="en-US">
                <a:solidFill>
                  <a:schemeClr val="tx1"/>
                </a:solidFill>
                <a:latin typeface="標楷體" panose="03000509000000000000" pitchFamily="65" charset="-120"/>
                <a:ea typeface="標楷體" panose="03000509000000000000" pitchFamily="65" charset="-120"/>
              </a:rPr>
              <a:t>採購法第</a:t>
            </a:r>
            <a:r>
              <a:rPr lang="en-US" altLang="zh-TW">
                <a:solidFill>
                  <a:schemeClr val="tx1"/>
                </a:solidFill>
                <a:latin typeface="標楷體" panose="03000509000000000000" pitchFamily="65" charset="-120"/>
                <a:ea typeface="標楷體" panose="03000509000000000000" pitchFamily="65" charset="-120"/>
              </a:rPr>
              <a:t>48</a:t>
            </a:r>
            <a:r>
              <a:rPr lang="zh-TW" altLang="en-US">
                <a:solidFill>
                  <a:schemeClr val="tx1"/>
                </a:solidFill>
                <a:latin typeface="標楷體" panose="03000509000000000000" pitchFamily="65" charset="-120"/>
                <a:ea typeface="標楷體" panose="03000509000000000000" pitchFamily="65" charset="-120"/>
              </a:rPr>
              <a:t>條第</a:t>
            </a:r>
            <a:r>
              <a:rPr lang="en-US" altLang="zh-TW">
                <a:solidFill>
                  <a:schemeClr val="tx1"/>
                </a:solidFill>
                <a:latin typeface="標楷體" panose="03000509000000000000" pitchFamily="65" charset="-120"/>
                <a:ea typeface="標楷體" panose="03000509000000000000" pitchFamily="65" charset="-120"/>
              </a:rPr>
              <a:t>1</a:t>
            </a:r>
            <a:r>
              <a:rPr lang="zh-TW" altLang="en-US">
                <a:solidFill>
                  <a:schemeClr val="tx1"/>
                </a:solidFill>
                <a:latin typeface="標楷體" panose="03000509000000000000" pitchFamily="65" charset="-120"/>
                <a:ea typeface="標楷體" panose="03000509000000000000" pitchFamily="65" charset="-120"/>
              </a:rPr>
              <a:t>項各款</a:t>
            </a:r>
            <a:endParaRPr lang="en-US" altLang="zh-TW">
              <a:solidFill>
                <a:schemeClr val="tx1"/>
              </a:solidFill>
              <a:latin typeface="標楷體" panose="03000509000000000000" pitchFamily="65" charset="-120"/>
              <a:ea typeface="標楷體" panose="03000509000000000000" pitchFamily="65" charset="-120"/>
            </a:endParaRPr>
          </a:p>
        </p:txBody>
      </p:sp>
      <p:sp>
        <p:nvSpPr>
          <p:cNvPr id="61443" name="Text Box 3">
            <a:extLst>
              <a:ext uri="{FF2B5EF4-FFF2-40B4-BE49-F238E27FC236}">
                <a16:creationId xmlns:a16="http://schemas.microsoft.com/office/drawing/2014/main" id="{2A0468B6-712D-4D5B-82A2-18E3BEBDFDF3}"/>
              </a:ext>
            </a:extLst>
          </p:cNvPr>
          <p:cNvSpPr txBox="1">
            <a:spLocks noChangeArrowheads="1"/>
          </p:cNvSpPr>
          <p:nvPr/>
        </p:nvSpPr>
        <p:spPr bwMode="auto">
          <a:xfrm>
            <a:off x="177800" y="1054100"/>
            <a:ext cx="87503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en-US" altLang="zh-TW" sz="2200">
              <a:solidFill>
                <a:schemeClr val="tx1"/>
              </a:solidFill>
              <a:latin typeface="Calibri" panose="020F0502020204030204" pitchFamily="34" charset="0"/>
              <a:ea typeface="標楷體" panose="03000509000000000000" pitchFamily="65" charset="-120"/>
            </a:endParaRPr>
          </a:p>
          <a:p>
            <a:pPr eaLnBrk="1" hangingPunct="1">
              <a:spcBef>
                <a:spcPct val="20000"/>
              </a:spcBef>
              <a:buFont typeface="Wingdings" panose="05000000000000000000" pitchFamily="2" charset="2"/>
              <a:buChar char="Ø"/>
            </a:pPr>
            <a:endParaRPr lang="en-US" altLang="zh-TW" sz="2200">
              <a:solidFill>
                <a:schemeClr val="tx1"/>
              </a:solidFill>
              <a:latin typeface="標楷體" panose="03000509000000000000" pitchFamily="65" charset="-120"/>
              <a:ea typeface="標楷體" panose="03000509000000000000" pitchFamily="65" charset="-120"/>
            </a:endParaRPr>
          </a:p>
          <a:p>
            <a:pPr eaLnBrk="1" hangingPunct="1">
              <a:spcBef>
                <a:spcPct val="2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a:t>
            </a:r>
            <a:endParaRPr lang="zh-TW" altLang="en-US" sz="2200" b="0">
              <a:solidFill>
                <a:srgbClr val="FF0000"/>
              </a:solidFill>
              <a:latin typeface="標楷體" panose="03000509000000000000" pitchFamily="65" charset="-120"/>
              <a:ea typeface="標楷體" panose="03000509000000000000" pitchFamily="65" charset="-120"/>
            </a:endParaRPr>
          </a:p>
          <a:p>
            <a:pPr eaLnBrk="1" hangingPunct="1">
              <a:spcBef>
                <a:spcPct val="20000"/>
              </a:spcBef>
              <a:buFont typeface="Wingdings" panose="05000000000000000000" pitchFamily="2" charset="2"/>
              <a:buChar char="Ø"/>
            </a:pPr>
            <a:endParaRPr lang="zh-TW" altLang="en-US" sz="2200" b="0">
              <a:solidFill>
                <a:schemeClr val="tx1"/>
              </a:solidFill>
              <a:latin typeface="標楷體" panose="03000509000000000000" pitchFamily="65" charset="-120"/>
              <a:ea typeface="標楷體" panose="03000509000000000000" pitchFamily="65" charset="-120"/>
            </a:endParaRPr>
          </a:p>
        </p:txBody>
      </p:sp>
      <p:sp>
        <p:nvSpPr>
          <p:cNvPr id="61444" name="文字方塊 4">
            <a:extLst>
              <a:ext uri="{FF2B5EF4-FFF2-40B4-BE49-F238E27FC236}">
                <a16:creationId xmlns:a16="http://schemas.microsoft.com/office/drawing/2014/main" id="{BDAC35E8-3752-4088-A2AD-6FB2C4C160AB}"/>
              </a:ext>
            </a:extLst>
          </p:cNvPr>
          <p:cNvSpPr txBox="1">
            <a:spLocks noChangeArrowheads="1"/>
          </p:cNvSpPr>
          <p:nvPr/>
        </p:nvSpPr>
        <p:spPr bwMode="auto">
          <a:xfrm>
            <a:off x="427038" y="1104900"/>
            <a:ext cx="85423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變更或補充招標文件內容者。</a:t>
            </a:r>
          </a:p>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發現有足以影響採購公正之違法或不當行為者。</a:t>
            </a:r>
          </a:p>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依第八十二條規定暫緩開標者。</a:t>
            </a:r>
          </a:p>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依第八十四條規定暫停採購程序者。</a:t>
            </a:r>
          </a:p>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依第八十五條規定由招標機關另為適法之處置者。</a:t>
            </a:r>
          </a:p>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因應突發事故者。</a:t>
            </a:r>
          </a:p>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採購計畫變更或取銷採購者。</a:t>
            </a:r>
          </a:p>
          <a:p>
            <a:pPr eaLnBrk="1" hangingPunct="1">
              <a:lnSpc>
                <a:spcPct val="130000"/>
              </a:lnSpc>
              <a:spcBef>
                <a:spcPct val="0"/>
              </a:spcBef>
              <a:buClr>
                <a:srgbClr val="CC3300"/>
              </a:buClr>
              <a:buFont typeface="Wingdings" panose="05000000000000000000" pitchFamily="2" charset="2"/>
              <a:buChar char="Ø"/>
            </a:pPr>
            <a:r>
              <a:rPr lang="zh-TW" altLang="en-US" sz="2800" b="0">
                <a:solidFill>
                  <a:schemeClr val="tx1"/>
                </a:solidFill>
                <a:latin typeface="標楷體" panose="03000509000000000000" pitchFamily="65" charset="-120"/>
                <a:ea typeface="標楷體" panose="03000509000000000000" pitchFamily="65" charset="-120"/>
              </a:rPr>
              <a:t>經主管機關認定之特殊情形。</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a:extLst>
              <a:ext uri="{FF2B5EF4-FFF2-40B4-BE49-F238E27FC236}">
                <a16:creationId xmlns:a16="http://schemas.microsoft.com/office/drawing/2014/main" id="{96047355-5222-4F48-B835-7A5D4A4A74E0}"/>
              </a:ext>
            </a:extLst>
          </p:cNvPr>
          <p:cNvSpPr txBox="1">
            <a:spLocks noChangeArrowheads="1"/>
          </p:cNvSpPr>
          <p:nvPr/>
        </p:nvSpPr>
        <p:spPr bwMode="auto">
          <a:xfrm>
            <a:off x="2159000" y="193675"/>
            <a:ext cx="45354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0"/>
              </a:spcBef>
              <a:buFont typeface="Arial" panose="020B0604020202020204" pitchFamily="34" charset="0"/>
              <a:buNone/>
            </a:pPr>
            <a:r>
              <a:rPr lang="zh-TW" altLang="en-US">
                <a:solidFill>
                  <a:schemeClr val="tx1"/>
                </a:solidFill>
                <a:latin typeface="標楷體" panose="03000509000000000000" pitchFamily="65" charset="-120"/>
                <a:ea typeface="標楷體" panose="03000509000000000000" pitchFamily="65" charset="-120"/>
              </a:rPr>
              <a:t>採購法第</a:t>
            </a:r>
            <a:r>
              <a:rPr lang="en-US" altLang="zh-TW">
                <a:solidFill>
                  <a:schemeClr val="tx1"/>
                </a:solidFill>
                <a:latin typeface="標楷體" panose="03000509000000000000" pitchFamily="65" charset="-120"/>
                <a:ea typeface="標楷體" panose="03000509000000000000" pitchFamily="65" charset="-120"/>
              </a:rPr>
              <a:t>50</a:t>
            </a:r>
            <a:r>
              <a:rPr lang="zh-TW" altLang="en-US">
                <a:solidFill>
                  <a:schemeClr val="tx1"/>
                </a:solidFill>
                <a:latin typeface="標楷體" panose="03000509000000000000" pitchFamily="65" charset="-120"/>
                <a:ea typeface="標楷體" panose="03000509000000000000" pitchFamily="65" charset="-120"/>
              </a:rPr>
              <a:t>條第</a:t>
            </a:r>
            <a:r>
              <a:rPr lang="en-US" altLang="zh-TW">
                <a:solidFill>
                  <a:schemeClr val="tx1"/>
                </a:solidFill>
                <a:latin typeface="標楷體" panose="03000509000000000000" pitchFamily="65" charset="-120"/>
                <a:ea typeface="標楷體" panose="03000509000000000000" pitchFamily="65" charset="-120"/>
              </a:rPr>
              <a:t>1</a:t>
            </a:r>
            <a:r>
              <a:rPr lang="zh-TW" altLang="en-US">
                <a:solidFill>
                  <a:schemeClr val="tx1"/>
                </a:solidFill>
                <a:latin typeface="標楷體" panose="03000509000000000000" pitchFamily="65" charset="-120"/>
                <a:ea typeface="標楷體" panose="03000509000000000000" pitchFamily="65" charset="-120"/>
              </a:rPr>
              <a:t>項各款</a:t>
            </a:r>
            <a:endParaRPr lang="en-US" altLang="zh-TW">
              <a:solidFill>
                <a:schemeClr val="tx1"/>
              </a:solidFill>
              <a:latin typeface="標楷體" panose="03000509000000000000" pitchFamily="65" charset="-120"/>
              <a:ea typeface="標楷體" panose="03000509000000000000" pitchFamily="65" charset="-120"/>
            </a:endParaRPr>
          </a:p>
        </p:txBody>
      </p:sp>
      <p:sp>
        <p:nvSpPr>
          <p:cNvPr id="63491" name="Text Box 3">
            <a:extLst>
              <a:ext uri="{FF2B5EF4-FFF2-40B4-BE49-F238E27FC236}">
                <a16:creationId xmlns:a16="http://schemas.microsoft.com/office/drawing/2014/main" id="{96D00822-1010-4863-8E6A-CBFAF3D02D06}"/>
              </a:ext>
            </a:extLst>
          </p:cNvPr>
          <p:cNvSpPr txBox="1">
            <a:spLocks noChangeArrowheads="1"/>
          </p:cNvSpPr>
          <p:nvPr/>
        </p:nvSpPr>
        <p:spPr bwMode="auto">
          <a:xfrm>
            <a:off x="177800" y="1054100"/>
            <a:ext cx="87503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en-US" altLang="zh-TW" sz="2200">
              <a:solidFill>
                <a:schemeClr val="tx1"/>
              </a:solidFill>
              <a:latin typeface="Calibri" panose="020F0502020204030204" pitchFamily="34" charset="0"/>
              <a:ea typeface="標楷體" panose="03000509000000000000" pitchFamily="65" charset="-120"/>
            </a:endParaRPr>
          </a:p>
          <a:p>
            <a:pPr eaLnBrk="1" hangingPunct="1">
              <a:spcBef>
                <a:spcPct val="20000"/>
              </a:spcBef>
              <a:buFont typeface="Wingdings" panose="05000000000000000000" pitchFamily="2" charset="2"/>
              <a:buChar char="Ø"/>
            </a:pPr>
            <a:endParaRPr lang="en-US" altLang="zh-TW" sz="2200">
              <a:solidFill>
                <a:schemeClr val="tx1"/>
              </a:solidFill>
              <a:latin typeface="標楷體" panose="03000509000000000000" pitchFamily="65" charset="-120"/>
              <a:ea typeface="標楷體" panose="03000509000000000000" pitchFamily="65" charset="-120"/>
            </a:endParaRPr>
          </a:p>
          <a:p>
            <a:pPr eaLnBrk="1" hangingPunct="1">
              <a:spcBef>
                <a:spcPct val="2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a:t>
            </a:r>
            <a:endParaRPr lang="zh-TW" altLang="en-US" sz="2200" b="0">
              <a:solidFill>
                <a:srgbClr val="FF0000"/>
              </a:solidFill>
              <a:latin typeface="標楷體" panose="03000509000000000000" pitchFamily="65" charset="-120"/>
              <a:ea typeface="標楷體" panose="03000509000000000000" pitchFamily="65" charset="-120"/>
            </a:endParaRPr>
          </a:p>
          <a:p>
            <a:pPr eaLnBrk="1" hangingPunct="1">
              <a:spcBef>
                <a:spcPct val="20000"/>
              </a:spcBef>
              <a:buFont typeface="Wingdings" panose="05000000000000000000" pitchFamily="2" charset="2"/>
              <a:buChar char="Ø"/>
            </a:pPr>
            <a:endParaRPr lang="zh-TW" altLang="en-US" sz="2200" b="0">
              <a:solidFill>
                <a:schemeClr val="tx1"/>
              </a:solidFill>
              <a:latin typeface="標楷體" panose="03000509000000000000" pitchFamily="65" charset="-120"/>
              <a:ea typeface="標楷體" panose="03000509000000000000" pitchFamily="65" charset="-120"/>
            </a:endParaRPr>
          </a:p>
        </p:txBody>
      </p:sp>
      <p:sp>
        <p:nvSpPr>
          <p:cNvPr id="63492" name="文字方塊 4">
            <a:extLst>
              <a:ext uri="{FF2B5EF4-FFF2-40B4-BE49-F238E27FC236}">
                <a16:creationId xmlns:a16="http://schemas.microsoft.com/office/drawing/2014/main" id="{94F7C7A9-3DC8-495D-9CD3-8D6BA1FE531B}"/>
              </a:ext>
            </a:extLst>
          </p:cNvPr>
          <p:cNvSpPr txBox="1">
            <a:spLocks noChangeArrowheads="1"/>
          </p:cNvSpPr>
          <p:nvPr/>
        </p:nvSpPr>
        <p:spPr bwMode="auto">
          <a:xfrm>
            <a:off x="620713" y="1104900"/>
            <a:ext cx="8348662" cy="41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未依招標文件之規定投標。</a:t>
            </a:r>
          </a:p>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投標文件內容不符合招標文件之規定。</a:t>
            </a:r>
          </a:p>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借用或冒用他人名義或證件投標。</a:t>
            </a:r>
          </a:p>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以不實之文件投標。</a:t>
            </a:r>
          </a:p>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不同投標廠商間之投標文件內容有重大異常關聯</a:t>
            </a:r>
          </a:p>
          <a:p>
            <a:pPr eaLnBrk="1" hangingPunct="1">
              <a:lnSpc>
                <a:spcPct val="105000"/>
              </a:lnSpc>
              <a:spcBef>
                <a:spcPct val="0"/>
              </a:spcBef>
              <a:buClr>
                <a:srgbClr val="CC3300"/>
              </a:buClr>
              <a:buFont typeface="Wingdings" panose="05000000000000000000" pitchFamily="2" charset="2"/>
              <a:buNone/>
            </a:pPr>
            <a:r>
              <a:rPr lang="zh-TW" altLang="en-US" sz="2800" b="0" dirty="0">
                <a:solidFill>
                  <a:schemeClr val="tx1"/>
                </a:solidFill>
                <a:latin typeface="標楷體" panose="03000509000000000000" pitchFamily="65" charset="-120"/>
                <a:ea typeface="標楷體" panose="03000509000000000000" pitchFamily="65" charset="-120"/>
              </a:rPr>
              <a:t>  者。</a:t>
            </a:r>
          </a:p>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第一百零三條第一項不得參加投標或作為決標對象</a:t>
            </a:r>
          </a:p>
          <a:p>
            <a:pPr eaLnBrk="1" hangingPunct="1">
              <a:lnSpc>
                <a:spcPct val="105000"/>
              </a:lnSpc>
              <a:spcBef>
                <a:spcPct val="0"/>
              </a:spcBef>
              <a:buClr>
                <a:srgbClr val="CC3300"/>
              </a:buClr>
              <a:buFont typeface="Wingdings" panose="05000000000000000000" pitchFamily="2" charset="2"/>
              <a:buNone/>
            </a:pPr>
            <a:r>
              <a:rPr lang="zh-TW" altLang="en-US" sz="2800" b="0" dirty="0">
                <a:solidFill>
                  <a:schemeClr val="tx1"/>
                </a:solidFill>
                <a:latin typeface="標楷體" panose="03000509000000000000" pitchFamily="65" charset="-120"/>
                <a:ea typeface="標楷體" panose="03000509000000000000" pitchFamily="65" charset="-120"/>
              </a:rPr>
              <a:t>  之情形。</a:t>
            </a:r>
          </a:p>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其他影響採購公正之違反法令行為。</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a:extLst>
              <a:ext uri="{FF2B5EF4-FFF2-40B4-BE49-F238E27FC236}">
                <a16:creationId xmlns:a16="http://schemas.microsoft.com/office/drawing/2014/main" id="{BBD06843-1EEB-46FD-B7CC-B85067747D64}"/>
              </a:ext>
            </a:extLst>
          </p:cNvPr>
          <p:cNvSpPr txBox="1">
            <a:spLocks noChangeArrowheads="1"/>
          </p:cNvSpPr>
          <p:nvPr/>
        </p:nvSpPr>
        <p:spPr bwMode="auto">
          <a:xfrm>
            <a:off x="177800" y="1054100"/>
            <a:ext cx="87503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en-US" altLang="zh-TW" sz="2200">
              <a:solidFill>
                <a:schemeClr val="tx1"/>
              </a:solidFill>
              <a:latin typeface="Calibri" panose="020F0502020204030204" pitchFamily="34" charset="0"/>
              <a:ea typeface="標楷體" panose="03000509000000000000" pitchFamily="65" charset="-120"/>
            </a:endParaRPr>
          </a:p>
          <a:p>
            <a:pPr eaLnBrk="1" hangingPunct="1">
              <a:spcBef>
                <a:spcPct val="20000"/>
              </a:spcBef>
              <a:buFont typeface="Wingdings" panose="05000000000000000000" pitchFamily="2" charset="2"/>
              <a:buChar char="Ø"/>
            </a:pPr>
            <a:endParaRPr lang="en-US" altLang="zh-TW" sz="2200">
              <a:solidFill>
                <a:schemeClr val="tx1"/>
              </a:solidFill>
              <a:latin typeface="標楷體" panose="03000509000000000000" pitchFamily="65" charset="-120"/>
              <a:ea typeface="標楷體" panose="03000509000000000000" pitchFamily="65" charset="-120"/>
            </a:endParaRPr>
          </a:p>
          <a:p>
            <a:pPr eaLnBrk="1" hangingPunct="1">
              <a:spcBef>
                <a:spcPct val="2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a:t>
            </a:r>
            <a:endParaRPr lang="zh-TW" altLang="en-US" sz="2200" b="0">
              <a:solidFill>
                <a:srgbClr val="FF0000"/>
              </a:solidFill>
              <a:latin typeface="標楷體" panose="03000509000000000000" pitchFamily="65" charset="-120"/>
              <a:ea typeface="標楷體" panose="03000509000000000000" pitchFamily="65" charset="-120"/>
            </a:endParaRPr>
          </a:p>
          <a:p>
            <a:pPr eaLnBrk="1" hangingPunct="1">
              <a:spcBef>
                <a:spcPct val="20000"/>
              </a:spcBef>
              <a:buFont typeface="Wingdings" panose="05000000000000000000" pitchFamily="2" charset="2"/>
              <a:buChar char="Ø"/>
            </a:pPr>
            <a:endParaRPr lang="zh-TW" altLang="en-US" sz="2200" b="0">
              <a:solidFill>
                <a:schemeClr val="tx1"/>
              </a:solidFill>
              <a:latin typeface="標楷體" panose="03000509000000000000" pitchFamily="65" charset="-120"/>
              <a:ea typeface="標楷體" panose="03000509000000000000" pitchFamily="65" charset="-120"/>
            </a:endParaRPr>
          </a:p>
        </p:txBody>
      </p:sp>
      <p:sp>
        <p:nvSpPr>
          <p:cNvPr id="65539" name="文字方塊 4">
            <a:extLst>
              <a:ext uri="{FF2B5EF4-FFF2-40B4-BE49-F238E27FC236}">
                <a16:creationId xmlns:a16="http://schemas.microsoft.com/office/drawing/2014/main" id="{3D92885E-466B-4BD3-AA71-DB0C31C3D911}"/>
              </a:ext>
            </a:extLst>
          </p:cNvPr>
          <p:cNvSpPr txBox="1">
            <a:spLocks noChangeArrowheads="1"/>
          </p:cNvSpPr>
          <p:nvPr/>
        </p:nvSpPr>
        <p:spPr bwMode="auto">
          <a:xfrm>
            <a:off x="223838" y="1079500"/>
            <a:ext cx="892016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Calibri" panose="020F0502020204030204" pitchFamily="34" charset="0"/>
                <a:ea typeface="標楷體" panose="03000509000000000000" pitchFamily="65" charset="-120"/>
              </a:rPr>
              <a:t>開啟廠商投標文件之標封，宣布廠商之名稱或代號</a:t>
            </a:r>
            <a:r>
              <a:rPr lang="zh-TW" altLang="en-US" sz="22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家數</a:t>
            </a:r>
          </a:p>
          <a:p>
            <a:pPr eaLnBrk="1" hangingPunct="1">
              <a:lnSpc>
                <a:spcPct val="110000"/>
              </a:lnSpc>
              <a:spcBef>
                <a:spcPct val="0"/>
              </a:spcBef>
              <a:buClr>
                <a:srgbClr val="CC3300"/>
              </a:buClr>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及其他招標文件規定之事項。</a:t>
            </a:r>
            <a:r>
              <a:rPr lang="zh-TW" altLang="en-US" sz="2600" b="0">
                <a:solidFill>
                  <a:srgbClr val="FF0000"/>
                </a:solidFill>
                <a:latin typeface="Calibri" panose="020F0502020204030204" pitchFamily="34" charset="0"/>
                <a:ea typeface="標楷體" panose="03000509000000000000" pitchFamily="65" charset="-120"/>
              </a:rPr>
              <a:t>有標價者，並宣布之</a:t>
            </a:r>
            <a:r>
              <a:rPr lang="en-US" altLang="zh-TW" sz="26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細</a:t>
            </a:r>
            <a:r>
              <a:rPr lang="en-US" altLang="zh-TW" sz="2600" b="0">
                <a:solidFill>
                  <a:schemeClr val="tx1"/>
                </a:solidFill>
                <a:latin typeface="Calibri" panose="020F0502020204030204" pitchFamily="34" charset="0"/>
                <a:ea typeface="標楷體" panose="03000509000000000000" pitchFamily="65" charset="-120"/>
              </a:rPr>
              <a:t>48)</a:t>
            </a:r>
            <a:r>
              <a:rPr lang="zh-TW" altLang="en-US" sz="2200" b="0">
                <a:solidFill>
                  <a:schemeClr val="tx1"/>
                </a:solidFill>
                <a:latin typeface="Calibri" panose="020F0502020204030204" pitchFamily="34" charset="0"/>
                <a:ea typeface="標楷體" panose="03000509000000000000" pitchFamily="65" charset="-120"/>
              </a:rPr>
              <a:t>。</a:t>
            </a:r>
          </a:p>
          <a:p>
            <a:pPr eaLnBrk="1" hangingPunct="1">
              <a:lnSpc>
                <a:spcPct val="110000"/>
              </a:lnSpc>
              <a:spcBef>
                <a:spcPct val="0"/>
              </a:spcBef>
              <a:buClr>
                <a:srgbClr val="CC3300"/>
              </a:buClr>
              <a:buFont typeface="Wingdings" panose="05000000000000000000" pitchFamily="2" charset="2"/>
              <a:buNone/>
            </a:pPr>
            <a:r>
              <a:rPr lang="zh-TW" altLang="en-US" sz="2200" b="0">
                <a:solidFill>
                  <a:schemeClr val="tx1"/>
                </a:solidFill>
                <a:latin typeface="Calibri" panose="020F0502020204030204" pitchFamily="34" charset="0"/>
                <a:ea typeface="標楷體" panose="03000509000000000000" pitchFamily="65" charset="-120"/>
              </a:rPr>
              <a:t>    </a:t>
            </a:r>
            <a:r>
              <a:rPr lang="zh-TW" altLang="en-US" sz="2600" b="0">
                <a:solidFill>
                  <a:srgbClr val="FF0000"/>
                </a:solidFill>
                <a:latin typeface="Calibri" panose="020F0502020204030204" pitchFamily="34" charset="0"/>
                <a:ea typeface="標楷體" panose="03000509000000000000" pitchFamily="65" charset="-120"/>
              </a:rPr>
              <a:t>最有利標採協商措施且包括標價者，不宣布標價</a:t>
            </a:r>
            <a:r>
              <a:rPr lang="zh-TW" altLang="en-US" sz="2200" b="0">
                <a:solidFill>
                  <a:srgbClr val="FF0000"/>
                </a:solidFill>
                <a:latin typeface="Calibri" panose="020F0502020204030204" pitchFamily="34" charset="0"/>
                <a:ea typeface="標楷體" panose="03000509000000000000" pitchFamily="65" charset="-120"/>
              </a:rPr>
              <a:t> </a:t>
            </a:r>
            <a:r>
              <a:rPr lang="en-US" altLang="zh-TW" sz="2600" b="0">
                <a:solidFill>
                  <a:srgbClr val="FF0000"/>
                </a:solidFill>
                <a:latin typeface="Calibri" panose="020F0502020204030204" pitchFamily="34" charset="0"/>
                <a:ea typeface="標楷體" panose="03000509000000000000" pitchFamily="65" charset="-120"/>
              </a:rPr>
              <a:t>(</a:t>
            </a:r>
            <a:r>
              <a:rPr lang="zh-TW" altLang="en-US" sz="2600" b="0">
                <a:solidFill>
                  <a:srgbClr val="FF0000"/>
                </a:solidFill>
                <a:latin typeface="Calibri" panose="020F0502020204030204" pitchFamily="34" charset="0"/>
                <a:ea typeface="標楷體" panose="03000509000000000000" pitchFamily="65" charset="-120"/>
              </a:rPr>
              <a:t>採</a:t>
            </a:r>
            <a:r>
              <a:rPr lang="en-US" altLang="zh-TW" sz="2600" b="0">
                <a:solidFill>
                  <a:srgbClr val="FF0000"/>
                </a:solidFill>
                <a:latin typeface="Calibri" panose="020F0502020204030204" pitchFamily="34" charset="0"/>
                <a:ea typeface="標楷體" panose="03000509000000000000" pitchFamily="65" charset="-120"/>
              </a:rPr>
              <a:t>57)</a:t>
            </a:r>
            <a:r>
              <a:rPr lang="en-US" altLang="zh-TW" sz="2200" b="0">
                <a:solidFill>
                  <a:srgbClr val="FF0000"/>
                </a:solidFill>
                <a:latin typeface="Calibri" panose="020F0502020204030204" pitchFamily="34" charset="0"/>
                <a:ea typeface="標楷體" panose="03000509000000000000" pitchFamily="65" charset="-120"/>
              </a:rPr>
              <a:t> </a:t>
            </a:r>
            <a:r>
              <a:rPr lang="zh-TW" altLang="en-US" sz="2200" b="0">
                <a:solidFill>
                  <a:srgbClr val="FF0000"/>
                </a:solidFill>
                <a:latin typeface="Calibri" panose="020F0502020204030204" pitchFamily="34" charset="0"/>
                <a:ea typeface="標楷體" panose="03000509000000000000" pitchFamily="65" charset="-120"/>
              </a:rPr>
              <a:t>。</a:t>
            </a:r>
            <a:r>
              <a:rPr lang="zh-TW" altLang="en-US" sz="2600" b="0">
                <a:solidFill>
                  <a:srgbClr val="FF0000"/>
                </a:solidFill>
                <a:latin typeface="Calibri" panose="020F0502020204030204" pitchFamily="34" charset="0"/>
                <a:ea typeface="標楷體" panose="03000509000000000000" pitchFamily="65" charset="-120"/>
              </a:rPr>
              <a:t>    </a:t>
            </a:r>
          </a:p>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Calibri" panose="020F0502020204030204" pitchFamily="34" charset="0"/>
                <a:ea typeface="標楷體" panose="03000509000000000000" pitchFamily="65" charset="-120"/>
              </a:rPr>
              <a:t>機關應依採購法第</a:t>
            </a:r>
            <a:r>
              <a:rPr lang="en-US" altLang="zh-TW" sz="2600" b="0">
                <a:solidFill>
                  <a:schemeClr val="tx1"/>
                </a:solidFill>
                <a:latin typeface="Calibri" panose="020F0502020204030204" pitchFamily="34" charset="0"/>
                <a:ea typeface="標楷體" panose="03000509000000000000" pitchFamily="65" charset="-120"/>
              </a:rPr>
              <a:t>50</a:t>
            </a:r>
            <a:r>
              <a:rPr lang="zh-TW" altLang="en-US" sz="2600" b="0">
                <a:solidFill>
                  <a:schemeClr val="tx1"/>
                </a:solidFill>
                <a:latin typeface="Calibri" panose="020F0502020204030204" pitchFamily="34" charset="0"/>
                <a:ea typeface="標楷體" panose="03000509000000000000" pitchFamily="65" charset="-120"/>
              </a:rPr>
              <a:t>條、第</a:t>
            </a:r>
            <a:r>
              <a:rPr lang="en-US" altLang="zh-TW" sz="2600" b="0">
                <a:solidFill>
                  <a:schemeClr val="tx1"/>
                </a:solidFill>
                <a:latin typeface="Calibri" panose="020F0502020204030204" pitchFamily="34" charset="0"/>
                <a:ea typeface="標楷體" panose="03000509000000000000" pitchFamily="65" charset="-120"/>
              </a:rPr>
              <a:t>51</a:t>
            </a:r>
            <a:r>
              <a:rPr lang="zh-TW" altLang="en-US" sz="2600" b="0">
                <a:solidFill>
                  <a:schemeClr val="tx1"/>
                </a:solidFill>
                <a:latin typeface="Calibri" panose="020F0502020204030204" pitchFamily="34" charset="0"/>
                <a:ea typeface="標楷體" panose="03000509000000000000" pitchFamily="65" charset="-120"/>
              </a:rPr>
              <a:t>條、施行細則第</a:t>
            </a:r>
            <a:r>
              <a:rPr lang="en-US" altLang="zh-TW" sz="2600" b="0">
                <a:solidFill>
                  <a:schemeClr val="tx1"/>
                </a:solidFill>
                <a:latin typeface="Calibri" panose="020F0502020204030204" pitchFamily="34" charset="0"/>
                <a:ea typeface="標楷體" panose="03000509000000000000" pitchFamily="65" charset="-120"/>
              </a:rPr>
              <a:t>60</a:t>
            </a:r>
            <a:r>
              <a:rPr lang="zh-TW" altLang="en-US" sz="2600" b="0">
                <a:solidFill>
                  <a:schemeClr val="tx1"/>
                </a:solidFill>
                <a:latin typeface="Calibri" panose="020F0502020204030204" pitchFamily="34" charset="0"/>
                <a:ea typeface="標楷體" panose="03000509000000000000" pitchFamily="65" charset="-120"/>
              </a:rPr>
              <a:t>條及個案</a:t>
            </a:r>
          </a:p>
          <a:p>
            <a:pPr eaLnBrk="1" hangingPunct="1">
              <a:lnSpc>
                <a:spcPct val="11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    招標文件規定辦理審標，有疑義者，得通知廠商提出說</a:t>
            </a:r>
          </a:p>
          <a:p>
            <a:pPr eaLnBrk="1" hangingPunct="1">
              <a:lnSpc>
                <a:spcPct val="11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    明，明顯打字或書寫錯誤與標價無關，得允許更正</a:t>
            </a:r>
            <a:r>
              <a:rPr lang="en-US" altLang="zh-TW" sz="2200" b="0">
                <a:solidFill>
                  <a:schemeClr val="tx1"/>
                </a:solidFill>
                <a:latin typeface="Calibri" panose="020F0502020204030204" pitchFamily="34" charset="0"/>
                <a:ea typeface="標楷體" panose="03000509000000000000" pitchFamily="65" charset="-120"/>
              </a:rPr>
              <a:t>。     </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65540" name="Rectangle 4">
            <a:extLst>
              <a:ext uri="{FF2B5EF4-FFF2-40B4-BE49-F238E27FC236}">
                <a16:creationId xmlns:a16="http://schemas.microsoft.com/office/drawing/2014/main" id="{F4B0C7CD-A4A9-4666-BB11-6BCB6A3416E3}"/>
              </a:ext>
            </a:extLst>
          </p:cNvPr>
          <p:cNvSpPr>
            <a:spLocks noChangeArrowheads="1"/>
          </p:cNvSpPr>
          <p:nvPr/>
        </p:nvSpPr>
        <p:spPr bwMode="auto">
          <a:xfrm>
            <a:off x="3652838" y="273050"/>
            <a:ext cx="1809750" cy="579438"/>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a:solidFill>
                  <a:schemeClr val="tx1"/>
                </a:solidFill>
                <a:latin typeface="Calibri" panose="020F0502020204030204" pitchFamily="34" charset="0"/>
                <a:ea typeface="標楷體" panose="03000509000000000000" pitchFamily="65" charset="-120"/>
              </a:rPr>
              <a:t>審標作業</a:t>
            </a:r>
          </a:p>
        </p:txBody>
      </p:sp>
      <p:sp>
        <p:nvSpPr>
          <p:cNvPr id="65541" name="Text Box 8">
            <a:extLst>
              <a:ext uri="{FF2B5EF4-FFF2-40B4-BE49-F238E27FC236}">
                <a16:creationId xmlns:a16="http://schemas.microsoft.com/office/drawing/2014/main" id="{764E5037-581C-49F3-A61E-EB359DDAD738}"/>
              </a:ext>
            </a:extLst>
          </p:cNvPr>
          <p:cNvSpPr txBox="1">
            <a:spLocks noChangeArrowheads="1"/>
          </p:cNvSpPr>
          <p:nvPr/>
        </p:nvSpPr>
        <p:spPr bwMode="auto">
          <a:xfrm>
            <a:off x="1057275" y="3800475"/>
            <a:ext cx="7874000" cy="2446338"/>
          </a:xfrm>
          <a:prstGeom prst="rect">
            <a:avLst/>
          </a:prstGeom>
          <a:solidFill>
            <a:srgbClr val="FFFF99"/>
          </a:solidFill>
          <a:ln w="9525">
            <a:solidFill>
              <a:srgbClr val="000000"/>
            </a:solidFill>
            <a:prstDash val="dash"/>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Blip>
                <a:blip r:embed="rId3"/>
              </a:buBlip>
            </a:pPr>
            <a:r>
              <a:rPr lang="zh-TW" altLang="en-US" sz="2200" b="0">
                <a:solidFill>
                  <a:schemeClr val="tx1"/>
                </a:solidFill>
                <a:latin typeface="Calibri" panose="020F0502020204030204" pitchFamily="34" charset="0"/>
                <a:ea typeface="標楷體" panose="03000509000000000000" pitchFamily="65" charset="-120"/>
              </a:rPr>
              <a:t>檢視投標廠商聲明書</a:t>
            </a:r>
          </a:p>
          <a:p>
            <a:pPr eaLnBrk="1" hangingPunct="1">
              <a:lnSpc>
                <a:spcPct val="100000"/>
              </a:lnSpc>
              <a:spcBef>
                <a:spcPct val="0"/>
              </a:spcBef>
              <a:buFont typeface="Arial" panose="020B0604020202020204" pitchFamily="34" charset="0"/>
              <a:buBlip>
                <a:blip r:embed="rId3"/>
              </a:buBlip>
            </a:pPr>
            <a:r>
              <a:rPr lang="zh-TW" altLang="en-US" sz="2200" b="0">
                <a:solidFill>
                  <a:schemeClr val="tx1"/>
                </a:solidFill>
                <a:latin typeface="Calibri" panose="020F0502020204030204" pitchFamily="34" charset="0"/>
                <a:ea typeface="標楷體" panose="03000509000000000000" pitchFamily="65" charset="-120"/>
              </a:rPr>
              <a:t>資格、規格證明文件是否符合招標規定，並確認其真實性</a:t>
            </a:r>
          </a:p>
          <a:p>
            <a:pPr eaLnBrk="1" hangingPunct="1">
              <a:lnSpc>
                <a:spcPct val="100000"/>
              </a:lnSpc>
              <a:spcBef>
                <a:spcPct val="0"/>
              </a:spcBef>
              <a:buFont typeface="Arial" panose="020B0604020202020204" pitchFamily="34" charset="0"/>
              <a:buBlip>
                <a:blip r:embed="rId3"/>
              </a:buBlip>
            </a:pPr>
            <a:r>
              <a:rPr lang="zh-TW" altLang="en-US" sz="2200" b="0">
                <a:solidFill>
                  <a:schemeClr val="tx1"/>
                </a:solidFill>
                <a:latin typeface="Calibri" panose="020F0502020204030204" pitchFamily="34" charset="0"/>
                <a:ea typeface="標楷體" panose="03000509000000000000" pitchFamily="65" charset="-120"/>
              </a:rPr>
              <a:t>注意投標文件內容有無重大異常關聯或影響採購公正之違法</a:t>
            </a:r>
          </a:p>
          <a:p>
            <a:pPr eaLnBrk="1" hangingPunct="1">
              <a:lnSpc>
                <a:spcPct val="100000"/>
              </a:lnSpc>
              <a:spcBef>
                <a:spcPct val="0"/>
              </a:spcBef>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   或不當行為</a:t>
            </a:r>
            <a:endParaRPr lang="en-US" altLang="zh-TW" sz="22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ct val="0"/>
              </a:spcBef>
              <a:buFont typeface="Arial" panose="020B0604020202020204" pitchFamily="34" charset="0"/>
              <a:buBlip>
                <a:blip r:embed="rId3"/>
              </a:buBlip>
            </a:pPr>
            <a:r>
              <a:rPr lang="zh-TW" altLang="en-US" sz="2200" b="0">
                <a:solidFill>
                  <a:schemeClr val="tx1"/>
                </a:solidFill>
                <a:latin typeface="Calibri" panose="020F0502020204030204" pitchFamily="34" charset="0"/>
                <a:ea typeface="標楷體" panose="03000509000000000000" pitchFamily="65" charset="-120"/>
              </a:rPr>
              <a:t>服務建議書內容是否符合招標文件規定</a:t>
            </a:r>
          </a:p>
          <a:p>
            <a:pPr eaLnBrk="1" hangingPunct="1">
              <a:lnSpc>
                <a:spcPct val="100000"/>
              </a:lnSpc>
              <a:spcBef>
                <a:spcPct val="0"/>
              </a:spcBef>
              <a:buFont typeface="Arial" panose="020B0604020202020204" pitchFamily="34" charset="0"/>
              <a:buBlip>
                <a:blip r:embed="rId3"/>
              </a:buBlip>
            </a:pPr>
            <a:r>
              <a:rPr lang="zh-TW" altLang="en-US" sz="2200" b="0">
                <a:solidFill>
                  <a:schemeClr val="tx1"/>
                </a:solidFill>
                <a:latin typeface="Calibri" panose="020F0502020204030204" pitchFamily="34" charset="0"/>
                <a:ea typeface="標楷體" panose="03000509000000000000" pitchFamily="65" charset="-120"/>
              </a:rPr>
              <a:t>廠商投標文件內記載金額之文字</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大寫</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與號碼</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小寫</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不符，以</a:t>
            </a:r>
          </a:p>
          <a:p>
            <a:pPr eaLnBrk="1" hangingPunct="1">
              <a:lnSpc>
                <a:spcPct val="100000"/>
              </a:lnSpc>
              <a:spcBef>
                <a:spcPct val="0"/>
              </a:spcBef>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   文字為準</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細</a:t>
            </a:r>
            <a:r>
              <a:rPr lang="en-US" altLang="zh-TW" sz="2200" b="0">
                <a:solidFill>
                  <a:schemeClr val="tx1"/>
                </a:solidFill>
                <a:latin typeface="Calibri" panose="020F0502020204030204" pitchFamily="34" charset="0"/>
                <a:ea typeface="標楷體" panose="03000509000000000000" pitchFamily="65" charset="-120"/>
              </a:rPr>
              <a:t>81)</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65542" name="AutoShape 9">
            <a:extLst>
              <a:ext uri="{FF2B5EF4-FFF2-40B4-BE49-F238E27FC236}">
                <a16:creationId xmlns:a16="http://schemas.microsoft.com/office/drawing/2014/main" id="{79B513A7-19C6-4F2C-AE37-CF3484306287}"/>
              </a:ext>
            </a:extLst>
          </p:cNvPr>
          <p:cNvSpPr>
            <a:spLocks noChangeArrowheads="1"/>
          </p:cNvSpPr>
          <p:nvPr/>
        </p:nvSpPr>
        <p:spPr bwMode="auto">
          <a:xfrm>
            <a:off x="355600" y="3871913"/>
            <a:ext cx="606425" cy="2089150"/>
          </a:xfrm>
          <a:prstGeom prst="rightArrowCallout">
            <a:avLst>
              <a:gd name="adj1" fmla="val 86126"/>
              <a:gd name="adj2" fmla="val 86126"/>
              <a:gd name="adj3" fmla="val 16667"/>
              <a:gd name="adj4" fmla="val 66667"/>
            </a:avLst>
          </a:prstGeom>
          <a:solidFill>
            <a:srgbClr val="FF99CC"/>
          </a:solidFill>
          <a:ln>
            <a:noFill/>
          </a:ln>
          <a:effectLst>
            <a:prstShdw prst="shdw17" dist="17961" dir="2700000">
              <a:srgbClr val="995C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65543" name="Text Box 10">
            <a:extLst>
              <a:ext uri="{FF2B5EF4-FFF2-40B4-BE49-F238E27FC236}">
                <a16:creationId xmlns:a16="http://schemas.microsoft.com/office/drawing/2014/main" id="{E106F223-CCAB-4FC0-AEBA-4DB85E9103D3}"/>
              </a:ext>
            </a:extLst>
          </p:cNvPr>
          <p:cNvSpPr txBox="1">
            <a:spLocks noChangeArrowheads="1"/>
          </p:cNvSpPr>
          <p:nvPr/>
        </p:nvSpPr>
        <p:spPr bwMode="auto">
          <a:xfrm>
            <a:off x="301625" y="3967163"/>
            <a:ext cx="519113" cy="185102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重點</a:t>
            </a:r>
          </a:p>
        </p:txBody>
      </p:sp>
      <p:sp>
        <p:nvSpPr>
          <p:cNvPr id="44038" name="二十四角星形 15">
            <a:extLst>
              <a:ext uri="{FF2B5EF4-FFF2-40B4-BE49-F238E27FC236}">
                <a16:creationId xmlns:a16="http://schemas.microsoft.com/office/drawing/2014/main" id="{3BA38D3F-A687-48EE-8B32-B5F21335F286}"/>
              </a:ext>
            </a:extLst>
          </p:cNvPr>
          <p:cNvSpPr>
            <a:spLocks noChangeArrowheads="1"/>
          </p:cNvSpPr>
          <p:nvPr/>
        </p:nvSpPr>
        <p:spPr bwMode="auto">
          <a:xfrm>
            <a:off x="5472113" y="274638"/>
            <a:ext cx="620712" cy="588962"/>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B49B8-81DD-1118-C098-F0E6610A0E7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5828DAFC-7344-4713-3751-86B1EA45C956}"/>
              </a:ext>
            </a:extLst>
          </p:cNvPr>
          <p:cNvSpPr txBox="1">
            <a:spLocks noChangeArrowheads="1"/>
          </p:cNvSpPr>
          <p:nvPr/>
        </p:nvSpPr>
        <p:spPr bwMode="auto">
          <a:xfrm>
            <a:off x="317500" y="427038"/>
            <a:ext cx="8498509"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sz="3100" dirty="0">
                <a:latin typeface="標楷體" panose="03000509000000000000" pitchFamily="65" charset="-120"/>
                <a:ea typeface="標楷體" panose="03000509000000000000" pitchFamily="65" charset="-120"/>
              </a:rPr>
              <a:t>不得於招標文件規定廠商投標文件為不合格標令</a:t>
            </a:r>
            <a:endParaRPr lang="zh-TW" altLang="en-US" sz="3100"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08F7EBD0-9D7A-EE33-8116-0E5E8AEE3C6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工程企字第</a:t>
            </a:r>
            <a:r>
              <a:rPr lang="en-US" altLang="zh-TW" sz="3200" dirty="0">
                <a:latin typeface="標楷體" panose="03000509000000000000" pitchFamily="65" charset="-120"/>
                <a:ea typeface="標楷體" panose="03000509000000000000" pitchFamily="65" charset="-120"/>
              </a:rPr>
              <a:t>1140100194</a:t>
            </a:r>
            <a:r>
              <a:rPr lang="zh-TW" altLang="en-US" sz="3200" dirty="0">
                <a:latin typeface="標楷體" panose="03000509000000000000" pitchFamily="65" charset="-120"/>
                <a:ea typeface="標楷體" panose="03000509000000000000" pitchFamily="65" charset="-120"/>
              </a:rPr>
              <a:t>號令</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4</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日</a:t>
            </a:r>
            <a:r>
              <a:rPr lang="en-US" altLang="zh-TW" sz="3200" dirty="0">
                <a:latin typeface="標楷體" panose="03000509000000000000" pitchFamily="65" charset="-120"/>
                <a:ea typeface="標楷體" panose="03000509000000000000" pitchFamily="65" charset="-120"/>
              </a:rPr>
              <a:t>)</a:t>
            </a:r>
          </a:p>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878013" indent="-890588" algn="just">
              <a:lnSpc>
                <a:spcPct val="100000"/>
              </a:lnSpc>
              <a:spcBef>
                <a:spcPts val="600"/>
              </a:spcBef>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修正</a:t>
            </a:r>
            <a:r>
              <a:rPr lang="en-US" altLang="zh-TW" dirty="0">
                <a:latin typeface="標楷體" panose="03000509000000000000" pitchFamily="65" charset="-120"/>
                <a:ea typeface="標楷體" panose="03000509000000000000" pitchFamily="65" charset="-120"/>
              </a:rPr>
              <a:t>96</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08</a:t>
            </a:r>
            <a:r>
              <a:rPr lang="zh-TW" altLang="en-US" dirty="0">
                <a:latin typeface="標楷體" panose="03000509000000000000" pitchFamily="65" charset="-120"/>
                <a:ea typeface="標楷體" panose="03000509000000000000" pitchFamily="65" charset="-120"/>
              </a:rPr>
              <a:t>日工程企字第</a:t>
            </a:r>
            <a:r>
              <a:rPr lang="en-US" altLang="zh-TW" dirty="0">
                <a:latin typeface="標楷體" panose="03000509000000000000" pitchFamily="65" charset="-120"/>
                <a:ea typeface="標楷體" panose="03000509000000000000" pitchFamily="65" charset="-120"/>
              </a:rPr>
              <a:t>09600182560</a:t>
            </a:r>
            <a:r>
              <a:rPr lang="zh-TW" altLang="en-US" dirty="0">
                <a:latin typeface="標楷體" panose="03000509000000000000" pitchFamily="65" charset="-120"/>
                <a:ea typeface="標楷體" panose="03000509000000000000" pitchFamily="65" charset="-120"/>
              </a:rPr>
              <a:t>號令。</a:t>
            </a:r>
            <a:endParaRPr lang="en-US" altLang="zh-TW" dirty="0">
              <a:latin typeface="標楷體" panose="03000509000000000000" pitchFamily="65" charset="-120"/>
              <a:ea typeface="標楷體" panose="03000509000000000000" pitchFamily="65" charset="-120"/>
            </a:endParaRPr>
          </a:p>
          <a:p>
            <a:pPr marL="1878013" indent="-890588" algn="just">
              <a:lnSpc>
                <a:spcPct val="100000"/>
              </a:lnSpc>
              <a:spcBef>
                <a:spcPts val="600"/>
              </a:spcBef>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配合電子採購作業辦法，廠商投標要附領標電子憑據。</a:t>
            </a:r>
            <a:endParaRPr lang="en-US" altLang="zh-TW" dirty="0">
              <a:latin typeface="標楷體" panose="03000509000000000000" pitchFamily="65" charset="-120"/>
              <a:ea typeface="標楷體" panose="03000509000000000000" pitchFamily="65" charset="-120"/>
            </a:endParaRPr>
          </a:p>
          <a:p>
            <a:pPr marL="1878013" indent="-890588" algn="just">
              <a:lnSpc>
                <a:spcPct val="100000"/>
              </a:lnSpc>
              <a:spcBef>
                <a:spcPts val="600"/>
              </a:spcBef>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招標文件要求投標廠商投標文件應標示正、副本</a:t>
            </a:r>
            <a:r>
              <a:rPr lang="zh-TW" altLang="en-US" dirty="0">
                <a:latin typeface="標楷體" panose="03000509000000000000" pitchFamily="65" charset="-120"/>
                <a:ea typeface="標楷體" panose="03000509000000000000" pitchFamily="65" charset="-120"/>
              </a:rPr>
              <a:t>，應</a:t>
            </a:r>
            <a:r>
              <a:rPr lang="zh-TW" altLang="zh-TW" dirty="0">
                <a:latin typeface="標楷體" panose="03000509000000000000" pitchFamily="65" charset="-120"/>
                <a:ea typeface="標楷體" panose="03000509000000000000" pitchFamily="65" charset="-120"/>
              </a:rPr>
              <a:t>非</a:t>
            </a:r>
            <a:r>
              <a:rPr lang="zh-TW" altLang="en-US" dirty="0">
                <a:latin typeface="標楷體" panose="03000509000000000000" pitchFamily="65" charset="-120"/>
                <a:ea typeface="標楷體" panose="03000509000000000000" pitchFamily="65" charset="-120"/>
              </a:rPr>
              <a:t>屬</a:t>
            </a:r>
            <a:r>
              <a:rPr lang="zh-TW" altLang="zh-TW" dirty="0">
                <a:latin typeface="標楷體" panose="03000509000000000000" pitchFamily="65" charset="-120"/>
                <a:ea typeface="標楷體" panose="03000509000000000000" pitchFamily="65" charset="-120"/>
              </a:rPr>
              <a:t>為不合格標</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987425" indent="0" algn="just">
              <a:spcBef>
                <a:spcPts val="600"/>
              </a:spcBef>
              <a:buNone/>
            </a:pP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313138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圓角矩形 5">
            <a:extLst>
              <a:ext uri="{FF2B5EF4-FFF2-40B4-BE49-F238E27FC236}">
                <a16:creationId xmlns:a16="http://schemas.microsoft.com/office/drawing/2014/main" id="{33448904-4DC1-47C3-8B9F-37532628A615}"/>
              </a:ext>
            </a:extLst>
          </p:cNvPr>
          <p:cNvSpPr>
            <a:spLocks noChangeArrowheads="1"/>
          </p:cNvSpPr>
          <p:nvPr/>
        </p:nvSpPr>
        <p:spPr bwMode="auto">
          <a:xfrm>
            <a:off x="236078" y="1046163"/>
            <a:ext cx="8801868" cy="4257675"/>
          </a:xfrm>
          <a:prstGeom prst="roundRect">
            <a:avLst>
              <a:gd name="adj" fmla="val 16667"/>
            </a:avLst>
          </a:prstGeom>
          <a:solidFill>
            <a:srgbClr val="FFFFCC"/>
          </a:solidFill>
          <a:ln w="25400">
            <a:solidFill>
              <a:srgbClr val="00956F"/>
            </a:solidFill>
            <a:round/>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67587" name="Rectangle 2">
            <a:extLst>
              <a:ext uri="{FF2B5EF4-FFF2-40B4-BE49-F238E27FC236}">
                <a16:creationId xmlns:a16="http://schemas.microsoft.com/office/drawing/2014/main" id="{6BC9C238-7E7F-4223-9F35-D8A43C92658C}"/>
              </a:ext>
            </a:extLst>
          </p:cNvPr>
          <p:cNvSpPr>
            <a:spLocks noGrp="1" noChangeArrowheads="1"/>
          </p:cNvSpPr>
          <p:nvPr>
            <p:ph type="title" idx="4294967295"/>
          </p:nvPr>
        </p:nvSpPr>
        <p:spPr>
          <a:xfrm>
            <a:off x="492125" y="382588"/>
            <a:ext cx="8139113" cy="603250"/>
          </a:xfrm>
          <a:noFill/>
        </p:spPr>
        <p:txBody>
          <a:bodyPr/>
          <a:lstStyle/>
          <a:p>
            <a:r>
              <a:rPr lang="zh-TW" altLang="en-US" sz="3200" b="1">
                <a:solidFill>
                  <a:schemeClr val="tx1"/>
                </a:solidFill>
                <a:latin typeface="標楷體" panose="03000509000000000000" pitchFamily="65" charset="-120"/>
                <a:ea typeface="標楷體" panose="03000509000000000000" pitchFamily="65" charset="-120"/>
              </a:rPr>
              <a:t>投標文件重大異常關聯</a:t>
            </a:r>
            <a:r>
              <a:rPr lang="en-US" altLang="zh-TW" sz="3200" b="1">
                <a:solidFill>
                  <a:schemeClr val="tx1"/>
                </a:solidFill>
                <a:latin typeface="標楷體" panose="03000509000000000000" pitchFamily="65" charset="-120"/>
                <a:ea typeface="標楷體" panose="03000509000000000000" pitchFamily="65" charset="-120"/>
              </a:rPr>
              <a:t>(</a:t>
            </a:r>
            <a:r>
              <a:rPr lang="zh-TW" altLang="en-US" sz="3200" b="1">
                <a:solidFill>
                  <a:schemeClr val="tx1"/>
                </a:solidFill>
                <a:latin typeface="標楷體" panose="03000509000000000000" pitchFamily="65" charset="-120"/>
                <a:ea typeface="標楷體" panose="03000509000000000000" pitchFamily="65" charset="-120"/>
              </a:rPr>
              <a:t>採</a:t>
            </a:r>
            <a:r>
              <a:rPr lang="en-US" altLang="zh-TW" sz="3200" b="1">
                <a:solidFill>
                  <a:schemeClr val="tx1"/>
                </a:solidFill>
                <a:latin typeface="標楷體" panose="03000509000000000000" pitchFamily="65" charset="-120"/>
                <a:ea typeface="標楷體" panose="03000509000000000000" pitchFamily="65" charset="-120"/>
              </a:rPr>
              <a:t>50-1-5)</a:t>
            </a:r>
          </a:p>
        </p:txBody>
      </p:sp>
      <p:sp>
        <p:nvSpPr>
          <p:cNvPr id="67588" name="Rectangle 3">
            <a:extLst>
              <a:ext uri="{FF2B5EF4-FFF2-40B4-BE49-F238E27FC236}">
                <a16:creationId xmlns:a16="http://schemas.microsoft.com/office/drawing/2014/main" id="{297BC7C8-1A7F-49F6-9DFC-C51513367164}"/>
              </a:ext>
            </a:extLst>
          </p:cNvPr>
          <p:cNvSpPr>
            <a:spLocks noGrp="1" noChangeArrowheads="1"/>
          </p:cNvSpPr>
          <p:nvPr>
            <p:ph type="body" idx="4294967295"/>
          </p:nvPr>
        </p:nvSpPr>
        <p:spPr>
          <a:xfrm>
            <a:off x="492125" y="1028701"/>
            <a:ext cx="8437562" cy="3603625"/>
          </a:xfrm>
          <a:noFill/>
        </p:spPr>
        <p:txBody>
          <a:bodyPr/>
          <a:lstStyle/>
          <a:p>
            <a:pPr>
              <a:lnSpc>
                <a:spcPct val="105000"/>
              </a:lnSpc>
              <a:spcBef>
                <a:spcPct val="0"/>
              </a:spcBef>
              <a:buClr>
                <a:srgbClr val="CC3300"/>
              </a:buClr>
              <a:buFont typeface="Wingdings" panose="05000000000000000000" pitchFamily="2" charset="2"/>
              <a:buChar char="Ø"/>
            </a:pPr>
            <a:r>
              <a:rPr lang="zh-TW" altLang="en-US" sz="2700" b="0" dirty="0">
                <a:solidFill>
                  <a:srgbClr val="FF0000"/>
                </a:solidFill>
                <a:latin typeface="標楷體" panose="03000509000000000000" pitchFamily="65" charset="-120"/>
                <a:ea typeface="標楷體" panose="03000509000000000000" pitchFamily="65" charset="-120"/>
              </a:rPr>
              <a:t>投標文件所載負責人為同一人</a:t>
            </a:r>
          </a:p>
          <a:p>
            <a:pPr>
              <a:lnSpc>
                <a:spcPct val="105000"/>
              </a:lnSpc>
              <a:spcBef>
                <a:spcPct val="0"/>
              </a:spcBef>
              <a:buClr>
                <a:srgbClr val="CC3300"/>
              </a:buClr>
              <a:buFont typeface="Wingdings" panose="05000000000000000000" pitchFamily="2" charset="2"/>
              <a:buChar char="Ø"/>
            </a:pPr>
            <a:r>
              <a:rPr lang="zh-TW" altLang="en-US" sz="2700" b="0" dirty="0">
                <a:solidFill>
                  <a:schemeClr val="tx1"/>
                </a:solidFill>
                <a:latin typeface="標楷體" panose="03000509000000000000" pitchFamily="65" charset="-120"/>
                <a:ea typeface="標楷體" panose="03000509000000000000" pitchFamily="65" charset="-120"/>
              </a:rPr>
              <a:t>投標文件由同一人</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廠商</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繕寫或備具</a:t>
            </a:r>
          </a:p>
          <a:p>
            <a:pPr>
              <a:lnSpc>
                <a:spcPct val="105000"/>
              </a:lnSpc>
              <a:spcBef>
                <a:spcPct val="0"/>
              </a:spcBef>
              <a:buClr>
                <a:srgbClr val="CC3300"/>
              </a:buClr>
              <a:buFont typeface="Wingdings" panose="05000000000000000000" pitchFamily="2" charset="2"/>
              <a:buChar char="Ø"/>
            </a:pPr>
            <a:r>
              <a:rPr lang="zh-TW" altLang="en-US" sz="2700" b="0" dirty="0">
                <a:solidFill>
                  <a:schemeClr val="tx1"/>
                </a:solidFill>
                <a:latin typeface="標楷體" panose="03000509000000000000" pitchFamily="65" charset="-120"/>
                <a:ea typeface="標楷體" panose="03000509000000000000" pitchFamily="65" charset="-120"/>
              </a:rPr>
              <a:t>押標金由同一人</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廠商</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繳納或申請退還</a:t>
            </a:r>
          </a:p>
          <a:p>
            <a:pPr>
              <a:lnSpc>
                <a:spcPct val="105000"/>
              </a:lnSpc>
              <a:spcBef>
                <a:spcPct val="0"/>
              </a:spcBef>
              <a:buClr>
                <a:srgbClr val="CC3300"/>
              </a:buClr>
              <a:buFont typeface="Wingdings" panose="05000000000000000000" pitchFamily="2" charset="2"/>
              <a:buChar char="Ø"/>
            </a:pPr>
            <a:r>
              <a:rPr lang="zh-TW" altLang="en-US" sz="2700" b="0" dirty="0">
                <a:solidFill>
                  <a:schemeClr val="tx1"/>
                </a:solidFill>
                <a:latin typeface="標楷體" panose="03000509000000000000" pitchFamily="65" charset="-120"/>
                <a:ea typeface="標楷體" panose="03000509000000000000" pitchFamily="65" charset="-120"/>
              </a:rPr>
              <a:t>投標標封或通知機關信函號碼連號，顯係同一人</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廠商</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所為者 </a:t>
            </a:r>
          </a:p>
          <a:p>
            <a:pPr>
              <a:lnSpc>
                <a:spcPct val="105000"/>
              </a:lnSpc>
              <a:spcBef>
                <a:spcPct val="0"/>
              </a:spcBef>
              <a:buClr>
                <a:srgbClr val="CC3300"/>
              </a:buClr>
              <a:buFont typeface="Wingdings" panose="05000000000000000000" pitchFamily="2" charset="2"/>
              <a:buChar char="Ø"/>
            </a:pPr>
            <a:r>
              <a:rPr lang="zh-TW" altLang="en-US" sz="2700" b="0" dirty="0">
                <a:solidFill>
                  <a:schemeClr val="tx1"/>
                </a:solidFill>
                <a:latin typeface="標楷體" panose="03000509000000000000" pitchFamily="65" charset="-120"/>
                <a:ea typeface="標楷體" panose="03000509000000000000" pitchFamily="65" charset="-120"/>
              </a:rPr>
              <a:t>廠商地址、電話號碼、傳真機號碼、聯絡人或電子郵件網址相同者</a:t>
            </a:r>
          </a:p>
          <a:p>
            <a:pPr>
              <a:lnSpc>
                <a:spcPct val="105000"/>
              </a:lnSpc>
              <a:spcBef>
                <a:spcPct val="0"/>
              </a:spcBef>
              <a:buClr>
                <a:srgbClr val="CC3300"/>
              </a:buClr>
              <a:buFont typeface="Wingdings" panose="05000000000000000000" pitchFamily="2" charset="2"/>
              <a:buChar char="Ø"/>
            </a:pPr>
            <a:r>
              <a:rPr lang="zh-TW" altLang="en-US" sz="2700" b="0" dirty="0">
                <a:solidFill>
                  <a:schemeClr val="tx1"/>
                </a:solidFill>
                <a:latin typeface="標楷體" panose="03000509000000000000" pitchFamily="65" charset="-120"/>
                <a:ea typeface="標楷體" panose="03000509000000000000" pitchFamily="65" charset="-120"/>
              </a:rPr>
              <a:t>其他顯係同一人</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廠商</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所為之情形者</a:t>
            </a:r>
            <a:r>
              <a:rPr lang="en-US" altLang="zh-TW" sz="2700" b="0" dirty="0">
                <a:solidFill>
                  <a:schemeClr val="tx1"/>
                </a:solidFill>
                <a:latin typeface="標楷體" panose="03000509000000000000" pitchFamily="65" charset="-120"/>
                <a:ea typeface="標楷體" panose="03000509000000000000" pitchFamily="65" charset="-120"/>
              </a:rPr>
              <a:t>(</a:t>
            </a:r>
            <a:r>
              <a:rPr lang="zh-TW" altLang="en-US" sz="2700" b="0" dirty="0">
                <a:solidFill>
                  <a:schemeClr val="tx1"/>
                </a:solidFill>
                <a:latin typeface="標楷體" panose="03000509000000000000" pitchFamily="65" charset="-120"/>
                <a:ea typeface="標楷體" panose="03000509000000000000" pitchFamily="65" charset="-120"/>
              </a:rPr>
              <a:t>例如出席開標之不同廠商代表屬同一廠商員工</a:t>
            </a:r>
            <a:r>
              <a:rPr lang="en-US" altLang="zh-TW" sz="2700" b="0" dirty="0">
                <a:solidFill>
                  <a:schemeClr val="tx1"/>
                </a:solidFill>
                <a:latin typeface="標楷體" panose="03000509000000000000" pitchFamily="65" charset="-120"/>
                <a:ea typeface="標楷體" panose="03000509000000000000" pitchFamily="65" charset="-120"/>
              </a:rPr>
              <a:t>)</a:t>
            </a:r>
          </a:p>
          <a:p>
            <a:pPr>
              <a:lnSpc>
                <a:spcPct val="105000"/>
              </a:lnSpc>
              <a:spcBef>
                <a:spcPct val="0"/>
              </a:spcBef>
              <a:buClr>
                <a:srgbClr val="CC3300"/>
              </a:buClr>
              <a:buFont typeface="Wingdings" panose="05000000000000000000" pitchFamily="2" charset="2"/>
              <a:buChar char="Ø"/>
            </a:pPr>
            <a:r>
              <a:rPr lang="zh-TW" altLang="en-US" sz="2700" b="0" dirty="0">
                <a:solidFill>
                  <a:schemeClr val="tx1"/>
                </a:solidFill>
                <a:latin typeface="標楷體" panose="03000509000000000000" pitchFamily="65" charset="-120"/>
                <a:ea typeface="標楷體" panose="03000509000000000000" pitchFamily="65" charset="-120"/>
              </a:rPr>
              <a:t>廠商投標文件所載負責人為同一人</a:t>
            </a:r>
            <a:endParaRPr lang="en-US" altLang="zh-TW" sz="2700" b="0" dirty="0">
              <a:solidFill>
                <a:schemeClr val="tx1"/>
              </a:solidFill>
              <a:latin typeface="標楷體" panose="03000509000000000000" pitchFamily="65" charset="-120"/>
              <a:ea typeface="標楷體" panose="03000509000000000000" pitchFamily="65" charset="-120"/>
            </a:endParaRPr>
          </a:p>
        </p:txBody>
      </p:sp>
      <p:sp>
        <p:nvSpPr>
          <p:cNvPr id="67589" name="向下箭號 6">
            <a:extLst>
              <a:ext uri="{FF2B5EF4-FFF2-40B4-BE49-F238E27FC236}">
                <a16:creationId xmlns:a16="http://schemas.microsoft.com/office/drawing/2014/main" id="{0D3DF4D1-29A4-4ECC-B76E-18DAD48FBF88}"/>
              </a:ext>
            </a:extLst>
          </p:cNvPr>
          <p:cNvSpPr>
            <a:spLocks noChangeArrowheads="1"/>
          </p:cNvSpPr>
          <p:nvPr/>
        </p:nvSpPr>
        <p:spPr bwMode="auto">
          <a:xfrm>
            <a:off x="4379913" y="5303837"/>
            <a:ext cx="359235" cy="314325"/>
          </a:xfrm>
          <a:prstGeom prst="downArrow">
            <a:avLst>
              <a:gd name="adj1" fmla="val 50000"/>
              <a:gd name="adj2" fmla="val 50000"/>
            </a:avLst>
          </a:prstGeom>
          <a:solidFill>
            <a:schemeClr val="bg1"/>
          </a:solidFill>
          <a:ln w="25400">
            <a:solidFill>
              <a:srgbClr val="00956F"/>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67590" name="Text Box 4">
            <a:extLst>
              <a:ext uri="{FF2B5EF4-FFF2-40B4-BE49-F238E27FC236}">
                <a16:creationId xmlns:a16="http://schemas.microsoft.com/office/drawing/2014/main" id="{025C5E56-4F45-49B9-8B94-B940E80C677C}"/>
              </a:ext>
            </a:extLst>
          </p:cNvPr>
          <p:cNvSpPr txBox="1">
            <a:spLocks noChangeArrowheads="1"/>
          </p:cNvSpPr>
          <p:nvPr/>
        </p:nvSpPr>
        <p:spPr bwMode="auto">
          <a:xfrm>
            <a:off x="3186279" y="5618162"/>
            <a:ext cx="2351088" cy="436562"/>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dirty="0">
                <a:solidFill>
                  <a:schemeClr val="tx1"/>
                </a:solidFill>
                <a:latin typeface="Calibri" panose="020F0502020204030204" pitchFamily="34" charset="0"/>
                <a:ea typeface="標楷體" panose="03000509000000000000" pitchFamily="65" charset="-120"/>
              </a:rPr>
              <a:t>押標金</a:t>
            </a:r>
            <a:r>
              <a:rPr lang="en-US" altLang="zh-TW" sz="2200" b="0" dirty="0">
                <a:solidFill>
                  <a:schemeClr val="tx1"/>
                </a:solidFill>
                <a:latin typeface="Calibri" panose="020F0502020204030204" pitchFamily="34" charset="0"/>
                <a:ea typeface="標楷體" panose="03000509000000000000" pitchFamily="65" charset="-120"/>
              </a:rPr>
              <a:t>(</a:t>
            </a:r>
            <a:r>
              <a:rPr lang="zh-TW" altLang="en-US" sz="2200" b="0" dirty="0">
                <a:solidFill>
                  <a:schemeClr val="tx1"/>
                </a:solidFill>
                <a:latin typeface="Calibri" panose="020F0502020204030204" pitchFamily="34" charset="0"/>
                <a:ea typeface="標楷體" panose="03000509000000000000" pitchFamily="65" charset="-120"/>
              </a:rPr>
              <a:t>採</a:t>
            </a:r>
            <a:r>
              <a:rPr lang="en-US" altLang="zh-TW" sz="2200" b="0" dirty="0">
                <a:solidFill>
                  <a:schemeClr val="tx1"/>
                </a:solidFill>
                <a:latin typeface="Calibri" panose="020F0502020204030204" pitchFamily="34" charset="0"/>
                <a:ea typeface="標楷體" panose="03000509000000000000" pitchFamily="65" charset="-120"/>
              </a:rPr>
              <a:t>31-2-7)</a:t>
            </a:r>
          </a:p>
        </p:txBody>
      </p:sp>
      <p:sp>
        <p:nvSpPr>
          <p:cNvPr id="67591" name="Text Box 5">
            <a:extLst>
              <a:ext uri="{FF2B5EF4-FFF2-40B4-BE49-F238E27FC236}">
                <a16:creationId xmlns:a16="http://schemas.microsoft.com/office/drawing/2014/main" id="{C9BB1A75-2944-465C-B4E4-1899597FFEF9}"/>
              </a:ext>
            </a:extLst>
          </p:cNvPr>
          <p:cNvSpPr txBox="1">
            <a:spLocks noChangeArrowheads="1"/>
          </p:cNvSpPr>
          <p:nvPr/>
        </p:nvSpPr>
        <p:spPr bwMode="auto">
          <a:xfrm>
            <a:off x="5898689" y="5503181"/>
            <a:ext cx="2671763" cy="769441"/>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dirty="0">
                <a:solidFill>
                  <a:schemeClr val="tx1"/>
                </a:solidFill>
                <a:latin typeface="Calibri" panose="020F0502020204030204" pitchFamily="34" charset="0"/>
                <a:ea typeface="標楷體" panose="03000509000000000000" pitchFamily="65" charset="-120"/>
              </a:rPr>
              <a:t>刊登公報</a:t>
            </a:r>
            <a:r>
              <a:rPr lang="en-US" altLang="zh-TW" sz="2200" b="0" dirty="0">
                <a:solidFill>
                  <a:schemeClr val="tx1"/>
                </a:solidFill>
                <a:latin typeface="Calibri" panose="020F0502020204030204" pitchFamily="34" charset="0"/>
                <a:ea typeface="標楷體" panose="03000509000000000000" pitchFamily="65" charset="-120"/>
              </a:rPr>
              <a:t>(</a:t>
            </a:r>
            <a:r>
              <a:rPr lang="zh-TW" altLang="en-US" sz="2200" b="0" dirty="0">
                <a:solidFill>
                  <a:schemeClr val="tx1"/>
                </a:solidFill>
                <a:latin typeface="Calibri" panose="020F0502020204030204" pitchFamily="34" charset="0"/>
                <a:ea typeface="標楷體" panose="03000509000000000000" pitchFamily="65" charset="-120"/>
              </a:rPr>
              <a:t>採</a:t>
            </a:r>
            <a:r>
              <a:rPr lang="en-US" altLang="zh-TW" sz="2200" b="0" dirty="0">
                <a:solidFill>
                  <a:schemeClr val="tx1"/>
                </a:solidFill>
                <a:latin typeface="Calibri" panose="020F0502020204030204" pitchFamily="34" charset="0"/>
                <a:ea typeface="標楷體" panose="03000509000000000000" pitchFamily="65" charset="-120"/>
              </a:rPr>
              <a:t>101-1-1</a:t>
            </a:r>
            <a:r>
              <a:rPr lang="zh-TW" altLang="en-US" sz="2200" b="0" dirty="0">
                <a:solidFill>
                  <a:schemeClr val="tx1"/>
                </a:solidFill>
                <a:latin typeface="Calibri" panose="020F0502020204030204" pitchFamily="34" charset="0"/>
                <a:ea typeface="標楷體" panose="03000509000000000000" pitchFamily="65" charset="-120"/>
              </a:rPr>
              <a:t>、</a:t>
            </a:r>
            <a:r>
              <a:rPr lang="en-US" altLang="zh-TW" sz="2200" b="0" dirty="0">
                <a:solidFill>
                  <a:schemeClr val="tx1"/>
                </a:solidFill>
                <a:latin typeface="Calibri" panose="020F0502020204030204" pitchFamily="34" charset="0"/>
                <a:ea typeface="標楷體" panose="03000509000000000000" pitchFamily="65" charset="-120"/>
              </a:rPr>
              <a:t>2</a:t>
            </a:r>
            <a:r>
              <a:rPr lang="zh-TW" altLang="en-US" sz="2200" b="0" dirty="0">
                <a:solidFill>
                  <a:schemeClr val="tx1"/>
                </a:solidFill>
                <a:latin typeface="Calibri" panose="020F0502020204030204" pitchFamily="34" charset="0"/>
                <a:ea typeface="標楷體" panose="03000509000000000000" pitchFamily="65" charset="-120"/>
              </a:rPr>
              <a:t>、</a:t>
            </a:r>
            <a:r>
              <a:rPr lang="en-US" altLang="zh-TW" sz="2200" b="0" dirty="0">
                <a:solidFill>
                  <a:schemeClr val="tx1"/>
                </a:solidFill>
                <a:latin typeface="Calibri" panose="020F0502020204030204" pitchFamily="34" charset="0"/>
                <a:ea typeface="標楷體" panose="03000509000000000000" pitchFamily="65" charset="-120"/>
              </a:rPr>
              <a:t>6)</a:t>
            </a:r>
          </a:p>
        </p:txBody>
      </p:sp>
      <p:sp>
        <p:nvSpPr>
          <p:cNvPr id="67592" name="Text Box 6">
            <a:extLst>
              <a:ext uri="{FF2B5EF4-FFF2-40B4-BE49-F238E27FC236}">
                <a16:creationId xmlns:a16="http://schemas.microsoft.com/office/drawing/2014/main" id="{13107AD4-524B-4EA9-8A53-7F1AB07261C9}"/>
              </a:ext>
            </a:extLst>
          </p:cNvPr>
          <p:cNvSpPr txBox="1">
            <a:spLocks noChangeArrowheads="1"/>
          </p:cNvSpPr>
          <p:nvPr/>
        </p:nvSpPr>
        <p:spPr bwMode="auto">
          <a:xfrm>
            <a:off x="728654" y="5509539"/>
            <a:ext cx="1798930" cy="430887"/>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spc="-150" dirty="0">
                <a:solidFill>
                  <a:schemeClr val="tx1"/>
                </a:solidFill>
                <a:latin typeface="Calibri" panose="020F0502020204030204" pitchFamily="34" charset="0"/>
                <a:ea typeface="標楷體" panose="03000509000000000000" pitchFamily="65" charset="-120"/>
              </a:rPr>
              <a:t>圍標借牌事實</a:t>
            </a:r>
          </a:p>
        </p:txBody>
      </p:sp>
      <p:sp>
        <p:nvSpPr>
          <p:cNvPr id="67593" name="AutoShape 7">
            <a:extLst>
              <a:ext uri="{FF2B5EF4-FFF2-40B4-BE49-F238E27FC236}">
                <a16:creationId xmlns:a16="http://schemas.microsoft.com/office/drawing/2014/main" id="{9FFECAFE-66FA-47E9-9C4E-8BF2AB217A06}"/>
              </a:ext>
            </a:extLst>
          </p:cNvPr>
          <p:cNvSpPr>
            <a:spLocks noChangeArrowheads="1"/>
          </p:cNvSpPr>
          <p:nvPr/>
        </p:nvSpPr>
        <p:spPr bwMode="auto">
          <a:xfrm>
            <a:off x="2588418" y="5632451"/>
            <a:ext cx="569913" cy="307975"/>
          </a:xfrm>
          <a:prstGeom prst="rightArrow">
            <a:avLst>
              <a:gd name="adj1" fmla="val 50000"/>
              <a:gd name="adj2" fmla="val 46263"/>
            </a:avLst>
          </a:prstGeom>
          <a:solidFill>
            <a:srgbClr val="0000FF"/>
          </a:solidFill>
          <a:ln>
            <a:noFill/>
          </a:ln>
          <a:effectLst>
            <a:prstShdw prst="shdw17" dist="17961" dir="2700000">
              <a:srgbClr val="0000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dirty="0">
              <a:solidFill>
                <a:schemeClr val="tx1"/>
              </a:solidFill>
              <a:latin typeface="Calibri" panose="020F0502020204030204" pitchFamily="34" charset="0"/>
              <a:ea typeface="標楷體" panose="03000509000000000000" pitchFamily="65" charset="-120"/>
            </a:endParaRPr>
          </a:p>
        </p:txBody>
      </p:sp>
      <p:sp>
        <p:nvSpPr>
          <p:cNvPr id="67594" name="Rectangle 8">
            <a:extLst>
              <a:ext uri="{FF2B5EF4-FFF2-40B4-BE49-F238E27FC236}">
                <a16:creationId xmlns:a16="http://schemas.microsoft.com/office/drawing/2014/main" id="{574A9B96-2A7F-445F-9AF3-A62A5F9B469D}"/>
              </a:ext>
            </a:extLst>
          </p:cNvPr>
          <p:cNvSpPr>
            <a:spLocks noChangeArrowheads="1"/>
          </p:cNvSpPr>
          <p:nvPr/>
        </p:nvSpPr>
        <p:spPr bwMode="auto">
          <a:xfrm>
            <a:off x="5500606" y="5598524"/>
            <a:ext cx="463550" cy="427038"/>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200" dirty="0">
                <a:solidFill>
                  <a:schemeClr val="tx1"/>
                </a:solidFill>
                <a:latin typeface="Calibri" panose="020F0502020204030204" pitchFamily="34" charset="0"/>
                <a:ea typeface="標楷體" panose="03000509000000000000" pitchFamily="65" charset="-120"/>
              </a:rPr>
              <a:t>＋</a:t>
            </a:r>
          </a:p>
        </p:txBody>
      </p:sp>
      <p:sp>
        <p:nvSpPr>
          <p:cNvPr id="67595" name="Text Box 4">
            <a:extLst>
              <a:ext uri="{FF2B5EF4-FFF2-40B4-BE49-F238E27FC236}">
                <a16:creationId xmlns:a16="http://schemas.microsoft.com/office/drawing/2014/main" id="{019C3F7C-A149-4AC0-86CD-4F00072109B9}"/>
              </a:ext>
            </a:extLst>
          </p:cNvPr>
          <p:cNvSpPr txBox="1">
            <a:spLocks noChangeArrowheads="1"/>
          </p:cNvSpPr>
          <p:nvPr/>
        </p:nvSpPr>
        <p:spPr bwMode="auto">
          <a:xfrm>
            <a:off x="2989263" y="6234113"/>
            <a:ext cx="2173287" cy="430212"/>
          </a:xfrm>
          <a:prstGeom prst="rect">
            <a:avLst/>
          </a:prstGeom>
          <a:solidFill>
            <a:srgbClr val="FFC000"/>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得終止解除契約</a:t>
            </a:r>
            <a:endParaRPr lang="en-US" altLang="zh-TW" sz="2200" b="0">
              <a:solidFill>
                <a:schemeClr val="tx1"/>
              </a:solidFill>
              <a:latin typeface="Calibri" panose="020F0502020204030204" pitchFamily="34" charset="0"/>
              <a:ea typeface="標楷體" panose="03000509000000000000" pitchFamily="65" charset="-120"/>
            </a:endParaRPr>
          </a:p>
        </p:txBody>
      </p:sp>
      <p:sp>
        <p:nvSpPr>
          <p:cNvPr id="67596" name="Text Box 6">
            <a:extLst>
              <a:ext uri="{FF2B5EF4-FFF2-40B4-BE49-F238E27FC236}">
                <a16:creationId xmlns:a16="http://schemas.microsoft.com/office/drawing/2014/main" id="{DBEA521F-6976-4B66-B6A9-A75DFAF13A38}"/>
              </a:ext>
            </a:extLst>
          </p:cNvPr>
          <p:cNvSpPr txBox="1">
            <a:spLocks noChangeArrowheads="1"/>
          </p:cNvSpPr>
          <p:nvPr/>
        </p:nvSpPr>
        <p:spPr bwMode="auto">
          <a:xfrm>
            <a:off x="774700" y="6245225"/>
            <a:ext cx="1389063" cy="436563"/>
          </a:xfrm>
          <a:prstGeom prst="rect">
            <a:avLst/>
          </a:prstGeom>
          <a:solidFill>
            <a:srgbClr val="FFC000"/>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已履約者</a:t>
            </a:r>
          </a:p>
        </p:txBody>
      </p:sp>
      <p:sp>
        <p:nvSpPr>
          <p:cNvPr id="67597" name="AutoShape 7">
            <a:extLst>
              <a:ext uri="{FF2B5EF4-FFF2-40B4-BE49-F238E27FC236}">
                <a16:creationId xmlns:a16="http://schemas.microsoft.com/office/drawing/2014/main" id="{81ECD725-95E3-4DF7-9FB4-F38BFC9891B3}"/>
              </a:ext>
            </a:extLst>
          </p:cNvPr>
          <p:cNvSpPr>
            <a:spLocks noChangeArrowheads="1"/>
          </p:cNvSpPr>
          <p:nvPr/>
        </p:nvSpPr>
        <p:spPr bwMode="auto">
          <a:xfrm>
            <a:off x="2303463" y="6303963"/>
            <a:ext cx="569912" cy="307975"/>
          </a:xfrm>
          <a:prstGeom prst="rightArrow">
            <a:avLst>
              <a:gd name="adj1" fmla="val 50000"/>
              <a:gd name="adj2" fmla="val 46263"/>
            </a:avLst>
          </a:prstGeom>
          <a:solidFill>
            <a:srgbClr val="33CCFF"/>
          </a:solidFill>
          <a:ln>
            <a:noFill/>
          </a:ln>
          <a:effectLst>
            <a:prstShdw prst="shdw17" dist="17961" dir="2700000">
              <a:srgbClr val="0000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cxnSp>
        <p:nvCxnSpPr>
          <p:cNvPr id="14" name="直線單箭頭接點 13">
            <a:extLst>
              <a:ext uri="{FF2B5EF4-FFF2-40B4-BE49-F238E27FC236}">
                <a16:creationId xmlns:a16="http://schemas.microsoft.com/office/drawing/2014/main" id="{F62DEBB7-BFDE-453B-8B05-6A98F35BCEF4}"/>
              </a:ext>
            </a:extLst>
          </p:cNvPr>
          <p:cNvCxnSpPr/>
          <p:nvPr/>
        </p:nvCxnSpPr>
        <p:spPr bwMode="auto">
          <a:xfrm>
            <a:off x="1484313" y="5995988"/>
            <a:ext cx="4762" cy="246062"/>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圓角矩形 8">
            <a:extLst>
              <a:ext uri="{FF2B5EF4-FFF2-40B4-BE49-F238E27FC236}">
                <a16:creationId xmlns:a16="http://schemas.microsoft.com/office/drawing/2014/main" id="{46EBC0E1-5661-4B13-A51F-B48D5121F128}"/>
              </a:ext>
            </a:extLst>
          </p:cNvPr>
          <p:cNvSpPr>
            <a:spLocks noChangeArrowheads="1"/>
          </p:cNvSpPr>
          <p:nvPr/>
        </p:nvSpPr>
        <p:spPr bwMode="auto">
          <a:xfrm>
            <a:off x="276225" y="1000125"/>
            <a:ext cx="8705850" cy="4310063"/>
          </a:xfrm>
          <a:prstGeom prst="roundRect">
            <a:avLst>
              <a:gd name="adj" fmla="val 16667"/>
            </a:avLst>
          </a:prstGeom>
          <a:solidFill>
            <a:srgbClr val="FFFFCC"/>
          </a:solidFill>
          <a:ln w="25400">
            <a:solidFill>
              <a:srgbClr val="00956F"/>
            </a:solidFill>
            <a:round/>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32771" name="Rectangle 2">
            <a:extLst>
              <a:ext uri="{FF2B5EF4-FFF2-40B4-BE49-F238E27FC236}">
                <a16:creationId xmlns:a16="http://schemas.microsoft.com/office/drawing/2014/main" id="{95618E33-B54C-40CD-B9ED-1512AC98925F}"/>
              </a:ext>
            </a:extLst>
          </p:cNvPr>
          <p:cNvSpPr>
            <a:spLocks noGrp="1" noChangeArrowheads="1"/>
          </p:cNvSpPr>
          <p:nvPr>
            <p:ph type="title" idx="4294967295"/>
          </p:nvPr>
        </p:nvSpPr>
        <p:spPr>
          <a:xfrm>
            <a:off x="473075" y="309563"/>
            <a:ext cx="8231188" cy="550862"/>
          </a:xfrm>
        </p:spPr>
        <p:txBody>
          <a:bodyPr/>
          <a:lstStyle/>
          <a:p>
            <a:pPr>
              <a:defRPr/>
            </a:pPr>
            <a:r>
              <a:rPr lang="zh-TW" altLang="en-US" sz="3200" b="1">
                <a:solidFill>
                  <a:schemeClr val="tx1"/>
                </a:solidFill>
                <a:latin typeface="標楷體" pitchFamily="65" charset="-120"/>
                <a:ea typeface="標楷體" pitchFamily="65" charset="-120"/>
              </a:rPr>
              <a:t>可能有圍標之情形</a:t>
            </a:r>
            <a:endParaRPr lang="zh-TW" altLang="en-US" sz="2800">
              <a:solidFill>
                <a:srgbClr val="D60093"/>
              </a:solidFill>
              <a:effectLst>
                <a:outerShdw blurRad="38100" dist="38100" dir="2700000" algn="tl">
                  <a:srgbClr val="C0C0C0"/>
                </a:outerShdw>
              </a:effectLst>
              <a:ea typeface="標楷體" pitchFamily="65" charset="-120"/>
            </a:endParaRPr>
          </a:p>
        </p:txBody>
      </p:sp>
      <p:sp>
        <p:nvSpPr>
          <p:cNvPr id="69636" name="Rectangle 3">
            <a:extLst>
              <a:ext uri="{FF2B5EF4-FFF2-40B4-BE49-F238E27FC236}">
                <a16:creationId xmlns:a16="http://schemas.microsoft.com/office/drawing/2014/main" id="{2769059A-DC27-4358-AA31-4F661EDA653B}"/>
              </a:ext>
            </a:extLst>
          </p:cNvPr>
          <p:cNvSpPr>
            <a:spLocks noGrp="1" noChangeArrowheads="1"/>
          </p:cNvSpPr>
          <p:nvPr>
            <p:ph type="body" idx="4294967295"/>
          </p:nvPr>
        </p:nvSpPr>
        <p:spPr>
          <a:xfrm>
            <a:off x="171450" y="1076325"/>
            <a:ext cx="8658225" cy="4303713"/>
          </a:xfrm>
          <a:noFill/>
        </p:spPr>
        <p:txBody>
          <a:bodyPr/>
          <a:lstStyle/>
          <a:p>
            <a:pPr>
              <a:lnSpc>
                <a:spcPts val="3200"/>
              </a:lnSpc>
              <a:spcBef>
                <a:spcPct val="0"/>
              </a:spcBef>
              <a:buClr>
                <a:srgbClr val="CC3300"/>
              </a:buClr>
              <a:buFont typeface="Wingdings" panose="05000000000000000000" pitchFamily="2" charset="2"/>
              <a:buNone/>
            </a:pPr>
            <a:r>
              <a:rPr lang="en-US" altLang="zh-TW" sz="2800" b="0">
                <a:latin typeface="標楷體" panose="03000509000000000000" pitchFamily="65" charset="-120"/>
                <a:ea typeface="標楷體" panose="03000509000000000000" pitchFamily="65" charset="-120"/>
              </a:rPr>
              <a:t>   </a:t>
            </a:r>
            <a:r>
              <a:rPr lang="en-US" altLang="zh-TW" sz="2800" b="0">
                <a:solidFill>
                  <a:schemeClr val="tx1"/>
                </a:solidFill>
                <a:latin typeface="標楷體" panose="03000509000000000000" pitchFamily="65" charset="-120"/>
                <a:ea typeface="標楷體" panose="03000509000000000000" pitchFamily="65" charset="-120"/>
              </a:rPr>
              <a:t>3</a:t>
            </a:r>
            <a:r>
              <a:rPr lang="zh-TW" altLang="en-US" sz="2800" b="0">
                <a:solidFill>
                  <a:schemeClr val="tx1"/>
                </a:solidFill>
                <a:latin typeface="標楷體" panose="03000509000000000000" pitchFamily="65" charset="-120"/>
                <a:ea typeface="標楷體" panose="03000509000000000000" pitchFamily="65" charset="-120"/>
              </a:rPr>
              <a:t>家以上合格廠商投標，開標後有</a:t>
            </a:r>
            <a:r>
              <a:rPr lang="en-US" altLang="zh-TW" sz="2800" b="0">
                <a:solidFill>
                  <a:schemeClr val="tx1"/>
                </a:solidFill>
                <a:latin typeface="標楷體" panose="03000509000000000000" pitchFamily="65" charset="-120"/>
                <a:ea typeface="標楷體" panose="03000509000000000000" pitchFamily="65" charset="-120"/>
              </a:rPr>
              <a:t>2</a:t>
            </a:r>
            <a:r>
              <a:rPr lang="zh-TW" altLang="en-US" sz="2800" b="0">
                <a:solidFill>
                  <a:schemeClr val="tx1"/>
                </a:solidFill>
                <a:latin typeface="標楷體" panose="03000509000000000000" pitchFamily="65" charset="-120"/>
                <a:ea typeface="標楷體" panose="03000509000000000000" pitchFamily="65" charset="-120"/>
              </a:rPr>
              <a:t>家以上廠商有下列情形之一，致僅餘一家廠商符合招標文件規定者，得依本法</a:t>
            </a:r>
            <a:r>
              <a:rPr lang="en-US" altLang="zh-TW" sz="2800" b="0">
                <a:solidFill>
                  <a:schemeClr val="tx1"/>
                </a:solidFill>
                <a:latin typeface="標楷體" panose="03000509000000000000" pitchFamily="65" charset="-120"/>
                <a:ea typeface="標楷體" panose="03000509000000000000" pitchFamily="65" charset="-120"/>
              </a:rPr>
              <a:t>48-1-2</a:t>
            </a:r>
            <a:r>
              <a:rPr lang="zh-TW" altLang="en-US" sz="2800" b="0">
                <a:solidFill>
                  <a:schemeClr val="tx1"/>
                </a:solidFill>
                <a:latin typeface="標楷體" panose="03000509000000000000" pitchFamily="65" charset="-120"/>
                <a:ea typeface="標楷體" panose="03000509000000000000" pitchFamily="65" charset="-120"/>
              </a:rPr>
              <a:t>「發現有足以影響採購公正之違法或不當行為者」或本法</a:t>
            </a:r>
            <a:r>
              <a:rPr lang="en-US" altLang="zh-TW" sz="2800" b="0">
                <a:solidFill>
                  <a:schemeClr val="tx1"/>
                </a:solidFill>
                <a:latin typeface="標楷體" panose="03000509000000000000" pitchFamily="65" charset="-120"/>
                <a:ea typeface="標楷體" panose="03000509000000000000" pitchFamily="65" charset="-120"/>
              </a:rPr>
              <a:t>50-1-7</a:t>
            </a:r>
            <a:r>
              <a:rPr lang="zh-TW" altLang="en-US" sz="2800" b="0">
                <a:solidFill>
                  <a:schemeClr val="tx1"/>
                </a:solidFill>
                <a:latin typeface="標楷體" panose="03000509000000000000" pitchFamily="65" charset="-120"/>
                <a:ea typeface="標楷體" panose="03000509000000000000" pitchFamily="65" charset="-120"/>
              </a:rPr>
              <a:t>「其他影響採購公正之違反法令行為」處理：</a:t>
            </a:r>
            <a:r>
              <a:rPr lang="en-US" altLang="zh-TW" sz="2800" b="0">
                <a:solidFill>
                  <a:schemeClr val="tx1"/>
                </a:solidFill>
                <a:latin typeface="標楷體" panose="03000509000000000000" pitchFamily="65" charset="-120"/>
                <a:ea typeface="標楷體" panose="03000509000000000000" pitchFamily="65" charset="-120"/>
              </a:rPr>
              <a:t>(09500256920</a:t>
            </a:r>
            <a:r>
              <a:rPr lang="zh-TW" altLang="en-US" sz="2800" b="0">
                <a:solidFill>
                  <a:schemeClr val="tx1"/>
                </a:solidFill>
                <a:latin typeface="標楷體" panose="03000509000000000000" pitchFamily="65" charset="-120"/>
                <a:ea typeface="標楷體" panose="03000509000000000000" pitchFamily="65" charset="-120"/>
              </a:rPr>
              <a:t>號令</a:t>
            </a:r>
            <a:r>
              <a:rPr lang="en-US" altLang="zh-TW" sz="2800" b="0">
                <a:solidFill>
                  <a:schemeClr val="tx1"/>
                </a:solidFill>
                <a:latin typeface="標楷體" panose="03000509000000000000" pitchFamily="65" charset="-120"/>
                <a:ea typeface="標楷體" panose="03000509000000000000" pitchFamily="65" charset="-120"/>
              </a:rPr>
              <a:t>)</a:t>
            </a:r>
          </a:p>
          <a:p>
            <a:pPr>
              <a:lnSpc>
                <a:spcPts val="3200"/>
              </a:lnSpc>
              <a:spcBef>
                <a:spcPct val="0"/>
              </a:spcBef>
              <a:buFont typeface="Wingdings" panose="05000000000000000000" pitchFamily="2" charset="2"/>
              <a:buNone/>
            </a:pPr>
            <a:r>
              <a:rPr lang="en-US" altLang="zh-TW" sz="2800" b="0">
                <a:solidFill>
                  <a:schemeClr val="tx1"/>
                </a:solidFill>
                <a:latin typeface="標楷體" panose="03000509000000000000" pitchFamily="65" charset="-120"/>
                <a:ea typeface="標楷體" panose="03000509000000000000" pitchFamily="65" charset="-120"/>
              </a:rPr>
              <a:t>  1.</a:t>
            </a:r>
            <a:r>
              <a:rPr lang="zh-TW" altLang="en-US" sz="2800">
                <a:solidFill>
                  <a:srgbClr val="FF0000"/>
                </a:solidFill>
                <a:latin typeface="標楷體" panose="03000509000000000000" pitchFamily="65" charset="-120"/>
                <a:ea typeface="標楷體" panose="03000509000000000000" pitchFamily="65" charset="-120"/>
              </a:rPr>
              <a:t>押標金未附</a:t>
            </a:r>
            <a:r>
              <a:rPr lang="zh-TW" altLang="en-US" sz="2800" b="0">
                <a:solidFill>
                  <a:schemeClr val="tx1"/>
                </a:solidFill>
                <a:latin typeface="標楷體" panose="03000509000000000000" pitchFamily="65" charset="-120"/>
                <a:ea typeface="標楷體" panose="03000509000000000000" pitchFamily="65" charset="-120"/>
              </a:rPr>
              <a:t>或不符合規定。</a:t>
            </a:r>
          </a:p>
          <a:p>
            <a:pPr>
              <a:lnSpc>
                <a:spcPts val="3200"/>
              </a:lnSpc>
              <a:spcBef>
                <a:spcPct val="0"/>
              </a:spcBef>
              <a:buFont typeface="Wingdings" panose="05000000000000000000" pitchFamily="2" charset="2"/>
              <a:buNone/>
            </a:pPr>
            <a:r>
              <a:rPr lang="zh-TW" altLang="en-US" sz="2800" b="0">
                <a:solidFill>
                  <a:schemeClr val="tx1"/>
                </a:solidFill>
                <a:latin typeface="標楷體" panose="03000509000000000000" pitchFamily="65" charset="-120"/>
                <a:ea typeface="標楷體" panose="03000509000000000000" pitchFamily="65" charset="-120"/>
              </a:rPr>
              <a:t>  </a:t>
            </a:r>
            <a:r>
              <a:rPr lang="en-US" altLang="zh-TW" sz="2800" b="0">
                <a:solidFill>
                  <a:schemeClr val="tx1"/>
                </a:solidFill>
                <a:latin typeface="標楷體" panose="03000509000000000000" pitchFamily="65" charset="-120"/>
                <a:ea typeface="標楷體" panose="03000509000000000000" pitchFamily="65" charset="-120"/>
              </a:rPr>
              <a:t>2.</a:t>
            </a:r>
            <a:r>
              <a:rPr lang="zh-TW" altLang="en-US" sz="2800" b="0">
                <a:solidFill>
                  <a:schemeClr val="tx1"/>
                </a:solidFill>
                <a:latin typeface="標楷體" panose="03000509000000000000" pitchFamily="65" charset="-120"/>
                <a:ea typeface="標楷體" panose="03000509000000000000" pitchFamily="65" charset="-120"/>
              </a:rPr>
              <a:t>投標文件為空白文件、無關文件或標封空無一物。  </a:t>
            </a:r>
          </a:p>
          <a:p>
            <a:pPr>
              <a:lnSpc>
                <a:spcPts val="3200"/>
              </a:lnSpc>
              <a:spcBef>
                <a:spcPct val="0"/>
              </a:spcBef>
              <a:buFont typeface="Wingdings" panose="05000000000000000000" pitchFamily="2" charset="2"/>
              <a:buNone/>
            </a:pPr>
            <a:r>
              <a:rPr lang="zh-TW" altLang="en-US" sz="2800" b="0">
                <a:solidFill>
                  <a:schemeClr val="tx1"/>
                </a:solidFill>
                <a:latin typeface="標楷體" panose="03000509000000000000" pitchFamily="65" charset="-120"/>
                <a:ea typeface="標楷體" panose="03000509000000000000" pitchFamily="65" charset="-120"/>
              </a:rPr>
              <a:t>  </a:t>
            </a:r>
            <a:r>
              <a:rPr lang="en-US" altLang="zh-TW" sz="2800" b="0">
                <a:solidFill>
                  <a:schemeClr val="tx1"/>
                </a:solidFill>
                <a:latin typeface="標楷體" panose="03000509000000000000" pitchFamily="65" charset="-120"/>
                <a:ea typeface="標楷體" panose="03000509000000000000" pitchFamily="65" charset="-120"/>
              </a:rPr>
              <a:t>3.</a:t>
            </a:r>
            <a:r>
              <a:rPr lang="zh-TW" altLang="en-US" sz="2800" b="0">
                <a:solidFill>
                  <a:schemeClr val="tx1"/>
                </a:solidFill>
                <a:latin typeface="標楷體" panose="03000509000000000000" pitchFamily="65" charset="-120"/>
                <a:ea typeface="標楷體" panose="03000509000000000000" pitchFamily="65" charset="-120"/>
              </a:rPr>
              <a:t>資格、規格或價格文件未附或不符合規定。 </a:t>
            </a:r>
          </a:p>
          <a:p>
            <a:pPr>
              <a:lnSpc>
                <a:spcPts val="3200"/>
              </a:lnSpc>
              <a:spcBef>
                <a:spcPct val="0"/>
              </a:spcBef>
              <a:buFont typeface="Wingdings" panose="05000000000000000000" pitchFamily="2" charset="2"/>
              <a:buNone/>
            </a:pPr>
            <a:r>
              <a:rPr lang="zh-TW" altLang="en-US" sz="2800" b="0">
                <a:solidFill>
                  <a:schemeClr val="tx1"/>
                </a:solidFill>
                <a:latin typeface="標楷體" panose="03000509000000000000" pitchFamily="65" charset="-120"/>
                <a:ea typeface="標楷體" panose="03000509000000000000" pitchFamily="65" charset="-120"/>
              </a:rPr>
              <a:t>  </a:t>
            </a:r>
            <a:r>
              <a:rPr lang="en-US" altLang="zh-TW" sz="2800" b="0">
                <a:solidFill>
                  <a:schemeClr val="tx1"/>
                </a:solidFill>
                <a:latin typeface="標楷體" panose="03000509000000000000" pitchFamily="65" charset="-120"/>
                <a:ea typeface="標楷體" panose="03000509000000000000" pitchFamily="65" charset="-120"/>
              </a:rPr>
              <a:t>4.</a:t>
            </a:r>
            <a:r>
              <a:rPr lang="zh-TW" altLang="en-US" sz="2800" b="0">
                <a:solidFill>
                  <a:schemeClr val="tx1"/>
                </a:solidFill>
                <a:latin typeface="標楷體" panose="03000509000000000000" pitchFamily="65" charset="-120"/>
                <a:ea typeface="標楷體" panose="03000509000000000000" pitchFamily="65" charset="-120"/>
              </a:rPr>
              <a:t>標價高於公告之預算或公告之底價。</a:t>
            </a:r>
          </a:p>
          <a:p>
            <a:pPr>
              <a:lnSpc>
                <a:spcPts val="3200"/>
              </a:lnSpc>
              <a:spcBef>
                <a:spcPct val="0"/>
              </a:spcBef>
              <a:buFont typeface="Wingdings" panose="05000000000000000000" pitchFamily="2" charset="2"/>
              <a:buNone/>
            </a:pPr>
            <a:r>
              <a:rPr lang="zh-TW" altLang="en-US" sz="2800" b="0">
                <a:solidFill>
                  <a:schemeClr val="tx1"/>
                </a:solidFill>
                <a:latin typeface="標楷體" panose="03000509000000000000" pitchFamily="65" charset="-120"/>
                <a:ea typeface="標楷體" panose="03000509000000000000" pitchFamily="65" charset="-120"/>
              </a:rPr>
              <a:t>  </a:t>
            </a:r>
            <a:r>
              <a:rPr lang="en-US" altLang="zh-TW" sz="2800" b="0">
                <a:solidFill>
                  <a:schemeClr val="tx1"/>
                </a:solidFill>
                <a:latin typeface="標楷體" panose="03000509000000000000" pitchFamily="65" charset="-120"/>
                <a:ea typeface="標楷體" panose="03000509000000000000" pitchFamily="65" charset="-120"/>
              </a:rPr>
              <a:t>5.</a:t>
            </a:r>
            <a:r>
              <a:rPr lang="zh-TW" altLang="en-US" sz="2800" b="0">
                <a:solidFill>
                  <a:schemeClr val="tx1"/>
                </a:solidFill>
                <a:latin typeface="標楷體" panose="03000509000000000000" pitchFamily="65" charset="-120"/>
                <a:ea typeface="標楷體" panose="03000509000000000000" pitchFamily="65" charset="-120"/>
              </a:rPr>
              <a:t>其他疑似刻意造成不合格標之情形。</a:t>
            </a:r>
            <a:endParaRPr lang="zh-TW" altLang="en-US" sz="2800">
              <a:solidFill>
                <a:schemeClr val="tx1"/>
              </a:solidFill>
              <a:latin typeface="標楷體" panose="03000509000000000000" pitchFamily="65" charset="-120"/>
              <a:ea typeface="標楷體" panose="03000509000000000000" pitchFamily="65" charset="-120"/>
            </a:endParaRPr>
          </a:p>
        </p:txBody>
      </p:sp>
      <p:sp>
        <p:nvSpPr>
          <p:cNvPr id="69637" name="Text Box 4">
            <a:extLst>
              <a:ext uri="{FF2B5EF4-FFF2-40B4-BE49-F238E27FC236}">
                <a16:creationId xmlns:a16="http://schemas.microsoft.com/office/drawing/2014/main" id="{438F857B-97F3-4573-AA51-E3352C8BC3AB}"/>
              </a:ext>
            </a:extLst>
          </p:cNvPr>
          <p:cNvSpPr txBox="1">
            <a:spLocks noChangeArrowheads="1"/>
          </p:cNvSpPr>
          <p:nvPr/>
        </p:nvSpPr>
        <p:spPr bwMode="auto">
          <a:xfrm>
            <a:off x="2963863" y="5548313"/>
            <a:ext cx="2351087" cy="436562"/>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dirty="0">
                <a:solidFill>
                  <a:schemeClr val="tx1"/>
                </a:solidFill>
                <a:latin typeface="Calibri" panose="020F0502020204030204" pitchFamily="34" charset="0"/>
                <a:ea typeface="標楷體" panose="03000509000000000000" pitchFamily="65" charset="-120"/>
              </a:rPr>
              <a:t>押標金</a:t>
            </a:r>
            <a:r>
              <a:rPr lang="en-US" altLang="zh-TW" sz="2200" b="0" dirty="0">
                <a:solidFill>
                  <a:schemeClr val="tx1"/>
                </a:solidFill>
                <a:latin typeface="Calibri" panose="020F0502020204030204" pitchFamily="34" charset="0"/>
                <a:ea typeface="標楷體" panose="03000509000000000000" pitchFamily="65" charset="-120"/>
              </a:rPr>
              <a:t>(</a:t>
            </a:r>
            <a:r>
              <a:rPr lang="zh-TW" altLang="en-US" sz="2200" b="0" dirty="0">
                <a:solidFill>
                  <a:schemeClr val="tx1"/>
                </a:solidFill>
                <a:latin typeface="Calibri" panose="020F0502020204030204" pitchFamily="34" charset="0"/>
                <a:ea typeface="標楷體" panose="03000509000000000000" pitchFamily="65" charset="-120"/>
              </a:rPr>
              <a:t>採</a:t>
            </a:r>
            <a:r>
              <a:rPr lang="en-US" altLang="zh-TW" sz="2200" b="0" dirty="0">
                <a:solidFill>
                  <a:schemeClr val="tx1"/>
                </a:solidFill>
                <a:latin typeface="Calibri" panose="020F0502020204030204" pitchFamily="34" charset="0"/>
                <a:ea typeface="標楷體" panose="03000509000000000000" pitchFamily="65" charset="-120"/>
              </a:rPr>
              <a:t>31-2-7)</a:t>
            </a:r>
          </a:p>
        </p:txBody>
      </p:sp>
      <p:sp>
        <p:nvSpPr>
          <p:cNvPr id="69638" name="Text Box 5">
            <a:extLst>
              <a:ext uri="{FF2B5EF4-FFF2-40B4-BE49-F238E27FC236}">
                <a16:creationId xmlns:a16="http://schemas.microsoft.com/office/drawing/2014/main" id="{5F08AAB1-EFE9-48E2-A20D-25771BFF61B5}"/>
              </a:ext>
            </a:extLst>
          </p:cNvPr>
          <p:cNvSpPr txBox="1">
            <a:spLocks noChangeArrowheads="1"/>
          </p:cNvSpPr>
          <p:nvPr/>
        </p:nvSpPr>
        <p:spPr bwMode="auto">
          <a:xfrm>
            <a:off x="5754688" y="5551488"/>
            <a:ext cx="2671762" cy="436562"/>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刊登公報</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採</a:t>
            </a:r>
            <a:r>
              <a:rPr lang="en-US" altLang="zh-TW" sz="2200" b="0">
                <a:solidFill>
                  <a:schemeClr val="tx1"/>
                </a:solidFill>
                <a:latin typeface="Calibri" panose="020F0502020204030204" pitchFamily="34" charset="0"/>
                <a:ea typeface="標楷體" panose="03000509000000000000" pitchFamily="65" charset="-120"/>
              </a:rPr>
              <a:t>101-1-6)</a:t>
            </a:r>
          </a:p>
        </p:txBody>
      </p:sp>
      <p:sp>
        <p:nvSpPr>
          <p:cNvPr id="69639" name="Text Box 6">
            <a:extLst>
              <a:ext uri="{FF2B5EF4-FFF2-40B4-BE49-F238E27FC236}">
                <a16:creationId xmlns:a16="http://schemas.microsoft.com/office/drawing/2014/main" id="{391865D0-EEFB-409F-994B-3A5CE7CACFFF}"/>
              </a:ext>
            </a:extLst>
          </p:cNvPr>
          <p:cNvSpPr txBox="1">
            <a:spLocks noChangeArrowheads="1"/>
          </p:cNvSpPr>
          <p:nvPr/>
        </p:nvSpPr>
        <p:spPr bwMode="auto">
          <a:xfrm>
            <a:off x="788988" y="5559425"/>
            <a:ext cx="1389062" cy="436563"/>
          </a:xfrm>
          <a:prstGeom prst="rect">
            <a:avLst/>
          </a:prstGeom>
          <a:solidFill>
            <a:srgbClr val="FF99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圍標事實</a:t>
            </a:r>
          </a:p>
        </p:txBody>
      </p:sp>
      <p:sp>
        <p:nvSpPr>
          <p:cNvPr id="69640" name="AutoShape 7">
            <a:extLst>
              <a:ext uri="{FF2B5EF4-FFF2-40B4-BE49-F238E27FC236}">
                <a16:creationId xmlns:a16="http://schemas.microsoft.com/office/drawing/2014/main" id="{80B43354-D74F-47D3-9C6F-6107921A53BB}"/>
              </a:ext>
            </a:extLst>
          </p:cNvPr>
          <p:cNvSpPr>
            <a:spLocks noChangeArrowheads="1"/>
          </p:cNvSpPr>
          <p:nvPr/>
        </p:nvSpPr>
        <p:spPr bwMode="auto">
          <a:xfrm>
            <a:off x="2297113" y="5618163"/>
            <a:ext cx="569912" cy="307975"/>
          </a:xfrm>
          <a:prstGeom prst="rightArrow">
            <a:avLst>
              <a:gd name="adj1" fmla="val 50000"/>
              <a:gd name="adj2" fmla="val 46263"/>
            </a:avLst>
          </a:prstGeom>
          <a:solidFill>
            <a:srgbClr val="0000FF"/>
          </a:solidFill>
          <a:ln>
            <a:noFill/>
          </a:ln>
          <a:effectLst>
            <a:prstShdw prst="shdw17" dist="17961" dir="2700000">
              <a:srgbClr val="0000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69641" name="Rectangle 8">
            <a:extLst>
              <a:ext uri="{FF2B5EF4-FFF2-40B4-BE49-F238E27FC236}">
                <a16:creationId xmlns:a16="http://schemas.microsoft.com/office/drawing/2014/main" id="{E90611BF-E7B9-433E-9849-AAC2E2C35627}"/>
              </a:ext>
            </a:extLst>
          </p:cNvPr>
          <p:cNvSpPr>
            <a:spLocks noChangeArrowheads="1"/>
          </p:cNvSpPr>
          <p:nvPr/>
        </p:nvSpPr>
        <p:spPr bwMode="auto">
          <a:xfrm>
            <a:off x="5307013" y="5543550"/>
            <a:ext cx="463550" cy="427038"/>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200">
                <a:solidFill>
                  <a:schemeClr val="tx1"/>
                </a:solidFill>
                <a:latin typeface="Calibri" panose="020F0502020204030204" pitchFamily="34" charset="0"/>
                <a:ea typeface="標楷體" panose="03000509000000000000" pitchFamily="65" charset="-120"/>
              </a:rPr>
              <a:t>＋</a:t>
            </a:r>
          </a:p>
        </p:txBody>
      </p:sp>
      <p:sp>
        <p:nvSpPr>
          <p:cNvPr id="69642" name="向下箭號 9">
            <a:extLst>
              <a:ext uri="{FF2B5EF4-FFF2-40B4-BE49-F238E27FC236}">
                <a16:creationId xmlns:a16="http://schemas.microsoft.com/office/drawing/2014/main" id="{CD1A3C8D-461B-473C-A8BB-C57FDE1595EE}"/>
              </a:ext>
            </a:extLst>
          </p:cNvPr>
          <p:cNvSpPr>
            <a:spLocks noChangeArrowheads="1"/>
          </p:cNvSpPr>
          <p:nvPr/>
        </p:nvSpPr>
        <p:spPr bwMode="auto">
          <a:xfrm>
            <a:off x="4370388" y="5151438"/>
            <a:ext cx="450850" cy="414337"/>
          </a:xfrm>
          <a:prstGeom prst="downArrow">
            <a:avLst>
              <a:gd name="adj1" fmla="val 50000"/>
              <a:gd name="adj2" fmla="val 50000"/>
            </a:avLst>
          </a:prstGeom>
          <a:solidFill>
            <a:schemeClr val="bg1"/>
          </a:solidFill>
          <a:ln w="25400">
            <a:solidFill>
              <a:srgbClr val="00956F"/>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69643" name="Text Box 4">
            <a:extLst>
              <a:ext uri="{FF2B5EF4-FFF2-40B4-BE49-F238E27FC236}">
                <a16:creationId xmlns:a16="http://schemas.microsoft.com/office/drawing/2014/main" id="{6B2AAABB-71DF-4109-951F-FBAFEDC2D9B0}"/>
              </a:ext>
            </a:extLst>
          </p:cNvPr>
          <p:cNvSpPr txBox="1">
            <a:spLocks noChangeArrowheads="1"/>
          </p:cNvSpPr>
          <p:nvPr/>
        </p:nvSpPr>
        <p:spPr bwMode="auto">
          <a:xfrm>
            <a:off x="3008313" y="6230938"/>
            <a:ext cx="2173287" cy="431800"/>
          </a:xfrm>
          <a:prstGeom prst="rect">
            <a:avLst/>
          </a:prstGeom>
          <a:solidFill>
            <a:srgbClr val="FFC000"/>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得終止解除契約</a:t>
            </a:r>
            <a:endParaRPr lang="en-US" altLang="zh-TW" sz="2200" b="0">
              <a:solidFill>
                <a:schemeClr val="tx1"/>
              </a:solidFill>
              <a:latin typeface="Calibri" panose="020F0502020204030204" pitchFamily="34" charset="0"/>
              <a:ea typeface="標楷體" panose="03000509000000000000" pitchFamily="65" charset="-120"/>
            </a:endParaRPr>
          </a:p>
        </p:txBody>
      </p:sp>
      <p:sp>
        <p:nvSpPr>
          <p:cNvPr id="69644" name="Text Box 6">
            <a:extLst>
              <a:ext uri="{FF2B5EF4-FFF2-40B4-BE49-F238E27FC236}">
                <a16:creationId xmlns:a16="http://schemas.microsoft.com/office/drawing/2014/main" id="{47DE1C56-FC12-4B56-B99D-B68F79BA35B5}"/>
              </a:ext>
            </a:extLst>
          </p:cNvPr>
          <p:cNvSpPr txBox="1">
            <a:spLocks noChangeArrowheads="1"/>
          </p:cNvSpPr>
          <p:nvPr/>
        </p:nvSpPr>
        <p:spPr bwMode="auto">
          <a:xfrm>
            <a:off x="795338" y="6242050"/>
            <a:ext cx="1389062" cy="436563"/>
          </a:xfrm>
          <a:prstGeom prst="rect">
            <a:avLst/>
          </a:prstGeom>
          <a:solidFill>
            <a:srgbClr val="FFC000"/>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已履約者</a:t>
            </a:r>
          </a:p>
        </p:txBody>
      </p:sp>
      <p:sp>
        <p:nvSpPr>
          <p:cNvPr id="69645" name="AutoShape 7">
            <a:extLst>
              <a:ext uri="{FF2B5EF4-FFF2-40B4-BE49-F238E27FC236}">
                <a16:creationId xmlns:a16="http://schemas.microsoft.com/office/drawing/2014/main" id="{806B7231-2385-4FF2-B7B3-74D1E88248E5}"/>
              </a:ext>
            </a:extLst>
          </p:cNvPr>
          <p:cNvSpPr>
            <a:spLocks noChangeArrowheads="1"/>
          </p:cNvSpPr>
          <p:nvPr/>
        </p:nvSpPr>
        <p:spPr bwMode="auto">
          <a:xfrm>
            <a:off x="2322513" y="6300788"/>
            <a:ext cx="569912" cy="307975"/>
          </a:xfrm>
          <a:prstGeom prst="rightArrow">
            <a:avLst>
              <a:gd name="adj1" fmla="val 50000"/>
              <a:gd name="adj2" fmla="val 46263"/>
            </a:avLst>
          </a:prstGeom>
          <a:solidFill>
            <a:srgbClr val="33CCFF"/>
          </a:solidFill>
          <a:ln w="9525">
            <a:solidFill>
              <a:srgbClr val="33CCFF"/>
            </a:solidFill>
            <a:miter lim="800000"/>
            <a:headEnd/>
            <a:tailEnd/>
          </a:ln>
          <a:effectLst>
            <a:prstShdw prst="shdw17" dist="17961" dir="2700000">
              <a:srgbClr val="000099"/>
            </a:prstShdw>
          </a:effec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cxnSp>
        <p:nvCxnSpPr>
          <p:cNvPr id="19" name="直線單箭頭接點 18">
            <a:extLst>
              <a:ext uri="{FF2B5EF4-FFF2-40B4-BE49-F238E27FC236}">
                <a16:creationId xmlns:a16="http://schemas.microsoft.com/office/drawing/2014/main" id="{BA0AEF75-C5E1-4129-BF8B-61B14385730D}"/>
              </a:ext>
            </a:extLst>
          </p:cNvPr>
          <p:cNvCxnSpPr>
            <a:stCxn id="69639" idx="2"/>
            <a:endCxn id="69644" idx="0"/>
          </p:cNvCxnSpPr>
          <p:nvPr/>
        </p:nvCxnSpPr>
        <p:spPr bwMode="auto">
          <a:xfrm>
            <a:off x="1484313" y="5995988"/>
            <a:ext cx="4762" cy="246062"/>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a:extLst>
              <a:ext uri="{FF2B5EF4-FFF2-40B4-BE49-F238E27FC236}">
                <a16:creationId xmlns:a16="http://schemas.microsoft.com/office/drawing/2014/main" id="{245EA497-457A-4443-9737-5E7996B14E49}"/>
              </a:ext>
            </a:extLst>
          </p:cNvPr>
          <p:cNvSpPr txBox="1">
            <a:spLocks noChangeArrowheads="1"/>
          </p:cNvSpPr>
          <p:nvPr/>
        </p:nvSpPr>
        <p:spPr bwMode="auto">
          <a:xfrm>
            <a:off x="177800" y="1054100"/>
            <a:ext cx="87503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en-US" altLang="zh-TW" sz="2200">
              <a:solidFill>
                <a:schemeClr val="tx1"/>
              </a:solidFill>
              <a:latin typeface="Calibri" panose="020F0502020204030204" pitchFamily="34" charset="0"/>
              <a:ea typeface="標楷體" panose="03000509000000000000" pitchFamily="65" charset="-120"/>
            </a:endParaRPr>
          </a:p>
          <a:p>
            <a:pPr eaLnBrk="1" hangingPunct="1">
              <a:spcBef>
                <a:spcPct val="20000"/>
              </a:spcBef>
              <a:buFont typeface="Wingdings" panose="05000000000000000000" pitchFamily="2" charset="2"/>
              <a:buChar char="Ø"/>
            </a:pPr>
            <a:endParaRPr lang="en-US" altLang="zh-TW" sz="2200">
              <a:solidFill>
                <a:schemeClr val="tx1"/>
              </a:solidFill>
              <a:latin typeface="標楷體" panose="03000509000000000000" pitchFamily="65" charset="-120"/>
              <a:ea typeface="標楷體" panose="03000509000000000000" pitchFamily="65" charset="-120"/>
            </a:endParaRPr>
          </a:p>
          <a:p>
            <a:pPr eaLnBrk="1" hangingPunct="1">
              <a:spcBef>
                <a:spcPct val="2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a:t>
            </a:r>
            <a:endParaRPr lang="zh-TW" altLang="en-US" sz="2200" b="0">
              <a:solidFill>
                <a:srgbClr val="FF0000"/>
              </a:solidFill>
              <a:latin typeface="標楷體" panose="03000509000000000000" pitchFamily="65" charset="-120"/>
              <a:ea typeface="標楷體" panose="03000509000000000000" pitchFamily="65" charset="-120"/>
            </a:endParaRPr>
          </a:p>
          <a:p>
            <a:pPr eaLnBrk="1" hangingPunct="1">
              <a:spcBef>
                <a:spcPct val="20000"/>
              </a:spcBef>
              <a:buFont typeface="Wingdings" panose="05000000000000000000" pitchFamily="2" charset="2"/>
              <a:buChar char="Ø"/>
            </a:pPr>
            <a:endParaRPr lang="zh-TW" altLang="en-US" sz="2200" b="0">
              <a:solidFill>
                <a:schemeClr val="tx1"/>
              </a:solidFill>
              <a:latin typeface="標楷體" panose="03000509000000000000" pitchFamily="65" charset="-120"/>
              <a:ea typeface="標楷體" panose="03000509000000000000" pitchFamily="65" charset="-120"/>
            </a:endParaRPr>
          </a:p>
        </p:txBody>
      </p:sp>
      <p:sp>
        <p:nvSpPr>
          <p:cNvPr id="71683" name="文字方塊 4">
            <a:extLst>
              <a:ext uri="{FF2B5EF4-FFF2-40B4-BE49-F238E27FC236}">
                <a16:creationId xmlns:a16="http://schemas.microsoft.com/office/drawing/2014/main" id="{E6B3D02A-595F-4B85-8429-9B0F1D381FF8}"/>
              </a:ext>
            </a:extLst>
          </p:cNvPr>
          <p:cNvSpPr txBox="1">
            <a:spLocks noChangeArrowheads="1"/>
          </p:cNvSpPr>
          <p:nvPr/>
        </p:nvSpPr>
        <p:spPr bwMode="auto">
          <a:xfrm>
            <a:off x="439738" y="1022350"/>
            <a:ext cx="8396287"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Calibri" panose="020F0502020204030204" pitchFamily="34" charset="0"/>
                <a:ea typeface="標楷體" panose="03000509000000000000" pitchFamily="65" charset="-120"/>
              </a:rPr>
              <a:t>機關不得於招標文件規定廠商投標文件有下列情形，</a:t>
            </a:r>
          </a:p>
          <a:p>
            <a:pPr eaLnBrk="1" hangingPunct="1">
              <a:lnSpc>
                <a:spcPct val="110000"/>
              </a:lnSpc>
              <a:spcBef>
                <a:spcPct val="0"/>
              </a:spcBef>
              <a:buClr>
                <a:srgbClr val="CC3300"/>
              </a:buClr>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為不合格標。其有規定者，該部分無效</a:t>
            </a:r>
            <a:r>
              <a:rPr lang="zh-TW" altLang="en-US" sz="2600" b="0">
                <a:solidFill>
                  <a:schemeClr val="tx1"/>
                </a:solidFill>
                <a:latin typeface="Calibri" panose="020F0502020204030204" pitchFamily="34" charset="0"/>
                <a:ea typeface="新細明體" panose="02020500000000000000" pitchFamily="18" charset="-120"/>
              </a:rPr>
              <a:t>：</a:t>
            </a:r>
            <a:r>
              <a:rPr lang="en-US" altLang="zh-TW" sz="2000" b="0">
                <a:solidFill>
                  <a:schemeClr val="tx1"/>
                </a:solidFill>
                <a:latin typeface="標楷體" panose="03000509000000000000" pitchFamily="65" charset="-120"/>
                <a:ea typeface="標楷體" panose="03000509000000000000" pitchFamily="65" charset="-120"/>
              </a:rPr>
              <a:t>(09600182560)</a:t>
            </a:r>
            <a:endParaRPr lang="zh-TW" altLang="en-US" sz="2000" b="0">
              <a:solidFill>
                <a:schemeClr val="tx1"/>
              </a:solidFill>
              <a:latin typeface="標楷體" panose="03000509000000000000" pitchFamily="65" charset="-120"/>
              <a:ea typeface="標楷體" panose="03000509000000000000" pitchFamily="65" charset="-120"/>
            </a:endParaRPr>
          </a:p>
          <a:p>
            <a:pPr eaLnBrk="1" hangingPunct="1">
              <a:lnSpc>
                <a:spcPct val="110000"/>
              </a:lnSpc>
              <a:spcBef>
                <a:spcPct val="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&gt;</a:t>
            </a:r>
            <a:r>
              <a:rPr lang="zh-TW" altLang="en-US" sz="2200" b="0">
                <a:solidFill>
                  <a:schemeClr val="tx1"/>
                </a:solidFill>
                <a:latin typeface="Calibri" panose="020F0502020204030204" pitchFamily="34" charset="0"/>
                <a:ea typeface="標楷體" panose="03000509000000000000" pitchFamily="65" charset="-120"/>
              </a:rPr>
              <a:t>標封封口未蓋騎縫章</a:t>
            </a:r>
          </a:p>
          <a:p>
            <a:pPr eaLnBrk="1" hangingPunct="1">
              <a:lnSpc>
                <a:spcPct val="110000"/>
              </a:lnSpc>
              <a:spcBef>
                <a:spcPct val="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&gt;</a:t>
            </a:r>
            <a:r>
              <a:rPr lang="zh-TW" altLang="en-US" sz="2200" b="0">
                <a:solidFill>
                  <a:schemeClr val="tx1"/>
                </a:solidFill>
                <a:latin typeface="Calibri" panose="020F0502020204030204" pitchFamily="34" charset="0"/>
                <a:ea typeface="標楷體" panose="03000509000000000000" pitchFamily="65" charset="-120"/>
              </a:rPr>
              <a:t>投標文件未逐頁蓋章</a:t>
            </a:r>
          </a:p>
          <a:p>
            <a:pPr eaLnBrk="1" hangingPunct="1">
              <a:lnSpc>
                <a:spcPct val="110000"/>
              </a:lnSpc>
              <a:spcBef>
                <a:spcPct val="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&gt;</a:t>
            </a:r>
            <a:r>
              <a:rPr lang="zh-TW" altLang="en-US" sz="2200" b="0">
                <a:solidFill>
                  <a:schemeClr val="tx1"/>
                </a:solidFill>
                <a:latin typeface="Calibri" panose="020F0502020204030204" pitchFamily="34" charset="0"/>
                <a:ea typeface="標楷體" panose="03000509000000000000" pitchFamily="65" charset="-120"/>
              </a:rPr>
              <a:t>投標文件未檢附電子領標憑據</a:t>
            </a:r>
          </a:p>
          <a:p>
            <a:pPr eaLnBrk="1" hangingPunct="1">
              <a:lnSpc>
                <a:spcPct val="110000"/>
              </a:lnSpc>
              <a:spcBef>
                <a:spcPct val="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    </a:t>
            </a:r>
            <a:r>
              <a:rPr lang="en-US" altLang="zh-TW" sz="2100" b="0">
                <a:solidFill>
                  <a:schemeClr val="tx1"/>
                </a:solidFill>
                <a:latin typeface="Calibri" panose="020F0502020204030204" pitchFamily="34" charset="0"/>
                <a:ea typeface="標楷體" panose="03000509000000000000" pitchFamily="65" charset="-120"/>
              </a:rPr>
              <a:t>&gt;</a:t>
            </a:r>
            <a:r>
              <a:rPr lang="zh-TW" altLang="en-US" sz="2100" b="0">
                <a:solidFill>
                  <a:schemeClr val="tx1"/>
                </a:solidFill>
                <a:latin typeface="Calibri" panose="020F0502020204030204" pitchFamily="34" charset="0"/>
                <a:ea typeface="標楷體" panose="03000509000000000000" pitchFamily="65" charset="-120"/>
              </a:rPr>
              <a:t>投標文件之編排、字體大小、裝訂方式或</a:t>
            </a:r>
            <a:r>
              <a:rPr lang="zh-TW" altLang="en-US" sz="2100" b="0">
                <a:solidFill>
                  <a:srgbClr val="FF0000"/>
                </a:solidFill>
                <a:latin typeface="Calibri" panose="020F0502020204030204" pitchFamily="34" charset="0"/>
                <a:ea typeface="標楷體" panose="03000509000000000000" pitchFamily="65" charset="-120"/>
              </a:rPr>
              <a:t>份數與招標文件規定不符</a:t>
            </a:r>
          </a:p>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Calibri" panose="020F0502020204030204" pitchFamily="34" charset="0"/>
                <a:ea typeface="標楷體" panose="03000509000000000000" pitchFamily="65" charset="-120"/>
              </a:rPr>
              <a:t>資格證明文件以影本為原則，未載明與正本相符及加蓋</a:t>
            </a:r>
          </a:p>
          <a:p>
            <a:pPr eaLnBrk="1" hangingPunct="1">
              <a:lnSpc>
                <a:spcPct val="110000"/>
              </a:lnSpc>
              <a:spcBef>
                <a:spcPct val="0"/>
              </a:spcBef>
              <a:buClr>
                <a:srgbClr val="CC3300"/>
              </a:buClr>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廠商印章等而不影響辨識內容或真偽者，機關不得拒絕</a:t>
            </a:r>
            <a:endParaRPr lang="en-US" altLang="zh-TW" sz="2600" b="0">
              <a:solidFill>
                <a:schemeClr val="tx1"/>
              </a:solidFill>
              <a:latin typeface="Calibri" panose="020F0502020204030204" pitchFamily="34" charset="0"/>
              <a:ea typeface="標楷體" panose="03000509000000000000" pitchFamily="65" charset="-120"/>
            </a:endParaRPr>
          </a:p>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Calibri" panose="020F0502020204030204" pitchFamily="34" charset="0"/>
                <a:ea typeface="標楷體" panose="03000509000000000000" pitchFamily="65" charset="-120"/>
              </a:rPr>
              <a:t>對於廠商之投標文件，</a:t>
            </a:r>
            <a:r>
              <a:rPr lang="zh-TW" altLang="en-US" sz="2600" b="0">
                <a:solidFill>
                  <a:srgbClr val="FF0000"/>
                </a:solidFill>
                <a:latin typeface="Calibri" panose="020F0502020204030204" pitchFamily="34" charset="0"/>
                <a:ea typeface="標楷體" panose="03000509000000000000" pitchFamily="65" charset="-120"/>
              </a:rPr>
              <a:t>應保守秘密</a:t>
            </a:r>
            <a:r>
              <a:rPr lang="en-US" altLang="zh-TW" sz="26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採</a:t>
            </a:r>
            <a:r>
              <a:rPr lang="en-US" altLang="zh-TW" sz="2600" b="0">
                <a:solidFill>
                  <a:schemeClr val="tx1"/>
                </a:solidFill>
                <a:latin typeface="Calibri" panose="020F0502020204030204" pitchFamily="34" charset="0"/>
                <a:ea typeface="標楷體" panose="03000509000000000000" pitchFamily="65" charset="-120"/>
              </a:rPr>
              <a:t>34)</a:t>
            </a:r>
          </a:p>
          <a:p>
            <a:pPr eaLnBrk="1" hangingPunct="1">
              <a:lnSpc>
                <a:spcPct val="110000"/>
              </a:lnSpc>
              <a:spcBef>
                <a:spcPct val="0"/>
              </a:spcBef>
              <a:buClr>
                <a:srgbClr val="CC3300"/>
              </a:buClr>
              <a:buFont typeface="Wingdings" panose="05000000000000000000" pitchFamily="2" charset="2"/>
              <a:buChar char="Ø"/>
            </a:pPr>
            <a:r>
              <a:rPr lang="zh-TW" altLang="en-US" sz="2600" b="0">
                <a:solidFill>
                  <a:schemeClr val="tx1"/>
                </a:solidFill>
                <a:latin typeface="Calibri" panose="020F0502020204030204" pitchFamily="34" charset="0"/>
                <a:ea typeface="標楷體" panose="03000509000000000000" pitchFamily="65" charset="-120"/>
              </a:rPr>
              <a:t>審標結果最遲不得逾決標或廢標日</a:t>
            </a:r>
            <a:r>
              <a:rPr lang="en-US" altLang="zh-TW" sz="2600" b="0">
                <a:solidFill>
                  <a:schemeClr val="tx1"/>
                </a:solidFill>
                <a:latin typeface="Calibri" panose="020F0502020204030204" pitchFamily="34" charset="0"/>
                <a:ea typeface="標楷體" panose="03000509000000000000" pitchFamily="65" charset="-120"/>
              </a:rPr>
              <a:t>10</a:t>
            </a:r>
            <a:r>
              <a:rPr lang="zh-TW" altLang="en-US" sz="2600" b="0">
                <a:solidFill>
                  <a:schemeClr val="tx1"/>
                </a:solidFill>
                <a:latin typeface="Calibri" panose="020F0502020204030204" pitchFamily="34" charset="0"/>
                <a:ea typeface="標楷體" panose="03000509000000000000" pitchFamily="65" charset="-120"/>
              </a:rPr>
              <a:t>日通知各廠商</a:t>
            </a:r>
            <a:r>
              <a:rPr lang="zh-TW" altLang="en-US" sz="22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對</a:t>
            </a:r>
          </a:p>
          <a:p>
            <a:pPr eaLnBrk="1" hangingPunct="1">
              <a:lnSpc>
                <a:spcPct val="110000"/>
              </a:lnSpc>
              <a:spcBef>
                <a:spcPct val="0"/>
              </a:spcBef>
              <a:buClr>
                <a:srgbClr val="CC3300"/>
              </a:buClr>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    不合格廠商應敘明原因；經廠商請求者，得以書面</a:t>
            </a:r>
            <a:r>
              <a:rPr lang="zh-TW" altLang="en-US" sz="2200" b="0">
                <a:solidFill>
                  <a:schemeClr val="tx1"/>
                </a:solidFill>
                <a:latin typeface="Calibri" panose="020F0502020204030204" pitchFamily="34" charset="0"/>
                <a:ea typeface="標楷體" panose="03000509000000000000" pitchFamily="65" charset="-120"/>
              </a:rPr>
              <a:t>。</a:t>
            </a:r>
          </a:p>
        </p:txBody>
      </p:sp>
      <p:sp>
        <p:nvSpPr>
          <p:cNvPr id="71684" name="Rectangle 6">
            <a:extLst>
              <a:ext uri="{FF2B5EF4-FFF2-40B4-BE49-F238E27FC236}">
                <a16:creationId xmlns:a16="http://schemas.microsoft.com/office/drawing/2014/main" id="{E26578D1-8226-478A-87C9-7D66CD1E9FA0}"/>
              </a:ext>
            </a:extLst>
          </p:cNvPr>
          <p:cNvSpPr>
            <a:spLocks noChangeArrowheads="1"/>
          </p:cNvSpPr>
          <p:nvPr/>
        </p:nvSpPr>
        <p:spPr bwMode="auto">
          <a:xfrm>
            <a:off x="3513138" y="273050"/>
            <a:ext cx="1809750" cy="579438"/>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a:solidFill>
                  <a:schemeClr val="tx1"/>
                </a:solidFill>
                <a:latin typeface="Calibri" panose="020F0502020204030204" pitchFamily="34" charset="0"/>
                <a:ea typeface="標楷體" panose="03000509000000000000" pitchFamily="65" charset="-120"/>
              </a:rPr>
              <a:t>審標作業</a:t>
            </a:r>
          </a:p>
        </p:txBody>
      </p:sp>
      <p:sp>
        <p:nvSpPr>
          <p:cNvPr id="71685" name="Text Box 7">
            <a:extLst>
              <a:ext uri="{FF2B5EF4-FFF2-40B4-BE49-F238E27FC236}">
                <a16:creationId xmlns:a16="http://schemas.microsoft.com/office/drawing/2014/main" id="{9E071054-A1C2-4CA0-A5DD-0F6BD4454BD0}"/>
              </a:ext>
            </a:extLst>
          </p:cNvPr>
          <p:cNvSpPr txBox="1">
            <a:spLocks noChangeArrowheads="1"/>
          </p:cNvSpPr>
          <p:nvPr/>
        </p:nvSpPr>
        <p:spPr bwMode="auto">
          <a:xfrm>
            <a:off x="5081588" y="2066925"/>
            <a:ext cx="3741737" cy="711200"/>
          </a:xfrm>
          <a:prstGeom prst="rect">
            <a:avLst/>
          </a:prstGeom>
          <a:solidFill>
            <a:srgbClr val="FFFF99"/>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Q:</a:t>
            </a:r>
            <a:r>
              <a:rPr lang="zh-TW" altLang="en-US" sz="2000" b="0">
                <a:solidFill>
                  <a:schemeClr val="tx1"/>
                </a:solidFill>
                <a:latin typeface="Calibri" panose="020F0502020204030204" pitchFamily="34" charset="0"/>
                <a:ea typeface="標楷體" panose="03000509000000000000" pitchFamily="65" charset="-120"/>
              </a:rPr>
              <a:t>請廠商檢附服務建議書</a:t>
            </a:r>
            <a:r>
              <a:rPr lang="en-US" altLang="zh-TW" sz="2000" b="0">
                <a:solidFill>
                  <a:schemeClr val="tx1"/>
                </a:solidFill>
                <a:latin typeface="Calibri" panose="020F0502020204030204" pitchFamily="34" charset="0"/>
                <a:ea typeface="標楷體" panose="03000509000000000000" pitchFamily="65" charset="-120"/>
              </a:rPr>
              <a:t>10</a:t>
            </a:r>
            <a:r>
              <a:rPr lang="zh-TW" altLang="en-US" sz="2000" b="0">
                <a:solidFill>
                  <a:schemeClr val="tx1"/>
                </a:solidFill>
                <a:latin typeface="Calibri" panose="020F0502020204030204" pitchFamily="34" charset="0"/>
                <a:ea typeface="標楷體" panose="03000509000000000000" pitchFamily="65" charset="-120"/>
              </a:rPr>
              <a:t>份及</a:t>
            </a:r>
            <a:r>
              <a:rPr lang="en-US" altLang="zh-TW" sz="2000" b="0">
                <a:solidFill>
                  <a:schemeClr val="tx1"/>
                </a:solidFill>
                <a:latin typeface="Calibri" panose="020F0502020204030204" pitchFamily="34" charset="0"/>
                <a:ea typeface="標楷體" panose="03000509000000000000" pitchFamily="65" charset="-120"/>
              </a:rPr>
              <a:t>1</a:t>
            </a:r>
            <a:r>
              <a:rPr lang="zh-TW" altLang="en-US" sz="2000" b="0">
                <a:solidFill>
                  <a:schemeClr val="tx1"/>
                </a:solidFill>
                <a:latin typeface="Calibri" panose="020F0502020204030204" pitchFamily="34" charset="0"/>
                <a:ea typeface="標楷體" panose="03000509000000000000" pitchFamily="65" charset="-120"/>
              </a:rPr>
              <a:t>份光碟片，廠商未附光碟片</a:t>
            </a:r>
            <a:r>
              <a:rPr lang="en-US" altLang="zh-TW" sz="2000" b="0">
                <a:solidFill>
                  <a:schemeClr val="tx1"/>
                </a:solidFill>
                <a:latin typeface="Calibri" panose="020F0502020204030204" pitchFamily="34" charset="0"/>
                <a:ea typeface="標楷體" panose="03000509000000000000" pitchFamily="65" charset="-120"/>
              </a:rPr>
              <a:t>?</a:t>
            </a:r>
          </a:p>
        </p:txBody>
      </p:sp>
      <p:sp>
        <p:nvSpPr>
          <p:cNvPr id="71686" name="Text Box 8">
            <a:extLst>
              <a:ext uri="{FF2B5EF4-FFF2-40B4-BE49-F238E27FC236}">
                <a16:creationId xmlns:a16="http://schemas.microsoft.com/office/drawing/2014/main" id="{451850EB-279A-4D82-8632-E1C04E419DC2}"/>
              </a:ext>
            </a:extLst>
          </p:cNvPr>
          <p:cNvSpPr txBox="1">
            <a:spLocks noChangeArrowheads="1"/>
          </p:cNvSpPr>
          <p:nvPr/>
        </p:nvSpPr>
        <p:spPr bwMode="auto">
          <a:xfrm>
            <a:off x="727075" y="5691188"/>
            <a:ext cx="7327900" cy="436562"/>
          </a:xfrm>
          <a:prstGeom prst="rect">
            <a:avLst/>
          </a:prstGeom>
          <a:solidFill>
            <a:srgbClr val="FFFF99"/>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Q:</a:t>
            </a:r>
            <a:r>
              <a:rPr lang="zh-TW" altLang="en-US" sz="2200" b="0">
                <a:solidFill>
                  <a:schemeClr val="tx1"/>
                </a:solidFill>
                <a:latin typeface="Calibri" panose="020F0502020204030204" pitchFamily="34" charset="0"/>
                <a:ea typeface="標楷體" panose="03000509000000000000" pitchFamily="65" charset="-120"/>
              </a:rPr>
              <a:t>開標當日須完成審標</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廠商可否撤回投標文件及報價？</a:t>
            </a:r>
            <a:endParaRPr lang="en-US" altLang="zh-TW" sz="2200" b="0">
              <a:solidFill>
                <a:schemeClr val="tx1"/>
              </a:solidFill>
              <a:latin typeface="Calibri" panose="020F0502020204030204" pitchFamily="34" charset="0"/>
              <a:ea typeface="標楷體" panose="03000509000000000000" pitchFamily="65" charset="-120"/>
            </a:endParaRPr>
          </a:p>
        </p:txBody>
      </p:sp>
      <p:sp>
        <p:nvSpPr>
          <p:cNvPr id="33802" name="Rectangle 10">
            <a:extLst>
              <a:ext uri="{FF2B5EF4-FFF2-40B4-BE49-F238E27FC236}">
                <a16:creationId xmlns:a16="http://schemas.microsoft.com/office/drawing/2014/main" id="{FC5CEDD5-1937-4AFB-B0E1-EB22508D367F}"/>
              </a:ext>
            </a:extLst>
          </p:cNvPr>
          <p:cNvSpPr>
            <a:spLocks noChangeArrowheads="1"/>
          </p:cNvSpPr>
          <p:nvPr/>
        </p:nvSpPr>
        <p:spPr bwMode="auto">
          <a:xfrm>
            <a:off x="401638" y="1108075"/>
            <a:ext cx="8520112" cy="2355850"/>
          </a:xfrm>
          <a:prstGeom prst="rect">
            <a:avLst/>
          </a:prstGeom>
          <a:noFill/>
          <a:ln w="9525">
            <a:solidFill>
              <a:schemeClr val="tx1"/>
            </a:solidFill>
            <a:prstDash val="dash"/>
            <a:miter lim="800000"/>
            <a:headEnd/>
            <a:tailEnd/>
          </a:ln>
          <a:effectLst>
            <a:prstShdw prst="shdw17" dist="17961" dir="2700000">
              <a:schemeClr val="tx1">
                <a:gamma/>
                <a:shade val="60000"/>
                <a:invGamma/>
              </a:schemeClr>
            </a:prstShdw>
          </a:effectLst>
        </p:spPr>
        <p:txBody>
          <a:bodyPr anchor="ctr">
            <a:spAutoFit/>
          </a:bodyPr>
          <a:lstStyle/>
          <a:p>
            <a:pPr eaLnBrk="1" hangingPunct="1">
              <a:spcBef>
                <a:spcPct val="50000"/>
              </a:spcBef>
              <a:buFont typeface="Arial" panose="020B0604020202020204" pitchFamily="34" charset="0"/>
              <a:buNone/>
              <a:defRPr/>
            </a:pPr>
            <a:endParaRPr lang="zh-TW" altLang="en-US"/>
          </a:p>
        </p:txBody>
      </p:sp>
      <p:sp>
        <p:nvSpPr>
          <p:cNvPr id="44038" name="二十四角星形 15">
            <a:extLst>
              <a:ext uri="{FF2B5EF4-FFF2-40B4-BE49-F238E27FC236}">
                <a16:creationId xmlns:a16="http://schemas.microsoft.com/office/drawing/2014/main" id="{6C28B69D-2AE4-42ED-94F0-FCAA33050084}"/>
              </a:ext>
            </a:extLst>
          </p:cNvPr>
          <p:cNvSpPr>
            <a:spLocks noChangeArrowheads="1"/>
          </p:cNvSpPr>
          <p:nvPr/>
        </p:nvSpPr>
        <p:spPr bwMode="auto">
          <a:xfrm>
            <a:off x="5251450" y="276225"/>
            <a:ext cx="620713"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2</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360DCC0-0DC0-0359-099B-CC3448ECEE03}"/>
              </a:ext>
            </a:extLst>
          </p:cNvPr>
          <p:cNvPicPr>
            <a:picLocks noChangeAspect="1"/>
          </p:cNvPicPr>
          <p:nvPr/>
        </p:nvPicPr>
        <p:blipFill>
          <a:blip r:embed="rId3"/>
          <a:stretch>
            <a:fillRect/>
          </a:stretch>
        </p:blipFill>
        <p:spPr>
          <a:xfrm>
            <a:off x="179515" y="99391"/>
            <a:ext cx="6346189" cy="6133916"/>
          </a:xfrm>
          <a:prstGeom prst="rect">
            <a:avLst/>
          </a:prstGeom>
        </p:spPr>
      </p:pic>
      <p:pic>
        <p:nvPicPr>
          <p:cNvPr id="5" name="圖片 4">
            <a:extLst>
              <a:ext uri="{FF2B5EF4-FFF2-40B4-BE49-F238E27FC236}">
                <a16:creationId xmlns:a16="http://schemas.microsoft.com/office/drawing/2014/main" id="{AE4DB434-4CA7-0AA8-CE46-96A56CA72A94}"/>
              </a:ext>
            </a:extLst>
          </p:cNvPr>
          <p:cNvPicPr>
            <a:picLocks noChangeAspect="1"/>
          </p:cNvPicPr>
          <p:nvPr/>
        </p:nvPicPr>
        <p:blipFill>
          <a:blip r:embed="rId4"/>
          <a:stretch>
            <a:fillRect/>
          </a:stretch>
        </p:blipFill>
        <p:spPr>
          <a:xfrm>
            <a:off x="3045684" y="764438"/>
            <a:ext cx="5918801" cy="2778074"/>
          </a:xfrm>
          <a:prstGeom prst="rect">
            <a:avLst/>
          </a:prstGeom>
        </p:spPr>
      </p:pic>
      <p:pic>
        <p:nvPicPr>
          <p:cNvPr id="7" name="圖片 6">
            <a:extLst>
              <a:ext uri="{FF2B5EF4-FFF2-40B4-BE49-F238E27FC236}">
                <a16:creationId xmlns:a16="http://schemas.microsoft.com/office/drawing/2014/main" id="{D9691616-E6DB-4076-27F1-CEE3B5373EAC}"/>
              </a:ext>
            </a:extLst>
          </p:cNvPr>
          <p:cNvPicPr>
            <a:picLocks noChangeAspect="1"/>
          </p:cNvPicPr>
          <p:nvPr/>
        </p:nvPicPr>
        <p:blipFill>
          <a:blip r:embed="rId5"/>
          <a:stretch>
            <a:fillRect/>
          </a:stretch>
        </p:blipFill>
        <p:spPr>
          <a:xfrm>
            <a:off x="3205321" y="3199214"/>
            <a:ext cx="5496853" cy="3340733"/>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向右箭號圖說文字 3">
            <a:extLst>
              <a:ext uri="{FF2B5EF4-FFF2-40B4-BE49-F238E27FC236}">
                <a16:creationId xmlns:a16="http://schemas.microsoft.com/office/drawing/2014/main" id="{D8A45EFD-181B-465C-B6C4-6206C2D2C3D3}"/>
              </a:ext>
            </a:extLst>
          </p:cNvPr>
          <p:cNvSpPr>
            <a:spLocks noChangeArrowheads="1"/>
          </p:cNvSpPr>
          <p:nvPr/>
        </p:nvSpPr>
        <p:spPr bwMode="auto">
          <a:xfrm>
            <a:off x="182563" y="536575"/>
            <a:ext cx="758825" cy="2001838"/>
          </a:xfrm>
          <a:prstGeom prst="rightArrowCallout">
            <a:avLst>
              <a:gd name="adj1" fmla="val 24988"/>
              <a:gd name="adj2" fmla="val 25001"/>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75779" name="文字方塊 4">
            <a:extLst>
              <a:ext uri="{FF2B5EF4-FFF2-40B4-BE49-F238E27FC236}">
                <a16:creationId xmlns:a16="http://schemas.microsoft.com/office/drawing/2014/main" id="{CF0B6BAC-44B5-4D50-9704-95D45DEFF816}"/>
              </a:ext>
            </a:extLst>
          </p:cNvPr>
          <p:cNvSpPr txBox="1">
            <a:spLocks noChangeArrowheads="1"/>
          </p:cNvSpPr>
          <p:nvPr/>
        </p:nvSpPr>
        <p:spPr bwMode="auto">
          <a:xfrm>
            <a:off x="130175" y="863600"/>
            <a:ext cx="581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75780" name="Text Box 8">
            <a:extLst>
              <a:ext uri="{FF2B5EF4-FFF2-40B4-BE49-F238E27FC236}">
                <a16:creationId xmlns:a16="http://schemas.microsoft.com/office/drawing/2014/main" id="{7B545D2E-224F-4BA5-A87B-9F1FDEFDA4E1}"/>
              </a:ext>
            </a:extLst>
          </p:cNvPr>
          <p:cNvSpPr txBox="1">
            <a:spLocks noChangeArrowheads="1"/>
          </p:cNvSpPr>
          <p:nvPr/>
        </p:nvSpPr>
        <p:spPr bwMode="auto">
          <a:xfrm>
            <a:off x="1000125" y="514350"/>
            <a:ext cx="7896225" cy="2085975"/>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600" b="0">
                <a:solidFill>
                  <a:schemeClr val="tx1"/>
                </a:solidFill>
                <a:latin typeface="標楷體" panose="03000509000000000000" pitchFamily="65" charset="-120"/>
                <a:ea typeface="標楷體" panose="03000509000000000000" pitchFamily="65" charset="-120"/>
              </a:rPr>
              <a:t>廠商所繳納之押標金支票抬頭書寫錯誤</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例如臺北市政府工務局水利工程處寫成</a:t>
            </a:r>
            <a:r>
              <a:rPr lang="zh-TW" altLang="en-US" sz="2600" b="0">
                <a:solidFill>
                  <a:schemeClr val="tx1"/>
                </a:solidFill>
                <a:latin typeface="Calibri" panose="020F0502020204030204" pitchFamily="34" charset="0"/>
                <a:ea typeface="標楷體" panose="03000509000000000000" pitchFamily="65" charset="-120"/>
              </a:rPr>
              <a:t>臺北市政府工務局水利處</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，機關得否依採購法施行細則第</a:t>
            </a:r>
            <a:r>
              <a:rPr lang="en-US" altLang="zh-TW" sz="2600" b="0">
                <a:solidFill>
                  <a:schemeClr val="tx1"/>
                </a:solidFill>
                <a:latin typeface="Calibri" panose="020F0502020204030204" pitchFamily="34" charset="0"/>
                <a:ea typeface="標楷體" panose="03000509000000000000" pitchFamily="65" charset="-120"/>
              </a:rPr>
              <a:t>60</a:t>
            </a:r>
            <a:r>
              <a:rPr lang="zh-TW" altLang="en-US" sz="2600" b="0">
                <a:solidFill>
                  <a:schemeClr val="tx1"/>
                </a:solidFill>
                <a:latin typeface="Calibri" panose="020F0502020204030204" pitchFamily="34" charset="0"/>
                <a:ea typeface="標楷體" panose="03000509000000000000" pitchFamily="65" charset="-120"/>
              </a:rPr>
              <a:t>條第</a:t>
            </a:r>
            <a:r>
              <a:rPr lang="en-US" altLang="zh-TW" sz="2600" b="0">
                <a:solidFill>
                  <a:schemeClr val="tx1"/>
                </a:solidFill>
                <a:latin typeface="Calibri" panose="020F0502020204030204" pitchFamily="34" charset="0"/>
                <a:ea typeface="標楷體" panose="03000509000000000000" pitchFamily="65" charset="-120"/>
              </a:rPr>
              <a:t>2</a:t>
            </a:r>
            <a:r>
              <a:rPr lang="zh-TW" altLang="en-US" sz="2600" b="0">
                <a:solidFill>
                  <a:schemeClr val="tx1"/>
                </a:solidFill>
                <a:latin typeface="Calibri" panose="020F0502020204030204" pitchFamily="34" charset="0"/>
                <a:ea typeface="標楷體" panose="03000509000000000000" pitchFamily="65" charset="-120"/>
              </a:rPr>
              <a:t>項規定「明顯打字或書寫錯誤，與標價無關，機關得允許廠商更正」辦理</a:t>
            </a:r>
            <a:r>
              <a:rPr lang="en-US" altLang="zh-TW" sz="2600" b="0">
                <a:solidFill>
                  <a:schemeClr val="tx1"/>
                </a:solidFill>
                <a:latin typeface="Calibri" panose="020F0502020204030204" pitchFamily="34" charset="0"/>
                <a:ea typeface="標楷體" panose="03000509000000000000" pitchFamily="65" charset="-120"/>
              </a:rPr>
              <a:t>?</a:t>
            </a:r>
          </a:p>
        </p:txBody>
      </p:sp>
      <p:grpSp>
        <p:nvGrpSpPr>
          <p:cNvPr id="75781" name="Group 10">
            <a:extLst>
              <a:ext uri="{FF2B5EF4-FFF2-40B4-BE49-F238E27FC236}">
                <a16:creationId xmlns:a16="http://schemas.microsoft.com/office/drawing/2014/main" id="{B0455AA4-5FFC-4838-8018-47FEE2B05CB5}"/>
              </a:ext>
            </a:extLst>
          </p:cNvPr>
          <p:cNvGrpSpPr>
            <a:grpSpLocks/>
          </p:cNvGrpSpPr>
          <p:nvPr/>
        </p:nvGrpSpPr>
        <p:grpSpPr bwMode="auto">
          <a:xfrm>
            <a:off x="220663" y="2995613"/>
            <a:ext cx="776287" cy="1697037"/>
            <a:chOff x="111" y="1751"/>
            <a:chExt cx="489" cy="1069"/>
          </a:xfrm>
        </p:grpSpPr>
        <p:sp>
          <p:nvSpPr>
            <p:cNvPr id="75783" name="向右箭號圖說文字 9">
              <a:extLst>
                <a:ext uri="{FF2B5EF4-FFF2-40B4-BE49-F238E27FC236}">
                  <a16:creationId xmlns:a16="http://schemas.microsoft.com/office/drawing/2014/main" id="{41CE12F3-361C-4C19-9E8B-04E782666461}"/>
                </a:ext>
              </a:extLst>
            </p:cNvPr>
            <p:cNvSpPr>
              <a:spLocks noChangeArrowheads="1"/>
            </p:cNvSpPr>
            <p:nvPr/>
          </p:nvSpPr>
          <p:spPr bwMode="auto">
            <a:xfrm>
              <a:off x="121" y="1770"/>
              <a:ext cx="479" cy="994"/>
            </a:xfrm>
            <a:prstGeom prst="rightArrowCallout">
              <a:avLst>
                <a:gd name="adj1" fmla="val 22001"/>
                <a:gd name="adj2" fmla="val 21991"/>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75784" name="文字方塊 10">
              <a:extLst>
                <a:ext uri="{FF2B5EF4-FFF2-40B4-BE49-F238E27FC236}">
                  <a16:creationId xmlns:a16="http://schemas.microsoft.com/office/drawing/2014/main" id="{F4F0FA2C-374E-4458-B776-FFD1C08AFCB0}"/>
                </a:ext>
              </a:extLst>
            </p:cNvPr>
            <p:cNvSpPr txBox="1">
              <a:spLocks noChangeArrowheads="1"/>
            </p:cNvSpPr>
            <p:nvPr/>
          </p:nvSpPr>
          <p:spPr bwMode="auto">
            <a:xfrm>
              <a:off x="111" y="1751"/>
              <a:ext cx="366"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思考方向</a:t>
              </a:r>
            </a:p>
          </p:txBody>
        </p:sp>
      </p:grpSp>
      <p:sp>
        <p:nvSpPr>
          <p:cNvPr id="75782" name="Text Box 13">
            <a:extLst>
              <a:ext uri="{FF2B5EF4-FFF2-40B4-BE49-F238E27FC236}">
                <a16:creationId xmlns:a16="http://schemas.microsoft.com/office/drawing/2014/main" id="{84DC9CF9-DE1A-43B2-AA2D-FA54CBB48576}"/>
              </a:ext>
            </a:extLst>
          </p:cNvPr>
          <p:cNvSpPr txBox="1">
            <a:spLocks noChangeArrowheads="1"/>
          </p:cNvSpPr>
          <p:nvPr/>
        </p:nvSpPr>
        <p:spPr bwMode="auto">
          <a:xfrm>
            <a:off x="987425" y="3340100"/>
            <a:ext cx="7886700" cy="1292662"/>
          </a:xfrm>
          <a:prstGeom prst="rect">
            <a:avLst/>
          </a:prstGeom>
          <a:solidFill>
            <a:srgbClr val="CCFFFF"/>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Wingdings" panose="05000000000000000000" pitchFamily="2" charset="2"/>
              <a:buNone/>
            </a:pPr>
            <a:r>
              <a:rPr lang="zh-TW" altLang="en-US" sz="2600" b="0" dirty="0">
                <a:solidFill>
                  <a:schemeClr val="tx1"/>
                </a:solidFill>
                <a:latin typeface="標楷體" panose="03000509000000000000" pitchFamily="65" charset="-120"/>
                <a:ea typeface="標楷體" panose="03000509000000000000" pitchFamily="65" charset="-120"/>
              </a:rPr>
              <a:t>機關允許廠商更正後，能讓該更正廠商從不合格標變成合格標，對其他原本合格之投標廠商是否公平</a:t>
            </a:r>
            <a:r>
              <a:rPr lang="en-US" altLang="zh-TW" sz="2600" b="0" dirty="0">
                <a:solidFill>
                  <a:schemeClr val="tx1"/>
                </a:solidFill>
                <a:latin typeface="標楷體" panose="03000509000000000000" pitchFamily="65" charset="-120"/>
                <a:ea typeface="標楷體" panose="03000509000000000000" pitchFamily="65" charset="-120"/>
              </a:rPr>
              <a:t>?</a:t>
            </a:r>
          </a:p>
          <a:p>
            <a:pPr eaLnBrk="1" hangingPunct="1">
              <a:lnSpc>
                <a:spcPct val="100000"/>
              </a:lnSpc>
              <a:spcBef>
                <a:spcPct val="0"/>
              </a:spcBef>
              <a:buFont typeface="Wingdings" panose="05000000000000000000" pitchFamily="2" charset="2"/>
              <a:buNone/>
            </a:pPr>
            <a:r>
              <a:rPr lang="zh-TW" altLang="en-US" sz="2600" b="0" dirty="0">
                <a:solidFill>
                  <a:schemeClr val="tx1"/>
                </a:solidFill>
                <a:latin typeface="Calibri" panose="020F0502020204030204" pitchFamily="34" charset="0"/>
                <a:ea typeface="標楷體" panose="03000509000000000000" pitchFamily="65" charset="-120"/>
              </a:rPr>
              <a:t>合格廠商認定方式？</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向右箭號圖說文字 3">
            <a:extLst>
              <a:ext uri="{FF2B5EF4-FFF2-40B4-BE49-F238E27FC236}">
                <a16:creationId xmlns:a16="http://schemas.microsoft.com/office/drawing/2014/main" id="{96CF322D-DE28-4F50-9017-5F5EE61C23FC}"/>
              </a:ext>
            </a:extLst>
          </p:cNvPr>
          <p:cNvSpPr>
            <a:spLocks noChangeArrowheads="1"/>
          </p:cNvSpPr>
          <p:nvPr/>
        </p:nvSpPr>
        <p:spPr bwMode="auto">
          <a:xfrm>
            <a:off x="182563" y="536575"/>
            <a:ext cx="758825" cy="2001838"/>
          </a:xfrm>
          <a:prstGeom prst="rightArrowCallout">
            <a:avLst>
              <a:gd name="adj1" fmla="val 24988"/>
              <a:gd name="adj2" fmla="val 25001"/>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77827" name="文字方塊 4">
            <a:extLst>
              <a:ext uri="{FF2B5EF4-FFF2-40B4-BE49-F238E27FC236}">
                <a16:creationId xmlns:a16="http://schemas.microsoft.com/office/drawing/2014/main" id="{0B18516A-3F42-44E5-83B8-EB01D484F3D1}"/>
              </a:ext>
            </a:extLst>
          </p:cNvPr>
          <p:cNvSpPr txBox="1">
            <a:spLocks noChangeArrowheads="1"/>
          </p:cNvSpPr>
          <p:nvPr/>
        </p:nvSpPr>
        <p:spPr bwMode="auto">
          <a:xfrm>
            <a:off x="130175" y="863600"/>
            <a:ext cx="581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77828" name="Text Box 10">
            <a:extLst>
              <a:ext uri="{FF2B5EF4-FFF2-40B4-BE49-F238E27FC236}">
                <a16:creationId xmlns:a16="http://schemas.microsoft.com/office/drawing/2014/main" id="{75A4CC01-41E0-4975-B6EA-72B1EC3970AB}"/>
              </a:ext>
            </a:extLst>
          </p:cNvPr>
          <p:cNvSpPr txBox="1">
            <a:spLocks noChangeArrowheads="1"/>
          </p:cNvSpPr>
          <p:nvPr/>
        </p:nvSpPr>
        <p:spPr bwMode="auto">
          <a:xfrm>
            <a:off x="1000125" y="514350"/>
            <a:ext cx="7896225" cy="2085975"/>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600" b="0">
                <a:solidFill>
                  <a:schemeClr val="tx1"/>
                </a:solidFill>
                <a:latin typeface="標楷體" panose="03000509000000000000" pitchFamily="65" charset="-120"/>
                <a:ea typeface="標楷體" panose="03000509000000000000" pitchFamily="65" charset="-120"/>
              </a:rPr>
              <a:t>機關辦理最有利標採購，招標文件之契約約定廠商所提供之耗材耐用年限需為</a:t>
            </a:r>
            <a:r>
              <a:rPr lang="en-US" altLang="zh-TW" sz="2600" b="0">
                <a:solidFill>
                  <a:schemeClr val="tx1"/>
                </a:solidFill>
                <a:latin typeface="標楷體" panose="03000509000000000000" pitchFamily="65" charset="-120"/>
                <a:ea typeface="標楷體" panose="03000509000000000000" pitchFamily="65" charset="-120"/>
              </a:rPr>
              <a:t>3</a:t>
            </a:r>
            <a:r>
              <a:rPr lang="zh-TW" altLang="en-US" sz="2600" b="0">
                <a:solidFill>
                  <a:schemeClr val="tx1"/>
                </a:solidFill>
                <a:latin typeface="標楷體" panose="03000509000000000000" pitchFamily="65" charset="-120"/>
                <a:ea typeface="標楷體" panose="03000509000000000000" pitchFamily="65" charset="-120"/>
              </a:rPr>
              <a:t>年以上，惟工作小組在審查廠商服務建議書時，發現其耗材簡介說明載有「使用年限為</a:t>
            </a:r>
            <a:r>
              <a:rPr lang="en-US" altLang="zh-TW" sz="2600" b="0">
                <a:solidFill>
                  <a:schemeClr val="tx1"/>
                </a:solidFill>
                <a:latin typeface="標楷體" panose="03000509000000000000" pitchFamily="65" charset="-120"/>
                <a:ea typeface="標楷體" panose="03000509000000000000" pitchFamily="65" charset="-120"/>
              </a:rPr>
              <a:t>2</a:t>
            </a:r>
            <a:r>
              <a:rPr lang="zh-TW" altLang="en-US" sz="2600" b="0">
                <a:solidFill>
                  <a:schemeClr val="tx1"/>
                </a:solidFill>
                <a:latin typeface="標楷體" panose="03000509000000000000" pitchFamily="65" charset="-120"/>
                <a:ea typeface="標楷體" panose="03000509000000000000" pitchFamily="65" charset="-120"/>
              </a:rPr>
              <a:t>年」，機關是否需通知廠商參加下階段之評選簡報釐清</a:t>
            </a:r>
            <a:r>
              <a:rPr lang="en-US" altLang="zh-TW" sz="2600" b="0">
                <a:solidFill>
                  <a:schemeClr val="tx1"/>
                </a:solidFill>
                <a:latin typeface="標楷體" panose="03000509000000000000" pitchFamily="65" charset="-120"/>
                <a:ea typeface="標楷體" panose="03000509000000000000" pitchFamily="65" charset="-120"/>
              </a:rPr>
              <a:t>?</a:t>
            </a:r>
          </a:p>
        </p:txBody>
      </p:sp>
      <p:grpSp>
        <p:nvGrpSpPr>
          <p:cNvPr id="77829" name="Group 11">
            <a:extLst>
              <a:ext uri="{FF2B5EF4-FFF2-40B4-BE49-F238E27FC236}">
                <a16:creationId xmlns:a16="http://schemas.microsoft.com/office/drawing/2014/main" id="{C42E2C2B-59CF-4CDC-81FC-A6BB17E6AA46}"/>
              </a:ext>
            </a:extLst>
          </p:cNvPr>
          <p:cNvGrpSpPr>
            <a:grpSpLocks/>
          </p:cNvGrpSpPr>
          <p:nvPr/>
        </p:nvGrpSpPr>
        <p:grpSpPr bwMode="auto">
          <a:xfrm>
            <a:off x="198438" y="3211513"/>
            <a:ext cx="776287" cy="1697037"/>
            <a:chOff x="111" y="1751"/>
            <a:chExt cx="489" cy="1069"/>
          </a:xfrm>
        </p:grpSpPr>
        <p:sp>
          <p:nvSpPr>
            <p:cNvPr id="77831" name="向右箭號圖說文字 9">
              <a:extLst>
                <a:ext uri="{FF2B5EF4-FFF2-40B4-BE49-F238E27FC236}">
                  <a16:creationId xmlns:a16="http://schemas.microsoft.com/office/drawing/2014/main" id="{77C0EAE2-23DF-4B3D-AAB8-C93B6E95E8D9}"/>
                </a:ext>
              </a:extLst>
            </p:cNvPr>
            <p:cNvSpPr>
              <a:spLocks noChangeArrowheads="1"/>
            </p:cNvSpPr>
            <p:nvPr/>
          </p:nvSpPr>
          <p:spPr bwMode="auto">
            <a:xfrm>
              <a:off x="121" y="1770"/>
              <a:ext cx="479" cy="994"/>
            </a:xfrm>
            <a:prstGeom prst="rightArrowCallout">
              <a:avLst>
                <a:gd name="adj1" fmla="val 22001"/>
                <a:gd name="adj2" fmla="val 21991"/>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77832" name="文字方塊 10">
              <a:extLst>
                <a:ext uri="{FF2B5EF4-FFF2-40B4-BE49-F238E27FC236}">
                  <a16:creationId xmlns:a16="http://schemas.microsoft.com/office/drawing/2014/main" id="{BA8BF37E-2B80-40AE-8D5E-27925021AAF0}"/>
                </a:ext>
              </a:extLst>
            </p:cNvPr>
            <p:cNvSpPr txBox="1">
              <a:spLocks noChangeArrowheads="1"/>
            </p:cNvSpPr>
            <p:nvPr/>
          </p:nvSpPr>
          <p:spPr bwMode="auto">
            <a:xfrm>
              <a:off x="111" y="1751"/>
              <a:ext cx="366"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思考方向</a:t>
              </a:r>
            </a:p>
          </p:txBody>
        </p:sp>
      </p:grpSp>
      <p:sp>
        <p:nvSpPr>
          <p:cNvPr id="77830" name="Text Box 14">
            <a:extLst>
              <a:ext uri="{FF2B5EF4-FFF2-40B4-BE49-F238E27FC236}">
                <a16:creationId xmlns:a16="http://schemas.microsoft.com/office/drawing/2014/main" id="{AFD42423-DAEE-475A-8DFF-0FFEB261E3FF}"/>
              </a:ext>
            </a:extLst>
          </p:cNvPr>
          <p:cNvSpPr txBox="1">
            <a:spLocks noChangeArrowheads="1"/>
          </p:cNvSpPr>
          <p:nvPr/>
        </p:nvSpPr>
        <p:spPr bwMode="auto">
          <a:xfrm>
            <a:off x="965200" y="3355975"/>
            <a:ext cx="7886700" cy="1292225"/>
          </a:xfrm>
          <a:prstGeom prst="rect">
            <a:avLst/>
          </a:prstGeom>
          <a:solidFill>
            <a:srgbClr val="CCFFFF"/>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Wingdings" panose="05000000000000000000" pitchFamily="2" charset="2"/>
              <a:buNone/>
            </a:pPr>
            <a:r>
              <a:rPr lang="zh-TW" altLang="en-US" sz="2600" b="0">
                <a:solidFill>
                  <a:schemeClr val="tx1"/>
                </a:solidFill>
                <a:latin typeface="Calibri" panose="020F0502020204030204" pitchFamily="34" charset="0"/>
                <a:ea typeface="標楷體" panose="03000509000000000000" pitchFamily="65" charset="-120"/>
              </a:rPr>
              <a:t>廠商是否確有採購法第</a:t>
            </a:r>
            <a:r>
              <a:rPr lang="en-US" altLang="zh-TW" sz="2600" b="0">
                <a:solidFill>
                  <a:schemeClr val="tx1"/>
                </a:solidFill>
                <a:latin typeface="Calibri" panose="020F0502020204030204" pitchFamily="34" charset="0"/>
                <a:ea typeface="標楷體" panose="03000509000000000000" pitchFamily="65" charset="-120"/>
              </a:rPr>
              <a:t>50</a:t>
            </a:r>
            <a:r>
              <a:rPr lang="zh-TW" altLang="en-US" sz="2600" b="0">
                <a:solidFill>
                  <a:schemeClr val="tx1"/>
                </a:solidFill>
                <a:latin typeface="Calibri" panose="020F0502020204030204" pitchFamily="34" charset="0"/>
                <a:ea typeface="標楷體" panose="03000509000000000000" pitchFamily="65" charset="-120"/>
              </a:rPr>
              <a:t>條第</a:t>
            </a:r>
            <a:r>
              <a:rPr lang="en-US" altLang="zh-TW" sz="2600" b="0">
                <a:solidFill>
                  <a:schemeClr val="tx1"/>
                </a:solidFill>
                <a:latin typeface="Calibri" panose="020F0502020204030204" pitchFamily="34" charset="0"/>
                <a:ea typeface="標楷體" panose="03000509000000000000" pitchFamily="65" charset="-120"/>
              </a:rPr>
              <a:t>1</a:t>
            </a:r>
            <a:r>
              <a:rPr lang="zh-TW" altLang="en-US" sz="2600" b="0">
                <a:solidFill>
                  <a:schemeClr val="tx1"/>
                </a:solidFill>
                <a:latin typeface="Calibri" panose="020F0502020204030204" pitchFamily="34" charset="0"/>
                <a:ea typeface="標楷體" panose="03000509000000000000" pitchFamily="65" charset="-120"/>
              </a:rPr>
              <a:t>項第</a:t>
            </a:r>
            <a:r>
              <a:rPr lang="en-US" altLang="zh-TW" sz="2600" b="0">
                <a:solidFill>
                  <a:schemeClr val="tx1"/>
                </a:solidFill>
                <a:latin typeface="Calibri" panose="020F0502020204030204" pitchFamily="34" charset="0"/>
                <a:ea typeface="標楷體" panose="03000509000000000000" pitchFamily="65" charset="-120"/>
              </a:rPr>
              <a:t>1</a:t>
            </a:r>
            <a:r>
              <a:rPr lang="zh-TW" altLang="en-US" sz="2600" b="0">
                <a:solidFill>
                  <a:schemeClr val="tx1"/>
                </a:solidFill>
                <a:latin typeface="Calibri" panose="020F0502020204030204" pitchFamily="34" charset="0"/>
                <a:ea typeface="標楷體" panose="03000509000000000000" pitchFamily="65" charset="-120"/>
              </a:rPr>
              <a:t>款或第</a:t>
            </a:r>
            <a:r>
              <a:rPr lang="en-US" altLang="zh-TW" sz="2600" b="0">
                <a:solidFill>
                  <a:schemeClr val="tx1"/>
                </a:solidFill>
                <a:latin typeface="Calibri" panose="020F0502020204030204" pitchFamily="34" charset="0"/>
                <a:ea typeface="標楷體" panose="03000509000000000000" pitchFamily="65" charset="-120"/>
              </a:rPr>
              <a:t>2</a:t>
            </a:r>
            <a:r>
              <a:rPr lang="zh-TW" altLang="en-US" sz="2600" b="0">
                <a:solidFill>
                  <a:schemeClr val="tx1"/>
                </a:solidFill>
                <a:latin typeface="Calibri" panose="020F0502020204030204" pitchFamily="34" charset="0"/>
                <a:ea typeface="標楷體" panose="03000509000000000000" pitchFamily="65" charset="-120"/>
              </a:rPr>
              <a:t>款所稱「未依招標文件之規定投標」或「投標文件內容不符合招標文件之規定」不予決標之情形</a:t>
            </a:r>
            <a:r>
              <a:rPr lang="en-US" altLang="zh-TW" sz="2600" b="0">
                <a:solidFill>
                  <a:schemeClr val="tx1"/>
                </a:solidFill>
                <a:latin typeface="Calibri" panose="020F0502020204030204" pitchFamily="34" charset="0"/>
                <a:ea typeface="標楷體" panose="03000509000000000000" pitchFamily="65" charset="-120"/>
              </a:rPr>
              <a: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5B97A76-1346-4D44-AF9B-C31BFCF51220}"/>
              </a:ext>
            </a:extLst>
          </p:cNvPr>
          <p:cNvSpPr>
            <a:spLocks noGrp="1" noChangeArrowheads="1"/>
          </p:cNvSpPr>
          <p:nvPr>
            <p:ph type="title" idx="4294967295"/>
          </p:nvPr>
        </p:nvSpPr>
        <p:spPr>
          <a:xfrm>
            <a:off x="503238" y="150813"/>
            <a:ext cx="8066087" cy="892175"/>
          </a:xfrm>
          <a:noFill/>
        </p:spPr>
        <p:txBody>
          <a:bodyPr/>
          <a:lstStyle/>
          <a:p>
            <a:r>
              <a:rPr lang="zh-TW" altLang="en-US" sz="3200" b="1">
                <a:solidFill>
                  <a:schemeClr val="tx1"/>
                </a:solidFill>
                <a:latin typeface="標楷體" panose="03000509000000000000" pitchFamily="65" charset="-120"/>
                <a:ea typeface="標楷體" panose="03000509000000000000" pitchFamily="65" charset="-120"/>
              </a:rPr>
              <a:t>最低標比減價</a:t>
            </a:r>
            <a:endParaRPr lang="en-US" altLang="zh-TW" sz="3200" b="1">
              <a:solidFill>
                <a:schemeClr val="tx1"/>
              </a:solidFill>
              <a:latin typeface="標楷體" panose="03000509000000000000" pitchFamily="65" charset="-120"/>
              <a:ea typeface="標楷體" panose="03000509000000000000" pitchFamily="65" charset="-120"/>
            </a:endParaRPr>
          </a:p>
        </p:txBody>
      </p:sp>
      <p:sp>
        <p:nvSpPr>
          <p:cNvPr id="79875" name="Rectangle 3">
            <a:extLst>
              <a:ext uri="{FF2B5EF4-FFF2-40B4-BE49-F238E27FC236}">
                <a16:creationId xmlns:a16="http://schemas.microsoft.com/office/drawing/2014/main" id="{E270AF15-B263-4B41-9452-FC679C06C100}"/>
              </a:ext>
            </a:extLst>
          </p:cNvPr>
          <p:cNvSpPr>
            <a:spLocks noGrp="1" noChangeArrowheads="1"/>
          </p:cNvSpPr>
          <p:nvPr>
            <p:ph type="body" idx="4294967295"/>
          </p:nvPr>
        </p:nvSpPr>
        <p:spPr>
          <a:xfrm>
            <a:off x="279400" y="1127125"/>
            <a:ext cx="8686800" cy="4994275"/>
          </a:xfrm>
          <a:noFill/>
        </p:spPr>
        <p:txBody>
          <a:bodyPr/>
          <a:lstStyle/>
          <a:p>
            <a:pPr algn="just">
              <a:lnSpc>
                <a:spcPct val="100000"/>
              </a:lnSpc>
              <a:spcBef>
                <a:spcPct val="0"/>
              </a:spcBef>
              <a:buClr>
                <a:srgbClr val="CC3300"/>
              </a:buClr>
              <a:buFont typeface="Wingdings" panose="05000000000000000000" pitchFamily="2" charset="2"/>
              <a:buChar char="Ø"/>
            </a:pPr>
            <a:r>
              <a:rPr lang="zh-TW" altLang="en-US" sz="2600" b="0">
                <a:solidFill>
                  <a:schemeClr val="tx1"/>
                </a:solidFill>
                <a:latin typeface="標楷體" panose="03000509000000000000" pitchFamily="65" charset="-120"/>
                <a:ea typeface="標楷體" panose="03000509000000000000" pitchFamily="65" charset="-120"/>
              </a:rPr>
              <a:t>報價或減價結果在底價以內</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包括平底價</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，除有採購法第</a:t>
            </a:r>
            <a:r>
              <a:rPr lang="en-US" altLang="zh-TW" sz="2600" b="0">
                <a:solidFill>
                  <a:schemeClr val="tx1"/>
                </a:solidFill>
                <a:latin typeface="標楷體" panose="03000509000000000000" pitchFamily="65" charset="-120"/>
                <a:ea typeface="標楷體" panose="03000509000000000000" pitchFamily="65" charset="-120"/>
              </a:rPr>
              <a:t>58</a:t>
            </a:r>
            <a:r>
              <a:rPr lang="zh-TW" altLang="en-US" sz="2600" b="0">
                <a:solidFill>
                  <a:schemeClr val="tx1"/>
                </a:solidFill>
                <a:latin typeface="標楷體" panose="03000509000000000000" pitchFamily="65" charset="-120"/>
                <a:ea typeface="標楷體" panose="03000509000000000000" pitchFamily="65" charset="-120"/>
              </a:rPr>
              <a:t>條標價偏低之情形外，應即宣布決標</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採</a:t>
            </a:r>
            <a:r>
              <a:rPr lang="en-US" altLang="zh-TW" sz="2600" b="0">
                <a:solidFill>
                  <a:schemeClr val="tx1"/>
                </a:solidFill>
                <a:latin typeface="標楷體" panose="03000509000000000000" pitchFamily="65" charset="-120"/>
                <a:ea typeface="標楷體" panose="03000509000000000000" pitchFamily="65" charset="-120"/>
              </a:rPr>
              <a:t>52</a:t>
            </a:r>
            <a:r>
              <a:rPr lang="zh-TW" altLang="en-US" sz="2600" b="0">
                <a:solidFill>
                  <a:schemeClr val="tx1"/>
                </a:solidFill>
                <a:latin typeface="標楷體" panose="03000509000000000000" pitchFamily="65" charset="-120"/>
                <a:ea typeface="標楷體" panose="03000509000000000000" pitchFamily="65" charset="-120"/>
              </a:rPr>
              <a:t>、細</a:t>
            </a:r>
            <a:r>
              <a:rPr lang="en-US" altLang="zh-TW" sz="2600" b="0">
                <a:solidFill>
                  <a:schemeClr val="tx1"/>
                </a:solidFill>
                <a:latin typeface="標楷體" panose="03000509000000000000" pitchFamily="65" charset="-120"/>
                <a:ea typeface="標楷體" panose="03000509000000000000" pitchFamily="65" charset="-120"/>
              </a:rPr>
              <a:t>69)</a:t>
            </a:r>
          </a:p>
          <a:p>
            <a:pPr algn="just">
              <a:lnSpc>
                <a:spcPct val="100000"/>
              </a:lnSpc>
              <a:spcBef>
                <a:spcPct val="0"/>
              </a:spcBef>
              <a:buClr>
                <a:srgbClr val="CC3300"/>
              </a:buClr>
              <a:buFont typeface="Wingdings" panose="05000000000000000000" pitchFamily="2" charset="2"/>
              <a:buChar char="Ø"/>
            </a:pPr>
            <a:r>
              <a:rPr lang="zh-TW" altLang="en-US" sz="2600" b="0" u="sng">
                <a:solidFill>
                  <a:srgbClr val="FF0000"/>
                </a:solidFill>
                <a:latin typeface="標楷體" panose="03000509000000000000" pitchFamily="65" charset="-120"/>
                <a:ea typeface="標楷體" panose="03000509000000000000" pitchFamily="65" charset="-120"/>
              </a:rPr>
              <a:t>最低標超底價，優減一次</a:t>
            </a:r>
            <a:r>
              <a:rPr lang="zh-TW" altLang="en-US" sz="2600" b="0">
                <a:solidFill>
                  <a:schemeClr val="tx1"/>
                </a:solidFill>
                <a:latin typeface="標楷體" panose="03000509000000000000" pitchFamily="65" charset="-120"/>
                <a:ea typeface="標楷體" panose="03000509000000000000" pitchFamily="65" charset="-120"/>
              </a:rPr>
              <a:t>，仍超底價，所有合格廠商比減</a:t>
            </a:r>
            <a:r>
              <a:rPr lang="en-US" altLang="zh-TW" sz="2600" b="0">
                <a:solidFill>
                  <a:srgbClr val="FF00FF"/>
                </a:solidFill>
                <a:latin typeface="標楷體" panose="03000509000000000000" pitchFamily="65" charset="-120"/>
                <a:ea typeface="標楷體" panose="03000509000000000000" pitchFamily="65" charset="-120"/>
              </a:rPr>
              <a:t>(3</a:t>
            </a:r>
            <a:r>
              <a:rPr lang="zh-TW" altLang="en-US" sz="2600" b="0">
                <a:solidFill>
                  <a:srgbClr val="FF00FF"/>
                </a:solidFill>
                <a:latin typeface="標楷體" panose="03000509000000000000" pitchFamily="65" charset="-120"/>
                <a:ea typeface="標楷體" panose="03000509000000000000" pitchFamily="65" charset="-120"/>
              </a:rPr>
              <a:t>次為限</a:t>
            </a:r>
            <a:r>
              <a:rPr lang="en-US" altLang="zh-TW" sz="2600" b="0">
                <a:solidFill>
                  <a:srgbClr val="FF00FF"/>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；廠商未出席開標減價，依採購法第60條及個案招標文件規定辦理。</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採</a:t>
            </a:r>
            <a:r>
              <a:rPr lang="en-US" altLang="zh-TW" sz="2600" b="0">
                <a:solidFill>
                  <a:schemeClr val="tx1"/>
                </a:solidFill>
                <a:latin typeface="標楷體" panose="03000509000000000000" pitchFamily="65" charset="-120"/>
                <a:ea typeface="標楷體" panose="03000509000000000000" pitchFamily="65" charset="-120"/>
              </a:rPr>
              <a:t>53</a:t>
            </a:r>
            <a:r>
              <a:rPr lang="zh-TW" altLang="en-US" sz="2600" b="0">
                <a:solidFill>
                  <a:schemeClr val="tx1"/>
                </a:solidFill>
                <a:latin typeface="標楷體" panose="03000509000000000000" pitchFamily="65" charset="-120"/>
                <a:ea typeface="標楷體" panose="03000509000000000000" pitchFamily="65" charset="-120"/>
              </a:rPr>
              <a:t>、</a:t>
            </a:r>
            <a:r>
              <a:rPr lang="en-US" altLang="zh-TW" sz="2600" b="0">
                <a:solidFill>
                  <a:schemeClr val="tx1"/>
                </a:solidFill>
                <a:latin typeface="標楷體" panose="03000509000000000000" pitchFamily="65" charset="-120"/>
                <a:ea typeface="標楷體" panose="03000509000000000000" pitchFamily="65" charset="-120"/>
              </a:rPr>
              <a:t>60)</a:t>
            </a:r>
          </a:p>
          <a:p>
            <a:pPr algn="just">
              <a:lnSpc>
                <a:spcPct val="100000"/>
              </a:lnSpc>
              <a:spcBef>
                <a:spcPct val="0"/>
              </a:spcBef>
              <a:buClr>
                <a:srgbClr val="CC3300"/>
              </a:buClr>
              <a:buFont typeface="Wingdings" panose="05000000000000000000" pitchFamily="2" charset="2"/>
              <a:buChar char="Ø"/>
            </a:pPr>
            <a:r>
              <a:rPr lang="zh-TW" altLang="en-US" sz="2600" b="0">
                <a:solidFill>
                  <a:schemeClr val="tx1"/>
                </a:solidFill>
                <a:latin typeface="標楷體" panose="03000509000000000000" pitchFamily="65" charset="-120"/>
                <a:ea typeface="標楷體" panose="03000509000000000000" pitchFamily="65" charset="-120"/>
              </a:rPr>
              <a:t>參與減價廠商</a:t>
            </a:r>
            <a:r>
              <a:rPr lang="zh-TW" altLang="en-US" sz="2600" b="0">
                <a:solidFill>
                  <a:srgbClr val="FF00FF"/>
                </a:solidFill>
                <a:latin typeface="標楷體" panose="03000509000000000000" pitchFamily="65" charset="-120"/>
                <a:ea typeface="標楷體" panose="03000509000000000000" pitchFamily="65" charset="-120"/>
              </a:rPr>
              <a:t>應書明</a:t>
            </a:r>
            <a:r>
              <a:rPr lang="zh-TW" altLang="en-US" sz="2600" b="0">
                <a:solidFill>
                  <a:schemeClr val="tx1"/>
                </a:solidFill>
                <a:latin typeface="標楷體" panose="03000509000000000000" pitchFamily="65" charset="-120"/>
                <a:ea typeface="標楷體" panose="03000509000000000000" pitchFamily="65" charset="-120"/>
              </a:rPr>
              <a:t>減價後之標價，</a:t>
            </a:r>
            <a:r>
              <a:rPr lang="zh-TW" altLang="en-US" sz="2600" b="0">
                <a:solidFill>
                  <a:srgbClr val="FF0000"/>
                </a:solidFill>
                <a:latin typeface="標楷體" panose="03000509000000000000" pitchFamily="65" charset="-120"/>
                <a:ea typeface="標楷體" panose="03000509000000000000" pitchFamily="65" charset="-120"/>
              </a:rPr>
              <a:t>機關應宣布前次減價結果</a:t>
            </a:r>
            <a:r>
              <a:rPr lang="zh-TW" altLang="en-US" sz="2600" b="0">
                <a:solidFill>
                  <a:schemeClr val="tx1"/>
                </a:solidFill>
                <a:latin typeface="標楷體" panose="03000509000000000000" pitchFamily="65" charset="-120"/>
                <a:ea typeface="標楷體" panose="03000509000000000000" pitchFamily="65" charset="-120"/>
              </a:rPr>
              <a:t>，</a:t>
            </a:r>
            <a:r>
              <a:rPr lang="zh-TW" altLang="en-US" sz="2600" b="0">
                <a:solidFill>
                  <a:srgbClr val="FF0000"/>
                </a:solidFill>
                <a:latin typeface="標楷體" panose="03000509000000000000" pitchFamily="65" charset="-120"/>
                <a:ea typeface="標楷體" panose="03000509000000000000" pitchFamily="65" charset="-120"/>
              </a:rPr>
              <a:t>未能減至前次最低標價者，得不通知參加下次比減價</a:t>
            </a:r>
            <a:r>
              <a:rPr lang="zh-TW" altLang="en-US" sz="2600" b="0">
                <a:solidFill>
                  <a:schemeClr val="tx1"/>
                </a:solidFill>
                <a:latin typeface="標楷體" panose="03000509000000000000" pitchFamily="65" charset="-120"/>
                <a:ea typeface="標楷體" panose="03000509000000000000" pitchFamily="65" charset="-120"/>
              </a:rPr>
              <a:t>；議價或</a:t>
            </a:r>
            <a:r>
              <a:rPr lang="zh-TW" altLang="en-US" sz="2600" b="0">
                <a:solidFill>
                  <a:srgbClr val="0000FF"/>
                </a:solidFill>
                <a:latin typeface="標楷體" panose="03000509000000000000" pitchFamily="65" charset="-120"/>
                <a:ea typeface="標楷體" panose="03000509000000000000" pitchFamily="65" charset="-120"/>
              </a:rPr>
              <a:t>僅餘一家廠商減價，廠商得書面表示照底價承作。</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細</a:t>
            </a:r>
            <a:r>
              <a:rPr lang="en-US" altLang="zh-TW" sz="2600" b="0">
                <a:solidFill>
                  <a:schemeClr val="tx1"/>
                </a:solidFill>
                <a:latin typeface="標楷體" panose="03000509000000000000" pitchFamily="65" charset="-120"/>
                <a:ea typeface="標楷體" panose="03000509000000000000" pitchFamily="65" charset="-120"/>
              </a:rPr>
              <a:t>70</a:t>
            </a:r>
            <a:r>
              <a:rPr lang="zh-TW" altLang="en-US" sz="2600" b="0">
                <a:solidFill>
                  <a:schemeClr val="tx1"/>
                </a:solidFill>
                <a:latin typeface="標楷體" panose="03000509000000000000" pitchFamily="65" charset="-120"/>
                <a:ea typeface="標楷體" panose="03000509000000000000" pitchFamily="65" charset="-120"/>
              </a:rPr>
              <a:t>、</a:t>
            </a:r>
            <a:r>
              <a:rPr lang="en-US" altLang="zh-TW" sz="2600" b="0">
                <a:solidFill>
                  <a:schemeClr val="tx1"/>
                </a:solidFill>
                <a:latin typeface="標楷體" panose="03000509000000000000" pitchFamily="65" charset="-120"/>
                <a:ea typeface="標楷體" panose="03000509000000000000" pitchFamily="65" charset="-120"/>
              </a:rPr>
              <a:t>72)</a:t>
            </a:r>
          </a:p>
          <a:p>
            <a:pPr algn="just">
              <a:lnSpc>
                <a:spcPct val="100000"/>
              </a:lnSpc>
              <a:spcBef>
                <a:spcPct val="0"/>
              </a:spcBef>
              <a:buClr>
                <a:srgbClr val="CC3300"/>
              </a:buClr>
              <a:buFont typeface="Wingdings" panose="05000000000000000000" pitchFamily="2" charset="2"/>
              <a:buChar char="Ø"/>
            </a:pPr>
            <a:r>
              <a:rPr lang="zh-TW" altLang="en-US" sz="2600" b="0">
                <a:solidFill>
                  <a:schemeClr val="tx1"/>
                </a:solidFill>
                <a:latin typeface="標楷體" panose="03000509000000000000" pitchFamily="65" charset="-120"/>
                <a:ea typeface="標楷體" panose="03000509000000000000" pitchFamily="65" charset="-120"/>
              </a:rPr>
              <a:t>合於招標文件規定之廠商僅有一家或採議價方式，減價次數得不受</a:t>
            </a:r>
            <a:r>
              <a:rPr lang="en-US" altLang="zh-TW" sz="2600" b="0">
                <a:solidFill>
                  <a:schemeClr val="tx1"/>
                </a:solidFill>
                <a:latin typeface="標楷體" panose="03000509000000000000" pitchFamily="65" charset="-120"/>
                <a:ea typeface="標楷體" panose="03000509000000000000" pitchFamily="65" charset="-120"/>
              </a:rPr>
              <a:t>3</a:t>
            </a:r>
            <a:r>
              <a:rPr lang="zh-TW" altLang="en-US" sz="2600" b="0">
                <a:solidFill>
                  <a:schemeClr val="tx1"/>
                </a:solidFill>
                <a:latin typeface="標楷體" panose="03000509000000000000" pitchFamily="65" charset="-120"/>
                <a:ea typeface="標楷體" panose="03000509000000000000" pitchFamily="65" charset="-120"/>
              </a:rPr>
              <a:t>次限制，須限制減價次數者，應先通知廠商。</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細</a:t>
            </a:r>
            <a:r>
              <a:rPr lang="en-US" altLang="zh-TW" sz="2600" b="0">
                <a:solidFill>
                  <a:schemeClr val="tx1"/>
                </a:solidFill>
                <a:latin typeface="標楷體" panose="03000509000000000000" pitchFamily="65" charset="-120"/>
                <a:ea typeface="標楷體" panose="03000509000000000000" pitchFamily="65" charset="-120"/>
              </a:rPr>
              <a:t>73)</a:t>
            </a:r>
            <a:endParaRPr lang="zh-TW" altLang="en-US" sz="2600" b="0">
              <a:solidFill>
                <a:schemeClr val="tx1"/>
              </a:solidFill>
              <a:latin typeface="標楷體" panose="03000509000000000000" pitchFamily="65" charset="-120"/>
              <a:ea typeface="標楷體" panose="03000509000000000000" pitchFamily="65" charset="-120"/>
            </a:endParaRPr>
          </a:p>
        </p:txBody>
      </p:sp>
      <p:sp>
        <p:nvSpPr>
          <p:cNvPr id="44038" name="二十四角星形 15">
            <a:extLst>
              <a:ext uri="{FF2B5EF4-FFF2-40B4-BE49-F238E27FC236}">
                <a16:creationId xmlns:a16="http://schemas.microsoft.com/office/drawing/2014/main" id="{46EE68CE-D20B-49D9-BD06-E0E8C1010050}"/>
              </a:ext>
            </a:extLst>
          </p:cNvPr>
          <p:cNvSpPr>
            <a:spLocks noChangeArrowheads="1"/>
          </p:cNvSpPr>
          <p:nvPr/>
        </p:nvSpPr>
        <p:spPr bwMode="auto">
          <a:xfrm>
            <a:off x="5776913" y="317500"/>
            <a:ext cx="620712"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1</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1ED0079-641C-4777-BF0B-53AD6A420930}"/>
              </a:ext>
            </a:extLst>
          </p:cNvPr>
          <p:cNvSpPr>
            <a:spLocks noGrp="1" noChangeArrowheads="1"/>
          </p:cNvSpPr>
          <p:nvPr>
            <p:ph type="title" idx="4294967295"/>
          </p:nvPr>
        </p:nvSpPr>
        <p:spPr>
          <a:xfrm>
            <a:off x="512763" y="209550"/>
            <a:ext cx="7986712" cy="798513"/>
          </a:xfrm>
          <a:noFill/>
        </p:spPr>
        <p:txBody>
          <a:bodyPr/>
          <a:lstStyle/>
          <a:p>
            <a:r>
              <a:rPr lang="zh-TW" altLang="en-US" sz="4400" b="1"/>
              <a:t> </a:t>
            </a:r>
            <a:r>
              <a:rPr lang="zh-TW" altLang="en-US" sz="3200" b="1">
                <a:solidFill>
                  <a:schemeClr val="tx1"/>
                </a:solidFill>
                <a:ea typeface="標楷體" panose="03000509000000000000" pitchFamily="65" charset="-120"/>
              </a:rPr>
              <a:t>最低標比減價</a:t>
            </a:r>
            <a:endParaRPr lang="en-US" altLang="zh-TW" sz="3200" b="1">
              <a:solidFill>
                <a:schemeClr val="tx1"/>
              </a:solidFill>
              <a:ea typeface="標楷體" panose="03000509000000000000" pitchFamily="65" charset="-120"/>
            </a:endParaRPr>
          </a:p>
        </p:txBody>
      </p:sp>
      <p:sp>
        <p:nvSpPr>
          <p:cNvPr id="35843" name="Rectangle 3">
            <a:extLst>
              <a:ext uri="{FF2B5EF4-FFF2-40B4-BE49-F238E27FC236}">
                <a16:creationId xmlns:a16="http://schemas.microsoft.com/office/drawing/2014/main" id="{EC8A87FA-B50D-4C0F-B7D4-96B85E415C6A}"/>
              </a:ext>
            </a:extLst>
          </p:cNvPr>
          <p:cNvSpPr>
            <a:spLocks noGrp="1" noChangeArrowheads="1"/>
          </p:cNvSpPr>
          <p:nvPr>
            <p:ph type="body" idx="4294967295"/>
          </p:nvPr>
        </p:nvSpPr>
        <p:spPr>
          <a:xfrm>
            <a:off x="327025" y="1119188"/>
            <a:ext cx="8604250" cy="4668837"/>
          </a:xfrm>
        </p:spPr>
        <p:txBody>
          <a:bodyPr/>
          <a:lstStyle/>
          <a:p>
            <a:pPr marL="273050" indent="-273050">
              <a:lnSpc>
                <a:spcPct val="100000"/>
              </a:lnSpc>
              <a:spcBef>
                <a:spcPct val="0"/>
              </a:spcBef>
              <a:buClr>
                <a:srgbClr val="CC3300"/>
              </a:buClr>
              <a:buFont typeface="Wingdings" panose="05000000000000000000" pitchFamily="2" charset="2"/>
              <a:buChar char="Ø"/>
              <a:defRPr/>
            </a:pPr>
            <a:r>
              <a:rPr lang="zh-TW" altLang="en-US" sz="2800" b="0" dirty="0">
                <a:solidFill>
                  <a:schemeClr val="tx1"/>
                </a:solidFill>
                <a:latin typeface="標楷體" pitchFamily="65" charset="-120"/>
                <a:ea typeface="標楷體" pitchFamily="65" charset="-120"/>
              </a:rPr>
              <a:t>標價相同且均得為決標對象</a:t>
            </a:r>
            <a:r>
              <a:rPr lang="en-US" altLang="zh-TW" sz="2800" b="0" dirty="0">
                <a:solidFill>
                  <a:schemeClr val="tx1"/>
                </a:solidFill>
                <a:latin typeface="標楷體" pitchFamily="65" charset="-120"/>
                <a:ea typeface="標楷體" pitchFamily="65" charset="-120"/>
              </a:rPr>
              <a:t>:</a:t>
            </a:r>
          </a:p>
          <a:p>
            <a:pPr marL="273050" indent="-273050">
              <a:lnSpc>
                <a:spcPct val="100000"/>
              </a:lnSpc>
              <a:spcBef>
                <a:spcPct val="0"/>
              </a:spcBef>
              <a:buClr>
                <a:srgbClr val="CC3300"/>
              </a:buClr>
              <a:buFont typeface="Wingdings" panose="05000000000000000000" pitchFamily="2" charset="2"/>
              <a:buNone/>
              <a:defRPr/>
            </a:pPr>
            <a:r>
              <a:rPr lang="en-US" sz="2800" b="0" dirty="0">
                <a:solidFill>
                  <a:schemeClr val="tx1"/>
                </a:solidFill>
                <a:latin typeface="標楷體" pitchFamily="65" charset="-120"/>
                <a:ea typeface="標楷體" pitchFamily="65" charset="-120"/>
              </a:rPr>
              <a:t>  </a:t>
            </a:r>
            <a:r>
              <a:rPr lang="en-US" altLang="zh-TW" sz="2600" b="0" dirty="0">
                <a:solidFill>
                  <a:schemeClr val="tx1"/>
                </a:solidFill>
                <a:latin typeface="標楷體" pitchFamily="65" charset="-120"/>
                <a:ea typeface="標楷體" pitchFamily="65" charset="-120"/>
              </a:rPr>
              <a:t>&gt;</a:t>
            </a:r>
            <a:r>
              <a:rPr lang="zh-TW" altLang="en-US" sz="2600" b="0" dirty="0">
                <a:solidFill>
                  <a:schemeClr val="tx1"/>
                </a:solidFill>
                <a:latin typeface="標楷體" pitchFamily="65" charset="-120"/>
                <a:ea typeface="標楷體" pitchFamily="65" charset="-120"/>
              </a:rPr>
              <a:t>比減次數已達</a:t>
            </a:r>
            <a:r>
              <a:rPr lang="en-US" altLang="zh-TW" sz="2600" b="0" dirty="0">
                <a:solidFill>
                  <a:schemeClr val="tx1"/>
                </a:solidFill>
                <a:latin typeface="標楷體" pitchFamily="65" charset="-120"/>
                <a:ea typeface="標楷體" pitchFamily="65" charset="-120"/>
              </a:rPr>
              <a:t>3</a:t>
            </a:r>
            <a:r>
              <a:rPr lang="zh-TW" altLang="en-US" sz="2600" b="0" dirty="0">
                <a:solidFill>
                  <a:schemeClr val="tx1"/>
                </a:solidFill>
                <a:latin typeface="標楷體" pitchFamily="65" charset="-120"/>
                <a:ea typeface="標楷體" pitchFamily="65" charset="-120"/>
              </a:rPr>
              <a:t>次者，抽籤決定</a:t>
            </a:r>
          </a:p>
          <a:p>
            <a:pPr marL="273050" indent="-273050">
              <a:lnSpc>
                <a:spcPct val="100000"/>
              </a:lnSpc>
              <a:spcBef>
                <a:spcPct val="0"/>
              </a:spcBef>
              <a:buClr>
                <a:srgbClr val="CC3300"/>
              </a:buClr>
              <a:buFont typeface="Wingdings" panose="05000000000000000000" pitchFamily="2" charset="2"/>
              <a:buNone/>
              <a:defRPr/>
            </a:pPr>
            <a:r>
              <a:rPr lang="en-US" altLang="zh-TW" sz="2600" b="0" dirty="0">
                <a:solidFill>
                  <a:schemeClr val="tx1"/>
                </a:solidFill>
                <a:latin typeface="標楷體" pitchFamily="65" charset="-120"/>
                <a:ea typeface="標楷體" pitchFamily="65" charset="-120"/>
              </a:rPr>
              <a:t>  &gt;</a:t>
            </a:r>
            <a:r>
              <a:rPr lang="zh-TW" altLang="en-US" sz="2600" b="0" dirty="0">
                <a:solidFill>
                  <a:srgbClr val="FF0000"/>
                </a:solidFill>
                <a:latin typeface="標楷體" pitchFamily="65" charset="-120"/>
                <a:ea typeface="標楷體" pitchFamily="65" charset="-120"/>
              </a:rPr>
              <a:t>比減次數未達</a:t>
            </a:r>
            <a:r>
              <a:rPr lang="en-US" altLang="zh-TW" sz="2600" b="0" dirty="0">
                <a:solidFill>
                  <a:srgbClr val="FF0000"/>
                </a:solidFill>
                <a:latin typeface="標楷體" pitchFamily="65" charset="-120"/>
                <a:ea typeface="標楷體" pitchFamily="65" charset="-120"/>
              </a:rPr>
              <a:t>3</a:t>
            </a:r>
            <a:r>
              <a:rPr lang="zh-TW" altLang="en-US" sz="2600" b="0" dirty="0">
                <a:solidFill>
                  <a:srgbClr val="FF0000"/>
                </a:solidFill>
                <a:latin typeface="標楷體" pitchFamily="65" charset="-120"/>
                <a:ea typeface="標楷體" pitchFamily="65" charset="-120"/>
              </a:rPr>
              <a:t>次者，應再比減</a:t>
            </a:r>
            <a:r>
              <a:rPr lang="en-US" altLang="zh-TW" sz="2600" b="0" dirty="0">
                <a:solidFill>
                  <a:srgbClr val="FF0000"/>
                </a:solidFill>
                <a:latin typeface="標楷體" pitchFamily="65" charset="-120"/>
                <a:ea typeface="標楷體" pitchFamily="65" charset="-120"/>
              </a:rPr>
              <a:t>1</a:t>
            </a:r>
            <a:r>
              <a:rPr lang="zh-TW" altLang="en-US" sz="2600" b="0" dirty="0">
                <a:solidFill>
                  <a:srgbClr val="FF0000"/>
                </a:solidFill>
                <a:latin typeface="標楷體" pitchFamily="65" charset="-120"/>
                <a:ea typeface="標楷體" pitchFamily="65" charset="-120"/>
              </a:rPr>
              <a:t>次，以低價者決標。</a:t>
            </a:r>
            <a:r>
              <a:rPr lang="zh-TW" altLang="en-US" sz="2800" u="sng" dirty="0">
                <a:solidFill>
                  <a:srgbClr val="FF00FF"/>
                </a:solidFill>
                <a:effectLst>
                  <a:outerShdw blurRad="38100" dist="38100" dir="2700000" algn="tl">
                    <a:srgbClr val="000000">
                      <a:alpha val="43137"/>
                    </a:srgbClr>
                  </a:outerShdw>
                </a:effectLst>
                <a:latin typeface="標楷體" pitchFamily="65" charset="-120"/>
                <a:ea typeface="標楷體" pitchFamily="65" charset="-120"/>
              </a:rPr>
              <a:t>比</a:t>
            </a:r>
          </a:p>
          <a:p>
            <a:pPr marL="273050" indent="-273050">
              <a:lnSpc>
                <a:spcPct val="100000"/>
              </a:lnSpc>
              <a:spcBef>
                <a:spcPct val="0"/>
              </a:spcBef>
              <a:buClr>
                <a:srgbClr val="CC3300"/>
              </a:buClr>
              <a:buFont typeface="Wingdings" panose="05000000000000000000" pitchFamily="2" charset="2"/>
              <a:buNone/>
              <a:defRPr/>
            </a:pPr>
            <a:r>
              <a:rPr lang="zh-TW" altLang="en-US" sz="2800" dirty="0">
                <a:solidFill>
                  <a:srgbClr val="FF00FF"/>
                </a:solidFill>
                <a:effectLst>
                  <a:outerShdw blurRad="38100" dist="38100" dir="2700000" algn="tl">
                    <a:srgbClr val="000000">
                      <a:alpha val="43137"/>
                    </a:srgbClr>
                  </a:outerShdw>
                </a:effectLst>
                <a:latin typeface="標楷體" pitchFamily="65" charset="-120"/>
                <a:ea typeface="標楷體" pitchFamily="65" charset="-120"/>
              </a:rPr>
              <a:t>   </a:t>
            </a:r>
            <a:r>
              <a:rPr lang="zh-TW" altLang="en-US" sz="2800" u="sng" dirty="0">
                <a:solidFill>
                  <a:srgbClr val="FF00FF"/>
                </a:solidFill>
                <a:effectLst>
                  <a:outerShdw blurRad="38100" dist="38100" dir="2700000" algn="tl">
                    <a:srgbClr val="000000">
                      <a:alpha val="43137"/>
                    </a:srgbClr>
                  </a:outerShdw>
                </a:effectLst>
                <a:latin typeface="標楷體" pitchFamily="65" charset="-120"/>
                <a:ea typeface="標楷體" pitchFamily="65" charset="-120"/>
              </a:rPr>
              <a:t>減後之標價仍相同者，抽籤決定。</a:t>
            </a:r>
            <a:r>
              <a:rPr lang="en-US" altLang="zh-TW" sz="2800" b="0" dirty="0">
                <a:solidFill>
                  <a:srgbClr val="FF0000"/>
                </a:solidFill>
                <a:latin typeface="標楷體" pitchFamily="65" charset="-120"/>
                <a:ea typeface="標楷體" pitchFamily="65" charset="-120"/>
              </a:rPr>
              <a:t>(</a:t>
            </a:r>
            <a:r>
              <a:rPr lang="zh-TW" altLang="en-US" sz="2800" b="0" dirty="0">
                <a:solidFill>
                  <a:srgbClr val="FF0000"/>
                </a:solidFill>
                <a:latin typeface="標楷體" pitchFamily="65" charset="-120"/>
                <a:ea typeface="標楷體" pitchFamily="65" charset="-120"/>
              </a:rPr>
              <a:t>細</a:t>
            </a:r>
            <a:r>
              <a:rPr lang="en-US" altLang="zh-TW" sz="2800" b="0" dirty="0">
                <a:solidFill>
                  <a:srgbClr val="FF0000"/>
                </a:solidFill>
                <a:latin typeface="標楷體" pitchFamily="65" charset="-120"/>
                <a:ea typeface="標楷體" pitchFamily="65" charset="-120"/>
              </a:rPr>
              <a:t>62)</a:t>
            </a:r>
          </a:p>
          <a:p>
            <a:pPr marL="273050" indent="-273050">
              <a:lnSpc>
                <a:spcPct val="100000"/>
              </a:lnSpc>
              <a:spcBef>
                <a:spcPct val="0"/>
              </a:spcBef>
              <a:buClr>
                <a:srgbClr val="CC3300"/>
              </a:buClr>
              <a:buFont typeface="Wingdings" panose="05000000000000000000" pitchFamily="2" charset="2"/>
              <a:buChar char="Ø"/>
              <a:defRPr/>
            </a:pPr>
            <a:r>
              <a:rPr lang="zh-TW" altLang="en-US" sz="2800" b="0" dirty="0">
                <a:solidFill>
                  <a:schemeClr val="tx1"/>
                </a:solidFill>
                <a:latin typeface="標楷體" pitchFamily="65" charset="-120"/>
                <a:ea typeface="標楷體" pitchFamily="65" charset="-120"/>
              </a:rPr>
              <a:t>超底價決標</a:t>
            </a:r>
            <a:r>
              <a:rPr lang="en-US" altLang="zh-TW" sz="2800" b="0" dirty="0">
                <a:solidFill>
                  <a:schemeClr val="tx1"/>
                </a:solidFill>
                <a:latin typeface="標楷體" pitchFamily="65" charset="-120"/>
                <a:ea typeface="標楷體" pitchFamily="65" charset="-120"/>
              </a:rPr>
              <a:t>(</a:t>
            </a:r>
            <a:r>
              <a:rPr lang="zh-TW" altLang="en-US" sz="2800" b="0" dirty="0">
                <a:solidFill>
                  <a:schemeClr val="tx1"/>
                </a:solidFill>
                <a:latin typeface="標楷體" pitchFamily="65" charset="-120"/>
                <a:ea typeface="標楷體" pitchFamily="65" charset="-120"/>
              </a:rPr>
              <a:t>採</a:t>
            </a:r>
            <a:r>
              <a:rPr lang="en-US" altLang="zh-TW" sz="2800" b="0" dirty="0">
                <a:solidFill>
                  <a:schemeClr val="tx1"/>
                </a:solidFill>
                <a:latin typeface="標楷體" pitchFamily="65" charset="-120"/>
                <a:ea typeface="標楷體" pitchFamily="65" charset="-120"/>
              </a:rPr>
              <a:t>53)</a:t>
            </a:r>
            <a:r>
              <a:rPr lang="zh-TW" altLang="en-US" sz="2800" b="0" dirty="0">
                <a:solidFill>
                  <a:schemeClr val="tx1"/>
                </a:solidFill>
                <a:latin typeface="標楷體" pitchFamily="65" charset="-120"/>
                <a:ea typeface="新細明體" pitchFamily="18" charset="-120"/>
              </a:rPr>
              <a:t>：</a:t>
            </a:r>
          </a:p>
          <a:p>
            <a:pPr marL="273050" indent="-273050">
              <a:lnSpc>
                <a:spcPct val="100000"/>
              </a:lnSpc>
              <a:spcBef>
                <a:spcPct val="0"/>
              </a:spcBef>
              <a:buClr>
                <a:srgbClr val="CC3300"/>
              </a:buClr>
              <a:buFont typeface="Wingdings" panose="05000000000000000000" pitchFamily="2" charset="2"/>
              <a:buNone/>
              <a:defRPr/>
            </a:pPr>
            <a:r>
              <a:rPr lang="en-US" altLang="zh-TW" sz="2800" b="0" dirty="0">
                <a:solidFill>
                  <a:schemeClr val="tx1"/>
                </a:solidFill>
                <a:latin typeface="標楷體" pitchFamily="65" charset="-120"/>
                <a:ea typeface="標楷體" pitchFamily="65" charset="-120"/>
              </a:rPr>
              <a:t>  </a:t>
            </a:r>
            <a:r>
              <a:rPr lang="en-US" altLang="zh-TW" sz="2600" b="0" dirty="0">
                <a:solidFill>
                  <a:schemeClr val="tx1"/>
                </a:solidFill>
                <a:latin typeface="標楷體" pitchFamily="65" charset="-120"/>
                <a:ea typeface="標楷體" pitchFamily="65" charset="-120"/>
              </a:rPr>
              <a:t>&gt;</a:t>
            </a:r>
            <a:r>
              <a:rPr lang="en-US" altLang="zh-TW" sz="2600" b="0" u="sng" dirty="0">
                <a:solidFill>
                  <a:srgbClr val="FF0000"/>
                </a:solidFill>
                <a:latin typeface="標楷體" pitchFamily="65" charset="-120"/>
                <a:ea typeface="標楷體" pitchFamily="65" charset="-120"/>
              </a:rPr>
              <a:t>3</a:t>
            </a:r>
            <a:r>
              <a:rPr lang="zh-TW" altLang="en-US" sz="2600" b="0" u="sng" dirty="0">
                <a:solidFill>
                  <a:srgbClr val="FF0000"/>
                </a:solidFill>
                <a:latin typeface="標楷體" pitchFamily="65" charset="-120"/>
                <a:ea typeface="標楷體" pitchFamily="65" charset="-120"/>
              </a:rPr>
              <a:t>次減價</a:t>
            </a:r>
            <a:r>
              <a:rPr lang="zh-TW" altLang="en-US" sz="2600" b="0" dirty="0">
                <a:solidFill>
                  <a:schemeClr val="tx1"/>
                </a:solidFill>
                <a:latin typeface="標楷體" pitchFamily="65" charset="-120"/>
                <a:ea typeface="標楷體" pitchFamily="65" charset="-120"/>
              </a:rPr>
              <a:t>仍超底價而不逾預算數額，</a:t>
            </a:r>
            <a:r>
              <a:rPr lang="zh-TW" altLang="en-US" sz="2600" b="0" u="sng" dirty="0">
                <a:solidFill>
                  <a:srgbClr val="FF0000"/>
                </a:solidFill>
                <a:latin typeface="標楷體" pitchFamily="65" charset="-120"/>
                <a:ea typeface="標楷體" pitchFamily="65" charset="-120"/>
              </a:rPr>
              <a:t>機關確有緊急情事</a:t>
            </a:r>
          </a:p>
          <a:p>
            <a:pPr marL="273050" indent="-273050">
              <a:lnSpc>
                <a:spcPct val="100000"/>
              </a:lnSpc>
              <a:spcBef>
                <a:spcPct val="0"/>
              </a:spcBef>
              <a:buClr>
                <a:srgbClr val="CC3300"/>
              </a:buClr>
              <a:buFont typeface="Wingdings" panose="05000000000000000000" pitchFamily="2" charset="2"/>
              <a:buNone/>
              <a:defRPr/>
            </a:pPr>
            <a:r>
              <a:rPr lang="zh-TW" altLang="en-US" sz="2600" b="0" dirty="0">
                <a:solidFill>
                  <a:srgbClr val="FF0000"/>
                </a:solidFill>
                <a:latin typeface="標楷體" pitchFamily="65" charset="-120"/>
                <a:ea typeface="標楷體" pitchFamily="65" charset="-120"/>
              </a:rPr>
              <a:t>   </a:t>
            </a:r>
            <a:r>
              <a:rPr lang="zh-TW" altLang="en-US" sz="2600" b="0" u="sng" dirty="0">
                <a:solidFill>
                  <a:srgbClr val="FF0000"/>
                </a:solidFill>
                <a:latin typeface="標楷體" pitchFamily="65" charset="-120"/>
                <a:ea typeface="標楷體" pitchFamily="65" charset="-120"/>
              </a:rPr>
              <a:t>需決標</a:t>
            </a:r>
            <a:r>
              <a:rPr lang="zh-TW" altLang="en-US" sz="2800" b="0" u="sng" dirty="0">
                <a:solidFill>
                  <a:srgbClr val="FF0000"/>
                </a:solidFill>
              </a:rPr>
              <a:t>。</a:t>
            </a:r>
            <a:r>
              <a:rPr lang="zh-TW" altLang="en-US" sz="2600" b="0" dirty="0">
                <a:solidFill>
                  <a:schemeClr val="tx1"/>
                </a:solidFill>
                <a:latin typeface="標楷體" pitchFamily="65" charset="-120"/>
                <a:ea typeface="標楷體" pitchFamily="65" charset="-120"/>
              </a:rPr>
              <a:t>經原底價核定人或其授權人員核准</a:t>
            </a:r>
            <a:r>
              <a:rPr lang="zh-TW" altLang="en-US" sz="2800" b="0" dirty="0">
                <a:solidFill>
                  <a:schemeClr val="tx1"/>
                </a:solidFill>
              </a:rPr>
              <a:t>，</a:t>
            </a:r>
            <a:r>
              <a:rPr lang="zh-TW" altLang="en-US" sz="2600" b="0" dirty="0">
                <a:solidFill>
                  <a:schemeClr val="tx1"/>
                </a:solidFill>
                <a:latin typeface="標楷體" pitchFamily="65" charset="-120"/>
                <a:ea typeface="標楷體" pitchFamily="65" charset="-120"/>
              </a:rPr>
              <a:t>不得逾</a:t>
            </a:r>
            <a:r>
              <a:rPr lang="en-US" altLang="zh-TW" sz="2600" b="0" dirty="0">
                <a:solidFill>
                  <a:schemeClr val="tx1"/>
                </a:solidFill>
                <a:latin typeface="標楷體" pitchFamily="65" charset="-120"/>
                <a:ea typeface="標楷體" pitchFamily="65" charset="-120"/>
              </a:rPr>
              <a:t>8%</a:t>
            </a:r>
          </a:p>
          <a:p>
            <a:pPr marL="273050" indent="-273050">
              <a:lnSpc>
                <a:spcPct val="100000"/>
              </a:lnSpc>
              <a:spcBef>
                <a:spcPct val="0"/>
              </a:spcBef>
              <a:buClr>
                <a:srgbClr val="CC3300"/>
              </a:buClr>
              <a:buFont typeface="Wingdings" panose="05000000000000000000" pitchFamily="2" charset="2"/>
              <a:buNone/>
              <a:defRPr/>
            </a:pPr>
            <a:r>
              <a:rPr lang="en-US" sz="2600" b="0" dirty="0">
                <a:solidFill>
                  <a:schemeClr val="tx1"/>
                </a:solidFill>
                <a:latin typeface="標楷體" pitchFamily="65" charset="-120"/>
                <a:ea typeface="標楷體" pitchFamily="65" charset="-120"/>
              </a:rPr>
              <a:t>  </a:t>
            </a:r>
            <a:r>
              <a:rPr lang="en-US" altLang="zh-TW" sz="2600" b="0" dirty="0">
                <a:solidFill>
                  <a:schemeClr val="tx1"/>
                </a:solidFill>
                <a:latin typeface="標楷體" pitchFamily="65" charset="-120"/>
                <a:ea typeface="標楷體" pitchFamily="65" charset="-120"/>
              </a:rPr>
              <a:t>&gt;</a:t>
            </a:r>
            <a:r>
              <a:rPr lang="zh-TW" altLang="en-US" sz="2600" b="0" dirty="0">
                <a:solidFill>
                  <a:schemeClr val="tx1"/>
                </a:solidFill>
                <a:latin typeface="標楷體" pitchFamily="65" charset="-120"/>
                <a:ea typeface="標楷體" pitchFamily="65" charset="-120"/>
              </a:rPr>
              <a:t>查核金額以上，超底價</a:t>
            </a:r>
            <a:r>
              <a:rPr lang="en-US" altLang="zh-TW" sz="2600" b="0" dirty="0">
                <a:solidFill>
                  <a:schemeClr val="tx1"/>
                </a:solidFill>
                <a:latin typeface="標楷體" pitchFamily="65" charset="-120"/>
                <a:ea typeface="標楷體" pitchFamily="65" charset="-120"/>
              </a:rPr>
              <a:t>4%</a:t>
            </a:r>
            <a:r>
              <a:rPr lang="zh-TW" altLang="en-US" sz="2600" b="0" dirty="0">
                <a:solidFill>
                  <a:schemeClr val="tx1"/>
                </a:solidFill>
                <a:latin typeface="標楷體" pitchFamily="65" charset="-120"/>
                <a:ea typeface="標楷體" pitchFamily="65" charset="-120"/>
              </a:rPr>
              <a:t>未逾</a:t>
            </a:r>
            <a:r>
              <a:rPr lang="en-US" altLang="zh-TW" sz="2600" b="0" dirty="0">
                <a:solidFill>
                  <a:schemeClr val="tx1"/>
                </a:solidFill>
                <a:latin typeface="標楷體" pitchFamily="65" charset="-120"/>
                <a:ea typeface="標楷體" pitchFamily="65" charset="-120"/>
              </a:rPr>
              <a:t>8%</a:t>
            </a:r>
            <a:r>
              <a:rPr lang="zh-TW" altLang="en-US" sz="2600" b="0" dirty="0">
                <a:solidFill>
                  <a:schemeClr val="tx1"/>
                </a:solidFill>
                <a:latin typeface="標楷體" pitchFamily="65" charset="-120"/>
                <a:ea typeface="標楷體" pitchFamily="65" charset="-120"/>
              </a:rPr>
              <a:t>，應敘明理由連同底價</a:t>
            </a:r>
          </a:p>
          <a:p>
            <a:pPr marL="273050" indent="-273050">
              <a:lnSpc>
                <a:spcPct val="100000"/>
              </a:lnSpc>
              <a:spcBef>
                <a:spcPct val="0"/>
              </a:spcBef>
              <a:buClr>
                <a:srgbClr val="CC3300"/>
              </a:buClr>
              <a:buFont typeface="Wingdings" panose="05000000000000000000" pitchFamily="2" charset="2"/>
              <a:buNone/>
              <a:defRPr/>
            </a:pPr>
            <a:r>
              <a:rPr lang="zh-TW" altLang="en-US" sz="2600" b="0" dirty="0">
                <a:solidFill>
                  <a:schemeClr val="tx1"/>
                </a:solidFill>
                <a:latin typeface="標楷體" pitchFamily="65" charset="-120"/>
                <a:ea typeface="標楷體" pitchFamily="65" charset="-120"/>
              </a:rPr>
              <a:t>   、減價經過及報價比較表或開標紀錄等相關資料報請上</a:t>
            </a:r>
          </a:p>
          <a:p>
            <a:pPr marL="273050" indent="-273050">
              <a:lnSpc>
                <a:spcPct val="100000"/>
              </a:lnSpc>
              <a:spcBef>
                <a:spcPct val="0"/>
              </a:spcBef>
              <a:buClr>
                <a:srgbClr val="CC3300"/>
              </a:buClr>
              <a:buFont typeface="Wingdings" panose="05000000000000000000" pitchFamily="2" charset="2"/>
              <a:buNone/>
              <a:defRPr/>
            </a:pPr>
            <a:r>
              <a:rPr lang="zh-TW" altLang="en-US" sz="2600" b="0" dirty="0">
                <a:solidFill>
                  <a:schemeClr val="tx1"/>
                </a:solidFill>
                <a:latin typeface="標楷體" pitchFamily="65" charset="-120"/>
                <a:ea typeface="標楷體" pitchFamily="65" charset="-120"/>
              </a:rPr>
              <a:t>   級機關核准。</a:t>
            </a:r>
            <a:r>
              <a:rPr lang="zh-TW" altLang="en-US" sz="2600" b="0" dirty="0">
                <a:solidFill>
                  <a:srgbClr val="FF0000"/>
                </a:solidFill>
                <a:latin typeface="標楷體" pitchFamily="65" charset="-120"/>
                <a:ea typeface="標楷體" pitchFamily="65" charset="-120"/>
              </a:rPr>
              <a:t>上級監辦人員得於授權範圍內當場核准或</a:t>
            </a:r>
          </a:p>
          <a:p>
            <a:pPr marL="273050" indent="-273050">
              <a:lnSpc>
                <a:spcPct val="100000"/>
              </a:lnSpc>
              <a:spcBef>
                <a:spcPct val="0"/>
              </a:spcBef>
              <a:buClr>
                <a:srgbClr val="CC3300"/>
              </a:buClr>
              <a:buFont typeface="Wingdings" panose="05000000000000000000" pitchFamily="2" charset="2"/>
              <a:buNone/>
              <a:defRPr/>
            </a:pPr>
            <a:r>
              <a:rPr lang="zh-TW" altLang="en-US" sz="2600" b="0" dirty="0">
                <a:solidFill>
                  <a:srgbClr val="FF0000"/>
                </a:solidFill>
                <a:latin typeface="標楷體" pitchFamily="65" charset="-120"/>
                <a:ea typeface="標楷體" pitchFamily="65" charset="-120"/>
              </a:rPr>
              <a:t>   由其簽報核准之</a:t>
            </a:r>
            <a:r>
              <a:rPr lang="zh-TW" altLang="en-US" sz="2600" b="0" dirty="0">
                <a:solidFill>
                  <a:schemeClr val="tx1"/>
                </a:solidFill>
                <a:latin typeface="標楷體" pitchFamily="65" charset="-120"/>
                <a:ea typeface="標楷體" pitchFamily="65" charset="-120"/>
              </a:rPr>
              <a:t>。</a:t>
            </a:r>
            <a:r>
              <a:rPr lang="en-US" altLang="zh-TW" sz="2600" b="0" dirty="0">
                <a:solidFill>
                  <a:schemeClr val="tx1"/>
                </a:solidFill>
                <a:latin typeface="標楷體" pitchFamily="65" charset="-120"/>
                <a:ea typeface="標楷體" pitchFamily="65" charset="-120"/>
              </a:rPr>
              <a:t>(</a:t>
            </a:r>
            <a:r>
              <a:rPr lang="zh-TW" altLang="en-US" sz="2600" b="0" dirty="0">
                <a:solidFill>
                  <a:schemeClr val="tx1"/>
                </a:solidFill>
                <a:latin typeface="標楷體" pitchFamily="65" charset="-120"/>
                <a:ea typeface="標楷體" pitchFamily="65" charset="-120"/>
              </a:rPr>
              <a:t>細</a:t>
            </a:r>
            <a:r>
              <a:rPr lang="en-US" altLang="zh-TW" sz="2600" b="0" dirty="0">
                <a:solidFill>
                  <a:schemeClr val="tx1"/>
                </a:solidFill>
                <a:latin typeface="標楷體" pitchFamily="65" charset="-120"/>
                <a:ea typeface="標楷體" pitchFamily="65" charset="-120"/>
              </a:rPr>
              <a:t>71)</a:t>
            </a:r>
            <a:endParaRPr lang="en-US" altLang="zh-TW" sz="2800" b="0" dirty="0">
              <a:solidFill>
                <a:schemeClr val="tx1"/>
              </a:solidFill>
              <a:latin typeface="標楷體" pitchFamily="65" charset="-120"/>
              <a:ea typeface="標楷體" pitchFamily="65" charset="-120"/>
            </a:endParaRPr>
          </a:p>
        </p:txBody>
      </p:sp>
      <p:sp>
        <p:nvSpPr>
          <p:cNvPr id="44038" name="二十四角星形 15">
            <a:extLst>
              <a:ext uri="{FF2B5EF4-FFF2-40B4-BE49-F238E27FC236}">
                <a16:creationId xmlns:a16="http://schemas.microsoft.com/office/drawing/2014/main" id="{2C31DD5A-7B9A-4FE5-B4A4-3CB447B8F60E}"/>
              </a:ext>
            </a:extLst>
          </p:cNvPr>
          <p:cNvSpPr>
            <a:spLocks noChangeArrowheads="1"/>
          </p:cNvSpPr>
          <p:nvPr/>
        </p:nvSpPr>
        <p:spPr bwMode="auto">
          <a:xfrm>
            <a:off x="5902325" y="358775"/>
            <a:ext cx="620713"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2</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01C2-9987-7760-2058-957519BF8FD9}"/>
            </a:ext>
          </a:extLst>
        </p:cNvPr>
        <p:cNvGrpSpPr/>
        <p:nvPr/>
      </p:nvGrpSpPr>
      <p:grpSpPr>
        <a:xfrm>
          <a:off x="0" y="0"/>
          <a:ext cx="0" cy="0"/>
          <a:chOff x="0" y="0"/>
          <a:chExt cx="0" cy="0"/>
        </a:xfrm>
      </p:grpSpPr>
      <p:sp>
        <p:nvSpPr>
          <p:cNvPr id="40962" name="Text Box 2">
            <a:extLst>
              <a:ext uri="{FF2B5EF4-FFF2-40B4-BE49-F238E27FC236}">
                <a16:creationId xmlns:a16="http://schemas.microsoft.com/office/drawing/2014/main" id="{699C2003-66EE-AAB1-627C-4EC5A79C2EC9}"/>
              </a:ext>
            </a:extLst>
          </p:cNvPr>
          <p:cNvSpPr txBox="1">
            <a:spLocks noChangeArrowheads="1"/>
          </p:cNvSpPr>
          <p:nvPr/>
        </p:nvSpPr>
        <p:spPr bwMode="auto">
          <a:xfrm>
            <a:off x="912813" y="3463360"/>
            <a:ext cx="8051800" cy="3046988"/>
          </a:xfrm>
          <a:prstGeom prst="rect">
            <a:avLst/>
          </a:prstGeom>
          <a:solidFill>
            <a:srgbClr val="CCFFFF"/>
          </a:solidFill>
          <a:ln w="9525">
            <a:solidFill>
              <a:schemeClr val="tx1"/>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400" b="0" dirty="0">
                <a:latin typeface="標楷體" panose="03000509000000000000" pitchFamily="65" charset="-120"/>
                <a:ea typeface="標楷體" panose="03000509000000000000" pitchFamily="65" charset="-120"/>
              </a:rPr>
              <a:t>法令規定：</a:t>
            </a:r>
            <a:endParaRPr lang="en-US" altLang="zh-TW" sz="2400" b="0" dirty="0">
              <a:latin typeface="標楷體" panose="03000509000000000000" pitchFamily="65" charset="-120"/>
              <a:ea typeface="標楷體" panose="03000509000000000000" pitchFamily="65" charset="-120"/>
            </a:endParaRPr>
          </a:p>
          <a:p>
            <a:pPr algn="just" eaLnBrk="1" hangingPunct="1">
              <a:lnSpc>
                <a:spcPct val="100000"/>
              </a:lnSpc>
              <a:spcBef>
                <a:spcPct val="0"/>
              </a:spcBef>
              <a:buFont typeface="Arial" panose="020B0604020202020204" pitchFamily="34" charset="0"/>
              <a:buNone/>
            </a:pPr>
            <a:r>
              <a:rPr lang="zh-TW" altLang="en-US" sz="2400" b="0" dirty="0">
                <a:latin typeface="標楷體" panose="03000509000000000000" pitchFamily="65" charset="-120"/>
                <a:ea typeface="標楷體" panose="03000509000000000000" pitchFamily="65" charset="-120"/>
              </a:rPr>
              <a:t>機關採最低標決標者，二家以上廠商標價相同，且均得為決標對象時，其比減價格次數已達本法第五十三條或第五十四條規定之三次限制者，逕行抽籤決定之。</a:t>
            </a:r>
            <a:endParaRPr lang="en-US" altLang="zh-TW" sz="2400" b="0" dirty="0">
              <a:latin typeface="標楷體" panose="03000509000000000000" pitchFamily="65" charset="-120"/>
              <a:ea typeface="標楷體" panose="03000509000000000000" pitchFamily="65" charset="-120"/>
            </a:endParaRPr>
          </a:p>
          <a:p>
            <a:pPr algn="just" eaLnBrk="1" hangingPunct="1">
              <a:lnSpc>
                <a:spcPct val="100000"/>
              </a:lnSpc>
              <a:spcBef>
                <a:spcPct val="0"/>
              </a:spcBef>
              <a:buFont typeface="Arial" panose="020B0604020202020204" pitchFamily="34" charset="0"/>
              <a:buNone/>
            </a:pPr>
            <a:r>
              <a:rPr lang="zh-TW" altLang="en-US" sz="2400" b="0" dirty="0">
                <a:latin typeface="標楷體" panose="03000509000000000000" pitchFamily="65" charset="-120"/>
                <a:ea typeface="標楷體" panose="03000509000000000000" pitchFamily="65" charset="-120"/>
              </a:rPr>
              <a:t>前項標價相同，其比減價格次數未達三次限制者，應由該等廠商再行比減價格一次，以低價者決標。比減後之標價仍相同者，抽籤決定之。</a:t>
            </a:r>
            <a:endParaRPr lang="en-US" altLang="zh-TW" sz="2400" b="0" dirty="0">
              <a:latin typeface="標楷體" panose="03000509000000000000" pitchFamily="65" charset="-120"/>
              <a:ea typeface="標楷體" panose="03000509000000000000" pitchFamily="65" charset="-120"/>
            </a:endParaRPr>
          </a:p>
          <a:p>
            <a:pPr algn="just" eaLnBrk="1" hangingPunct="1">
              <a:lnSpc>
                <a:spcPct val="100000"/>
              </a:lnSpc>
              <a:spcBef>
                <a:spcPct val="0"/>
              </a:spcBef>
              <a:buFont typeface="Arial" panose="020B0604020202020204" pitchFamily="34" charset="0"/>
              <a:buNone/>
            </a:pPr>
            <a:r>
              <a:rPr lang="zh-TW" altLang="en-US" sz="2400" b="0" dirty="0">
                <a:solidFill>
                  <a:srgbClr val="FF0000"/>
                </a:solidFill>
                <a:latin typeface="標楷體" panose="03000509000000000000" pitchFamily="65" charset="-120"/>
                <a:ea typeface="標楷體" panose="03000509000000000000" pitchFamily="65" charset="-120"/>
              </a:rPr>
              <a:t>解決思考：均為決標對象，經減價後，是否要再減價？</a:t>
            </a:r>
          </a:p>
        </p:txBody>
      </p:sp>
      <p:sp>
        <p:nvSpPr>
          <p:cNvPr id="40963" name="向右箭號圖說文字 3">
            <a:extLst>
              <a:ext uri="{FF2B5EF4-FFF2-40B4-BE49-F238E27FC236}">
                <a16:creationId xmlns:a16="http://schemas.microsoft.com/office/drawing/2014/main" id="{A17FE3F2-F322-AC12-FE84-8E1D0A50370F}"/>
              </a:ext>
            </a:extLst>
          </p:cNvPr>
          <p:cNvSpPr>
            <a:spLocks noChangeArrowheads="1"/>
          </p:cNvSpPr>
          <p:nvPr/>
        </p:nvSpPr>
        <p:spPr bwMode="auto">
          <a:xfrm>
            <a:off x="153988" y="274638"/>
            <a:ext cx="758825" cy="2111375"/>
          </a:xfrm>
          <a:prstGeom prst="rightArrowCallout">
            <a:avLst>
              <a:gd name="adj1" fmla="val 29447"/>
              <a:gd name="adj2" fmla="val 29447"/>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0964" name="文字方塊 4">
            <a:extLst>
              <a:ext uri="{FF2B5EF4-FFF2-40B4-BE49-F238E27FC236}">
                <a16:creationId xmlns:a16="http://schemas.microsoft.com/office/drawing/2014/main" id="{BB01AF74-E05B-E594-7D6A-6787546E8D6C}"/>
              </a:ext>
            </a:extLst>
          </p:cNvPr>
          <p:cNvSpPr txBox="1">
            <a:spLocks noChangeArrowheads="1"/>
          </p:cNvSpPr>
          <p:nvPr/>
        </p:nvSpPr>
        <p:spPr bwMode="auto">
          <a:xfrm>
            <a:off x="107950" y="692150"/>
            <a:ext cx="584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grpSp>
        <p:nvGrpSpPr>
          <p:cNvPr id="40965" name="Group 14">
            <a:extLst>
              <a:ext uri="{FF2B5EF4-FFF2-40B4-BE49-F238E27FC236}">
                <a16:creationId xmlns:a16="http://schemas.microsoft.com/office/drawing/2014/main" id="{568DD737-878B-C4CF-5E4E-3020E807689E}"/>
              </a:ext>
            </a:extLst>
          </p:cNvPr>
          <p:cNvGrpSpPr>
            <a:grpSpLocks/>
          </p:cNvGrpSpPr>
          <p:nvPr/>
        </p:nvGrpSpPr>
        <p:grpSpPr bwMode="auto">
          <a:xfrm>
            <a:off x="51491" y="3993526"/>
            <a:ext cx="801688" cy="1681163"/>
            <a:chOff x="66" y="2891"/>
            <a:chExt cx="505" cy="1059"/>
          </a:xfrm>
        </p:grpSpPr>
        <p:sp>
          <p:nvSpPr>
            <p:cNvPr id="40968" name="向右箭號圖說文字 9">
              <a:extLst>
                <a:ext uri="{FF2B5EF4-FFF2-40B4-BE49-F238E27FC236}">
                  <a16:creationId xmlns:a16="http://schemas.microsoft.com/office/drawing/2014/main" id="{B9DAA769-BC57-8ABA-2133-8A52EA0B752B}"/>
                </a:ext>
              </a:extLst>
            </p:cNvPr>
            <p:cNvSpPr>
              <a:spLocks noChangeArrowheads="1"/>
            </p:cNvSpPr>
            <p:nvPr/>
          </p:nvSpPr>
          <p:spPr bwMode="auto">
            <a:xfrm>
              <a:off x="119" y="2891"/>
              <a:ext cx="452" cy="1035"/>
            </a:xfrm>
            <a:prstGeom prst="rightArrowCallout">
              <a:avLst>
                <a:gd name="adj1" fmla="val 24276"/>
                <a:gd name="adj2" fmla="val 24266"/>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40969" name="文字方塊 10">
              <a:extLst>
                <a:ext uri="{FF2B5EF4-FFF2-40B4-BE49-F238E27FC236}">
                  <a16:creationId xmlns:a16="http://schemas.microsoft.com/office/drawing/2014/main" id="{0283D57C-866F-F29D-A060-7DBE28A3A89E}"/>
                </a:ext>
              </a:extLst>
            </p:cNvPr>
            <p:cNvSpPr txBox="1">
              <a:spLocks noChangeArrowheads="1"/>
            </p:cNvSpPr>
            <p:nvPr/>
          </p:nvSpPr>
          <p:spPr bwMode="auto">
            <a:xfrm>
              <a:off x="66" y="2891"/>
              <a:ext cx="368"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dirty="0">
                  <a:solidFill>
                    <a:schemeClr val="tx1"/>
                  </a:solidFill>
                  <a:latin typeface="Calibri" panose="020F0502020204030204" pitchFamily="34" charset="0"/>
                  <a:ea typeface="標楷體" panose="03000509000000000000" pitchFamily="65" charset="-120"/>
                </a:rPr>
                <a:t>解決方式</a:t>
              </a:r>
            </a:p>
          </p:txBody>
        </p:sp>
      </p:grpSp>
      <p:sp>
        <p:nvSpPr>
          <p:cNvPr id="40966" name="Text Box 9">
            <a:extLst>
              <a:ext uri="{FF2B5EF4-FFF2-40B4-BE49-F238E27FC236}">
                <a16:creationId xmlns:a16="http://schemas.microsoft.com/office/drawing/2014/main" id="{CFAB902B-36AB-D094-D2FF-6AB104C7CB6E}"/>
              </a:ext>
            </a:extLst>
          </p:cNvPr>
          <p:cNvSpPr txBox="1">
            <a:spLocks noChangeArrowheads="1"/>
          </p:cNvSpPr>
          <p:nvPr/>
        </p:nvSpPr>
        <p:spPr bwMode="auto">
          <a:xfrm>
            <a:off x="973138" y="2624138"/>
            <a:ext cx="7897812" cy="427037"/>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20493" name="Text Box 13">
            <a:extLst>
              <a:ext uri="{FF2B5EF4-FFF2-40B4-BE49-F238E27FC236}">
                <a16:creationId xmlns:a16="http://schemas.microsoft.com/office/drawing/2014/main" id="{0E1BB260-19C9-FBBF-B67D-497B35ACCBEB}"/>
              </a:ext>
            </a:extLst>
          </p:cNvPr>
          <p:cNvSpPr txBox="1">
            <a:spLocks noChangeArrowheads="1"/>
          </p:cNvSpPr>
          <p:nvPr/>
        </p:nvSpPr>
        <p:spPr bwMode="auto">
          <a:xfrm>
            <a:off x="912813" y="207963"/>
            <a:ext cx="7953375" cy="3046988"/>
          </a:xfrm>
          <a:prstGeom prst="rect">
            <a:avLst/>
          </a:prstGeom>
          <a:solidFill>
            <a:srgbClr val="FFFF99"/>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algn="just" eaLnBrk="1" hangingPunct="1">
              <a:spcBef>
                <a:spcPct val="50000"/>
              </a:spcBef>
              <a:buFont typeface="Arial" panose="020B0604020202020204" pitchFamily="34" charset="0"/>
              <a:buNone/>
              <a:defRPr/>
            </a:pPr>
            <a:r>
              <a:rPr lang="zh-TW" altLang="en-US" sz="2400" dirty="0">
                <a:latin typeface="標楷體" panose="03000509000000000000" pitchFamily="65" charset="-120"/>
              </a:rPr>
              <a:t>機關決標方式採最低標決標，一開價格標就有二家廠商標價相同且低於核定底價，其後續處理程序，依採購法施行細則第</a:t>
            </a:r>
            <a:r>
              <a:rPr lang="en-US" altLang="zh-TW" sz="2400" dirty="0">
                <a:latin typeface="標楷體" panose="03000509000000000000" pitchFamily="65" charset="-120"/>
              </a:rPr>
              <a:t>62</a:t>
            </a:r>
            <a:r>
              <a:rPr lang="zh-TW" altLang="en-US" sz="2400" dirty="0">
                <a:latin typeface="標楷體" panose="03000509000000000000" pitchFamily="65" charset="-120"/>
              </a:rPr>
              <a:t>條規定辦理減價程序，該二家廠商比減一次，合先敘明。</a:t>
            </a:r>
            <a:endParaRPr lang="en-US" altLang="zh-TW" sz="2400" dirty="0">
              <a:latin typeface="標楷體" panose="03000509000000000000" pitchFamily="65" charset="-120"/>
            </a:endParaRPr>
          </a:p>
          <a:p>
            <a:pPr algn="just" eaLnBrk="1" hangingPunct="1">
              <a:spcBef>
                <a:spcPts val="0"/>
              </a:spcBef>
              <a:buFont typeface="Arial" panose="020B0604020202020204" pitchFamily="34" charset="0"/>
              <a:buNone/>
              <a:defRPr/>
            </a:pPr>
            <a:r>
              <a:rPr lang="zh-TW" altLang="en-US" sz="2400" dirty="0">
                <a:latin typeface="標楷體" panose="03000509000000000000" pitchFamily="65" charset="-120"/>
              </a:rPr>
              <a:t>倘兩家廠商進行第</a:t>
            </a:r>
            <a:r>
              <a:rPr lang="en-US" altLang="zh-TW" sz="2400" dirty="0">
                <a:latin typeface="標楷體" panose="03000509000000000000" pitchFamily="65" charset="-120"/>
              </a:rPr>
              <a:t>1</a:t>
            </a:r>
            <a:r>
              <a:rPr lang="zh-TW" altLang="en-US" sz="2400" dirty="0">
                <a:latin typeface="標楷體" panose="03000509000000000000" pitchFamily="65" charset="-120"/>
              </a:rPr>
              <a:t>次比減價後，標價仍相同時，是採抽籤方式辦理；或是仍需繼續比減價一次，倘價格仍相同時，方進入抽籤方式；因採購單位與監辦單位意見不一致，致生爭議。</a:t>
            </a:r>
          </a:p>
        </p:txBody>
      </p:sp>
      <p:grpSp>
        <p:nvGrpSpPr>
          <p:cNvPr id="5" name="群組 4">
            <a:extLst>
              <a:ext uri="{FF2B5EF4-FFF2-40B4-BE49-F238E27FC236}">
                <a16:creationId xmlns:a16="http://schemas.microsoft.com/office/drawing/2014/main" id="{AE0E587C-63A2-285A-7186-68D8E874ADAE}"/>
              </a:ext>
            </a:extLst>
          </p:cNvPr>
          <p:cNvGrpSpPr/>
          <p:nvPr/>
        </p:nvGrpSpPr>
        <p:grpSpPr>
          <a:xfrm>
            <a:off x="9361764" y="5449959"/>
            <a:ext cx="7932806" cy="775252"/>
            <a:chOff x="973138" y="5283500"/>
            <a:chExt cx="7932806" cy="775252"/>
          </a:xfrm>
        </p:grpSpPr>
        <p:sp>
          <p:nvSpPr>
            <p:cNvPr id="3" name="矩形: 圓角 2">
              <a:extLst>
                <a:ext uri="{FF2B5EF4-FFF2-40B4-BE49-F238E27FC236}">
                  <a16:creationId xmlns:a16="http://schemas.microsoft.com/office/drawing/2014/main" id="{713CBACB-5093-55DD-A92A-356BE1FD9D71}"/>
                </a:ext>
              </a:extLst>
            </p:cNvPr>
            <p:cNvSpPr/>
            <p:nvPr/>
          </p:nvSpPr>
          <p:spPr bwMode="auto">
            <a:xfrm>
              <a:off x="973138" y="5671126"/>
              <a:ext cx="3280810" cy="387626"/>
            </a:xfrm>
            <a:prstGeom prst="round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zh-TW" altLang="en-US" sz="2200" b="0" i="0" u="none" strike="noStrike" cap="none" normalizeH="0" baseline="0">
                <a:ln>
                  <a:noFill/>
                </a:ln>
                <a:solidFill>
                  <a:schemeClr val="tx1"/>
                </a:solidFill>
                <a:effectLst/>
                <a:latin typeface="Calibri" pitchFamily="34" charset="0"/>
                <a:ea typeface="標楷體" pitchFamily="65" charset="-120"/>
                <a:sym typeface="Wingdings" pitchFamily="2" charset="2"/>
              </a:endParaRPr>
            </a:p>
          </p:txBody>
        </p:sp>
        <p:sp>
          <p:nvSpPr>
            <p:cNvPr id="4" name="矩形: 圓角 3">
              <a:extLst>
                <a:ext uri="{FF2B5EF4-FFF2-40B4-BE49-F238E27FC236}">
                  <a16:creationId xmlns:a16="http://schemas.microsoft.com/office/drawing/2014/main" id="{F0BF4FFC-3B67-A709-C954-FB040947370C}"/>
                </a:ext>
              </a:extLst>
            </p:cNvPr>
            <p:cNvSpPr/>
            <p:nvPr/>
          </p:nvSpPr>
          <p:spPr bwMode="auto">
            <a:xfrm>
              <a:off x="6949868" y="5283500"/>
              <a:ext cx="1956076" cy="387626"/>
            </a:xfrm>
            <a:prstGeom prst="round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None/>
                <a:tabLst/>
              </a:pPr>
              <a:endParaRPr kumimoji="0" lang="zh-TW" altLang="en-US" sz="2200" b="0" i="0" u="none" strike="noStrike" cap="none" normalizeH="0" baseline="0">
                <a:ln>
                  <a:noFill/>
                </a:ln>
                <a:solidFill>
                  <a:schemeClr val="tx1"/>
                </a:solidFill>
                <a:effectLst/>
                <a:latin typeface="Calibri" pitchFamily="34" charset="0"/>
                <a:ea typeface="標楷體" pitchFamily="65" charset="-120"/>
                <a:sym typeface="Wingdings" pitchFamily="2" charset="2"/>
              </a:endParaRPr>
            </a:p>
          </p:txBody>
        </p:sp>
      </p:grpSp>
      <p:pic>
        <p:nvPicPr>
          <p:cNvPr id="6" name="圖形 5" descr="徽章 (關注) 以實心填滿">
            <a:extLst>
              <a:ext uri="{FF2B5EF4-FFF2-40B4-BE49-F238E27FC236}">
                <a16:creationId xmlns:a16="http://schemas.microsoft.com/office/drawing/2014/main" id="{641826B1-E385-1675-A242-CB288A15D0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5629" y="5900747"/>
            <a:ext cx="648929" cy="648929"/>
          </a:xfrm>
          <a:prstGeom prst="rect">
            <a:avLst/>
          </a:prstGeom>
        </p:spPr>
      </p:pic>
    </p:spTree>
    <p:extLst>
      <p:ext uri="{BB962C8B-B14F-4D97-AF65-F5344CB8AC3E}">
        <p14:creationId xmlns:p14="http://schemas.microsoft.com/office/powerpoint/2010/main" val="2458661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2.59259E-6 L -0.91754 -0.02431 " pathEditMode="relative" rAng="0" ptsTypes="AA">
                                      <p:cBhvr>
                                        <p:cTn id="6" dur="2000" fill="hold"/>
                                        <p:tgtEl>
                                          <p:spTgt spid="5"/>
                                        </p:tgtEl>
                                        <p:attrNameLst>
                                          <p:attrName>ppt_x</p:attrName>
                                          <p:attrName>ppt_y</p:attrName>
                                        </p:attrNameLst>
                                      </p:cBhvr>
                                      <p:rCtr x="-45885"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7891" name="Group 3">
            <a:extLst>
              <a:ext uri="{FF2B5EF4-FFF2-40B4-BE49-F238E27FC236}">
                <a16:creationId xmlns:a16="http://schemas.microsoft.com/office/drawing/2014/main" id="{46E0326D-3396-4BE0-A0DE-6FBEE3674C0A}"/>
              </a:ext>
            </a:extLst>
          </p:cNvPr>
          <p:cNvGraphicFramePr>
            <a:graphicFrameLocks noGrp="1"/>
          </p:cNvGraphicFramePr>
          <p:nvPr/>
        </p:nvGraphicFramePr>
        <p:xfrm>
          <a:off x="430213" y="1346200"/>
          <a:ext cx="5645150" cy="2417764"/>
        </p:xfrm>
        <a:graphic>
          <a:graphicData uri="http://schemas.openxmlformats.org/drawingml/2006/table">
            <a:tbl>
              <a:tblPr/>
              <a:tblGrid>
                <a:gridCol w="1079500">
                  <a:extLst>
                    <a:ext uri="{9D8B030D-6E8A-4147-A177-3AD203B41FA5}">
                      <a16:colId xmlns:a16="http://schemas.microsoft.com/office/drawing/2014/main" val="20000"/>
                    </a:ext>
                  </a:extLst>
                </a:gridCol>
                <a:gridCol w="865188">
                  <a:extLst>
                    <a:ext uri="{9D8B030D-6E8A-4147-A177-3AD203B41FA5}">
                      <a16:colId xmlns:a16="http://schemas.microsoft.com/office/drawing/2014/main" val="20001"/>
                    </a:ext>
                  </a:extLst>
                </a:gridCol>
                <a:gridCol w="719137">
                  <a:extLst>
                    <a:ext uri="{9D8B030D-6E8A-4147-A177-3AD203B41FA5}">
                      <a16:colId xmlns:a16="http://schemas.microsoft.com/office/drawing/2014/main" val="20002"/>
                    </a:ext>
                  </a:extLst>
                </a:gridCol>
                <a:gridCol w="985838">
                  <a:extLst>
                    <a:ext uri="{9D8B030D-6E8A-4147-A177-3AD203B41FA5}">
                      <a16:colId xmlns:a16="http://schemas.microsoft.com/office/drawing/2014/main" val="20003"/>
                    </a:ext>
                  </a:extLst>
                </a:gridCol>
                <a:gridCol w="1009650">
                  <a:extLst>
                    <a:ext uri="{9D8B030D-6E8A-4147-A177-3AD203B41FA5}">
                      <a16:colId xmlns:a16="http://schemas.microsoft.com/office/drawing/2014/main" val="20004"/>
                    </a:ext>
                  </a:extLst>
                </a:gridCol>
                <a:gridCol w="985837">
                  <a:extLst>
                    <a:ext uri="{9D8B030D-6E8A-4147-A177-3AD203B41FA5}">
                      <a16:colId xmlns:a16="http://schemas.microsoft.com/office/drawing/2014/main" val="20005"/>
                    </a:ext>
                  </a:extLst>
                </a:gridCol>
              </a:tblGrid>
              <a:tr h="822325">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zh-TW" altLang="en-US" sz="2000" b="0" i="0" u="none" strike="noStrike" cap="none" normalizeH="0" baseline="0">
                          <a:ln>
                            <a:noFill/>
                          </a:ln>
                          <a:solidFill>
                            <a:srgbClr val="0000FF"/>
                          </a:solidFill>
                          <a:effectLst/>
                          <a:latin typeface="標楷體" pitchFamily="65" charset="-120"/>
                          <a:ea typeface="華康魏碑體"/>
                          <a:cs typeface="華康魏碑體"/>
                        </a:rPr>
                        <a:t>底價</a:t>
                      </a:r>
                      <a:r>
                        <a:rPr kumimoji="0" lang="en-US" sz="2000" b="0" i="0" u="none" strike="noStrike" cap="none" normalizeH="0" baseline="0">
                          <a:ln>
                            <a:noFill/>
                          </a:ln>
                          <a:solidFill>
                            <a:srgbClr val="0000FF"/>
                          </a:solidFill>
                          <a:effectLst/>
                          <a:latin typeface="標楷體" pitchFamily="65" charset="-120"/>
                          <a:ea typeface="華康魏碑體"/>
                          <a:cs typeface="華康魏碑體"/>
                        </a:rPr>
                        <a:t>100</a:t>
                      </a:r>
                      <a:endParaRPr kumimoji="0" lang="zh-TW" altLang="en-US" sz="2000" b="1" i="0" u="none" strike="noStrike" cap="none" normalizeH="0" baseline="0">
                        <a:ln>
                          <a:noFill/>
                        </a:ln>
                        <a:solidFill>
                          <a:srgbClr val="0000FF"/>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報價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優先減價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第</a:t>
                      </a:r>
                      <a:r>
                        <a:rPr kumimoji="0" lang="en-US" sz="2000" b="0" i="0" u="none" strike="noStrike" cap="none" normalizeH="0" baseline="0">
                          <a:ln>
                            <a:noFill/>
                          </a:ln>
                          <a:solidFill>
                            <a:srgbClr val="000066"/>
                          </a:solidFill>
                          <a:effectLst/>
                          <a:latin typeface="標楷體" pitchFamily="65" charset="-120"/>
                          <a:ea typeface="華康魏碑體"/>
                          <a:cs typeface="華康魏碑體"/>
                        </a:rPr>
                        <a:t>1</a:t>
                      </a: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次</a:t>
                      </a:r>
                    </a:p>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比減價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第</a:t>
                      </a:r>
                      <a:r>
                        <a:rPr kumimoji="0" lang="en-US" sz="2000" b="0" i="0" u="none" strike="noStrike" cap="none" normalizeH="0" baseline="0">
                          <a:ln>
                            <a:noFill/>
                          </a:ln>
                          <a:solidFill>
                            <a:srgbClr val="000066"/>
                          </a:solidFill>
                          <a:effectLst/>
                          <a:latin typeface="標楷體" pitchFamily="65" charset="-120"/>
                          <a:ea typeface="華康魏碑體"/>
                          <a:cs typeface="華康魏碑體"/>
                        </a:rPr>
                        <a:t>2</a:t>
                      </a: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次</a:t>
                      </a:r>
                    </a:p>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比減價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第</a:t>
                      </a:r>
                      <a:r>
                        <a:rPr kumimoji="0" lang="en-US" sz="2000" b="0" i="0" u="none" strike="noStrike" cap="none" normalizeH="0" baseline="0">
                          <a:ln>
                            <a:noFill/>
                          </a:ln>
                          <a:solidFill>
                            <a:srgbClr val="000066"/>
                          </a:solidFill>
                          <a:effectLst/>
                          <a:latin typeface="標楷體" pitchFamily="65" charset="-120"/>
                          <a:ea typeface="華康魏碑體"/>
                          <a:cs typeface="華康魏碑體"/>
                        </a:rPr>
                        <a:t>3</a:t>
                      </a: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次</a:t>
                      </a:r>
                    </a:p>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比減價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31813">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廠商</a:t>
                      </a:r>
                      <a:r>
                        <a:rPr kumimoji="0" lang="en-US" sz="2000" b="0" i="0" u="none" strike="noStrike" cap="none" normalizeH="0" baseline="0">
                          <a:ln>
                            <a:noFill/>
                          </a:ln>
                          <a:solidFill>
                            <a:srgbClr val="000066"/>
                          </a:solidFill>
                          <a:effectLst/>
                          <a:latin typeface="標楷體" pitchFamily="65" charset="-120"/>
                          <a:ea typeface="華康魏碑體"/>
                          <a:cs typeface="華康魏碑體"/>
                        </a:rPr>
                        <a:t>A</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FF0000"/>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endParaRPr kumimoji="0" lang="en-US" sz="2000" b="0" i="0" u="sng"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1" i="0" u="sng" strike="noStrike" cap="none" normalizeH="0" baseline="0">
                        <a:ln>
                          <a:noFill/>
                        </a:ln>
                        <a:solidFill>
                          <a:srgbClr val="FF0000"/>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1813">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廠商</a:t>
                      </a:r>
                      <a:r>
                        <a:rPr kumimoji="0" lang="en-US" sz="2000" b="0" i="0" u="none" strike="noStrike" cap="none" normalizeH="0" baseline="0">
                          <a:ln>
                            <a:noFill/>
                          </a:ln>
                          <a:solidFill>
                            <a:srgbClr val="000066"/>
                          </a:solidFill>
                          <a:effectLst/>
                          <a:latin typeface="標楷體" pitchFamily="65" charset="-120"/>
                          <a:ea typeface="華康魏碑體"/>
                          <a:cs typeface="華康魏碑體"/>
                        </a:rPr>
                        <a:t>B</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FF0000"/>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1" i="0" u="sng" strike="noStrike" cap="none" normalizeH="0" baseline="0">
                        <a:ln>
                          <a:noFill/>
                        </a:ln>
                        <a:solidFill>
                          <a:srgbClr val="FF0000"/>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1813">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rPr>
                        <a:t>廠商</a:t>
                      </a:r>
                      <a:r>
                        <a:rPr kumimoji="0" lang="en-US" sz="2000" b="0" i="0" u="none" strike="noStrike" cap="none" normalizeH="0" baseline="0">
                          <a:ln>
                            <a:noFill/>
                          </a:ln>
                          <a:solidFill>
                            <a:srgbClr val="000066"/>
                          </a:solidFill>
                          <a:effectLst/>
                          <a:latin typeface="標楷體" pitchFamily="65" charset="-120"/>
                          <a:ea typeface="華康魏碑體"/>
                          <a:cs typeface="華康魏碑體"/>
                        </a:rPr>
                        <a:t>C</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sng"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90000"/>
                        </a:lnSpc>
                        <a:spcBef>
                          <a:spcPct val="0"/>
                        </a:spcBef>
                        <a:spcAft>
                          <a:spcPct val="0"/>
                        </a:spcAft>
                        <a:buClrTx/>
                        <a:buSzTx/>
                        <a:buFont typeface="Arial" pitchFamily="34" charset="0"/>
                        <a:buNone/>
                        <a:tabLst/>
                      </a:pPr>
                      <a:endParaRPr kumimoji="0" lang="zh-TW" altLang="en-US" sz="2000" b="0" i="0" u="none" strike="noStrike" cap="none" normalizeH="0" baseline="0">
                        <a:ln>
                          <a:noFill/>
                        </a:ln>
                        <a:solidFill>
                          <a:srgbClr val="000066"/>
                        </a:solidFill>
                        <a:effectLst/>
                        <a:latin typeface="標楷體" pitchFamily="65" charset="-120"/>
                        <a:ea typeface="華康魏碑體"/>
                        <a:cs typeface="華康魏碑體"/>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7928" name="標題 1">
            <a:extLst>
              <a:ext uri="{FF2B5EF4-FFF2-40B4-BE49-F238E27FC236}">
                <a16:creationId xmlns:a16="http://schemas.microsoft.com/office/drawing/2014/main" id="{246E2042-45A2-4838-929D-C4196D7268AA}"/>
              </a:ext>
            </a:extLst>
          </p:cNvPr>
          <p:cNvSpPr txBox="1">
            <a:spLocks noChangeArrowheads="1"/>
          </p:cNvSpPr>
          <p:nvPr/>
        </p:nvSpPr>
        <p:spPr bwMode="auto">
          <a:xfrm>
            <a:off x="250825" y="274638"/>
            <a:ext cx="8353425" cy="1014412"/>
          </a:xfrm>
          <a:prstGeom prst="rect">
            <a:avLst/>
          </a:prstGeom>
          <a:noFill/>
          <a:ln w="9525">
            <a:noFill/>
            <a:miter lim="800000"/>
            <a:headEnd/>
            <a:tailEnd/>
          </a:ln>
        </p:spPr>
        <p:txBody>
          <a:bodyPr/>
          <a:lstStyle/>
          <a:p>
            <a:pPr algn="ctr" defTabSz="890588">
              <a:buFont typeface="Arial" panose="020B0604020202020204" pitchFamily="34" charset="0"/>
              <a:buNone/>
              <a:defRPr/>
            </a:pPr>
            <a:r>
              <a:rPr lang="zh-TW" altLang="en-US" sz="3200" b="1">
                <a:effectLst>
                  <a:outerShdw blurRad="38100" dist="38100" dir="2700000" algn="tl">
                    <a:srgbClr val="C0C0C0"/>
                  </a:outerShdw>
                </a:effectLst>
                <a:latin typeface="標楷體" pitchFamily="65" charset="-120"/>
              </a:rPr>
              <a:t>案例說明</a:t>
            </a:r>
          </a:p>
        </p:txBody>
      </p:sp>
      <p:graphicFrame>
        <p:nvGraphicFramePr>
          <p:cNvPr id="37929" name="Group 41">
            <a:extLst>
              <a:ext uri="{FF2B5EF4-FFF2-40B4-BE49-F238E27FC236}">
                <a16:creationId xmlns:a16="http://schemas.microsoft.com/office/drawing/2014/main" id="{61978AD8-CAE2-488C-923F-A02A01010D33}"/>
              </a:ext>
            </a:extLst>
          </p:cNvPr>
          <p:cNvGraphicFramePr>
            <a:graphicFrameLocks noGrp="1"/>
          </p:cNvGraphicFramePr>
          <p:nvPr/>
        </p:nvGraphicFramePr>
        <p:xfrm>
          <a:off x="430213" y="3913188"/>
          <a:ext cx="6094412" cy="2525712"/>
        </p:xfrm>
        <a:graphic>
          <a:graphicData uri="http://schemas.openxmlformats.org/drawingml/2006/table">
            <a:tbl>
              <a:tblPr/>
              <a:tblGrid>
                <a:gridCol w="1079500">
                  <a:extLst>
                    <a:ext uri="{9D8B030D-6E8A-4147-A177-3AD203B41FA5}">
                      <a16:colId xmlns:a16="http://schemas.microsoft.com/office/drawing/2014/main" val="20000"/>
                    </a:ext>
                  </a:extLst>
                </a:gridCol>
                <a:gridCol w="865187">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62025">
                  <a:extLst>
                    <a:ext uri="{9D8B030D-6E8A-4147-A177-3AD203B41FA5}">
                      <a16:colId xmlns:a16="http://schemas.microsoft.com/office/drawing/2014/main" val="20004"/>
                    </a:ext>
                  </a:extLst>
                </a:gridCol>
                <a:gridCol w="973137">
                  <a:extLst>
                    <a:ext uri="{9D8B030D-6E8A-4147-A177-3AD203B41FA5}">
                      <a16:colId xmlns:a16="http://schemas.microsoft.com/office/drawing/2014/main" val="20005"/>
                    </a:ext>
                  </a:extLst>
                </a:gridCol>
              </a:tblGrid>
              <a:tr h="822324">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zh-TW" altLang="en-US" sz="2000" b="0" i="0" u="none" strike="noStrike" cap="none" normalizeH="0" baseline="0" dirty="0">
                          <a:ln>
                            <a:noFill/>
                          </a:ln>
                          <a:solidFill>
                            <a:srgbClr val="0000FF"/>
                          </a:solidFill>
                          <a:effectLst/>
                          <a:latin typeface="標楷體" pitchFamily="65" charset="-120"/>
                          <a:ea typeface="華康魏碑體"/>
                          <a:cs typeface="華康魏碑體"/>
                          <a:sym typeface="Wingdings" pitchFamily="2" charset="2"/>
                        </a:rPr>
                        <a:t>底價</a:t>
                      </a:r>
                      <a:r>
                        <a:rPr kumimoji="0" lang="en-US" altLang="zh-TW" sz="2000" b="0" i="0" u="none" strike="noStrike" cap="none" normalizeH="0" baseline="0" dirty="0">
                          <a:ln>
                            <a:noFill/>
                          </a:ln>
                          <a:solidFill>
                            <a:srgbClr val="0000FF"/>
                          </a:solidFill>
                          <a:effectLst/>
                          <a:latin typeface="標楷體" pitchFamily="65" charset="-120"/>
                          <a:ea typeface="華康魏碑體"/>
                          <a:cs typeface="華康魏碑體"/>
                          <a:sym typeface="Wingdings" pitchFamily="2" charset="2"/>
                        </a:rPr>
                        <a:t>100</a:t>
                      </a:r>
                      <a:endParaRPr kumimoji="0" lang="zh-TW" altLang="en-US" sz="2000" b="1" i="0" u="none" strike="noStrike" cap="none" normalizeH="0" baseline="0" dirty="0">
                        <a:ln>
                          <a:noFill/>
                        </a:ln>
                        <a:solidFill>
                          <a:srgbClr val="0000FF"/>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報價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優先減價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dirty="0">
                          <a:ln>
                            <a:noFill/>
                          </a:ln>
                          <a:solidFill>
                            <a:srgbClr val="000066"/>
                          </a:solidFill>
                          <a:effectLst/>
                          <a:latin typeface="標楷體" pitchFamily="65" charset="-120"/>
                          <a:ea typeface="華康魏碑體"/>
                          <a:cs typeface="華康魏碑體"/>
                          <a:sym typeface="Wingdings" pitchFamily="2" charset="2"/>
                        </a:rPr>
                        <a:t>第</a:t>
                      </a:r>
                      <a:r>
                        <a:rPr kumimoji="0" lang="en-US" altLang="zh-TW" sz="2000" b="0" i="0" u="none" strike="noStrike" cap="none" normalizeH="0" baseline="0" dirty="0">
                          <a:ln>
                            <a:noFill/>
                          </a:ln>
                          <a:solidFill>
                            <a:srgbClr val="000066"/>
                          </a:solidFill>
                          <a:effectLst/>
                          <a:latin typeface="標楷體" pitchFamily="65" charset="-120"/>
                          <a:ea typeface="華康魏碑體"/>
                          <a:cs typeface="華康魏碑體"/>
                          <a:sym typeface="Wingdings" pitchFamily="2" charset="2"/>
                        </a:rPr>
                        <a:t>1</a:t>
                      </a:r>
                      <a:r>
                        <a:rPr kumimoji="0" lang="zh-TW" altLang="en-US" sz="2000" b="0" i="0" u="none" strike="noStrike" cap="none" normalizeH="0" baseline="0" dirty="0">
                          <a:ln>
                            <a:noFill/>
                          </a:ln>
                          <a:solidFill>
                            <a:srgbClr val="000066"/>
                          </a:solidFill>
                          <a:effectLst/>
                          <a:latin typeface="標楷體" pitchFamily="65" charset="-120"/>
                          <a:ea typeface="華康魏碑體"/>
                          <a:cs typeface="華康魏碑體"/>
                          <a:sym typeface="Wingdings" pitchFamily="2" charset="2"/>
                        </a:rPr>
                        <a:t>次</a:t>
                      </a:r>
                    </a:p>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dirty="0">
                          <a:ln>
                            <a:noFill/>
                          </a:ln>
                          <a:solidFill>
                            <a:srgbClr val="000066"/>
                          </a:solidFill>
                          <a:effectLst/>
                          <a:latin typeface="標楷體" pitchFamily="65" charset="-120"/>
                          <a:ea typeface="華康魏碑體"/>
                          <a:cs typeface="華康魏碑體"/>
                          <a:sym typeface="Wingdings" pitchFamily="2" charset="2"/>
                        </a:rPr>
                        <a:t>比減價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第</a:t>
                      </a:r>
                      <a:r>
                        <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2</a:t>
                      </a: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次</a:t>
                      </a:r>
                    </a:p>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比減價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第</a:t>
                      </a:r>
                      <a:r>
                        <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3</a:t>
                      </a: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次</a:t>
                      </a:r>
                    </a:p>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比減價</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39762">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廠商</a:t>
                      </a:r>
                      <a:r>
                        <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A</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r>
                        <a:rPr kumimoji="0" lang="en-US" altLang="zh-TW" sz="2000" b="0" i="0" u="none" strike="noStrike" cap="none" normalizeH="0" baseline="0">
                          <a:ln>
                            <a:noFill/>
                          </a:ln>
                          <a:solidFill>
                            <a:srgbClr val="FF0000"/>
                          </a:solidFill>
                          <a:effectLst/>
                          <a:latin typeface="標楷體" pitchFamily="65" charset="-120"/>
                          <a:ea typeface="華康魏碑體"/>
                          <a:cs typeface="華康魏碑體"/>
                          <a:sym typeface="Wingdings" pitchFamily="2" charset="2"/>
                        </a:rPr>
                        <a:t>110</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endParaRPr kumimoji="0" lang="en-US" altLang="zh-TW" sz="2000" b="0" i="0" u="sng"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1" i="0" u="sng" strike="noStrike" cap="none" normalizeH="0" baseline="0">
                        <a:ln>
                          <a:noFill/>
                        </a:ln>
                        <a:solidFill>
                          <a:srgbClr val="FF0000"/>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1813">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廠商</a:t>
                      </a:r>
                      <a:r>
                        <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B</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r>
                        <a:rPr kumimoji="0" lang="en-US" altLang="zh-TW" sz="2000" b="0" i="0" u="none" strike="noStrike" cap="none" normalizeH="0" baseline="0">
                          <a:ln>
                            <a:noFill/>
                          </a:ln>
                          <a:solidFill>
                            <a:schemeClr val="tx1"/>
                          </a:solidFill>
                          <a:effectLst/>
                          <a:latin typeface="標楷體" pitchFamily="65" charset="-120"/>
                          <a:ea typeface="華康魏碑體"/>
                          <a:cs typeface="華康魏碑體"/>
                          <a:sym typeface="Wingdings" pitchFamily="2" charset="2"/>
                        </a:rPr>
                        <a:t>120</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1" i="0" u="sng" strike="noStrike" cap="none" normalizeH="0" baseline="0">
                        <a:ln>
                          <a:noFill/>
                        </a:ln>
                        <a:solidFill>
                          <a:srgbClr val="FF0000"/>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1813">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廠商</a:t>
                      </a:r>
                      <a:r>
                        <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rPr>
                        <a:t>C</a:t>
                      </a: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r>
                        <a:rPr kumimoji="0" lang="en-US" altLang="zh-TW" sz="2000" b="0" i="0" u="none" strike="noStrike" cap="none" normalizeH="0" baseline="0">
                          <a:ln>
                            <a:noFill/>
                          </a:ln>
                          <a:solidFill>
                            <a:schemeClr val="tx1"/>
                          </a:solidFill>
                          <a:effectLst/>
                          <a:latin typeface="標楷體" pitchFamily="65" charset="-120"/>
                          <a:ea typeface="華康魏碑體"/>
                          <a:cs typeface="華康魏碑體"/>
                          <a:sym typeface="Wingdings" pitchFamily="2" charset="2"/>
                        </a:rPr>
                        <a:t>130</a:t>
                      </a: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Tx/>
                        <a:buFont typeface="Wingdings" pitchFamily="2" charset="2"/>
                        <a:buNone/>
                        <a:tabLst/>
                      </a:pPr>
                      <a:endPar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en-US" altLang="zh-TW"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2913" marR="0" lvl="0" indent="-442913" algn="ctr" defTabSz="914400" rtl="0" eaLnBrk="1" fontAlgn="base" latinLnBrk="0" hangingPunct="1">
                        <a:lnSpc>
                          <a:spcPct val="90000"/>
                        </a:lnSpc>
                        <a:spcBef>
                          <a:spcPct val="0"/>
                        </a:spcBef>
                        <a:spcAft>
                          <a:spcPct val="0"/>
                        </a:spcAft>
                        <a:buClrTx/>
                        <a:buSzTx/>
                        <a:buFont typeface="Arial" pitchFamily="34" charset="0"/>
                        <a:buNone/>
                        <a:tabLst/>
                      </a:pPr>
                      <a:endParaRPr kumimoji="0" lang="zh-TW" altLang="en-US" sz="2000" b="0" i="0" u="none" strike="noStrike" cap="none" normalizeH="0" baseline="0">
                        <a:ln>
                          <a:noFill/>
                        </a:ln>
                        <a:solidFill>
                          <a:srgbClr val="000066"/>
                        </a:solidFill>
                        <a:effectLst/>
                        <a:latin typeface="標楷體" pitchFamily="65" charset="-120"/>
                        <a:ea typeface="華康魏碑體"/>
                        <a:cs typeface="華康魏碑體"/>
                        <a:sym typeface="Wingdings" pitchFamily="2" charset="2"/>
                      </a:endParaRPr>
                    </a:p>
                  </a:txBody>
                  <a:tcPr marL="91450" marR="91450"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6942" name="Text Box 79">
            <a:extLst>
              <a:ext uri="{FF2B5EF4-FFF2-40B4-BE49-F238E27FC236}">
                <a16:creationId xmlns:a16="http://schemas.microsoft.com/office/drawing/2014/main" id="{EC5949AA-4B08-4EE3-BA35-03F6F4BA0574}"/>
              </a:ext>
            </a:extLst>
          </p:cNvPr>
          <p:cNvSpPr txBox="1">
            <a:spLocks noChangeArrowheads="1"/>
          </p:cNvSpPr>
          <p:nvPr/>
        </p:nvSpPr>
        <p:spPr bwMode="auto">
          <a:xfrm>
            <a:off x="7038975" y="4691063"/>
            <a:ext cx="1816100" cy="1096962"/>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Q:</a:t>
            </a:r>
            <a:r>
              <a:rPr lang="zh-TW" altLang="en-US" sz="2200" b="0">
                <a:solidFill>
                  <a:schemeClr val="tx1"/>
                </a:solidFill>
                <a:latin typeface="Calibri" panose="020F0502020204030204" pitchFamily="34" charset="0"/>
                <a:ea typeface="標楷體" panose="03000509000000000000" pitchFamily="65" charset="-120"/>
              </a:rPr>
              <a:t>又如開標時</a:t>
            </a:r>
            <a:r>
              <a:rPr lang="en-US" altLang="zh-TW" sz="2200" b="0">
                <a:solidFill>
                  <a:schemeClr val="tx1"/>
                </a:solidFill>
                <a:latin typeface="Calibri" panose="020F0502020204030204" pitchFamily="34" charset="0"/>
                <a:ea typeface="標楷體" panose="03000509000000000000" pitchFamily="65" charset="-120"/>
              </a:rPr>
              <a:t>A</a:t>
            </a:r>
            <a:r>
              <a:rPr lang="zh-TW" altLang="en-US" sz="2200">
                <a:solidFill>
                  <a:schemeClr val="tx1"/>
                </a:solidFill>
                <a:latin typeface="Calibri" panose="020F0502020204030204" pitchFamily="34" charset="0"/>
                <a:ea typeface="標楷體" panose="03000509000000000000" pitchFamily="65" charset="-120"/>
              </a:rPr>
              <a:t>廠商未到場</a:t>
            </a:r>
            <a:r>
              <a:rPr lang="en-US" altLang="zh-TW" sz="2200">
                <a:solidFill>
                  <a:schemeClr val="tx1"/>
                </a:solidFill>
                <a:latin typeface="Calibri" panose="020F0502020204030204" pitchFamily="34" charset="0"/>
                <a:ea typeface="標楷體" panose="03000509000000000000" pitchFamily="65" charset="-120"/>
              </a:rPr>
              <a:t>?</a:t>
            </a:r>
          </a:p>
        </p:txBody>
      </p:sp>
      <p:sp>
        <p:nvSpPr>
          <p:cNvPr id="36943" name="Text Box 80">
            <a:extLst>
              <a:ext uri="{FF2B5EF4-FFF2-40B4-BE49-F238E27FC236}">
                <a16:creationId xmlns:a16="http://schemas.microsoft.com/office/drawing/2014/main" id="{3597FF86-EF51-4B40-A52D-97843D2D55C4}"/>
              </a:ext>
            </a:extLst>
          </p:cNvPr>
          <p:cNvSpPr txBox="1">
            <a:spLocks noChangeArrowheads="1"/>
          </p:cNvSpPr>
          <p:nvPr/>
        </p:nvSpPr>
        <p:spPr bwMode="auto">
          <a:xfrm>
            <a:off x="6619875" y="1606550"/>
            <a:ext cx="2185988" cy="1766888"/>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Q:</a:t>
            </a:r>
            <a:r>
              <a:rPr lang="zh-TW" altLang="en-US" sz="2200" b="0">
                <a:solidFill>
                  <a:schemeClr val="tx1"/>
                </a:solidFill>
                <a:latin typeface="Calibri" panose="020F0502020204030204" pitchFamily="34" charset="0"/>
                <a:ea typeface="標楷體" panose="03000509000000000000" pitchFamily="65" charset="-120"/>
              </a:rPr>
              <a:t>又如</a:t>
            </a:r>
            <a:r>
              <a:rPr lang="en-US" altLang="zh-TW" sz="2200" b="0">
                <a:solidFill>
                  <a:schemeClr val="tx1"/>
                </a:solidFill>
                <a:latin typeface="Calibri" panose="020F0502020204030204" pitchFamily="34" charset="0"/>
                <a:ea typeface="標楷體" panose="03000509000000000000" pitchFamily="65" charset="-120"/>
              </a:rPr>
              <a:t>A、B</a:t>
            </a:r>
            <a:r>
              <a:rPr lang="zh-TW" altLang="en-US" sz="2200" b="0">
                <a:solidFill>
                  <a:schemeClr val="tx1"/>
                </a:solidFill>
                <a:latin typeface="Calibri" panose="020F0502020204030204" pitchFamily="34" charset="0"/>
                <a:ea typeface="標楷體" panose="03000509000000000000" pitchFamily="65" charset="-120"/>
              </a:rPr>
              <a:t>廠商報價均低於底價且標價相同</a:t>
            </a:r>
            <a:r>
              <a:rPr lang="zh-TW" altLang="en-US" sz="2200" b="0">
                <a:solidFill>
                  <a:schemeClr val="tx1"/>
                </a:solidFill>
                <a:latin typeface="Calibri" panose="020F0502020204030204" pitchFamily="34" charset="0"/>
                <a:ea typeface="新細明體" panose="02020500000000000000" pitchFamily="18" charset="-120"/>
              </a:rPr>
              <a:t>：</a:t>
            </a:r>
          </a:p>
          <a:p>
            <a:pPr eaLnBrk="1" hangingPunct="1">
              <a:lnSpc>
                <a:spcPct val="100000"/>
              </a:lnSpc>
              <a:spcBef>
                <a:spcPct val="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1.</a:t>
            </a:r>
            <a:r>
              <a:rPr lang="zh-TW" altLang="en-US" sz="2200" b="0">
                <a:solidFill>
                  <a:schemeClr val="tx1"/>
                </a:solidFill>
                <a:latin typeface="Calibri" panose="020F0502020204030204" pitchFamily="34" charset="0"/>
                <a:ea typeface="標楷體" panose="03000509000000000000" pitchFamily="65" charset="-120"/>
              </a:rPr>
              <a:t>均未到場</a:t>
            </a:r>
            <a:r>
              <a:rPr lang="en-US" altLang="zh-TW" sz="2200" b="0">
                <a:solidFill>
                  <a:schemeClr val="tx1"/>
                </a:solidFill>
                <a:latin typeface="Calibri" panose="020F0502020204030204" pitchFamily="34" charset="0"/>
                <a:ea typeface="標楷體" panose="03000509000000000000" pitchFamily="65" charset="-120"/>
              </a:rPr>
              <a:t>?</a:t>
            </a:r>
          </a:p>
          <a:p>
            <a:pPr eaLnBrk="1" hangingPunct="1">
              <a:lnSpc>
                <a:spcPct val="100000"/>
              </a:lnSpc>
              <a:spcBef>
                <a:spcPct val="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2.</a:t>
            </a:r>
            <a:r>
              <a:rPr lang="zh-TW" altLang="en-US" sz="2200" b="0">
                <a:solidFill>
                  <a:schemeClr val="tx1"/>
                </a:solidFill>
                <a:latin typeface="Calibri" panose="020F0502020204030204" pitchFamily="34" charset="0"/>
                <a:ea typeface="標楷體" panose="03000509000000000000" pitchFamily="65" charset="-120"/>
              </a:rPr>
              <a:t>僅</a:t>
            </a:r>
            <a:r>
              <a:rPr lang="en-US" altLang="zh-TW" sz="2200" b="0">
                <a:solidFill>
                  <a:schemeClr val="tx1"/>
                </a:solidFill>
                <a:latin typeface="Calibri" panose="020F0502020204030204" pitchFamily="34" charset="0"/>
                <a:ea typeface="標楷體" panose="03000509000000000000" pitchFamily="65" charset="-120"/>
              </a:rPr>
              <a:t>A</a:t>
            </a:r>
            <a:r>
              <a:rPr lang="zh-TW" altLang="en-US" sz="2200" b="0">
                <a:solidFill>
                  <a:schemeClr val="tx1"/>
                </a:solidFill>
                <a:latin typeface="Calibri" panose="020F0502020204030204" pitchFamily="34" charset="0"/>
                <a:ea typeface="標楷體" panose="03000509000000000000" pitchFamily="65" charset="-120"/>
              </a:rPr>
              <a:t>廠商到場</a:t>
            </a:r>
            <a:r>
              <a:rPr lang="en-US" altLang="zh-TW" sz="2200" b="0">
                <a:solidFill>
                  <a:schemeClr val="tx1"/>
                </a:solidFill>
                <a:latin typeface="Calibri" panose="020F0502020204030204" pitchFamily="34" charset="0"/>
                <a:ea typeface="標楷體" panose="03000509000000000000" pitchFamily="65" charset="-120"/>
              </a:rPr>
              <a:t>?</a:t>
            </a:r>
          </a:p>
        </p:txBody>
      </p:sp>
      <p:sp>
        <p:nvSpPr>
          <p:cNvPr id="36944" name="AutoShape 81">
            <a:extLst>
              <a:ext uri="{FF2B5EF4-FFF2-40B4-BE49-F238E27FC236}">
                <a16:creationId xmlns:a16="http://schemas.microsoft.com/office/drawing/2014/main" id="{5E063D90-DA54-4690-98B6-21D60B94D669}"/>
              </a:ext>
            </a:extLst>
          </p:cNvPr>
          <p:cNvSpPr>
            <a:spLocks noChangeArrowheads="1"/>
          </p:cNvSpPr>
          <p:nvPr/>
        </p:nvSpPr>
        <p:spPr bwMode="auto">
          <a:xfrm>
            <a:off x="6181725" y="2249488"/>
            <a:ext cx="379413" cy="593725"/>
          </a:xfrm>
          <a:prstGeom prst="rightArrow">
            <a:avLst>
              <a:gd name="adj1" fmla="val 50000"/>
              <a:gd name="adj2" fmla="val 25000"/>
            </a:avLst>
          </a:prstGeom>
          <a:solidFill>
            <a:srgbClr val="0000FF"/>
          </a:solidFill>
          <a:ln>
            <a:noFill/>
          </a:ln>
          <a:effectLst>
            <a:prstShdw prst="shdw17" dist="17961" dir="2700000">
              <a:srgbClr val="0000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6945" name="AutoShape 82">
            <a:extLst>
              <a:ext uri="{FF2B5EF4-FFF2-40B4-BE49-F238E27FC236}">
                <a16:creationId xmlns:a16="http://schemas.microsoft.com/office/drawing/2014/main" id="{96C86068-17AF-44E7-9E82-C45E60DDD169}"/>
              </a:ext>
            </a:extLst>
          </p:cNvPr>
          <p:cNvSpPr>
            <a:spLocks noChangeArrowheads="1"/>
          </p:cNvSpPr>
          <p:nvPr/>
        </p:nvSpPr>
        <p:spPr bwMode="auto">
          <a:xfrm>
            <a:off x="6616700" y="4897438"/>
            <a:ext cx="379413" cy="593725"/>
          </a:xfrm>
          <a:prstGeom prst="rightArrow">
            <a:avLst>
              <a:gd name="adj1" fmla="val 50000"/>
              <a:gd name="adj2" fmla="val 25000"/>
            </a:avLst>
          </a:prstGeom>
          <a:solidFill>
            <a:srgbClr val="0000FF"/>
          </a:solidFill>
          <a:ln>
            <a:noFill/>
          </a:ln>
          <a:effectLst>
            <a:prstShdw prst="shdw17" dist="17961" dir="2700000">
              <a:srgbClr val="0000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4049" name="文字方塊 82">
            <a:extLst>
              <a:ext uri="{FF2B5EF4-FFF2-40B4-BE49-F238E27FC236}">
                <a16:creationId xmlns:a16="http://schemas.microsoft.com/office/drawing/2014/main" id="{C342D2D7-7E37-404C-A20E-6A3CAB803985}"/>
              </a:ext>
            </a:extLst>
          </p:cNvPr>
          <p:cNvSpPr txBox="1">
            <a:spLocks noChangeArrowheads="1"/>
          </p:cNvSpPr>
          <p:nvPr/>
        </p:nvSpPr>
        <p:spPr bwMode="auto">
          <a:xfrm>
            <a:off x="1552575" y="2178050"/>
            <a:ext cx="8112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rgbClr val="FF0000"/>
                </a:solidFill>
                <a:latin typeface="Calibri" panose="020F0502020204030204" pitchFamily="34" charset="0"/>
                <a:ea typeface="標楷體" panose="03000509000000000000" pitchFamily="65" charset="-120"/>
              </a:rPr>
              <a:t>120</a:t>
            </a:r>
            <a:endParaRPr lang="zh-TW" altLang="en-US" sz="2200" b="0">
              <a:solidFill>
                <a:srgbClr val="FF0000"/>
              </a:solidFill>
              <a:latin typeface="Calibri" panose="020F0502020204030204" pitchFamily="34" charset="0"/>
              <a:ea typeface="標楷體" panose="03000509000000000000" pitchFamily="65" charset="-120"/>
            </a:endParaRPr>
          </a:p>
        </p:txBody>
      </p:sp>
      <p:sp>
        <p:nvSpPr>
          <p:cNvPr id="84050" name="文字方塊 83">
            <a:extLst>
              <a:ext uri="{FF2B5EF4-FFF2-40B4-BE49-F238E27FC236}">
                <a16:creationId xmlns:a16="http://schemas.microsoft.com/office/drawing/2014/main" id="{393AA823-59B5-449A-985B-F1D7E5F8F391}"/>
              </a:ext>
            </a:extLst>
          </p:cNvPr>
          <p:cNvSpPr txBox="1">
            <a:spLocks noChangeArrowheads="1"/>
          </p:cNvSpPr>
          <p:nvPr/>
        </p:nvSpPr>
        <p:spPr bwMode="auto">
          <a:xfrm>
            <a:off x="1581150" y="2732088"/>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rgbClr val="FF0000"/>
                </a:solidFill>
                <a:latin typeface="Calibri" panose="020F0502020204030204" pitchFamily="34" charset="0"/>
                <a:ea typeface="標楷體" panose="03000509000000000000" pitchFamily="65" charset="-120"/>
              </a:rPr>
              <a:t>120</a:t>
            </a:r>
            <a:endParaRPr lang="zh-TW" altLang="en-US" sz="2200" b="0">
              <a:solidFill>
                <a:srgbClr val="FF0000"/>
              </a:solidFill>
              <a:latin typeface="Calibri" panose="020F0502020204030204" pitchFamily="34" charset="0"/>
              <a:ea typeface="標楷體" panose="03000509000000000000" pitchFamily="65" charset="-120"/>
            </a:endParaRPr>
          </a:p>
        </p:txBody>
      </p:sp>
      <p:sp>
        <p:nvSpPr>
          <p:cNvPr id="84051" name="文字方塊 84">
            <a:extLst>
              <a:ext uri="{FF2B5EF4-FFF2-40B4-BE49-F238E27FC236}">
                <a16:creationId xmlns:a16="http://schemas.microsoft.com/office/drawing/2014/main" id="{312A4A32-7D49-435E-A346-32FBE45A7F34}"/>
              </a:ext>
            </a:extLst>
          </p:cNvPr>
          <p:cNvSpPr txBox="1">
            <a:spLocks noChangeArrowheads="1"/>
          </p:cNvSpPr>
          <p:nvPr/>
        </p:nvSpPr>
        <p:spPr bwMode="auto">
          <a:xfrm>
            <a:off x="1547813" y="3267075"/>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130</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74" name="文字方塊 85">
            <a:extLst>
              <a:ext uri="{FF2B5EF4-FFF2-40B4-BE49-F238E27FC236}">
                <a16:creationId xmlns:a16="http://schemas.microsoft.com/office/drawing/2014/main" id="{680D9118-76A4-433C-82FB-E1F2232C2A1D}"/>
              </a:ext>
            </a:extLst>
          </p:cNvPr>
          <p:cNvSpPr txBox="1">
            <a:spLocks noChangeArrowheads="1"/>
          </p:cNvSpPr>
          <p:nvPr/>
        </p:nvSpPr>
        <p:spPr bwMode="auto">
          <a:xfrm>
            <a:off x="2351088" y="2174875"/>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u="sng">
                <a:solidFill>
                  <a:schemeClr val="tx1"/>
                </a:solidFill>
                <a:latin typeface="Calibri" panose="020F0502020204030204" pitchFamily="34" charset="0"/>
                <a:ea typeface="標楷體" panose="03000509000000000000" pitchFamily="65" charset="-120"/>
              </a:rPr>
              <a:t>115</a:t>
            </a:r>
            <a:endParaRPr lang="zh-TW" altLang="en-US" sz="2200" b="0" u="sng">
              <a:solidFill>
                <a:schemeClr val="tx1"/>
              </a:solidFill>
              <a:latin typeface="Calibri" panose="020F0502020204030204" pitchFamily="34" charset="0"/>
              <a:ea typeface="標楷體" panose="03000509000000000000" pitchFamily="65" charset="-120"/>
            </a:endParaRPr>
          </a:p>
        </p:txBody>
      </p:sp>
      <p:sp>
        <p:nvSpPr>
          <p:cNvPr id="37975" name="文字方塊 86">
            <a:extLst>
              <a:ext uri="{FF2B5EF4-FFF2-40B4-BE49-F238E27FC236}">
                <a16:creationId xmlns:a16="http://schemas.microsoft.com/office/drawing/2014/main" id="{2B845167-0772-4C08-8A37-878E197EC4DA}"/>
              </a:ext>
            </a:extLst>
          </p:cNvPr>
          <p:cNvSpPr txBox="1">
            <a:spLocks noChangeArrowheads="1"/>
          </p:cNvSpPr>
          <p:nvPr/>
        </p:nvSpPr>
        <p:spPr bwMode="auto">
          <a:xfrm>
            <a:off x="2370138" y="2728913"/>
            <a:ext cx="757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118</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76" name="文字方塊 87">
            <a:extLst>
              <a:ext uri="{FF2B5EF4-FFF2-40B4-BE49-F238E27FC236}">
                <a16:creationId xmlns:a16="http://schemas.microsoft.com/office/drawing/2014/main" id="{2D91E8F5-8798-4355-A335-4AF5D6A9D05B}"/>
              </a:ext>
            </a:extLst>
          </p:cNvPr>
          <p:cNvSpPr txBox="1">
            <a:spLocks noChangeArrowheads="1"/>
          </p:cNvSpPr>
          <p:nvPr/>
        </p:nvSpPr>
        <p:spPr bwMode="auto">
          <a:xfrm>
            <a:off x="3179763" y="2178050"/>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110</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77" name="文字方塊 88">
            <a:extLst>
              <a:ext uri="{FF2B5EF4-FFF2-40B4-BE49-F238E27FC236}">
                <a16:creationId xmlns:a16="http://schemas.microsoft.com/office/drawing/2014/main" id="{D456ED87-BD8B-4A59-954C-78ED61D0137B}"/>
              </a:ext>
            </a:extLst>
          </p:cNvPr>
          <p:cNvSpPr txBox="1">
            <a:spLocks noChangeArrowheads="1"/>
          </p:cNvSpPr>
          <p:nvPr/>
        </p:nvSpPr>
        <p:spPr bwMode="auto">
          <a:xfrm>
            <a:off x="3190875" y="2747963"/>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108</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78" name="文字方塊 89">
            <a:extLst>
              <a:ext uri="{FF2B5EF4-FFF2-40B4-BE49-F238E27FC236}">
                <a16:creationId xmlns:a16="http://schemas.microsoft.com/office/drawing/2014/main" id="{DCC4CE9E-FF13-4F75-B7ED-BE32491A89AC}"/>
              </a:ext>
            </a:extLst>
          </p:cNvPr>
          <p:cNvSpPr txBox="1">
            <a:spLocks noChangeArrowheads="1"/>
          </p:cNvSpPr>
          <p:nvPr/>
        </p:nvSpPr>
        <p:spPr bwMode="auto">
          <a:xfrm>
            <a:off x="3124200" y="3305175"/>
            <a:ext cx="969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u="sng">
                <a:latin typeface="標楷體" panose="03000509000000000000" pitchFamily="65" charset="-120"/>
              </a:rPr>
              <a:t>116(?)</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79" name="文字方塊 90">
            <a:extLst>
              <a:ext uri="{FF2B5EF4-FFF2-40B4-BE49-F238E27FC236}">
                <a16:creationId xmlns:a16="http://schemas.microsoft.com/office/drawing/2014/main" id="{DCFF763F-ADFE-45ED-B7BE-BBFA659AE0A3}"/>
              </a:ext>
            </a:extLst>
          </p:cNvPr>
          <p:cNvSpPr txBox="1">
            <a:spLocks noChangeArrowheads="1"/>
          </p:cNvSpPr>
          <p:nvPr/>
        </p:nvSpPr>
        <p:spPr bwMode="auto">
          <a:xfrm>
            <a:off x="4149725" y="2211388"/>
            <a:ext cx="892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105</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80" name="文字方塊 91">
            <a:extLst>
              <a:ext uri="{FF2B5EF4-FFF2-40B4-BE49-F238E27FC236}">
                <a16:creationId xmlns:a16="http://schemas.microsoft.com/office/drawing/2014/main" id="{DEDCFAF1-9C18-40F9-AF15-9CE5051B5152}"/>
              </a:ext>
            </a:extLst>
          </p:cNvPr>
          <p:cNvSpPr txBox="1">
            <a:spLocks noChangeArrowheads="1"/>
          </p:cNvSpPr>
          <p:nvPr/>
        </p:nvSpPr>
        <p:spPr bwMode="auto">
          <a:xfrm>
            <a:off x="4171950" y="2736850"/>
            <a:ext cx="736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103</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81" name="文字方塊 92">
            <a:extLst>
              <a:ext uri="{FF2B5EF4-FFF2-40B4-BE49-F238E27FC236}">
                <a16:creationId xmlns:a16="http://schemas.microsoft.com/office/drawing/2014/main" id="{B3335931-8067-44F9-9759-E611FD51799C}"/>
              </a:ext>
            </a:extLst>
          </p:cNvPr>
          <p:cNvSpPr txBox="1">
            <a:spLocks noChangeArrowheads="1"/>
          </p:cNvSpPr>
          <p:nvPr/>
        </p:nvSpPr>
        <p:spPr bwMode="auto">
          <a:xfrm>
            <a:off x="5210175" y="2222500"/>
            <a:ext cx="71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spcBef>
                <a:spcPct val="0"/>
              </a:spcBef>
              <a:buFont typeface="Arial" panose="020B0604020202020204" pitchFamily="34" charset="0"/>
              <a:buNone/>
            </a:pPr>
            <a:r>
              <a:rPr lang="en-US" altLang="zh-TW" sz="2200" b="0" u="sng">
                <a:solidFill>
                  <a:srgbClr val="FF0000"/>
                </a:solidFill>
                <a:latin typeface="標楷體" panose="03000509000000000000" pitchFamily="65" charset="-120"/>
              </a:rPr>
              <a:t>95</a:t>
            </a:r>
          </a:p>
        </p:txBody>
      </p:sp>
      <p:sp>
        <p:nvSpPr>
          <p:cNvPr id="37982" name="文字方塊 93">
            <a:extLst>
              <a:ext uri="{FF2B5EF4-FFF2-40B4-BE49-F238E27FC236}">
                <a16:creationId xmlns:a16="http://schemas.microsoft.com/office/drawing/2014/main" id="{42F00C24-9D37-4C3F-AC07-715A577188C2}"/>
              </a:ext>
            </a:extLst>
          </p:cNvPr>
          <p:cNvSpPr txBox="1">
            <a:spLocks noChangeArrowheads="1"/>
          </p:cNvSpPr>
          <p:nvPr/>
        </p:nvSpPr>
        <p:spPr bwMode="auto">
          <a:xfrm>
            <a:off x="5321300" y="2781300"/>
            <a:ext cx="5349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spcBef>
                <a:spcPct val="0"/>
              </a:spcBef>
              <a:buFont typeface="Arial" panose="020B0604020202020204" pitchFamily="34" charset="0"/>
              <a:buNone/>
            </a:pPr>
            <a:r>
              <a:rPr lang="en-US" altLang="zh-TW" sz="2200" b="0" u="sng">
                <a:solidFill>
                  <a:srgbClr val="FF0000"/>
                </a:solidFill>
                <a:latin typeface="標楷體" panose="03000509000000000000" pitchFamily="65" charset="-120"/>
              </a:rPr>
              <a:t>95</a:t>
            </a:r>
          </a:p>
        </p:txBody>
      </p:sp>
      <p:sp>
        <p:nvSpPr>
          <p:cNvPr id="37983" name="文字方塊 94">
            <a:extLst>
              <a:ext uri="{FF2B5EF4-FFF2-40B4-BE49-F238E27FC236}">
                <a16:creationId xmlns:a16="http://schemas.microsoft.com/office/drawing/2014/main" id="{DF3EF046-6561-4E8A-A52F-4BCF20A0A2D3}"/>
              </a:ext>
            </a:extLst>
          </p:cNvPr>
          <p:cNvSpPr txBox="1">
            <a:spLocks noChangeArrowheads="1"/>
          </p:cNvSpPr>
          <p:nvPr/>
        </p:nvSpPr>
        <p:spPr bwMode="auto">
          <a:xfrm>
            <a:off x="2409825" y="4765675"/>
            <a:ext cx="126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000" b="0" u="sng">
                <a:latin typeface="標楷體" panose="03000509000000000000" pitchFamily="65" charset="-120"/>
              </a:rPr>
              <a:t>願以底價承作</a:t>
            </a:r>
            <a:r>
              <a:rPr lang="en-US" altLang="zh-TW" sz="2000" b="0" u="sng">
                <a:latin typeface="標楷體" panose="03000509000000000000" pitchFamily="65" charset="-120"/>
              </a:rPr>
              <a:t>(?)</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84" name="文字方塊 95">
            <a:extLst>
              <a:ext uri="{FF2B5EF4-FFF2-40B4-BE49-F238E27FC236}">
                <a16:creationId xmlns:a16="http://schemas.microsoft.com/office/drawing/2014/main" id="{F6F7CC24-C493-4CB1-9B49-CBA1ABA57F75}"/>
              </a:ext>
            </a:extLst>
          </p:cNvPr>
          <p:cNvSpPr txBox="1">
            <a:spLocks noChangeArrowheads="1"/>
          </p:cNvSpPr>
          <p:nvPr/>
        </p:nvSpPr>
        <p:spPr bwMode="auto">
          <a:xfrm>
            <a:off x="3725863" y="4821238"/>
            <a:ext cx="7921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latin typeface="標楷體" panose="03000509000000000000" pitchFamily="65" charset="-120"/>
              </a:rPr>
              <a:t>98</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85" name="文字方塊 96">
            <a:extLst>
              <a:ext uri="{FF2B5EF4-FFF2-40B4-BE49-F238E27FC236}">
                <a16:creationId xmlns:a16="http://schemas.microsoft.com/office/drawing/2014/main" id="{4F7716A4-5B3D-414A-ACF6-18A375E0A50C}"/>
              </a:ext>
            </a:extLst>
          </p:cNvPr>
          <p:cNvSpPr txBox="1">
            <a:spLocks noChangeArrowheads="1"/>
          </p:cNvSpPr>
          <p:nvPr/>
        </p:nvSpPr>
        <p:spPr bwMode="auto">
          <a:xfrm>
            <a:off x="3748088" y="5434013"/>
            <a:ext cx="7032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latin typeface="標楷體" panose="03000509000000000000" pitchFamily="65" charset="-120"/>
              </a:rPr>
              <a:t>98</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86" name="文字方塊 97">
            <a:extLst>
              <a:ext uri="{FF2B5EF4-FFF2-40B4-BE49-F238E27FC236}">
                <a16:creationId xmlns:a16="http://schemas.microsoft.com/office/drawing/2014/main" id="{B98B178D-B82C-4233-A735-11598A420327}"/>
              </a:ext>
            </a:extLst>
          </p:cNvPr>
          <p:cNvSpPr txBox="1">
            <a:spLocks noChangeArrowheads="1"/>
          </p:cNvSpPr>
          <p:nvPr/>
        </p:nvSpPr>
        <p:spPr bwMode="auto">
          <a:xfrm>
            <a:off x="3692525" y="5948363"/>
            <a:ext cx="7810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latin typeface="標楷體" panose="03000509000000000000" pitchFamily="65" charset="-120"/>
              </a:rPr>
              <a:t>102</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7987" name="文字方塊 98">
            <a:extLst>
              <a:ext uri="{FF2B5EF4-FFF2-40B4-BE49-F238E27FC236}">
                <a16:creationId xmlns:a16="http://schemas.microsoft.com/office/drawing/2014/main" id="{EABF814A-8FEC-4370-A44C-1B16ECE8793D}"/>
              </a:ext>
            </a:extLst>
          </p:cNvPr>
          <p:cNvSpPr txBox="1">
            <a:spLocks noChangeArrowheads="1"/>
          </p:cNvSpPr>
          <p:nvPr/>
        </p:nvSpPr>
        <p:spPr bwMode="auto">
          <a:xfrm>
            <a:off x="4786313" y="4776788"/>
            <a:ext cx="7683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latin typeface="標楷體" panose="03000509000000000000" pitchFamily="65" charset="-120"/>
              </a:rPr>
              <a:t>95</a:t>
            </a:r>
            <a:endParaRPr lang="en-US" altLang="zh-TW" sz="2200">
              <a:latin typeface="標楷體" panose="03000509000000000000" pitchFamily="65" charset="-120"/>
            </a:endParaRPr>
          </a:p>
        </p:txBody>
      </p:sp>
      <p:sp>
        <p:nvSpPr>
          <p:cNvPr id="37988" name="文字方塊 99">
            <a:extLst>
              <a:ext uri="{FF2B5EF4-FFF2-40B4-BE49-F238E27FC236}">
                <a16:creationId xmlns:a16="http://schemas.microsoft.com/office/drawing/2014/main" id="{A5C17878-7829-4CBC-9032-A6D6D47B6C62}"/>
              </a:ext>
            </a:extLst>
          </p:cNvPr>
          <p:cNvSpPr txBox="1">
            <a:spLocks noChangeArrowheads="1"/>
          </p:cNvSpPr>
          <p:nvPr/>
        </p:nvSpPr>
        <p:spPr bwMode="auto">
          <a:xfrm>
            <a:off x="4781550" y="5441950"/>
            <a:ext cx="7699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latin typeface="標楷體" panose="03000509000000000000" pitchFamily="65" charset="-120"/>
              </a:rPr>
              <a:t>95</a:t>
            </a:r>
            <a:endParaRPr lang="en-US" altLang="zh-TW" sz="2200">
              <a:latin typeface="標楷體" panose="03000509000000000000"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974"/>
                                        </p:tgtEl>
                                        <p:attrNameLst>
                                          <p:attrName>style.visibility</p:attrName>
                                        </p:attrNameLst>
                                      </p:cBhvr>
                                      <p:to>
                                        <p:strVal val="visible"/>
                                      </p:to>
                                    </p:set>
                                    <p:anim calcmode="lin" valueType="num">
                                      <p:cBhvr additive="base">
                                        <p:cTn id="7" dur="500" fill="hold"/>
                                        <p:tgtEl>
                                          <p:spTgt spid="37974"/>
                                        </p:tgtEl>
                                        <p:attrNameLst>
                                          <p:attrName>ppt_x</p:attrName>
                                        </p:attrNameLst>
                                      </p:cBhvr>
                                      <p:tavLst>
                                        <p:tav tm="0">
                                          <p:val>
                                            <p:strVal val="#ppt_x"/>
                                          </p:val>
                                        </p:tav>
                                        <p:tav tm="100000">
                                          <p:val>
                                            <p:strVal val="#ppt_x"/>
                                          </p:val>
                                        </p:tav>
                                      </p:tavLst>
                                    </p:anim>
                                    <p:anim calcmode="lin" valueType="num">
                                      <p:cBhvr additive="base">
                                        <p:cTn id="8" dur="500" fill="hold"/>
                                        <p:tgtEl>
                                          <p:spTgt spid="379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975"/>
                                        </p:tgtEl>
                                        <p:attrNameLst>
                                          <p:attrName>style.visibility</p:attrName>
                                        </p:attrNameLst>
                                      </p:cBhvr>
                                      <p:to>
                                        <p:strVal val="visible"/>
                                      </p:to>
                                    </p:set>
                                    <p:anim calcmode="lin" valueType="num">
                                      <p:cBhvr additive="base">
                                        <p:cTn id="11" dur="500" fill="hold"/>
                                        <p:tgtEl>
                                          <p:spTgt spid="37975"/>
                                        </p:tgtEl>
                                        <p:attrNameLst>
                                          <p:attrName>ppt_x</p:attrName>
                                        </p:attrNameLst>
                                      </p:cBhvr>
                                      <p:tavLst>
                                        <p:tav tm="0">
                                          <p:val>
                                            <p:strVal val="#ppt_x"/>
                                          </p:val>
                                        </p:tav>
                                        <p:tav tm="100000">
                                          <p:val>
                                            <p:strVal val="#ppt_x"/>
                                          </p:val>
                                        </p:tav>
                                      </p:tavLst>
                                    </p:anim>
                                    <p:anim calcmode="lin" valueType="num">
                                      <p:cBhvr additive="base">
                                        <p:cTn id="12" dur="500" fill="hold"/>
                                        <p:tgtEl>
                                          <p:spTgt spid="3797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976"/>
                                        </p:tgtEl>
                                        <p:attrNameLst>
                                          <p:attrName>style.visibility</p:attrName>
                                        </p:attrNameLst>
                                      </p:cBhvr>
                                      <p:to>
                                        <p:strVal val="visible"/>
                                      </p:to>
                                    </p:set>
                                    <p:anim calcmode="lin" valueType="num">
                                      <p:cBhvr additive="base">
                                        <p:cTn id="17" dur="500" fill="hold"/>
                                        <p:tgtEl>
                                          <p:spTgt spid="37976"/>
                                        </p:tgtEl>
                                        <p:attrNameLst>
                                          <p:attrName>ppt_x</p:attrName>
                                        </p:attrNameLst>
                                      </p:cBhvr>
                                      <p:tavLst>
                                        <p:tav tm="0">
                                          <p:val>
                                            <p:strVal val="#ppt_x"/>
                                          </p:val>
                                        </p:tav>
                                        <p:tav tm="100000">
                                          <p:val>
                                            <p:strVal val="#ppt_x"/>
                                          </p:val>
                                        </p:tav>
                                      </p:tavLst>
                                    </p:anim>
                                    <p:anim calcmode="lin" valueType="num">
                                      <p:cBhvr additive="base">
                                        <p:cTn id="18" dur="500" fill="hold"/>
                                        <p:tgtEl>
                                          <p:spTgt spid="3797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977"/>
                                        </p:tgtEl>
                                        <p:attrNameLst>
                                          <p:attrName>style.visibility</p:attrName>
                                        </p:attrNameLst>
                                      </p:cBhvr>
                                      <p:to>
                                        <p:strVal val="visible"/>
                                      </p:to>
                                    </p:set>
                                    <p:anim calcmode="lin" valueType="num">
                                      <p:cBhvr additive="base">
                                        <p:cTn id="21" dur="500" fill="hold"/>
                                        <p:tgtEl>
                                          <p:spTgt spid="37977"/>
                                        </p:tgtEl>
                                        <p:attrNameLst>
                                          <p:attrName>ppt_x</p:attrName>
                                        </p:attrNameLst>
                                      </p:cBhvr>
                                      <p:tavLst>
                                        <p:tav tm="0">
                                          <p:val>
                                            <p:strVal val="#ppt_x"/>
                                          </p:val>
                                        </p:tav>
                                        <p:tav tm="100000">
                                          <p:val>
                                            <p:strVal val="#ppt_x"/>
                                          </p:val>
                                        </p:tav>
                                      </p:tavLst>
                                    </p:anim>
                                    <p:anim calcmode="lin" valueType="num">
                                      <p:cBhvr additive="base">
                                        <p:cTn id="22" dur="500" fill="hold"/>
                                        <p:tgtEl>
                                          <p:spTgt spid="3797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978"/>
                                        </p:tgtEl>
                                        <p:attrNameLst>
                                          <p:attrName>style.visibility</p:attrName>
                                        </p:attrNameLst>
                                      </p:cBhvr>
                                      <p:to>
                                        <p:strVal val="visible"/>
                                      </p:to>
                                    </p:set>
                                    <p:anim calcmode="lin" valueType="num">
                                      <p:cBhvr additive="base">
                                        <p:cTn id="25" dur="500" fill="hold"/>
                                        <p:tgtEl>
                                          <p:spTgt spid="37978"/>
                                        </p:tgtEl>
                                        <p:attrNameLst>
                                          <p:attrName>ppt_x</p:attrName>
                                        </p:attrNameLst>
                                      </p:cBhvr>
                                      <p:tavLst>
                                        <p:tav tm="0">
                                          <p:val>
                                            <p:strVal val="#ppt_x"/>
                                          </p:val>
                                        </p:tav>
                                        <p:tav tm="100000">
                                          <p:val>
                                            <p:strVal val="#ppt_x"/>
                                          </p:val>
                                        </p:tav>
                                      </p:tavLst>
                                    </p:anim>
                                    <p:anim calcmode="lin" valueType="num">
                                      <p:cBhvr additive="base">
                                        <p:cTn id="26" dur="500" fill="hold"/>
                                        <p:tgtEl>
                                          <p:spTgt spid="3797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979"/>
                                        </p:tgtEl>
                                        <p:attrNameLst>
                                          <p:attrName>style.visibility</p:attrName>
                                        </p:attrNameLst>
                                      </p:cBhvr>
                                      <p:to>
                                        <p:strVal val="visible"/>
                                      </p:to>
                                    </p:set>
                                    <p:anim calcmode="lin" valueType="num">
                                      <p:cBhvr additive="base">
                                        <p:cTn id="31" dur="500" fill="hold"/>
                                        <p:tgtEl>
                                          <p:spTgt spid="37979"/>
                                        </p:tgtEl>
                                        <p:attrNameLst>
                                          <p:attrName>ppt_x</p:attrName>
                                        </p:attrNameLst>
                                      </p:cBhvr>
                                      <p:tavLst>
                                        <p:tav tm="0">
                                          <p:val>
                                            <p:strVal val="#ppt_x"/>
                                          </p:val>
                                        </p:tav>
                                        <p:tav tm="100000">
                                          <p:val>
                                            <p:strVal val="#ppt_x"/>
                                          </p:val>
                                        </p:tav>
                                      </p:tavLst>
                                    </p:anim>
                                    <p:anim calcmode="lin" valueType="num">
                                      <p:cBhvr additive="base">
                                        <p:cTn id="32" dur="500" fill="hold"/>
                                        <p:tgtEl>
                                          <p:spTgt spid="3797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980"/>
                                        </p:tgtEl>
                                        <p:attrNameLst>
                                          <p:attrName>style.visibility</p:attrName>
                                        </p:attrNameLst>
                                      </p:cBhvr>
                                      <p:to>
                                        <p:strVal val="visible"/>
                                      </p:to>
                                    </p:set>
                                    <p:anim calcmode="lin" valueType="num">
                                      <p:cBhvr additive="base">
                                        <p:cTn id="35" dur="500" fill="hold"/>
                                        <p:tgtEl>
                                          <p:spTgt spid="37980"/>
                                        </p:tgtEl>
                                        <p:attrNameLst>
                                          <p:attrName>ppt_x</p:attrName>
                                        </p:attrNameLst>
                                      </p:cBhvr>
                                      <p:tavLst>
                                        <p:tav tm="0">
                                          <p:val>
                                            <p:strVal val="#ppt_x"/>
                                          </p:val>
                                        </p:tav>
                                        <p:tav tm="100000">
                                          <p:val>
                                            <p:strVal val="#ppt_x"/>
                                          </p:val>
                                        </p:tav>
                                      </p:tavLst>
                                    </p:anim>
                                    <p:anim calcmode="lin" valueType="num">
                                      <p:cBhvr additive="base">
                                        <p:cTn id="36" dur="500" fill="hold"/>
                                        <p:tgtEl>
                                          <p:spTgt spid="3798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981"/>
                                        </p:tgtEl>
                                        <p:attrNameLst>
                                          <p:attrName>style.visibility</p:attrName>
                                        </p:attrNameLst>
                                      </p:cBhvr>
                                      <p:to>
                                        <p:strVal val="visible"/>
                                      </p:to>
                                    </p:set>
                                    <p:anim calcmode="lin" valueType="num">
                                      <p:cBhvr additive="base">
                                        <p:cTn id="41" dur="500" fill="hold"/>
                                        <p:tgtEl>
                                          <p:spTgt spid="37981"/>
                                        </p:tgtEl>
                                        <p:attrNameLst>
                                          <p:attrName>ppt_x</p:attrName>
                                        </p:attrNameLst>
                                      </p:cBhvr>
                                      <p:tavLst>
                                        <p:tav tm="0">
                                          <p:val>
                                            <p:strVal val="#ppt_x"/>
                                          </p:val>
                                        </p:tav>
                                        <p:tav tm="100000">
                                          <p:val>
                                            <p:strVal val="#ppt_x"/>
                                          </p:val>
                                        </p:tav>
                                      </p:tavLst>
                                    </p:anim>
                                    <p:anim calcmode="lin" valueType="num">
                                      <p:cBhvr additive="base">
                                        <p:cTn id="42" dur="500" fill="hold"/>
                                        <p:tgtEl>
                                          <p:spTgt spid="3798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7982"/>
                                        </p:tgtEl>
                                        <p:attrNameLst>
                                          <p:attrName>style.visibility</p:attrName>
                                        </p:attrNameLst>
                                      </p:cBhvr>
                                      <p:to>
                                        <p:strVal val="visible"/>
                                      </p:to>
                                    </p:set>
                                    <p:anim calcmode="lin" valueType="num">
                                      <p:cBhvr additive="base">
                                        <p:cTn id="45" dur="500" fill="hold"/>
                                        <p:tgtEl>
                                          <p:spTgt spid="37982"/>
                                        </p:tgtEl>
                                        <p:attrNameLst>
                                          <p:attrName>ppt_x</p:attrName>
                                        </p:attrNameLst>
                                      </p:cBhvr>
                                      <p:tavLst>
                                        <p:tav tm="0">
                                          <p:val>
                                            <p:strVal val="#ppt_x"/>
                                          </p:val>
                                        </p:tav>
                                        <p:tav tm="100000">
                                          <p:val>
                                            <p:strVal val="#ppt_x"/>
                                          </p:val>
                                        </p:tav>
                                      </p:tavLst>
                                    </p:anim>
                                    <p:anim calcmode="lin" valueType="num">
                                      <p:cBhvr additive="base">
                                        <p:cTn id="46" dur="500" fill="hold"/>
                                        <p:tgtEl>
                                          <p:spTgt spid="3798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7983"/>
                                        </p:tgtEl>
                                        <p:attrNameLst>
                                          <p:attrName>style.visibility</p:attrName>
                                        </p:attrNameLst>
                                      </p:cBhvr>
                                      <p:to>
                                        <p:strVal val="visible"/>
                                      </p:to>
                                    </p:set>
                                    <p:anim calcmode="lin" valueType="num">
                                      <p:cBhvr additive="base">
                                        <p:cTn id="51" dur="500" fill="hold"/>
                                        <p:tgtEl>
                                          <p:spTgt spid="37983"/>
                                        </p:tgtEl>
                                        <p:attrNameLst>
                                          <p:attrName>ppt_x</p:attrName>
                                        </p:attrNameLst>
                                      </p:cBhvr>
                                      <p:tavLst>
                                        <p:tav tm="0">
                                          <p:val>
                                            <p:strVal val="#ppt_x"/>
                                          </p:val>
                                        </p:tav>
                                        <p:tav tm="100000">
                                          <p:val>
                                            <p:strVal val="#ppt_x"/>
                                          </p:val>
                                        </p:tav>
                                      </p:tavLst>
                                    </p:anim>
                                    <p:anim calcmode="lin" valueType="num">
                                      <p:cBhvr additive="base">
                                        <p:cTn id="52" dur="500" fill="hold"/>
                                        <p:tgtEl>
                                          <p:spTgt spid="37983"/>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984"/>
                                        </p:tgtEl>
                                        <p:attrNameLst>
                                          <p:attrName>style.visibility</p:attrName>
                                        </p:attrNameLst>
                                      </p:cBhvr>
                                      <p:to>
                                        <p:strVal val="visible"/>
                                      </p:to>
                                    </p:set>
                                    <p:anim calcmode="lin" valueType="num">
                                      <p:cBhvr additive="base">
                                        <p:cTn id="57" dur="500" fill="hold"/>
                                        <p:tgtEl>
                                          <p:spTgt spid="37984"/>
                                        </p:tgtEl>
                                        <p:attrNameLst>
                                          <p:attrName>ppt_x</p:attrName>
                                        </p:attrNameLst>
                                      </p:cBhvr>
                                      <p:tavLst>
                                        <p:tav tm="0">
                                          <p:val>
                                            <p:strVal val="#ppt_x"/>
                                          </p:val>
                                        </p:tav>
                                        <p:tav tm="100000">
                                          <p:val>
                                            <p:strVal val="#ppt_x"/>
                                          </p:val>
                                        </p:tav>
                                      </p:tavLst>
                                    </p:anim>
                                    <p:anim calcmode="lin" valueType="num">
                                      <p:cBhvr additive="base">
                                        <p:cTn id="58" dur="500" fill="hold"/>
                                        <p:tgtEl>
                                          <p:spTgt spid="3798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7985"/>
                                        </p:tgtEl>
                                        <p:attrNameLst>
                                          <p:attrName>style.visibility</p:attrName>
                                        </p:attrNameLst>
                                      </p:cBhvr>
                                      <p:to>
                                        <p:strVal val="visible"/>
                                      </p:to>
                                    </p:set>
                                    <p:anim calcmode="lin" valueType="num">
                                      <p:cBhvr additive="base">
                                        <p:cTn id="61" dur="500" fill="hold"/>
                                        <p:tgtEl>
                                          <p:spTgt spid="37985"/>
                                        </p:tgtEl>
                                        <p:attrNameLst>
                                          <p:attrName>ppt_x</p:attrName>
                                        </p:attrNameLst>
                                      </p:cBhvr>
                                      <p:tavLst>
                                        <p:tav tm="0">
                                          <p:val>
                                            <p:strVal val="#ppt_x"/>
                                          </p:val>
                                        </p:tav>
                                        <p:tav tm="100000">
                                          <p:val>
                                            <p:strVal val="#ppt_x"/>
                                          </p:val>
                                        </p:tav>
                                      </p:tavLst>
                                    </p:anim>
                                    <p:anim calcmode="lin" valueType="num">
                                      <p:cBhvr additive="base">
                                        <p:cTn id="62" dur="500" fill="hold"/>
                                        <p:tgtEl>
                                          <p:spTgt spid="3798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7986"/>
                                        </p:tgtEl>
                                        <p:attrNameLst>
                                          <p:attrName>style.visibility</p:attrName>
                                        </p:attrNameLst>
                                      </p:cBhvr>
                                      <p:to>
                                        <p:strVal val="visible"/>
                                      </p:to>
                                    </p:set>
                                    <p:anim calcmode="lin" valueType="num">
                                      <p:cBhvr additive="base">
                                        <p:cTn id="65" dur="500" fill="hold"/>
                                        <p:tgtEl>
                                          <p:spTgt spid="37986"/>
                                        </p:tgtEl>
                                        <p:attrNameLst>
                                          <p:attrName>ppt_x</p:attrName>
                                        </p:attrNameLst>
                                      </p:cBhvr>
                                      <p:tavLst>
                                        <p:tav tm="0">
                                          <p:val>
                                            <p:strVal val="#ppt_x"/>
                                          </p:val>
                                        </p:tav>
                                        <p:tav tm="100000">
                                          <p:val>
                                            <p:strVal val="#ppt_x"/>
                                          </p:val>
                                        </p:tav>
                                      </p:tavLst>
                                    </p:anim>
                                    <p:anim calcmode="lin" valueType="num">
                                      <p:cBhvr additive="base">
                                        <p:cTn id="66" dur="500" fill="hold"/>
                                        <p:tgtEl>
                                          <p:spTgt spid="3798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7987"/>
                                        </p:tgtEl>
                                        <p:attrNameLst>
                                          <p:attrName>style.visibility</p:attrName>
                                        </p:attrNameLst>
                                      </p:cBhvr>
                                      <p:to>
                                        <p:strVal val="visible"/>
                                      </p:to>
                                    </p:set>
                                    <p:anim calcmode="lin" valueType="num">
                                      <p:cBhvr additive="base">
                                        <p:cTn id="71" dur="500" fill="hold"/>
                                        <p:tgtEl>
                                          <p:spTgt spid="37987"/>
                                        </p:tgtEl>
                                        <p:attrNameLst>
                                          <p:attrName>ppt_x</p:attrName>
                                        </p:attrNameLst>
                                      </p:cBhvr>
                                      <p:tavLst>
                                        <p:tav tm="0">
                                          <p:val>
                                            <p:strVal val="#ppt_x"/>
                                          </p:val>
                                        </p:tav>
                                        <p:tav tm="100000">
                                          <p:val>
                                            <p:strVal val="#ppt_x"/>
                                          </p:val>
                                        </p:tav>
                                      </p:tavLst>
                                    </p:anim>
                                    <p:anim calcmode="lin" valueType="num">
                                      <p:cBhvr additive="base">
                                        <p:cTn id="72" dur="500" fill="hold"/>
                                        <p:tgtEl>
                                          <p:spTgt spid="3798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988"/>
                                        </p:tgtEl>
                                        <p:attrNameLst>
                                          <p:attrName>style.visibility</p:attrName>
                                        </p:attrNameLst>
                                      </p:cBhvr>
                                      <p:to>
                                        <p:strVal val="visible"/>
                                      </p:to>
                                    </p:set>
                                    <p:anim calcmode="lin" valueType="num">
                                      <p:cBhvr additive="base">
                                        <p:cTn id="75" dur="500" fill="hold"/>
                                        <p:tgtEl>
                                          <p:spTgt spid="37988"/>
                                        </p:tgtEl>
                                        <p:attrNameLst>
                                          <p:attrName>ppt_x</p:attrName>
                                        </p:attrNameLst>
                                      </p:cBhvr>
                                      <p:tavLst>
                                        <p:tav tm="0">
                                          <p:val>
                                            <p:strVal val="#ppt_x"/>
                                          </p:val>
                                        </p:tav>
                                        <p:tav tm="100000">
                                          <p:val>
                                            <p:strVal val="#ppt_x"/>
                                          </p:val>
                                        </p:tav>
                                      </p:tavLst>
                                    </p:anim>
                                    <p:anim calcmode="lin" valueType="num">
                                      <p:cBhvr additive="base">
                                        <p:cTn id="76" dur="500" fill="hold"/>
                                        <p:tgtEl>
                                          <p:spTgt spid="3798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6943"/>
                                        </p:tgtEl>
                                        <p:attrNameLst>
                                          <p:attrName>style.visibility</p:attrName>
                                        </p:attrNameLst>
                                      </p:cBhvr>
                                      <p:to>
                                        <p:strVal val="visible"/>
                                      </p:to>
                                    </p:set>
                                    <p:anim calcmode="lin" valueType="num">
                                      <p:cBhvr additive="base">
                                        <p:cTn id="81" dur="500" fill="hold"/>
                                        <p:tgtEl>
                                          <p:spTgt spid="36943"/>
                                        </p:tgtEl>
                                        <p:attrNameLst>
                                          <p:attrName>ppt_x</p:attrName>
                                        </p:attrNameLst>
                                      </p:cBhvr>
                                      <p:tavLst>
                                        <p:tav tm="0">
                                          <p:val>
                                            <p:strVal val="#ppt_x"/>
                                          </p:val>
                                        </p:tav>
                                        <p:tav tm="100000">
                                          <p:val>
                                            <p:strVal val="#ppt_x"/>
                                          </p:val>
                                        </p:tav>
                                      </p:tavLst>
                                    </p:anim>
                                    <p:anim calcmode="lin" valueType="num">
                                      <p:cBhvr additive="base">
                                        <p:cTn id="82" dur="500" fill="hold"/>
                                        <p:tgtEl>
                                          <p:spTgt spid="3694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6944"/>
                                        </p:tgtEl>
                                        <p:attrNameLst>
                                          <p:attrName>style.visibility</p:attrName>
                                        </p:attrNameLst>
                                      </p:cBhvr>
                                      <p:to>
                                        <p:strVal val="visible"/>
                                      </p:to>
                                    </p:set>
                                    <p:anim calcmode="lin" valueType="num">
                                      <p:cBhvr additive="base">
                                        <p:cTn id="85" dur="500" fill="hold"/>
                                        <p:tgtEl>
                                          <p:spTgt spid="36944"/>
                                        </p:tgtEl>
                                        <p:attrNameLst>
                                          <p:attrName>ppt_x</p:attrName>
                                        </p:attrNameLst>
                                      </p:cBhvr>
                                      <p:tavLst>
                                        <p:tav tm="0">
                                          <p:val>
                                            <p:strVal val="#ppt_x"/>
                                          </p:val>
                                        </p:tav>
                                        <p:tav tm="100000">
                                          <p:val>
                                            <p:strVal val="#ppt_x"/>
                                          </p:val>
                                        </p:tav>
                                      </p:tavLst>
                                    </p:anim>
                                    <p:anim calcmode="lin" valueType="num">
                                      <p:cBhvr additive="base">
                                        <p:cTn id="86" dur="500" fill="hold"/>
                                        <p:tgtEl>
                                          <p:spTgt spid="3694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942"/>
                                        </p:tgtEl>
                                        <p:attrNameLst>
                                          <p:attrName>style.visibility</p:attrName>
                                        </p:attrNameLst>
                                      </p:cBhvr>
                                      <p:to>
                                        <p:strVal val="visible"/>
                                      </p:to>
                                    </p:set>
                                    <p:anim calcmode="lin" valueType="num">
                                      <p:cBhvr additive="base">
                                        <p:cTn id="91" dur="500" fill="hold"/>
                                        <p:tgtEl>
                                          <p:spTgt spid="36942"/>
                                        </p:tgtEl>
                                        <p:attrNameLst>
                                          <p:attrName>ppt_x</p:attrName>
                                        </p:attrNameLst>
                                      </p:cBhvr>
                                      <p:tavLst>
                                        <p:tav tm="0">
                                          <p:val>
                                            <p:strVal val="#ppt_x"/>
                                          </p:val>
                                        </p:tav>
                                        <p:tav tm="100000">
                                          <p:val>
                                            <p:strVal val="#ppt_x"/>
                                          </p:val>
                                        </p:tav>
                                      </p:tavLst>
                                    </p:anim>
                                    <p:anim calcmode="lin" valueType="num">
                                      <p:cBhvr additive="base">
                                        <p:cTn id="92" dur="500" fill="hold"/>
                                        <p:tgtEl>
                                          <p:spTgt spid="3694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945"/>
                                        </p:tgtEl>
                                        <p:attrNameLst>
                                          <p:attrName>style.visibility</p:attrName>
                                        </p:attrNameLst>
                                      </p:cBhvr>
                                      <p:to>
                                        <p:strVal val="visible"/>
                                      </p:to>
                                    </p:set>
                                    <p:anim calcmode="lin" valueType="num">
                                      <p:cBhvr additive="base">
                                        <p:cTn id="95" dur="500" fill="hold"/>
                                        <p:tgtEl>
                                          <p:spTgt spid="36945"/>
                                        </p:tgtEl>
                                        <p:attrNameLst>
                                          <p:attrName>ppt_x</p:attrName>
                                        </p:attrNameLst>
                                      </p:cBhvr>
                                      <p:tavLst>
                                        <p:tav tm="0">
                                          <p:val>
                                            <p:strVal val="#ppt_x"/>
                                          </p:val>
                                        </p:tav>
                                        <p:tav tm="100000">
                                          <p:val>
                                            <p:strVal val="#ppt_x"/>
                                          </p:val>
                                        </p:tav>
                                      </p:tavLst>
                                    </p:anim>
                                    <p:anim calcmode="lin" valueType="num">
                                      <p:cBhvr additive="base">
                                        <p:cTn id="96" dur="500" fill="hold"/>
                                        <p:tgtEl>
                                          <p:spTgt spid="369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42" grpId="0" animBg="1"/>
      <p:bldP spid="36943" grpId="0" animBg="1"/>
      <p:bldP spid="36944" grpId="0" animBg="1"/>
      <p:bldP spid="36945" grpId="0" animBg="1"/>
      <p:bldP spid="37974" grpId="0"/>
      <p:bldP spid="37975" grpId="0"/>
      <p:bldP spid="37976" grpId="0"/>
      <p:bldP spid="37977" grpId="0"/>
      <p:bldP spid="37978" grpId="0"/>
      <p:bldP spid="37979" grpId="0"/>
      <p:bldP spid="37980" grpId="0"/>
      <p:bldP spid="37981" grpId="0"/>
      <p:bldP spid="37982" grpId="0"/>
      <p:bldP spid="37983" grpId="0"/>
      <p:bldP spid="37984" grpId="0"/>
      <p:bldP spid="37985" grpId="0"/>
      <p:bldP spid="37986" grpId="0"/>
      <p:bldP spid="37987" grpId="0"/>
      <p:bldP spid="379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3C12B-874F-7745-4475-51BD3D69FE7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A670824F-B995-6186-D2C1-89EAEFABE4BA}"/>
              </a:ext>
            </a:extLst>
          </p:cNvPr>
          <p:cNvSpPr txBox="1">
            <a:spLocks noChangeArrowheads="1"/>
          </p:cNvSpPr>
          <p:nvPr/>
        </p:nvSpPr>
        <p:spPr bwMode="auto">
          <a:xfrm>
            <a:off x="317500" y="427038"/>
            <a:ext cx="848857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sz="3100" dirty="0">
                <a:latin typeface="標楷體" panose="03000509000000000000" pitchFamily="65" charset="-120"/>
                <a:ea typeface="標楷體" panose="03000509000000000000" pitchFamily="65" charset="-120"/>
              </a:rPr>
              <a:t>不得於招標文件規定廠商投標文件為不合格標令</a:t>
            </a:r>
            <a:endParaRPr lang="zh-TW" altLang="en-US" sz="3100"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902E8C71-3D30-B869-31CA-B4285D425299}"/>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804863" indent="0" algn="just">
              <a:spcBef>
                <a:spcPts val="600"/>
              </a:spcBef>
              <a:buNone/>
              <a:tabLst>
                <a:tab pos="2057400" algn="l"/>
              </a:tabLst>
            </a:pPr>
            <a:r>
              <a:rPr lang="zh-TW" altLang="en-US" dirty="0">
                <a:latin typeface="標楷體" panose="03000509000000000000" pitchFamily="65" charset="-120"/>
                <a:ea typeface="標楷體" panose="03000509000000000000" pitchFamily="65" charset="-120"/>
              </a:rPr>
              <a:t>機關辦理採購，不得於招標文件規定廠商之投標文件有下列情形之一者，為不合格標；其有規定者，該部分無效：</a:t>
            </a:r>
            <a:endParaRPr lang="en-US" altLang="zh-TW" dirty="0">
              <a:latin typeface="標楷體" panose="03000509000000000000" pitchFamily="65" charset="-120"/>
              <a:ea typeface="標楷體" panose="03000509000000000000" pitchFamily="65" charset="-120"/>
            </a:endParaRPr>
          </a:p>
          <a:p>
            <a:pPr marL="804863" indent="0" algn="just">
              <a:spcBef>
                <a:spcPts val="600"/>
              </a:spcBef>
              <a:buNone/>
              <a:tabLst>
                <a:tab pos="2057400" algn="l"/>
              </a:tabLst>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標封封口未蓋騎縫章。</a:t>
            </a:r>
            <a:endParaRPr lang="en-US" altLang="zh-TW" dirty="0">
              <a:latin typeface="標楷體" panose="03000509000000000000" pitchFamily="65" charset="-120"/>
              <a:ea typeface="標楷體" panose="03000509000000000000" pitchFamily="65" charset="-120"/>
            </a:endParaRPr>
          </a:p>
          <a:p>
            <a:pPr marL="804863" indent="0" algn="just">
              <a:spcBef>
                <a:spcPts val="600"/>
              </a:spcBef>
              <a:buNone/>
              <a:tabLst>
                <a:tab pos="2057400" algn="l"/>
              </a:tabLst>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投標文件未逐頁蓋章。</a:t>
            </a:r>
            <a:endParaRPr lang="en-US" altLang="zh-TW" dirty="0">
              <a:latin typeface="標楷體" panose="03000509000000000000" pitchFamily="65" charset="-120"/>
              <a:ea typeface="標楷體" panose="03000509000000000000" pitchFamily="65" charset="-120"/>
            </a:endParaRPr>
          </a:p>
          <a:p>
            <a:pPr marL="1520825" indent="-715963" algn="just">
              <a:spcBef>
                <a:spcPts val="600"/>
              </a:spcBef>
              <a:buNone/>
              <a:tabLst>
                <a:tab pos="2057400" algn="l"/>
              </a:tabLst>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投標文件之編排、字體大小、裝訂方式、</a:t>
            </a:r>
            <a:r>
              <a:rPr lang="zh-TW" altLang="en-US" u="sng" dirty="0">
                <a:solidFill>
                  <a:srgbClr val="FF0000"/>
                </a:solidFill>
                <a:latin typeface="標楷體" panose="03000509000000000000" pitchFamily="65" charset="-120"/>
                <a:ea typeface="標楷體" panose="03000509000000000000" pitchFamily="65" charset="-120"/>
              </a:rPr>
              <a:t>正副本標示</a:t>
            </a:r>
            <a:r>
              <a:rPr lang="zh-TW" altLang="en-US" dirty="0">
                <a:latin typeface="標楷體" panose="03000509000000000000" pitchFamily="65" charset="-120"/>
                <a:ea typeface="標楷體" panose="03000509000000000000" pitchFamily="65" charset="-120"/>
              </a:rPr>
              <a:t>或份數與招標文件規定不符。</a:t>
            </a:r>
            <a:endParaRPr lang="en-US" altLang="zh-TW" dirty="0">
              <a:latin typeface="標楷體" panose="03000509000000000000" pitchFamily="65" charset="-120"/>
              <a:ea typeface="標楷體" panose="03000509000000000000" pitchFamily="65" charset="-120"/>
            </a:endParaRPr>
          </a:p>
          <a:p>
            <a:pPr marL="804863" indent="0" algn="just">
              <a:spcBef>
                <a:spcPts val="600"/>
              </a:spcBef>
              <a:buNone/>
              <a:tabLst>
                <a:tab pos="2057400" algn="l"/>
              </a:tabLst>
            </a:pPr>
            <a:r>
              <a:rPr lang="en-US" altLang="zh-TW" strike="dblStrike" dirty="0">
                <a:solidFill>
                  <a:srgbClr val="FF0000"/>
                </a:solidFill>
                <a:latin typeface="標楷體" panose="03000509000000000000" pitchFamily="65" charset="-120"/>
                <a:ea typeface="標楷體" panose="03000509000000000000" pitchFamily="65" charset="-120"/>
              </a:rPr>
              <a:t>(</a:t>
            </a:r>
            <a:r>
              <a:rPr lang="zh-TW" altLang="en-US" strike="dblStrike" dirty="0">
                <a:solidFill>
                  <a:srgbClr val="FF0000"/>
                </a:solidFill>
                <a:latin typeface="標楷體" panose="03000509000000000000" pitchFamily="65" charset="-120"/>
                <a:ea typeface="標楷體" panose="03000509000000000000" pitchFamily="65" charset="-120"/>
              </a:rPr>
              <a:t>三</a:t>
            </a:r>
            <a:r>
              <a:rPr lang="en-US" altLang="zh-TW" strike="dblStrike" dirty="0">
                <a:solidFill>
                  <a:srgbClr val="FF0000"/>
                </a:solidFill>
                <a:latin typeface="標楷體" panose="03000509000000000000" pitchFamily="65" charset="-120"/>
                <a:ea typeface="標楷體" panose="03000509000000000000" pitchFamily="65" charset="-120"/>
              </a:rPr>
              <a:t>)</a:t>
            </a:r>
            <a:r>
              <a:rPr lang="zh-TW" altLang="en-US" sz="2800" b="0" strike="dblStrike" dirty="0">
                <a:solidFill>
                  <a:srgbClr val="FF0000"/>
                </a:solidFill>
                <a:latin typeface="標楷體" panose="03000509000000000000" pitchFamily="65" charset="-120"/>
                <a:ea typeface="標楷體" panose="03000509000000000000" pitchFamily="65" charset="-120"/>
              </a:rPr>
              <a:t>投標文件未檢附電子領標憑據。</a:t>
            </a:r>
            <a:r>
              <a:rPr lang="zh-TW" altLang="en-US" spc="-150" dirty="0">
                <a:latin typeface="標楷體" panose="03000509000000000000" pitchFamily="65" charset="-120"/>
                <a:ea typeface="標楷體" panose="03000509000000000000" pitchFamily="65" charset="-120"/>
              </a:rPr>
              <a:t> </a:t>
            </a:r>
            <a:endParaRPr lang="en-US" altLang="zh-TW" spc="-150" dirty="0">
              <a:latin typeface="標楷體" panose="03000509000000000000" pitchFamily="65" charset="-120"/>
              <a:ea typeface="標楷體" panose="03000509000000000000" pitchFamily="65" charset="-120"/>
            </a:endParaRPr>
          </a:p>
          <a:p>
            <a:pPr marL="987425" indent="0" algn="just">
              <a:lnSpc>
                <a:spcPct val="100000"/>
              </a:lnSpc>
              <a:spcBef>
                <a:spcPts val="600"/>
              </a:spcBef>
              <a:buNone/>
            </a:pPr>
            <a:endParaRPr lang="en-US" altLang="zh-TW" dirty="0">
              <a:latin typeface="標楷體" panose="03000509000000000000" pitchFamily="65" charset="-120"/>
              <a:ea typeface="標楷體" panose="03000509000000000000" pitchFamily="65" charset="-120"/>
            </a:endParaRPr>
          </a:p>
          <a:p>
            <a:pPr marL="987425" indent="0" algn="just">
              <a:spcBef>
                <a:spcPts val="600"/>
              </a:spcBef>
              <a:buNone/>
            </a:pP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744304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a:extLst>
              <a:ext uri="{FF2B5EF4-FFF2-40B4-BE49-F238E27FC236}">
                <a16:creationId xmlns:a16="http://schemas.microsoft.com/office/drawing/2014/main" id="{451EFEE9-896C-4F21-B6E6-FB3BDA61A304}"/>
              </a:ext>
            </a:extLst>
          </p:cNvPr>
          <p:cNvSpPr txBox="1">
            <a:spLocks noChangeArrowheads="1"/>
          </p:cNvSpPr>
          <p:nvPr/>
        </p:nvSpPr>
        <p:spPr bwMode="auto">
          <a:xfrm>
            <a:off x="3724275" y="209550"/>
            <a:ext cx="19970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0"/>
              </a:spcBef>
              <a:buFont typeface="Arial" panose="020B0604020202020204" pitchFamily="34" charset="0"/>
              <a:buNone/>
            </a:pPr>
            <a:r>
              <a:rPr lang="zh-TW" altLang="en-US" dirty="0">
                <a:solidFill>
                  <a:schemeClr val="tx1"/>
                </a:solidFill>
                <a:latin typeface="標楷體" panose="03000509000000000000" pitchFamily="65" charset="-120"/>
                <a:ea typeface="標楷體" panose="03000509000000000000" pitchFamily="65" charset="-120"/>
                <a:cs typeface="全真疊黑體"/>
              </a:rPr>
              <a:t>最有利標</a:t>
            </a:r>
          </a:p>
        </p:txBody>
      </p:sp>
      <p:graphicFrame>
        <p:nvGraphicFramePr>
          <p:cNvPr id="43047" name="Group 39">
            <a:extLst>
              <a:ext uri="{FF2B5EF4-FFF2-40B4-BE49-F238E27FC236}">
                <a16:creationId xmlns:a16="http://schemas.microsoft.com/office/drawing/2014/main" id="{10BADA7E-829A-43AF-92D1-DD7EFA6BE68A}"/>
              </a:ext>
            </a:extLst>
          </p:cNvPr>
          <p:cNvGraphicFramePr>
            <a:graphicFrameLocks noGrp="1"/>
          </p:cNvGraphicFramePr>
          <p:nvPr/>
        </p:nvGraphicFramePr>
        <p:xfrm>
          <a:off x="461963" y="1042988"/>
          <a:ext cx="8466137" cy="5383212"/>
        </p:xfrm>
        <a:graphic>
          <a:graphicData uri="http://schemas.openxmlformats.org/drawingml/2006/table">
            <a:tbl>
              <a:tblPr/>
              <a:tblGrid>
                <a:gridCol w="2103437">
                  <a:extLst>
                    <a:ext uri="{9D8B030D-6E8A-4147-A177-3AD203B41FA5}">
                      <a16:colId xmlns:a16="http://schemas.microsoft.com/office/drawing/2014/main" val="20000"/>
                    </a:ext>
                  </a:extLst>
                </a:gridCol>
                <a:gridCol w="2128838">
                  <a:extLst>
                    <a:ext uri="{9D8B030D-6E8A-4147-A177-3AD203B41FA5}">
                      <a16:colId xmlns:a16="http://schemas.microsoft.com/office/drawing/2014/main" val="20001"/>
                    </a:ext>
                  </a:extLst>
                </a:gridCol>
                <a:gridCol w="2116137">
                  <a:extLst>
                    <a:ext uri="{9D8B030D-6E8A-4147-A177-3AD203B41FA5}">
                      <a16:colId xmlns:a16="http://schemas.microsoft.com/office/drawing/2014/main" val="20002"/>
                    </a:ext>
                  </a:extLst>
                </a:gridCol>
                <a:gridCol w="2117725">
                  <a:extLst>
                    <a:ext uri="{9D8B030D-6E8A-4147-A177-3AD203B41FA5}">
                      <a16:colId xmlns:a16="http://schemas.microsoft.com/office/drawing/2014/main" val="20003"/>
                    </a:ext>
                  </a:extLst>
                </a:gridCol>
              </a:tblGrid>
              <a:tr h="490578">
                <a:tc>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dirty="0">
                          <a:ln>
                            <a:noFill/>
                          </a:ln>
                          <a:solidFill>
                            <a:schemeClr val="tx1"/>
                          </a:solidFill>
                          <a:effectLst/>
                          <a:latin typeface="標楷體" pitchFamily="65" charset="-120"/>
                          <a:ea typeface="標楷體" pitchFamily="65" charset="-120"/>
                          <a:cs typeface="華康魏碑體"/>
                          <a:sym typeface="Wingdings" pitchFamily="2" charset="2"/>
                        </a:rPr>
                        <a:t>比較項目</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dirty="0">
                          <a:ln>
                            <a:noFill/>
                          </a:ln>
                          <a:solidFill>
                            <a:schemeClr val="tx1"/>
                          </a:solidFill>
                          <a:effectLst/>
                          <a:latin typeface="標楷體" pitchFamily="65" charset="-120"/>
                          <a:ea typeface="標楷體" pitchFamily="65" charset="-120"/>
                          <a:cs typeface="華康魏碑體"/>
                          <a:sym typeface="Wingdings" pitchFamily="2" charset="2"/>
                        </a:rPr>
                        <a:t>適用最有利標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準用最有利標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參考最有利標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9870">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rgbClr val="990000"/>
                          </a:solidFill>
                          <a:effectLst/>
                          <a:latin typeface="標楷體" pitchFamily="65" charset="-120"/>
                          <a:ea typeface="標楷體" pitchFamily="65" charset="-120"/>
                          <a:cs typeface="華康魏碑體"/>
                          <a:sym typeface="Wingdings" pitchFamily="2" charset="2"/>
                        </a:rPr>
                        <a:t>適用採購</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工程、財物、勞務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rgbClr val="FF0000"/>
                          </a:solidFill>
                          <a:effectLst/>
                          <a:latin typeface="標楷體" pitchFamily="65" charset="-120"/>
                          <a:ea typeface="標楷體" pitchFamily="65" charset="-120"/>
                          <a:cs typeface="華康魏碑體"/>
                          <a:sym typeface="Wingdings" pitchFamily="2" charset="2"/>
                        </a:rPr>
                        <a:t>勞務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工程、財物、勞務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2066714">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rgbClr val="990000"/>
                          </a:solidFill>
                          <a:effectLst/>
                          <a:latin typeface="標楷體" pitchFamily="65" charset="-120"/>
                          <a:ea typeface="標楷體" pitchFamily="65" charset="-120"/>
                          <a:cs typeface="華康魏碑體"/>
                          <a:sym typeface="Wingdings" pitchFamily="2" charset="2"/>
                        </a:rPr>
                        <a:t>第</a:t>
                      </a:r>
                      <a:r>
                        <a:rPr kumimoji="0" lang="en-US" altLang="zh-TW" sz="2400" b="0" i="0" u="none" strike="noStrike" cap="none" normalizeH="0" baseline="0">
                          <a:ln>
                            <a:noFill/>
                          </a:ln>
                          <a:solidFill>
                            <a:srgbClr val="990000"/>
                          </a:solidFill>
                          <a:effectLst/>
                          <a:latin typeface="標楷體" pitchFamily="65" charset="-120"/>
                          <a:ea typeface="標楷體" pitchFamily="65" charset="-120"/>
                          <a:cs typeface="華康魏碑體"/>
                          <a:sym typeface="Wingdings" pitchFamily="2" charset="2"/>
                        </a:rPr>
                        <a:t>1</a:t>
                      </a:r>
                      <a:r>
                        <a:rPr kumimoji="0" lang="zh-TW" altLang="en-US" sz="2400" b="0" i="0" u="none" strike="noStrike" cap="none" normalizeH="0" baseline="0">
                          <a:ln>
                            <a:noFill/>
                          </a:ln>
                          <a:solidFill>
                            <a:srgbClr val="990000"/>
                          </a:solidFill>
                          <a:effectLst/>
                          <a:latin typeface="標楷體" pitchFamily="65" charset="-120"/>
                          <a:ea typeface="標楷體" pitchFamily="65" charset="-120"/>
                          <a:cs typeface="華康魏碑體"/>
                          <a:sym typeface="Wingdings" pitchFamily="2" charset="2"/>
                        </a:rPr>
                        <a:t>次招標投標廠商合格家數</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公開招標</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:3</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家</a:t>
                      </a:r>
                    </a:p>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選擇性招標</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a:t>
                      </a:r>
                    </a:p>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1.</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個案</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不限</a:t>
                      </a:r>
                    </a:p>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2.</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經常性</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:6</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家</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不限</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第</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1</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次</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3</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家，</a:t>
                      </a:r>
                      <a:r>
                        <a:rPr kumimoji="0" lang="zh-TW" altLang="en-US" sz="2400" b="0" i="0" u="none" strike="noStrike" cap="none" normalizeH="0" baseline="0">
                          <a:ln>
                            <a:noFill/>
                          </a:ln>
                          <a:solidFill>
                            <a:srgbClr val="FF0000"/>
                          </a:solidFill>
                          <a:effectLst/>
                          <a:latin typeface="標楷體" pitchFamily="65" charset="-120"/>
                          <a:ea typeface="標楷體" pitchFamily="65" charset="-120"/>
                          <a:cs typeface="華康魏碑體"/>
                          <a:sym typeface="Wingdings" pitchFamily="2" charset="2"/>
                        </a:rPr>
                        <a:t>但得簽准機關首長或其授權人員核准，未達</a:t>
                      </a:r>
                      <a:r>
                        <a:rPr kumimoji="0" lang="en-US" altLang="zh-TW" sz="2400" b="0" i="0" u="none" strike="noStrike" cap="none" normalizeH="0" baseline="0">
                          <a:ln>
                            <a:noFill/>
                          </a:ln>
                          <a:solidFill>
                            <a:srgbClr val="FF0000"/>
                          </a:solidFill>
                          <a:effectLst/>
                          <a:latin typeface="標楷體" pitchFamily="65" charset="-120"/>
                          <a:ea typeface="標楷體" pitchFamily="65" charset="-120"/>
                          <a:cs typeface="華康魏碑體"/>
                          <a:sym typeface="Wingdings" pitchFamily="2" charset="2"/>
                        </a:rPr>
                        <a:t>3</a:t>
                      </a:r>
                      <a:r>
                        <a:rPr kumimoji="0" lang="zh-TW" altLang="en-US" sz="2400" b="0" i="0" u="none" strike="noStrike" cap="none" normalizeH="0" baseline="0">
                          <a:ln>
                            <a:noFill/>
                          </a:ln>
                          <a:solidFill>
                            <a:srgbClr val="FF0000"/>
                          </a:solidFill>
                          <a:effectLst/>
                          <a:latin typeface="標楷體" pitchFamily="65" charset="-120"/>
                          <a:ea typeface="標楷體" pitchFamily="65" charset="-120"/>
                          <a:cs typeface="華康魏碑體"/>
                          <a:sym typeface="Wingdings" pitchFamily="2" charset="2"/>
                        </a:rPr>
                        <a:t>家得當場改採限制性招標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576310">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rgbClr val="990000"/>
                          </a:solidFill>
                          <a:effectLst/>
                          <a:latin typeface="標楷體" pitchFamily="65" charset="-120"/>
                          <a:ea typeface="標楷體" pitchFamily="65" charset="-120"/>
                          <a:cs typeface="華康魏碑體"/>
                          <a:sym typeface="Wingdings" pitchFamily="2" charset="2"/>
                        </a:rPr>
                        <a:t>上級機關核准</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應報核准</a:t>
                      </a:r>
                      <a:endParaRPr kumimoji="0" lang="zh-TW" altLang="en-US" sz="2400" b="0" i="0" u="none" strike="noStrike" cap="none" normalizeH="0" baseline="0">
                        <a:ln>
                          <a:noFill/>
                        </a:ln>
                        <a:solidFill>
                          <a:srgbClr val="000000"/>
                        </a:solidFill>
                        <a:effectLst/>
                        <a:latin typeface="Baskerville Old Face" pitchFamily="18" charset="0"/>
                        <a:ea typeface="華康魏碑體"/>
                        <a:cs typeface="華康魏碑體"/>
                        <a:sym typeface="Wingdings" pitchFamily="2" charset="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無須報核准</a:t>
                      </a:r>
                      <a:endParaRPr kumimoji="0" lang="zh-TW" altLang="en-US" sz="2400" b="0" i="0" u="none" strike="noStrike" cap="none" normalizeH="0" baseline="0">
                        <a:ln>
                          <a:noFill/>
                        </a:ln>
                        <a:solidFill>
                          <a:srgbClr val="000000"/>
                        </a:solidFill>
                        <a:effectLst/>
                        <a:latin typeface="Baskerville Old Face" pitchFamily="18" charset="0"/>
                        <a:ea typeface="華康魏碑體"/>
                        <a:cs typeface="華康魏碑體"/>
                        <a:sym typeface="Wingdings" pitchFamily="2" charset="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hMerge="1">
                  <a:txBody>
                    <a:bodyPr/>
                    <a:lstStyle/>
                    <a:p>
                      <a:endParaRPr lang="zh-TW" altLang="en-US"/>
                    </a:p>
                  </a:txBody>
                  <a:tcPr/>
                </a:tc>
                <a:extLst>
                  <a:ext uri="{0D108BD9-81ED-4DB2-BD59-A6C34878D82A}">
                    <a16:rowId xmlns:a16="http://schemas.microsoft.com/office/drawing/2014/main" val="10003"/>
                  </a:ext>
                </a:extLst>
              </a:tr>
              <a:tr h="749870">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rgbClr val="990000"/>
                          </a:solidFill>
                          <a:effectLst/>
                          <a:latin typeface="標楷體" pitchFamily="65" charset="-120"/>
                          <a:ea typeface="標楷體" pitchFamily="65" charset="-120"/>
                          <a:cs typeface="華康魏碑體"/>
                          <a:sym typeface="Wingdings" pitchFamily="2" charset="2"/>
                        </a:rPr>
                        <a:t>成立委員會</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EF"/>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應成立選委員會</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組織準則</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4)</a:t>
                      </a:r>
                      <a:endParaRPr kumimoji="0" lang="zh-TW" altLang="en-US" sz="2400" b="0" i="0" u="none" strike="noStrike" cap="none" normalizeH="0" baseline="0">
                        <a:ln>
                          <a:noFill/>
                        </a:ln>
                        <a:solidFill>
                          <a:srgbClr val="000000"/>
                        </a:solidFill>
                        <a:effectLst/>
                        <a:latin typeface="Baskerville Old Face" pitchFamily="18" charset="0"/>
                        <a:ea typeface="華康魏碑體"/>
                        <a:cs typeface="華康魏碑體"/>
                        <a:sym typeface="Wingdings" pitchFamily="2" charset="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EF"/>
                    </a:solidFill>
                  </a:tcPr>
                </a:tc>
                <a:tc hMerge="1">
                  <a:txBody>
                    <a:bodyPr/>
                    <a:lstStyle/>
                    <a:p>
                      <a:endParaRPr lang="zh-TW" altLang="en-US"/>
                    </a:p>
                  </a:txBody>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成立評審小組</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749870">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rgbClr val="990000"/>
                          </a:solidFill>
                          <a:effectLst/>
                          <a:latin typeface="標楷體" pitchFamily="65" charset="-120"/>
                          <a:ea typeface="標楷體" pitchFamily="65" charset="-120"/>
                          <a:cs typeface="華康魏碑體"/>
                          <a:sym typeface="Wingdings" pitchFamily="2" charset="2"/>
                        </a:rPr>
                        <a:t>工作小組</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應成立工作小組</a:t>
                      </a:r>
                    </a:p>
                    <a:p>
                      <a:pPr marL="0" marR="0" lvl="0" indent="0" algn="ctr" defTabSz="914400" rtl="0" eaLnBrk="0" fontAlgn="base" latinLnBrk="0" hangingPunct="0">
                        <a:lnSpc>
                          <a:spcPct val="90000"/>
                        </a:lnSpc>
                        <a:spcBef>
                          <a:spcPct val="0"/>
                        </a:spcBef>
                        <a:spcAft>
                          <a:spcPct val="0"/>
                        </a:spcAft>
                        <a:buClrTx/>
                        <a:buSzTx/>
                        <a:buFont typeface="Wingdings" pitchFamily="2" charset="2"/>
                        <a:buNone/>
                        <a:tabLst/>
                      </a:pP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a:t>
                      </a: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組織準則</a:t>
                      </a:r>
                      <a:r>
                        <a:rPr kumimoji="0" lang="en-US" altLang="zh-TW"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8)</a:t>
                      </a:r>
                      <a:endParaRPr kumimoji="0" lang="zh-TW" altLang="en-US" sz="2400" b="0" i="0" u="none" strike="noStrike" cap="none" normalizeH="0" baseline="0">
                        <a:ln>
                          <a:noFill/>
                        </a:ln>
                        <a:solidFill>
                          <a:srgbClr val="000000"/>
                        </a:solidFill>
                        <a:effectLst/>
                        <a:latin typeface="Baskerville Old Face" pitchFamily="18" charset="0"/>
                        <a:ea typeface="華康魏碑體"/>
                        <a:cs typeface="華康魏碑體"/>
                        <a:sym typeface="Wingdings" pitchFamily="2" charset="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tc hMerge="1">
                  <a:txBody>
                    <a:bodyPr/>
                    <a:lstStyle/>
                    <a:p>
                      <a:endParaRPr lang="zh-TW" altLang="en-US"/>
                    </a:p>
                  </a:txBody>
                  <a:tcPr/>
                </a:tc>
                <a:tc>
                  <a:txBody>
                    <a:bodyPr/>
                    <a:lstStyle/>
                    <a:p>
                      <a:pPr marL="0" marR="0" lvl="0" indent="0" algn="l" defTabSz="914400" rtl="0" eaLnBrk="0" fontAlgn="base" latinLnBrk="0" hangingPunct="0">
                        <a:lnSpc>
                          <a:spcPct val="90000"/>
                        </a:lnSpc>
                        <a:spcBef>
                          <a:spcPct val="0"/>
                        </a:spcBef>
                        <a:spcAft>
                          <a:spcPct val="0"/>
                        </a:spcAft>
                        <a:buClrTx/>
                        <a:buSzTx/>
                        <a:buFont typeface="Wingdings" pitchFamily="2" charset="2"/>
                        <a:buNone/>
                        <a:tabLst/>
                      </a:pPr>
                      <a:r>
                        <a:rPr kumimoji="0" lang="zh-TW" altLang="en-US" sz="24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得不成立工作小組</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a:extLst>
              <a:ext uri="{FF2B5EF4-FFF2-40B4-BE49-F238E27FC236}">
                <a16:creationId xmlns:a16="http://schemas.microsoft.com/office/drawing/2014/main" id="{FBEAB7C2-10D7-4243-883F-4ABCA37F026C}"/>
              </a:ext>
            </a:extLst>
          </p:cNvPr>
          <p:cNvSpPr txBox="1">
            <a:spLocks noChangeArrowheads="1"/>
          </p:cNvSpPr>
          <p:nvPr/>
        </p:nvSpPr>
        <p:spPr bwMode="auto">
          <a:xfrm>
            <a:off x="711200" y="257175"/>
            <a:ext cx="7680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endParaRPr lang="zh-TW" altLang="en-US">
              <a:solidFill>
                <a:srgbClr val="6600CC"/>
              </a:solidFill>
              <a:ea typeface="全真疊黑體"/>
              <a:cs typeface="全真疊黑體"/>
            </a:endParaRPr>
          </a:p>
        </p:txBody>
      </p:sp>
      <p:sp>
        <p:nvSpPr>
          <p:cNvPr id="88067" name="Rectangle 5">
            <a:extLst>
              <a:ext uri="{FF2B5EF4-FFF2-40B4-BE49-F238E27FC236}">
                <a16:creationId xmlns:a16="http://schemas.microsoft.com/office/drawing/2014/main" id="{3B75A450-D1BE-4E25-98D3-454E2FDA65FF}"/>
              </a:ext>
            </a:extLst>
          </p:cNvPr>
          <p:cNvSpPr>
            <a:spLocks noChangeArrowheads="1"/>
          </p:cNvSpPr>
          <p:nvPr/>
        </p:nvSpPr>
        <p:spPr bwMode="auto">
          <a:xfrm>
            <a:off x="320675" y="390525"/>
            <a:ext cx="85375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2600" b="0">
                <a:solidFill>
                  <a:schemeClr val="tx1"/>
                </a:solidFill>
                <a:latin typeface="Calibri" panose="020F0502020204030204" pitchFamily="34" charset="0"/>
                <a:ea typeface="標楷體" panose="03000509000000000000" pitchFamily="65" charset="-120"/>
              </a:rPr>
              <a:t>2</a:t>
            </a:r>
            <a:r>
              <a:rPr lang="zh-TW" altLang="en-US" sz="2600" b="0">
                <a:solidFill>
                  <a:schemeClr val="tx1"/>
                </a:solidFill>
                <a:latin typeface="Calibri" panose="020F0502020204030204" pitchFamily="34" charset="0"/>
                <a:ea typeface="標楷體" panose="03000509000000000000" pitchFamily="65" charset="-120"/>
              </a:rPr>
              <a:t>家以上廠商同為最有利標</a:t>
            </a:r>
            <a:r>
              <a:rPr lang="en-US" altLang="zh-TW" sz="26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優勝、符合需要</a:t>
            </a:r>
            <a:r>
              <a:rPr lang="en-US" altLang="zh-TW" sz="26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Calibri" panose="020F0502020204030204" pitchFamily="34" charset="0"/>
                <a:ea typeface="標楷體" panose="03000509000000000000" pitchFamily="65" charset="-120"/>
              </a:rPr>
              <a:t>，且</a:t>
            </a:r>
            <a:r>
              <a:rPr lang="zh-TW" altLang="en-US" sz="2600" b="0">
                <a:solidFill>
                  <a:srgbClr val="0000FF"/>
                </a:solidFill>
                <a:latin typeface="Calibri" panose="020F0502020204030204" pitchFamily="34" charset="0"/>
                <a:ea typeface="標楷體" panose="03000509000000000000" pitchFamily="65" charset="-120"/>
              </a:rPr>
              <a:t>同序位</a:t>
            </a:r>
            <a:r>
              <a:rPr lang="zh-TW" altLang="en-US" sz="2600" b="0">
                <a:solidFill>
                  <a:schemeClr val="tx1"/>
                </a:solidFill>
                <a:latin typeface="Calibri" panose="020F0502020204030204" pitchFamily="34" charset="0"/>
                <a:ea typeface="標楷體" panose="03000509000000000000" pitchFamily="65" charset="-120"/>
              </a:rPr>
              <a:t>者</a:t>
            </a:r>
          </a:p>
        </p:txBody>
      </p:sp>
      <p:sp>
        <p:nvSpPr>
          <p:cNvPr id="88068" name="Text Box 6">
            <a:extLst>
              <a:ext uri="{FF2B5EF4-FFF2-40B4-BE49-F238E27FC236}">
                <a16:creationId xmlns:a16="http://schemas.microsoft.com/office/drawing/2014/main" id="{B6AEA346-255F-4F11-8DF8-1AF5542BEE52}"/>
              </a:ext>
            </a:extLst>
          </p:cNvPr>
          <p:cNvSpPr txBox="1">
            <a:spLocks noChangeArrowheads="1"/>
          </p:cNvSpPr>
          <p:nvPr/>
        </p:nvSpPr>
        <p:spPr bwMode="auto">
          <a:xfrm>
            <a:off x="1181100" y="2425700"/>
            <a:ext cx="1095375" cy="771525"/>
          </a:xfrm>
          <a:prstGeom prst="rect">
            <a:avLst/>
          </a:prstGeom>
          <a:solidFill>
            <a:srgbClr val="FF00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固定價格給付</a:t>
            </a:r>
          </a:p>
        </p:txBody>
      </p:sp>
      <p:sp>
        <p:nvSpPr>
          <p:cNvPr id="88069" name="Text Box 7">
            <a:extLst>
              <a:ext uri="{FF2B5EF4-FFF2-40B4-BE49-F238E27FC236}">
                <a16:creationId xmlns:a16="http://schemas.microsoft.com/office/drawing/2014/main" id="{65A8B371-1C10-4249-B942-8B74EFBE0C68}"/>
              </a:ext>
            </a:extLst>
          </p:cNvPr>
          <p:cNvSpPr txBox="1">
            <a:spLocks noChangeArrowheads="1"/>
          </p:cNvSpPr>
          <p:nvPr/>
        </p:nvSpPr>
        <p:spPr bwMode="auto">
          <a:xfrm>
            <a:off x="1268413" y="4457700"/>
            <a:ext cx="1223962" cy="711200"/>
          </a:xfrm>
          <a:prstGeom prst="rect">
            <a:avLst/>
          </a:prstGeom>
          <a:solidFill>
            <a:srgbClr val="FF00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非固定價格給付</a:t>
            </a:r>
          </a:p>
        </p:txBody>
      </p:sp>
      <p:sp>
        <p:nvSpPr>
          <p:cNvPr id="88070" name="Text Box 8">
            <a:extLst>
              <a:ext uri="{FF2B5EF4-FFF2-40B4-BE49-F238E27FC236}">
                <a16:creationId xmlns:a16="http://schemas.microsoft.com/office/drawing/2014/main" id="{A214EFB9-F274-4DFD-9AE6-0DC9F78BF963}"/>
              </a:ext>
            </a:extLst>
          </p:cNvPr>
          <p:cNvSpPr txBox="1">
            <a:spLocks noChangeArrowheads="1"/>
          </p:cNvSpPr>
          <p:nvPr/>
        </p:nvSpPr>
        <p:spPr bwMode="auto">
          <a:xfrm>
            <a:off x="2771775" y="2420938"/>
            <a:ext cx="2368550" cy="771525"/>
          </a:xfrm>
          <a:prstGeom prst="rect">
            <a:avLst/>
          </a:prstGeom>
          <a:solidFill>
            <a:srgbClr val="CCFFFF"/>
          </a:solidFill>
          <a:ln w="9525">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最有利標評選辦法第</a:t>
            </a:r>
            <a:r>
              <a:rPr lang="en-US" altLang="zh-TW" sz="2200" b="0">
                <a:solidFill>
                  <a:schemeClr val="tx1"/>
                </a:solidFill>
                <a:latin typeface="Calibri" panose="020F0502020204030204" pitchFamily="34" charset="0"/>
                <a:ea typeface="標楷體" panose="03000509000000000000" pitchFamily="65" charset="-120"/>
              </a:rPr>
              <a:t>15</a:t>
            </a:r>
            <a:r>
              <a:rPr lang="zh-TW" altLang="en-US" sz="2200" b="0">
                <a:solidFill>
                  <a:schemeClr val="tx1"/>
                </a:solidFill>
                <a:latin typeface="Calibri" panose="020F0502020204030204" pitchFamily="34" charset="0"/>
                <a:ea typeface="標楷體" panose="03000509000000000000" pitchFamily="65" charset="-120"/>
              </a:rPr>
              <a:t>條之</a:t>
            </a:r>
            <a:r>
              <a:rPr lang="en-US" altLang="zh-TW" sz="2200" b="0">
                <a:solidFill>
                  <a:schemeClr val="tx1"/>
                </a:solidFill>
                <a:latin typeface="Calibri" panose="020F0502020204030204" pitchFamily="34" charset="0"/>
                <a:ea typeface="標楷體" panose="03000509000000000000" pitchFamily="65" charset="-120"/>
              </a:rPr>
              <a:t>1</a:t>
            </a:r>
            <a:r>
              <a:rPr lang="zh-TW" altLang="en-US" sz="2200" b="0">
                <a:solidFill>
                  <a:schemeClr val="tx1"/>
                </a:solidFill>
                <a:latin typeface="Calibri" panose="020F0502020204030204" pitchFamily="34" charset="0"/>
                <a:ea typeface="標楷體" panose="03000509000000000000" pitchFamily="65" charset="-120"/>
              </a:rPr>
              <a:t>規定</a:t>
            </a:r>
            <a:endParaRPr lang="en-US" altLang="zh-TW" sz="2200" b="0">
              <a:solidFill>
                <a:schemeClr val="tx1"/>
              </a:solidFill>
              <a:latin typeface="Calibri" panose="020F0502020204030204" pitchFamily="34" charset="0"/>
              <a:ea typeface="標楷體" panose="03000509000000000000" pitchFamily="65" charset="-120"/>
            </a:endParaRPr>
          </a:p>
        </p:txBody>
      </p:sp>
      <p:sp>
        <p:nvSpPr>
          <p:cNvPr id="88071" name="Text Box 22">
            <a:extLst>
              <a:ext uri="{FF2B5EF4-FFF2-40B4-BE49-F238E27FC236}">
                <a16:creationId xmlns:a16="http://schemas.microsoft.com/office/drawing/2014/main" id="{2C39047B-5B27-4625-BECE-92D81B0585BD}"/>
              </a:ext>
            </a:extLst>
          </p:cNvPr>
          <p:cNvSpPr txBox="1">
            <a:spLocks noChangeArrowheads="1"/>
          </p:cNvSpPr>
          <p:nvPr/>
        </p:nvSpPr>
        <p:spPr bwMode="auto">
          <a:xfrm>
            <a:off x="2978551" y="3965874"/>
            <a:ext cx="2313779" cy="1446550"/>
          </a:xfrm>
          <a:prstGeom prst="rect">
            <a:avLst/>
          </a:prstGeom>
          <a:solidFill>
            <a:srgbClr val="CCFFFF"/>
          </a:solidFill>
          <a:ln w="9525">
            <a:solidFill>
              <a:schemeClr val="tx1"/>
            </a:solidFill>
            <a:miter lim="800000"/>
            <a:headEnd/>
            <a:tailEnd/>
          </a:ln>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dirty="0">
                <a:solidFill>
                  <a:schemeClr val="tx1"/>
                </a:solidFill>
                <a:latin typeface="Calibri" panose="020F0502020204030204" pitchFamily="34" charset="0"/>
                <a:ea typeface="標楷體" panose="03000509000000000000" pitchFamily="65" charset="-120"/>
              </a:rPr>
              <a:t>機關委託專業</a:t>
            </a:r>
            <a:r>
              <a:rPr lang="en-US" altLang="zh-TW" sz="2200" b="0" dirty="0">
                <a:solidFill>
                  <a:schemeClr val="tx1"/>
                </a:solidFill>
                <a:latin typeface="Calibri" panose="020F0502020204030204" pitchFamily="34" charset="0"/>
                <a:ea typeface="標楷體" panose="03000509000000000000" pitchFamily="65" charset="-120"/>
              </a:rPr>
              <a:t>(</a:t>
            </a:r>
            <a:r>
              <a:rPr lang="zh-TW" altLang="en-US" sz="2200" b="0" dirty="0">
                <a:solidFill>
                  <a:schemeClr val="tx1"/>
                </a:solidFill>
                <a:latin typeface="Calibri" panose="020F0502020204030204" pitchFamily="34" charset="0"/>
                <a:ea typeface="標楷體" panose="03000509000000000000" pitchFamily="65" charset="-120"/>
              </a:rPr>
              <a:t>技術、資訊、社福</a:t>
            </a:r>
            <a:r>
              <a:rPr lang="en-US" altLang="zh-TW" sz="2200" b="0" dirty="0">
                <a:solidFill>
                  <a:schemeClr val="tx1"/>
                </a:solidFill>
                <a:latin typeface="Calibri" panose="020F0502020204030204" pitchFamily="34" charset="0"/>
                <a:ea typeface="標楷體" panose="03000509000000000000" pitchFamily="65" charset="-120"/>
              </a:rPr>
              <a:t>)</a:t>
            </a:r>
            <a:r>
              <a:rPr lang="zh-TW" altLang="en-US" sz="2200" b="0" dirty="0">
                <a:solidFill>
                  <a:schemeClr val="tx1"/>
                </a:solidFill>
                <a:latin typeface="Calibri" panose="020F0502020204030204" pitchFamily="34" charset="0"/>
                <a:ea typeface="標楷體" panose="03000509000000000000" pitchFamily="65" charset="-120"/>
              </a:rPr>
              <a:t>服務廠商評選及計費辦法</a:t>
            </a:r>
            <a:endParaRPr lang="en-US" altLang="zh-TW" sz="2200" b="0" dirty="0">
              <a:solidFill>
                <a:schemeClr val="tx1"/>
              </a:solidFill>
              <a:latin typeface="Calibri" panose="020F0502020204030204" pitchFamily="34" charset="0"/>
              <a:ea typeface="標楷體" panose="03000509000000000000" pitchFamily="65" charset="-120"/>
            </a:endParaRPr>
          </a:p>
        </p:txBody>
      </p:sp>
      <p:sp>
        <p:nvSpPr>
          <p:cNvPr id="88072" name="Text Box 25">
            <a:extLst>
              <a:ext uri="{FF2B5EF4-FFF2-40B4-BE49-F238E27FC236}">
                <a16:creationId xmlns:a16="http://schemas.microsoft.com/office/drawing/2014/main" id="{1B6844B7-1CFC-4F7E-8027-31015FB74F34}"/>
              </a:ext>
            </a:extLst>
          </p:cNvPr>
          <p:cNvSpPr txBox="1">
            <a:spLocks noChangeArrowheads="1"/>
          </p:cNvSpPr>
          <p:nvPr/>
        </p:nvSpPr>
        <p:spPr bwMode="auto">
          <a:xfrm>
            <a:off x="5424488" y="2492375"/>
            <a:ext cx="2762250" cy="638175"/>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80000"/>
              </a:lnSpc>
              <a:buFont typeface="Arial" panose="020B0604020202020204" pitchFamily="34" charset="0"/>
              <a:buNone/>
            </a:pPr>
            <a:r>
              <a:rPr lang="zh-TW" altLang="en-US" sz="2200" b="0" dirty="0">
                <a:solidFill>
                  <a:srgbClr val="FF0000"/>
                </a:solidFill>
                <a:latin typeface="Calibri" panose="020F0502020204030204" pitchFamily="34" charset="0"/>
                <a:ea typeface="標楷體" panose="03000509000000000000" pitchFamily="65" charset="-120"/>
              </a:rPr>
              <a:t>配分最高</a:t>
            </a:r>
            <a:r>
              <a:rPr lang="zh-TW" altLang="en-US" sz="2200" b="0" dirty="0">
                <a:solidFill>
                  <a:schemeClr val="tx1"/>
                </a:solidFill>
                <a:latin typeface="Calibri" panose="020F0502020204030204" pitchFamily="34" charset="0"/>
                <a:ea typeface="標楷體" panose="03000509000000000000" pitchFamily="65" charset="-120"/>
              </a:rPr>
              <a:t>之評選項目得分合計值最高者</a:t>
            </a:r>
          </a:p>
        </p:txBody>
      </p:sp>
      <p:sp>
        <p:nvSpPr>
          <p:cNvPr id="88073" name="Text Box 27">
            <a:extLst>
              <a:ext uri="{FF2B5EF4-FFF2-40B4-BE49-F238E27FC236}">
                <a16:creationId xmlns:a16="http://schemas.microsoft.com/office/drawing/2014/main" id="{99DFF10D-F86A-40F5-B618-406F09B5DCCC}"/>
              </a:ext>
            </a:extLst>
          </p:cNvPr>
          <p:cNvSpPr txBox="1">
            <a:spLocks noChangeArrowheads="1"/>
          </p:cNvSpPr>
          <p:nvPr/>
        </p:nvSpPr>
        <p:spPr bwMode="auto">
          <a:xfrm>
            <a:off x="5440363" y="1993900"/>
            <a:ext cx="2762250" cy="369888"/>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80000"/>
              </a:lnSpc>
              <a:buFont typeface="Arial" panose="020B0604020202020204" pitchFamily="34" charset="0"/>
              <a:buNone/>
            </a:pPr>
            <a:r>
              <a:rPr lang="zh-TW" altLang="en-US" sz="2200" b="0" dirty="0">
                <a:solidFill>
                  <a:schemeClr val="tx1"/>
                </a:solidFill>
                <a:latin typeface="Calibri" panose="020F0502020204030204" pitchFamily="34" charset="0"/>
                <a:ea typeface="標楷體" panose="03000509000000000000" pitchFamily="65" charset="-120"/>
              </a:rPr>
              <a:t>再評選一次</a:t>
            </a:r>
          </a:p>
        </p:txBody>
      </p:sp>
      <p:sp>
        <p:nvSpPr>
          <p:cNvPr id="88074" name="Text Box 29">
            <a:extLst>
              <a:ext uri="{FF2B5EF4-FFF2-40B4-BE49-F238E27FC236}">
                <a16:creationId xmlns:a16="http://schemas.microsoft.com/office/drawing/2014/main" id="{CAE075F1-0D93-460B-8D10-9C553767AF84}"/>
              </a:ext>
            </a:extLst>
          </p:cNvPr>
          <p:cNvSpPr txBox="1">
            <a:spLocks noChangeArrowheads="1"/>
          </p:cNvSpPr>
          <p:nvPr/>
        </p:nvSpPr>
        <p:spPr bwMode="auto">
          <a:xfrm>
            <a:off x="5434013" y="3273425"/>
            <a:ext cx="2743200" cy="369888"/>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80000"/>
              </a:lnSpc>
              <a:buFont typeface="Arial" panose="020B0604020202020204" pitchFamily="34" charset="0"/>
              <a:buNone/>
            </a:pPr>
            <a:r>
              <a:rPr lang="zh-TW" altLang="en-US" sz="2200" b="0">
                <a:solidFill>
                  <a:srgbClr val="FF0000"/>
                </a:solidFill>
                <a:latin typeface="Calibri" panose="020F0502020204030204" pitchFamily="34" charset="0"/>
                <a:ea typeface="標楷體" panose="03000509000000000000" pitchFamily="65" charset="-120"/>
              </a:rPr>
              <a:t>獲得序位第一</a:t>
            </a:r>
            <a:r>
              <a:rPr lang="zh-TW" altLang="en-US" sz="2200" b="0">
                <a:solidFill>
                  <a:schemeClr val="tx1"/>
                </a:solidFill>
                <a:latin typeface="Calibri" panose="020F0502020204030204" pitchFamily="34" charset="0"/>
                <a:ea typeface="標楷體" panose="03000509000000000000" pitchFamily="65" charset="-120"/>
              </a:rPr>
              <a:t>較多者</a:t>
            </a:r>
          </a:p>
        </p:txBody>
      </p:sp>
      <p:sp>
        <p:nvSpPr>
          <p:cNvPr id="88076" name="Text Box 32">
            <a:extLst>
              <a:ext uri="{FF2B5EF4-FFF2-40B4-BE49-F238E27FC236}">
                <a16:creationId xmlns:a16="http://schemas.microsoft.com/office/drawing/2014/main" id="{0EADD76A-ACFB-4B2F-8E26-97072935605A}"/>
              </a:ext>
            </a:extLst>
          </p:cNvPr>
          <p:cNvSpPr txBox="1">
            <a:spLocks noChangeArrowheads="1"/>
          </p:cNvSpPr>
          <p:nvPr/>
        </p:nvSpPr>
        <p:spPr bwMode="auto">
          <a:xfrm>
            <a:off x="227013" y="37401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8077" name="Text Box 33">
            <a:extLst>
              <a:ext uri="{FF2B5EF4-FFF2-40B4-BE49-F238E27FC236}">
                <a16:creationId xmlns:a16="http://schemas.microsoft.com/office/drawing/2014/main" id="{016DDD49-1679-475F-AEF9-47A8391104AC}"/>
              </a:ext>
            </a:extLst>
          </p:cNvPr>
          <p:cNvSpPr txBox="1">
            <a:spLocks noChangeArrowheads="1"/>
          </p:cNvSpPr>
          <p:nvPr/>
        </p:nvSpPr>
        <p:spPr bwMode="auto">
          <a:xfrm>
            <a:off x="8529638" y="202565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8078" name="Text Box 34">
            <a:extLst>
              <a:ext uri="{FF2B5EF4-FFF2-40B4-BE49-F238E27FC236}">
                <a16:creationId xmlns:a16="http://schemas.microsoft.com/office/drawing/2014/main" id="{734A2817-53B4-4DC7-8D86-7878F651F728}"/>
              </a:ext>
            </a:extLst>
          </p:cNvPr>
          <p:cNvSpPr txBox="1">
            <a:spLocks noChangeArrowheads="1"/>
          </p:cNvSpPr>
          <p:nvPr/>
        </p:nvSpPr>
        <p:spPr bwMode="auto">
          <a:xfrm>
            <a:off x="8466138" y="1568450"/>
            <a:ext cx="528637" cy="2867025"/>
          </a:xfrm>
          <a:prstGeom prst="rect">
            <a:avLst/>
          </a:prstGeom>
          <a:solidFill>
            <a:srgbClr val="CC99FF"/>
          </a:solidFill>
          <a:ln w="9525">
            <a:solidFill>
              <a:srgbClr val="000000"/>
            </a:solidFill>
            <a:miter lim="800000"/>
            <a:headEnd/>
            <a:tailEnd/>
          </a:ln>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仍相同者，抽籤決定</a:t>
            </a:r>
          </a:p>
        </p:txBody>
      </p:sp>
      <p:sp>
        <p:nvSpPr>
          <p:cNvPr id="88079" name="Line 37">
            <a:extLst>
              <a:ext uri="{FF2B5EF4-FFF2-40B4-BE49-F238E27FC236}">
                <a16:creationId xmlns:a16="http://schemas.microsoft.com/office/drawing/2014/main" id="{72CEC9CB-1BF6-4F60-9C05-4F5FD938FCB4}"/>
              </a:ext>
            </a:extLst>
          </p:cNvPr>
          <p:cNvSpPr>
            <a:spLocks noChangeShapeType="1"/>
          </p:cNvSpPr>
          <p:nvPr/>
        </p:nvSpPr>
        <p:spPr bwMode="auto">
          <a:xfrm>
            <a:off x="5138738" y="2790825"/>
            <a:ext cx="285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8080" name="Line 38">
            <a:extLst>
              <a:ext uri="{FF2B5EF4-FFF2-40B4-BE49-F238E27FC236}">
                <a16:creationId xmlns:a16="http://schemas.microsoft.com/office/drawing/2014/main" id="{51E2F2C8-B138-46B3-B1A1-712E140E7A8E}"/>
              </a:ext>
            </a:extLst>
          </p:cNvPr>
          <p:cNvSpPr>
            <a:spLocks noChangeShapeType="1"/>
          </p:cNvSpPr>
          <p:nvPr/>
        </p:nvSpPr>
        <p:spPr bwMode="auto">
          <a:xfrm flipH="1">
            <a:off x="5259388" y="2149475"/>
            <a:ext cx="3175" cy="134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8081" name="Line 39">
            <a:extLst>
              <a:ext uri="{FF2B5EF4-FFF2-40B4-BE49-F238E27FC236}">
                <a16:creationId xmlns:a16="http://schemas.microsoft.com/office/drawing/2014/main" id="{B2CBE430-3DE1-42C4-BC8C-B9319C9A77E7}"/>
              </a:ext>
            </a:extLst>
          </p:cNvPr>
          <p:cNvSpPr>
            <a:spLocks noChangeShapeType="1"/>
          </p:cNvSpPr>
          <p:nvPr/>
        </p:nvSpPr>
        <p:spPr bwMode="auto">
          <a:xfrm>
            <a:off x="5262563" y="2149475"/>
            <a:ext cx="17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8082" name="Line 40">
            <a:extLst>
              <a:ext uri="{FF2B5EF4-FFF2-40B4-BE49-F238E27FC236}">
                <a16:creationId xmlns:a16="http://schemas.microsoft.com/office/drawing/2014/main" id="{2C8845DE-23AC-4861-8EAF-2E709F359EBB}"/>
              </a:ext>
            </a:extLst>
          </p:cNvPr>
          <p:cNvSpPr>
            <a:spLocks noChangeShapeType="1"/>
          </p:cNvSpPr>
          <p:nvPr/>
        </p:nvSpPr>
        <p:spPr bwMode="auto">
          <a:xfrm>
            <a:off x="5259388" y="3495675"/>
            <a:ext cx="174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8083" name="Line 42">
            <a:extLst>
              <a:ext uri="{FF2B5EF4-FFF2-40B4-BE49-F238E27FC236}">
                <a16:creationId xmlns:a16="http://schemas.microsoft.com/office/drawing/2014/main" id="{DBA1283A-D813-4F0F-9711-A483B61A4B23}"/>
              </a:ext>
            </a:extLst>
          </p:cNvPr>
          <p:cNvSpPr>
            <a:spLocks noChangeShapeType="1"/>
          </p:cNvSpPr>
          <p:nvPr/>
        </p:nvSpPr>
        <p:spPr bwMode="auto">
          <a:xfrm flipH="1">
            <a:off x="8199438" y="2174875"/>
            <a:ext cx="120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8084" name="Line 44">
            <a:extLst>
              <a:ext uri="{FF2B5EF4-FFF2-40B4-BE49-F238E27FC236}">
                <a16:creationId xmlns:a16="http://schemas.microsoft.com/office/drawing/2014/main" id="{26050B03-FEF1-42CE-9F9F-DAF662C3A6EE}"/>
              </a:ext>
            </a:extLst>
          </p:cNvPr>
          <p:cNvSpPr>
            <a:spLocks noChangeShapeType="1"/>
          </p:cNvSpPr>
          <p:nvPr/>
        </p:nvSpPr>
        <p:spPr bwMode="auto">
          <a:xfrm>
            <a:off x="8186738" y="2825750"/>
            <a:ext cx="130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8085" name="Line 45">
            <a:extLst>
              <a:ext uri="{FF2B5EF4-FFF2-40B4-BE49-F238E27FC236}">
                <a16:creationId xmlns:a16="http://schemas.microsoft.com/office/drawing/2014/main" id="{5276D4C5-1778-4435-9DEA-08B153B91753}"/>
              </a:ext>
            </a:extLst>
          </p:cNvPr>
          <p:cNvSpPr>
            <a:spLocks noChangeShapeType="1"/>
          </p:cNvSpPr>
          <p:nvPr/>
        </p:nvSpPr>
        <p:spPr bwMode="auto">
          <a:xfrm>
            <a:off x="8177213" y="3460750"/>
            <a:ext cx="136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8086" name="Line 48">
            <a:extLst>
              <a:ext uri="{FF2B5EF4-FFF2-40B4-BE49-F238E27FC236}">
                <a16:creationId xmlns:a16="http://schemas.microsoft.com/office/drawing/2014/main" id="{15966921-AE2D-46C5-B827-5AF43428C374}"/>
              </a:ext>
            </a:extLst>
          </p:cNvPr>
          <p:cNvSpPr>
            <a:spLocks noChangeShapeType="1"/>
          </p:cNvSpPr>
          <p:nvPr/>
        </p:nvSpPr>
        <p:spPr bwMode="auto">
          <a:xfrm>
            <a:off x="5259387" y="4530723"/>
            <a:ext cx="206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88087" name="Line 55">
            <a:extLst>
              <a:ext uri="{FF2B5EF4-FFF2-40B4-BE49-F238E27FC236}">
                <a16:creationId xmlns:a16="http://schemas.microsoft.com/office/drawing/2014/main" id="{61A4328F-D806-456C-8D59-1EC7C5401AB7}"/>
              </a:ext>
            </a:extLst>
          </p:cNvPr>
          <p:cNvSpPr>
            <a:spLocks noChangeShapeType="1"/>
          </p:cNvSpPr>
          <p:nvPr/>
        </p:nvSpPr>
        <p:spPr bwMode="auto">
          <a:xfrm flipH="1">
            <a:off x="8313738" y="2174875"/>
            <a:ext cx="3175" cy="128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8088" name="Line 56">
            <a:extLst>
              <a:ext uri="{FF2B5EF4-FFF2-40B4-BE49-F238E27FC236}">
                <a16:creationId xmlns:a16="http://schemas.microsoft.com/office/drawing/2014/main" id="{1675B805-40FF-480F-BB99-E3E8A9D5E763}"/>
              </a:ext>
            </a:extLst>
          </p:cNvPr>
          <p:cNvSpPr>
            <a:spLocks noChangeShapeType="1"/>
          </p:cNvSpPr>
          <p:nvPr/>
        </p:nvSpPr>
        <p:spPr bwMode="auto">
          <a:xfrm flipV="1">
            <a:off x="8323263" y="2819400"/>
            <a:ext cx="14922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8089" name="Rectangle 57">
            <a:extLst>
              <a:ext uri="{FF2B5EF4-FFF2-40B4-BE49-F238E27FC236}">
                <a16:creationId xmlns:a16="http://schemas.microsoft.com/office/drawing/2014/main" id="{69BAC344-2C71-4CF1-9557-7ACF4B927FA9}"/>
              </a:ext>
            </a:extLst>
          </p:cNvPr>
          <p:cNvSpPr>
            <a:spLocks noChangeArrowheads="1"/>
          </p:cNvSpPr>
          <p:nvPr/>
        </p:nvSpPr>
        <p:spPr bwMode="auto">
          <a:xfrm>
            <a:off x="5338763" y="1844675"/>
            <a:ext cx="2914650" cy="1981200"/>
          </a:xfrm>
          <a:prstGeom prst="rect">
            <a:avLst/>
          </a:prstGeom>
          <a:noFill/>
          <a:ln w="28575">
            <a:solidFill>
              <a:srgbClr val="339966"/>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8090" name="Text Box 58">
            <a:extLst>
              <a:ext uri="{FF2B5EF4-FFF2-40B4-BE49-F238E27FC236}">
                <a16:creationId xmlns:a16="http://schemas.microsoft.com/office/drawing/2014/main" id="{CFC5D49F-1DE5-44F1-81D3-833E5E4D4FB3}"/>
              </a:ext>
            </a:extLst>
          </p:cNvPr>
          <p:cNvSpPr txBox="1">
            <a:spLocks noChangeArrowheads="1"/>
          </p:cNvSpPr>
          <p:nvPr/>
        </p:nvSpPr>
        <p:spPr bwMode="auto">
          <a:xfrm>
            <a:off x="5594556" y="5128599"/>
            <a:ext cx="2506454" cy="363176"/>
          </a:xfrm>
          <a:prstGeom prst="rect">
            <a:avLst/>
          </a:prstGeom>
          <a:solidFill>
            <a:srgbClr val="FFC000"/>
          </a:solidFill>
          <a:ln w="25400">
            <a:solidFill>
              <a:schemeClr val="tx1"/>
            </a:solidFill>
            <a:miter lim="800000"/>
            <a:headEnd/>
            <a:tailEnd/>
          </a:ln>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80000"/>
              </a:lnSpc>
              <a:buFont typeface="Arial" panose="020B0604020202020204" pitchFamily="34" charset="0"/>
              <a:buNone/>
            </a:pPr>
            <a:r>
              <a:rPr lang="zh-TW" altLang="en-US" sz="2200" b="0" dirty="0">
                <a:solidFill>
                  <a:srgbClr val="000000"/>
                </a:solidFill>
                <a:latin typeface="標楷體" panose="03000509000000000000" pitchFamily="65" charset="-120"/>
                <a:ea typeface="標楷體" panose="03000509000000000000" pitchFamily="65" charset="-120"/>
              </a:rPr>
              <a:t>仍相同者</a:t>
            </a:r>
          </a:p>
        </p:txBody>
      </p:sp>
      <p:sp>
        <p:nvSpPr>
          <p:cNvPr id="88093" name="文字方塊 35">
            <a:extLst>
              <a:ext uri="{FF2B5EF4-FFF2-40B4-BE49-F238E27FC236}">
                <a16:creationId xmlns:a16="http://schemas.microsoft.com/office/drawing/2014/main" id="{2E5FDDFE-6403-4BA4-A242-30726C867688}"/>
              </a:ext>
            </a:extLst>
          </p:cNvPr>
          <p:cNvSpPr txBox="1">
            <a:spLocks noChangeArrowheads="1"/>
          </p:cNvSpPr>
          <p:nvPr/>
        </p:nvSpPr>
        <p:spPr bwMode="auto">
          <a:xfrm>
            <a:off x="184150" y="1738313"/>
            <a:ext cx="665163" cy="9620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a:solidFill>
                  <a:schemeClr val="tx1"/>
                </a:solidFill>
                <a:latin typeface="Calibri" panose="020F0502020204030204" pitchFamily="34" charset="0"/>
                <a:ea typeface="標楷體" panose="03000509000000000000" pitchFamily="65" charset="-120"/>
              </a:rPr>
              <a:t>適用</a:t>
            </a:r>
          </a:p>
        </p:txBody>
      </p:sp>
      <p:sp>
        <p:nvSpPr>
          <p:cNvPr id="56350" name="文字方塊 36">
            <a:extLst>
              <a:ext uri="{FF2B5EF4-FFF2-40B4-BE49-F238E27FC236}">
                <a16:creationId xmlns:a16="http://schemas.microsoft.com/office/drawing/2014/main" id="{F5AA4537-8DE1-44A3-81BD-B41E4985EFCC}"/>
              </a:ext>
            </a:extLst>
          </p:cNvPr>
          <p:cNvSpPr txBox="1">
            <a:spLocks noChangeArrowheads="1"/>
          </p:cNvSpPr>
          <p:nvPr/>
        </p:nvSpPr>
        <p:spPr bwMode="auto">
          <a:xfrm>
            <a:off x="157163" y="3221038"/>
            <a:ext cx="665162" cy="8985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rgbClr val="FF0000"/>
                </a:solidFill>
                <a:latin typeface="Calibri" panose="020F0502020204030204" pitchFamily="34" charset="0"/>
                <a:ea typeface="標楷體" panose="03000509000000000000" pitchFamily="65" charset="-120"/>
              </a:rPr>
              <a:t>準用</a:t>
            </a:r>
          </a:p>
        </p:txBody>
      </p:sp>
      <p:sp>
        <p:nvSpPr>
          <p:cNvPr id="56351" name="文字方塊 37">
            <a:extLst>
              <a:ext uri="{FF2B5EF4-FFF2-40B4-BE49-F238E27FC236}">
                <a16:creationId xmlns:a16="http://schemas.microsoft.com/office/drawing/2014/main" id="{7F32EC98-A721-4ACE-A06E-10910E8F3556}"/>
              </a:ext>
            </a:extLst>
          </p:cNvPr>
          <p:cNvSpPr txBox="1">
            <a:spLocks noChangeArrowheads="1"/>
          </p:cNvSpPr>
          <p:nvPr/>
        </p:nvSpPr>
        <p:spPr bwMode="auto">
          <a:xfrm>
            <a:off x="192088" y="4656138"/>
            <a:ext cx="665162" cy="895350"/>
          </a:xfrm>
          <a:prstGeom prst="rect">
            <a:avLst/>
          </a:prstGeom>
          <a:solidFill>
            <a:schemeClr val="bg1"/>
          </a:solidFill>
          <a:ln w="9525">
            <a:solidFill>
              <a:schemeClr val="tx1"/>
            </a:solidFill>
            <a:prstDash val="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參考</a:t>
            </a:r>
          </a:p>
        </p:txBody>
      </p:sp>
      <p:cxnSp>
        <p:nvCxnSpPr>
          <p:cNvPr id="88096" name="直線單箭頭接點 39">
            <a:extLst>
              <a:ext uri="{FF2B5EF4-FFF2-40B4-BE49-F238E27FC236}">
                <a16:creationId xmlns:a16="http://schemas.microsoft.com/office/drawing/2014/main" id="{FBCEE621-0BA8-49A0-9BB1-3B9167E1FD2C}"/>
              </a:ext>
            </a:extLst>
          </p:cNvPr>
          <p:cNvCxnSpPr>
            <a:cxnSpLocks noChangeShapeType="1"/>
            <a:endCxn id="88068" idx="0"/>
          </p:cNvCxnSpPr>
          <p:nvPr/>
        </p:nvCxnSpPr>
        <p:spPr bwMode="auto">
          <a:xfrm>
            <a:off x="860425" y="1939925"/>
            <a:ext cx="868363" cy="485775"/>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97" name="直線單箭頭接點 51">
            <a:extLst>
              <a:ext uri="{FF2B5EF4-FFF2-40B4-BE49-F238E27FC236}">
                <a16:creationId xmlns:a16="http://schemas.microsoft.com/office/drawing/2014/main" id="{07A0E6C8-D78B-477D-806A-89D8338FFC2D}"/>
              </a:ext>
            </a:extLst>
          </p:cNvPr>
          <p:cNvCxnSpPr>
            <a:cxnSpLocks noChangeShapeType="1"/>
            <a:stCxn id="88093" idx="2"/>
            <a:endCxn id="88069" idx="0"/>
          </p:cNvCxnSpPr>
          <p:nvPr/>
        </p:nvCxnSpPr>
        <p:spPr bwMode="auto">
          <a:xfrm>
            <a:off x="516732" y="2700338"/>
            <a:ext cx="1363662" cy="1757362"/>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98" name="直線單箭頭接點 57">
            <a:extLst>
              <a:ext uri="{FF2B5EF4-FFF2-40B4-BE49-F238E27FC236}">
                <a16:creationId xmlns:a16="http://schemas.microsoft.com/office/drawing/2014/main" id="{419BF2E2-3E69-4771-9809-753BEF22CC6E}"/>
              </a:ext>
            </a:extLst>
          </p:cNvPr>
          <p:cNvCxnSpPr>
            <a:cxnSpLocks noChangeShapeType="1"/>
          </p:cNvCxnSpPr>
          <p:nvPr/>
        </p:nvCxnSpPr>
        <p:spPr bwMode="auto">
          <a:xfrm flipV="1">
            <a:off x="2248694" y="2647158"/>
            <a:ext cx="496887" cy="3175"/>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99" name="直線單箭頭接點 59">
            <a:extLst>
              <a:ext uri="{FF2B5EF4-FFF2-40B4-BE49-F238E27FC236}">
                <a16:creationId xmlns:a16="http://schemas.microsoft.com/office/drawing/2014/main" id="{CACD2EFD-0E31-47FE-8567-1BBC4F056DF3}"/>
              </a:ext>
            </a:extLst>
          </p:cNvPr>
          <p:cNvCxnSpPr>
            <a:cxnSpLocks noChangeShapeType="1"/>
          </p:cNvCxnSpPr>
          <p:nvPr/>
        </p:nvCxnSpPr>
        <p:spPr bwMode="auto">
          <a:xfrm flipV="1">
            <a:off x="2178050" y="3186113"/>
            <a:ext cx="796925" cy="1200150"/>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56" name="直線單箭頭接點 61">
            <a:extLst>
              <a:ext uri="{FF2B5EF4-FFF2-40B4-BE49-F238E27FC236}">
                <a16:creationId xmlns:a16="http://schemas.microsoft.com/office/drawing/2014/main" id="{DAB95B26-827C-4BBB-BE6F-572A0BE1DED7}"/>
              </a:ext>
            </a:extLst>
          </p:cNvPr>
          <p:cNvCxnSpPr>
            <a:cxnSpLocks noChangeShapeType="1"/>
            <a:stCxn id="56350" idx="3"/>
            <a:endCxn id="88068" idx="1"/>
          </p:cNvCxnSpPr>
          <p:nvPr/>
        </p:nvCxnSpPr>
        <p:spPr bwMode="auto">
          <a:xfrm flipV="1">
            <a:off x="822325" y="2811463"/>
            <a:ext cx="358775" cy="858837"/>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57" name="直線單箭頭接點 64">
            <a:extLst>
              <a:ext uri="{FF2B5EF4-FFF2-40B4-BE49-F238E27FC236}">
                <a16:creationId xmlns:a16="http://schemas.microsoft.com/office/drawing/2014/main" id="{7902114F-545F-4CD2-99AE-378421BB9B59}"/>
              </a:ext>
            </a:extLst>
          </p:cNvPr>
          <p:cNvCxnSpPr>
            <a:cxnSpLocks noChangeShapeType="1"/>
            <a:stCxn id="56350" idx="3"/>
            <a:endCxn id="88069" idx="1"/>
          </p:cNvCxnSpPr>
          <p:nvPr/>
        </p:nvCxnSpPr>
        <p:spPr bwMode="auto">
          <a:xfrm>
            <a:off x="822325" y="3670301"/>
            <a:ext cx="446088" cy="1142999"/>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58" name="直線單箭頭接點 66">
            <a:extLst>
              <a:ext uri="{FF2B5EF4-FFF2-40B4-BE49-F238E27FC236}">
                <a16:creationId xmlns:a16="http://schemas.microsoft.com/office/drawing/2014/main" id="{D5E634E7-BE09-4509-A56A-E1086D12C7E4}"/>
              </a:ext>
            </a:extLst>
          </p:cNvPr>
          <p:cNvCxnSpPr>
            <a:cxnSpLocks noChangeShapeType="1"/>
          </p:cNvCxnSpPr>
          <p:nvPr/>
        </p:nvCxnSpPr>
        <p:spPr bwMode="auto">
          <a:xfrm>
            <a:off x="2418152" y="4908238"/>
            <a:ext cx="476647" cy="98509"/>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59" name="直線單箭頭接點 68">
            <a:extLst>
              <a:ext uri="{FF2B5EF4-FFF2-40B4-BE49-F238E27FC236}">
                <a16:creationId xmlns:a16="http://schemas.microsoft.com/office/drawing/2014/main" id="{0FCF200E-ADEA-4213-A4AB-045B07ADA9F9}"/>
              </a:ext>
            </a:extLst>
          </p:cNvPr>
          <p:cNvCxnSpPr>
            <a:cxnSpLocks noChangeShapeType="1"/>
          </p:cNvCxnSpPr>
          <p:nvPr/>
        </p:nvCxnSpPr>
        <p:spPr bwMode="auto">
          <a:xfrm>
            <a:off x="2257819" y="2560866"/>
            <a:ext cx="662783" cy="2072649"/>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6360" name="直線單箭頭接點 78">
            <a:extLst>
              <a:ext uri="{FF2B5EF4-FFF2-40B4-BE49-F238E27FC236}">
                <a16:creationId xmlns:a16="http://schemas.microsoft.com/office/drawing/2014/main" id="{F9C05F79-B9DD-492F-B165-C7A98E6E4046}"/>
              </a:ext>
            </a:extLst>
          </p:cNvPr>
          <p:cNvCxnSpPr>
            <a:cxnSpLocks noChangeShapeType="1"/>
            <a:stCxn id="56351" idx="0"/>
          </p:cNvCxnSpPr>
          <p:nvPr/>
        </p:nvCxnSpPr>
        <p:spPr bwMode="auto">
          <a:xfrm flipV="1">
            <a:off x="525463" y="3222625"/>
            <a:ext cx="942975" cy="1433513"/>
          </a:xfrm>
          <a:prstGeom prst="straightConnector1">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56361" name="直線單箭頭接點 80">
            <a:extLst>
              <a:ext uri="{FF2B5EF4-FFF2-40B4-BE49-F238E27FC236}">
                <a16:creationId xmlns:a16="http://schemas.microsoft.com/office/drawing/2014/main" id="{C507B484-1AC2-4BB6-9DF5-B88E2E375049}"/>
              </a:ext>
            </a:extLst>
          </p:cNvPr>
          <p:cNvCxnSpPr>
            <a:cxnSpLocks noChangeShapeType="1"/>
          </p:cNvCxnSpPr>
          <p:nvPr/>
        </p:nvCxnSpPr>
        <p:spPr bwMode="auto">
          <a:xfrm flipV="1">
            <a:off x="875906" y="5192713"/>
            <a:ext cx="920750" cy="282575"/>
          </a:xfrm>
          <a:prstGeom prst="straightConnector1">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56362" name="直線單箭頭接點 88">
            <a:extLst>
              <a:ext uri="{FF2B5EF4-FFF2-40B4-BE49-F238E27FC236}">
                <a16:creationId xmlns:a16="http://schemas.microsoft.com/office/drawing/2014/main" id="{F0FEC4F9-390B-45C9-8A5B-80E0576B2008}"/>
              </a:ext>
            </a:extLst>
          </p:cNvPr>
          <p:cNvCxnSpPr>
            <a:cxnSpLocks noChangeShapeType="1"/>
            <a:endCxn id="88071" idx="1"/>
          </p:cNvCxnSpPr>
          <p:nvPr/>
        </p:nvCxnSpPr>
        <p:spPr bwMode="auto">
          <a:xfrm>
            <a:off x="2325294" y="2734936"/>
            <a:ext cx="653257" cy="1761163"/>
          </a:xfrm>
          <a:prstGeom prst="straightConnector1">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56363" name="直線單箭頭接點 90">
            <a:extLst>
              <a:ext uri="{FF2B5EF4-FFF2-40B4-BE49-F238E27FC236}">
                <a16:creationId xmlns:a16="http://schemas.microsoft.com/office/drawing/2014/main" id="{DA741D67-44B3-4185-9CB2-C4C6C2C592D7}"/>
              </a:ext>
            </a:extLst>
          </p:cNvPr>
          <p:cNvCxnSpPr>
            <a:cxnSpLocks noChangeShapeType="1"/>
          </p:cNvCxnSpPr>
          <p:nvPr/>
        </p:nvCxnSpPr>
        <p:spPr bwMode="auto">
          <a:xfrm>
            <a:off x="2456649" y="5021348"/>
            <a:ext cx="438150" cy="12700"/>
          </a:xfrm>
          <a:prstGeom prst="straightConnector1">
            <a:avLst/>
          </a:prstGeom>
          <a:noFill/>
          <a:ln w="12700">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7" name="Text Box 25">
            <a:extLst>
              <a:ext uri="{FF2B5EF4-FFF2-40B4-BE49-F238E27FC236}">
                <a16:creationId xmlns:a16="http://schemas.microsoft.com/office/drawing/2014/main" id="{D9C02FC4-0BE6-130F-6C68-581BB19D3C81}"/>
              </a:ext>
            </a:extLst>
          </p:cNvPr>
          <p:cNvSpPr txBox="1">
            <a:spLocks noChangeArrowheads="1"/>
          </p:cNvSpPr>
          <p:nvPr/>
        </p:nvSpPr>
        <p:spPr bwMode="auto">
          <a:xfrm>
            <a:off x="5465762" y="4211636"/>
            <a:ext cx="2762250" cy="638175"/>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80000"/>
              </a:lnSpc>
              <a:buFont typeface="Arial" panose="020B0604020202020204" pitchFamily="34" charset="0"/>
              <a:buNone/>
            </a:pPr>
            <a:r>
              <a:rPr lang="zh-TW" altLang="en-US" sz="2200" b="0" dirty="0">
                <a:solidFill>
                  <a:srgbClr val="FF0000"/>
                </a:solidFill>
                <a:latin typeface="Calibri" panose="020F0502020204030204" pitchFamily="34" charset="0"/>
                <a:ea typeface="標楷體" panose="03000509000000000000" pitchFamily="65" charset="-120"/>
              </a:rPr>
              <a:t>配分最高</a:t>
            </a:r>
            <a:r>
              <a:rPr lang="zh-TW" altLang="en-US" sz="2200" b="0" dirty="0">
                <a:solidFill>
                  <a:schemeClr val="tx1"/>
                </a:solidFill>
                <a:latin typeface="Calibri" panose="020F0502020204030204" pitchFamily="34" charset="0"/>
                <a:ea typeface="標楷體" panose="03000509000000000000" pitchFamily="65" charset="-120"/>
              </a:rPr>
              <a:t>之評選項目得分合計值最高者</a:t>
            </a:r>
          </a:p>
        </p:txBody>
      </p:sp>
      <p:cxnSp>
        <p:nvCxnSpPr>
          <p:cNvPr id="9" name="直線單箭頭接點 8">
            <a:extLst>
              <a:ext uri="{FF2B5EF4-FFF2-40B4-BE49-F238E27FC236}">
                <a16:creationId xmlns:a16="http://schemas.microsoft.com/office/drawing/2014/main" id="{1149F66F-BEB8-EC9F-679F-DDE7AAD8F01C}"/>
              </a:ext>
            </a:extLst>
          </p:cNvPr>
          <p:cNvCxnSpPr>
            <a:cxnSpLocks/>
            <a:stCxn id="7" idx="2"/>
          </p:cNvCxnSpPr>
          <p:nvPr/>
        </p:nvCxnSpPr>
        <p:spPr bwMode="auto">
          <a:xfrm>
            <a:off x="6846887" y="4849812"/>
            <a:ext cx="0" cy="254001"/>
          </a:xfrm>
          <a:prstGeom prst="straightConnector1">
            <a:avLst/>
          </a:prstGeom>
          <a:ln w="28575">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0" name="Text Box 27">
            <a:extLst>
              <a:ext uri="{FF2B5EF4-FFF2-40B4-BE49-F238E27FC236}">
                <a16:creationId xmlns:a16="http://schemas.microsoft.com/office/drawing/2014/main" id="{A6F73B4D-62D4-9056-A372-F7D53209AC9A}"/>
              </a:ext>
            </a:extLst>
          </p:cNvPr>
          <p:cNvSpPr txBox="1">
            <a:spLocks noChangeArrowheads="1"/>
          </p:cNvSpPr>
          <p:nvPr/>
        </p:nvSpPr>
        <p:spPr bwMode="auto">
          <a:xfrm>
            <a:off x="5338763" y="5778499"/>
            <a:ext cx="2762250" cy="639278"/>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80000"/>
              </a:lnSpc>
              <a:buFont typeface="Arial" panose="020B0604020202020204" pitchFamily="34" charset="0"/>
              <a:buNone/>
            </a:pPr>
            <a:r>
              <a:rPr lang="zh-TW" altLang="en-US" sz="2200" b="0" dirty="0">
                <a:solidFill>
                  <a:srgbClr val="000000"/>
                </a:solidFill>
                <a:latin typeface="標楷體" panose="03000509000000000000" pitchFamily="65" charset="-120"/>
                <a:ea typeface="標楷體" panose="03000509000000000000" pitchFamily="65" charset="-120"/>
              </a:rPr>
              <a:t>專業、技術、資訊</a:t>
            </a:r>
            <a:r>
              <a:rPr lang="zh-TW" altLang="en-US" sz="2200" b="0" dirty="0">
                <a:solidFill>
                  <a:schemeClr val="tx1"/>
                </a:solidFill>
                <a:latin typeface="Calibri" panose="020F0502020204030204" pitchFamily="34" charset="0"/>
                <a:ea typeface="標楷體" panose="03000509000000000000" pitchFamily="65" charset="-120"/>
              </a:rPr>
              <a:t>再評選一次</a:t>
            </a:r>
          </a:p>
        </p:txBody>
      </p:sp>
      <p:cxnSp>
        <p:nvCxnSpPr>
          <p:cNvPr id="11" name="直線單箭頭接點 10">
            <a:extLst>
              <a:ext uri="{FF2B5EF4-FFF2-40B4-BE49-F238E27FC236}">
                <a16:creationId xmlns:a16="http://schemas.microsoft.com/office/drawing/2014/main" id="{053D7244-57A3-372A-5EA6-C716BE7D6536}"/>
              </a:ext>
            </a:extLst>
          </p:cNvPr>
          <p:cNvCxnSpPr/>
          <p:nvPr/>
        </p:nvCxnSpPr>
        <p:spPr bwMode="auto">
          <a:xfrm>
            <a:off x="6829425" y="5524497"/>
            <a:ext cx="0" cy="254002"/>
          </a:xfrm>
          <a:prstGeom prst="straightConnector1">
            <a:avLst/>
          </a:prstGeom>
          <a:ln w="28575">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22" name="接點: 肘形 21">
            <a:extLst>
              <a:ext uri="{FF2B5EF4-FFF2-40B4-BE49-F238E27FC236}">
                <a16:creationId xmlns:a16="http://schemas.microsoft.com/office/drawing/2014/main" id="{BF69FE5E-06A8-F803-C646-61C90F6F8BE7}"/>
              </a:ext>
            </a:extLst>
          </p:cNvPr>
          <p:cNvCxnSpPr>
            <a:cxnSpLocks/>
            <a:stCxn id="10" idx="3"/>
          </p:cNvCxnSpPr>
          <p:nvPr/>
        </p:nvCxnSpPr>
        <p:spPr bwMode="auto">
          <a:xfrm flipV="1">
            <a:off x="8101013" y="4520407"/>
            <a:ext cx="629443" cy="1577731"/>
          </a:xfrm>
          <a:prstGeom prst="bentConnector2">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6" name="接點: 肘形 5">
            <a:extLst>
              <a:ext uri="{FF2B5EF4-FFF2-40B4-BE49-F238E27FC236}">
                <a16:creationId xmlns:a16="http://schemas.microsoft.com/office/drawing/2014/main" id="{E0805455-774A-4FD8-AC61-BC0864514627}"/>
              </a:ext>
            </a:extLst>
          </p:cNvPr>
          <p:cNvCxnSpPr/>
          <p:nvPr/>
        </p:nvCxnSpPr>
        <p:spPr bwMode="auto">
          <a:xfrm rot="5400000" flipH="1" flipV="1">
            <a:off x="-1553497" y="786581"/>
            <a:ext cx="12700" cy="12700"/>
          </a:xfrm>
          <a:prstGeom prst="bentConnector3">
            <a:avLst>
              <a:gd name="adj1" fmla="val 1800000"/>
            </a:avLst>
          </a:prstGeom>
          <a:noFill/>
          <a:ln w="9525" cap="flat" cmpd="sng" algn="ctr">
            <a:noFill/>
            <a:prstDash val="solid"/>
            <a:round/>
            <a:headEnd type="none" w="med" len="med"/>
            <a:tailEnd type="triangle"/>
          </a:ln>
          <a:effectLst>
            <a:outerShdw dist="17961" dir="2700000" algn="ctr" rotWithShape="0">
              <a:srgbClr val="0000FF">
                <a:gamma/>
                <a:shade val="60000"/>
                <a:invGamma/>
              </a:srgbClr>
            </a:outerShdw>
          </a:effectLst>
        </p:spPr>
      </p:cxnSp>
      <p:cxnSp>
        <p:nvCxnSpPr>
          <p:cNvPr id="12" name="接點: 肘形 11">
            <a:extLst>
              <a:ext uri="{FF2B5EF4-FFF2-40B4-BE49-F238E27FC236}">
                <a16:creationId xmlns:a16="http://schemas.microsoft.com/office/drawing/2014/main" id="{4E95BBDD-0AA3-406E-AECE-F6C21C46525E}"/>
              </a:ext>
            </a:extLst>
          </p:cNvPr>
          <p:cNvCxnSpPr>
            <a:cxnSpLocks/>
            <a:stCxn id="88090" idx="3"/>
          </p:cNvCxnSpPr>
          <p:nvPr/>
        </p:nvCxnSpPr>
        <p:spPr bwMode="auto">
          <a:xfrm flipV="1">
            <a:off x="8101010" y="4530723"/>
            <a:ext cx="512048" cy="779464"/>
          </a:xfrm>
          <a:prstGeom prst="bentConnector2">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4" name="文字方塊 13">
            <a:extLst>
              <a:ext uri="{FF2B5EF4-FFF2-40B4-BE49-F238E27FC236}">
                <a16:creationId xmlns:a16="http://schemas.microsoft.com/office/drawing/2014/main" id="{94101312-1996-4B0D-879F-A57976FDAFE2}"/>
              </a:ext>
            </a:extLst>
          </p:cNvPr>
          <p:cNvSpPr txBox="1"/>
          <p:nvPr/>
        </p:nvSpPr>
        <p:spPr>
          <a:xfrm>
            <a:off x="7989780" y="4858663"/>
            <a:ext cx="765963" cy="430887"/>
          </a:xfrm>
          <a:prstGeom prst="rect">
            <a:avLst/>
          </a:prstGeom>
          <a:noFill/>
        </p:spPr>
        <p:txBody>
          <a:bodyPr wrap="square" rtlCol="0">
            <a:spAutoFit/>
          </a:bodyPr>
          <a:lstStyle/>
          <a:p>
            <a:r>
              <a:rPr lang="zh-TW" altLang="en-US" dirty="0">
                <a:solidFill>
                  <a:schemeClr val="accent4"/>
                </a:solidFill>
              </a:rPr>
              <a:t>社福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6350"/>
                                        </p:tgtEl>
                                        <p:attrNameLst>
                                          <p:attrName>style.visibility</p:attrName>
                                        </p:attrNameLst>
                                      </p:cBhvr>
                                      <p:to>
                                        <p:strVal val="visible"/>
                                      </p:to>
                                    </p:set>
                                    <p:anim calcmode="lin" valueType="num">
                                      <p:cBhvr additive="base">
                                        <p:cTn id="7" dur="1000" fill="hold"/>
                                        <p:tgtEl>
                                          <p:spTgt spid="56350"/>
                                        </p:tgtEl>
                                        <p:attrNameLst>
                                          <p:attrName>ppt_x</p:attrName>
                                        </p:attrNameLst>
                                      </p:cBhvr>
                                      <p:tavLst>
                                        <p:tav tm="0">
                                          <p:val>
                                            <p:strVal val="#ppt_x"/>
                                          </p:val>
                                        </p:tav>
                                        <p:tav tm="100000">
                                          <p:val>
                                            <p:strVal val="#ppt_x"/>
                                          </p:val>
                                        </p:tav>
                                      </p:tavLst>
                                    </p:anim>
                                    <p:anim calcmode="lin" valueType="num">
                                      <p:cBhvr additive="base">
                                        <p:cTn id="8" dur="1000" fill="hold"/>
                                        <p:tgtEl>
                                          <p:spTgt spid="563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6356"/>
                                        </p:tgtEl>
                                        <p:attrNameLst>
                                          <p:attrName>style.visibility</p:attrName>
                                        </p:attrNameLst>
                                      </p:cBhvr>
                                      <p:to>
                                        <p:strVal val="visible"/>
                                      </p:to>
                                    </p:set>
                                    <p:anim calcmode="lin" valueType="num">
                                      <p:cBhvr additive="base">
                                        <p:cTn id="11" dur="1000" fill="hold"/>
                                        <p:tgtEl>
                                          <p:spTgt spid="56356"/>
                                        </p:tgtEl>
                                        <p:attrNameLst>
                                          <p:attrName>ppt_x</p:attrName>
                                        </p:attrNameLst>
                                      </p:cBhvr>
                                      <p:tavLst>
                                        <p:tav tm="0">
                                          <p:val>
                                            <p:strVal val="#ppt_x"/>
                                          </p:val>
                                        </p:tav>
                                        <p:tav tm="100000">
                                          <p:val>
                                            <p:strVal val="#ppt_x"/>
                                          </p:val>
                                        </p:tav>
                                      </p:tavLst>
                                    </p:anim>
                                    <p:anim calcmode="lin" valueType="num">
                                      <p:cBhvr additive="base">
                                        <p:cTn id="12" dur="1000" fill="hold"/>
                                        <p:tgtEl>
                                          <p:spTgt spid="5635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6357"/>
                                        </p:tgtEl>
                                        <p:attrNameLst>
                                          <p:attrName>style.visibility</p:attrName>
                                        </p:attrNameLst>
                                      </p:cBhvr>
                                      <p:to>
                                        <p:strVal val="visible"/>
                                      </p:to>
                                    </p:set>
                                    <p:anim calcmode="lin" valueType="num">
                                      <p:cBhvr additive="base">
                                        <p:cTn id="15" dur="1000" fill="hold"/>
                                        <p:tgtEl>
                                          <p:spTgt spid="56357"/>
                                        </p:tgtEl>
                                        <p:attrNameLst>
                                          <p:attrName>ppt_x</p:attrName>
                                        </p:attrNameLst>
                                      </p:cBhvr>
                                      <p:tavLst>
                                        <p:tav tm="0">
                                          <p:val>
                                            <p:strVal val="#ppt_x"/>
                                          </p:val>
                                        </p:tav>
                                        <p:tav tm="100000">
                                          <p:val>
                                            <p:strVal val="#ppt_x"/>
                                          </p:val>
                                        </p:tav>
                                      </p:tavLst>
                                    </p:anim>
                                    <p:anim calcmode="lin" valueType="num">
                                      <p:cBhvr additive="base">
                                        <p:cTn id="16" dur="1000" fill="hold"/>
                                        <p:tgtEl>
                                          <p:spTgt spid="5635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359"/>
                                        </p:tgtEl>
                                        <p:attrNameLst>
                                          <p:attrName>style.visibility</p:attrName>
                                        </p:attrNameLst>
                                      </p:cBhvr>
                                      <p:to>
                                        <p:strVal val="visible"/>
                                      </p:to>
                                    </p:set>
                                    <p:anim calcmode="lin" valueType="num">
                                      <p:cBhvr additive="base">
                                        <p:cTn id="19" dur="1000" fill="hold"/>
                                        <p:tgtEl>
                                          <p:spTgt spid="56359"/>
                                        </p:tgtEl>
                                        <p:attrNameLst>
                                          <p:attrName>ppt_x</p:attrName>
                                        </p:attrNameLst>
                                      </p:cBhvr>
                                      <p:tavLst>
                                        <p:tav tm="0">
                                          <p:val>
                                            <p:strVal val="#ppt_x"/>
                                          </p:val>
                                        </p:tav>
                                        <p:tav tm="100000">
                                          <p:val>
                                            <p:strVal val="#ppt_x"/>
                                          </p:val>
                                        </p:tav>
                                      </p:tavLst>
                                    </p:anim>
                                    <p:anim calcmode="lin" valueType="num">
                                      <p:cBhvr additive="base">
                                        <p:cTn id="20" dur="1000" fill="hold"/>
                                        <p:tgtEl>
                                          <p:spTgt spid="5635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56358"/>
                                        </p:tgtEl>
                                        <p:attrNameLst>
                                          <p:attrName>style.visibility</p:attrName>
                                        </p:attrNameLst>
                                      </p:cBhvr>
                                      <p:to>
                                        <p:strVal val="visible"/>
                                      </p:to>
                                    </p:set>
                                    <p:anim calcmode="lin" valueType="num">
                                      <p:cBhvr additive="base">
                                        <p:cTn id="23" dur="1000" fill="hold"/>
                                        <p:tgtEl>
                                          <p:spTgt spid="56358"/>
                                        </p:tgtEl>
                                        <p:attrNameLst>
                                          <p:attrName>ppt_x</p:attrName>
                                        </p:attrNameLst>
                                      </p:cBhvr>
                                      <p:tavLst>
                                        <p:tav tm="0">
                                          <p:val>
                                            <p:strVal val="#ppt_x"/>
                                          </p:val>
                                        </p:tav>
                                        <p:tav tm="100000">
                                          <p:val>
                                            <p:strVal val="#ppt_x"/>
                                          </p:val>
                                        </p:tav>
                                      </p:tavLst>
                                    </p:anim>
                                    <p:anim calcmode="lin" valueType="num">
                                      <p:cBhvr additive="base">
                                        <p:cTn id="24" dur="1000" fill="hold"/>
                                        <p:tgtEl>
                                          <p:spTgt spid="56358"/>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6351"/>
                                        </p:tgtEl>
                                        <p:attrNameLst>
                                          <p:attrName>style.visibility</p:attrName>
                                        </p:attrNameLst>
                                      </p:cBhvr>
                                      <p:to>
                                        <p:strVal val="visible"/>
                                      </p:to>
                                    </p:set>
                                    <p:anim calcmode="lin" valueType="num">
                                      <p:cBhvr additive="base">
                                        <p:cTn id="29" dur="1000" fill="hold"/>
                                        <p:tgtEl>
                                          <p:spTgt spid="56351"/>
                                        </p:tgtEl>
                                        <p:attrNameLst>
                                          <p:attrName>ppt_x</p:attrName>
                                        </p:attrNameLst>
                                      </p:cBhvr>
                                      <p:tavLst>
                                        <p:tav tm="0">
                                          <p:val>
                                            <p:strVal val="#ppt_x"/>
                                          </p:val>
                                        </p:tav>
                                        <p:tav tm="100000">
                                          <p:val>
                                            <p:strVal val="#ppt_x"/>
                                          </p:val>
                                        </p:tav>
                                      </p:tavLst>
                                    </p:anim>
                                    <p:anim calcmode="lin" valueType="num">
                                      <p:cBhvr additive="base">
                                        <p:cTn id="30" dur="1000" fill="hold"/>
                                        <p:tgtEl>
                                          <p:spTgt spid="5635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6360"/>
                                        </p:tgtEl>
                                        <p:attrNameLst>
                                          <p:attrName>style.visibility</p:attrName>
                                        </p:attrNameLst>
                                      </p:cBhvr>
                                      <p:to>
                                        <p:strVal val="visible"/>
                                      </p:to>
                                    </p:set>
                                    <p:anim calcmode="lin" valueType="num">
                                      <p:cBhvr additive="base">
                                        <p:cTn id="33" dur="1000" fill="hold"/>
                                        <p:tgtEl>
                                          <p:spTgt spid="56360"/>
                                        </p:tgtEl>
                                        <p:attrNameLst>
                                          <p:attrName>ppt_x</p:attrName>
                                        </p:attrNameLst>
                                      </p:cBhvr>
                                      <p:tavLst>
                                        <p:tav tm="0">
                                          <p:val>
                                            <p:strVal val="#ppt_x"/>
                                          </p:val>
                                        </p:tav>
                                        <p:tav tm="100000">
                                          <p:val>
                                            <p:strVal val="#ppt_x"/>
                                          </p:val>
                                        </p:tav>
                                      </p:tavLst>
                                    </p:anim>
                                    <p:anim calcmode="lin" valueType="num">
                                      <p:cBhvr additive="base">
                                        <p:cTn id="34" dur="1000" fill="hold"/>
                                        <p:tgtEl>
                                          <p:spTgt spid="5636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6362"/>
                                        </p:tgtEl>
                                        <p:attrNameLst>
                                          <p:attrName>style.visibility</p:attrName>
                                        </p:attrNameLst>
                                      </p:cBhvr>
                                      <p:to>
                                        <p:strVal val="visible"/>
                                      </p:to>
                                    </p:set>
                                    <p:anim calcmode="lin" valueType="num">
                                      <p:cBhvr additive="base">
                                        <p:cTn id="37" dur="1000" fill="hold"/>
                                        <p:tgtEl>
                                          <p:spTgt spid="56362"/>
                                        </p:tgtEl>
                                        <p:attrNameLst>
                                          <p:attrName>ppt_x</p:attrName>
                                        </p:attrNameLst>
                                      </p:cBhvr>
                                      <p:tavLst>
                                        <p:tav tm="0">
                                          <p:val>
                                            <p:strVal val="#ppt_x"/>
                                          </p:val>
                                        </p:tav>
                                        <p:tav tm="100000">
                                          <p:val>
                                            <p:strVal val="#ppt_x"/>
                                          </p:val>
                                        </p:tav>
                                      </p:tavLst>
                                    </p:anim>
                                    <p:anim calcmode="lin" valueType="num">
                                      <p:cBhvr additive="base">
                                        <p:cTn id="38" dur="1000" fill="hold"/>
                                        <p:tgtEl>
                                          <p:spTgt spid="5636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6363"/>
                                        </p:tgtEl>
                                        <p:attrNameLst>
                                          <p:attrName>style.visibility</p:attrName>
                                        </p:attrNameLst>
                                      </p:cBhvr>
                                      <p:to>
                                        <p:strVal val="visible"/>
                                      </p:to>
                                    </p:set>
                                    <p:anim calcmode="lin" valueType="num">
                                      <p:cBhvr additive="base">
                                        <p:cTn id="41" dur="1000" fill="hold"/>
                                        <p:tgtEl>
                                          <p:spTgt spid="56363"/>
                                        </p:tgtEl>
                                        <p:attrNameLst>
                                          <p:attrName>ppt_x</p:attrName>
                                        </p:attrNameLst>
                                      </p:cBhvr>
                                      <p:tavLst>
                                        <p:tav tm="0">
                                          <p:val>
                                            <p:strVal val="#ppt_x"/>
                                          </p:val>
                                        </p:tav>
                                        <p:tav tm="100000">
                                          <p:val>
                                            <p:strVal val="#ppt_x"/>
                                          </p:val>
                                        </p:tav>
                                      </p:tavLst>
                                    </p:anim>
                                    <p:anim calcmode="lin" valueType="num">
                                      <p:cBhvr additive="base">
                                        <p:cTn id="42" dur="1000" fill="hold"/>
                                        <p:tgtEl>
                                          <p:spTgt spid="5636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6361"/>
                                        </p:tgtEl>
                                        <p:attrNameLst>
                                          <p:attrName>style.visibility</p:attrName>
                                        </p:attrNameLst>
                                      </p:cBhvr>
                                      <p:to>
                                        <p:strVal val="visible"/>
                                      </p:to>
                                    </p:set>
                                    <p:anim calcmode="lin" valueType="num">
                                      <p:cBhvr additive="base">
                                        <p:cTn id="45" dur="1000" fill="hold"/>
                                        <p:tgtEl>
                                          <p:spTgt spid="56361"/>
                                        </p:tgtEl>
                                        <p:attrNameLst>
                                          <p:attrName>ppt_x</p:attrName>
                                        </p:attrNameLst>
                                      </p:cBhvr>
                                      <p:tavLst>
                                        <p:tav tm="0">
                                          <p:val>
                                            <p:strVal val="#ppt_x"/>
                                          </p:val>
                                        </p:tav>
                                        <p:tav tm="100000">
                                          <p:val>
                                            <p:strVal val="#ppt_x"/>
                                          </p:val>
                                        </p:tav>
                                      </p:tavLst>
                                    </p:anim>
                                    <p:anim calcmode="lin" valueType="num">
                                      <p:cBhvr additive="base">
                                        <p:cTn id="46" dur="1000" fill="hold"/>
                                        <p:tgtEl>
                                          <p:spTgt spid="56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0" grpId="0" animBg="1" autoUpdateAnimBg="0"/>
      <p:bldP spid="56351"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78">
            <a:extLst>
              <a:ext uri="{FF2B5EF4-FFF2-40B4-BE49-F238E27FC236}">
                <a16:creationId xmlns:a16="http://schemas.microsoft.com/office/drawing/2014/main" id="{3D00B89B-7FD8-4BDE-B2B5-BAD66D0FD87F}"/>
              </a:ext>
            </a:extLst>
          </p:cNvPr>
          <p:cNvSpPr>
            <a:spLocks noChangeShapeType="1"/>
          </p:cNvSpPr>
          <p:nvPr/>
        </p:nvSpPr>
        <p:spPr bwMode="auto">
          <a:xfrm flipV="1">
            <a:off x="6804025" y="1308100"/>
            <a:ext cx="358775" cy="95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15" name="標題 1">
            <a:extLst>
              <a:ext uri="{FF2B5EF4-FFF2-40B4-BE49-F238E27FC236}">
                <a16:creationId xmlns:a16="http://schemas.microsoft.com/office/drawing/2014/main" id="{EB169F02-D6B8-4505-9CE9-BBC1A1375C9F}"/>
              </a:ext>
            </a:extLst>
          </p:cNvPr>
          <p:cNvSpPr txBox="1">
            <a:spLocks noChangeArrowheads="1"/>
          </p:cNvSpPr>
          <p:nvPr/>
        </p:nvSpPr>
        <p:spPr bwMode="auto">
          <a:xfrm>
            <a:off x="711200" y="257175"/>
            <a:ext cx="7680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標楷體" panose="03000509000000000000" pitchFamily="65" charset="-120"/>
                <a:ea typeface="標楷體" panose="03000509000000000000" pitchFamily="65" charset="-120"/>
              </a:rPr>
              <a:t>準用</a:t>
            </a:r>
            <a:r>
              <a:rPr lang="en-US" altLang="zh-TW">
                <a:solidFill>
                  <a:schemeClr val="tx1"/>
                </a:solidFill>
                <a:latin typeface="標楷體" panose="03000509000000000000" pitchFamily="65" charset="-120"/>
                <a:ea typeface="標楷體" panose="03000509000000000000" pitchFamily="65" charset="-120"/>
              </a:rPr>
              <a:t>(</a:t>
            </a:r>
            <a:r>
              <a:rPr lang="zh-TW" altLang="en-US">
                <a:solidFill>
                  <a:schemeClr val="tx1"/>
                </a:solidFill>
                <a:latin typeface="標楷體" panose="03000509000000000000" pitchFamily="65" charset="-120"/>
                <a:ea typeface="標楷體" panose="03000509000000000000" pitchFamily="65" charset="-120"/>
              </a:rPr>
              <a:t>參考</a:t>
            </a:r>
            <a:r>
              <a:rPr lang="en-US" altLang="zh-TW">
                <a:solidFill>
                  <a:schemeClr val="tx1"/>
                </a:solidFill>
                <a:latin typeface="標楷體" panose="03000509000000000000" pitchFamily="65" charset="-120"/>
                <a:ea typeface="標楷體" panose="03000509000000000000" pitchFamily="65" charset="-120"/>
              </a:rPr>
              <a:t>)</a:t>
            </a:r>
            <a:r>
              <a:rPr lang="zh-TW" altLang="en-US">
                <a:solidFill>
                  <a:schemeClr val="tx1"/>
                </a:solidFill>
                <a:latin typeface="標楷體" panose="03000509000000000000" pitchFamily="65" charset="-120"/>
                <a:ea typeface="標楷體" panose="03000509000000000000" pitchFamily="65" charset="-120"/>
              </a:rPr>
              <a:t>最有利標決標作業</a:t>
            </a:r>
          </a:p>
        </p:txBody>
      </p:sp>
      <p:sp>
        <p:nvSpPr>
          <p:cNvPr id="90116" name="Text Box 7">
            <a:extLst>
              <a:ext uri="{FF2B5EF4-FFF2-40B4-BE49-F238E27FC236}">
                <a16:creationId xmlns:a16="http://schemas.microsoft.com/office/drawing/2014/main" id="{B4061481-68BA-4F04-A592-B7672FC6B0DD}"/>
              </a:ext>
            </a:extLst>
          </p:cNvPr>
          <p:cNvSpPr txBox="1">
            <a:spLocks noChangeArrowheads="1"/>
          </p:cNvSpPr>
          <p:nvPr/>
        </p:nvSpPr>
        <p:spPr bwMode="auto">
          <a:xfrm>
            <a:off x="720725" y="1757363"/>
            <a:ext cx="1949450" cy="436562"/>
          </a:xfrm>
          <a:prstGeom prst="rect">
            <a:avLst/>
          </a:prstGeom>
          <a:solidFill>
            <a:srgbClr val="FF00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固定價格給付</a:t>
            </a:r>
          </a:p>
        </p:txBody>
      </p:sp>
      <p:sp>
        <p:nvSpPr>
          <p:cNvPr id="90117" name="Text Box 8">
            <a:extLst>
              <a:ext uri="{FF2B5EF4-FFF2-40B4-BE49-F238E27FC236}">
                <a16:creationId xmlns:a16="http://schemas.microsoft.com/office/drawing/2014/main" id="{15D6A93E-F920-48F6-A399-898DD6D95119}"/>
              </a:ext>
            </a:extLst>
          </p:cNvPr>
          <p:cNvSpPr txBox="1">
            <a:spLocks noChangeArrowheads="1"/>
          </p:cNvSpPr>
          <p:nvPr/>
        </p:nvSpPr>
        <p:spPr bwMode="auto">
          <a:xfrm>
            <a:off x="3959225" y="1749425"/>
            <a:ext cx="2219325" cy="436563"/>
          </a:xfrm>
          <a:prstGeom prst="rect">
            <a:avLst/>
          </a:prstGeom>
          <a:solidFill>
            <a:srgbClr val="FF00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非固定價格給付</a:t>
            </a:r>
          </a:p>
        </p:txBody>
      </p:sp>
      <p:sp>
        <p:nvSpPr>
          <p:cNvPr id="90118" name="Text Box 9">
            <a:extLst>
              <a:ext uri="{FF2B5EF4-FFF2-40B4-BE49-F238E27FC236}">
                <a16:creationId xmlns:a16="http://schemas.microsoft.com/office/drawing/2014/main" id="{9ADB0AC5-9A18-4522-940D-7914B310CA43}"/>
              </a:ext>
            </a:extLst>
          </p:cNvPr>
          <p:cNvSpPr txBox="1">
            <a:spLocks noChangeArrowheads="1"/>
          </p:cNvSpPr>
          <p:nvPr/>
        </p:nvSpPr>
        <p:spPr bwMode="auto">
          <a:xfrm>
            <a:off x="638175" y="2382838"/>
            <a:ext cx="2189163" cy="771525"/>
          </a:xfrm>
          <a:prstGeom prst="rect">
            <a:avLst/>
          </a:prstGeom>
          <a:solidFill>
            <a:srgbClr val="FFCC99"/>
          </a:solidFill>
          <a:ln w="9525">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無須議減價格，可議定其他內容</a:t>
            </a:r>
          </a:p>
        </p:txBody>
      </p:sp>
      <p:sp>
        <p:nvSpPr>
          <p:cNvPr id="90119" name="Text Box 10">
            <a:extLst>
              <a:ext uri="{FF2B5EF4-FFF2-40B4-BE49-F238E27FC236}">
                <a16:creationId xmlns:a16="http://schemas.microsoft.com/office/drawing/2014/main" id="{3FF0DCE0-5E05-4E51-822E-161E30D51AA0}"/>
              </a:ext>
            </a:extLst>
          </p:cNvPr>
          <p:cNvSpPr txBox="1">
            <a:spLocks noChangeArrowheads="1"/>
          </p:cNvSpPr>
          <p:nvPr/>
        </p:nvSpPr>
        <p:spPr bwMode="auto">
          <a:xfrm>
            <a:off x="3378200" y="2389188"/>
            <a:ext cx="3322638" cy="906462"/>
          </a:xfrm>
          <a:prstGeom prst="rect">
            <a:avLst/>
          </a:prstGeom>
          <a:solidFill>
            <a:srgbClr val="FFCC99"/>
          </a:solidFill>
          <a:ln w="9525">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8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議價，參考廠商報價訂定底價。不同優勝序位之廠商，應訂定不同底價。</a:t>
            </a:r>
          </a:p>
        </p:txBody>
      </p:sp>
      <p:sp>
        <p:nvSpPr>
          <p:cNvPr id="90120" name="Text Box 15">
            <a:extLst>
              <a:ext uri="{FF2B5EF4-FFF2-40B4-BE49-F238E27FC236}">
                <a16:creationId xmlns:a16="http://schemas.microsoft.com/office/drawing/2014/main" id="{CE3F8ABC-EC5B-49E0-86A8-5769091D18F5}"/>
              </a:ext>
            </a:extLst>
          </p:cNvPr>
          <p:cNvSpPr txBox="1">
            <a:spLocks noChangeArrowheads="1"/>
          </p:cNvSpPr>
          <p:nvPr/>
        </p:nvSpPr>
        <p:spPr bwMode="auto">
          <a:xfrm>
            <a:off x="222250" y="3914775"/>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0121" name="Text Box 36">
            <a:extLst>
              <a:ext uri="{FF2B5EF4-FFF2-40B4-BE49-F238E27FC236}">
                <a16:creationId xmlns:a16="http://schemas.microsoft.com/office/drawing/2014/main" id="{D726DA56-A927-4021-A433-9B103EA7C6EF}"/>
              </a:ext>
            </a:extLst>
          </p:cNvPr>
          <p:cNvSpPr txBox="1">
            <a:spLocks noChangeArrowheads="1"/>
          </p:cNvSpPr>
          <p:nvPr/>
        </p:nvSpPr>
        <p:spPr bwMode="auto">
          <a:xfrm>
            <a:off x="427038" y="1139825"/>
            <a:ext cx="6362700" cy="430213"/>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評選</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審</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結果簽報機關首長或其授權人員核准</a:t>
            </a:r>
            <a:endParaRPr lang="en-US" altLang="zh-TW" sz="2200" b="0">
              <a:solidFill>
                <a:schemeClr val="tx1"/>
              </a:solidFill>
              <a:latin typeface="Calibri" panose="020F0502020204030204" pitchFamily="34" charset="0"/>
              <a:ea typeface="標楷體" panose="03000509000000000000" pitchFamily="65" charset="-120"/>
            </a:endParaRPr>
          </a:p>
        </p:txBody>
      </p:sp>
      <p:grpSp>
        <p:nvGrpSpPr>
          <p:cNvPr id="90122" name="Group 10">
            <a:extLst>
              <a:ext uri="{FF2B5EF4-FFF2-40B4-BE49-F238E27FC236}">
                <a16:creationId xmlns:a16="http://schemas.microsoft.com/office/drawing/2014/main" id="{EFE1D494-6DD6-446C-B9CD-6F47EDC254CA}"/>
              </a:ext>
            </a:extLst>
          </p:cNvPr>
          <p:cNvGrpSpPr>
            <a:grpSpLocks/>
          </p:cNvGrpSpPr>
          <p:nvPr/>
        </p:nvGrpSpPr>
        <p:grpSpPr bwMode="auto">
          <a:xfrm>
            <a:off x="733425" y="3492500"/>
            <a:ext cx="5842000" cy="2498725"/>
            <a:chOff x="0" y="0"/>
            <a:chExt cx="3680" cy="1574"/>
          </a:xfrm>
        </p:grpSpPr>
        <p:sp>
          <p:nvSpPr>
            <p:cNvPr id="90141" name="Text Box 37">
              <a:extLst>
                <a:ext uri="{FF2B5EF4-FFF2-40B4-BE49-F238E27FC236}">
                  <a16:creationId xmlns:a16="http://schemas.microsoft.com/office/drawing/2014/main" id="{53E38326-370C-413D-BCAD-FCBCD1D54723}"/>
                </a:ext>
              </a:extLst>
            </p:cNvPr>
            <p:cNvSpPr txBox="1">
              <a:spLocks noChangeArrowheads="1"/>
            </p:cNvSpPr>
            <p:nvPr/>
          </p:nvSpPr>
          <p:spPr bwMode="auto">
            <a:xfrm>
              <a:off x="256" y="0"/>
              <a:ext cx="2964" cy="486"/>
            </a:xfrm>
            <a:prstGeom prst="rect">
              <a:avLst/>
            </a:prstGeom>
            <a:solidFill>
              <a:srgbClr val="FF99CC"/>
            </a:solidFill>
            <a:ln w="9525">
              <a:solidFill>
                <a:schemeClr val="tx1"/>
              </a:solidFill>
              <a:prstDash val="lg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議價過程，不得更改原招標文件規定或降低廠商投標文件所承諾的內容</a:t>
              </a:r>
            </a:p>
          </p:txBody>
        </p:sp>
        <p:sp>
          <p:nvSpPr>
            <p:cNvPr id="90142" name="Text Box 41">
              <a:extLst>
                <a:ext uri="{FF2B5EF4-FFF2-40B4-BE49-F238E27FC236}">
                  <a16:creationId xmlns:a16="http://schemas.microsoft.com/office/drawing/2014/main" id="{A96B1BDF-4A2C-46B4-8A7B-DC76C6D76333}"/>
                </a:ext>
              </a:extLst>
            </p:cNvPr>
            <p:cNvSpPr txBox="1">
              <a:spLocks noChangeArrowheads="1"/>
            </p:cNvSpPr>
            <p:nvPr/>
          </p:nvSpPr>
          <p:spPr bwMode="auto">
            <a:xfrm>
              <a:off x="64" y="618"/>
              <a:ext cx="894" cy="410"/>
            </a:xfrm>
            <a:prstGeom prst="rect">
              <a:avLst/>
            </a:prstGeom>
            <a:solidFill>
              <a:srgbClr val="CCFF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宣布決標製作決標紀錄</a:t>
              </a:r>
            </a:p>
          </p:txBody>
        </p:sp>
        <p:sp>
          <p:nvSpPr>
            <p:cNvPr id="90143" name="Text Box 42">
              <a:extLst>
                <a:ext uri="{FF2B5EF4-FFF2-40B4-BE49-F238E27FC236}">
                  <a16:creationId xmlns:a16="http://schemas.microsoft.com/office/drawing/2014/main" id="{6884A058-EA37-4B11-A831-28603FE9C658}"/>
                </a:ext>
              </a:extLst>
            </p:cNvPr>
            <p:cNvSpPr txBox="1">
              <a:spLocks noChangeArrowheads="1"/>
            </p:cNvSpPr>
            <p:nvPr/>
          </p:nvSpPr>
          <p:spPr bwMode="auto">
            <a:xfrm>
              <a:off x="2624" y="700"/>
              <a:ext cx="900" cy="275"/>
            </a:xfrm>
            <a:prstGeom prst="rect">
              <a:avLst/>
            </a:prstGeom>
            <a:solidFill>
              <a:srgbClr val="CCFF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宣布廢標</a:t>
              </a:r>
            </a:p>
          </p:txBody>
        </p:sp>
        <p:grpSp>
          <p:nvGrpSpPr>
            <p:cNvPr id="90144" name="Group 14">
              <a:extLst>
                <a:ext uri="{FF2B5EF4-FFF2-40B4-BE49-F238E27FC236}">
                  <a16:creationId xmlns:a16="http://schemas.microsoft.com/office/drawing/2014/main" id="{4C0B9126-BD51-44D7-BEEC-0DF6F31C222A}"/>
                </a:ext>
              </a:extLst>
            </p:cNvPr>
            <p:cNvGrpSpPr>
              <a:grpSpLocks/>
            </p:cNvGrpSpPr>
            <p:nvPr/>
          </p:nvGrpSpPr>
          <p:grpSpPr bwMode="auto">
            <a:xfrm>
              <a:off x="1288" y="672"/>
              <a:ext cx="1002" cy="342"/>
              <a:chOff x="0" y="0"/>
              <a:chExt cx="1002" cy="342"/>
            </a:xfrm>
          </p:grpSpPr>
          <p:sp>
            <p:nvSpPr>
              <p:cNvPr id="90154" name="AutoShape 43">
                <a:extLst>
                  <a:ext uri="{FF2B5EF4-FFF2-40B4-BE49-F238E27FC236}">
                    <a16:creationId xmlns:a16="http://schemas.microsoft.com/office/drawing/2014/main" id="{0FC07DEF-1B71-4914-8188-324A449E9A58}"/>
                  </a:ext>
                </a:extLst>
              </p:cNvPr>
              <p:cNvSpPr>
                <a:spLocks noChangeArrowheads="1"/>
              </p:cNvSpPr>
              <p:nvPr/>
            </p:nvSpPr>
            <p:spPr bwMode="auto">
              <a:xfrm>
                <a:off x="0" y="0"/>
                <a:ext cx="1002" cy="342"/>
              </a:xfrm>
              <a:prstGeom prst="flowChartDecision">
                <a:avLst/>
              </a:prstGeom>
              <a:solidFill>
                <a:srgbClr val="00FF00"/>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0155" name="Text Box 39">
                <a:extLst>
                  <a:ext uri="{FF2B5EF4-FFF2-40B4-BE49-F238E27FC236}">
                    <a16:creationId xmlns:a16="http://schemas.microsoft.com/office/drawing/2014/main" id="{2DF4B6A0-9CB9-47BB-A027-CE293631FC65}"/>
                  </a:ext>
                </a:extLst>
              </p:cNvPr>
              <p:cNvSpPr txBox="1">
                <a:spLocks noChangeArrowheads="1"/>
              </p:cNvSpPr>
              <p:nvPr/>
            </p:nvSpPr>
            <p:spPr bwMode="auto">
              <a:xfrm>
                <a:off x="258" y="18"/>
                <a:ext cx="50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決標</a:t>
                </a:r>
              </a:p>
            </p:txBody>
          </p:sp>
        </p:grpSp>
        <p:sp>
          <p:nvSpPr>
            <p:cNvPr id="90145" name="Text Box 44">
              <a:extLst>
                <a:ext uri="{FF2B5EF4-FFF2-40B4-BE49-F238E27FC236}">
                  <a16:creationId xmlns:a16="http://schemas.microsoft.com/office/drawing/2014/main" id="{43021E72-5F92-4453-BD5A-97F5DE6CE5A5}"/>
                </a:ext>
              </a:extLst>
            </p:cNvPr>
            <p:cNvSpPr txBox="1">
              <a:spLocks noChangeArrowheads="1"/>
            </p:cNvSpPr>
            <p:nvPr/>
          </p:nvSpPr>
          <p:spPr bwMode="auto">
            <a:xfrm>
              <a:off x="0" y="1164"/>
              <a:ext cx="1020"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刊登決標公告或定期彙送</a:t>
              </a:r>
            </a:p>
          </p:txBody>
        </p:sp>
        <p:sp>
          <p:nvSpPr>
            <p:cNvPr id="90146" name="Text Box 45">
              <a:extLst>
                <a:ext uri="{FF2B5EF4-FFF2-40B4-BE49-F238E27FC236}">
                  <a16:creationId xmlns:a16="http://schemas.microsoft.com/office/drawing/2014/main" id="{F8B73C18-691F-4A65-BD76-8B44C2ACC0D8}"/>
                </a:ext>
              </a:extLst>
            </p:cNvPr>
            <p:cNvSpPr txBox="1">
              <a:spLocks noChangeArrowheads="1"/>
            </p:cNvSpPr>
            <p:nvPr/>
          </p:nvSpPr>
          <p:spPr bwMode="auto">
            <a:xfrm>
              <a:off x="2528" y="1144"/>
              <a:ext cx="1152" cy="4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刊登無法決標公告，並註明原因</a:t>
              </a:r>
            </a:p>
          </p:txBody>
        </p:sp>
        <p:sp>
          <p:nvSpPr>
            <p:cNvPr id="90147" name="Line 47">
              <a:extLst>
                <a:ext uri="{FF2B5EF4-FFF2-40B4-BE49-F238E27FC236}">
                  <a16:creationId xmlns:a16="http://schemas.microsoft.com/office/drawing/2014/main" id="{6A857600-B99F-4514-A52C-4F35716524C1}"/>
                </a:ext>
              </a:extLst>
            </p:cNvPr>
            <p:cNvSpPr>
              <a:spLocks noChangeShapeType="1"/>
            </p:cNvSpPr>
            <p:nvPr/>
          </p:nvSpPr>
          <p:spPr bwMode="auto">
            <a:xfrm>
              <a:off x="2284" y="840"/>
              <a:ext cx="3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48" name="Line 48">
              <a:extLst>
                <a:ext uri="{FF2B5EF4-FFF2-40B4-BE49-F238E27FC236}">
                  <a16:creationId xmlns:a16="http://schemas.microsoft.com/office/drawing/2014/main" id="{46561FF2-BD4F-4464-98D5-F0F7F377A11D}"/>
                </a:ext>
              </a:extLst>
            </p:cNvPr>
            <p:cNvSpPr>
              <a:spLocks noChangeShapeType="1"/>
            </p:cNvSpPr>
            <p:nvPr/>
          </p:nvSpPr>
          <p:spPr bwMode="auto">
            <a:xfrm flipH="1">
              <a:off x="962" y="842"/>
              <a:ext cx="3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49" name="Line 50">
              <a:extLst>
                <a:ext uri="{FF2B5EF4-FFF2-40B4-BE49-F238E27FC236}">
                  <a16:creationId xmlns:a16="http://schemas.microsoft.com/office/drawing/2014/main" id="{5527DF95-33CF-49F4-AF81-12E4FA407C7D}"/>
                </a:ext>
              </a:extLst>
            </p:cNvPr>
            <p:cNvSpPr>
              <a:spLocks noChangeShapeType="1"/>
            </p:cNvSpPr>
            <p:nvPr/>
          </p:nvSpPr>
          <p:spPr bwMode="auto">
            <a:xfrm>
              <a:off x="502" y="1026"/>
              <a:ext cx="0" cy="1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50" name="Line 51">
              <a:extLst>
                <a:ext uri="{FF2B5EF4-FFF2-40B4-BE49-F238E27FC236}">
                  <a16:creationId xmlns:a16="http://schemas.microsoft.com/office/drawing/2014/main" id="{3250E0D3-E434-45AE-A079-96D0974D387B}"/>
                </a:ext>
              </a:extLst>
            </p:cNvPr>
            <p:cNvSpPr>
              <a:spLocks noChangeShapeType="1"/>
            </p:cNvSpPr>
            <p:nvPr/>
          </p:nvSpPr>
          <p:spPr bwMode="auto">
            <a:xfrm>
              <a:off x="3096" y="972"/>
              <a:ext cx="0" cy="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51" name="Text Box 52">
              <a:extLst>
                <a:ext uri="{FF2B5EF4-FFF2-40B4-BE49-F238E27FC236}">
                  <a16:creationId xmlns:a16="http://schemas.microsoft.com/office/drawing/2014/main" id="{6C2B2EA7-D3DE-4D5A-B96A-5FD23C1ED44A}"/>
                </a:ext>
              </a:extLst>
            </p:cNvPr>
            <p:cNvSpPr txBox="1">
              <a:spLocks noChangeArrowheads="1"/>
            </p:cNvSpPr>
            <p:nvPr/>
          </p:nvSpPr>
          <p:spPr bwMode="auto">
            <a:xfrm>
              <a:off x="1016" y="594"/>
              <a:ext cx="3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是</a:t>
              </a:r>
            </a:p>
          </p:txBody>
        </p:sp>
        <p:sp>
          <p:nvSpPr>
            <p:cNvPr id="90152" name="Text Box 53">
              <a:extLst>
                <a:ext uri="{FF2B5EF4-FFF2-40B4-BE49-F238E27FC236}">
                  <a16:creationId xmlns:a16="http://schemas.microsoft.com/office/drawing/2014/main" id="{D1443A28-E1DD-43ED-A902-86DEEF75DD42}"/>
                </a:ext>
              </a:extLst>
            </p:cNvPr>
            <p:cNvSpPr txBox="1">
              <a:spLocks noChangeArrowheads="1"/>
            </p:cNvSpPr>
            <p:nvPr/>
          </p:nvSpPr>
          <p:spPr bwMode="auto">
            <a:xfrm>
              <a:off x="2296" y="586"/>
              <a:ext cx="3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否</a:t>
              </a:r>
            </a:p>
          </p:txBody>
        </p:sp>
        <p:sp>
          <p:nvSpPr>
            <p:cNvPr id="90153" name="Line 54">
              <a:extLst>
                <a:ext uri="{FF2B5EF4-FFF2-40B4-BE49-F238E27FC236}">
                  <a16:creationId xmlns:a16="http://schemas.microsoft.com/office/drawing/2014/main" id="{6BB5651E-AF03-4651-A67B-4321EAF40CCB}"/>
                </a:ext>
              </a:extLst>
            </p:cNvPr>
            <p:cNvSpPr>
              <a:spLocks noChangeShapeType="1"/>
            </p:cNvSpPr>
            <p:nvPr/>
          </p:nvSpPr>
          <p:spPr bwMode="auto">
            <a:xfrm>
              <a:off x="1794" y="486"/>
              <a:ext cx="0" cy="1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90123" name="Line 56">
            <a:extLst>
              <a:ext uri="{FF2B5EF4-FFF2-40B4-BE49-F238E27FC236}">
                <a16:creationId xmlns:a16="http://schemas.microsoft.com/office/drawing/2014/main" id="{CF48115C-3DB3-46BB-BEA6-CFC43F9E95C2}"/>
              </a:ext>
            </a:extLst>
          </p:cNvPr>
          <p:cNvSpPr>
            <a:spLocks noChangeShapeType="1"/>
          </p:cNvSpPr>
          <p:nvPr/>
        </p:nvSpPr>
        <p:spPr bwMode="auto">
          <a:xfrm>
            <a:off x="819150" y="3159125"/>
            <a:ext cx="0" cy="727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24" name="Line 57">
            <a:extLst>
              <a:ext uri="{FF2B5EF4-FFF2-40B4-BE49-F238E27FC236}">
                <a16:creationId xmlns:a16="http://schemas.microsoft.com/office/drawing/2014/main" id="{088494B8-696C-4636-BCED-F3C8F6A8DB52}"/>
              </a:ext>
            </a:extLst>
          </p:cNvPr>
          <p:cNvSpPr>
            <a:spLocks noChangeShapeType="1"/>
          </p:cNvSpPr>
          <p:nvPr/>
        </p:nvSpPr>
        <p:spPr bwMode="auto">
          <a:xfrm>
            <a:off x="812800" y="3883025"/>
            <a:ext cx="311150"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25" name="Line 58">
            <a:extLst>
              <a:ext uri="{FF2B5EF4-FFF2-40B4-BE49-F238E27FC236}">
                <a16:creationId xmlns:a16="http://schemas.microsoft.com/office/drawing/2014/main" id="{C414E8F5-EA30-4BA5-99A8-8E3EEE7D88D1}"/>
              </a:ext>
            </a:extLst>
          </p:cNvPr>
          <p:cNvSpPr>
            <a:spLocks noChangeShapeType="1"/>
          </p:cNvSpPr>
          <p:nvPr/>
        </p:nvSpPr>
        <p:spPr bwMode="auto">
          <a:xfrm>
            <a:off x="6394450" y="3298825"/>
            <a:ext cx="0" cy="612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26" name="Line 60">
            <a:extLst>
              <a:ext uri="{FF2B5EF4-FFF2-40B4-BE49-F238E27FC236}">
                <a16:creationId xmlns:a16="http://schemas.microsoft.com/office/drawing/2014/main" id="{7B59726C-8657-4568-A203-3F3F1EDCB9F9}"/>
              </a:ext>
            </a:extLst>
          </p:cNvPr>
          <p:cNvSpPr>
            <a:spLocks noChangeShapeType="1"/>
          </p:cNvSpPr>
          <p:nvPr/>
        </p:nvSpPr>
        <p:spPr bwMode="auto">
          <a:xfrm flipH="1">
            <a:off x="5857875" y="3908425"/>
            <a:ext cx="539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27" name="Line 61">
            <a:extLst>
              <a:ext uri="{FF2B5EF4-FFF2-40B4-BE49-F238E27FC236}">
                <a16:creationId xmlns:a16="http://schemas.microsoft.com/office/drawing/2014/main" id="{C02CF082-84EE-4AB7-9AD3-3E8E7E61F4DA}"/>
              </a:ext>
            </a:extLst>
          </p:cNvPr>
          <p:cNvSpPr>
            <a:spLocks noChangeShapeType="1"/>
          </p:cNvSpPr>
          <p:nvPr/>
        </p:nvSpPr>
        <p:spPr bwMode="auto">
          <a:xfrm flipV="1">
            <a:off x="1670050" y="1571625"/>
            <a:ext cx="0" cy="18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28" name="Line 62">
            <a:extLst>
              <a:ext uri="{FF2B5EF4-FFF2-40B4-BE49-F238E27FC236}">
                <a16:creationId xmlns:a16="http://schemas.microsoft.com/office/drawing/2014/main" id="{05BEEFFF-8DE1-4096-8A1D-D0271C12E1D7}"/>
              </a:ext>
            </a:extLst>
          </p:cNvPr>
          <p:cNvSpPr>
            <a:spLocks noChangeShapeType="1"/>
          </p:cNvSpPr>
          <p:nvPr/>
        </p:nvSpPr>
        <p:spPr bwMode="auto">
          <a:xfrm flipV="1">
            <a:off x="5064125" y="1562100"/>
            <a:ext cx="0" cy="18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29" name="Line 63">
            <a:extLst>
              <a:ext uri="{FF2B5EF4-FFF2-40B4-BE49-F238E27FC236}">
                <a16:creationId xmlns:a16="http://schemas.microsoft.com/office/drawing/2014/main" id="{774732D0-C529-4609-8E41-42F63B79E055}"/>
              </a:ext>
            </a:extLst>
          </p:cNvPr>
          <p:cNvSpPr>
            <a:spLocks noChangeShapeType="1"/>
          </p:cNvSpPr>
          <p:nvPr/>
        </p:nvSpPr>
        <p:spPr bwMode="auto">
          <a:xfrm>
            <a:off x="5057775" y="2184400"/>
            <a:ext cx="0"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30" name="Line 64">
            <a:extLst>
              <a:ext uri="{FF2B5EF4-FFF2-40B4-BE49-F238E27FC236}">
                <a16:creationId xmlns:a16="http://schemas.microsoft.com/office/drawing/2014/main" id="{75558C57-1CB8-443C-9D7E-B359FFA1A702}"/>
              </a:ext>
            </a:extLst>
          </p:cNvPr>
          <p:cNvSpPr>
            <a:spLocks noChangeShapeType="1"/>
          </p:cNvSpPr>
          <p:nvPr/>
        </p:nvSpPr>
        <p:spPr bwMode="auto">
          <a:xfrm>
            <a:off x="1663700" y="2193925"/>
            <a:ext cx="0" cy="174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0131" name="Text Box 67">
            <a:extLst>
              <a:ext uri="{FF2B5EF4-FFF2-40B4-BE49-F238E27FC236}">
                <a16:creationId xmlns:a16="http://schemas.microsoft.com/office/drawing/2014/main" id="{08A589E0-F210-413E-B2D3-572FE69088CE}"/>
              </a:ext>
            </a:extLst>
          </p:cNvPr>
          <p:cNvSpPr txBox="1">
            <a:spLocks noChangeArrowheads="1"/>
          </p:cNvSpPr>
          <p:nvPr/>
        </p:nvSpPr>
        <p:spPr bwMode="auto">
          <a:xfrm>
            <a:off x="7162800" y="1104900"/>
            <a:ext cx="1828800" cy="906463"/>
          </a:xfrm>
          <a:prstGeom prst="rect">
            <a:avLst/>
          </a:prstGeom>
          <a:solidFill>
            <a:srgbClr val="FFCCFF"/>
          </a:solidFill>
          <a:ln w="9525">
            <a:solidFill>
              <a:srgbClr val="000000"/>
            </a:solidFill>
            <a:prstDash val="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80000"/>
              </a:lnSpc>
              <a:spcBef>
                <a:spcPct val="1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Q1</a:t>
            </a:r>
            <a:r>
              <a:rPr lang="zh-TW" altLang="en-US" sz="2200" b="0">
                <a:solidFill>
                  <a:schemeClr val="tx1"/>
                </a:solidFill>
                <a:latin typeface="Calibri" panose="020F0502020204030204" pitchFamily="34" charset="0"/>
                <a:ea typeface="新細明體" panose="02020500000000000000" pitchFamily="18" charset="-120"/>
              </a:rPr>
              <a:t>：</a:t>
            </a:r>
            <a:r>
              <a:rPr lang="zh-TW" altLang="en-US" sz="2200" b="0">
                <a:solidFill>
                  <a:schemeClr val="tx1"/>
                </a:solidFill>
                <a:latin typeface="Calibri" panose="020F0502020204030204" pitchFamily="34" charset="0"/>
                <a:ea typeface="標楷體" panose="03000509000000000000" pitchFamily="65" charset="-120"/>
              </a:rPr>
              <a:t>機關首長得否不接受評選結果</a:t>
            </a:r>
            <a:r>
              <a:rPr lang="en-US" altLang="zh-TW" sz="2200" b="0">
                <a:solidFill>
                  <a:schemeClr val="tx1"/>
                </a:solidFill>
                <a:latin typeface="Calibri" panose="020F0502020204030204" pitchFamily="34" charset="0"/>
                <a:ea typeface="標楷體" panose="03000509000000000000" pitchFamily="65" charset="-120"/>
              </a:rPr>
              <a:t>?</a:t>
            </a:r>
          </a:p>
        </p:txBody>
      </p:sp>
      <p:sp>
        <p:nvSpPr>
          <p:cNvPr id="90132" name="Text Box 69">
            <a:extLst>
              <a:ext uri="{FF2B5EF4-FFF2-40B4-BE49-F238E27FC236}">
                <a16:creationId xmlns:a16="http://schemas.microsoft.com/office/drawing/2014/main" id="{7BCA7AF7-675F-4DC2-B273-570A7A38D59E}"/>
              </a:ext>
            </a:extLst>
          </p:cNvPr>
          <p:cNvSpPr txBox="1">
            <a:spLocks noChangeArrowheads="1"/>
          </p:cNvSpPr>
          <p:nvPr/>
        </p:nvSpPr>
        <p:spPr bwMode="auto">
          <a:xfrm>
            <a:off x="7137400" y="4381500"/>
            <a:ext cx="1828800" cy="906463"/>
          </a:xfrm>
          <a:prstGeom prst="rect">
            <a:avLst/>
          </a:prstGeom>
          <a:solidFill>
            <a:srgbClr val="FFCCFF"/>
          </a:solidFill>
          <a:ln w="9525">
            <a:solidFill>
              <a:srgbClr val="000000"/>
            </a:solidFill>
            <a:prstDash val="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80000"/>
              </a:lnSpc>
              <a:spcBef>
                <a:spcPct val="1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Q3</a:t>
            </a:r>
            <a:r>
              <a:rPr lang="zh-TW" altLang="en-US" sz="2200" b="0">
                <a:solidFill>
                  <a:schemeClr val="tx1"/>
                </a:solidFill>
                <a:latin typeface="Calibri" panose="020F0502020204030204" pitchFamily="34" charset="0"/>
                <a:ea typeface="標楷體" panose="03000509000000000000" pitchFamily="65" charset="-120"/>
              </a:rPr>
              <a:t>：廢標後是否須改選評選委員</a:t>
            </a:r>
            <a:r>
              <a:rPr lang="en-US" altLang="zh-TW" sz="2200" b="0">
                <a:solidFill>
                  <a:schemeClr val="tx1"/>
                </a:solidFill>
                <a:latin typeface="Calibri" panose="020F0502020204030204" pitchFamily="34" charset="0"/>
                <a:ea typeface="標楷體" panose="03000509000000000000" pitchFamily="65" charset="-120"/>
              </a:rPr>
              <a:t>?</a:t>
            </a:r>
          </a:p>
        </p:txBody>
      </p:sp>
      <p:sp>
        <p:nvSpPr>
          <p:cNvPr id="90133" name="Text Box 71">
            <a:extLst>
              <a:ext uri="{FF2B5EF4-FFF2-40B4-BE49-F238E27FC236}">
                <a16:creationId xmlns:a16="http://schemas.microsoft.com/office/drawing/2014/main" id="{6271A3D5-5058-4DE7-8FEC-F50450E443A4}"/>
              </a:ext>
            </a:extLst>
          </p:cNvPr>
          <p:cNvSpPr txBox="1">
            <a:spLocks noChangeArrowheads="1"/>
          </p:cNvSpPr>
          <p:nvPr/>
        </p:nvSpPr>
        <p:spPr bwMode="auto">
          <a:xfrm>
            <a:off x="7162800" y="2578100"/>
            <a:ext cx="1828800" cy="1174750"/>
          </a:xfrm>
          <a:prstGeom prst="rect">
            <a:avLst/>
          </a:prstGeom>
          <a:solidFill>
            <a:srgbClr val="FFCCFF"/>
          </a:solidFill>
          <a:ln w="9525">
            <a:solidFill>
              <a:srgbClr val="000000"/>
            </a:solidFill>
            <a:prstDash val="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80000"/>
              </a:lnSpc>
              <a:spcBef>
                <a:spcPct val="10000"/>
              </a:spcBef>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Q2</a:t>
            </a:r>
            <a:r>
              <a:rPr lang="zh-TW" altLang="en-US" sz="2200" b="0">
                <a:solidFill>
                  <a:schemeClr val="tx1"/>
                </a:solidFill>
                <a:latin typeface="Calibri" panose="020F0502020204030204" pitchFamily="34" charset="0"/>
                <a:ea typeface="標楷體" panose="03000509000000000000" pitchFamily="65" charset="-120"/>
              </a:rPr>
              <a:t>：如</a:t>
            </a:r>
            <a:r>
              <a:rPr lang="zh-TW" altLang="en-US" sz="2200">
                <a:solidFill>
                  <a:schemeClr val="tx1"/>
                </a:solidFill>
                <a:latin typeface="Calibri" panose="020F0502020204030204" pitchFamily="34" charset="0"/>
                <a:ea typeface="標楷體" panose="03000509000000000000" pitchFamily="65" charset="-120"/>
              </a:rPr>
              <a:t>未訂底價</a:t>
            </a:r>
            <a:r>
              <a:rPr lang="zh-TW" altLang="en-US" sz="2200" b="0">
                <a:solidFill>
                  <a:schemeClr val="tx1"/>
                </a:solidFill>
                <a:latin typeface="Calibri" panose="020F0502020204030204" pitchFamily="34" charset="0"/>
                <a:ea typeface="標楷體" panose="03000509000000000000" pitchFamily="65" charset="-120"/>
              </a:rPr>
              <a:t>，無議</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比</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價程序即決標</a:t>
            </a:r>
            <a:r>
              <a:rPr lang="en-US" altLang="zh-TW" sz="2200" b="0">
                <a:solidFill>
                  <a:schemeClr val="tx1"/>
                </a:solidFill>
                <a:latin typeface="Calibri" panose="020F0502020204030204" pitchFamily="34" charset="0"/>
                <a:ea typeface="標楷體" panose="03000509000000000000" pitchFamily="65" charset="-120"/>
              </a:rPr>
              <a:t>?</a:t>
            </a:r>
          </a:p>
        </p:txBody>
      </p:sp>
      <p:sp>
        <p:nvSpPr>
          <p:cNvPr id="90134" name="Line 72">
            <a:extLst>
              <a:ext uri="{FF2B5EF4-FFF2-40B4-BE49-F238E27FC236}">
                <a16:creationId xmlns:a16="http://schemas.microsoft.com/office/drawing/2014/main" id="{488DD4F8-9CA1-4E5F-B902-76BD1985E1B2}"/>
              </a:ext>
            </a:extLst>
          </p:cNvPr>
          <p:cNvSpPr>
            <a:spLocks noChangeShapeType="1"/>
          </p:cNvSpPr>
          <p:nvPr/>
        </p:nvSpPr>
        <p:spPr bwMode="auto">
          <a:xfrm flipH="1">
            <a:off x="0" y="2374900"/>
            <a:ext cx="469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35" name="Line 73">
            <a:extLst>
              <a:ext uri="{FF2B5EF4-FFF2-40B4-BE49-F238E27FC236}">
                <a16:creationId xmlns:a16="http://schemas.microsoft.com/office/drawing/2014/main" id="{A83DD083-9D6E-47C2-8D46-30CF0710E508}"/>
              </a:ext>
            </a:extLst>
          </p:cNvPr>
          <p:cNvSpPr>
            <a:spLocks noChangeShapeType="1"/>
          </p:cNvSpPr>
          <p:nvPr/>
        </p:nvSpPr>
        <p:spPr bwMode="auto">
          <a:xfrm flipH="1">
            <a:off x="0" y="4267200"/>
            <a:ext cx="469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36" name="Text Box 74">
            <a:extLst>
              <a:ext uri="{FF2B5EF4-FFF2-40B4-BE49-F238E27FC236}">
                <a16:creationId xmlns:a16="http://schemas.microsoft.com/office/drawing/2014/main" id="{099C0031-E6B7-4376-A8A1-AD098F7F887E}"/>
              </a:ext>
            </a:extLst>
          </p:cNvPr>
          <p:cNvSpPr txBox="1">
            <a:spLocks noChangeArrowheads="1"/>
          </p:cNvSpPr>
          <p:nvPr/>
        </p:nvSpPr>
        <p:spPr bwMode="auto">
          <a:xfrm>
            <a:off x="0" y="2463800"/>
            <a:ext cx="51911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0137" name="Text Box 75">
            <a:extLst>
              <a:ext uri="{FF2B5EF4-FFF2-40B4-BE49-F238E27FC236}">
                <a16:creationId xmlns:a16="http://schemas.microsoft.com/office/drawing/2014/main" id="{D440EE0C-1076-470E-B21E-CB3198D734C3}"/>
              </a:ext>
            </a:extLst>
          </p:cNvPr>
          <p:cNvSpPr txBox="1">
            <a:spLocks noChangeArrowheads="1"/>
          </p:cNvSpPr>
          <p:nvPr/>
        </p:nvSpPr>
        <p:spPr bwMode="auto">
          <a:xfrm>
            <a:off x="0" y="2679700"/>
            <a:ext cx="5191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議價程序</a:t>
            </a:r>
          </a:p>
        </p:txBody>
      </p:sp>
      <p:sp>
        <p:nvSpPr>
          <p:cNvPr id="90138" name="Line 76">
            <a:extLst>
              <a:ext uri="{FF2B5EF4-FFF2-40B4-BE49-F238E27FC236}">
                <a16:creationId xmlns:a16="http://schemas.microsoft.com/office/drawing/2014/main" id="{7EA3ED4C-3C14-4391-8C69-B1FA1B447BD6}"/>
              </a:ext>
            </a:extLst>
          </p:cNvPr>
          <p:cNvSpPr>
            <a:spLocks noChangeShapeType="1"/>
          </p:cNvSpPr>
          <p:nvPr/>
        </p:nvSpPr>
        <p:spPr bwMode="auto">
          <a:xfrm>
            <a:off x="266700" y="2362200"/>
            <a:ext cx="0" cy="317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39" name="Line 77">
            <a:extLst>
              <a:ext uri="{FF2B5EF4-FFF2-40B4-BE49-F238E27FC236}">
                <a16:creationId xmlns:a16="http://schemas.microsoft.com/office/drawing/2014/main" id="{86E28B23-B532-48D8-8689-145A124AC9C6}"/>
              </a:ext>
            </a:extLst>
          </p:cNvPr>
          <p:cNvSpPr>
            <a:spLocks noChangeShapeType="1"/>
          </p:cNvSpPr>
          <p:nvPr/>
        </p:nvSpPr>
        <p:spPr bwMode="auto">
          <a:xfrm>
            <a:off x="266700" y="3911600"/>
            <a:ext cx="0" cy="35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0140" name="Line 79">
            <a:extLst>
              <a:ext uri="{FF2B5EF4-FFF2-40B4-BE49-F238E27FC236}">
                <a16:creationId xmlns:a16="http://schemas.microsoft.com/office/drawing/2014/main" id="{846354A8-8EC0-4A72-A36C-BA9E10684491}"/>
              </a:ext>
            </a:extLst>
          </p:cNvPr>
          <p:cNvSpPr>
            <a:spLocks noChangeShapeType="1"/>
          </p:cNvSpPr>
          <p:nvPr/>
        </p:nvSpPr>
        <p:spPr bwMode="auto">
          <a:xfrm>
            <a:off x="6337300" y="4800600"/>
            <a:ext cx="812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頁尾版面配置區 2">
            <a:extLst>
              <a:ext uri="{FF2B5EF4-FFF2-40B4-BE49-F238E27FC236}">
                <a16:creationId xmlns:a16="http://schemas.microsoft.com/office/drawing/2014/main" id="{41EC51F6-30DD-46B6-8D10-35AB7612F4E6}"/>
              </a:ext>
            </a:extLst>
          </p:cNvPr>
          <p:cNvSpPr txBox="1">
            <a:spLocks noGrp="1" noChangeArrowheads="1"/>
          </p:cNvSpPr>
          <p:nvPr/>
        </p:nvSpPr>
        <p:spPr bwMode="auto">
          <a:xfrm>
            <a:off x="142875" y="6572250"/>
            <a:ext cx="2533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20000"/>
              </a:spcBef>
              <a:buClr>
                <a:srgbClr val="0000FF"/>
              </a:buClr>
              <a:buFont typeface="Wingdings" panose="05000000000000000000" pitchFamily="2" charset="2"/>
              <a:buNone/>
            </a:pPr>
            <a:r>
              <a:rPr lang="en-US" altLang="zh-TW" sz="1000" b="0" i="1">
                <a:solidFill>
                  <a:srgbClr val="777777"/>
                </a:solidFill>
                <a:latin typeface="Calibri" panose="020F0502020204030204" pitchFamily="34" charset="0"/>
                <a:ea typeface="華康談楷體W5"/>
                <a:cs typeface="華康談楷體W5"/>
              </a:rPr>
              <a:t>1020410工程會推動仲裁工作</a:t>
            </a:r>
          </a:p>
        </p:txBody>
      </p:sp>
      <p:sp>
        <p:nvSpPr>
          <p:cNvPr id="92163" name="文字方塊 5">
            <a:extLst>
              <a:ext uri="{FF2B5EF4-FFF2-40B4-BE49-F238E27FC236}">
                <a16:creationId xmlns:a16="http://schemas.microsoft.com/office/drawing/2014/main" id="{C257C048-2512-4C65-91B5-2078BF80ECC1}"/>
              </a:ext>
            </a:extLst>
          </p:cNvPr>
          <p:cNvSpPr txBox="1">
            <a:spLocks noChangeArrowheads="1"/>
          </p:cNvSpPr>
          <p:nvPr/>
        </p:nvSpPr>
        <p:spPr bwMode="auto">
          <a:xfrm>
            <a:off x="771525" y="1390650"/>
            <a:ext cx="769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39941" name="矩形 8">
            <a:extLst>
              <a:ext uri="{FF2B5EF4-FFF2-40B4-BE49-F238E27FC236}">
                <a16:creationId xmlns:a16="http://schemas.microsoft.com/office/drawing/2014/main" id="{D41B4AFE-4810-42CC-9B08-98EED02E0492}"/>
              </a:ext>
            </a:extLst>
          </p:cNvPr>
          <p:cNvSpPr>
            <a:spLocks noChangeArrowheads="1"/>
          </p:cNvSpPr>
          <p:nvPr/>
        </p:nvSpPr>
        <p:spPr bwMode="auto">
          <a:xfrm>
            <a:off x="219075" y="1152525"/>
            <a:ext cx="8782050" cy="4710392"/>
          </a:xfrm>
          <a:prstGeom prst="rect">
            <a:avLst/>
          </a:prstGeom>
          <a:noFill/>
          <a:ln w="9525">
            <a:noFill/>
            <a:miter lim="800000"/>
            <a:headEnd/>
            <a:tailEnd/>
          </a:ln>
        </p:spPr>
        <p:txBody>
          <a:bodyPr>
            <a:spAutoFit/>
          </a:bodyPr>
          <a:lstStyle/>
          <a:p>
            <a:pPr marL="177800" indent="-177800" eaLnBrk="1" hangingPunct="1">
              <a:lnSpc>
                <a:spcPct val="110000"/>
              </a:lnSpc>
              <a:buClr>
                <a:srgbClr val="CC6600"/>
              </a:buClr>
              <a:buSzPct val="100000"/>
              <a:buFont typeface="Wingdings" pitchFamily="2" charset="2"/>
              <a:buChar char="Ø"/>
              <a:defRPr/>
            </a:pPr>
            <a:r>
              <a:rPr lang="zh-TW" altLang="en-US" sz="2400" dirty="0"/>
              <a:t>依採購法第</a:t>
            </a:r>
            <a:r>
              <a:rPr lang="en-US" sz="2400" dirty="0"/>
              <a:t>49</a:t>
            </a:r>
            <a:r>
              <a:rPr lang="zh-TW" altLang="en-US" sz="2400" dirty="0"/>
              <a:t>條規定，將公開徵求廠商提供書面報價或企劃書</a:t>
            </a:r>
            <a:endParaRPr lang="en-US" sz="2400" dirty="0"/>
          </a:p>
          <a:p>
            <a:pPr marL="177800" indent="-177800" eaLnBrk="1" hangingPunct="1">
              <a:lnSpc>
                <a:spcPct val="110000"/>
              </a:lnSpc>
              <a:buFont typeface="Arial" panose="020B0604020202020204" pitchFamily="34" charset="0"/>
              <a:buNone/>
              <a:defRPr/>
            </a:pPr>
            <a:r>
              <a:rPr lang="zh-TW" altLang="en-US" sz="2400" dirty="0"/>
              <a:t>    之公告，公開於主管機關之資訊網路或刊登於政府採購公報，</a:t>
            </a:r>
            <a:endParaRPr lang="en-US" sz="2400" dirty="0"/>
          </a:p>
          <a:p>
            <a:pPr marL="177800" indent="-177800" eaLnBrk="1" hangingPunct="1">
              <a:lnSpc>
                <a:spcPct val="110000"/>
              </a:lnSpc>
              <a:buFont typeface="Arial" panose="020B0604020202020204" pitchFamily="34" charset="0"/>
              <a:buNone/>
              <a:defRPr/>
            </a:pPr>
            <a:r>
              <a:rPr lang="zh-TW" altLang="en-US" sz="2400" dirty="0"/>
              <a:t>    以取得三家以上廠商之書面報價或企劃書，</a:t>
            </a:r>
            <a:r>
              <a:rPr lang="zh-TW" altLang="en-US" sz="2400" b="1" u="sng" dirty="0">
                <a:solidFill>
                  <a:srgbClr val="FF0000"/>
                </a:solidFill>
                <a:effectLst>
                  <a:outerShdw blurRad="38100" dist="38100" dir="2700000" algn="tl">
                    <a:srgbClr val="C0C0C0"/>
                  </a:outerShdw>
                </a:effectLst>
              </a:rPr>
              <a:t>擇符合需要者辦理</a:t>
            </a:r>
            <a:endParaRPr lang="en-US" sz="2400" b="1" u="sng" dirty="0">
              <a:solidFill>
                <a:srgbClr val="FF0000"/>
              </a:solidFill>
              <a:effectLst>
                <a:outerShdw blurRad="38100" dist="38100" dir="2700000" algn="tl">
                  <a:srgbClr val="C0C0C0"/>
                </a:outerShdw>
              </a:effectLst>
            </a:endParaRPr>
          </a:p>
          <a:p>
            <a:pPr marL="177800" indent="-177800" eaLnBrk="1" hangingPunct="1">
              <a:lnSpc>
                <a:spcPct val="110000"/>
              </a:lnSpc>
              <a:buFont typeface="Arial" panose="020B0604020202020204" pitchFamily="34" charset="0"/>
              <a:buNone/>
              <a:defRPr/>
            </a:pPr>
            <a:r>
              <a:rPr lang="zh-TW" altLang="en-US" sz="2400" b="1" dirty="0">
                <a:solidFill>
                  <a:srgbClr val="FF0000"/>
                </a:solidFill>
                <a:effectLst>
                  <a:outerShdw blurRad="38100" dist="38100" dir="2700000" algn="tl">
                    <a:srgbClr val="C0C0C0"/>
                  </a:outerShdw>
                </a:effectLst>
              </a:rPr>
              <a:t>    </a:t>
            </a:r>
            <a:r>
              <a:rPr lang="zh-TW" altLang="en-US" sz="2400" b="1" u="sng" dirty="0">
                <a:solidFill>
                  <a:srgbClr val="FF0000"/>
                </a:solidFill>
                <a:effectLst>
                  <a:outerShdw blurRad="38100" dist="38100" dir="2700000" algn="tl">
                    <a:srgbClr val="C0C0C0"/>
                  </a:outerShdw>
                </a:effectLst>
              </a:rPr>
              <a:t>比價或議價。</a:t>
            </a:r>
            <a:r>
              <a:rPr lang="zh-TW" altLang="en-US" sz="2400" b="1" dirty="0">
                <a:solidFill>
                  <a:srgbClr val="CC00FF"/>
                </a:solidFill>
              </a:rPr>
              <a:t> </a:t>
            </a:r>
            <a:r>
              <a:rPr lang="en-US" sz="2400" dirty="0"/>
              <a:t>(</a:t>
            </a:r>
            <a:r>
              <a:rPr lang="zh-TW" altLang="en-US" sz="2400" dirty="0"/>
              <a:t>決標原則</a:t>
            </a:r>
            <a:r>
              <a:rPr lang="en-US" sz="2400" dirty="0"/>
              <a:t>=&gt;</a:t>
            </a:r>
            <a:r>
              <a:rPr lang="zh-TW" altLang="en-US" sz="2400" dirty="0"/>
              <a:t>最低標</a:t>
            </a:r>
            <a:r>
              <a:rPr lang="en-US" sz="2400" dirty="0"/>
              <a:t>or</a:t>
            </a:r>
            <a:r>
              <a:rPr lang="zh-TW" altLang="en-US" sz="2400" dirty="0"/>
              <a:t>參考</a:t>
            </a:r>
            <a:r>
              <a:rPr lang="en-US" altLang="zh-TW" sz="2400" dirty="0"/>
              <a:t>(</a:t>
            </a:r>
            <a:r>
              <a:rPr lang="zh-TW" altLang="en-US" sz="2400" dirty="0"/>
              <a:t>取</a:t>
            </a:r>
            <a:r>
              <a:rPr lang="en-US" altLang="zh-TW" sz="2400" dirty="0"/>
              <a:t>)</a:t>
            </a:r>
            <a:r>
              <a:rPr lang="zh-TW" altLang="en-US" sz="2400" dirty="0"/>
              <a:t>最有利標精神</a:t>
            </a:r>
            <a:r>
              <a:rPr lang="en-US" sz="2400" dirty="0"/>
              <a:t>)</a:t>
            </a:r>
          </a:p>
          <a:p>
            <a:pPr marL="177800" indent="-177800" eaLnBrk="1" hangingPunct="1">
              <a:lnSpc>
                <a:spcPct val="110000"/>
              </a:lnSpc>
              <a:buFont typeface="Wingdings" pitchFamily="2" charset="2"/>
              <a:buChar char="Ø"/>
              <a:defRPr/>
            </a:pPr>
            <a:r>
              <a:rPr lang="zh-TW" altLang="en-US" sz="2400" dirty="0">
                <a:solidFill>
                  <a:srgbClr val="0066FF"/>
                </a:solidFill>
              </a:rPr>
              <a:t>本會</a:t>
            </a:r>
            <a:r>
              <a:rPr lang="en-US" sz="2400" dirty="0">
                <a:solidFill>
                  <a:srgbClr val="0066FF"/>
                </a:solidFill>
              </a:rPr>
              <a:t>1</a:t>
            </a:r>
            <a:r>
              <a:rPr lang="en-US" altLang="zh-TW" sz="2400" dirty="0">
                <a:solidFill>
                  <a:srgbClr val="0066FF"/>
                </a:solidFill>
              </a:rPr>
              <a:t>10</a:t>
            </a:r>
            <a:r>
              <a:rPr lang="zh-TW" altLang="en-US" sz="2400" dirty="0">
                <a:solidFill>
                  <a:srgbClr val="0066FF"/>
                </a:solidFill>
              </a:rPr>
              <a:t>年</a:t>
            </a:r>
            <a:r>
              <a:rPr lang="en-US" altLang="zh-TW" sz="2400" dirty="0">
                <a:solidFill>
                  <a:srgbClr val="0066FF"/>
                </a:solidFill>
              </a:rPr>
              <a:t>10</a:t>
            </a:r>
            <a:r>
              <a:rPr lang="zh-TW" altLang="en-US" sz="2400" dirty="0">
                <a:solidFill>
                  <a:srgbClr val="0066FF"/>
                </a:solidFill>
              </a:rPr>
              <a:t>月</a:t>
            </a:r>
            <a:r>
              <a:rPr lang="en-US" altLang="zh-TW" sz="2400" dirty="0">
                <a:solidFill>
                  <a:srgbClr val="0066FF"/>
                </a:solidFill>
              </a:rPr>
              <a:t>4</a:t>
            </a:r>
            <a:r>
              <a:rPr lang="zh-TW" altLang="en-US" sz="2400" dirty="0">
                <a:solidFill>
                  <a:srgbClr val="0066FF"/>
                </a:solidFill>
              </a:rPr>
              <a:t>日工程企字第</a:t>
            </a:r>
            <a:r>
              <a:rPr lang="en-US" altLang="zh-TW" sz="2400" dirty="0">
                <a:solidFill>
                  <a:srgbClr val="0066FF"/>
                </a:solidFill>
              </a:rPr>
              <a:t>1100017637</a:t>
            </a:r>
            <a:r>
              <a:rPr lang="zh-TW" altLang="en-US" sz="2400" dirty="0">
                <a:solidFill>
                  <a:srgbClr val="0066FF"/>
                </a:solidFill>
              </a:rPr>
              <a:t>號函釋例</a:t>
            </a:r>
            <a:r>
              <a:rPr lang="zh-TW" altLang="en-US" sz="2400" dirty="0">
                <a:solidFill>
                  <a:srgbClr val="0066FF"/>
                </a:solidFill>
                <a:ea typeface="新細明體" pitchFamily="18" charset="-120"/>
              </a:rPr>
              <a:t>：</a:t>
            </a:r>
          </a:p>
          <a:p>
            <a:pPr marL="177800" indent="-177800" eaLnBrk="1" hangingPunct="1">
              <a:lnSpc>
                <a:spcPct val="110000"/>
              </a:lnSpc>
              <a:buFont typeface="Arial" panose="020B0604020202020204" pitchFamily="34" charset="0"/>
              <a:buNone/>
              <a:defRPr/>
            </a:pPr>
            <a:r>
              <a:rPr lang="zh-TW" altLang="en-US" b="1" dirty="0">
                <a:solidFill>
                  <a:srgbClr val="0000FF"/>
                </a:solidFill>
              </a:rPr>
              <a:t>   </a:t>
            </a:r>
            <a:r>
              <a:rPr lang="en-US" dirty="0"/>
              <a:t>&gt;</a:t>
            </a:r>
            <a:r>
              <a:rPr lang="zh-TW" altLang="en-US" dirty="0"/>
              <a:t>機關辦理未達公告金額而逾公告金額十分之一之採購，依本法第</a:t>
            </a:r>
            <a:r>
              <a:rPr lang="en-US" dirty="0"/>
              <a:t>49</a:t>
            </a:r>
          </a:p>
          <a:p>
            <a:pPr marL="354013" indent="-354013" eaLnBrk="1" hangingPunct="1">
              <a:lnSpc>
                <a:spcPct val="110000"/>
              </a:lnSpc>
              <a:buFont typeface="Arial" panose="020B0604020202020204" pitchFamily="34" charset="0"/>
              <a:buNone/>
              <a:defRPr/>
            </a:pPr>
            <a:r>
              <a:rPr lang="zh-TW" altLang="en-US" dirty="0"/>
              <a:t>     條規定，公開取得</a:t>
            </a:r>
            <a:r>
              <a:rPr lang="en-US" dirty="0"/>
              <a:t>3</a:t>
            </a:r>
            <a:r>
              <a:rPr lang="zh-TW" altLang="en-US" dirty="0"/>
              <a:t>家以上廠商之書面報價或企劃書，</a:t>
            </a:r>
            <a:r>
              <a:rPr lang="zh-TW" altLang="en-US" b="1" u="sng" dirty="0">
                <a:solidFill>
                  <a:srgbClr val="FF0000"/>
                </a:solidFill>
                <a:effectLst>
                  <a:outerShdw blurRad="38100" dist="38100" dir="2700000" algn="tl">
                    <a:srgbClr val="C0C0C0"/>
                  </a:outerShdw>
                </a:effectLst>
              </a:rPr>
              <a:t>如改採限制性招標者，其後議、比價之作業程序及規定，適用本法關於限制性招標之規定。</a:t>
            </a:r>
          </a:p>
          <a:p>
            <a:pPr marL="177800" indent="-177800" eaLnBrk="1" hangingPunct="1">
              <a:lnSpc>
                <a:spcPct val="110000"/>
              </a:lnSpc>
              <a:buFont typeface="Arial" panose="020B0604020202020204" pitchFamily="34" charset="0"/>
              <a:buNone/>
              <a:defRPr/>
            </a:pPr>
            <a:r>
              <a:rPr lang="zh-TW" altLang="en-US" dirty="0"/>
              <a:t>   </a:t>
            </a:r>
            <a:r>
              <a:rPr lang="en-US" dirty="0"/>
              <a:t>&gt;</a:t>
            </a:r>
            <a:r>
              <a:rPr lang="zh-TW" altLang="en-US" dirty="0"/>
              <a:t>機關依「中央機關未達公告金額採購招標辦法」第</a:t>
            </a:r>
            <a:r>
              <a:rPr lang="en-US" dirty="0"/>
              <a:t>2</a:t>
            </a:r>
            <a:r>
              <a:rPr lang="zh-TW" altLang="en-US" dirty="0"/>
              <a:t>條第</a:t>
            </a:r>
            <a:r>
              <a:rPr lang="en-US" dirty="0"/>
              <a:t>3</a:t>
            </a:r>
            <a:r>
              <a:rPr lang="zh-TW" altLang="en-US" dirty="0"/>
              <a:t>項規定</a:t>
            </a:r>
            <a:r>
              <a:rPr lang="zh-TW" altLang="en-US" dirty="0">
                <a:solidFill>
                  <a:srgbClr val="FF0000"/>
                </a:solidFill>
              </a:rPr>
              <a:t>於</a:t>
            </a:r>
            <a:endParaRPr lang="en-US" dirty="0">
              <a:solidFill>
                <a:srgbClr val="FF0000"/>
              </a:solidFill>
            </a:endParaRPr>
          </a:p>
          <a:p>
            <a:pPr marL="177800" indent="-177800" eaLnBrk="1" hangingPunct="1">
              <a:lnSpc>
                <a:spcPct val="110000"/>
              </a:lnSpc>
              <a:buFont typeface="Arial" panose="020B0604020202020204" pitchFamily="34" charset="0"/>
              <a:buNone/>
              <a:defRPr/>
            </a:pPr>
            <a:r>
              <a:rPr lang="zh-TW" altLang="en-US" dirty="0">
                <a:solidFill>
                  <a:srgbClr val="FF0000"/>
                </a:solidFill>
              </a:rPr>
              <a:t>     公告或招標文件訂明開標時間地點者，依該辦法第</a:t>
            </a:r>
            <a:r>
              <a:rPr lang="en-US" dirty="0">
                <a:solidFill>
                  <a:srgbClr val="FF0000"/>
                </a:solidFill>
              </a:rPr>
              <a:t>4</a:t>
            </a:r>
            <a:r>
              <a:rPr lang="zh-TW" altLang="en-US" dirty="0">
                <a:solidFill>
                  <a:srgbClr val="FF0000"/>
                </a:solidFill>
              </a:rPr>
              <a:t>條第</a:t>
            </a:r>
            <a:r>
              <a:rPr lang="en-US" dirty="0">
                <a:solidFill>
                  <a:srgbClr val="FF0000"/>
                </a:solidFill>
              </a:rPr>
              <a:t>1</a:t>
            </a:r>
            <a:r>
              <a:rPr lang="zh-TW" altLang="en-US" dirty="0">
                <a:solidFill>
                  <a:srgbClr val="FF0000"/>
                </a:solidFill>
              </a:rPr>
              <a:t>項規定，</a:t>
            </a:r>
            <a:endParaRPr lang="en-US" dirty="0">
              <a:solidFill>
                <a:srgbClr val="FF0000"/>
              </a:solidFill>
            </a:endParaRPr>
          </a:p>
          <a:p>
            <a:pPr marL="177800" indent="-177800" eaLnBrk="1" hangingPunct="1">
              <a:lnSpc>
                <a:spcPct val="110000"/>
              </a:lnSpc>
              <a:buFont typeface="Arial" panose="020B0604020202020204" pitchFamily="34" charset="0"/>
              <a:buNone/>
              <a:defRPr/>
            </a:pPr>
            <a:r>
              <a:rPr lang="zh-TW" altLang="en-US" dirty="0">
                <a:solidFill>
                  <a:srgbClr val="FF0000"/>
                </a:solidFill>
              </a:rPr>
              <a:t>     </a:t>
            </a:r>
            <a:r>
              <a:rPr lang="zh-TW" altLang="en-US" u="sng" dirty="0">
                <a:solidFill>
                  <a:srgbClr val="FF0000"/>
                </a:solidFill>
              </a:rPr>
              <a:t>適用本法開標程序。</a:t>
            </a:r>
          </a:p>
        </p:txBody>
      </p:sp>
      <p:sp>
        <p:nvSpPr>
          <p:cNvPr id="92165" name="文字方塊 6">
            <a:extLst>
              <a:ext uri="{FF2B5EF4-FFF2-40B4-BE49-F238E27FC236}">
                <a16:creationId xmlns:a16="http://schemas.microsoft.com/office/drawing/2014/main" id="{D3C47312-625B-43EB-A783-B987FA3E37DF}"/>
              </a:ext>
            </a:extLst>
          </p:cNvPr>
          <p:cNvSpPr txBox="1">
            <a:spLocks noChangeArrowheads="1"/>
          </p:cNvSpPr>
          <p:nvPr/>
        </p:nvSpPr>
        <p:spPr bwMode="auto">
          <a:xfrm>
            <a:off x="520700" y="422275"/>
            <a:ext cx="78565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900" b="0">
                <a:solidFill>
                  <a:schemeClr val="tx1"/>
                </a:solidFill>
                <a:latin typeface="Calibri" panose="020F0502020204030204" pitchFamily="34" charset="0"/>
                <a:ea typeface="標楷體" panose="03000509000000000000" pitchFamily="65" charset="-120"/>
              </a:rPr>
              <a:t>公開取得報價單或企劃書之比議價</a:t>
            </a:r>
            <a:r>
              <a:rPr lang="en-US" altLang="zh-TW" sz="2900" b="0">
                <a:solidFill>
                  <a:schemeClr val="tx1"/>
                </a:solidFill>
                <a:latin typeface="Calibri" panose="020F0502020204030204" pitchFamily="34" charset="0"/>
                <a:ea typeface="標楷體" panose="03000509000000000000" pitchFamily="65" charset="-120"/>
              </a:rPr>
              <a:t>(</a:t>
            </a:r>
            <a:r>
              <a:rPr lang="zh-TW" altLang="en-US" sz="2900" b="0">
                <a:solidFill>
                  <a:schemeClr val="tx1"/>
                </a:solidFill>
                <a:latin typeface="Calibri" panose="020F0502020204030204" pitchFamily="34" charset="0"/>
                <a:ea typeface="標楷體" panose="03000509000000000000" pitchFamily="65" charset="-120"/>
              </a:rPr>
              <a:t>最低標</a:t>
            </a:r>
            <a:r>
              <a:rPr lang="en-US" altLang="zh-TW" sz="2900" b="0">
                <a:solidFill>
                  <a:schemeClr val="tx1"/>
                </a:solidFill>
                <a:latin typeface="Calibri" panose="020F0502020204030204" pitchFamily="34" charset="0"/>
                <a:ea typeface="標楷體" panose="03000509000000000000" pitchFamily="65" charset="-120"/>
              </a:rPr>
              <a:t>)</a:t>
            </a:r>
            <a:endParaRPr lang="zh-TW" altLang="en-US" sz="2900" b="0">
              <a:solidFill>
                <a:schemeClr val="tx1"/>
              </a:solidFill>
              <a:latin typeface="Calibri" panose="020F0502020204030204" pitchFamily="34" charset="0"/>
              <a:ea typeface="標楷體" panose="03000509000000000000" pitchFamily="65" charset="-120"/>
            </a:endParaRPr>
          </a:p>
        </p:txBody>
      </p:sp>
      <p:sp>
        <p:nvSpPr>
          <p:cNvPr id="9" name="二十四角星形 15">
            <a:extLst>
              <a:ext uri="{FF2B5EF4-FFF2-40B4-BE49-F238E27FC236}">
                <a16:creationId xmlns:a16="http://schemas.microsoft.com/office/drawing/2014/main" id="{DBC045C0-F2FB-4BE7-A245-53DF887BA16F}"/>
              </a:ext>
            </a:extLst>
          </p:cNvPr>
          <p:cNvSpPr>
            <a:spLocks noChangeArrowheads="1"/>
          </p:cNvSpPr>
          <p:nvPr/>
        </p:nvSpPr>
        <p:spPr bwMode="auto">
          <a:xfrm>
            <a:off x="7537450" y="396875"/>
            <a:ext cx="620713"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1</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頁尾版面配置區 2">
            <a:extLst>
              <a:ext uri="{FF2B5EF4-FFF2-40B4-BE49-F238E27FC236}">
                <a16:creationId xmlns:a16="http://schemas.microsoft.com/office/drawing/2014/main" id="{7A5B2A11-4D04-400E-9939-478451E7CA0C}"/>
              </a:ext>
            </a:extLst>
          </p:cNvPr>
          <p:cNvSpPr txBox="1">
            <a:spLocks noGrp="1" noChangeArrowheads="1"/>
          </p:cNvSpPr>
          <p:nvPr/>
        </p:nvSpPr>
        <p:spPr bwMode="auto">
          <a:xfrm>
            <a:off x="142875" y="6572250"/>
            <a:ext cx="2533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20000"/>
              </a:spcBef>
              <a:buClr>
                <a:srgbClr val="0000FF"/>
              </a:buClr>
              <a:buFont typeface="Wingdings" panose="05000000000000000000" pitchFamily="2" charset="2"/>
              <a:buNone/>
            </a:pPr>
            <a:r>
              <a:rPr lang="en-US" altLang="zh-TW" sz="1000" b="0" i="1">
                <a:solidFill>
                  <a:srgbClr val="777777"/>
                </a:solidFill>
                <a:latin typeface="Calibri" panose="020F0502020204030204" pitchFamily="34" charset="0"/>
                <a:ea typeface="華康談楷體W5"/>
                <a:cs typeface="華康談楷體W5"/>
              </a:rPr>
              <a:t>1020410工程會推動仲裁工作</a:t>
            </a:r>
          </a:p>
        </p:txBody>
      </p:sp>
      <p:sp>
        <p:nvSpPr>
          <p:cNvPr id="94211" name="Rectangle 3">
            <a:extLst>
              <a:ext uri="{FF2B5EF4-FFF2-40B4-BE49-F238E27FC236}">
                <a16:creationId xmlns:a16="http://schemas.microsoft.com/office/drawing/2014/main" id="{DF93B592-BD5A-4644-AE78-10C00A98697B}"/>
              </a:ext>
            </a:extLst>
          </p:cNvPr>
          <p:cNvSpPr>
            <a:spLocks noChangeArrowheads="1"/>
          </p:cNvSpPr>
          <p:nvPr/>
        </p:nvSpPr>
        <p:spPr bwMode="auto">
          <a:xfrm>
            <a:off x="317500" y="1697038"/>
            <a:ext cx="2314575" cy="720725"/>
          </a:xfrm>
          <a:prstGeom prst="rect">
            <a:avLst/>
          </a:prstGeom>
          <a:solidFill>
            <a:srgbClr val="CC99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ts val="100"/>
              </a:spcBef>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招標公告</a:t>
            </a:r>
          </a:p>
          <a:p>
            <a:pPr algn="ctr" eaLnBrk="1" hangingPunct="1">
              <a:lnSpc>
                <a:spcPct val="100000"/>
              </a:lnSpc>
              <a:spcBef>
                <a:spcPts val="100"/>
              </a:spcBef>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載明開標時間地點</a:t>
            </a:r>
            <a:r>
              <a:rPr lang="en-US" altLang="zh-TW" sz="2000" b="0">
                <a:solidFill>
                  <a:schemeClr val="tx1"/>
                </a:solidFill>
                <a:latin typeface="Calibri" panose="020F0502020204030204" pitchFamily="34" charset="0"/>
                <a:ea typeface="標楷體" panose="03000509000000000000" pitchFamily="65" charset="-120"/>
              </a:rPr>
              <a:t>)</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4212" name="Rectangle 3">
            <a:extLst>
              <a:ext uri="{FF2B5EF4-FFF2-40B4-BE49-F238E27FC236}">
                <a16:creationId xmlns:a16="http://schemas.microsoft.com/office/drawing/2014/main" id="{58CBD1B7-E44D-4491-831E-0C7C00725196}"/>
              </a:ext>
            </a:extLst>
          </p:cNvPr>
          <p:cNvSpPr>
            <a:spLocks noChangeArrowheads="1"/>
          </p:cNvSpPr>
          <p:nvPr/>
        </p:nvSpPr>
        <p:spPr bwMode="auto">
          <a:xfrm>
            <a:off x="2895600" y="1785938"/>
            <a:ext cx="1273175" cy="658812"/>
          </a:xfrm>
          <a:prstGeom prst="rect">
            <a:avLst/>
          </a:prstGeom>
          <a:solidFill>
            <a:srgbClr val="CC99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ts val="100"/>
              </a:spcBef>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開標</a:t>
            </a:r>
          </a:p>
          <a:p>
            <a:pPr algn="ctr" eaLnBrk="1" hangingPunct="1">
              <a:lnSpc>
                <a:spcPct val="100000"/>
              </a:lnSpc>
              <a:spcBef>
                <a:spcPts val="100"/>
              </a:spcBef>
              <a:buFont typeface="Arial" panose="020B0604020202020204" pitchFamily="34" charset="0"/>
              <a:buNone/>
            </a:pPr>
            <a:r>
              <a:rPr lang="en-US" altLang="zh-TW" sz="1600" b="0">
                <a:solidFill>
                  <a:srgbClr val="FF0000"/>
                </a:solidFill>
                <a:latin typeface="Calibri" panose="020F0502020204030204" pitchFamily="34" charset="0"/>
                <a:ea typeface="標楷體" panose="03000509000000000000" pitchFamily="65" charset="-120"/>
              </a:rPr>
              <a:t>(</a:t>
            </a:r>
            <a:r>
              <a:rPr lang="zh-TW" altLang="en-US" sz="1600" b="0">
                <a:solidFill>
                  <a:srgbClr val="FF0000"/>
                </a:solidFill>
                <a:latin typeface="Calibri" panose="020F0502020204030204" pitchFamily="34" charset="0"/>
                <a:ea typeface="標楷體" panose="03000509000000000000" pitchFamily="65" charset="-120"/>
              </a:rPr>
              <a:t>監辦</a:t>
            </a:r>
            <a:r>
              <a:rPr lang="en-US" altLang="zh-TW" sz="1600" b="0">
                <a:solidFill>
                  <a:srgbClr val="FF0000"/>
                </a:solidFill>
                <a:latin typeface="Calibri" panose="020F0502020204030204" pitchFamily="34" charset="0"/>
                <a:ea typeface="標楷體" panose="03000509000000000000" pitchFamily="65" charset="-120"/>
              </a:rPr>
              <a:t>)</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4213" name="Rectangle 3">
            <a:extLst>
              <a:ext uri="{FF2B5EF4-FFF2-40B4-BE49-F238E27FC236}">
                <a16:creationId xmlns:a16="http://schemas.microsoft.com/office/drawing/2014/main" id="{7869B3B6-3D3A-4CC8-9AE3-551D5FA411D8}"/>
              </a:ext>
            </a:extLst>
          </p:cNvPr>
          <p:cNvSpPr>
            <a:spLocks noChangeArrowheads="1"/>
          </p:cNvSpPr>
          <p:nvPr/>
        </p:nvSpPr>
        <p:spPr bwMode="auto">
          <a:xfrm>
            <a:off x="4318000" y="2484438"/>
            <a:ext cx="777875"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審標</a:t>
            </a:r>
          </a:p>
        </p:txBody>
      </p:sp>
      <p:sp>
        <p:nvSpPr>
          <p:cNvPr id="94215" name="Rectangle 3">
            <a:extLst>
              <a:ext uri="{FF2B5EF4-FFF2-40B4-BE49-F238E27FC236}">
                <a16:creationId xmlns:a16="http://schemas.microsoft.com/office/drawing/2014/main" id="{47C869C7-7D4D-4024-A67A-E47376ED9869}"/>
              </a:ext>
            </a:extLst>
          </p:cNvPr>
          <p:cNvSpPr>
            <a:spLocks noChangeArrowheads="1"/>
          </p:cNvSpPr>
          <p:nvPr/>
        </p:nvSpPr>
        <p:spPr bwMode="auto">
          <a:xfrm>
            <a:off x="7143750" y="3332163"/>
            <a:ext cx="828675"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決標</a:t>
            </a:r>
          </a:p>
        </p:txBody>
      </p:sp>
      <p:sp>
        <p:nvSpPr>
          <p:cNvPr id="40969" name="Text Box 19">
            <a:extLst>
              <a:ext uri="{FF2B5EF4-FFF2-40B4-BE49-F238E27FC236}">
                <a16:creationId xmlns:a16="http://schemas.microsoft.com/office/drawing/2014/main" id="{1F877869-72D9-4011-8AA7-B9588513C04F}"/>
              </a:ext>
            </a:extLst>
          </p:cNvPr>
          <p:cNvSpPr txBox="1">
            <a:spLocks noChangeArrowheads="1"/>
          </p:cNvSpPr>
          <p:nvPr/>
        </p:nvSpPr>
        <p:spPr bwMode="auto">
          <a:xfrm>
            <a:off x="3460750" y="1051719"/>
            <a:ext cx="1968500" cy="396875"/>
          </a:xfrm>
          <a:prstGeom prst="rect">
            <a:avLst/>
          </a:prstGeom>
          <a:noFill/>
          <a:ln w="9525">
            <a:noFill/>
            <a:miter lim="800000"/>
            <a:headEnd/>
            <a:tailEnd/>
          </a:ln>
        </p:spPr>
        <p:txBody>
          <a:bodyPr>
            <a:spAutoFit/>
          </a:bodyPr>
          <a:lstStyle/>
          <a:p>
            <a:pPr eaLnBrk="1" hangingPunct="1">
              <a:spcBef>
                <a:spcPct val="50000"/>
              </a:spcBef>
              <a:buFont typeface="Arial" panose="020B0604020202020204" pitchFamily="34" charset="0"/>
              <a:buNone/>
              <a:defRPr/>
            </a:pPr>
            <a:r>
              <a:rPr lang="zh-TW" altLang="en-US" sz="2000" b="1" dirty="0">
                <a:solidFill>
                  <a:srgbClr val="FF0000"/>
                </a:solidFill>
                <a:effectLst>
                  <a:outerShdw blurRad="38100" dist="38100" dir="2700000" algn="tl">
                    <a:srgbClr val="C0C0C0"/>
                  </a:outerShdw>
                </a:effectLst>
              </a:rPr>
              <a:t>擇符合需要階段</a:t>
            </a:r>
            <a:endParaRPr lang="zh-TW" altLang="en-US" dirty="0"/>
          </a:p>
        </p:txBody>
      </p:sp>
      <p:sp>
        <p:nvSpPr>
          <p:cNvPr id="94217" name="Rectangle 3">
            <a:extLst>
              <a:ext uri="{FF2B5EF4-FFF2-40B4-BE49-F238E27FC236}">
                <a16:creationId xmlns:a16="http://schemas.microsoft.com/office/drawing/2014/main" id="{A50D2BEF-5FEC-49B8-8C89-A99A5C2FF15C}"/>
              </a:ext>
            </a:extLst>
          </p:cNvPr>
          <p:cNvSpPr>
            <a:spLocks noChangeArrowheads="1"/>
          </p:cNvSpPr>
          <p:nvPr/>
        </p:nvSpPr>
        <p:spPr bwMode="auto">
          <a:xfrm>
            <a:off x="304800" y="3030538"/>
            <a:ext cx="2327275" cy="690562"/>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ts val="100"/>
              </a:spcBef>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招標公告</a:t>
            </a:r>
          </a:p>
          <a:p>
            <a:pPr algn="ctr" eaLnBrk="1" hangingPunct="1">
              <a:lnSpc>
                <a:spcPct val="100000"/>
              </a:lnSpc>
              <a:spcBef>
                <a:spcPts val="100"/>
              </a:spcBef>
              <a:buFont typeface="Arial" panose="020B0604020202020204" pitchFamily="34" charset="0"/>
              <a:buNone/>
            </a:pPr>
            <a:r>
              <a:rPr lang="en-US" altLang="zh-TW" sz="1800" b="0">
                <a:solidFill>
                  <a:schemeClr val="tx1"/>
                </a:solidFill>
                <a:latin typeface="Calibri" panose="020F0502020204030204" pitchFamily="34" charset="0"/>
                <a:ea typeface="標楷體" panose="03000509000000000000" pitchFamily="65" charset="-120"/>
              </a:rPr>
              <a:t>(</a:t>
            </a:r>
            <a:r>
              <a:rPr lang="zh-TW" altLang="en-US" sz="1800" b="0">
                <a:solidFill>
                  <a:schemeClr val="tx1"/>
                </a:solidFill>
                <a:latin typeface="Calibri" panose="020F0502020204030204" pitchFamily="34" charset="0"/>
                <a:ea typeface="標楷體" panose="03000509000000000000" pitchFamily="65" charset="-120"/>
              </a:rPr>
              <a:t>未載明開標時間地點</a:t>
            </a:r>
            <a:r>
              <a:rPr lang="en-US" altLang="zh-TW" sz="1800" b="0">
                <a:solidFill>
                  <a:schemeClr val="tx1"/>
                </a:solidFill>
                <a:latin typeface="Calibri" panose="020F0502020204030204" pitchFamily="34" charset="0"/>
                <a:ea typeface="標楷體" panose="03000509000000000000" pitchFamily="65" charset="-120"/>
              </a:rPr>
              <a:t>)</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4218" name="Rectangle 3">
            <a:extLst>
              <a:ext uri="{FF2B5EF4-FFF2-40B4-BE49-F238E27FC236}">
                <a16:creationId xmlns:a16="http://schemas.microsoft.com/office/drawing/2014/main" id="{4D265149-4FA4-451E-95D2-01C7C238E3F1}"/>
              </a:ext>
            </a:extLst>
          </p:cNvPr>
          <p:cNvSpPr>
            <a:spLocks noChangeArrowheads="1"/>
          </p:cNvSpPr>
          <p:nvPr/>
        </p:nvSpPr>
        <p:spPr bwMode="auto">
          <a:xfrm>
            <a:off x="2895600" y="3068638"/>
            <a:ext cx="1311275" cy="650875"/>
          </a:xfrm>
          <a:prstGeom prst="rect">
            <a:avLst/>
          </a:prstGeom>
          <a:solidFill>
            <a:srgbClr val="FFFF99"/>
          </a:solidFill>
          <a:ln w="9525">
            <a:solidFill>
              <a:srgbClr val="000000"/>
            </a:solidFill>
            <a:prstDash val="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開啟廠商投標文件</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4220" name="Text Box 49">
            <a:extLst>
              <a:ext uri="{FF2B5EF4-FFF2-40B4-BE49-F238E27FC236}">
                <a16:creationId xmlns:a16="http://schemas.microsoft.com/office/drawing/2014/main" id="{E3306242-6981-4EC2-B9DC-9D53F7B2BB39}"/>
              </a:ext>
            </a:extLst>
          </p:cNvPr>
          <p:cNvSpPr txBox="1">
            <a:spLocks noChangeArrowheads="1"/>
          </p:cNvSpPr>
          <p:nvPr/>
        </p:nvSpPr>
        <p:spPr bwMode="auto">
          <a:xfrm>
            <a:off x="5405439" y="2519333"/>
            <a:ext cx="13081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000" b="0" dirty="0">
                <a:solidFill>
                  <a:schemeClr val="tx1"/>
                </a:solidFill>
                <a:latin typeface="Calibri" panose="020F0502020204030204" pitchFamily="34" charset="0"/>
                <a:ea typeface="標楷體" panose="03000509000000000000" pitchFamily="65" charset="-120"/>
              </a:rPr>
              <a:t>合格廠商</a:t>
            </a:r>
            <a:endParaRPr lang="zh-TW" altLang="en-US" sz="2200" b="0" dirty="0">
              <a:solidFill>
                <a:schemeClr val="tx1"/>
              </a:solidFill>
              <a:latin typeface="Calibri" panose="020F0502020204030204" pitchFamily="34" charset="0"/>
              <a:ea typeface="標楷體" panose="03000509000000000000" pitchFamily="65" charset="-120"/>
            </a:endParaRPr>
          </a:p>
        </p:txBody>
      </p:sp>
      <p:sp>
        <p:nvSpPr>
          <p:cNvPr id="94221" name="Rectangle 3">
            <a:extLst>
              <a:ext uri="{FF2B5EF4-FFF2-40B4-BE49-F238E27FC236}">
                <a16:creationId xmlns:a16="http://schemas.microsoft.com/office/drawing/2014/main" id="{6CEEAB27-6C77-4198-B7E9-7CE200A26FAB}"/>
              </a:ext>
            </a:extLst>
          </p:cNvPr>
          <p:cNvSpPr>
            <a:spLocks noChangeArrowheads="1"/>
          </p:cNvSpPr>
          <p:nvPr/>
        </p:nvSpPr>
        <p:spPr bwMode="auto">
          <a:xfrm>
            <a:off x="7169150" y="2501107"/>
            <a:ext cx="803275" cy="436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比價</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4222" name="Line 55">
            <a:extLst>
              <a:ext uri="{FF2B5EF4-FFF2-40B4-BE49-F238E27FC236}">
                <a16:creationId xmlns:a16="http://schemas.microsoft.com/office/drawing/2014/main" id="{90A060D5-F806-43FE-8725-542639682637}"/>
              </a:ext>
            </a:extLst>
          </p:cNvPr>
          <p:cNvSpPr>
            <a:spLocks noChangeShapeType="1"/>
          </p:cNvSpPr>
          <p:nvPr/>
        </p:nvSpPr>
        <p:spPr bwMode="auto">
          <a:xfrm>
            <a:off x="2895600" y="1054100"/>
            <a:ext cx="0" cy="3848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4223" name="Line 56">
            <a:extLst>
              <a:ext uri="{FF2B5EF4-FFF2-40B4-BE49-F238E27FC236}">
                <a16:creationId xmlns:a16="http://schemas.microsoft.com/office/drawing/2014/main" id="{BEF80CA4-806A-4DBC-91CB-8F762DDA97FD}"/>
              </a:ext>
            </a:extLst>
          </p:cNvPr>
          <p:cNvSpPr>
            <a:spLocks noChangeShapeType="1"/>
          </p:cNvSpPr>
          <p:nvPr/>
        </p:nvSpPr>
        <p:spPr bwMode="auto">
          <a:xfrm flipH="1">
            <a:off x="317500" y="4114800"/>
            <a:ext cx="256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25" name="Line 59">
            <a:extLst>
              <a:ext uri="{FF2B5EF4-FFF2-40B4-BE49-F238E27FC236}">
                <a16:creationId xmlns:a16="http://schemas.microsoft.com/office/drawing/2014/main" id="{EA539F35-9AF9-415E-AC14-57625167DB4E}"/>
              </a:ext>
            </a:extLst>
          </p:cNvPr>
          <p:cNvSpPr>
            <a:spLocks noChangeShapeType="1"/>
          </p:cNvSpPr>
          <p:nvPr/>
        </p:nvSpPr>
        <p:spPr bwMode="auto">
          <a:xfrm>
            <a:off x="2641600" y="2070100"/>
            <a:ext cx="266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26" name="Line 60">
            <a:extLst>
              <a:ext uri="{FF2B5EF4-FFF2-40B4-BE49-F238E27FC236}">
                <a16:creationId xmlns:a16="http://schemas.microsoft.com/office/drawing/2014/main" id="{DE5B4171-35BF-4417-94C0-3827033F8B73}"/>
              </a:ext>
            </a:extLst>
          </p:cNvPr>
          <p:cNvSpPr>
            <a:spLocks noChangeShapeType="1"/>
          </p:cNvSpPr>
          <p:nvPr/>
        </p:nvSpPr>
        <p:spPr bwMode="auto">
          <a:xfrm>
            <a:off x="2628900" y="3390900"/>
            <a:ext cx="266700"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27" name="Line 61">
            <a:extLst>
              <a:ext uri="{FF2B5EF4-FFF2-40B4-BE49-F238E27FC236}">
                <a16:creationId xmlns:a16="http://schemas.microsoft.com/office/drawing/2014/main" id="{24B83EBF-6EFC-4864-847C-6B274FC58FF1}"/>
              </a:ext>
            </a:extLst>
          </p:cNvPr>
          <p:cNvSpPr>
            <a:spLocks noChangeShapeType="1"/>
          </p:cNvSpPr>
          <p:nvPr/>
        </p:nvSpPr>
        <p:spPr bwMode="auto">
          <a:xfrm flipV="1">
            <a:off x="4165600" y="2057400"/>
            <a:ext cx="55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4228" name="Line 62">
            <a:extLst>
              <a:ext uri="{FF2B5EF4-FFF2-40B4-BE49-F238E27FC236}">
                <a16:creationId xmlns:a16="http://schemas.microsoft.com/office/drawing/2014/main" id="{118BAE27-6495-47C4-AB26-9519B7EF805A}"/>
              </a:ext>
            </a:extLst>
          </p:cNvPr>
          <p:cNvSpPr>
            <a:spLocks noChangeShapeType="1"/>
          </p:cNvSpPr>
          <p:nvPr/>
        </p:nvSpPr>
        <p:spPr bwMode="auto">
          <a:xfrm flipV="1">
            <a:off x="4216400" y="3375025"/>
            <a:ext cx="50482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4231" name="Text Box 70">
            <a:extLst>
              <a:ext uri="{FF2B5EF4-FFF2-40B4-BE49-F238E27FC236}">
                <a16:creationId xmlns:a16="http://schemas.microsoft.com/office/drawing/2014/main" id="{995D624B-8E6D-495B-9964-8427D9558F4C}"/>
              </a:ext>
            </a:extLst>
          </p:cNvPr>
          <p:cNvSpPr txBox="1">
            <a:spLocks noChangeArrowheads="1"/>
          </p:cNvSpPr>
          <p:nvPr/>
        </p:nvSpPr>
        <p:spPr bwMode="auto">
          <a:xfrm>
            <a:off x="863600" y="4241800"/>
            <a:ext cx="123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訂定底價</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4232" name="Text Box 74">
            <a:extLst>
              <a:ext uri="{FF2B5EF4-FFF2-40B4-BE49-F238E27FC236}">
                <a16:creationId xmlns:a16="http://schemas.microsoft.com/office/drawing/2014/main" id="{713276B7-EB18-474E-B670-D1324BC72D11}"/>
              </a:ext>
            </a:extLst>
          </p:cNvPr>
          <p:cNvSpPr txBox="1">
            <a:spLocks noChangeArrowheads="1"/>
          </p:cNvSpPr>
          <p:nvPr/>
        </p:nvSpPr>
        <p:spPr bwMode="auto">
          <a:xfrm>
            <a:off x="5616575" y="5648325"/>
            <a:ext cx="2997200" cy="709613"/>
          </a:xfrm>
          <a:prstGeom prst="rect">
            <a:avLst/>
          </a:prstGeom>
          <a:solidFill>
            <a:srgbClr val="FFCCFF"/>
          </a:solidFill>
          <a:ln w="9525">
            <a:solidFill>
              <a:srgbClr val="000000"/>
            </a:solidFill>
            <a:prstDash val="lg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b="0" dirty="0">
                <a:solidFill>
                  <a:schemeClr val="tx1"/>
                </a:solidFill>
                <a:latin typeface="Calibri" panose="020F0502020204030204" pitchFamily="34" charset="0"/>
                <a:ea typeface="標楷體" panose="03000509000000000000" pitchFamily="65" charset="-120"/>
              </a:rPr>
              <a:t>Q</a:t>
            </a:r>
            <a:r>
              <a:rPr lang="zh-TW" altLang="en-US" sz="2000" b="0" dirty="0">
                <a:solidFill>
                  <a:schemeClr val="tx1"/>
                </a:solidFill>
                <a:latin typeface="Calibri" panose="020F0502020204030204" pitchFamily="34" charset="0"/>
                <a:ea typeface="標楷體" panose="03000509000000000000" pitchFamily="65" charset="-120"/>
              </a:rPr>
              <a:t>：如僅</a:t>
            </a:r>
            <a:r>
              <a:rPr lang="en-US" altLang="zh-TW" sz="2000" b="0" dirty="0">
                <a:solidFill>
                  <a:schemeClr val="tx1"/>
                </a:solidFill>
                <a:latin typeface="Calibri" panose="020F0502020204030204" pitchFamily="34" charset="0"/>
                <a:ea typeface="標楷體" panose="03000509000000000000" pitchFamily="65" charset="-120"/>
              </a:rPr>
              <a:t>1</a:t>
            </a:r>
            <a:r>
              <a:rPr lang="zh-TW" altLang="en-US" sz="2000" b="0" dirty="0">
                <a:solidFill>
                  <a:schemeClr val="tx1"/>
                </a:solidFill>
                <a:latin typeface="Calibri" panose="020F0502020204030204" pitchFamily="34" charset="0"/>
                <a:ea typeface="標楷體" panose="03000509000000000000" pitchFamily="65" charset="-120"/>
              </a:rPr>
              <a:t>家廠商投標是否得於開標後訂定底價</a:t>
            </a:r>
            <a:r>
              <a:rPr lang="en-US" altLang="zh-TW" sz="2000" b="0" dirty="0">
                <a:solidFill>
                  <a:schemeClr val="tx1"/>
                </a:solidFill>
                <a:latin typeface="Calibri" panose="020F0502020204030204" pitchFamily="34" charset="0"/>
                <a:ea typeface="標楷體" panose="03000509000000000000" pitchFamily="65" charset="-120"/>
              </a:rPr>
              <a:t>?</a:t>
            </a:r>
            <a:endParaRPr lang="zh-TW" altLang="en-US" sz="2200" b="0" dirty="0">
              <a:solidFill>
                <a:schemeClr val="tx1"/>
              </a:solidFill>
              <a:latin typeface="Calibri" panose="020F0502020204030204" pitchFamily="34" charset="0"/>
              <a:ea typeface="標楷體" panose="03000509000000000000" pitchFamily="65" charset="-120"/>
            </a:endParaRPr>
          </a:p>
        </p:txBody>
      </p:sp>
      <p:sp>
        <p:nvSpPr>
          <p:cNvPr id="94233" name="Line 75">
            <a:extLst>
              <a:ext uri="{FF2B5EF4-FFF2-40B4-BE49-F238E27FC236}">
                <a16:creationId xmlns:a16="http://schemas.microsoft.com/office/drawing/2014/main" id="{CBB9CF9C-C918-400F-A25A-7922B8E94009}"/>
              </a:ext>
            </a:extLst>
          </p:cNvPr>
          <p:cNvSpPr>
            <a:spLocks noChangeShapeType="1"/>
          </p:cNvSpPr>
          <p:nvPr/>
        </p:nvSpPr>
        <p:spPr bwMode="auto">
          <a:xfrm>
            <a:off x="2895600" y="12446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4234" name="Line 77">
            <a:extLst>
              <a:ext uri="{FF2B5EF4-FFF2-40B4-BE49-F238E27FC236}">
                <a16:creationId xmlns:a16="http://schemas.microsoft.com/office/drawing/2014/main" id="{BC20B5AC-DB63-47C3-85DD-D9BE724372F2}"/>
              </a:ext>
            </a:extLst>
          </p:cNvPr>
          <p:cNvSpPr>
            <a:spLocks noChangeShapeType="1"/>
          </p:cNvSpPr>
          <p:nvPr/>
        </p:nvSpPr>
        <p:spPr bwMode="auto">
          <a:xfrm>
            <a:off x="5405438" y="1222373"/>
            <a:ext cx="1287454" cy="222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4237" name="Line 80">
            <a:extLst>
              <a:ext uri="{FF2B5EF4-FFF2-40B4-BE49-F238E27FC236}">
                <a16:creationId xmlns:a16="http://schemas.microsoft.com/office/drawing/2014/main" id="{2C556110-287C-45D0-99A0-6CB15338E3C5}"/>
              </a:ext>
            </a:extLst>
          </p:cNvPr>
          <p:cNvSpPr>
            <a:spLocks noChangeShapeType="1"/>
          </p:cNvSpPr>
          <p:nvPr/>
        </p:nvSpPr>
        <p:spPr bwMode="auto">
          <a:xfrm>
            <a:off x="4724400" y="2057400"/>
            <a:ext cx="0" cy="415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38" name="Line 81">
            <a:extLst>
              <a:ext uri="{FF2B5EF4-FFF2-40B4-BE49-F238E27FC236}">
                <a16:creationId xmlns:a16="http://schemas.microsoft.com/office/drawing/2014/main" id="{549F8850-E247-4D15-A8D2-9DE610AD3A69}"/>
              </a:ext>
            </a:extLst>
          </p:cNvPr>
          <p:cNvSpPr>
            <a:spLocks noChangeShapeType="1"/>
          </p:cNvSpPr>
          <p:nvPr/>
        </p:nvSpPr>
        <p:spPr bwMode="auto">
          <a:xfrm flipV="1">
            <a:off x="4724400" y="2962275"/>
            <a:ext cx="0" cy="40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44" name="Line 87">
            <a:extLst>
              <a:ext uri="{FF2B5EF4-FFF2-40B4-BE49-F238E27FC236}">
                <a16:creationId xmlns:a16="http://schemas.microsoft.com/office/drawing/2014/main" id="{9859F602-AF91-40AE-86FF-11F752BC9E60}"/>
              </a:ext>
            </a:extLst>
          </p:cNvPr>
          <p:cNvSpPr>
            <a:spLocks noChangeShapeType="1"/>
          </p:cNvSpPr>
          <p:nvPr/>
        </p:nvSpPr>
        <p:spPr bwMode="auto">
          <a:xfrm>
            <a:off x="6734175" y="2732088"/>
            <a:ext cx="434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46" name="Line 89">
            <a:extLst>
              <a:ext uri="{FF2B5EF4-FFF2-40B4-BE49-F238E27FC236}">
                <a16:creationId xmlns:a16="http://schemas.microsoft.com/office/drawing/2014/main" id="{7DC53977-8AC7-4CB5-B1E7-633C126234D8}"/>
              </a:ext>
            </a:extLst>
          </p:cNvPr>
          <p:cNvSpPr>
            <a:spLocks noChangeShapeType="1"/>
          </p:cNvSpPr>
          <p:nvPr/>
        </p:nvSpPr>
        <p:spPr bwMode="auto">
          <a:xfrm>
            <a:off x="7516813" y="28590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50" name="Text Box 94">
            <a:extLst>
              <a:ext uri="{FF2B5EF4-FFF2-40B4-BE49-F238E27FC236}">
                <a16:creationId xmlns:a16="http://schemas.microsoft.com/office/drawing/2014/main" id="{E4A4BE27-A3B6-4647-8975-178548621659}"/>
              </a:ext>
            </a:extLst>
          </p:cNvPr>
          <p:cNvSpPr txBox="1">
            <a:spLocks noChangeArrowheads="1"/>
          </p:cNvSpPr>
          <p:nvPr/>
        </p:nvSpPr>
        <p:spPr bwMode="auto">
          <a:xfrm>
            <a:off x="215900" y="4584700"/>
            <a:ext cx="264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(採46、細</a:t>
            </a:r>
            <a:r>
              <a:rPr lang="en-US" altLang="zh-TW" sz="2000" b="0">
                <a:solidFill>
                  <a:schemeClr val="tx1"/>
                </a:solidFill>
                <a:latin typeface="Calibri" panose="020F0502020204030204" pitchFamily="34" charset="0"/>
                <a:ea typeface="標楷體" panose="03000509000000000000" pitchFamily="65" charset="-120"/>
              </a:rPr>
              <a:t>54-2</a:t>
            </a:r>
            <a:r>
              <a:rPr lang="zh-TW" altLang="en-US" sz="2000" b="0">
                <a:solidFill>
                  <a:schemeClr val="tx1"/>
                </a:solidFill>
                <a:latin typeface="Calibri" panose="020F0502020204030204" pitchFamily="34" charset="0"/>
                <a:ea typeface="標楷體" panose="03000509000000000000" pitchFamily="65" charset="-120"/>
              </a:rPr>
              <a:t>至</a:t>
            </a:r>
            <a:r>
              <a:rPr lang="en-US" altLang="zh-TW" sz="2000" b="0">
                <a:solidFill>
                  <a:schemeClr val="tx1"/>
                </a:solidFill>
                <a:latin typeface="Calibri" panose="020F0502020204030204" pitchFamily="34" charset="0"/>
                <a:ea typeface="標楷體" panose="03000509000000000000" pitchFamily="65" charset="-120"/>
              </a:rPr>
              <a:t>54-4)</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94252" name="文字方塊 46">
            <a:extLst>
              <a:ext uri="{FF2B5EF4-FFF2-40B4-BE49-F238E27FC236}">
                <a16:creationId xmlns:a16="http://schemas.microsoft.com/office/drawing/2014/main" id="{42EAD3BF-4651-4394-8BD7-E56C0D7727D2}"/>
              </a:ext>
            </a:extLst>
          </p:cNvPr>
          <p:cNvSpPr txBox="1">
            <a:spLocks noChangeArrowheads="1"/>
          </p:cNvSpPr>
          <p:nvPr/>
        </p:nvSpPr>
        <p:spPr bwMode="auto">
          <a:xfrm>
            <a:off x="161925" y="5475288"/>
            <a:ext cx="5335588" cy="1193800"/>
          </a:xfrm>
          <a:prstGeom prst="rect">
            <a:avLst/>
          </a:prstGeom>
          <a:solidFill>
            <a:srgbClr val="D2D2F4"/>
          </a:solidFill>
          <a:ln w="12700">
            <a:solidFill>
              <a:schemeClr val="tx1"/>
            </a:solidFill>
            <a:prstDash val="lg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ts val="100"/>
              </a:spcBef>
              <a:buFont typeface="Arial" panose="020B0604020202020204" pitchFamily="34" charset="0"/>
              <a:buNone/>
            </a:pPr>
            <a:r>
              <a:rPr lang="zh-TW" altLang="en-US" sz="1400" b="0">
                <a:solidFill>
                  <a:schemeClr val="tx1"/>
                </a:solidFill>
                <a:latin typeface="Calibri" panose="020F0502020204030204" pitchFamily="34" charset="0"/>
                <a:ea typeface="標楷體" panose="03000509000000000000" pitchFamily="65" charset="-120"/>
              </a:rPr>
              <a:t>底價訂定時機</a:t>
            </a:r>
            <a:r>
              <a:rPr lang="en-US" altLang="zh-TW" sz="1400" b="0">
                <a:solidFill>
                  <a:schemeClr val="tx1"/>
                </a:solidFill>
                <a:latin typeface="Calibri" panose="020F0502020204030204" pitchFamily="34" charset="0"/>
                <a:ea typeface="標楷體" panose="03000509000000000000" pitchFamily="65" charset="-120"/>
              </a:rPr>
              <a:t>(</a:t>
            </a:r>
            <a:r>
              <a:rPr lang="zh-TW" altLang="en-US" sz="1400" b="0">
                <a:solidFill>
                  <a:schemeClr val="tx1"/>
                </a:solidFill>
                <a:latin typeface="Calibri" panose="020F0502020204030204" pitchFamily="34" charset="0"/>
                <a:ea typeface="標楷體" panose="03000509000000000000" pitchFamily="65" charset="-120"/>
              </a:rPr>
              <a:t>採購法施行細則第</a:t>
            </a:r>
            <a:r>
              <a:rPr lang="en-US" altLang="zh-TW" sz="1400" b="0">
                <a:solidFill>
                  <a:schemeClr val="tx1"/>
                </a:solidFill>
                <a:latin typeface="Calibri" panose="020F0502020204030204" pitchFamily="34" charset="0"/>
                <a:ea typeface="標楷體" panose="03000509000000000000" pitchFamily="65" charset="-120"/>
              </a:rPr>
              <a:t>54</a:t>
            </a:r>
            <a:r>
              <a:rPr lang="zh-TW" altLang="en-US" sz="1400" b="0">
                <a:solidFill>
                  <a:schemeClr val="tx1"/>
                </a:solidFill>
                <a:latin typeface="Calibri" panose="020F0502020204030204" pitchFamily="34" charset="0"/>
                <a:ea typeface="標楷體" panose="03000509000000000000" pitchFamily="65" charset="-120"/>
              </a:rPr>
              <a:t>條</a:t>
            </a:r>
            <a:r>
              <a:rPr lang="en-US" altLang="zh-TW" sz="1400" b="0">
                <a:solidFill>
                  <a:schemeClr val="tx1"/>
                </a:solidFill>
                <a:latin typeface="Calibri" panose="020F0502020204030204" pitchFamily="34" charset="0"/>
                <a:ea typeface="標楷體" panose="03000509000000000000" pitchFamily="65" charset="-120"/>
              </a:rPr>
              <a:t>)</a:t>
            </a:r>
          </a:p>
          <a:p>
            <a:pPr eaLnBrk="1" hangingPunct="1">
              <a:lnSpc>
                <a:spcPct val="100000"/>
              </a:lnSpc>
              <a:spcBef>
                <a:spcPts val="100"/>
              </a:spcBef>
              <a:buFont typeface="Arial" panose="020B0604020202020204" pitchFamily="34" charset="0"/>
              <a:buNone/>
            </a:pPr>
            <a:r>
              <a:rPr lang="en-US" altLang="zh-TW" sz="1400" b="0">
                <a:solidFill>
                  <a:schemeClr val="tx1"/>
                </a:solidFill>
                <a:latin typeface="Calibri" panose="020F0502020204030204" pitchFamily="34" charset="0"/>
                <a:ea typeface="標楷體" panose="03000509000000000000" pitchFamily="65" charset="-120"/>
              </a:rPr>
              <a:t> </a:t>
            </a:r>
            <a:r>
              <a:rPr lang="en-US" altLang="zh-TW" sz="1400" b="0">
                <a:solidFill>
                  <a:srgbClr val="FF0000"/>
                </a:solidFill>
                <a:latin typeface="Calibri" panose="020F0502020204030204" pitchFamily="34" charset="0"/>
                <a:ea typeface="標楷體" panose="03000509000000000000" pitchFamily="65" charset="-120"/>
              </a:rPr>
              <a:t>&gt;</a:t>
            </a:r>
            <a:r>
              <a:rPr lang="zh-TW" altLang="en-US" sz="1400" b="0">
                <a:solidFill>
                  <a:srgbClr val="FF0000"/>
                </a:solidFill>
                <a:latin typeface="Calibri" panose="020F0502020204030204" pitchFamily="34" charset="0"/>
                <a:ea typeface="標楷體" panose="03000509000000000000" pitchFamily="65" charset="-120"/>
              </a:rPr>
              <a:t>限制性招標之比價，其底價應於辦理比價之開標前定之。</a:t>
            </a:r>
            <a:br>
              <a:rPr lang="zh-TW" altLang="en-US" sz="1400" b="0">
                <a:solidFill>
                  <a:srgbClr val="FF0000"/>
                </a:solidFill>
                <a:latin typeface="Calibri" panose="020F0502020204030204" pitchFamily="34" charset="0"/>
                <a:ea typeface="標楷體" panose="03000509000000000000" pitchFamily="65" charset="-120"/>
              </a:rPr>
            </a:br>
            <a:r>
              <a:rPr lang="zh-TW" altLang="en-US" sz="1400" b="0">
                <a:solidFill>
                  <a:srgbClr val="FF0000"/>
                </a:solidFill>
                <a:latin typeface="Calibri" panose="020F0502020204030204" pitchFamily="34" charset="0"/>
                <a:ea typeface="標楷體" panose="03000509000000000000" pitchFamily="65" charset="-120"/>
              </a:rPr>
              <a:t> </a:t>
            </a:r>
            <a:r>
              <a:rPr lang="en-US" altLang="zh-TW" sz="1400" b="0">
                <a:solidFill>
                  <a:srgbClr val="FF0000"/>
                </a:solidFill>
                <a:latin typeface="Calibri" panose="020F0502020204030204" pitchFamily="34" charset="0"/>
                <a:ea typeface="標楷體" panose="03000509000000000000" pitchFamily="65" charset="-120"/>
              </a:rPr>
              <a:t>&gt;</a:t>
            </a:r>
            <a:r>
              <a:rPr lang="zh-TW" altLang="en-US" sz="1400" b="0">
                <a:solidFill>
                  <a:srgbClr val="FF0000"/>
                </a:solidFill>
                <a:latin typeface="Calibri" panose="020F0502020204030204" pitchFamily="34" charset="0"/>
                <a:ea typeface="標楷體" panose="03000509000000000000" pitchFamily="65" charset="-120"/>
              </a:rPr>
              <a:t>限制性招標之議價，訂定底價前應先參考廠商之報價或估價單。</a:t>
            </a:r>
            <a:br>
              <a:rPr lang="zh-TW" altLang="en-US" sz="1400" b="0">
                <a:solidFill>
                  <a:schemeClr val="tx1"/>
                </a:solidFill>
                <a:latin typeface="Calibri" panose="020F0502020204030204" pitchFamily="34" charset="0"/>
                <a:ea typeface="標楷體" panose="03000509000000000000" pitchFamily="65" charset="-120"/>
              </a:rPr>
            </a:br>
            <a:r>
              <a:rPr lang="zh-TW" altLang="en-US" sz="1400" b="0">
                <a:solidFill>
                  <a:schemeClr val="tx1"/>
                </a:solidFill>
                <a:latin typeface="Calibri" panose="020F0502020204030204" pitchFamily="34" charset="0"/>
                <a:ea typeface="標楷體" panose="03000509000000000000" pitchFamily="65" charset="-120"/>
              </a:rPr>
              <a:t> </a:t>
            </a:r>
            <a:r>
              <a:rPr lang="en-US" altLang="zh-TW" sz="1400" b="0">
                <a:solidFill>
                  <a:schemeClr val="tx1"/>
                </a:solidFill>
                <a:latin typeface="Calibri" panose="020F0502020204030204" pitchFamily="34" charset="0"/>
                <a:ea typeface="標楷體" panose="03000509000000000000" pitchFamily="65" charset="-120"/>
              </a:rPr>
              <a:t>&gt;</a:t>
            </a:r>
            <a:r>
              <a:rPr lang="zh-TW" altLang="en-US" sz="1400" b="0">
                <a:solidFill>
                  <a:schemeClr val="tx1"/>
                </a:solidFill>
                <a:latin typeface="Calibri" panose="020F0502020204030204" pitchFamily="34" charset="0"/>
                <a:ea typeface="標楷體" panose="03000509000000000000" pitchFamily="65" charset="-120"/>
              </a:rPr>
              <a:t>依本法第</a:t>
            </a:r>
            <a:r>
              <a:rPr lang="en-US" altLang="zh-TW" sz="1400" b="0">
                <a:solidFill>
                  <a:schemeClr val="tx1"/>
                </a:solidFill>
                <a:latin typeface="Calibri" panose="020F0502020204030204" pitchFamily="34" charset="0"/>
                <a:ea typeface="標楷體" panose="03000509000000000000" pitchFamily="65" charset="-120"/>
              </a:rPr>
              <a:t>49</a:t>
            </a:r>
            <a:r>
              <a:rPr lang="zh-TW" altLang="en-US" sz="1400" b="0">
                <a:solidFill>
                  <a:schemeClr val="tx1"/>
                </a:solidFill>
                <a:latin typeface="Calibri" panose="020F0502020204030204" pitchFamily="34" charset="0"/>
                <a:ea typeface="標楷體" panose="03000509000000000000" pitchFamily="65" charset="-120"/>
              </a:rPr>
              <a:t>條採公開取得三家以上廠商之書面報價或企劃書，</a:t>
            </a:r>
            <a:endParaRPr lang="en-US" altLang="zh-TW" sz="14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100"/>
              </a:spcBef>
              <a:buFont typeface="Arial" panose="020B0604020202020204" pitchFamily="34" charset="0"/>
              <a:buNone/>
            </a:pPr>
            <a:r>
              <a:rPr lang="zh-TW" altLang="en-US" sz="1400" b="0">
                <a:solidFill>
                  <a:schemeClr val="tx1"/>
                </a:solidFill>
                <a:latin typeface="Calibri" panose="020F0502020204030204" pitchFamily="34" charset="0"/>
                <a:ea typeface="標楷體" panose="03000509000000000000" pitchFamily="65" charset="-120"/>
              </a:rPr>
              <a:t>   其底價應於進行比價或議價前定之。</a:t>
            </a:r>
          </a:p>
        </p:txBody>
      </p:sp>
      <p:sp>
        <p:nvSpPr>
          <p:cNvPr id="94253" name="文字方塊 47">
            <a:extLst>
              <a:ext uri="{FF2B5EF4-FFF2-40B4-BE49-F238E27FC236}">
                <a16:creationId xmlns:a16="http://schemas.microsoft.com/office/drawing/2014/main" id="{1604BCBB-CF48-4B55-B628-478995C52689}"/>
              </a:ext>
            </a:extLst>
          </p:cNvPr>
          <p:cNvSpPr txBox="1">
            <a:spLocks noChangeArrowheads="1"/>
          </p:cNvSpPr>
          <p:nvPr/>
        </p:nvSpPr>
        <p:spPr bwMode="auto">
          <a:xfrm>
            <a:off x="511175" y="393700"/>
            <a:ext cx="71580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900" b="0">
                <a:solidFill>
                  <a:schemeClr val="tx1"/>
                </a:solidFill>
                <a:latin typeface="Calibri" panose="020F0502020204030204" pitchFamily="34" charset="0"/>
                <a:ea typeface="標楷體" panose="03000509000000000000" pitchFamily="65" charset="-120"/>
              </a:rPr>
              <a:t>公開取得報價單或企劃書之比議價</a:t>
            </a:r>
            <a:r>
              <a:rPr lang="en-US" altLang="zh-TW" sz="2900" b="0">
                <a:solidFill>
                  <a:schemeClr val="tx1"/>
                </a:solidFill>
                <a:latin typeface="Calibri" panose="020F0502020204030204" pitchFamily="34" charset="0"/>
                <a:ea typeface="標楷體" panose="03000509000000000000" pitchFamily="65" charset="-120"/>
              </a:rPr>
              <a:t>(</a:t>
            </a:r>
            <a:r>
              <a:rPr lang="zh-TW" altLang="en-US" sz="2900" b="0">
                <a:solidFill>
                  <a:schemeClr val="tx1"/>
                </a:solidFill>
                <a:latin typeface="Calibri" panose="020F0502020204030204" pitchFamily="34" charset="0"/>
                <a:ea typeface="標楷體" panose="03000509000000000000" pitchFamily="65" charset="-120"/>
              </a:rPr>
              <a:t>最低標</a:t>
            </a:r>
            <a:r>
              <a:rPr lang="en-US" altLang="zh-TW" sz="2900" b="0">
                <a:solidFill>
                  <a:schemeClr val="tx1"/>
                </a:solidFill>
                <a:latin typeface="Calibri" panose="020F0502020204030204" pitchFamily="34" charset="0"/>
                <a:ea typeface="標楷體" panose="03000509000000000000" pitchFamily="65" charset="-120"/>
              </a:rPr>
              <a:t>)</a:t>
            </a:r>
            <a:endParaRPr lang="zh-TW" altLang="en-US" sz="2900" b="0">
              <a:solidFill>
                <a:schemeClr val="tx1"/>
              </a:solidFill>
              <a:latin typeface="Calibri" panose="020F0502020204030204" pitchFamily="34" charset="0"/>
              <a:ea typeface="標楷體" panose="03000509000000000000" pitchFamily="65" charset="-120"/>
            </a:endParaRPr>
          </a:p>
        </p:txBody>
      </p:sp>
      <p:sp>
        <p:nvSpPr>
          <p:cNvPr id="49" name="二十四角星形 15">
            <a:extLst>
              <a:ext uri="{FF2B5EF4-FFF2-40B4-BE49-F238E27FC236}">
                <a16:creationId xmlns:a16="http://schemas.microsoft.com/office/drawing/2014/main" id="{857091FA-98D0-4285-AF53-507B1F08477D}"/>
              </a:ext>
            </a:extLst>
          </p:cNvPr>
          <p:cNvSpPr>
            <a:spLocks noChangeArrowheads="1"/>
          </p:cNvSpPr>
          <p:nvPr/>
        </p:nvSpPr>
        <p:spPr bwMode="auto">
          <a:xfrm>
            <a:off x="7516813" y="366713"/>
            <a:ext cx="620712" cy="588962"/>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2</a:t>
            </a:r>
          </a:p>
        </p:txBody>
      </p:sp>
      <p:cxnSp>
        <p:nvCxnSpPr>
          <p:cNvPr id="3" name="直線單箭頭接點 2">
            <a:extLst>
              <a:ext uri="{FF2B5EF4-FFF2-40B4-BE49-F238E27FC236}">
                <a16:creationId xmlns:a16="http://schemas.microsoft.com/office/drawing/2014/main" id="{339830E7-CD80-C8F4-DE1C-3B0525FD7393}"/>
              </a:ext>
            </a:extLst>
          </p:cNvPr>
          <p:cNvCxnSpPr>
            <a:stCxn id="94213" idx="3"/>
            <a:endCxn id="94220" idx="1"/>
          </p:cNvCxnSpPr>
          <p:nvPr/>
        </p:nvCxnSpPr>
        <p:spPr bwMode="auto">
          <a:xfrm>
            <a:off x="5095875" y="2719388"/>
            <a:ext cx="309564" cy="0"/>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5" name="Line 55">
            <a:extLst>
              <a:ext uri="{FF2B5EF4-FFF2-40B4-BE49-F238E27FC236}">
                <a16:creationId xmlns:a16="http://schemas.microsoft.com/office/drawing/2014/main" id="{A3689204-B841-D821-8203-204826ED90DE}"/>
              </a:ext>
            </a:extLst>
          </p:cNvPr>
          <p:cNvSpPr>
            <a:spLocks noChangeShapeType="1"/>
          </p:cNvSpPr>
          <p:nvPr/>
        </p:nvSpPr>
        <p:spPr bwMode="auto">
          <a:xfrm>
            <a:off x="6713539" y="1054100"/>
            <a:ext cx="0" cy="3848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向右箭號圖說文字 3">
            <a:extLst>
              <a:ext uri="{FF2B5EF4-FFF2-40B4-BE49-F238E27FC236}">
                <a16:creationId xmlns:a16="http://schemas.microsoft.com/office/drawing/2014/main" id="{FF2302BE-7529-425A-903F-52DDC827BD6F}"/>
              </a:ext>
            </a:extLst>
          </p:cNvPr>
          <p:cNvSpPr>
            <a:spLocks noChangeArrowheads="1"/>
          </p:cNvSpPr>
          <p:nvPr/>
        </p:nvSpPr>
        <p:spPr bwMode="auto">
          <a:xfrm>
            <a:off x="182563" y="536575"/>
            <a:ext cx="758825" cy="3073400"/>
          </a:xfrm>
          <a:prstGeom prst="rightArrowCallout">
            <a:avLst>
              <a:gd name="adj1" fmla="val 25014"/>
              <a:gd name="adj2" fmla="val 24995"/>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96259" name="文字方塊 4">
            <a:extLst>
              <a:ext uri="{FF2B5EF4-FFF2-40B4-BE49-F238E27FC236}">
                <a16:creationId xmlns:a16="http://schemas.microsoft.com/office/drawing/2014/main" id="{D3A0707D-5CCE-4685-BA53-22A42DD3EF96}"/>
              </a:ext>
            </a:extLst>
          </p:cNvPr>
          <p:cNvSpPr txBox="1">
            <a:spLocks noChangeArrowheads="1"/>
          </p:cNvSpPr>
          <p:nvPr/>
        </p:nvSpPr>
        <p:spPr bwMode="auto">
          <a:xfrm>
            <a:off x="130175" y="1358900"/>
            <a:ext cx="581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96260" name="Text Box 10">
            <a:extLst>
              <a:ext uri="{FF2B5EF4-FFF2-40B4-BE49-F238E27FC236}">
                <a16:creationId xmlns:a16="http://schemas.microsoft.com/office/drawing/2014/main" id="{7D3B1D00-BA10-4801-A87F-1C5698AA676E}"/>
              </a:ext>
            </a:extLst>
          </p:cNvPr>
          <p:cNvSpPr txBox="1">
            <a:spLocks noChangeArrowheads="1"/>
          </p:cNvSpPr>
          <p:nvPr/>
        </p:nvSpPr>
        <p:spPr bwMode="auto">
          <a:xfrm>
            <a:off x="990600" y="323850"/>
            <a:ext cx="7953375" cy="3578225"/>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ts val="100"/>
              </a:spcBef>
              <a:buFont typeface="Arial" panose="020B0604020202020204" pitchFamily="34" charset="0"/>
              <a:buNone/>
            </a:pPr>
            <a:r>
              <a:rPr lang="zh-TW" altLang="en-US" sz="2400" b="0">
                <a:solidFill>
                  <a:schemeClr val="tx1"/>
                </a:solidFill>
                <a:latin typeface="標楷體" panose="03000509000000000000" pitchFamily="65" charset="-120"/>
                <a:ea typeface="標楷體" panose="03000509000000000000" pitchFamily="65" charset="-120"/>
              </a:rPr>
              <a:t>某機關依採購法第</a:t>
            </a:r>
            <a:r>
              <a:rPr lang="en-US" altLang="zh-TW" sz="2400" b="0">
                <a:solidFill>
                  <a:schemeClr val="tx1"/>
                </a:solidFill>
                <a:latin typeface="標楷體" panose="03000509000000000000" pitchFamily="65" charset="-120"/>
                <a:ea typeface="標楷體" panose="03000509000000000000" pitchFamily="65" charset="-120"/>
              </a:rPr>
              <a:t>49</a:t>
            </a:r>
            <a:r>
              <a:rPr lang="zh-TW" altLang="en-US" sz="2400" b="0">
                <a:solidFill>
                  <a:schemeClr val="tx1"/>
                </a:solidFill>
                <a:latin typeface="標楷體" panose="03000509000000000000" pitchFamily="65" charset="-120"/>
                <a:ea typeface="標楷體" panose="03000509000000000000" pitchFamily="65" charset="-120"/>
              </a:rPr>
              <a:t>條以公開取得書面報價或企劃書方式辦理採購，採最低標決標：</a:t>
            </a:r>
            <a:endParaRPr lang="en-US" altLang="zh-TW" sz="2400" b="0">
              <a:solidFill>
                <a:schemeClr val="tx1"/>
              </a:solidFill>
              <a:latin typeface="標楷體" panose="03000509000000000000" pitchFamily="65" charset="-120"/>
              <a:ea typeface="標楷體" panose="03000509000000000000" pitchFamily="65" charset="-120"/>
            </a:endParaRPr>
          </a:p>
          <a:p>
            <a:pPr eaLnBrk="1" hangingPunct="1">
              <a:lnSpc>
                <a:spcPct val="100000"/>
              </a:lnSpc>
              <a:spcBef>
                <a:spcPts val="100"/>
              </a:spcBef>
              <a:buFont typeface="Arial" panose="020B0604020202020204" pitchFamily="34" charset="0"/>
              <a:buNone/>
            </a:pPr>
            <a:r>
              <a:rPr lang="en-US" altLang="zh-TW" sz="2200" b="0">
                <a:solidFill>
                  <a:schemeClr val="tx1"/>
                </a:solidFill>
                <a:latin typeface="標楷體" panose="03000509000000000000" pitchFamily="65" charset="-120"/>
                <a:ea typeface="標楷體" panose="03000509000000000000" pitchFamily="65" charset="-120"/>
              </a:rPr>
              <a:t>Case1:</a:t>
            </a:r>
            <a:r>
              <a:rPr lang="zh-TW" altLang="en-US" sz="2200" b="0">
                <a:solidFill>
                  <a:schemeClr val="tx1"/>
                </a:solidFill>
                <a:latin typeface="標楷體" panose="03000509000000000000" pitchFamily="65" charset="-120"/>
                <a:ea typeface="標楷體" panose="03000509000000000000" pitchFamily="65" charset="-120"/>
              </a:rPr>
              <a:t>機關開標前訂定底價</a:t>
            </a:r>
            <a:r>
              <a:rPr lang="en-US" altLang="zh-TW" sz="2200" b="0">
                <a:solidFill>
                  <a:schemeClr val="tx1"/>
                </a:solidFill>
                <a:latin typeface="標楷體" panose="03000509000000000000" pitchFamily="65" charset="-120"/>
                <a:ea typeface="標楷體" panose="03000509000000000000" pitchFamily="65" charset="-120"/>
              </a:rPr>
              <a:t>A</a:t>
            </a:r>
            <a:r>
              <a:rPr lang="zh-TW" altLang="en-US" sz="2200" b="0">
                <a:solidFill>
                  <a:schemeClr val="tx1"/>
                </a:solidFill>
                <a:latin typeface="標楷體" panose="03000509000000000000" pitchFamily="65" charset="-120"/>
                <a:ea typeface="標楷體" panose="03000509000000000000" pitchFamily="65" charset="-120"/>
              </a:rPr>
              <a:t>，計有</a:t>
            </a:r>
            <a:r>
              <a:rPr lang="en-US" altLang="zh-TW" sz="2200" b="0">
                <a:solidFill>
                  <a:schemeClr val="tx1"/>
                </a:solidFill>
                <a:latin typeface="標楷體" panose="03000509000000000000" pitchFamily="65" charset="-120"/>
                <a:ea typeface="標楷體" panose="03000509000000000000" pitchFamily="65" charset="-120"/>
              </a:rPr>
              <a:t>3</a:t>
            </a:r>
            <a:r>
              <a:rPr lang="zh-TW" altLang="en-US" sz="2200" b="0">
                <a:solidFill>
                  <a:schemeClr val="tx1"/>
                </a:solidFill>
                <a:latin typeface="標楷體" panose="03000509000000000000" pitchFamily="65" charset="-120"/>
                <a:ea typeface="標楷體" panose="03000509000000000000" pitchFamily="65" charset="-120"/>
              </a:rPr>
              <a:t>家廠商投標，機關開標後經審標結果僅</a:t>
            </a:r>
            <a:r>
              <a:rPr lang="en-US" altLang="zh-TW" sz="2200" b="0">
                <a:solidFill>
                  <a:schemeClr val="tx1"/>
                </a:solidFill>
                <a:latin typeface="標楷體" panose="03000509000000000000" pitchFamily="65" charset="-120"/>
                <a:ea typeface="標楷體" panose="03000509000000000000" pitchFamily="65" charset="-120"/>
              </a:rPr>
              <a:t>1</a:t>
            </a:r>
            <a:r>
              <a:rPr lang="zh-TW" altLang="en-US" sz="2200" b="0">
                <a:solidFill>
                  <a:schemeClr val="tx1"/>
                </a:solidFill>
                <a:latin typeface="標楷體" panose="03000509000000000000" pitchFamily="65" charset="-120"/>
                <a:ea typeface="標楷體" panose="03000509000000000000" pitchFamily="65" charset="-120"/>
              </a:rPr>
              <a:t>家廠商合於招標文件規定，機關是否須參考該廠商報價重訂底價</a:t>
            </a:r>
            <a:r>
              <a:rPr lang="en-US" altLang="zh-TW" sz="2200" b="0">
                <a:solidFill>
                  <a:schemeClr val="tx1"/>
                </a:solidFill>
                <a:latin typeface="標楷體" panose="03000509000000000000" pitchFamily="65" charset="-120"/>
                <a:ea typeface="標楷體" panose="03000509000000000000" pitchFamily="65" charset="-120"/>
              </a:rPr>
              <a:t>B?</a:t>
            </a:r>
          </a:p>
          <a:p>
            <a:pPr eaLnBrk="1" hangingPunct="1">
              <a:lnSpc>
                <a:spcPct val="100000"/>
              </a:lnSpc>
              <a:spcBef>
                <a:spcPts val="100"/>
              </a:spcBef>
              <a:buFont typeface="Arial" panose="020B0604020202020204" pitchFamily="34" charset="0"/>
              <a:buNone/>
            </a:pPr>
            <a:r>
              <a:rPr lang="en-US" altLang="zh-TW" sz="2200" b="0">
                <a:solidFill>
                  <a:schemeClr val="tx1"/>
                </a:solidFill>
                <a:latin typeface="標楷體" panose="03000509000000000000" pitchFamily="65" charset="-120"/>
                <a:ea typeface="標楷體" panose="03000509000000000000" pitchFamily="65" charset="-120"/>
              </a:rPr>
              <a:t>Case2:</a:t>
            </a:r>
            <a:r>
              <a:rPr lang="zh-TW" altLang="en-US" sz="2200" b="0">
                <a:solidFill>
                  <a:schemeClr val="tx1"/>
                </a:solidFill>
                <a:latin typeface="標楷體" panose="03000509000000000000" pitchFamily="65" charset="-120"/>
                <a:ea typeface="標楷體" panose="03000509000000000000" pitchFamily="65" charset="-120"/>
              </a:rPr>
              <a:t>僅</a:t>
            </a:r>
            <a:r>
              <a:rPr lang="en-US" altLang="zh-TW" sz="2200" b="0">
                <a:solidFill>
                  <a:schemeClr val="tx1"/>
                </a:solidFill>
                <a:latin typeface="標楷體" panose="03000509000000000000" pitchFamily="65" charset="-120"/>
                <a:ea typeface="標楷體" panose="03000509000000000000" pitchFamily="65" charset="-120"/>
              </a:rPr>
              <a:t>1</a:t>
            </a:r>
            <a:r>
              <a:rPr lang="zh-TW" altLang="en-US" sz="2200" b="0">
                <a:solidFill>
                  <a:schemeClr val="tx1"/>
                </a:solidFill>
                <a:latin typeface="標楷體" panose="03000509000000000000" pitchFamily="65" charset="-120"/>
                <a:ea typeface="標楷體" panose="03000509000000000000" pitchFamily="65" charset="-120"/>
              </a:rPr>
              <a:t>家廠商投標，機關開標前簽准改採限制性招標，並訂定底價</a:t>
            </a:r>
            <a:r>
              <a:rPr lang="en-US" altLang="zh-TW" sz="2200" b="0">
                <a:solidFill>
                  <a:schemeClr val="tx1"/>
                </a:solidFill>
                <a:latin typeface="標楷體" panose="03000509000000000000" pitchFamily="65" charset="-120"/>
                <a:ea typeface="標楷體" panose="03000509000000000000" pitchFamily="65" charset="-120"/>
              </a:rPr>
              <a:t>A</a:t>
            </a:r>
            <a:r>
              <a:rPr lang="zh-TW" altLang="en-US" sz="2200" b="0">
                <a:solidFill>
                  <a:schemeClr val="tx1"/>
                </a:solidFill>
                <a:latin typeface="標楷體" panose="03000509000000000000" pitchFamily="65" charset="-120"/>
                <a:ea typeface="標楷體" panose="03000509000000000000" pitchFamily="65" charset="-120"/>
              </a:rPr>
              <a:t>，機關開標後是否需再剪開底價</a:t>
            </a:r>
            <a:r>
              <a:rPr lang="en-US" altLang="zh-TW" sz="2200" b="0">
                <a:solidFill>
                  <a:schemeClr val="tx1"/>
                </a:solidFill>
                <a:latin typeface="標楷體" panose="03000509000000000000" pitchFamily="65" charset="-120"/>
                <a:ea typeface="標楷體" panose="03000509000000000000" pitchFamily="65" charset="-120"/>
              </a:rPr>
              <a:t>A</a:t>
            </a:r>
            <a:r>
              <a:rPr lang="zh-TW" altLang="en-US" sz="2200" b="0">
                <a:solidFill>
                  <a:schemeClr val="tx1"/>
                </a:solidFill>
                <a:latin typeface="標楷體" panose="03000509000000000000" pitchFamily="65" charset="-120"/>
                <a:ea typeface="標楷體" panose="03000509000000000000" pitchFamily="65" charset="-120"/>
              </a:rPr>
              <a:t>，或逕行參考廠商報價訂定底價</a:t>
            </a:r>
            <a:r>
              <a:rPr lang="en-US" altLang="zh-TW" sz="2200" b="0">
                <a:solidFill>
                  <a:schemeClr val="tx1"/>
                </a:solidFill>
                <a:latin typeface="標楷體" panose="03000509000000000000" pitchFamily="65" charset="-120"/>
                <a:ea typeface="標楷體" panose="03000509000000000000" pitchFamily="65" charset="-120"/>
              </a:rPr>
              <a:t>B?</a:t>
            </a:r>
          </a:p>
          <a:p>
            <a:pPr eaLnBrk="1" hangingPunct="1">
              <a:lnSpc>
                <a:spcPct val="100000"/>
              </a:lnSpc>
              <a:spcBef>
                <a:spcPts val="100"/>
              </a:spcBef>
              <a:buFont typeface="Arial" panose="020B0604020202020204" pitchFamily="34" charset="0"/>
              <a:buNone/>
            </a:pPr>
            <a:r>
              <a:rPr lang="en-US" altLang="zh-TW" sz="2200" b="0">
                <a:solidFill>
                  <a:schemeClr val="tx1"/>
                </a:solidFill>
                <a:latin typeface="標楷體" panose="03000509000000000000" pitchFamily="65" charset="-120"/>
                <a:ea typeface="標楷體" panose="03000509000000000000" pitchFamily="65" charset="-120"/>
              </a:rPr>
              <a:t>Case3:</a:t>
            </a:r>
            <a:r>
              <a:rPr lang="zh-TW" altLang="en-US" sz="2200" b="0">
                <a:solidFill>
                  <a:schemeClr val="tx1"/>
                </a:solidFill>
                <a:latin typeface="標楷體" panose="03000509000000000000" pitchFamily="65" charset="-120"/>
                <a:ea typeface="標楷體" panose="03000509000000000000" pitchFamily="65" charset="-120"/>
              </a:rPr>
              <a:t>流標後機關辦理</a:t>
            </a:r>
            <a:r>
              <a:rPr lang="zh-TW" altLang="en-US" sz="2200" b="0">
                <a:solidFill>
                  <a:srgbClr val="FF0000"/>
                </a:solidFill>
                <a:latin typeface="標楷體" panose="03000509000000000000" pitchFamily="65" charset="-120"/>
                <a:ea typeface="標楷體" panose="03000509000000000000" pitchFamily="65" charset="-120"/>
              </a:rPr>
              <a:t>第</a:t>
            </a:r>
            <a:r>
              <a:rPr lang="en-US" altLang="zh-TW" sz="2200" b="0">
                <a:solidFill>
                  <a:srgbClr val="FF0000"/>
                </a:solidFill>
                <a:latin typeface="標楷體" panose="03000509000000000000" pitchFamily="65" charset="-120"/>
                <a:ea typeface="標楷體" panose="03000509000000000000" pitchFamily="65" charset="-120"/>
              </a:rPr>
              <a:t>2</a:t>
            </a:r>
            <a:r>
              <a:rPr lang="zh-TW" altLang="en-US" sz="2200" b="0">
                <a:solidFill>
                  <a:srgbClr val="FF0000"/>
                </a:solidFill>
                <a:latin typeface="標楷體" panose="03000509000000000000" pitchFamily="65" charset="-120"/>
                <a:ea typeface="標楷體" panose="03000509000000000000" pitchFamily="65" charset="-120"/>
              </a:rPr>
              <a:t>次公開取得</a:t>
            </a:r>
            <a:r>
              <a:rPr lang="zh-TW" altLang="en-US" sz="2200" b="0">
                <a:solidFill>
                  <a:schemeClr val="tx1"/>
                </a:solidFill>
                <a:latin typeface="標楷體" panose="03000509000000000000" pitchFamily="65" charset="-120"/>
                <a:ea typeface="標楷體" panose="03000509000000000000" pitchFamily="65" charset="-120"/>
              </a:rPr>
              <a:t>，</a:t>
            </a:r>
            <a:r>
              <a:rPr lang="zh-TW" altLang="en-US" sz="2200" b="0">
                <a:solidFill>
                  <a:srgbClr val="FF0000"/>
                </a:solidFill>
                <a:latin typeface="標楷體" panose="03000509000000000000" pitchFamily="65" charset="-120"/>
                <a:ea typeface="標楷體" panose="03000509000000000000" pitchFamily="65" charset="-120"/>
              </a:rPr>
              <a:t>僅</a:t>
            </a:r>
            <a:r>
              <a:rPr lang="en-US" altLang="zh-TW" sz="2200" b="0">
                <a:solidFill>
                  <a:srgbClr val="FF0000"/>
                </a:solidFill>
                <a:latin typeface="標楷體" panose="03000509000000000000" pitchFamily="65" charset="-120"/>
                <a:ea typeface="標楷體" panose="03000509000000000000" pitchFamily="65" charset="-120"/>
              </a:rPr>
              <a:t>1</a:t>
            </a:r>
            <a:r>
              <a:rPr lang="zh-TW" altLang="en-US" sz="2200" b="0">
                <a:solidFill>
                  <a:srgbClr val="FF0000"/>
                </a:solidFill>
                <a:latin typeface="標楷體" panose="03000509000000000000" pitchFamily="65" charset="-120"/>
                <a:ea typeface="標楷體" panose="03000509000000000000" pitchFamily="65" charset="-120"/>
              </a:rPr>
              <a:t>家廠商投標</a:t>
            </a:r>
            <a:r>
              <a:rPr lang="zh-TW" altLang="en-US" sz="2200" b="0">
                <a:solidFill>
                  <a:schemeClr val="tx1"/>
                </a:solidFill>
                <a:latin typeface="標楷體" panose="03000509000000000000" pitchFamily="65" charset="-120"/>
                <a:ea typeface="標楷體" panose="03000509000000000000" pitchFamily="65" charset="-120"/>
              </a:rPr>
              <a:t>，機關於開標前訂定底價</a:t>
            </a:r>
            <a:r>
              <a:rPr lang="en-US" altLang="zh-TW" sz="2200" b="0">
                <a:solidFill>
                  <a:schemeClr val="tx1"/>
                </a:solidFill>
                <a:latin typeface="標楷體" panose="03000509000000000000" pitchFamily="65" charset="-120"/>
                <a:ea typeface="標楷體" panose="03000509000000000000" pitchFamily="65" charset="-120"/>
              </a:rPr>
              <a:t>A</a:t>
            </a:r>
            <a:r>
              <a:rPr lang="zh-TW" altLang="en-US" sz="2200" b="0">
                <a:solidFill>
                  <a:schemeClr val="tx1"/>
                </a:solidFill>
                <a:latin typeface="標楷體" panose="03000509000000000000" pitchFamily="65" charset="-120"/>
                <a:ea typeface="標楷體" panose="03000509000000000000" pitchFamily="65" charset="-120"/>
              </a:rPr>
              <a:t>，開標後是否仍須參考廠商報價訂定底價</a:t>
            </a:r>
            <a:r>
              <a:rPr lang="en-US" altLang="zh-TW" sz="2200" b="0">
                <a:solidFill>
                  <a:schemeClr val="tx1"/>
                </a:solidFill>
                <a:latin typeface="標楷體" panose="03000509000000000000" pitchFamily="65" charset="-120"/>
                <a:ea typeface="標楷體" panose="03000509000000000000" pitchFamily="65" charset="-120"/>
              </a:rPr>
              <a:t>B?</a:t>
            </a:r>
            <a:endParaRPr lang="en-US" altLang="zh-TW" sz="2600" b="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29">
            <a:extLst>
              <a:ext uri="{FF2B5EF4-FFF2-40B4-BE49-F238E27FC236}">
                <a16:creationId xmlns:a16="http://schemas.microsoft.com/office/drawing/2014/main" id="{C3F91374-EF5F-4598-8A4D-CCE8970E406B}"/>
              </a:ext>
            </a:extLst>
          </p:cNvPr>
          <p:cNvSpPr>
            <a:spLocks noChangeShapeType="1"/>
          </p:cNvSpPr>
          <p:nvPr/>
        </p:nvSpPr>
        <p:spPr bwMode="auto">
          <a:xfrm>
            <a:off x="468313" y="1052513"/>
            <a:ext cx="0" cy="41767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0355" name="Line 32">
            <a:extLst>
              <a:ext uri="{FF2B5EF4-FFF2-40B4-BE49-F238E27FC236}">
                <a16:creationId xmlns:a16="http://schemas.microsoft.com/office/drawing/2014/main" id="{4D52F98D-AE8C-4767-8986-778E162B5BE8}"/>
              </a:ext>
            </a:extLst>
          </p:cNvPr>
          <p:cNvSpPr>
            <a:spLocks noChangeShapeType="1"/>
          </p:cNvSpPr>
          <p:nvPr/>
        </p:nvSpPr>
        <p:spPr bwMode="auto">
          <a:xfrm>
            <a:off x="468313" y="1268413"/>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0356" name="Text Box 33">
            <a:extLst>
              <a:ext uri="{FF2B5EF4-FFF2-40B4-BE49-F238E27FC236}">
                <a16:creationId xmlns:a16="http://schemas.microsoft.com/office/drawing/2014/main" id="{53948929-44D1-4AB5-A380-C8F570008773}"/>
              </a:ext>
            </a:extLst>
          </p:cNvPr>
          <p:cNvSpPr txBox="1">
            <a:spLocks noChangeArrowheads="1"/>
          </p:cNvSpPr>
          <p:nvPr/>
        </p:nvSpPr>
        <p:spPr bwMode="auto">
          <a:xfrm>
            <a:off x="900113" y="1052513"/>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buClr>
                <a:srgbClr val="0000FF"/>
              </a:buClr>
              <a:buFont typeface="Wingdings" panose="05000000000000000000" pitchFamily="2" charset="2"/>
              <a:buNone/>
            </a:pPr>
            <a:r>
              <a:rPr lang="zh-TW" altLang="en-US" sz="2000">
                <a:solidFill>
                  <a:srgbClr val="FF0000"/>
                </a:solidFill>
                <a:latin typeface="Tahoma" panose="020B0604030504040204" pitchFamily="34" charset="0"/>
                <a:ea typeface="新細明體" panose="02020500000000000000" pitchFamily="18" charset="-120"/>
              </a:rPr>
              <a:t>底價</a:t>
            </a:r>
            <a:r>
              <a:rPr lang="en-US" altLang="zh-TW" sz="2000">
                <a:solidFill>
                  <a:srgbClr val="FF0000"/>
                </a:solidFill>
                <a:latin typeface="Tahoma" panose="020B0604030504040204" pitchFamily="34" charset="0"/>
                <a:ea typeface="新細明體" panose="02020500000000000000" pitchFamily="18" charset="-120"/>
              </a:rPr>
              <a:t>80%</a:t>
            </a:r>
            <a:endParaRPr lang="zh-TW" altLang="en-US" sz="2000">
              <a:solidFill>
                <a:srgbClr val="FF0000"/>
              </a:solidFill>
              <a:latin typeface="Tahoma" panose="020B0604030504040204" pitchFamily="34" charset="0"/>
              <a:ea typeface="新細明體" panose="02020500000000000000" pitchFamily="18" charset="-120"/>
            </a:endParaRPr>
          </a:p>
        </p:txBody>
      </p:sp>
      <p:sp>
        <p:nvSpPr>
          <p:cNvPr id="100357" name="Line 6">
            <a:extLst>
              <a:ext uri="{FF2B5EF4-FFF2-40B4-BE49-F238E27FC236}">
                <a16:creationId xmlns:a16="http://schemas.microsoft.com/office/drawing/2014/main" id="{FB0A0BD6-8500-45FD-ACF3-F8CE7D1DF941}"/>
              </a:ext>
            </a:extLst>
          </p:cNvPr>
          <p:cNvSpPr>
            <a:spLocks noChangeShapeType="1"/>
          </p:cNvSpPr>
          <p:nvPr/>
        </p:nvSpPr>
        <p:spPr bwMode="auto">
          <a:xfrm>
            <a:off x="468313" y="3979863"/>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0358" name="Text Box 7">
            <a:extLst>
              <a:ext uri="{FF2B5EF4-FFF2-40B4-BE49-F238E27FC236}">
                <a16:creationId xmlns:a16="http://schemas.microsoft.com/office/drawing/2014/main" id="{B5EE176B-5F79-4914-A57C-F70CD7378E9F}"/>
              </a:ext>
            </a:extLst>
          </p:cNvPr>
          <p:cNvSpPr txBox="1">
            <a:spLocks noChangeArrowheads="1"/>
          </p:cNvSpPr>
          <p:nvPr/>
        </p:nvSpPr>
        <p:spPr bwMode="auto">
          <a:xfrm>
            <a:off x="900113" y="3763963"/>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buClr>
                <a:srgbClr val="0000FF"/>
              </a:buClr>
              <a:buFont typeface="Wingdings" panose="05000000000000000000" pitchFamily="2" charset="2"/>
              <a:buNone/>
            </a:pPr>
            <a:r>
              <a:rPr lang="zh-TW" altLang="en-US" sz="2000" dirty="0">
                <a:solidFill>
                  <a:srgbClr val="FF0000"/>
                </a:solidFill>
                <a:latin typeface="標楷體" panose="03000509000000000000" pitchFamily="65" charset="-120"/>
                <a:ea typeface="標楷體" panose="03000509000000000000" pitchFamily="65" charset="-120"/>
              </a:rPr>
              <a:t>底價</a:t>
            </a:r>
            <a:r>
              <a:rPr lang="en-US" altLang="zh-TW" sz="2000" dirty="0">
                <a:solidFill>
                  <a:srgbClr val="FF0000"/>
                </a:solidFill>
                <a:latin typeface="標楷體" panose="03000509000000000000" pitchFamily="65" charset="-120"/>
                <a:ea typeface="標楷體" panose="03000509000000000000" pitchFamily="65" charset="-120"/>
              </a:rPr>
              <a:t>70%</a:t>
            </a:r>
            <a:endParaRPr lang="zh-TW" altLang="en-US" sz="2000" dirty="0">
              <a:solidFill>
                <a:srgbClr val="FF0000"/>
              </a:solidFill>
              <a:latin typeface="標楷體" panose="03000509000000000000" pitchFamily="65" charset="-120"/>
              <a:ea typeface="標楷體" panose="03000509000000000000" pitchFamily="65" charset="-120"/>
            </a:endParaRPr>
          </a:p>
        </p:txBody>
      </p:sp>
      <p:sp>
        <p:nvSpPr>
          <p:cNvPr id="100359" name="Text Box 38">
            <a:extLst>
              <a:ext uri="{FF2B5EF4-FFF2-40B4-BE49-F238E27FC236}">
                <a16:creationId xmlns:a16="http://schemas.microsoft.com/office/drawing/2014/main" id="{C404D330-9FBC-4A50-93D2-4B5ACD0F25BE}"/>
              </a:ext>
            </a:extLst>
          </p:cNvPr>
          <p:cNvSpPr txBox="1">
            <a:spLocks noChangeArrowheads="1"/>
          </p:cNvSpPr>
          <p:nvPr/>
        </p:nvSpPr>
        <p:spPr bwMode="auto">
          <a:xfrm>
            <a:off x="539750" y="1484313"/>
            <a:ext cx="2590799"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en-US" altLang="zh-TW" sz="2000" dirty="0">
                <a:solidFill>
                  <a:schemeClr val="tx1"/>
                </a:solidFill>
                <a:latin typeface="標楷體" panose="03000509000000000000" pitchFamily="65" charset="-120"/>
                <a:ea typeface="標楷體" panose="03000509000000000000" pitchFamily="65" charset="-120"/>
                <a:cs typeface="全真疊圓體"/>
              </a:rPr>
              <a:t>(A)</a:t>
            </a:r>
            <a:r>
              <a:rPr lang="zh-TW" altLang="en-US" sz="2000" dirty="0">
                <a:solidFill>
                  <a:schemeClr val="tx1"/>
                </a:solidFill>
                <a:latin typeface="標楷體" panose="03000509000000000000" pitchFamily="65" charset="-120"/>
                <a:ea typeface="標楷體" panose="03000509000000000000" pitchFamily="65" charset="-120"/>
                <a:cs typeface="全真疊圓體"/>
              </a:rPr>
              <a:t>無顯不合理</a:t>
            </a:r>
          </a:p>
          <a:p>
            <a:pPr>
              <a:lnSpc>
                <a:spcPct val="70000"/>
              </a:lnSpc>
              <a:buClr>
                <a:srgbClr val="0000FF"/>
              </a:buClr>
              <a:buFont typeface="Wingdings" panose="05000000000000000000" pitchFamily="2" charset="2"/>
              <a:buNone/>
            </a:pPr>
            <a:r>
              <a:rPr lang="zh-TW" altLang="en-US" sz="1400" dirty="0">
                <a:solidFill>
                  <a:schemeClr val="tx1"/>
                </a:solidFill>
                <a:latin typeface="標楷體" panose="03000509000000000000" pitchFamily="65" charset="-120"/>
                <a:ea typeface="標楷體" panose="03000509000000000000" pitchFamily="65" charset="-120"/>
              </a:rPr>
              <a:t>最低標主動表示標價錯誤，要求不予決標？</a:t>
            </a:r>
            <a:r>
              <a:rPr lang="zh-TW" altLang="en-US" sz="2400" dirty="0">
                <a:solidFill>
                  <a:schemeClr val="tx1"/>
                </a:solidFill>
                <a:latin typeface="標楷體" panose="03000509000000000000" pitchFamily="65" charset="-120"/>
                <a:ea typeface="標楷體" panose="03000509000000000000" pitchFamily="65" charset="-120"/>
              </a:rPr>
              <a:t> </a:t>
            </a:r>
          </a:p>
          <a:p>
            <a:pPr>
              <a:lnSpc>
                <a:spcPct val="100000"/>
              </a:lnSpc>
              <a:buClr>
                <a:srgbClr val="0000FF"/>
              </a:buClr>
              <a:buFont typeface="Wingdings" panose="05000000000000000000" pitchFamily="2" charset="2"/>
              <a:buNone/>
            </a:pPr>
            <a:r>
              <a:rPr lang="en-US" altLang="zh-TW" sz="2000" dirty="0">
                <a:solidFill>
                  <a:schemeClr val="tx1"/>
                </a:solidFill>
                <a:latin typeface="標楷體" panose="03000509000000000000" pitchFamily="65" charset="-120"/>
                <a:ea typeface="標楷體" panose="03000509000000000000" pitchFamily="65" charset="-120"/>
                <a:cs typeface="全真疊圓體"/>
              </a:rPr>
              <a:t>(B)</a:t>
            </a:r>
            <a:r>
              <a:rPr lang="zh-TW" altLang="en-US" sz="2000" dirty="0">
                <a:solidFill>
                  <a:schemeClr val="tx1"/>
                </a:solidFill>
                <a:latin typeface="標楷體" panose="03000509000000000000" pitchFamily="65" charset="-120"/>
                <a:ea typeface="標楷體" panose="03000509000000000000" pitchFamily="65" charset="-120"/>
                <a:cs typeface="全真疊圓體"/>
              </a:rPr>
              <a:t>顯不合理</a:t>
            </a:r>
          </a:p>
          <a:p>
            <a:pPr>
              <a:lnSpc>
                <a:spcPct val="100000"/>
              </a:lnSpc>
              <a:buClr>
                <a:srgbClr val="0000FF"/>
              </a:buClr>
              <a:buFont typeface="Wingdings" panose="05000000000000000000" pitchFamily="2" charset="2"/>
              <a:buNone/>
            </a:pPr>
            <a:endParaRPr lang="en-US" altLang="zh-TW" sz="2000" dirty="0">
              <a:solidFill>
                <a:schemeClr val="tx1"/>
              </a:solidFill>
              <a:latin typeface="Century Schoolbook" panose="02040604050505020304" pitchFamily="18" charset="0"/>
              <a:ea typeface="新細明體" panose="02020500000000000000" pitchFamily="18" charset="-120"/>
            </a:endParaRPr>
          </a:p>
        </p:txBody>
      </p:sp>
      <p:sp>
        <p:nvSpPr>
          <p:cNvPr id="100360" name="Line 46">
            <a:extLst>
              <a:ext uri="{FF2B5EF4-FFF2-40B4-BE49-F238E27FC236}">
                <a16:creationId xmlns:a16="http://schemas.microsoft.com/office/drawing/2014/main" id="{6E7183C6-86C6-4343-841F-0CD1BEBBDFB4}"/>
              </a:ext>
            </a:extLst>
          </p:cNvPr>
          <p:cNvSpPr>
            <a:spLocks noChangeShapeType="1"/>
          </p:cNvSpPr>
          <p:nvPr/>
        </p:nvSpPr>
        <p:spPr bwMode="auto">
          <a:xfrm>
            <a:off x="2484438" y="1700213"/>
            <a:ext cx="626427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61" name="Text Box 47">
            <a:extLst>
              <a:ext uri="{FF2B5EF4-FFF2-40B4-BE49-F238E27FC236}">
                <a16:creationId xmlns:a16="http://schemas.microsoft.com/office/drawing/2014/main" id="{F95A3A6E-9E6E-4253-81E1-1863F9DD9F5E}"/>
              </a:ext>
            </a:extLst>
          </p:cNvPr>
          <p:cNvSpPr txBox="1">
            <a:spLocks noChangeArrowheads="1"/>
          </p:cNvSpPr>
          <p:nvPr/>
        </p:nvSpPr>
        <p:spPr bwMode="auto">
          <a:xfrm>
            <a:off x="3059113" y="182245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buClr>
                <a:srgbClr val="0000FF"/>
              </a:buClr>
              <a:buFont typeface="Wingdings" panose="05000000000000000000" pitchFamily="2" charset="2"/>
              <a:buNone/>
            </a:pPr>
            <a:r>
              <a:rPr lang="zh-TW" altLang="en-US" sz="1800" dirty="0">
                <a:solidFill>
                  <a:srgbClr val="0000FF"/>
                </a:solidFill>
                <a:latin typeface="標楷體" panose="03000509000000000000" pitchFamily="65" charset="-120"/>
                <a:ea typeface="標楷體" panose="03000509000000000000" pitchFamily="65" charset="-120"/>
                <a:cs typeface="全真疊圓體"/>
              </a:rPr>
              <a:t>照價決標予最低標；不接受決標</a:t>
            </a:r>
            <a:r>
              <a:rPr lang="zh-TW" altLang="en-US" sz="1800" dirty="0">
                <a:solidFill>
                  <a:srgbClr val="0000FF"/>
                </a:solidFill>
                <a:latin typeface="標楷體" panose="03000509000000000000" pitchFamily="65" charset="-120"/>
                <a:ea typeface="標楷體" panose="03000509000000000000" pitchFamily="65" charset="-120"/>
              </a:rPr>
              <a:t>：</a:t>
            </a:r>
            <a:r>
              <a:rPr lang="en-US" altLang="zh-TW" sz="1800" dirty="0">
                <a:solidFill>
                  <a:srgbClr val="0000FF"/>
                </a:solidFill>
                <a:latin typeface="標楷體" panose="03000509000000000000" pitchFamily="65" charset="-120"/>
                <a:ea typeface="標楷體" panose="03000509000000000000" pitchFamily="65" charset="-120"/>
              </a:rPr>
              <a:t>GPL 31,101</a:t>
            </a:r>
            <a:endParaRPr lang="zh-TW" altLang="en-US" sz="1800" dirty="0">
              <a:solidFill>
                <a:srgbClr val="0000FF"/>
              </a:solidFill>
              <a:latin typeface="標楷體" panose="03000509000000000000" pitchFamily="65" charset="-120"/>
              <a:ea typeface="標楷體" panose="03000509000000000000" pitchFamily="65" charset="-120"/>
              <a:cs typeface="全真疊圓體"/>
            </a:endParaRPr>
          </a:p>
        </p:txBody>
      </p:sp>
      <p:sp>
        <p:nvSpPr>
          <p:cNvPr id="100362" name="Text Box 38">
            <a:extLst>
              <a:ext uri="{FF2B5EF4-FFF2-40B4-BE49-F238E27FC236}">
                <a16:creationId xmlns:a16="http://schemas.microsoft.com/office/drawing/2014/main" id="{2F5A2E12-D0AB-40CC-B9A1-675EFF24B7AE}"/>
              </a:ext>
            </a:extLst>
          </p:cNvPr>
          <p:cNvSpPr txBox="1">
            <a:spLocks noChangeArrowheads="1"/>
          </p:cNvSpPr>
          <p:nvPr/>
        </p:nvSpPr>
        <p:spPr bwMode="auto">
          <a:xfrm>
            <a:off x="936625" y="2781300"/>
            <a:ext cx="1979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buClr>
                <a:srgbClr val="0000FF"/>
              </a:buClr>
              <a:buFont typeface="Wingdings" panose="05000000000000000000" pitchFamily="2" charset="2"/>
              <a:buNone/>
            </a:pPr>
            <a:r>
              <a:rPr lang="zh-TW" altLang="en-US" sz="2000" dirty="0">
                <a:solidFill>
                  <a:schemeClr val="tx1"/>
                </a:solidFill>
                <a:latin typeface="標楷體" panose="03000509000000000000" pitchFamily="65" charset="-120"/>
                <a:ea typeface="標楷體" panose="03000509000000000000" pitchFamily="65" charset="-120"/>
                <a:cs typeface="全真疊圓體"/>
              </a:rPr>
              <a:t>限期通知最低標提出說明</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100363" name="Text Box 11">
            <a:extLst>
              <a:ext uri="{FF2B5EF4-FFF2-40B4-BE49-F238E27FC236}">
                <a16:creationId xmlns:a16="http://schemas.microsoft.com/office/drawing/2014/main" id="{4C6F7C10-1249-4482-BD99-795EB39861E7}"/>
              </a:ext>
            </a:extLst>
          </p:cNvPr>
          <p:cNvSpPr txBox="1">
            <a:spLocks noChangeArrowheads="1"/>
          </p:cNvSpPr>
          <p:nvPr/>
        </p:nvSpPr>
        <p:spPr bwMode="auto">
          <a:xfrm>
            <a:off x="3360738" y="2276475"/>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Tahoma" panose="020B0604030504040204" pitchFamily="34" charset="0"/>
                <a:ea typeface="標楷體" panose="03000509000000000000" pitchFamily="65" charset="-120"/>
              </a:rPr>
              <a:t>說明合理</a:t>
            </a:r>
          </a:p>
        </p:txBody>
      </p:sp>
      <p:sp>
        <p:nvSpPr>
          <p:cNvPr id="100364" name="Text Box 13">
            <a:extLst>
              <a:ext uri="{FF2B5EF4-FFF2-40B4-BE49-F238E27FC236}">
                <a16:creationId xmlns:a16="http://schemas.microsoft.com/office/drawing/2014/main" id="{CF44465B-A53A-4D43-9ED2-3B60F2DDE865}"/>
              </a:ext>
            </a:extLst>
          </p:cNvPr>
          <p:cNvSpPr txBox="1">
            <a:spLocks noChangeArrowheads="1"/>
          </p:cNvSpPr>
          <p:nvPr/>
        </p:nvSpPr>
        <p:spPr bwMode="auto">
          <a:xfrm>
            <a:off x="3348038" y="2703513"/>
            <a:ext cx="374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標楷體" panose="03000509000000000000" pitchFamily="65" charset="-120"/>
                <a:ea typeface="標楷體" panose="03000509000000000000" pitchFamily="65" charset="-120"/>
              </a:rPr>
              <a:t>說明尚非完全合理</a:t>
            </a:r>
            <a:r>
              <a:rPr lang="en-US" altLang="zh-TW" sz="1800">
                <a:solidFill>
                  <a:schemeClr val="tx1"/>
                </a:solidFill>
                <a:latin typeface="標楷體" panose="03000509000000000000" pitchFamily="65" charset="-120"/>
                <a:ea typeface="標楷體" panose="03000509000000000000" pitchFamily="65" charset="-120"/>
              </a:rPr>
              <a:t>+</a:t>
            </a:r>
            <a:r>
              <a:rPr lang="zh-TW" altLang="en-US" sz="1800">
                <a:solidFill>
                  <a:srgbClr val="FF0066"/>
                </a:solidFill>
                <a:latin typeface="標楷體" panose="03000509000000000000" pitchFamily="65" charset="-120"/>
                <a:ea typeface="標楷體" panose="03000509000000000000" pitchFamily="65" charset="-120"/>
              </a:rPr>
              <a:t>差額保證金</a:t>
            </a:r>
          </a:p>
        </p:txBody>
      </p:sp>
      <p:sp>
        <p:nvSpPr>
          <p:cNvPr id="100365" name="Text Box 14">
            <a:extLst>
              <a:ext uri="{FF2B5EF4-FFF2-40B4-BE49-F238E27FC236}">
                <a16:creationId xmlns:a16="http://schemas.microsoft.com/office/drawing/2014/main" id="{27FF4256-F758-4A65-8A67-3225C1A20ED3}"/>
              </a:ext>
            </a:extLst>
          </p:cNvPr>
          <p:cNvSpPr txBox="1">
            <a:spLocks noChangeArrowheads="1"/>
          </p:cNvSpPr>
          <p:nvPr/>
        </p:nvSpPr>
        <p:spPr bwMode="auto">
          <a:xfrm>
            <a:off x="3348038" y="3175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標楷體" panose="03000509000000000000" pitchFamily="65" charset="-120"/>
                <a:ea typeface="標楷體" panose="03000509000000000000" pitchFamily="65" charset="-120"/>
              </a:rPr>
              <a:t>說明顯不合理</a:t>
            </a:r>
            <a:endParaRPr lang="en-US" altLang="zh-TW" sz="1800">
              <a:solidFill>
                <a:schemeClr val="tx1"/>
              </a:solidFill>
              <a:latin typeface="標楷體" panose="03000509000000000000" pitchFamily="65" charset="-120"/>
              <a:ea typeface="標楷體" panose="03000509000000000000" pitchFamily="65" charset="-120"/>
            </a:endParaRPr>
          </a:p>
        </p:txBody>
      </p:sp>
      <p:sp>
        <p:nvSpPr>
          <p:cNvPr id="100366" name="Line 29">
            <a:extLst>
              <a:ext uri="{FF2B5EF4-FFF2-40B4-BE49-F238E27FC236}">
                <a16:creationId xmlns:a16="http://schemas.microsoft.com/office/drawing/2014/main" id="{99D13ADC-AA89-47F1-BECE-14CF7BB89B51}"/>
              </a:ext>
            </a:extLst>
          </p:cNvPr>
          <p:cNvSpPr>
            <a:spLocks noChangeShapeType="1"/>
          </p:cNvSpPr>
          <p:nvPr/>
        </p:nvSpPr>
        <p:spPr bwMode="auto">
          <a:xfrm>
            <a:off x="8761413" y="1281113"/>
            <a:ext cx="0" cy="36591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00367" name="Text Box 4">
            <a:extLst>
              <a:ext uri="{FF2B5EF4-FFF2-40B4-BE49-F238E27FC236}">
                <a16:creationId xmlns:a16="http://schemas.microsoft.com/office/drawing/2014/main" id="{ABA332CA-BF9E-4D64-A9DA-D1F0FDF31DAD}"/>
              </a:ext>
            </a:extLst>
          </p:cNvPr>
          <p:cNvSpPr txBox="1">
            <a:spLocks noChangeArrowheads="1"/>
          </p:cNvSpPr>
          <p:nvPr/>
        </p:nvSpPr>
        <p:spPr bwMode="auto">
          <a:xfrm>
            <a:off x="8688388" y="2022475"/>
            <a:ext cx="438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2000">
                <a:solidFill>
                  <a:srgbClr val="FF0000"/>
                </a:solidFill>
                <a:latin typeface="Tahoma" panose="020B0604030504040204" pitchFamily="34" charset="0"/>
                <a:ea typeface="標楷體" panose="03000509000000000000" pitchFamily="65" charset="-120"/>
              </a:rPr>
              <a:t>決</a:t>
            </a:r>
            <a:endParaRPr lang="en-US" altLang="zh-TW" sz="2000">
              <a:solidFill>
                <a:srgbClr val="FF0000"/>
              </a:solidFill>
              <a:latin typeface="Tahoma" panose="020B0604030504040204" pitchFamily="34" charset="0"/>
              <a:ea typeface="標楷體" panose="03000509000000000000" pitchFamily="65" charset="-120"/>
            </a:endParaRPr>
          </a:p>
          <a:p>
            <a:pPr>
              <a:lnSpc>
                <a:spcPct val="100000"/>
              </a:lnSpc>
              <a:spcBef>
                <a:spcPct val="20000"/>
              </a:spcBef>
              <a:buClr>
                <a:srgbClr val="0000FF"/>
              </a:buClr>
              <a:buFont typeface="Wingdings" panose="05000000000000000000" pitchFamily="2" charset="2"/>
              <a:buNone/>
            </a:pPr>
            <a:r>
              <a:rPr lang="zh-TW" altLang="en-US" sz="2000">
                <a:solidFill>
                  <a:srgbClr val="FF0000"/>
                </a:solidFill>
                <a:latin typeface="Tahoma" panose="020B0604030504040204" pitchFamily="34" charset="0"/>
                <a:ea typeface="標楷體" panose="03000509000000000000" pitchFamily="65" charset="-120"/>
              </a:rPr>
              <a:t>標</a:t>
            </a:r>
          </a:p>
        </p:txBody>
      </p:sp>
      <p:sp>
        <p:nvSpPr>
          <p:cNvPr id="100368" name="左大括弧 16">
            <a:extLst>
              <a:ext uri="{FF2B5EF4-FFF2-40B4-BE49-F238E27FC236}">
                <a16:creationId xmlns:a16="http://schemas.microsoft.com/office/drawing/2014/main" id="{EB2EB03D-87D7-4317-AB22-03F13BA936FA}"/>
              </a:ext>
            </a:extLst>
          </p:cNvPr>
          <p:cNvSpPr>
            <a:spLocks/>
          </p:cNvSpPr>
          <p:nvPr/>
        </p:nvSpPr>
        <p:spPr bwMode="auto">
          <a:xfrm>
            <a:off x="2905125" y="2476500"/>
            <a:ext cx="442913" cy="1419225"/>
          </a:xfrm>
          <a:prstGeom prst="leftBrace">
            <a:avLst>
              <a:gd name="adj1" fmla="val 833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20000"/>
              </a:spcBef>
              <a:buClr>
                <a:srgbClr val="0000FF"/>
              </a:buClr>
              <a:buFont typeface="Wingdings" panose="05000000000000000000" pitchFamily="2" charset="2"/>
              <a:buNone/>
            </a:pPr>
            <a:endParaRPr lang="zh-TW" altLang="en-US" sz="2400">
              <a:solidFill>
                <a:schemeClr val="tx1"/>
              </a:solidFill>
              <a:latin typeface="Times New Roman" panose="02020603050405020304" pitchFamily="18" charset="0"/>
              <a:ea typeface="華康談楷體W5"/>
              <a:cs typeface="華康談楷體W5"/>
            </a:endParaRPr>
          </a:p>
        </p:txBody>
      </p:sp>
      <p:sp>
        <p:nvSpPr>
          <p:cNvPr id="100369" name="Line 46">
            <a:extLst>
              <a:ext uri="{FF2B5EF4-FFF2-40B4-BE49-F238E27FC236}">
                <a16:creationId xmlns:a16="http://schemas.microsoft.com/office/drawing/2014/main" id="{1FE81089-2470-498B-9A4B-A07DA0CE6491}"/>
              </a:ext>
            </a:extLst>
          </p:cNvPr>
          <p:cNvSpPr>
            <a:spLocks noChangeShapeType="1"/>
          </p:cNvSpPr>
          <p:nvPr/>
        </p:nvSpPr>
        <p:spPr bwMode="auto">
          <a:xfrm>
            <a:off x="4572000" y="2513013"/>
            <a:ext cx="417671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70" name="Line 46">
            <a:extLst>
              <a:ext uri="{FF2B5EF4-FFF2-40B4-BE49-F238E27FC236}">
                <a16:creationId xmlns:a16="http://schemas.microsoft.com/office/drawing/2014/main" id="{A81B2C7A-4F3E-4C00-8F6E-873ECB0F2019}"/>
              </a:ext>
            </a:extLst>
          </p:cNvPr>
          <p:cNvSpPr>
            <a:spLocks noChangeShapeType="1"/>
          </p:cNvSpPr>
          <p:nvPr/>
        </p:nvSpPr>
        <p:spPr bwMode="auto">
          <a:xfrm>
            <a:off x="6948488" y="2933700"/>
            <a:ext cx="17907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71" name="Line 46">
            <a:extLst>
              <a:ext uri="{FF2B5EF4-FFF2-40B4-BE49-F238E27FC236}">
                <a16:creationId xmlns:a16="http://schemas.microsoft.com/office/drawing/2014/main" id="{E4CD1B5E-89BA-4FA7-AECE-3EAA7C8C46C9}"/>
              </a:ext>
            </a:extLst>
          </p:cNvPr>
          <p:cNvSpPr>
            <a:spLocks noChangeShapeType="1"/>
          </p:cNvSpPr>
          <p:nvPr/>
        </p:nvSpPr>
        <p:spPr bwMode="auto">
          <a:xfrm>
            <a:off x="5033963" y="3390900"/>
            <a:ext cx="1112837"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72" name="Text Box 14">
            <a:extLst>
              <a:ext uri="{FF2B5EF4-FFF2-40B4-BE49-F238E27FC236}">
                <a16:creationId xmlns:a16="http://schemas.microsoft.com/office/drawing/2014/main" id="{66AD78F1-B534-43DD-B8C8-4752AD45995A}"/>
              </a:ext>
            </a:extLst>
          </p:cNvPr>
          <p:cNvSpPr txBox="1">
            <a:spLocks noChangeArrowheads="1"/>
          </p:cNvSpPr>
          <p:nvPr/>
        </p:nvSpPr>
        <p:spPr bwMode="auto">
          <a:xfrm>
            <a:off x="3494088" y="3535363"/>
            <a:ext cx="25908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標楷體" panose="03000509000000000000" pitchFamily="65" charset="-120"/>
                <a:ea typeface="標楷體" panose="03000509000000000000" pitchFamily="65" charset="-120"/>
              </a:rPr>
              <a:t>未期限內提出說明</a:t>
            </a:r>
            <a:endParaRPr lang="en-US" altLang="zh-TW" sz="1800">
              <a:solidFill>
                <a:schemeClr val="tx1"/>
              </a:solidFill>
              <a:latin typeface="標楷體" panose="03000509000000000000" pitchFamily="65" charset="-120"/>
              <a:ea typeface="標楷體" panose="03000509000000000000" pitchFamily="65" charset="-120"/>
            </a:endParaRPr>
          </a:p>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標楷體" panose="03000509000000000000" pitchFamily="65" charset="-120"/>
                <a:ea typeface="標楷體" panose="03000509000000000000" pitchFamily="65" charset="-120"/>
              </a:rPr>
              <a:t>未提出差額保證金</a:t>
            </a:r>
            <a:endParaRPr lang="en-US" altLang="zh-TW" sz="1800">
              <a:solidFill>
                <a:schemeClr val="tx1"/>
              </a:solidFill>
              <a:latin typeface="標楷體" panose="03000509000000000000" pitchFamily="65" charset="-120"/>
              <a:ea typeface="標楷體" panose="03000509000000000000" pitchFamily="65" charset="-120"/>
            </a:endParaRPr>
          </a:p>
        </p:txBody>
      </p:sp>
      <p:sp>
        <p:nvSpPr>
          <p:cNvPr id="100373" name="左大括弧 21">
            <a:extLst>
              <a:ext uri="{FF2B5EF4-FFF2-40B4-BE49-F238E27FC236}">
                <a16:creationId xmlns:a16="http://schemas.microsoft.com/office/drawing/2014/main" id="{4146754B-87F8-42AF-BC7D-8EFB5BE3E114}"/>
              </a:ext>
            </a:extLst>
          </p:cNvPr>
          <p:cNvSpPr>
            <a:spLocks/>
          </p:cNvSpPr>
          <p:nvPr/>
        </p:nvSpPr>
        <p:spPr bwMode="auto">
          <a:xfrm>
            <a:off x="3348038" y="3730625"/>
            <a:ext cx="222250" cy="328613"/>
          </a:xfrm>
          <a:prstGeom prst="leftBrace">
            <a:avLst>
              <a:gd name="adj1" fmla="val 833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20000"/>
              </a:spcBef>
              <a:buClr>
                <a:srgbClr val="0000FF"/>
              </a:buClr>
              <a:buFont typeface="Wingdings" panose="05000000000000000000" pitchFamily="2" charset="2"/>
              <a:buNone/>
            </a:pPr>
            <a:endParaRPr lang="zh-TW" altLang="en-US" sz="2400">
              <a:solidFill>
                <a:schemeClr val="tx1"/>
              </a:solidFill>
              <a:latin typeface="Times New Roman" panose="02020603050405020304" pitchFamily="18" charset="0"/>
              <a:ea typeface="華康談楷體W5"/>
              <a:cs typeface="華康談楷體W5"/>
            </a:endParaRPr>
          </a:p>
        </p:txBody>
      </p:sp>
      <p:sp>
        <p:nvSpPr>
          <p:cNvPr id="100374" name="Line 46">
            <a:extLst>
              <a:ext uri="{FF2B5EF4-FFF2-40B4-BE49-F238E27FC236}">
                <a16:creationId xmlns:a16="http://schemas.microsoft.com/office/drawing/2014/main" id="{41B302B5-BFA1-4956-8EB6-A7891C546D58}"/>
              </a:ext>
            </a:extLst>
          </p:cNvPr>
          <p:cNvSpPr>
            <a:spLocks noChangeShapeType="1"/>
          </p:cNvSpPr>
          <p:nvPr/>
        </p:nvSpPr>
        <p:spPr bwMode="auto">
          <a:xfrm flipV="1">
            <a:off x="5556250" y="3889375"/>
            <a:ext cx="590550" cy="31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75" name="Text Box 38">
            <a:extLst>
              <a:ext uri="{FF2B5EF4-FFF2-40B4-BE49-F238E27FC236}">
                <a16:creationId xmlns:a16="http://schemas.microsoft.com/office/drawing/2014/main" id="{8B7DE780-033D-4A71-84F2-84C6D61AD564}"/>
              </a:ext>
            </a:extLst>
          </p:cNvPr>
          <p:cNvSpPr txBox="1">
            <a:spLocks noChangeArrowheads="1"/>
          </p:cNvSpPr>
          <p:nvPr/>
        </p:nvSpPr>
        <p:spPr bwMode="auto">
          <a:xfrm>
            <a:off x="554038" y="4149725"/>
            <a:ext cx="2806700" cy="6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en-US" altLang="zh-TW" sz="2000" dirty="0">
                <a:solidFill>
                  <a:schemeClr val="tx1"/>
                </a:solidFill>
                <a:latin typeface="標楷體" panose="03000509000000000000" pitchFamily="65" charset="-120"/>
                <a:ea typeface="標楷體" panose="03000509000000000000" pitchFamily="65" charset="-120"/>
                <a:cs typeface="全真疊圓體"/>
              </a:rPr>
              <a:t>(A)</a:t>
            </a:r>
            <a:r>
              <a:rPr lang="zh-TW" altLang="en-US" sz="2000" dirty="0">
                <a:solidFill>
                  <a:schemeClr val="tx1"/>
                </a:solidFill>
                <a:latin typeface="標楷體" panose="03000509000000000000" pitchFamily="65" charset="-120"/>
                <a:ea typeface="標楷體" panose="03000509000000000000" pitchFamily="65" charset="-120"/>
                <a:cs typeface="全真疊圓體"/>
              </a:rPr>
              <a:t>無顯不合理</a:t>
            </a:r>
          </a:p>
          <a:p>
            <a:pPr>
              <a:lnSpc>
                <a:spcPct val="70000"/>
              </a:lnSpc>
              <a:buClr>
                <a:srgbClr val="0000FF"/>
              </a:buClr>
              <a:buFont typeface="Wingdings" panose="05000000000000000000" pitchFamily="2" charset="2"/>
              <a:buNone/>
            </a:pPr>
            <a:r>
              <a:rPr lang="zh-TW" altLang="en-US" sz="1400" dirty="0">
                <a:solidFill>
                  <a:schemeClr val="tx1"/>
                </a:solidFill>
                <a:latin typeface="標楷體" panose="03000509000000000000" pitchFamily="65" charset="-120"/>
                <a:ea typeface="標楷體" panose="03000509000000000000" pitchFamily="65" charset="-120"/>
              </a:rPr>
              <a:t>         </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100376" name="Line 46">
            <a:extLst>
              <a:ext uri="{FF2B5EF4-FFF2-40B4-BE49-F238E27FC236}">
                <a16:creationId xmlns:a16="http://schemas.microsoft.com/office/drawing/2014/main" id="{14466FA8-3E62-497C-94E1-274E71FAE890}"/>
              </a:ext>
            </a:extLst>
          </p:cNvPr>
          <p:cNvSpPr>
            <a:spLocks noChangeShapeType="1"/>
          </p:cNvSpPr>
          <p:nvPr/>
        </p:nvSpPr>
        <p:spPr bwMode="auto">
          <a:xfrm>
            <a:off x="2498725" y="4365625"/>
            <a:ext cx="62626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77" name="Text Box 38">
            <a:extLst>
              <a:ext uri="{FF2B5EF4-FFF2-40B4-BE49-F238E27FC236}">
                <a16:creationId xmlns:a16="http://schemas.microsoft.com/office/drawing/2014/main" id="{F6B7EFB6-417C-4A9E-AAE3-57E8F7469AEC}"/>
              </a:ext>
            </a:extLst>
          </p:cNvPr>
          <p:cNvSpPr txBox="1">
            <a:spLocks noChangeArrowheads="1"/>
          </p:cNvSpPr>
          <p:nvPr/>
        </p:nvSpPr>
        <p:spPr bwMode="auto">
          <a:xfrm>
            <a:off x="546100" y="4579938"/>
            <a:ext cx="2808288" cy="6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en-US" altLang="zh-TW" sz="2000" dirty="0">
                <a:solidFill>
                  <a:schemeClr val="tx1"/>
                </a:solidFill>
                <a:latin typeface="標楷體" panose="03000509000000000000" pitchFamily="65" charset="-120"/>
                <a:ea typeface="標楷體" panose="03000509000000000000" pitchFamily="65" charset="-120"/>
                <a:cs typeface="全真疊圓體"/>
              </a:rPr>
              <a:t>(B)</a:t>
            </a:r>
            <a:r>
              <a:rPr lang="zh-TW" altLang="en-US" sz="2000" dirty="0">
                <a:solidFill>
                  <a:schemeClr val="tx1"/>
                </a:solidFill>
                <a:latin typeface="標楷體" panose="03000509000000000000" pitchFamily="65" charset="-120"/>
                <a:ea typeface="標楷體" panose="03000509000000000000" pitchFamily="65" charset="-120"/>
                <a:cs typeface="全真疊圓體"/>
              </a:rPr>
              <a:t>顯不合理</a:t>
            </a:r>
          </a:p>
          <a:p>
            <a:pPr>
              <a:lnSpc>
                <a:spcPct val="70000"/>
              </a:lnSpc>
              <a:buClr>
                <a:srgbClr val="0000FF"/>
              </a:buClr>
              <a:buFont typeface="Wingdings" panose="05000000000000000000" pitchFamily="2" charset="2"/>
              <a:buNone/>
            </a:pPr>
            <a:r>
              <a:rPr lang="zh-TW" altLang="en-US" sz="1400" dirty="0">
                <a:solidFill>
                  <a:schemeClr val="tx1"/>
                </a:solidFill>
                <a:latin typeface="標楷體" panose="03000509000000000000" pitchFamily="65" charset="-120"/>
                <a:ea typeface="標楷體" panose="03000509000000000000" pitchFamily="65" charset="-120"/>
              </a:rPr>
              <a:t>         </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100378" name="Text Box 38">
            <a:extLst>
              <a:ext uri="{FF2B5EF4-FFF2-40B4-BE49-F238E27FC236}">
                <a16:creationId xmlns:a16="http://schemas.microsoft.com/office/drawing/2014/main" id="{0EECE929-BEB5-4E64-902F-27E742B0DC1F}"/>
              </a:ext>
            </a:extLst>
          </p:cNvPr>
          <p:cNvSpPr txBox="1">
            <a:spLocks noChangeArrowheads="1"/>
          </p:cNvSpPr>
          <p:nvPr/>
        </p:nvSpPr>
        <p:spPr bwMode="auto">
          <a:xfrm>
            <a:off x="936625" y="4868863"/>
            <a:ext cx="1979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buClr>
                <a:srgbClr val="0000FF"/>
              </a:buClr>
              <a:buFont typeface="Wingdings" panose="05000000000000000000" pitchFamily="2" charset="2"/>
              <a:buNone/>
            </a:pPr>
            <a:r>
              <a:rPr lang="zh-TW" altLang="en-US" sz="2000" dirty="0">
                <a:solidFill>
                  <a:schemeClr val="tx1"/>
                </a:solidFill>
                <a:latin typeface="標楷體" panose="03000509000000000000" pitchFamily="65" charset="-120"/>
                <a:ea typeface="標楷體" panose="03000509000000000000" pitchFamily="65" charset="-120"/>
                <a:cs typeface="全真疊圓體"/>
              </a:rPr>
              <a:t>限期通知最低標提出說明</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100379" name="左大括弧 27">
            <a:extLst>
              <a:ext uri="{FF2B5EF4-FFF2-40B4-BE49-F238E27FC236}">
                <a16:creationId xmlns:a16="http://schemas.microsoft.com/office/drawing/2014/main" id="{BDC89783-9298-441B-A1CD-96A811361A4B}"/>
              </a:ext>
            </a:extLst>
          </p:cNvPr>
          <p:cNvSpPr>
            <a:spLocks/>
          </p:cNvSpPr>
          <p:nvPr/>
        </p:nvSpPr>
        <p:spPr bwMode="auto">
          <a:xfrm>
            <a:off x="2905125" y="4787900"/>
            <a:ext cx="442913" cy="1358900"/>
          </a:xfrm>
          <a:prstGeom prst="leftBrace">
            <a:avLst>
              <a:gd name="adj1" fmla="val 833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20000"/>
              </a:spcBef>
              <a:buClr>
                <a:srgbClr val="0000FF"/>
              </a:buClr>
              <a:buFont typeface="Wingdings" panose="05000000000000000000" pitchFamily="2" charset="2"/>
              <a:buNone/>
            </a:pPr>
            <a:endParaRPr lang="zh-TW" altLang="en-US" sz="2400">
              <a:solidFill>
                <a:schemeClr val="tx1"/>
              </a:solidFill>
              <a:latin typeface="Times New Roman" panose="02020603050405020304" pitchFamily="18" charset="0"/>
              <a:ea typeface="華康談楷體W5"/>
              <a:cs typeface="華康談楷體W5"/>
            </a:endParaRPr>
          </a:p>
        </p:txBody>
      </p:sp>
      <p:sp>
        <p:nvSpPr>
          <p:cNvPr id="100380" name="Text Box 11">
            <a:extLst>
              <a:ext uri="{FF2B5EF4-FFF2-40B4-BE49-F238E27FC236}">
                <a16:creationId xmlns:a16="http://schemas.microsoft.com/office/drawing/2014/main" id="{34154462-1C7A-481A-9D0C-72F9E724591C}"/>
              </a:ext>
            </a:extLst>
          </p:cNvPr>
          <p:cNvSpPr txBox="1">
            <a:spLocks noChangeArrowheads="1"/>
          </p:cNvSpPr>
          <p:nvPr/>
        </p:nvSpPr>
        <p:spPr bwMode="auto">
          <a:xfrm>
            <a:off x="3348038" y="454025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Tahoma" panose="020B0604030504040204" pitchFamily="34" charset="0"/>
                <a:ea typeface="標楷體" panose="03000509000000000000" pitchFamily="65" charset="-120"/>
              </a:rPr>
              <a:t>說明合理</a:t>
            </a:r>
          </a:p>
        </p:txBody>
      </p:sp>
      <p:sp>
        <p:nvSpPr>
          <p:cNvPr id="100381" name="Line 46">
            <a:extLst>
              <a:ext uri="{FF2B5EF4-FFF2-40B4-BE49-F238E27FC236}">
                <a16:creationId xmlns:a16="http://schemas.microsoft.com/office/drawing/2014/main" id="{D3EB3248-7B97-45D9-A7B9-4B83B6A8419B}"/>
              </a:ext>
            </a:extLst>
          </p:cNvPr>
          <p:cNvSpPr>
            <a:spLocks noChangeShapeType="1"/>
          </p:cNvSpPr>
          <p:nvPr/>
        </p:nvSpPr>
        <p:spPr bwMode="auto">
          <a:xfrm>
            <a:off x="4568825" y="4718050"/>
            <a:ext cx="4176713"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82" name="Text Box 14">
            <a:extLst>
              <a:ext uri="{FF2B5EF4-FFF2-40B4-BE49-F238E27FC236}">
                <a16:creationId xmlns:a16="http://schemas.microsoft.com/office/drawing/2014/main" id="{985353B5-6C49-4CAA-A3F5-D0A8C72B8B1C}"/>
              </a:ext>
            </a:extLst>
          </p:cNvPr>
          <p:cNvSpPr txBox="1">
            <a:spLocks noChangeArrowheads="1"/>
          </p:cNvSpPr>
          <p:nvPr/>
        </p:nvSpPr>
        <p:spPr bwMode="auto">
          <a:xfrm>
            <a:off x="3298825" y="4913313"/>
            <a:ext cx="1924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標楷體" panose="03000509000000000000" pitchFamily="65" charset="-120"/>
                <a:ea typeface="標楷體" panose="03000509000000000000" pitchFamily="65" charset="-120"/>
              </a:rPr>
              <a:t>說明顯不合理</a:t>
            </a:r>
            <a:r>
              <a:rPr lang="en-US" altLang="zh-TW" sz="1800">
                <a:solidFill>
                  <a:schemeClr val="tx1"/>
                </a:solidFill>
                <a:latin typeface="標楷體" panose="03000509000000000000" pitchFamily="65" charset="-120"/>
                <a:ea typeface="標楷體" panose="03000509000000000000" pitchFamily="65" charset="-120"/>
              </a:rPr>
              <a:t>or</a:t>
            </a:r>
            <a:r>
              <a:rPr lang="zh-TW" altLang="en-US" sz="1800">
                <a:solidFill>
                  <a:schemeClr val="tx1"/>
                </a:solidFill>
                <a:latin typeface="標楷體" panose="03000509000000000000" pitchFamily="65" charset="-120"/>
                <a:ea typeface="標楷體" panose="03000509000000000000" pitchFamily="65" charset="-120"/>
              </a:rPr>
              <a:t>尚非完全合理</a:t>
            </a:r>
          </a:p>
        </p:txBody>
      </p:sp>
      <p:sp>
        <p:nvSpPr>
          <p:cNvPr id="100383" name="Line 46">
            <a:extLst>
              <a:ext uri="{FF2B5EF4-FFF2-40B4-BE49-F238E27FC236}">
                <a16:creationId xmlns:a16="http://schemas.microsoft.com/office/drawing/2014/main" id="{6DC47BF1-5062-4DF5-8850-B6B2674B5E7B}"/>
              </a:ext>
            </a:extLst>
          </p:cNvPr>
          <p:cNvSpPr>
            <a:spLocks noChangeShapeType="1"/>
          </p:cNvSpPr>
          <p:nvPr/>
        </p:nvSpPr>
        <p:spPr bwMode="auto">
          <a:xfrm flipV="1">
            <a:off x="5116513" y="5278438"/>
            <a:ext cx="1385887" cy="111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84" name="Text Box 19">
            <a:extLst>
              <a:ext uri="{FF2B5EF4-FFF2-40B4-BE49-F238E27FC236}">
                <a16:creationId xmlns:a16="http://schemas.microsoft.com/office/drawing/2014/main" id="{586CEEB7-E2EF-4150-B4DF-A9001AB9E23E}"/>
              </a:ext>
            </a:extLst>
          </p:cNvPr>
          <p:cNvSpPr txBox="1">
            <a:spLocks noChangeArrowheads="1"/>
          </p:cNvSpPr>
          <p:nvPr/>
        </p:nvSpPr>
        <p:spPr bwMode="auto">
          <a:xfrm>
            <a:off x="3354388" y="5430838"/>
            <a:ext cx="22748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10000"/>
              </a:spcBef>
              <a:buClr>
                <a:srgbClr val="CC0099"/>
              </a:buClr>
              <a:buFont typeface="Wingdings" panose="05000000000000000000" pitchFamily="2" charset="2"/>
              <a:buNone/>
            </a:pPr>
            <a:r>
              <a:rPr lang="zh-TW" altLang="en-US" sz="1400">
                <a:solidFill>
                  <a:srgbClr val="CC0099"/>
                </a:solidFill>
                <a:latin typeface="標楷體" panose="03000509000000000000" pitchFamily="65" charset="-120"/>
                <a:ea typeface="標楷體" panose="03000509000000000000" pitchFamily="65" charset="-120"/>
              </a:rPr>
              <a:t>最低標表示願意提出差額</a:t>
            </a:r>
            <a:endParaRPr lang="en-US" altLang="zh-TW" sz="1400">
              <a:solidFill>
                <a:srgbClr val="CC0099"/>
              </a:solidFill>
              <a:latin typeface="標楷體" panose="03000509000000000000" pitchFamily="65" charset="-120"/>
              <a:ea typeface="標楷體" panose="03000509000000000000" pitchFamily="65" charset="-120"/>
            </a:endParaRPr>
          </a:p>
          <a:p>
            <a:pPr>
              <a:lnSpc>
                <a:spcPct val="100000"/>
              </a:lnSpc>
              <a:spcBef>
                <a:spcPct val="10000"/>
              </a:spcBef>
              <a:buClr>
                <a:srgbClr val="CC0099"/>
              </a:buClr>
              <a:buFont typeface="Wingdings" panose="05000000000000000000" pitchFamily="2" charset="2"/>
              <a:buNone/>
            </a:pPr>
            <a:r>
              <a:rPr lang="zh-TW" altLang="en-US" sz="1400">
                <a:solidFill>
                  <a:srgbClr val="CC0099"/>
                </a:solidFill>
                <a:latin typeface="標楷體" panose="03000509000000000000" pitchFamily="65" charset="-120"/>
                <a:ea typeface="標楷體" panose="03000509000000000000" pitchFamily="65" charset="-120"/>
              </a:rPr>
              <a:t>保證金者，機關應予拒絕</a:t>
            </a:r>
          </a:p>
        </p:txBody>
      </p:sp>
      <p:sp>
        <p:nvSpPr>
          <p:cNvPr id="100385" name="Text Box 4">
            <a:extLst>
              <a:ext uri="{FF2B5EF4-FFF2-40B4-BE49-F238E27FC236}">
                <a16:creationId xmlns:a16="http://schemas.microsoft.com/office/drawing/2014/main" id="{9B884D07-104B-4442-B06B-217B762F7F85}"/>
              </a:ext>
            </a:extLst>
          </p:cNvPr>
          <p:cNvSpPr txBox="1">
            <a:spLocks noChangeArrowheads="1"/>
          </p:cNvSpPr>
          <p:nvPr/>
        </p:nvSpPr>
        <p:spPr bwMode="auto">
          <a:xfrm>
            <a:off x="47625" y="1998663"/>
            <a:ext cx="4206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2000">
                <a:solidFill>
                  <a:srgbClr val="FF0000"/>
                </a:solidFill>
                <a:latin typeface="Tahoma" panose="020B0604030504040204" pitchFamily="34" charset="0"/>
                <a:ea typeface="標楷體" panose="03000509000000000000" pitchFamily="65" charset="-120"/>
              </a:rPr>
              <a:t>最低標價</a:t>
            </a:r>
          </a:p>
        </p:txBody>
      </p:sp>
      <p:sp>
        <p:nvSpPr>
          <p:cNvPr id="100386" name="Text Box 14">
            <a:extLst>
              <a:ext uri="{FF2B5EF4-FFF2-40B4-BE49-F238E27FC236}">
                <a16:creationId xmlns:a16="http://schemas.microsoft.com/office/drawing/2014/main" id="{27E26EC7-75ED-4197-86E6-BC94E24D517B}"/>
              </a:ext>
            </a:extLst>
          </p:cNvPr>
          <p:cNvSpPr txBox="1">
            <a:spLocks noChangeArrowheads="1"/>
          </p:cNvSpPr>
          <p:nvPr/>
        </p:nvSpPr>
        <p:spPr bwMode="auto">
          <a:xfrm>
            <a:off x="3262313" y="5940425"/>
            <a:ext cx="259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20000"/>
              </a:spcBef>
              <a:buClr>
                <a:srgbClr val="0000FF"/>
              </a:buClr>
              <a:buFont typeface="Wingdings" panose="05000000000000000000" pitchFamily="2" charset="2"/>
              <a:buNone/>
            </a:pPr>
            <a:r>
              <a:rPr lang="zh-TW" altLang="en-US" sz="1800">
                <a:solidFill>
                  <a:schemeClr val="tx1"/>
                </a:solidFill>
                <a:latin typeface="標楷體" panose="03000509000000000000" pitchFamily="65" charset="-120"/>
                <a:ea typeface="標楷體" panose="03000509000000000000" pitchFamily="65" charset="-120"/>
              </a:rPr>
              <a:t>未期限內提出說明</a:t>
            </a:r>
            <a:endParaRPr lang="en-US" altLang="zh-TW" sz="1800">
              <a:solidFill>
                <a:schemeClr val="tx1"/>
              </a:solidFill>
              <a:latin typeface="標楷體" panose="03000509000000000000" pitchFamily="65" charset="-120"/>
              <a:ea typeface="標楷體" panose="03000509000000000000" pitchFamily="65" charset="-120"/>
            </a:endParaRPr>
          </a:p>
        </p:txBody>
      </p:sp>
      <p:sp>
        <p:nvSpPr>
          <p:cNvPr id="100387" name="Line 46">
            <a:extLst>
              <a:ext uri="{FF2B5EF4-FFF2-40B4-BE49-F238E27FC236}">
                <a16:creationId xmlns:a16="http://schemas.microsoft.com/office/drawing/2014/main" id="{4B57F5E1-22F2-47EB-A587-895A45862B1B}"/>
              </a:ext>
            </a:extLst>
          </p:cNvPr>
          <p:cNvSpPr>
            <a:spLocks noChangeShapeType="1"/>
          </p:cNvSpPr>
          <p:nvPr/>
        </p:nvSpPr>
        <p:spPr bwMode="auto">
          <a:xfrm flipV="1">
            <a:off x="5227638" y="6102350"/>
            <a:ext cx="1239837" cy="142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00388" name="矩形 40">
            <a:extLst>
              <a:ext uri="{FF2B5EF4-FFF2-40B4-BE49-F238E27FC236}">
                <a16:creationId xmlns:a16="http://schemas.microsoft.com/office/drawing/2014/main" id="{7A788B65-DC15-4101-AB8B-1E5841F65D3B}"/>
              </a:ext>
            </a:extLst>
          </p:cNvPr>
          <p:cNvSpPr>
            <a:spLocks noChangeArrowheads="1"/>
          </p:cNvSpPr>
          <p:nvPr/>
        </p:nvSpPr>
        <p:spPr bwMode="auto">
          <a:xfrm>
            <a:off x="6146800" y="3213100"/>
            <a:ext cx="2232025" cy="8270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0"/>
              </a:spcBef>
              <a:buClr>
                <a:srgbClr val="0000FF"/>
              </a:buClr>
              <a:buFont typeface="Wingdings" panose="05000000000000000000" pitchFamily="2" charset="2"/>
              <a:buNone/>
            </a:pPr>
            <a:r>
              <a:rPr lang="zh-TW" altLang="en-US" sz="1800" dirty="0">
                <a:solidFill>
                  <a:srgbClr val="FF0000"/>
                </a:solidFill>
                <a:latin typeface="標楷體" panose="03000509000000000000" pitchFamily="65" charset="-120"/>
                <a:ea typeface="標楷體" panose="03000509000000000000" pitchFamily="65" charset="-120"/>
              </a:rPr>
              <a:t>逕不決標予最低標</a:t>
            </a:r>
          </a:p>
        </p:txBody>
      </p:sp>
      <p:sp>
        <p:nvSpPr>
          <p:cNvPr id="100389" name="矩形 41">
            <a:extLst>
              <a:ext uri="{FF2B5EF4-FFF2-40B4-BE49-F238E27FC236}">
                <a16:creationId xmlns:a16="http://schemas.microsoft.com/office/drawing/2014/main" id="{13F9D882-1FD8-4B44-AAB9-1C8128459264}"/>
              </a:ext>
            </a:extLst>
          </p:cNvPr>
          <p:cNvSpPr>
            <a:spLocks noChangeArrowheads="1"/>
          </p:cNvSpPr>
          <p:nvPr/>
        </p:nvSpPr>
        <p:spPr bwMode="auto">
          <a:xfrm>
            <a:off x="6527800" y="5048250"/>
            <a:ext cx="2232025" cy="1130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0"/>
              </a:spcBef>
              <a:buClr>
                <a:srgbClr val="0000FF"/>
              </a:buClr>
              <a:buFont typeface="Wingdings" panose="05000000000000000000" pitchFamily="2" charset="2"/>
              <a:buNone/>
            </a:pPr>
            <a:r>
              <a:rPr lang="zh-TW" altLang="en-US" sz="1800">
                <a:solidFill>
                  <a:srgbClr val="FF0000"/>
                </a:solidFill>
                <a:latin typeface="標楷體" panose="03000509000000000000" pitchFamily="65" charset="-120"/>
                <a:ea typeface="標楷體" panose="03000509000000000000" pitchFamily="65" charset="-120"/>
              </a:rPr>
              <a:t>逕不決標予最低標</a:t>
            </a:r>
          </a:p>
        </p:txBody>
      </p:sp>
      <p:sp>
        <p:nvSpPr>
          <p:cNvPr id="100390" name="標題 1">
            <a:extLst>
              <a:ext uri="{FF2B5EF4-FFF2-40B4-BE49-F238E27FC236}">
                <a16:creationId xmlns:a16="http://schemas.microsoft.com/office/drawing/2014/main" id="{2DBB9C9C-BA71-4AE7-9ABB-01364834C9E8}"/>
              </a:ext>
            </a:extLst>
          </p:cNvPr>
          <p:cNvSpPr txBox="1">
            <a:spLocks noChangeArrowheads="1"/>
          </p:cNvSpPr>
          <p:nvPr/>
        </p:nvSpPr>
        <p:spPr bwMode="auto">
          <a:xfrm>
            <a:off x="461963" y="298450"/>
            <a:ext cx="83534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標楷體" panose="03000509000000000000" pitchFamily="65" charset="-120"/>
                <a:ea typeface="標楷體" panose="03000509000000000000" pitchFamily="65" charset="-120"/>
              </a:rPr>
              <a:t>採購法第</a:t>
            </a:r>
            <a:r>
              <a:rPr lang="en-US" altLang="zh-TW">
                <a:solidFill>
                  <a:schemeClr val="tx1"/>
                </a:solidFill>
                <a:latin typeface="標楷體" panose="03000509000000000000" pitchFamily="65" charset="-120"/>
                <a:ea typeface="標楷體" panose="03000509000000000000" pitchFamily="65" charset="-120"/>
              </a:rPr>
              <a:t>58</a:t>
            </a:r>
            <a:r>
              <a:rPr lang="zh-TW" altLang="en-US">
                <a:solidFill>
                  <a:schemeClr val="tx1"/>
                </a:solidFill>
                <a:latin typeface="標楷體" panose="03000509000000000000" pitchFamily="65" charset="-120"/>
                <a:ea typeface="標楷體" panose="03000509000000000000" pitchFamily="65" charset="-120"/>
              </a:rPr>
              <a:t>條</a:t>
            </a:r>
            <a:r>
              <a:rPr lang="en-US" altLang="zh-TW">
                <a:solidFill>
                  <a:schemeClr val="tx1"/>
                </a:solidFill>
                <a:latin typeface="標楷體" panose="03000509000000000000" pitchFamily="65" charset="-120"/>
                <a:ea typeface="標楷體" panose="03000509000000000000" pitchFamily="65" charset="-120"/>
              </a:rPr>
              <a:t>(</a:t>
            </a:r>
            <a:r>
              <a:rPr lang="zh-TW" altLang="en-US">
                <a:solidFill>
                  <a:schemeClr val="tx1"/>
                </a:solidFill>
                <a:latin typeface="標楷體" panose="03000509000000000000" pitchFamily="65" charset="-120"/>
                <a:ea typeface="標楷體" panose="03000509000000000000" pitchFamily="65" charset="-120"/>
              </a:rPr>
              <a:t>標價偏低</a:t>
            </a:r>
            <a:r>
              <a:rPr lang="en-US" altLang="zh-TW">
                <a:solidFill>
                  <a:schemeClr val="tx1"/>
                </a:solidFill>
                <a:latin typeface="標楷體" panose="03000509000000000000" pitchFamily="65" charset="-120"/>
                <a:ea typeface="標楷體" panose="03000509000000000000" pitchFamily="65" charset="-120"/>
              </a:rPr>
              <a:t>)</a:t>
            </a:r>
            <a:r>
              <a:rPr lang="zh-TW" altLang="en-US">
                <a:solidFill>
                  <a:schemeClr val="tx1"/>
                </a:solidFill>
                <a:latin typeface="標楷體" panose="03000509000000000000" pitchFamily="65" charset="-120"/>
                <a:ea typeface="標楷體" panose="03000509000000000000" pitchFamily="65" charset="-120"/>
              </a:rPr>
              <a:t>執行程序</a:t>
            </a:r>
          </a:p>
        </p:txBody>
      </p:sp>
      <p:sp>
        <p:nvSpPr>
          <p:cNvPr id="100391" name="Text Box 40">
            <a:extLst>
              <a:ext uri="{FF2B5EF4-FFF2-40B4-BE49-F238E27FC236}">
                <a16:creationId xmlns:a16="http://schemas.microsoft.com/office/drawing/2014/main" id="{F25E00D0-EB57-4559-AF2B-CEA10F5B6146}"/>
              </a:ext>
            </a:extLst>
          </p:cNvPr>
          <p:cNvSpPr txBox="1">
            <a:spLocks noChangeArrowheads="1"/>
          </p:cNvSpPr>
          <p:nvPr/>
        </p:nvSpPr>
        <p:spPr bwMode="auto">
          <a:xfrm>
            <a:off x="558800" y="5643563"/>
            <a:ext cx="1900238" cy="427037"/>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Q:</a:t>
            </a:r>
            <a:r>
              <a:rPr lang="zh-TW" altLang="en-US" sz="2200" b="0">
                <a:solidFill>
                  <a:schemeClr val="tx1"/>
                </a:solidFill>
                <a:latin typeface="Calibri" panose="020F0502020204030204" pitchFamily="34" charset="0"/>
                <a:ea typeface="標楷體" panose="03000509000000000000" pitchFamily="65" charset="-120"/>
              </a:rPr>
              <a:t>決標日期</a:t>
            </a:r>
            <a:r>
              <a:rPr lang="en-US" altLang="zh-TW" sz="2200" b="0">
                <a:solidFill>
                  <a:schemeClr val="tx1"/>
                </a:solidFill>
                <a:latin typeface="Calibri" panose="020F0502020204030204" pitchFamily="34" charset="0"/>
                <a:ea typeface="標楷體" panose="03000509000000000000" pitchFamily="65" charset="-120"/>
              </a:rPr>
              <a: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418F1F7B-3E4A-4015-92CD-6E38961A9609}"/>
              </a:ext>
            </a:extLst>
          </p:cNvPr>
          <p:cNvSpPr txBox="1">
            <a:spLocks noChangeArrowheads="1"/>
          </p:cNvSpPr>
          <p:nvPr/>
        </p:nvSpPr>
        <p:spPr bwMode="auto">
          <a:xfrm>
            <a:off x="958850" y="4191000"/>
            <a:ext cx="8051800" cy="2124075"/>
          </a:xfrm>
          <a:prstGeom prst="rect">
            <a:avLst/>
          </a:prstGeom>
          <a:solidFill>
            <a:srgbClr val="CCFFFF"/>
          </a:solidFill>
          <a:ln w="9525">
            <a:solidFill>
              <a:schemeClr val="tx1"/>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b="0" dirty="0">
                <a:solidFill>
                  <a:schemeClr val="tx1"/>
                </a:solidFill>
                <a:latin typeface="Calibri" panose="020F0502020204030204" pitchFamily="34" charset="0"/>
                <a:ea typeface="標楷體" panose="03000509000000000000" pitchFamily="65" charset="-120"/>
              </a:rPr>
              <a:t>以次低標廠商為最低標廠商者：</a:t>
            </a:r>
            <a:endParaRPr lang="en-US" altLang="zh-TW" sz="2200" b="0" dirty="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ct val="0"/>
              </a:spcBef>
              <a:buFont typeface="Arial" panose="020B0604020202020204" pitchFamily="34" charset="0"/>
              <a:buNone/>
            </a:pPr>
            <a:r>
              <a:rPr lang="en-US" altLang="zh-TW" sz="2200" b="0" dirty="0">
                <a:solidFill>
                  <a:schemeClr val="tx1"/>
                </a:solidFill>
                <a:latin typeface="Calibri" panose="020F0502020204030204" pitchFamily="34" charset="0"/>
                <a:ea typeface="標楷體" panose="03000509000000000000" pitchFamily="65" charset="-120"/>
              </a:rPr>
              <a:t>1.</a:t>
            </a:r>
            <a:r>
              <a:rPr lang="zh-TW" altLang="en-US" sz="2200" b="0" dirty="0">
                <a:solidFill>
                  <a:schemeClr val="tx1"/>
                </a:solidFill>
                <a:latin typeface="Calibri" panose="020F0502020204030204" pitchFamily="34" charset="0"/>
                <a:ea typeface="標楷體" panose="03000509000000000000" pitchFamily="65" charset="-120"/>
              </a:rPr>
              <a:t>次低標廠商之標價超過底價，適用採購法第</a:t>
            </a:r>
            <a:r>
              <a:rPr lang="en-US" altLang="zh-TW" sz="2200" b="0" dirty="0">
                <a:solidFill>
                  <a:schemeClr val="tx1"/>
                </a:solidFill>
                <a:latin typeface="Calibri" panose="020F0502020204030204" pitchFamily="34" charset="0"/>
                <a:ea typeface="標楷體" panose="03000509000000000000" pitchFamily="65" charset="-120"/>
              </a:rPr>
              <a:t>53</a:t>
            </a:r>
            <a:r>
              <a:rPr lang="zh-TW" altLang="en-US" sz="2200" b="0" dirty="0">
                <a:solidFill>
                  <a:schemeClr val="tx1"/>
                </a:solidFill>
                <a:latin typeface="Calibri" panose="020F0502020204030204" pitchFamily="34" charset="0"/>
                <a:ea typeface="標楷體" panose="03000509000000000000" pitchFamily="65" charset="-120"/>
              </a:rPr>
              <a:t>條第</a:t>
            </a:r>
            <a:r>
              <a:rPr lang="en-US" altLang="zh-TW" sz="2200" b="0" dirty="0">
                <a:solidFill>
                  <a:schemeClr val="tx1"/>
                </a:solidFill>
                <a:latin typeface="Calibri" panose="020F0502020204030204" pitchFamily="34" charset="0"/>
                <a:ea typeface="標楷體" panose="03000509000000000000" pitchFamily="65" charset="-120"/>
              </a:rPr>
              <a:t>1</a:t>
            </a:r>
            <a:r>
              <a:rPr lang="zh-TW" altLang="en-US" sz="2200" b="0" dirty="0">
                <a:solidFill>
                  <a:schemeClr val="tx1"/>
                </a:solidFill>
                <a:latin typeface="Calibri" panose="020F0502020204030204" pitchFamily="34" charset="0"/>
                <a:ea typeface="標楷體" panose="03000509000000000000" pitchFamily="65" charset="-120"/>
              </a:rPr>
              <a:t>項規定。至於是否進行減價程序，由機關權責核處。</a:t>
            </a:r>
            <a:endParaRPr lang="en-US" altLang="zh-TW" sz="2200" b="0" dirty="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ct val="0"/>
              </a:spcBef>
              <a:buFont typeface="Arial" panose="020B0604020202020204" pitchFamily="34" charset="0"/>
              <a:buNone/>
            </a:pPr>
            <a:r>
              <a:rPr lang="en-US" altLang="zh-TW" sz="2200" b="0" dirty="0">
                <a:solidFill>
                  <a:schemeClr val="tx1"/>
                </a:solidFill>
                <a:latin typeface="Calibri" panose="020F0502020204030204" pitchFamily="34" charset="0"/>
                <a:ea typeface="標楷體" panose="03000509000000000000" pitchFamily="65" charset="-120"/>
              </a:rPr>
              <a:t>2.</a:t>
            </a:r>
            <a:r>
              <a:rPr lang="zh-TW" altLang="en-US" sz="2200" b="0" dirty="0">
                <a:solidFill>
                  <a:schemeClr val="tx1"/>
                </a:solidFill>
                <a:latin typeface="Calibri" panose="020F0502020204030204" pitchFamily="34" charset="0"/>
                <a:ea typeface="標楷體" panose="03000509000000000000" pitchFamily="65" charset="-120"/>
              </a:rPr>
              <a:t>次低標廠商之標價在底價以內，無採購法第</a:t>
            </a:r>
            <a:r>
              <a:rPr lang="en-US" altLang="zh-TW" sz="2200" b="0" dirty="0">
                <a:solidFill>
                  <a:schemeClr val="tx1"/>
                </a:solidFill>
                <a:latin typeface="Calibri" panose="020F0502020204030204" pitchFamily="34" charset="0"/>
                <a:ea typeface="標楷體" panose="03000509000000000000" pitchFamily="65" charset="-120"/>
              </a:rPr>
              <a:t>58</a:t>
            </a:r>
            <a:r>
              <a:rPr lang="zh-TW" altLang="en-US" sz="2200" b="0" dirty="0">
                <a:solidFill>
                  <a:schemeClr val="tx1"/>
                </a:solidFill>
                <a:latin typeface="Calibri" panose="020F0502020204030204" pitchFamily="34" charset="0"/>
                <a:ea typeface="標楷體" panose="03000509000000000000" pitchFamily="65" charset="-120"/>
              </a:rPr>
              <a:t>條之情形，且符合採購法第</a:t>
            </a:r>
            <a:r>
              <a:rPr lang="en-US" altLang="zh-TW" sz="2200" b="0" dirty="0">
                <a:solidFill>
                  <a:schemeClr val="tx1"/>
                </a:solidFill>
                <a:latin typeface="Calibri" panose="020F0502020204030204" pitchFamily="34" charset="0"/>
                <a:ea typeface="標楷體" panose="03000509000000000000" pitchFamily="65" charset="-120"/>
              </a:rPr>
              <a:t>52</a:t>
            </a:r>
            <a:r>
              <a:rPr lang="zh-TW" altLang="en-US" sz="2200" b="0" dirty="0">
                <a:solidFill>
                  <a:schemeClr val="tx1"/>
                </a:solidFill>
                <a:latin typeface="Calibri" panose="020F0502020204030204" pitchFamily="34" charset="0"/>
                <a:ea typeface="標楷體" panose="03000509000000000000" pitchFamily="65" charset="-120"/>
              </a:rPr>
              <a:t>條第</a:t>
            </a:r>
            <a:r>
              <a:rPr lang="en-US" altLang="zh-TW" sz="2200" b="0" dirty="0">
                <a:solidFill>
                  <a:schemeClr val="tx1"/>
                </a:solidFill>
                <a:latin typeface="Calibri" panose="020F0502020204030204" pitchFamily="34" charset="0"/>
                <a:ea typeface="標楷體" panose="03000509000000000000" pitchFamily="65" charset="-120"/>
              </a:rPr>
              <a:t>1</a:t>
            </a:r>
            <a:r>
              <a:rPr lang="zh-TW" altLang="en-US" sz="2200" b="0" dirty="0">
                <a:solidFill>
                  <a:schemeClr val="tx1"/>
                </a:solidFill>
                <a:latin typeface="Calibri" panose="020F0502020204030204" pitchFamily="34" charset="0"/>
                <a:ea typeface="標楷體" panose="03000509000000000000" pitchFamily="65" charset="-120"/>
              </a:rPr>
              <a:t>項所定決標原則，應以該次低標廠商之標價決標。</a:t>
            </a:r>
            <a:endParaRPr lang="en-US" altLang="zh-TW" sz="2200" b="0" dirty="0">
              <a:solidFill>
                <a:schemeClr val="tx1"/>
              </a:solidFill>
              <a:latin typeface="Calibri" panose="020F0502020204030204" pitchFamily="34" charset="0"/>
              <a:ea typeface="標楷體" panose="03000509000000000000" pitchFamily="65" charset="-120"/>
            </a:endParaRPr>
          </a:p>
        </p:txBody>
      </p:sp>
      <p:sp>
        <p:nvSpPr>
          <p:cNvPr id="102403" name="向右箭號圖說文字 3">
            <a:extLst>
              <a:ext uri="{FF2B5EF4-FFF2-40B4-BE49-F238E27FC236}">
                <a16:creationId xmlns:a16="http://schemas.microsoft.com/office/drawing/2014/main" id="{1CA7AE07-4D0F-40EC-BFE6-3477705C76D4}"/>
              </a:ext>
            </a:extLst>
          </p:cNvPr>
          <p:cNvSpPr>
            <a:spLocks noChangeArrowheads="1"/>
          </p:cNvSpPr>
          <p:nvPr/>
        </p:nvSpPr>
        <p:spPr bwMode="auto">
          <a:xfrm>
            <a:off x="220663" y="536575"/>
            <a:ext cx="758825" cy="3273425"/>
          </a:xfrm>
          <a:prstGeom prst="rightArrowCallout">
            <a:avLst>
              <a:gd name="adj1" fmla="val 25004"/>
              <a:gd name="adj2" fmla="val 25004"/>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02404" name="文字方塊 4">
            <a:extLst>
              <a:ext uri="{FF2B5EF4-FFF2-40B4-BE49-F238E27FC236}">
                <a16:creationId xmlns:a16="http://schemas.microsoft.com/office/drawing/2014/main" id="{09A78305-D2BA-43D8-A62B-9EF8832A6FB1}"/>
              </a:ext>
            </a:extLst>
          </p:cNvPr>
          <p:cNvSpPr txBox="1">
            <a:spLocks noChangeArrowheads="1"/>
          </p:cNvSpPr>
          <p:nvPr/>
        </p:nvSpPr>
        <p:spPr bwMode="auto">
          <a:xfrm>
            <a:off x="174625" y="1111250"/>
            <a:ext cx="584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grpSp>
        <p:nvGrpSpPr>
          <p:cNvPr id="2" name="Group 5">
            <a:extLst>
              <a:ext uri="{FF2B5EF4-FFF2-40B4-BE49-F238E27FC236}">
                <a16:creationId xmlns:a16="http://schemas.microsoft.com/office/drawing/2014/main" id="{3476D772-CB76-480E-938F-08890A4138B2}"/>
              </a:ext>
            </a:extLst>
          </p:cNvPr>
          <p:cNvGrpSpPr>
            <a:grpSpLocks/>
          </p:cNvGrpSpPr>
          <p:nvPr/>
        </p:nvGrpSpPr>
        <p:grpSpPr bwMode="auto">
          <a:xfrm>
            <a:off x="165100" y="4357688"/>
            <a:ext cx="814388" cy="1793875"/>
            <a:chOff x="0" y="0"/>
            <a:chExt cx="513" cy="1130"/>
          </a:xfrm>
        </p:grpSpPr>
        <p:sp>
          <p:nvSpPr>
            <p:cNvPr id="102407" name="向右箭號圖說文字 9">
              <a:extLst>
                <a:ext uri="{FF2B5EF4-FFF2-40B4-BE49-F238E27FC236}">
                  <a16:creationId xmlns:a16="http://schemas.microsoft.com/office/drawing/2014/main" id="{B37C2EC9-5226-4A35-8A8F-89F407D9A391}"/>
                </a:ext>
              </a:extLst>
            </p:cNvPr>
            <p:cNvSpPr>
              <a:spLocks noChangeArrowheads="1"/>
            </p:cNvSpPr>
            <p:nvPr/>
          </p:nvSpPr>
          <p:spPr bwMode="auto">
            <a:xfrm>
              <a:off x="34" y="0"/>
              <a:ext cx="479" cy="1130"/>
            </a:xfrm>
            <a:prstGeom prst="rightArrowCallout">
              <a:avLst>
                <a:gd name="adj1" fmla="val 25011"/>
                <a:gd name="adj2" fmla="val 25000"/>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02408" name="文字方塊 10">
              <a:extLst>
                <a:ext uri="{FF2B5EF4-FFF2-40B4-BE49-F238E27FC236}">
                  <a16:creationId xmlns:a16="http://schemas.microsoft.com/office/drawing/2014/main" id="{203EF7A2-57BD-49B3-A93C-4BE40A51E836}"/>
                </a:ext>
              </a:extLst>
            </p:cNvPr>
            <p:cNvSpPr txBox="1">
              <a:spLocks noChangeArrowheads="1"/>
            </p:cNvSpPr>
            <p:nvPr/>
          </p:nvSpPr>
          <p:spPr bwMode="auto">
            <a:xfrm>
              <a:off x="0" y="145"/>
              <a:ext cx="366"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說   明</a:t>
              </a:r>
            </a:p>
          </p:txBody>
        </p:sp>
      </p:grpSp>
      <p:sp>
        <p:nvSpPr>
          <p:cNvPr id="102406" name="Text Box 10">
            <a:extLst>
              <a:ext uri="{FF2B5EF4-FFF2-40B4-BE49-F238E27FC236}">
                <a16:creationId xmlns:a16="http://schemas.microsoft.com/office/drawing/2014/main" id="{DF5D0D7B-4B2C-423D-9D0F-691138963FBD}"/>
              </a:ext>
            </a:extLst>
          </p:cNvPr>
          <p:cNvSpPr txBox="1">
            <a:spLocks noChangeArrowheads="1"/>
          </p:cNvSpPr>
          <p:nvPr/>
        </p:nvSpPr>
        <p:spPr bwMode="auto">
          <a:xfrm>
            <a:off x="990600" y="323850"/>
            <a:ext cx="7953375" cy="3673475"/>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ts val="100"/>
              </a:spcBef>
              <a:buFont typeface="Arial" panose="020B0604020202020204" pitchFamily="34" charset="0"/>
              <a:buNone/>
            </a:pPr>
            <a:r>
              <a:rPr lang="zh-TW" altLang="en-US" sz="2600" b="0" dirty="0">
                <a:solidFill>
                  <a:schemeClr val="tx1"/>
                </a:solidFill>
                <a:latin typeface="標楷體" panose="03000509000000000000" pitchFamily="65" charset="-120"/>
                <a:ea typeface="標楷體" panose="03000509000000000000" pitchFamily="65" charset="-120"/>
              </a:rPr>
              <a:t>採購法第</a:t>
            </a:r>
            <a:r>
              <a:rPr lang="en-US" altLang="zh-TW" sz="2600" b="0" dirty="0">
                <a:solidFill>
                  <a:schemeClr val="tx1"/>
                </a:solidFill>
                <a:latin typeface="標楷體" panose="03000509000000000000" pitchFamily="65" charset="-120"/>
                <a:ea typeface="標楷體" panose="03000509000000000000" pitchFamily="65" charset="-120"/>
              </a:rPr>
              <a:t>58</a:t>
            </a:r>
            <a:r>
              <a:rPr lang="zh-TW" altLang="en-US" sz="2600" b="0" dirty="0">
                <a:solidFill>
                  <a:schemeClr val="tx1"/>
                </a:solidFill>
                <a:latin typeface="標楷體" panose="03000509000000000000" pitchFamily="65" charset="-120"/>
                <a:ea typeface="標楷體" panose="03000509000000000000" pitchFamily="65" charset="-120"/>
              </a:rPr>
              <a:t>條規定：「機關辦理採購採最低標決標時，如認為最低標廠商之總標價或部分標價偏低，顯不合理，有降低品質、不能誠信履約之虞或其他特殊情形，得限期通知該廠商提出說明或擔保。</a:t>
            </a:r>
            <a:r>
              <a:rPr lang="zh-TW" altLang="en-US" sz="2600" b="0" dirty="0">
                <a:solidFill>
                  <a:srgbClr val="FF0000"/>
                </a:solidFill>
                <a:latin typeface="標楷體" panose="03000509000000000000" pitchFamily="65" charset="-120"/>
                <a:ea typeface="標楷體" panose="03000509000000000000" pitchFamily="65" charset="-120"/>
              </a:rPr>
              <a:t>廠商未於機關通知期限內提出合理之說明或擔保者，得不決標予該廠商，</a:t>
            </a:r>
            <a:r>
              <a:rPr lang="zh-TW" altLang="en-US" sz="2600" u="sng" dirty="0">
                <a:solidFill>
                  <a:srgbClr val="FF0000"/>
                </a:solidFill>
                <a:latin typeface="標楷體" panose="03000509000000000000" pitchFamily="65" charset="-120"/>
                <a:ea typeface="標楷體" panose="03000509000000000000" pitchFamily="65" charset="-120"/>
              </a:rPr>
              <a:t>並以次低標廠商為最低標廠商。</a:t>
            </a:r>
            <a:r>
              <a:rPr lang="zh-TW" altLang="en-US" sz="2600" b="0" dirty="0">
                <a:solidFill>
                  <a:schemeClr val="tx1"/>
                </a:solidFill>
                <a:latin typeface="標楷體" panose="03000509000000000000" pitchFamily="65" charset="-120"/>
                <a:ea typeface="標楷體" panose="03000509000000000000" pitchFamily="65" charset="-120"/>
              </a:rPr>
              <a:t>」機關依上開規定不決標予原最低標廠商，倘次低標報價高於底價，機關得否逕行廢標</a:t>
            </a:r>
            <a:r>
              <a:rPr lang="en-US" altLang="zh-TW" sz="2600" b="0" dirty="0">
                <a:solidFill>
                  <a:schemeClr val="tx1"/>
                </a:solidFill>
                <a:latin typeface="標楷體" panose="03000509000000000000" pitchFamily="65" charset="-120"/>
                <a:ea typeface="標楷體" panose="03000509000000000000" pitchFamily="65" charset="-120"/>
              </a:rPr>
              <a:t>?</a:t>
            </a:r>
            <a:r>
              <a:rPr lang="zh-TW" altLang="en-US" sz="2600" b="0" dirty="0">
                <a:solidFill>
                  <a:schemeClr val="tx1"/>
                </a:solidFill>
                <a:latin typeface="標楷體" panose="03000509000000000000" pitchFamily="65" charset="-120"/>
                <a:ea typeface="標楷體" panose="03000509000000000000" pitchFamily="65" charset="-120"/>
              </a:rPr>
              <a:t>又如次低標報價低於底價，是否應即決標</a:t>
            </a:r>
            <a:r>
              <a:rPr lang="en-US" altLang="zh-TW" sz="2600" b="0" dirty="0">
                <a:solidFill>
                  <a:schemeClr val="tx1"/>
                </a:solidFill>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E095A3C-4DB6-41AE-B0C5-59F55D162571}"/>
              </a:ext>
            </a:extLst>
          </p:cNvPr>
          <p:cNvSpPr>
            <a:spLocks noGrp="1" noChangeArrowheads="1"/>
          </p:cNvSpPr>
          <p:nvPr>
            <p:ph type="title" idx="4294967295"/>
          </p:nvPr>
        </p:nvSpPr>
        <p:spPr>
          <a:noFill/>
        </p:spPr>
        <p:txBody>
          <a:bodyPr/>
          <a:lstStyle/>
          <a:p>
            <a:r>
              <a:rPr lang="zh-TW" altLang="en-US" sz="3200" b="1">
                <a:solidFill>
                  <a:schemeClr val="tx1"/>
                </a:solidFill>
                <a:ea typeface="標楷體" panose="03000509000000000000" pitchFamily="65" charset="-120"/>
              </a:rPr>
              <a:t>決標程序常犯錯誤</a:t>
            </a:r>
          </a:p>
        </p:txBody>
      </p:sp>
      <p:sp>
        <p:nvSpPr>
          <p:cNvPr id="104451" name="Rectangle 3">
            <a:extLst>
              <a:ext uri="{FF2B5EF4-FFF2-40B4-BE49-F238E27FC236}">
                <a16:creationId xmlns:a16="http://schemas.microsoft.com/office/drawing/2014/main" id="{95450088-6073-4C53-8D88-EE78A00AA0C6}"/>
              </a:ext>
            </a:extLst>
          </p:cNvPr>
          <p:cNvSpPr>
            <a:spLocks noGrp="1" noChangeArrowheads="1"/>
          </p:cNvSpPr>
          <p:nvPr>
            <p:ph type="body" idx="4294967295"/>
          </p:nvPr>
        </p:nvSpPr>
        <p:spPr>
          <a:xfrm>
            <a:off x="455613" y="1098550"/>
            <a:ext cx="8231187" cy="4846638"/>
          </a:xfrm>
          <a:noFill/>
        </p:spPr>
        <p:txBody>
          <a:bodyPr/>
          <a:lstStyle/>
          <a:p>
            <a:pPr>
              <a:lnSpc>
                <a:spcPct val="100000"/>
              </a:lnSpc>
              <a:spcBef>
                <a:spcPct val="0"/>
              </a:spcBef>
              <a:buClr>
                <a:srgbClr val="CC3300"/>
              </a:buClr>
              <a:buFont typeface="Wingdings" panose="05000000000000000000" pitchFamily="2" charset="2"/>
              <a:buChar char="Ø"/>
            </a:pPr>
            <a:r>
              <a:rPr lang="zh-TW" altLang="en-US" sz="2800" b="0" dirty="0">
                <a:solidFill>
                  <a:srgbClr val="FF0000"/>
                </a:solidFill>
                <a:latin typeface="標楷體" panose="03000509000000000000" pitchFamily="65" charset="-120"/>
                <a:ea typeface="標楷體" panose="03000509000000000000" pitchFamily="65" charset="-120"/>
              </a:rPr>
              <a:t>未決標或保留決標，即宣布底價</a:t>
            </a:r>
          </a:p>
          <a:p>
            <a:pPr algn="just">
              <a:lnSpc>
                <a:spcPct val="100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未保留至少一份未得標廠商已開標之文件及得標廠商遞送之資格文件影本 </a:t>
            </a:r>
          </a:p>
          <a:p>
            <a:pPr algn="just">
              <a:lnSpc>
                <a:spcPct val="100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除應保留之投標文件外，拒絕發還其他投標資料</a:t>
            </a:r>
          </a:p>
          <a:p>
            <a:pPr algn="just">
              <a:lnSpc>
                <a:spcPct val="100000"/>
              </a:lnSpc>
              <a:spcBef>
                <a:spcPct val="0"/>
              </a:spcBef>
              <a:buClr>
                <a:srgbClr val="CC3300"/>
              </a:buClr>
              <a:buFont typeface="Wingdings" panose="05000000000000000000" pitchFamily="2" charset="2"/>
              <a:buChar char="Ø"/>
            </a:pPr>
            <a:r>
              <a:rPr lang="zh-TW" altLang="en-US" sz="2800" b="0" dirty="0">
                <a:solidFill>
                  <a:srgbClr val="FF0000"/>
                </a:solidFill>
                <a:latin typeface="標楷體" panose="03000509000000000000" pitchFamily="65" charset="-120"/>
                <a:ea typeface="標楷體" panose="03000509000000000000" pitchFamily="65" charset="-120"/>
              </a:rPr>
              <a:t>決定最有利標後再洽廠商減價或協商</a:t>
            </a:r>
          </a:p>
          <a:p>
            <a:pPr algn="just">
              <a:lnSpc>
                <a:spcPct val="100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未更改招標文件內容而重行訂定之底價，除有正當理由外（例如匯率大幅波動影響底價之訂定），較廢標前合格廠商之最低標價為高</a:t>
            </a:r>
          </a:p>
          <a:p>
            <a:pPr algn="just">
              <a:lnSpc>
                <a:spcPct val="100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決標紀錄記載不全</a:t>
            </a:r>
          </a:p>
          <a:p>
            <a:pPr algn="just">
              <a:lnSpc>
                <a:spcPct val="100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未依採購法第六十一條及第六十二條刊登或傳輸決標資訊</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圓角矩形 3">
            <a:extLst>
              <a:ext uri="{FF2B5EF4-FFF2-40B4-BE49-F238E27FC236}">
                <a16:creationId xmlns:a16="http://schemas.microsoft.com/office/drawing/2014/main" id="{A401CF6E-47D0-4181-BF9B-FBA33C61A6D1}"/>
              </a:ext>
            </a:extLst>
          </p:cNvPr>
          <p:cNvSpPr>
            <a:spLocks noChangeArrowheads="1"/>
          </p:cNvSpPr>
          <p:nvPr/>
        </p:nvSpPr>
        <p:spPr bwMode="auto">
          <a:xfrm>
            <a:off x="487363" y="4097338"/>
            <a:ext cx="6688137" cy="2532062"/>
          </a:xfrm>
          <a:prstGeom prst="roundRect">
            <a:avLst>
              <a:gd name="adj" fmla="val 16667"/>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Clr>
                <a:srgbClr val="CC3300"/>
              </a:buClr>
              <a:buFont typeface="Wingdings" panose="05000000000000000000" pitchFamily="2" charset="2"/>
              <a:buNone/>
            </a:pPr>
            <a:r>
              <a:rPr lang="en-US" altLang="zh-TW" sz="2200" b="0">
                <a:solidFill>
                  <a:srgbClr val="000000"/>
                </a:solidFill>
                <a:latin typeface="標楷體" panose="03000509000000000000" pitchFamily="65" charset="-120"/>
                <a:ea typeface="標楷體" panose="03000509000000000000" pitchFamily="65" charset="-120"/>
              </a:rPr>
              <a:t>1.</a:t>
            </a:r>
            <a:r>
              <a:rPr lang="zh-TW" altLang="en-US" sz="2200" b="0">
                <a:solidFill>
                  <a:srgbClr val="000000"/>
                </a:solidFill>
                <a:latin typeface="標楷體" panose="03000509000000000000" pitchFamily="65" charset="-120"/>
                <a:ea typeface="標楷體" panose="03000509000000000000" pitchFamily="65" charset="-120"/>
              </a:rPr>
              <a:t>重行辦理招標。</a:t>
            </a:r>
            <a:endParaRPr lang="en-US" altLang="zh-TW" sz="2200" b="0">
              <a:solidFill>
                <a:srgbClr val="000000"/>
              </a:solidFill>
              <a:latin typeface="標楷體" panose="03000509000000000000" pitchFamily="65" charset="-120"/>
              <a:ea typeface="標楷體" panose="03000509000000000000" pitchFamily="65" charset="-120"/>
            </a:endParaRPr>
          </a:p>
          <a:p>
            <a:pPr eaLnBrk="1" hangingPunct="1">
              <a:lnSpc>
                <a:spcPct val="100000"/>
              </a:lnSpc>
              <a:spcBef>
                <a:spcPct val="0"/>
              </a:spcBef>
              <a:buClr>
                <a:srgbClr val="CC3300"/>
              </a:buClr>
              <a:buFont typeface="Wingdings" panose="05000000000000000000" pitchFamily="2" charset="2"/>
              <a:buNone/>
            </a:pPr>
            <a:r>
              <a:rPr lang="en-US" altLang="zh-TW" sz="2200" b="0">
                <a:solidFill>
                  <a:srgbClr val="000000"/>
                </a:solidFill>
                <a:latin typeface="標楷體" panose="03000509000000000000" pitchFamily="65" charset="-120"/>
                <a:ea typeface="標楷體" panose="03000509000000000000" pitchFamily="65" charset="-120"/>
              </a:rPr>
              <a:t>2.</a:t>
            </a:r>
            <a:r>
              <a:rPr lang="zh-TW" altLang="en-US" sz="2200" b="0">
                <a:solidFill>
                  <a:srgbClr val="000000"/>
                </a:solidFill>
                <a:latin typeface="標楷體" panose="03000509000000000000" pitchFamily="65" charset="-120"/>
                <a:ea typeface="標楷體" panose="03000509000000000000" pitchFamily="65" charset="-120"/>
              </a:rPr>
              <a:t>採最低標決標：得以原決標價依決標前各投標廠商標價之順序，</a:t>
            </a:r>
            <a:r>
              <a:rPr lang="zh-TW" altLang="en-US" sz="2200" b="0">
                <a:solidFill>
                  <a:srgbClr val="FF0000"/>
                </a:solidFill>
                <a:latin typeface="標楷體" panose="03000509000000000000" pitchFamily="65" charset="-120"/>
                <a:ea typeface="標楷體" panose="03000509000000000000" pitchFamily="65" charset="-120"/>
              </a:rPr>
              <a:t>自標價低者起，依序洽其他合於招標文件規定之未得標廠商減至該決標價後決標</a:t>
            </a:r>
            <a:r>
              <a:rPr lang="zh-TW" altLang="en-US" sz="2200" b="0">
                <a:solidFill>
                  <a:srgbClr val="000000"/>
                </a:solidFill>
                <a:latin typeface="標楷體" panose="03000509000000000000" pitchFamily="65" charset="-120"/>
                <a:ea typeface="標楷體" panose="03000509000000000000" pitchFamily="65" charset="-120"/>
              </a:rPr>
              <a:t>。其無廠商減至該決標價者，得依採購法第</a:t>
            </a:r>
            <a:r>
              <a:rPr lang="en-US" altLang="zh-TW" sz="2200" b="0">
                <a:solidFill>
                  <a:srgbClr val="000000"/>
                </a:solidFill>
                <a:latin typeface="標楷體" panose="03000509000000000000" pitchFamily="65" charset="-120"/>
                <a:ea typeface="標楷體" panose="03000509000000000000" pitchFamily="65" charset="-120"/>
              </a:rPr>
              <a:t>52</a:t>
            </a:r>
            <a:r>
              <a:rPr lang="zh-TW" altLang="en-US" sz="2200" b="0">
                <a:solidFill>
                  <a:srgbClr val="000000"/>
                </a:solidFill>
                <a:latin typeface="標楷體" panose="03000509000000000000" pitchFamily="65" charset="-120"/>
                <a:ea typeface="標楷體" panose="03000509000000000000" pitchFamily="65" charset="-120"/>
              </a:rPr>
              <a:t>條第</a:t>
            </a:r>
            <a:r>
              <a:rPr lang="en-US" altLang="zh-TW" sz="2200" b="0">
                <a:solidFill>
                  <a:srgbClr val="000000"/>
                </a:solidFill>
                <a:latin typeface="標楷體" panose="03000509000000000000" pitchFamily="65" charset="-120"/>
                <a:ea typeface="標楷體" panose="03000509000000000000" pitchFamily="65" charset="-120"/>
              </a:rPr>
              <a:t>1</a:t>
            </a:r>
            <a:r>
              <a:rPr lang="zh-TW" altLang="en-US" sz="2200" b="0">
                <a:solidFill>
                  <a:srgbClr val="000000"/>
                </a:solidFill>
                <a:latin typeface="標楷體" panose="03000509000000000000" pitchFamily="65" charset="-120"/>
                <a:ea typeface="標楷體" panose="03000509000000000000" pitchFamily="65" charset="-120"/>
              </a:rPr>
              <a:t>項第</a:t>
            </a:r>
            <a:r>
              <a:rPr lang="en-US" altLang="zh-TW" sz="2200" b="0">
                <a:solidFill>
                  <a:srgbClr val="000000"/>
                </a:solidFill>
                <a:latin typeface="標楷體" panose="03000509000000000000" pitchFamily="65" charset="-120"/>
                <a:ea typeface="標楷體" panose="03000509000000000000" pitchFamily="65" charset="-120"/>
              </a:rPr>
              <a:t>1</a:t>
            </a:r>
            <a:r>
              <a:rPr lang="zh-TW" altLang="en-US" sz="2200" b="0">
                <a:solidFill>
                  <a:srgbClr val="000000"/>
                </a:solidFill>
                <a:latin typeface="標楷體" panose="03000509000000000000" pitchFamily="65" charset="-120"/>
                <a:ea typeface="標楷體" panose="03000509000000000000" pitchFamily="65" charset="-120"/>
              </a:rPr>
              <a:t>款、第</a:t>
            </a:r>
            <a:r>
              <a:rPr lang="en-US" altLang="zh-TW" sz="2200" b="0">
                <a:solidFill>
                  <a:srgbClr val="000000"/>
                </a:solidFill>
                <a:latin typeface="標楷體" panose="03000509000000000000" pitchFamily="65" charset="-120"/>
                <a:ea typeface="標楷體" panose="03000509000000000000" pitchFamily="65" charset="-120"/>
              </a:rPr>
              <a:t>2</a:t>
            </a:r>
            <a:r>
              <a:rPr lang="zh-TW" altLang="en-US" sz="2200" b="0">
                <a:solidFill>
                  <a:srgbClr val="000000"/>
                </a:solidFill>
                <a:latin typeface="標楷體" panose="03000509000000000000" pitchFamily="65" charset="-120"/>
                <a:ea typeface="標楷體" panose="03000509000000000000" pitchFamily="65" charset="-120"/>
              </a:rPr>
              <a:t>款及招標文件所定決標原則辦理決標。</a:t>
            </a:r>
          </a:p>
          <a:p>
            <a:pPr eaLnBrk="1" hangingPunct="1">
              <a:lnSpc>
                <a:spcPct val="100000"/>
              </a:lnSpc>
              <a:spcBef>
                <a:spcPct val="0"/>
              </a:spcBef>
              <a:buClr>
                <a:srgbClr val="CC3300"/>
              </a:buClr>
              <a:buFont typeface="Wingdings" panose="05000000000000000000" pitchFamily="2" charset="2"/>
              <a:buNone/>
            </a:pPr>
            <a:r>
              <a:rPr lang="en-US" altLang="zh-TW" sz="2200" b="0">
                <a:solidFill>
                  <a:srgbClr val="000000"/>
                </a:solidFill>
                <a:latin typeface="標楷體" panose="03000509000000000000" pitchFamily="65" charset="-120"/>
                <a:ea typeface="標楷體" panose="03000509000000000000" pitchFamily="65" charset="-120"/>
              </a:rPr>
              <a:t>3.</a:t>
            </a:r>
            <a:r>
              <a:rPr lang="zh-TW" altLang="en-US" sz="2200" b="0">
                <a:solidFill>
                  <a:srgbClr val="000000"/>
                </a:solidFill>
                <a:latin typeface="標楷體" panose="03000509000000000000" pitchFamily="65" charset="-120"/>
                <a:ea typeface="標楷體" panose="03000509000000000000" pitchFamily="65" charset="-120"/>
              </a:rPr>
              <a:t>採最有利標決標：</a:t>
            </a:r>
            <a:r>
              <a:rPr lang="en-US" altLang="zh-TW" sz="2200" b="0">
                <a:solidFill>
                  <a:srgbClr val="000000"/>
                </a:solidFill>
                <a:latin typeface="標楷體" panose="03000509000000000000" pitchFamily="65" charset="-120"/>
                <a:ea typeface="標楷體" panose="03000509000000000000" pitchFamily="65" charset="-120"/>
              </a:rPr>
              <a:t>(</a:t>
            </a:r>
            <a:r>
              <a:rPr lang="zh-TW" altLang="en-US" sz="2200" b="0">
                <a:solidFill>
                  <a:srgbClr val="000000"/>
                </a:solidFill>
                <a:latin typeface="標楷體" panose="03000509000000000000" pitchFamily="65" charset="-120"/>
                <a:ea typeface="標楷體" panose="03000509000000000000" pitchFamily="65" charset="-120"/>
              </a:rPr>
              <a:t>詳後頁</a:t>
            </a:r>
            <a:r>
              <a:rPr lang="en-US" altLang="zh-TW" sz="2200" b="0">
                <a:solidFill>
                  <a:srgbClr val="000000"/>
                </a:solidFill>
                <a:latin typeface="標楷體" panose="03000509000000000000" pitchFamily="65" charset="-120"/>
                <a:ea typeface="標楷體" panose="03000509000000000000" pitchFamily="65" charset="-120"/>
              </a:rPr>
              <a:t>)</a:t>
            </a:r>
          </a:p>
        </p:txBody>
      </p:sp>
      <p:sp>
        <p:nvSpPr>
          <p:cNvPr id="106499" name="Rectangle 2">
            <a:extLst>
              <a:ext uri="{FF2B5EF4-FFF2-40B4-BE49-F238E27FC236}">
                <a16:creationId xmlns:a16="http://schemas.microsoft.com/office/drawing/2014/main" id="{A71E01BB-06AB-48A8-BC17-3C45B14132EF}"/>
              </a:ext>
            </a:extLst>
          </p:cNvPr>
          <p:cNvSpPr>
            <a:spLocks noGrp="1" noChangeArrowheads="1"/>
          </p:cNvSpPr>
          <p:nvPr>
            <p:ph type="title" idx="4294967295"/>
          </p:nvPr>
        </p:nvSpPr>
        <p:spPr>
          <a:noFill/>
        </p:spPr>
        <p:txBody>
          <a:bodyPr/>
          <a:lstStyle/>
          <a:p>
            <a:r>
              <a:rPr lang="zh-TW" altLang="en-US" sz="3200" b="1">
                <a:solidFill>
                  <a:schemeClr val="tx1"/>
                </a:solidFill>
                <a:latin typeface="標楷體" panose="03000509000000000000" pitchFamily="65" charset="-120"/>
                <a:ea typeface="標楷體" panose="03000509000000000000" pitchFamily="65" charset="-120"/>
              </a:rPr>
              <a:t>撤銷決標</a:t>
            </a:r>
            <a:endParaRPr lang="en-US" altLang="zh-TW" sz="3200" b="1">
              <a:solidFill>
                <a:schemeClr val="tx1"/>
              </a:solidFill>
              <a:latin typeface="標楷體" panose="03000509000000000000" pitchFamily="65" charset="-120"/>
              <a:ea typeface="標楷體" panose="03000509000000000000" pitchFamily="65" charset="-120"/>
            </a:endParaRPr>
          </a:p>
        </p:txBody>
      </p:sp>
      <p:sp>
        <p:nvSpPr>
          <p:cNvPr id="106500" name="Rectangle 3">
            <a:extLst>
              <a:ext uri="{FF2B5EF4-FFF2-40B4-BE49-F238E27FC236}">
                <a16:creationId xmlns:a16="http://schemas.microsoft.com/office/drawing/2014/main" id="{3B12DDE4-2A8B-4450-B19C-A4E848173284}"/>
              </a:ext>
            </a:extLst>
          </p:cNvPr>
          <p:cNvSpPr>
            <a:spLocks noGrp="1" noChangeArrowheads="1"/>
          </p:cNvSpPr>
          <p:nvPr>
            <p:ph type="body" idx="4294967295"/>
          </p:nvPr>
        </p:nvSpPr>
        <p:spPr>
          <a:xfrm>
            <a:off x="504825" y="1038225"/>
            <a:ext cx="8231188" cy="2466975"/>
          </a:xfrm>
        </p:spPr>
        <p:txBody>
          <a:bodyPr/>
          <a:lstStyle/>
          <a:p>
            <a:pPr>
              <a:lnSpc>
                <a:spcPct val="100000"/>
              </a:lnSpc>
              <a:spcBef>
                <a:spcPct val="0"/>
              </a:spcBef>
              <a:buClr>
                <a:srgbClr val="CC3300"/>
              </a:buClr>
              <a:buFont typeface="Wingdings" panose="05000000000000000000" pitchFamily="2" charset="2"/>
              <a:buChar char="Ø"/>
            </a:pPr>
            <a:r>
              <a:rPr lang="zh-TW" altLang="en-US" sz="2500" b="0">
                <a:solidFill>
                  <a:schemeClr val="tx1"/>
                </a:solidFill>
                <a:latin typeface="標楷體" panose="03000509000000000000" pitchFamily="65" charset="-120"/>
                <a:ea typeface="標楷體" panose="03000509000000000000" pitchFamily="65" charset="-120"/>
              </a:rPr>
              <a:t>決標或簽約後發現得標廠商於決標前有本法第</a:t>
            </a:r>
            <a:r>
              <a:rPr lang="en-US" altLang="zh-TW" sz="2500" b="0">
                <a:solidFill>
                  <a:schemeClr val="tx1"/>
                </a:solidFill>
                <a:latin typeface="標楷體" panose="03000509000000000000" pitchFamily="65" charset="-120"/>
                <a:ea typeface="標楷體" panose="03000509000000000000" pitchFamily="65" charset="-120"/>
              </a:rPr>
              <a:t>50</a:t>
            </a:r>
            <a:r>
              <a:rPr lang="zh-TW" altLang="en-US" sz="2500" b="0">
                <a:solidFill>
                  <a:schemeClr val="tx1"/>
                </a:solidFill>
                <a:latin typeface="標楷體" panose="03000509000000000000" pitchFamily="65" charset="-120"/>
                <a:ea typeface="標楷體" panose="03000509000000000000" pitchFamily="65" charset="-120"/>
              </a:rPr>
              <a:t>第</a:t>
            </a:r>
            <a:r>
              <a:rPr lang="en-US" altLang="zh-TW" sz="2500" b="0">
                <a:solidFill>
                  <a:schemeClr val="tx1"/>
                </a:solidFill>
                <a:latin typeface="標楷體" panose="03000509000000000000" pitchFamily="65" charset="-120"/>
                <a:ea typeface="標楷體" panose="03000509000000000000" pitchFamily="65" charset="-120"/>
              </a:rPr>
              <a:t>1</a:t>
            </a:r>
            <a:r>
              <a:rPr lang="zh-TW" altLang="en-US" sz="2500" b="0">
                <a:solidFill>
                  <a:schemeClr val="tx1"/>
                </a:solidFill>
                <a:latin typeface="標楷體" panose="03000509000000000000" pitchFamily="65" charset="-120"/>
                <a:ea typeface="標楷體" panose="03000509000000000000" pitchFamily="65" charset="-120"/>
              </a:rPr>
              <a:t>項情形者</a:t>
            </a:r>
            <a:r>
              <a:rPr lang="en-US" altLang="zh-TW" sz="2500" b="0">
                <a:solidFill>
                  <a:schemeClr val="tx1"/>
                </a:solidFill>
                <a:latin typeface="標楷體" panose="03000509000000000000" pitchFamily="65" charset="-120"/>
                <a:ea typeface="標楷體" panose="03000509000000000000" pitchFamily="65" charset="-120"/>
              </a:rPr>
              <a:t>(</a:t>
            </a:r>
            <a:r>
              <a:rPr lang="zh-TW" altLang="en-US" sz="2500" b="0">
                <a:solidFill>
                  <a:schemeClr val="tx1"/>
                </a:solidFill>
                <a:latin typeface="標楷體" panose="03000509000000000000" pitchFamily="65" charset="-120"/>
                <a:ea typeface="標楷體" panose="03000509000000000000" pitchFamily="65" charset="-120"/>
              </a:rPr>
              <a:t>例如未依招標文件規定投標</a:t>
            </a:r>
            <a:r>
              <a:rPr lang="en-US" altLang="zh-TW" sz="2500" b="0">
                <a:solidFill>
                  <a:schemeClr val="tx1"/>
                </a:solidFill>
                <a:latin typeface="標楷體" panose="03000509000000000000" pitchFamily="65" charset="-120"/>
                <a:ea typeface="標楷體" panose="03000509000000000000" pitchFamily="65" charset="-120"/>
              </a:rPr>
              <a:t>、</a:t>
            </a:r>
            <a:r>
              <a:rPr lang="zh-TW" altLang="en-US" sz="2500" b="0">
                <a:solidFill>
                  <a:schemeClr val="tx1"/>
                </a:solidFill>
                <a:latin typeface="標楷體" panose="03000509000000000000" pitchFamily="65" charset="-120"/>
                <a:ea typeface="標楷體" panose="03000509000000000000" pitchFamily="65" charset="-120"/>
              </a:rPr>
              <a:t>偽造或變造投標文件</a:t>
            </a:r>
            <a:r>
              <a:rPr lang="en-US" altLang="zh-TW" sz="2500" b="0">
                <a:solidFill>
                  <a:schemeClr val="tx1"/>
                </a:solidFill>
                <a:latin typeface="標楷體" panose="03000509000000000000" pitchFamily="65" charset="-120"/>
                <a:ea typeface="標楷體" panose="03000509000000000000" pitchFamily="65" charset="-120"/>
              </a:rPr>
              <a:t>、第103條第1項不得參加投標或作為決標對象之情形</a:t>
            </a:r>
            <a:r>
              <a:rPr lang="zh-TW" altLang="en-US" sz="2500" b="0">
                <a:solidFill>
                  <a:schemeClr val="tx1"/>
                </a:solidFill>
                <a:latin typeface="標楷體" panose="03000509000000000000" pitchFamily="65" charset="-120"/>
                <a:ea typeface="標楷體" panose="03000509000000000000" pitchFamily="65" charset="-120"/>
              </a:rPr>
              <a:t>等</a:t>
            </a:r>
            <a:r>
              <a:rPr lang="en-US" altLang="zh-TW" sz="2500" b="0">
                <a:solidFill>
                  <a:schemeClr val="tx1"/>
                </a:solidFill>
                <a:latin typeface="標楷體" panose="03000509000000000000" pitchFamily="65" charset="-120"/>
                <a:ea typeface="標楷體" panose="03000509000000000000" pitchFamily="65" charset="-120"/>
              </a:rPr>
              <a:t>)</a:t>
            </a:r>
            <a:r>
              <a:rPr lang="zh-TW" altLang="en-US" sz="2500" b="0">
                <a:solidFill>
                  <a:schemeClr val="tx1"/>
                </a:solidFill>
                <a:latin typeface="標楷體" panose="03000509000000000000" pitchFamily="65" charset="-120"/>
                <a:ea typeface="標楷體" panose="03000509000000000000" pitchFamily="65" charset="-120"/>
              </a:rPr>
              <a:t>，</a:t>
            </a:r>
            <a:r>
              <a:rPr lang="zh-TW" altLang="en-US" sz="2500">
                <a:solidFill>
                  <a:srgbClr val="FF0000"/>
                </a:solidFill>
                <a:latin typeface="標楷體" panose="03000509000000000000" pitchFamily="65" charset="-120"/>
                <a:ea typeface="標楷體" panose="03000509000000000000" pitchFamily="65" charset="-120"/>
              </a:rPr>
              <a:t>應撤銷決標、終止契約或解除契約</a:t>
            </a:r>
            <a:r>
              <a:rPr lang="zh-TW" altLang="en-US" sz="2500" b="0">
                <a:solidFill>
                  <a:srgbClr val="FF0000"/>
                </a:solidFill>
                <a:latin typeface="標楷體" panose="03000509000000000000" pitchFamily="65" charset="-120"/>
                <a:ea typeface="標楷體" panose="03000509000000000000" pitchFamily="65" charset="-120"/>
              </a:rPr>
              <a:t>，並得追償損失。</a:t>
            </a:r>
            <a:r>
              <a:rPr lang="zh-TW" altLang="en-US" sz="2500" b="0">
                <a:solidFill>
                  <a:srgbClr val="0000FF"/>
                </a:solidFill>
                <a:latin typeface="標楷體" panose="03000509000000000000" pitchFamily="65" charset="-120"/>
                <a:ea typeface="標楷體" panose="03000509000000000000" pitchFamily="65" charset="-120"/>
              </a:rPr>
              <a:t>但撤銷決標、終止契約或解除契約反不符公共利益，並經上級機關核准者，不在此限。</a:t>
            </a:r>
            <a:r>
              <a:rPr lang="zh-TW" altLang="en-US" sz="2500" b="0">
                <a:solidFill>
                  <a:schemeClr val="tx1"/>
                </a:solidFill>
                <a:latin typeface="標楷體" panose="03000509000000000000" pitchFamily="65" charset="-120"/>
                <a:ea typeface="標楷體" panose="03000509000000000000" pitchFamily="65" charset="-120"/>
              </a:rPr>
              <a:t>(採50-2)</a:t>
            </a:r>
          </a:p>
          <a:p>
            <a:pPr>
              <a:lnSpc>
                <a:spcPct val="100000"/>
              </a:lnSpc>
              <a:spcBef>
                <a:spcPct val="0"/>
              </a:spcBef>
              <a:buClr>
                <a:srgbClr val="CC3300"/>
              </a:buClr>
              <a:buFont typeface="Wingdings" panose="05000000000000000000" pitchFamily="2" charset="2"/>
              <a:buChar char="Ø"/>
            </a:pPr>
            <a:r>
              <a:rPr lang="zh-TW" altLang="en-US" sz="2500" b="0">
                <a:solidFill>
                  <a:srgbClr val="FF0000"/>
                </a:solidFill>
                <a:latin typeface="標楷體" panose="03000509000000000000" pitchFamily="65" charset="-120"/>
                <a:ea typeface="標楷體" panose="03000509000000000000" pitchFamily="65" charset="-120"/>
              </a:rPr>
              <a:t>依採購法第50條第2項規定撤銷決標或解除契約</a:t>
            </a:r>
            <a:r>
              <a:rPr lang="zh-TW" altLang="en-US" sz="2500" b="0">
                <a:solidFill>
                  <a:schemeClr val="tx1"/>
                </a:solidFill>
                <a:latin typeface="標楷體" panose="03000509000000000000" pitchFamily="65" charset="-120"/>
                <a:ea typeface="標楷體" panose="03000509000000000000" pitchFamily="65" charset="-120"/>
              </a:rPr>
              <a:t>者，得依下列方式之一續行辦理(細58):</a:t>
            </a:r>
          </a:p>
        </p:txBody>
      </p:sp>
      <p:sp>
        <p:nvSpPr>
          <p:cNvPr id="106501" name="Text Box 7">
            <a:extLst>
              <a:ext uri="{FF2B5EF4-FFF2-40B4-BE49-F238E27FC236}">
                <a16:creationId xmlns:a16="http://schemas.microsoft.com/office/drawing/2014/main" id="{3B09837D-F54A-4118-B0E4-EEC75790D2DA}"/>
              </a:ext>
            </a:extLst>
          </p:cNvPr>
          <p:cNvSpPr txBox="1">
            <a:spLocks noChangeArrowheads="1"/>
          </p:cNvSpPr>
          <p:nvPr/>
        </p:nvSpPr>
        <p:spPr bwMode="auto">
          <a:xfrm>
            <a:off x="7535863" y="4100513"/>
            <a:ext cx="1427162" cy="2446337"/>
          </a:xfrm>
          <a:prstGeom prst="rect">
            <a:avLst/>
          </a:prstGeom>
          <a:solidFill>
            <a:srgbClr val="FFCC99"/>
          </a:solidFill>
          <a:ln w="9525">
            <a:solidFill>
              <a:srgbClr val="000000"/>
            </a:solidFill>
            <a:prstDash val="dash"/>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廠商得標後放棄得標、拒不簽約或履約、拒繳保證金或提供擔保</a:t>
            </a:r>
          </a:p>
        </p:txBody>
      </p:sp>
      <p:sp>
        <p:nvSpPr>
          <p:cNvPr id="106502" name="AutoShape 8">
            <a:extLst>
              <a:ext uri="{FF2B5EF4-FFF2-40B4-BE49-F238E27FC236}">
                <a16:creationId xmlns:a16="http://schemas.microsoft.com/office/drawing/2014/main" id="{01EEB823-9DFA-4A10-8B49-B5E6F6E9414D}"/>
              </a:ext>
            </a:extLst>
          </p:cNvPr>
          <p:cNvSpPr>
            <a:spLocks noChangeArrowheads="1"/>
          </p:cNvSpPr>
          <p:nvPr/>
        </p:nvSpPr>
        <p:spPr bwMode="auto">
          <a:xfrm>
            <a:off x="6954838" y="5000625"/>
            <a:ext cx="554037" cy="430213"/>
          </a:xfrm>
          <a:prstGeom prst="leftArrow">
            <a:avLst>
              <a:gd name="adj1" fmla="val 50000"/>
              <a:gd name="adj2" fmla="val 32196"/>
            </a:avLst>
          </a:prstGeom>
          <a:noFill/>
          <a:ln w="9525">
            <a:solidFill>
              <a:srgbClr val="00CC00"/>
            </a:solidFill>
            <a:miter lim="800000"/>
            <a:headEnd/>
            <a:tailEnd/>
          </a:ln>
          <a:effectLst>
            <a:prstShdw prst="shdw17" dist="17961" dir="2700000">
              <a:srgbClr val="007A00"/>
            </a:prstShdw>
          </a:effectLst>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106503" name="Text Box 9">
            <a:extLst>
              <a:ext uri="{FF2B5EF4-FFF2-40B4-BE49-F238E27FC236}">
                <a16:creationId xmlns:a16="http://schemas.microsoft.com/office/drawing/2014/main" id="{EC8BFF38-C68A-4B67-8365-85E479388CF0}"/>
              </a:ext>
            </a:extLst>
          </p:cNvPr>
          <p:cNvSpPr txBox="1">
            <a:spLocks noChangeArrowheads="1"/>
          </p:cNvSpPr>
          <p:nvPr/>
        </p:nvSpPr>
        <p:spPr bwMode="auto">
          <a:xfrm>
            <a:off x="6969125" y="4265613"/>
            <a:ext cx="528638" cy="735012"/>
          </a:xfrm>
          <a:prstGeom prst="rect">
            <a:avLst/>
          </a:prstGeom>
          <a:noFill/>
          <a:ln w="9525">
            <a:solidFill>
              <a:srgbClr val="FF0000"/>
            </a:solidFill>
            <a:prstDash val="dash"/>
            <a:miter lim="800000"/>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準用</a:t>
            </a:r>
          </a:p>
        </p:txBody>
      </p:sp>
      <p:sp>
        <p:nvSpPr>
          <p:cNvPr id="44038" name="二十四角星形 15">
            <a:extLst>
              <a:ext uri="{FF2B5EF4-FFF2-40B4-BE49-F238E27FC236}">
                <a16:creationId xmlns:a16="http://schemas.microsoft.com/office/drawing/2014/main" id="{98074A19-8C9E-47AD-A660-842A8C181EC8}"/>
              </a:ext>
            </a:extLst>
          </p:cNvPr>
          <p:cNvSpPr>
            <a:spLocks noChangeArrowheads="1"/>
          </p:cNvSpPr>
          <p:nvPr/>
        </p:nvSpPr>
        <p:spPr bwMode="auto">
          <a:xfrm>
            <a:off x="5418138" y="317500"/>
            <a:ext cx="620712"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D05B-3E10-85FE-561E-4B4172846D19}"/>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A99F6193-9E6C-4698-15D8-F399139A727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機關採購工作及審查小組設置及作業辦法</a:t>
            </a:r>
          </a:p>
        </p:txBody>
      </p:sp>
      <p:sp>
        <p:nvSpPr>
          <p:cNvPr id="4" name="Rectangle 3">
            <a:extLst>
              <a:ext uri="{FF2B5EF4-FFF2-40B4-BE49-F238E27FC236}">
                <a16:creationId xmlns:a16="http://schemas.microsoft.com/office/drawing/2014/main" id="{C7FB3E39-2A6E-AB4C-48E1-DA28B1067B8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4</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28</a:t>
            </a:r>
            <a:r>
              <a:rPr lang="zh-TW" altLang="en-US" sz="3200" dirty="0">
                <a:latin typeface="標楷體" panose="03000509000000000000" pitchFamily="65" charset="-120"/>
                <a:ea typeface="標楷體" panose="03000509000000000000" pitchFamily="65" charset="-120"/>
              </a:rPr>
              <a:t>日修正）：</a:t>
            </a:r>
            <a:endParaRPr lang="en-US" altLang="zh-TW" sz="3200" b="0" dirty="0">
              <a:solidFill>
                <a:srgbClr val="000000"/>
              </a:solidFill>
              <a:latin typeface="標楷體" panose="03000509000000000000" pitchFamily="65" charset="-120"/>
              <a:ea typeface="標楷體" panose="03000509000000000000" pitchFamily="65" charset="-120"/>
            </a:endParaRPr>
          </a:p>
          <a:p>
            <a:pPr marL="984250" indent="3175" algn="just">
              <a:buNone/>
            </a:pPr>
            <a:r>
              <a:rPr lang="zh-TW" altLang="en-US" dirty="0">
                <a:latin typeface="標楷體" panose="03000509000000000000" pitchFamily="65" charset="-120"/>
                <a:ea typeface="標楷體" panose="03000509000000000000" pitchFamily="65" charset="-120"/>
              </a:rPr>
              <a:t>機關主（會）計人員熟悉預算法規、政風人員較能掌握廉政資訊，於採購過程中參與審查，對降低機關採購人員風險及促使其公正辦理採購，均有正面助益，開會時「應」通知機關主（會）計及政風單位列席。 </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84728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71F3EAF-5CCB-49E9-8DC2-30C6F76D57D4}"/>
              </a:ext>
            </a:extLst>
          </p:cNvPr>
          <p:cNvSpPr>
            <a:spLocks noGrp="1" noChangeArrowheads="1"/>
          </p:cNvSpPr>
          <p:nvPr>
            <p:ph type="title" idx="4294967295"/>
          </p:nvPr>
        </p:nvSpPr>
        <p:spPr>
          <a:noFill/>
        </p:spPr>
        <p:txBody>
          <a:bodyPr/>
          <a:lstStyle/>
          <a:p>
            <a:r>
              <a:rPr lang="zh-TW" altLang="en-US" sz="3200" b="1" dirty="0">
                <a:solidFill>
                  <a:schemeClr val="tx1"/>
                </a:solidFill>
                <a:latin typeface="標楷體" panose="03000509000000000000" pitchFamily="65" charset="-120"/>
                <a:ea typeface="標楷體" panose="03000509000000000000" pitchFamily="65" charset="-120"/>
              </a:rPr>
              <a:t>撤銷決標</a:t>
            </a:r>
            <a:endParaRPr lang="en-US" altLang="zh-TW" sz="3200" b="1" dirty="0">
              <a:solidFill>
                <a:schemeClr val="tx1"/>
              </a:solidFill>
              <a:latin typeface="標楷體" panose="03000509000000000000" pitchFamily="65" charset="-120"/>
              <a:ea typeface="標楷體" panose="03000509000000000000" pitchFamily="65" charset="-120"/>
            </a:endParaRPr>
          </a:p>
        </p:txBody>
      </p:sp>
      <p:graphicFrame>
        <p:nvGraphicFramePr>
          <p:cNvPr id="60419" name="Group 3">
            <a:extLst>
              <a:ext uri="{FF2B5EF4-FFF2-40B4-BE49-F238E27FC236}">
                <a16:creationId xmlns:a16="http://schemas.microsoft.com/office/drawing/2014/main" id="{AE99129E-50D5-4DF6-B7AD-B04C36023D9D}"/>
              </a:ext>
            </a:extLst>
          </p:cNvPr>
          <p:cNvGraphicFramePr>
            <a:graphicFrameLocks noGrp="1"/>
          </p:cNvGraphicFramePr>
          <p:nvPr>
            <p:extLst>
              <p:ext uri="{D42A27DB-BD31-4B8C-83A1-F6EECF244321}">
                <p14:modId xmlns:p14="http://schemas.microsoft.com/office/powerpoint/2010/main" val="3832470787"/>
              </p:ext>
            </p:extLst>
          </p:nvPr>
        </p:nvGraphicFramePr>
        <p:xfrm>
          <a:off x="600075" y="2049463"/>
          <a:ext cx="8029575" cy="2194416"/>
        </p:xfrm>
        <a:graphic>
          <a:graphicData uri="http://schemas.openxmlformats.org/drawingml/2006/table">
            <a:tbl>
              <a:tblPr/>
              <a:tblGrid>
                <a:gridCol w="2466510">
                  <a:extLst>
                    <a:ext uri="{9D8B030D-6E8A-4147-A177-3AD203B41FA5}">
                      <a16:colId xmlns:a16="http://schemas.microsoft.com/office/drawing/2014/main" val="20000"/>
                    </a:ext>
                  </a:extLst>
                </a:gridCol>
                <a:gridCol w="3412274">
                  <a:extLst>
                    <a:ext uri="{9D8B030D-6E8A-4147-A177-3AD203B41FA5}">
                      <a16:colId xmlns:a16="http://schemas.microsoft.com/office/drawing/2014/main" val="20001"/>
                    </a:ext>
                  </a:extLst>
                </a:gridCol>
                <a:gridCol w="2150791">
                  <a:extLst>
                    <a:ext uri="{9D8B030D-6E8A-4147-A177-3AD203B41FA5}">
                      <a16:colId xmlns:a16="http://schemas.microsoft.com/office/drawing/2014/main" val="20002"/>
                    </a:ext>
                  </a:extLst>
                </a:gridCol>
              </a:tblGrid>
              <a:tr h="45703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0" i="0" u="none" strike="noStrike" cap="none" normalizeH="0" baseline="0" dirty="0">
                          <a:ln>
                            <a:noFill/>
                          </a:ln>
                          <a:solidFill>
                            <a:srgbClr val="FFFFFF"/>
                          </a:solidFill>
                          <a:effectLst/>
                          <a:latin typeface="標楷體" pitchFamily="65" charset="-120"/>
                          <a:ea typeface="標楷體" pitchFamily="65" charset="-120"/>
                          <a:cs typeface="華康魏碑體"/>
                        </a:rPr>
                        <a:t>適用最有利標</a:t>
                      </a:r>
                      <a:endParaRPr kumimoji="0" lang="zh-TW" altLang="en-US" sz="2400" b="1" i="0" u="none" strike="noStrike" cap="none" normalizeH="0" baseline="0" dirty="0">
                        <a:ln>
                          <a:noFill/>
                        </a:ln>
                        <a:solidFill>
                          <a:srgbClr val="FFFFFF"/>
                        </a:solidFill>
                        <a:effectLst/>
                        <a:latin typeface="標楷體" pitchFamily="65" charset="-120"/>
                        <a:ea typeface="華康魏碑體"/>
                        <a:cs typeface="華康魏碑體"/>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0" i="0" u="none" strike="noStrike" cap="none" normalizeH="0" baseline="0">
                          <a:ln>
                            <a:noFill/>
                          </a:ln>
                          <a:solidFill>
                            <a:srgbClr val="FFFFFF"/>
                          </a:solidFill>
                          <a:effectLst/>
                          <a:latin typeface="標楷體" pitchFamily="65" charset="-120"/>
                          <a:ea typeface="標楷體" pitchFamily="65" charset="-120"/>
                          <a:cs typeface="華康魏碑體"/>
                        </a:rPr>
                        <a:t>準用最有利標</a:t>
                      </a:r>
                      <a:endParaRPr kumimoji="0" lang="zh-TW" altLang="en-US" sz="2400" b="1" i="0" u="none" strike="noStrike" cap="none" normalizeH="0" baseline="0">
                        <a:ln>
                          <a:noFill/>
                        </a:ln>
                        <a:solidFill>
                          <a:srgbClr val="FFFFFF"/>
                        </a:solidFill>
                        <a:effectLst/>
                        <a:latin typeface="標楷體" pitchFamily="65" charset="-120"/>
                        <a:ea typeface="華康魏碑體"/>
                        <a:cs typeface="華康魏碑體"/>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2400" b="0" i="0" u="none" strike="noStrike" cap="none" normalizeH="0" baseline="0">
                          <a:ln>
                            <a:noFill/>
                          </a:ln>
                          <a:solidFill>
                            <a:srgbClr val="FFFFFF"/>
                          </a:solidFill>
                          <a:effectLst/>
                          <a:latin typeface="標楷體" pitchFamily="65" charset="-120"/>
                          <a:ea typeface="標楷體" pitchFamily="65" charset="-120"/>
                          <a:cs typeface="華康魏碑體"/>
                        </a:rPr>
                        <a:t>參考最有利標</a:t>
                      </a:r>
                      <a:endParaRPr kumimoji="0" lang="zh-TW" altLang="en-US" sz="2400" b="1" i="0" u="none" strike="noStrike" cap="none" normalizeH="0" baseline="0">
                        <a:ln>
                          <a:noFill/>
                        </a:ln>
                        <a:solidFill>
                          <a:srgbClr val="FFFFFF"/>
                        </a:solidFill>
                        <a:effectLst/>
                        <a:latin typeface="標楷體" pitchFamily="65" charset="-120"/>
                        <a:ea typeface="華康魏碑體"/>
                        <a:cs typeface="華康魏碑體"/>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36886">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1.</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重行招標</a:t>
                      </a:r>
                      <a:endPar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endParaRPr>
                    </a:p>
                    <a:p>
                      <a:pPr marL="268288" marR="0" lvl="0" indent="-268288"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2.</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召開評選委員會議，重行評選</a:t>
                      </a:r>
                      <a:endParaRPr kumimoji="0" lang="zh-TW" altLang="en-US" sz="1800" b="1" i="0" u="none" strike="noStrike" cap="none" normalizeH="0" baseline="0" dirty="0">
                        <a:ln>
                          <a:noFill/>
                        </a:ln>
                        <a:solidFill>
                          <a:srgbClr val="000000"/>
                        </a:solidFill>
                        <a:effectLst/>
                        <a:latin typeface="標楷體" pitchFamily="65" charset="-120"/>
                        <a:ea typeface="華康魏碑體"/>
                        <a:cs typeface="華康魏碑體"/>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1.</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重行招標</a:t>
                      </a:r>
                      <a:endPar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endParaRPr>
                    </a:p>
                    <a:p>
                      <a:pPr marL="268288" marR="0" lvl="0" indent="-268288"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2.</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依序洽次優勝廠商議價後決標</a:t>
                      </a:r>
                      <a:endParaRPr kumimoji="0" lang="en-US" altLang="zh-TW" sz="1800" b="0" i="0" u="none" strike="noStrike" cap="none" normalizeH="0" baseline="0" dirty="0">
                        <a:ln>
                          <a:noFill/>
                        </a:ln>
                        <a:solidFill>
                          <a:srgbClr val="000000"/>
                        </a:solidFill>
                        <a:effectLst/>
                        <a:latin typeface="標楷體" pitchFamily="65" charset="-120"/>
                        <a:ea typeface="標楷體" pitchFamily="65" charset="-120"/>
                        <a:cs typeface="華康魏碑體"/>
                      </a:endParaRPr>
                    </a:p>
                    <a:p>
                      <a:pPr marL="268288" marR="0" lvl="0" indent="-268288" algn="just" defTabSz="914400" rtl="0" eaLnBrk="1" fontAlgn="base" latinLnBrk="0" hangingPunct="1">
                        <a:lnSpc>
                          <a:spcPct val="100000"/>
                        </a:lnSpc>
                        <a:spcBef>
                          <a:spcPct val="0"/>
                        </a:spcBef>
                        <a:spcAft>
                          <a:spcPct val="0"/>
                        </a:spcAft>
                        <a:buClrTx/>
                        <a:buSzTx/>
                        <a:buFont typeface="Arial" pitchFamily="34" charset="0"/>
                        <a:buNone/>
                        <a:tabLst/>
                      </a:pPr>
                      <a:r>
                        <a:rPr kumimoji="0" lang="en-US" altLang="zh-TW" sz="1800" b="0" i="0" u="none" strike="noStrike" cap="none" normalizeH="0" baseline="0" dirty="0">
                          <a:ln>
                            <a:noFill/>
                          </a:ln>
                          <a:solidFill>
                            <a:srgbClr val="000000"/>
                          </a:solidFill>
                          <a:effectLst/>
                          <a:latin typeface="標楷體" pitchFamily="65" charset="-120"/>
                          <a:ea typeface="華康魏碑體"/>
                          <a:cs typeface="華康魏碑體"/>
                        </a:rPr>
                        <a:t>3.</a:t>
                      </a:r>
                      <a:r>
                        <a:rPr lang="zh-TW" altLang="zh-TW" sz="1800" u="none" kern="1200" dirty="0">
                          <a:solidFill>
                            <a:schemeClr val="tx1"/>
                          </a:solidFill>
                          <a:latin typeface="標楷體" pitchFamily="65" charset="-120"/>
                          <a:ea typeface="標楷體" pitchFamily="65" charset="-120"/>
                          <a:cs typeface="+mn-cs"/>
                        </a:rPr>
                        <a:t>第</a:t>
                      </a:r>
                      <a:r>
                        <a:rPr lang="en-US" altLang="zh-TW" sz="1800" u="none" kern="1200" dirty="0">
                          <a:solidFill>
                            <a:schemeClr val="tx1"/>
                          </a:solidFill>
                          <a:latin typeface="標楷體" pitchFamily="65" charset="-120"/>
                          <a:ea typeface="標楷體" pitchFamily="65" charset="-120"/>
                          <a:cs typeface="+mn-cs"/>
                        </a:rPr>
                        <a:t>22</a:t>
                      </a:r>
                      <a:r>
                        <a:rPr lang="zh-TW" altLang="zh-TW" sz="1800" u="none" kern="1200" dirty="0">
                          <a:solidFill>
                            <a:schemeClr val="tx1"/>
                          </a:solidFill>
                          <a:latin typeface="標楷體" pitchFamily="65" charset="-120"/>
                          <a:ea typeface="標楷體" pitchFamily="65" charset="-120"/>
                          <a:cs typeface="+mn-cs"/>
                        </a:rPr>
                        <a:t>條第</a:t>
                      </a:r>
                      <a:r>
                        <a:rPr lang="en-US" altLang="zh-TW" sz="1800" u="none" kern="1200" dirty="0">
                          <a:solidFill>
                            <a:schemeClr val="tx1"/>
                          </a:solidFill>
                          <a:latin typeface="標楷體" pitchFamily="65" charset="-120"/>
                          <a:ea typeface="標楷體" pitchFamily="65" charset="-120"/>
                          <a:cs typeface="+mn-cs"/>
                        </a:rPr>
                        <a:t>1</a:t>
                      </a:r>
                      <a:r>
                        <a:rPr lang="zh-TW" altLang="zh-TW" sz="1800" u="none" kern="1200" dirty="0">
                          <a:solidFill>
                            <a:schemeClr val="tx1"/>
                          </a:solidFill>
                          <a:latin typeface="標楷體" pitchFamily="65" charset="-120"/>
                          <a:ea typeface="標楷體" pitchFamily="65" charset="-120"/>
                          <a:cs typeface="+mn-cs"/>
                        </a:rPr>
                        <a:t>項第</a:t>
                      </a:r>
                      <a:r>
                        <a:rPr lang="en-US" altLang="zh-TW" sz="1800" u="none" kern="1200" dirty="0">
                          <a:solidFill>
                            <a:schemeClr val="tx1"/>
                          </a:solidFill>
                          <a:latin typeface="標楷體" pitchFamily="65" charset="-120"/>
                          <a:ea typeface="標楷體" pitchFamily="65" charset="-120"/>
                          <a:cs typeface="+mn-cs"/>
                        </a:rPr>
                        <a:t>9</a:t>
                      </a:r>
                      <a:r>
                        <a:rPr lang="zh-TW" altLang="zh-TW" sz="1800" u="none" kern="1200" dirty="0">
                          <a:solidFill>
                            <a:schemeClr val="tx1"/>
                          </a:solidFill>
                          <a:latin typeface="標楷體" pitchFamily="65" charset="-120"/>
                          <a:ea typeface="標楷體" pitchFamily="65" charset="-120"/>
                          <a:cs typeface="+mn-cs"/>
                        </a:rPr>
                        <a:t>款至第</a:t>
                      </a:r>
                      <a:r>
                        <a:rPr lang="en-US" altLang="zh-TW" sz="1800" u="none" kern="1200" dirty="0">
                          <a:solidFill>
                            <a:schemeClr val="tx1"/>
                          </a:solidFill>
                          <a:latin typeface="標楷體" pitchFamily="65" charset="-120"/>
                          <a:ea typeface="標楷體" pitchFamily="65" charset="-120"/>
                          <a:cs typeface="+mn-cs"/>
                        </a:rPr>
                        <a:t>11</a:t>
                      </a:r>
                      <a:r>
                        <a:rPr lang="zh-TW" altLang="zh-TW" sz="1800" u="none" kern="1200" dirty="0">
                          <a:solidFill>
                            <a:schemeClr val="tx1"/>
                          </a:solidFill>
                          <a:latin typeface="標楷體" pitchFamily="65" charset="-120"/>
                          <a:ea typeface="標楷體" pitchFamily="65" charset="-120"/>
                          <a:cs typeface="+mn-cs"/>
                        </a:rPr>
                        <a:t>款規定辦理者，認定適合需要者有二家以上，得依序遞補辦理議價。</a:t>
                      </a:r>
                      <a:endPar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1.</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重行招標</a:t>
                      </a:r>
                      <a:endPar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endParaRPr>
                    </a:p>
                    <a:p>
                      <a:pPr marL="268288" marR="0" lvl="0" indent="-268288" algn="just"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2.</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依序洽符合需要之廠商議價後決標</a:t>
                      </a:r>
                      <a:endParaRPr kumimoji="0" lang="zh-TW" altLang="en-US" sz="1800" b="1" i="0" u="none" strike="noStrike" cap="none" normalizeH="0" baseline="0" dirty="0">
                        <a:ln>
                          <a:noFill/>
                        </a:ln>
                        <a:solidFill>
                          <a:srgbClr val="000000"/>
                        </a:solidFill>
                        <a:effectLst/>
                        <a:latin typeface="標楷體" pitchFamily="65" charset="-120"/>
                        <a:ea typeface="華康魏碑體"/>
                        <a:cs typeface="華康魏碑體"/>
                      </a:endParaRPr>
                    </a:p>
                  </a:txBody>
                  <a:tcPr marT="45684" marB="456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bl>
          </a:graphicData>
        </a:graphic>
      </p:graphicFrame>
      <p:sp>
        <p:nvSpPr>
          <p:cNvPr id="108561" name="文字方塊 3">
            <a:extLst>
              <a:ext uri="{FF2B5EF4-FFF2-40B4-BE49-F238E27FC236}">
                <a16:creationId xmlns:a16="http://schemas.microsoft.com/office/drawing/2014/main" id="{6AB3A2CA-BAB2-4B8E-9C40-E787F52A34E7}"/>
              </a:ext>
            </a:extLst>
          </p:cNvPr>
          <p:cNvSpPr txBox="1">
            <a:spLocks noChangeArrowheads="1"/>
          </p:cNvSpPr>
          <p:nvPr/>
        </p:nvSpPr>
        <p:spPr bwMode="auto">
          <a:xfrm>
            <a:off x="314325" y="1085850"/>
            <a:ext cx="84201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ts val="100"/>
              </a:spcBef>
              <a:buFont typeface="Wingdings" panose="05000000000000000000" pitchFamily="2" charset="2"/>
              <a:buChar char="u"/>
            </a:pPr>
            <a:r>
              <a:rPr lang="zh-TW" altLang="en-US" sz="2800" b="0">
                <a:solidFill>
                  <a:schemeClr val="tx1"/>
                </a:solidFill>
                <a:latin typeface="Calibri" panose="020F0502020204030204" pitchFamily="34" charset="0"/>
                <a:ea typeface="標楷體" panose="03000509000000000000" pitchFamily="65" charset="-120"/>
              </a:rPr>
              <a:t>機關辦理最有利標之案件，依採購法第</a:t>
            </a:r>
            <a:r>
              <a:rPr lang="en-US" altLang="zh-TW" sz="2800" b="0">
                <a:solidFill>
                  <a:schemeClr val="tx1"/>
                </a:solidFill>
                <a:latin typeface="Calibri" panose="020F0502020204030204" pitchFamily="34" charset="0"/>
                <a:ea typeface="標楷體" panose="03000509000000000000" pitchFamily="65" charset="-120"/>
              </a:rPr>
              <a:t>50</a:t>
            </a:r>
            <a:r>
              <a:rPr lang="zh-TW" altLang="en-US" sz="2800" b="0">
                <a:solidFill>
                  <a:schemeClr val="tx1"/>
                </a:solidFill>
                <a:latin typeface="Calibri" panose="020F0502020204030204" pitchFamily="34" charset="0"/>
                <a:ea typeface="標楷體" panose="03000509000000000000" pitchFamily="65" charset="-120"/>
              </a:rPr>
              <a:t>條第</a:t>
            </a:r>
            <a:r>
              <a:rPr lang="en-US" altLang="zh-TW" sz="2800" b="0">
                <a:solidFill>
                  <a:schemeClr val="tx1"/>
                </a:solidFill>
                <a:latin typeface="Calibri" panose="020F0502020204030204" pitchFamily="34" charset="0"/>
                <a:ea typeface="標楷體" panose="03000509000000000000" pitchFamily="65" charset="-120"/>
              </a:rPr>
              <a:t>2</a:t>
            </a:r>
            <a:r>
              <a:rPr lang="zh-TW" altLang="en-US" sz="2800" b="0">
                <a:solidFill>
                  <a:schemeClr val="tx1"/>
                </a:solidFill>
                <a:latin typeface="Calibri" panose="020F0502020204030204" pitchFamily="34" charset="0"/>
                <a:ea typeface="標楷體" panose="03000509000000000000" pitchFamily="65" charset="-120"/>
              </a:rPr>
              <a:t>項</a:t>
            </a:r>
            <a:endParaRPr lang="en-US" altLang="zh-TW" sz="28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10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    規定撤銷決標或解除契約之處理：</a:t>
            </a:r>
          </a:p>
        </p:txBody>
      </p:sp>
      <p:sp>
        <p:nvSpPr>
          <p:cNvPr id="108562" name="文字方塊 5">
            <a:extLst>
              <a:ext uri="{FF2B5EF4-FFF2-40B4-BE49-F238E27FC236}">
                <a16:creationId xmlns:a16="http://schemas.microsoft.com/office/drawing/2014/main" id="{7B4FF18C-B911-467E-9B9F-71F09F075586}"/>
              </a:ext>
            </a:extLst>
          </p:cNvPr>
          <p:cNvSpPr txBox="1">
            <a:spLocks noChangeArrowheads="1"/>
          </p:cNvSpPr>
          <p:nvPr/>
        </p:nvSpPr>
        <p:spPr bwMode="auto">
          <a:xfrm>
            <a:off x="868363" y="4191000"/>
            <a:ext cx="7753350" cy="21891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176213" indent="-176213" algn="just" eaLnBrk="1" hangingPunct="1">
              <a:lnSpc>
                <a:spcPct val="100000"/>
              </a:lnSpc>
              <a:spcBef>
                <a:spcPts val="100"/>
              </a:spcBef>
              <a:buFont typeface="Wingdings" panose="05000000000000000000" pitchFamily="2" charset="2"/>
              <a:buChar char="l"/>
            </a:pPr>
            <a:r>
              <a:rPr lang="zh-TW" altLang="en-US" sz="2200" b="0" dirty="0">
                <a:solidFill>
                  <a:schemeClr val="tx1"/>
                </a:solidFill>
                <a:latin typeface="Calibri" panose="020F0502020204030204" pitchFamily="34" charset="0"/>
                <a:ea typeface="標楷體" panose="03000509000000000000" pitchFamily="65" charset="-120"/>
              </a:rPr>
              <a:t>公司於契約終止前已部分履行契約，致接續廠商之履約範圍與原招標標的有異者，無採購法施行細則第</a:t>
            </a:r>
            <a:r>
              <a:rPr lang="en-US" altLang="zh-TW" sz="2200" b="0" dirty="0">
                <a:solidFill>
                  <a:schemeClr val="tx1"/>
                </a:solidFill>
                <a:latin typeface="Calibri" panose="020F0502020204030204" pitchFamily="34" charset="0"/>
                <a:ea typeface="標楷體" panose="03000509000000000000" pitchFamily="65" charset="-120"/>
              </a:rPr>
              <a:t>58</a:t>
            </a:r>
            <a:r>
              <a:rPr lang="zh-TW" altLang="en-US" sz="2200" b="0" dirty="0">
                <a:solidFill>
                  <a:schemeClr val="tx1"/>
                </a:solidFill>
                <a:latin typeface="Calibri" panose="020F0502020204030204" pitchFamily="34" charset="0"/>
                <a:ea typeface="標楷體" panose="03000509000000000000" pitchFamily="65" charset="-120"/>
              </a:rPr>
              <a:t>條之適用。</a:t>
            </a:r>
            <a:r>
              <a:rPr lang="en-US" altLang="zh-TW" sz="2200" b="0" dirty="0">
                <a:solidFill>
                  <a:schemeClr val="tx1"/>
                </a:solidFill>
                <a:latin typeface="Calibri" panose="020F0502020204030204" pitchFamily="34" charset="0"/>
                <a:ea typeface="標楷體" panose="03000509000000000000" pitchFamily="65" charset="-120"/>
              </a:rPr>
              <a:t> </a:t>
            </a:r>
          </a:p>
          <a:p>
            <a:pPr marL="176213" indent="-176213" algn="just" eaLnBrk="1" hangingPunct="1">
              <a:lnSpc>
                <a:spcPct val="100000"/>
              </a:lnSpc>
              <a:spcBef>
                <a:spcPts val="100"/>
              </a:spcBef>
              <a:buFont typeface="Wingdings" panose="05000000000000000000" pitchFamily="2" charset="2"/>
              <a:buChar char="l"/>
            </a:pPr>
            <a:r>
              <a:rPr lang="zh-TW" altLang="en-US" sz="2200" b="0" dirty="0">
                <a:solidFill>
                  <a:schemeClr val="tx1"/>
                </a:solidFill>
                <a:latin typeface="Calibri" panose="020F0502020204030204" pitchFamily="34" charset="0"/>
                <a:ea typeface="標楷體" panose="03000509000000000000" pitchFamily="65" charset="-120"/>
              </a:rPr>
              <a:t>得標廠商及連帶保證廠商因無法繼續施作遭終止契約，非屬</a:t>
            </a:r>
            <a:r>
              <a:rPr lang="en-US" altLang="zh-TW" sz="2200" b="0" dirty="0">
                <a:solidFill>
                  <a:schemeClr val="tx1"/>
                </a:solidFill>
                <a:latin typeface="Calibri" panose="020F0502020204030204" pitchFamily="34" charset="0"/>
                <a:ea typeface="標楷體" panose="03000509000000000000" pitchFamily="65" charset="-120"/>
              </a:rPr>
              <a:t> </a:t>
            </a:r>
            <a:r>
              <a:rPr lang="zh-TW" altLang="en-US" sz="2200" b="0" dirty="0">
                <a:solidFill>
                  <a:schemeClr val="tx1"/>
                </a:solidFill>
                <a:latin typeface="Calibri" panose="020F0502020204030204" pitchFamily="34" charset="0"/>
                <a:ea typeface="標楷體" panose="03000509000000000000" pitchFamily="65" charset="-120"/>
              </a:rPr>
              <a:t>採購法第</a:t>
            </a:r>
            <a:r>
              <a:rPr lang="en-US" altLang="zh-TW" sz="2200" b="0" dirty="0">
                <a:solidFill>
                  <a:schemeClr val="tx1"/>
                </a:solidFill>
                <a:latin typeface="Calibri" panose="020F0502020204030204" pitchFamily="34" charset="0"/>
                <a:ea typeface="標楷體" panose="03000509000000000000" pitchFamily="65" charset="-120"/>
              </a:rPr>
              <a:t>50</a:t>
            </a:r>
            <a:r>
              <a:rPr lang="zh-TW" altLang="en-US" sz="2200" b="0" dirty="0">
                <a:solidFill>
                  <a:schemeClr val="tx1"/>
                </a:solidFill>
                <a:latin typeface="Calibri" panose="020F0502020204030204" pitchFamily="34" charset="0"/>
                <a:ea typeface="標楷體" panose="03000509000000000000" pitchFamily="65" charset="-120"/>
              </a:rPr>
              <a:t>條第</a:t>
            </a:r>
            <a:r>
              <a:rPr lang="en-US" altLang="zh-TW" sz="2200" b="0" dirty="0">
                <a:solidFill>
                  <a:schemeClr val="tx1"/>
                </a:solidFill>
                <a:latin typeface="Calibri" panose="020F0502020204030204" pitchFamily="34" charset="0"/>
                <a:ea typeface="標楷體" panose="03000509000000000000" pitchFamily="65" charset="-120"/>
              </a:rPr>
              <a:t>2</a:t>
            </a:r>
            <a:r>
              <a:rPr lang="zh-TW" altLang="en-US" sz="2200" b="0" dirty="0">
                <a:solidFill>
                  <a:schemeClr val="tx1"/>
                </a:solidFill>
                <a:latin typeface="Calibri" panose="020F0502020204030204" pitchFamily="34" charset="0"/>
                <a:ea typeface="標楷體" panose="03000509000000000000" pitchFamily="65" charset="-120"/>
              </a:rPr>
              <a:t>項「決標或簽約後發現得標廠商於決標前有前項情形者，應撤銷決標、終止契約或解除契約」之情形，無採購法施行細則第</a:t>
            </a:r>
            <a:r>
              <a:rPr lang="en-US" altLang="zh-TW" sz="2200" b="0" dirty="0">
                <a:solidFill>
                  <a:schemeClr val="tx1"/>
                </a:solidFill>
                <a:latin typeface="Calibri" panose="020F0502020204030204" pitchFamily="34" charset="0"/>
                <a:ea typeface="標楷體" panose="03000509000000000000" pitchFamily="65" charset="-120"/>
              </a:rPr>
              <a:t>58</a:t>
            </a:r>
            <a:r>
              <a:rPr lang="zh-TW" altLang="en-US" sz="2200" b="0" dirty="0">
                <a:solidFill>
                  <a:schemeClr val="tx1"/>
                </a:solidFill>
                <a:latin typeface="Calibri" panose="020F0502020204030204" pitchFamily="34" charset="0"/>
                <a:ea typeface="標楷體" panose="03000509000000000000" pitchFamily="65" charset="-120"/>
              </a:rPr>
              <a:t>條之適用。</a:t>
            </a:r>
          </a:p>
        </p:txBody>
      </p:sp>
      <p:sp>
        <p:nvSpPr>
          <p:cNvPr id="108563" name="書卷 (垂直) 6">
            <a:extLst>
              <a:ext uri="{FF2B5EF4-FFF2-40B4-BE49-F238E27FC236}">
                <a16:creationId xmlns:a16="http://schemas.microsoft.com/office/drawing/2014/main" id="{2E57D8E6-7CE1-41F3-BB41-AEE54497C4FD}"/>
              </a:ext>
            </a:extLst>
          </p:cNvPr>
          <p:cNvSpPr>
            <a:spLocks noChangeArrowheads="1"/>
          </p:cNvSpPr>
          <p:nvPr/>
        </p:nvSpPr>
        <p:spPr bwMode="auto">
          <a:xfrm>
            <a:off x="273050" y="4440238"/>
            <a:ext cx="666750" cy="1790700"/>
          </a:xfrm>
          <a:prstGeom prst="verticalScroll">
            <a:avLst>
              <a:gd name="adj" fmla="val 12500"/>
            </a:avLst>
          </a:prstGeom>
          <a:solidFill>
            <a:srgbClr val="FFFFCC"/>
          </a:solidFill>
          <a:ln w="25400">
            <a:solidFill>
              <a:srgbClr val="00956F"/>
            </a:solidFill>
            <a:round/>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08564" name="文字方塊 7">
            <a:extLst>
              <a:ext uri="{FF2B5EF4-FFF2-40B4-BE49-F238E27FC236}">
                <a16:creationId xmlns:a16="http://schemas.microsoft.com/office/drawing/2014/main" id="{058AC475-3640-4631-91F3-4AAC6EC4867E}"/>
              </a:ext>
            </a:extLst>
          </p:cNvPr>
          <p:cNvSpPr txBox="1">
            <a:spLocks noChangeArrowheads="1"/>
          </p:cNvSpPr>
          <p:nvPr/>
        </p:nvSpPr>
        <p:spPr bwMode="auto">
          <a:xfrm>
            <a:off x="371475" y="4600575"/>
            <a:ext cx="523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注 意</a:t>
            </a:r>
          </a:p>
        </p:txBody>
      </p:sp>
      <p:sp>
        <p:nvSpPr>
          <p:cNvPr id="44038" name="二十四角星形 15">
            <a:extLst>
              <a:ext uri="{FF2B5EF4-FFF2-40B4-BE49-F238E27FC236}">
                <a16:creationId xmlns:a16="http://schemas.microsoft.com/office/drawing/2014/main" id="{7407867D-EA03-4DDE-AEDB-9F472AC22DB4}"/>
              </a:ext>
            </a:extLst>
          </p:cNvPr>
          <p:cNvSpPr>
            <a:spLocks noChangeArrowheads="1"/>
          </p:cNvSpPr>
          <p:nvPr/>
        </p:nvSpPr>
        <p:spPr bwMode="auto">
          <a:xfrm>
            <a:off x="5387975" y="317500"/>
            <a:ext cx="620713"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2</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a:extLst>
              <a:ext uri="{FF2B5EF4-FFF2-40B4-BE49-F238E27FC236}">
                <a16:creationId xmlns:a16="http://schemas.microsoft.com/office/drawing/2014/main" id="{33E5980E-30F6-4FE7-9CF3-4053C7F1AB45}"/>
              </a:ext>
            </a:extLst>
          </p:cNvPr>
          <p:cNvSpPr txBox="1">
            <a:spLocks noChangeArrowheads="1"/>
          </p:cNvSpPr>
          <p:nvPr/>
        </p:nvSpPr>
        <p:spPr bwMode="auto">
          <a:xfrm>
            <a:off x="1484671" y="2830513"/>
            <a:ext cx="687274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nSpc>
                <a:spcPct val="100000"/>
              </a:lnSpc>
              <a:spcBef>
                <a:spcPct val="0"/>
              </a:spcBef>
              <a:buFont typeface="Arial" panose="020B0604020202020204" pitchFamily="34" charset="0"/>
              <a:buNone/>
            </a:pPr>
            <a:r>
              <a:rPr lang="zh-TW" altLang="en-US" sz="4800" dirty="0">
                <a:solidFill>
                  <a:schemeClr val="tx1"/>
                </a:solidFill>
                <a:latin typeface="標楷體" panose="03000509000000000000" pitchFamily="65" charset="-120"/>
                <a:ea typeface="標楷體" panose="03000509000000000000" pitchFamily="65" charset="-120"/>
                <a:cs typeface="全真疊黑體"/>
              </a:rPr>
              <a:t>肆、履約管理及驗收</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E095A3C-4DB6-41AE-B0C5-59F55D162571}"/>
              </a:ext>
            </a:extLst>
          </p:cNvPr>
          <p:cNvSpPr>
            <a:spLocks noGrp="1" noChangeArrowheads="1"/>
          </p:cNvSpPr>
          <p:nvPr>
            <p:ph type="title" idx="4294967295"/>
          </p:nvPr>
        </p:nvSpPr>
        <p:spPr>
          <a:noFill/>
        </p:spPr>
        <p:txBody>
          <a:bodyPr/>
          <a:lstStyle/>
          <a:p>
            <a:r>
              <a:rPr lang="zh-TW" altLang="en-US" sz="3200" b="1" dirty="0">
                <a:solidFill>
                  <a:schemeClr val="tx1"/>
                </a:solidFill>
                <a:latin typeface="標楷體" panose="03000509000000000000" pitchFamily="65" charset="-120"/>
                <a:ea typeface="標楷體" panose="03000509000000000000" pitchFamily="65" charset="-120"/>
              </a:rPr>
              <a:t>驗收不符之處置方式</a:t>
            </a:r>
          </a:p>
        </p:txBody>
      </p:sp>
      <p:sp>
        <p:nvSpPr>
          <p:cNvPr id="104451" name="Rectangle 3">
            <a:extLst>
              <a:ext uri="{FF2B5EF4-FFF2-40B4-BE49-F238E27FC236}">
                <a16:creationId xmlns:a16="http://schemas.microsoft.com/office/drawing/2014/main" id="{95450088-6073-4C53-8D88-EE78A00AA0C6}"/>
              </a:ext>
            </a:extLst>
          </p:cNvPr>
          <p:cNvSpPr>
            <a:spLocks noGrp="1" noChangeArrowheads="1"/>
          </p:cNvSpPr>
          <p:nvPr>
            <p:ph type="body" idx="4294967295"/>
          </p:nvPr>
        </p:nvSpPr>
        <p:spPr>
          <a:xfrm>
            <a:off x="455613" y="1098550"/>
            <a:ext cx="8231187" cy="4846638"/>
          </a:xfrm>
          <a:noFill/>
        </p:spPr>
        <p:txBody>
          <a:bodyPr/>
          <a:lstStyle/>
          <a:p>
            <a:pPr marL="452438" marR="5080" lvl="1" indent="-452438" algn="just">
              <a:spcBef>
                <a:spcPts val="1200"/>
              </a:spcBef>
              <a:buSzPct val="96428"/>
              <a:buFont typeface="Wingdings" panose="05000000000000000000" pitchFamily="2" charset="2"/>
              <a:buChar char="Ø"/>
              <a:tabLst>
                <a:tab pos="567690" algn="l"/>
              </a:tabLst>
            </a:pPr>
            <a:r>
              <a:rPr lang="zh-TW" altLang="en-US" sz="3200" spc="85" dirty="0">
                <a:latin typeface="標楷體" panose="03000509000000000000" pitchFamily="65" charset="-120"/>
                <a:ea typeface="標楷體" panose="03000509000000000000" pitchFamily="65" charset="-120"/>
                <a:cs typeface="WenQuanYi Micro Hei Mono"/>
              </a:rPr>
              <a:t>驗收結果與契約、圖說、貨樣規定</a:t>
            </a:r>
            <a:r>
              <a:rPr lang="zh-TW" altLang="en-US" sz="3200" spc="85" dirty="0">
                <a:solidFill>
                  <a:srgbClr val="FF0000"/>
                </a:solidFill>
                <a:latin typeface="標楷體" panose="03000509000000000000" pitchFamily="65" charset="-120"/>
                <a:ea typeface="標楷體" panose="03000509000000000000" pitchFamily="65" charset="-120"/>
                <a:cs typeface="WenQuanYi Micro Hei Mono"/>
              </a:rPr>
              <a:t>不符者</a:t>
            </a:r>
            <a:r>
              <a:rPr lang="zh-TW" altLang="en-US" sz="3200" spc="85" dirty="0">
                <a:latin typeface="標楷體" panose="03000509000000000000" pitchFamily="65" charset="-120"/>
                <a:ea typeface="標楷體" panose="03000509000000000000" pitchFamily="65" charset="-120"/>
                <a:cs typeface="WenQuanYi Micro Hei Mono"/>
              </a:rPr>
              <a:t>，應通</a:t>
            </a:r>
            <a:r>
              <a:rPr lang="zh-TW" altLang="en-US" sz="3200" spc="15" dirty="0">
                <a:latin typeface="標楷體" panose="03000509000000000000" pitchFamily="65" charset="-120"/>
                <a:ea typeface="標楷體" panose="03000509000000000000" pitchFamily="65" charset="-120"/>
                <a:cs typeface="WenQuanYi Micro Hei Mono"/>
              </a:rPr>
              <a:t>知廠商限期</a:t>
            </a:r>
            <a:r>
              <a:rPr lang="zh-TW" altLang="en-US" sz="3200" spc="15" dirty="0">
                <a:solidFill>
                  <a:srgbClr val="FF0000"/>
                </a:solidFill>
                <a:latin typeface="標楷體" panose="03000509000000000000" pitchFamily="65" charset="-120"/>
                <a:ea typeface="標楷體" panose="03000509000000000000" pitchFamily="65" charset="-120"/>
                <a:cs typeface="WenQuanYi Micro Hei Mono"/>
              </a:rPr>
              <a:t>改善</a:t>
            </a:r>
            <a:r>
              <a:rPr lang="zh-TW" altLang="en-US" sz="3200" spc="15" dirty="0">
                <a:latin typeface="標楷體" panose="03000509000000000000" pitchFamily="65" charset="-120"/>
                <a:ea typeface="標楷體" panose="03000509000000000000" pitchFamily="65" charset="-120"/>
                <a:cs typeface="WenQuanYi Micro Hei Mono"/>
              </a:rPr>
              <a:t>、</a:t>
            </a:r>
            <a:r>
              <a:rPr lang="zh-TW" altLang="en-US" sz="3200" spc="15" dirty="0">
                <a:solidFill>
                  <a:srgbClr val="FF0000"/>
                </a:solidFill>
                <a:latin typeface="標楷體" panose="03000509000000000000" pitchFamily="65" charset="-120"/>
                <a:ea typeface="標楷體" panose="03000509000000000000" pitchFamily="65" charset="-120"/>
                <a:cs typeface="WenQuanYi Micro Hei Mono"/>
              </a:rPr>
              <a:t>拆除</a:t>
            </a:r>
            <a:r>
              <a:rPr lang="zh-TW" altLang="en-US" sz="3200" spc="15" dirty="0">
                <a:latin typeface="標楷體" panose="03000509000000000000" pitchFamily="65" charset="-120"/>
                <a:ea typeface="標楷體" panose="03000509000000000000" pitchFamily="65" charset="-120"/>
                <a:cs typeface="WenQuanYi Micro Hei Mono"/>
              </a:rPr>
              <a:t>、</a:t>
            </a:r>
            <a:r>
              <a:rPr lang="zh-TW" altLang="en-US" sz="3200" spc="15" dirty="0">
                <a:solidFill>
                  <a:srgbClr val="FF0000"/>
                </a:solidFill>
                <a:latin typeface="標楷體" panose="03000509000000000000" pitchFamily="65" charset="-120"/>
                <a:ea typeface="標楷體" panose="03000509000000000000" pitchFamily="65" charset="-120"/>
                <a:cs typeface="WenQuanYi Micro Hei Mono"/>
              </a:rPr>
              <a:t>重作</a:t>
            </a:r>
            <a:r>
              <a:rPr lang="zh-TW" altLang="en-US" sz="3200" spc="15" dirty="0">
                <a:latin typeface="標楷體" panose="03000509000000000000" pitchFamily="65" charset="-120"/>
                <a:ea typeface="標楷體" panose="03000509000000000000" pitchFamily="65" charset="-120"/>
                <a:cs typeface="WenQuanYi Micro Hei Mono"/>
              </a:rPr>
              <a:t>、</a:t>
            </a:r>
            <a:r>
              <a:rPr lang="zh-TW" altLang="en-US" sz="3200" spc="15" dirty="0">
                <a:solidFill>
                  <a:srgbClr val="FF0000"/>
                </a:solidFill>
                <a:latin typeface="標楷體" panose="03000509000000000000" pitchFamily="65" charset="-120"/>
                <a:ea typeface="標楷體" panose="03000509000000000000" pitchFamily="65" charset="-120"/>
                <a:cs typeface="WenQuanYi Micro Hei Mono"/>
              </a:rPr>
              <a:t>退貨或</a:t>
            </a:r>
            <a:r>
              <a:rPr lang="zh-TW" altLang="en-US" sz="2800" spc="15" dirty="0">
                <a:solidFill>
                  <a:srgbClr val="FF0000"/>
                </a:solidFill>
                <a:latin typeface="標楷體" panose="03000509000000000000" pitchFamily="65" charset="-120"/>
                <a:ea typeface="標楷體" panose="03000509000000000000" pitchFamily="65" charset="-120"/>
                <a:cs typeface="WenQuanYi Micro Hei Mono"/>
              </a:rPr>
              <a:t>換貨</a:t>
            </a:r>
            <a:r>
              <a:rPr lang="zh-TW" altLang="en-US" sz="2800" dirty="0">
                <a:latin typeface="標楷體" panose="03000509000000000000" pitchFamily="65" charset="-120"/>
                <a:ea typeface="標楷體" panose="03000509000000000000" pitchFamily="65" charset="-120"/>
                <a:cs typeface="WenQuanYi Micro Hei Mono"/>
              </a:rPr>
              <a:t>。</a:t>
            </a:r>
            <a:r>
              <a:rPr lang="zh-TW" altLang="en-US" sz="2800" spc="-5" dirty="0">
                <a:latin typeface="標楷體" panose="03000509000000000000" pitchFamily="65" charset="-120"/>
                <a:ea typeface="標楷體" panose="03000509000000000000" pitchFamily="65" charset="-120"/>
                <a:cs typeface="WenQuanYi Micro Hei Mono"/>
              </a:rPr>
              <a:t> </a:t>
            </a:r>
            <a:endParaRPr lang="en-US" altLang="zh-TW" sz="2800" spc="-5" dirty="0">
              <a:latin typeface="標楷體" panose="03000509000000000000" pitchFamily="65" charset="-120"/>
              <a:ea typeface="標楷體" panose="03000509000000000000" pitchFamily="65" charset="-120"/>
              <a:cs typeface="WenQuanYi Micro Hei Mono"/>
            </a:endParaRPr>
          </a:p>
          <a:p>
            <a:pPr marL="541338" marR="5080" lvl="1" indent="0" algn="just">
              <a:spcBef>
                <a:spcPts val="1200"/>
              </a:spcBef>
              <a:buSzPct val="96428"/>
              <a:buNone/>
              <a:tabLst>
                <a:tab pos="567690" algn="l"/>
              </a:tabLst>
            </a:pPr>
            <a:r>
              <a:rPr lang="zh-TW" altLang="en-US" spc="10" dirty="0">
                <a:solidFill>
                  <a:srgbClr val="0000FF"/>
                </a:solidFill>
                <a:latin typeface="標楷體" panose="03000509000000000000" pitchFamily="65" charset="-120"/>
                <a:ea typeface="標楷體" panose="03000509000000000000" pitchFamily="65" charset="-120"/>
                <a:cs typeface="WenQuanYi Micro Hei Mono"/>
              </a:rPr>
              <a:t>初驗</a:t>
            </a:r>
            <a:r>
              <a:rPr lang="zh-TW" altLang="en-US" spc="85" dirty="0">
                <a:solidFill>
                  <a:srgbClr val="0000FF"/>
                </a:solidFill>
                <a:latin typeface="標楷體" panose="03000509000000000000" pitchFamily="65" charset="-120"/>
                <a:ea typeface="標楷體" panose="03000509000000000000" pitchFamily="65" charset="-120"/>
                <a:cs typeface="WenQuanYi Micro Hei Mono"/>
              </a:rPr>
              <a:t>及驗收發現之缺失，宜詳盡、完整、一次通知廠</a:t>
            </a:r>
            <a:r>
              <a:rPr lang="zh-TW" altLang="en-US" spc="-5" dirty="0">
                <a:solidFill>
                  <a:srgbClr val="0000FF"/>
                </a:solidFill>
                <a:latin typeface="標楷體" panose="03000509000000000000" pitchFamily="65" charset="-120"/>
                <a:ea typeface="標楷體" panose="03000509000000000000" pitchFamily="65" charset="-120"/>
                <a:cs typeface="WenQuanYi Micro Hei Mono"/>
              </a:rPr>
              <a:t>商改</a:t>
            </a:r>
            <a:r>
              <a:rPr lang="zh-TW" altLang="en-US" dirty="0">
                <a:solidFill>
                  <a:srgbClr val="0000FF"/>
                </a:solidFill>
                <a:latin typeface="標楷體" panose="03000509000000000000" pitchFamily="65" charset="-120"/>
                <a:ea typeface="標楷體" panose="03000509000000000000" pitchFamily="65" charset="-120"/>
                <a:cs typeface="WenQuanYi Micro Hei Mono"/>
              </a:rPr>
              <a:t>正</a:t>
            </a:r>
            <a:r>
              <a:rPr lang="zh-TW" altLang="en-US" spc="-10" dirty="0">
                <a:solidFill>
                  <a:srgbClr val="0000FF"/>
                </a:solidFill>
                <a:latin typeface="標楷體" panose="03000509000000000000" pitchFamily="65" charset="-120"/>
                <a:ea typeface="標楷體" panose="03000509000000000000" pitchFamily="65" charset="-120"/>
                <a:cs typeface="WenQuanYi Micro Hei Mono"/>
              </a:rPr>
              <a:t>，</a:t>
            </a:r>
            <a:r>
              <a:rPr lang="zh-TW" altLang="en-US" spc="-5" dirty="0">
                <a:solidFill>
                  <a:srgbClr val="0000FF"/>
                </a:solidFill>
                <a:latin typeface="標楷體" panose="03000509000000000000" pitchFamily="65" charset="-120"/>
                <a:ea typeface="標楷體" panose="03000509000000000000" pitchFamily="65" charset="-120"/>
                <a:cs typeface="WenQuanYi Micro Hei Mono"/>
              </a:rPr>
              <a:t>避免於每次發現新缺</a:t>
            </a:r>
            <a:r>
              <a:rPr lang="zh-TW" altLang="en-US" spc="-10" dirty="0">
                <a:solidFill>
                  <a:srgbClr val="0000FF"/>
                </a:solidFill>
                <a:latin typeface="標楷體" panose="03000509000000000000" pitchFamily="65" charset="-120"/>
                <a:ea typeface="標楷體" panose="03000509000000000000" pitchFamily="65" charset="-120"/>
                <a:cs typeface="WenQuanYi Micro Hei Mono"/>
              </a:rPr>
              <a:t>失。</a:t>
            </a:r>
            <a:endParaRPr lang="en-US" altLang="zh-TW" spc="-10" dirty="0">
              <a:solidFill>
                <a:srgbClr val="0000FF"/>
              </a:solidFill>
              <a:latin typeface="標楷體" panose="03000509000000000000" pitchFamily="65" charset="-120"/>
              <a:ea typeface="標楷體" panose="03000509000000000000" pitchFamily="65" charset="-120"/>
              <a:cs typeface="WenQuanYi Micro Hei Mono"/>
            </a:endParaRPr>
          </a:p>
          <a:p>
            <a:pPr marL="541338" marR="5080" lvl="1" indent="0" algn="just">
              <a:spcBef>
                <a:spcPts val="1200"/>
              </a:spcBef>
              <a:buSzPct val="96428"/>
              <a:buNone/>
              <a:tabLst>
                <a:tab pos="567690" algn="l"/>
              </a:tabLst>
            </a:pPr>
            <a:endParaRPr lang="en-US" altLang="zh-TW" spc="-5" dirty="0">
              <a:latin typeface="標楷體" panose="03000509000000000000" pitchFamily="65" charset="-120"/>
              <a:ea typeface="標楷體" panose="03000509000000000000" pitchFamily="65" charset="-120"/>
              <a:cs typeface="WenQuanYi Micro Hei Mono"/>
            </a:endParaRPr>
          </a:p>
          <a:p>
            <a:pPr algn="just">
              <a:lnSpc>
                <a:spcPct val="100000"/>
              </a:lnSpc>
              <a:spcBef>
                <a:spcPct val="0"/>
              </a:spcBef>
              <a:buClr>
                <a:srgbClr val="CC3300"/>
              </a:buClr>
              <a:buFont typeface="Wingdings" panose="05000000000000000000" pitchFamily="2" charset="2"/>
              <a:buChar char="Ø"/>
            </a:pPr>
            <a:r>
              <a:rPr lang="zh-TW" altLang="en-US" spc="85" dirty="0">
                <a:latin typeface="標楷體" panose="03000509000000000000" pitchFamily="65" charset="-120"/>
                <a:ea typeface="標楷體" panose="03000509000000000000" pitchFamily="65" charset="-120"/>
                <a:cs typeface="WenQuanYi Micro Hei Mono"/>
              </a:rPr>
              <a:t>廠商於</a:t>
            </a:r>
            <a:r>
              <a:rPr lang="zh-TW" altLang="en-US" spc="85" dirty="0">
                <a:solidFill>
                  <a:srgbClr val="0000FF"/>
                </a:solidFill>
                <a:latin typeface="標楷體" panose="03000509000000000000" pitchFamily="65" charset="-120"/>
                <a:ea typeface="標楷體" panose="03000509000000000000" pitchFamily="65" charset="-120"/>
                <a:cs typeface="WenQuanYi Micro Hei Mono"/>
              </a:rPr>
              <a:t>期限</a:t>
            </a:r>
            <a:r>
              <a:rPr lang="zh-TW" altLang="en-US" spc="85" dirty="0">
                <a:latin typeface="標楷體" panose="03000509000000000000" pitchFamily="65" charset="-120"/>
                <a:ea typeface="標楷體" panose="03000509000000000000" pitchFamily="65" charset="-120"/>
                <a:cs typeface="WenQuanYi Micro Hei Mono"/>
              </a:rPr>
              <a:t>內完成</a:t>
            </a:r>
            <a:r>
              <a:rPr lang="zh-TW" altLang="en-US" spc="85" dirty="0">
                <a:solidFill>
                  <a:srgbClr val="0000FF"/>
                </a:solidFill>
                <a:latin typeface="標楷體" panose="03000509000000000000" pitchFamily="65" charset="-120"/>
                <a:ea typeface="標楷體" panose="03000509000000000000" pitchFamily="65" charset="-120"/>
              </a:rPr>
              <a:t>改善</a:t>
            </a:r>
            <a:r>
              <a:rPr lang="zh-TW" altLang="en-US" spc="85" dirty="0">
                <a:latin typeface="標楷體" panose="03000509000000000000" pitchFamily="65" charset="-120"/>
                <a:ea typeface="標楷體" panose="03000509000000000000" pitchFamily="65" charset="-120"/>
                <a:cs typeface="WenQuanYi Micro Hei Mono"/>
              </a:rPr>
              <a:t>者，機關應再辦理驗收。</a:t>
            </a:r>
            <a:r>
              <a:rPr lang="zh-TW" altLang="en-US" spc="-5" dirty="0">
                <a:latin typeface="標楷體" panose="03000509000000000000" pitchFamily="65" charset="-120"/>
                <a:ea typeface="標楷體" panose="03000509000000000000" pitchFamily="65" charset="-120"/>
                <a:cs typeface="WenQuanYi Micro Hei Mono"/>
              </a:rPr>
              <a:t>上開限</a:t>
            </a:r>
            <a:r>
              <a:rPr lang="zh-TW" altLang="en-US" spc="-10" dirty="0">
                <a:latin typeface="標楷體" panose="03000509000000000000" pitchFamily="65" charset="-120"/>
                <a:ea typeface="標楷體" panose="03000509000000000000" pitchFamily="65" charset="-120"/>
                <a:cs typeface="WenQuanYi Micro Hei Mono"/>
              </a:rPr>
              <a:t>期</a:t>
            </a:r>
            <a:r>
              <a:rPr lang="zh-TW" altLang="en-US" dirty="0">
                <a:latin typeface="標楷體" panose="03000509000000000000" pitchFamily="65" charset="-120"/>
                <a:ea typeface="標楷體" panose="03000509000000000000" pitchFamily="65" charset="-120"/>
                <a:cs typeface="WenQuanYi Micro Hei Mono"/>
              </a:rPr>
              <a:t>，</a:t>
            </a:r>
            <a:r>
              <a:rPr lang="zh-TW" altLang="en-US" spc="-5" dirty="0">
                <a:solidFill>
                  <a:srgbClr val="FF0000"/>
                </a:solidFill>
                <a:latin typeface="標楷體" panose="03000509000000000000" pitchFamily="65" charset="-120"/>
                <a:ea typeface="標楷體" panose="03000509000000000000" pitchFamily="65" charset="-120"/>
                <a:cs typeface="WenQuanYi Micro Hei Mono"/>
              </a:rPr>
              <a:t>契約未</a:t>
            </a:r>
            <a:r>
              <a:rPr lang="zh-TW" altLang="en-US" spc="-5" dirty="0">
                <a:latin typeface="標楷體" panose="03000509000000000000" pitchFamily="65" charset="-120"/>
                <a:ea typeface="標楷體" panose="03000509000000000000" pitchFamily="65" charset="-120"/>
                <a:cs typeface="WenQuanYi Micro Hei Mono"/>
              </a:rPr>
              <a:t>規</a:t>
            </a:r>
            <a:r>
              <a:rPr lang="zh-TW" altLang="en-US" spc="-5" dirty="0">
                <a:solidFill>
                  <a:srgbClr val="FF0000"/>
                </a:solidFill>
                <a:latin typeface="標楷體" panose="03000509000000000000" pitchFamily="65" charset="-120"/>
                <a:ea typeface="標楷體" panose="03000509000000000000" pitchFamily="65" charset="-120"/>
              </a:rPr>
              <a:t>定</a:t>
            </a:r>
            <a:r>
              <a:rPr lang="zh-TW" altLang="en-US" dirty="0">
                <a:latin typeface="標楷體" panose="03000509000000000000" pitchFamily="65" charset="-120"/>
                <a:ea typeface="標楷體" panose="03000509000000000000" pitchFamily="65" charset="-120"/>
                <a:cs typeface="WenQuanYi Micro Hei Mono"/>
              </a:rPr>
              <a:t>者</a:t>
            </a:r>
            <a:r>
              <a:rPr lang="zh-TW" altLang="en-US" spc="-10" dirty="0">
                <a:latin typeface="標楷體" panose="03000509000000000000" pitchFamily="65" charset="-120"/>
                <a:ea typeface="標楷體" panose="03000509000000000000" pitchFamily="65" charset="-120"/>
                <a:cs typeface="WenQuanYi Micro Hei Mono"/>
              </a:rPr>
              <a:t>，</a:t>
            </a:r>
            <a:r>
              <a:rPr lang="zh-TW" altLang="en-US" spc="-5" dirty="0">
                <a:latin typeface="標楷體" panose="03000509000000000000" pitchFamily="65" charset="-120"/>
                <a:ea typeface="標楷體" panose="03000509000000000000" pitchFamily="65" charset="-120"/>
                <a:cs typeface="WenQuanYi Micro Hei Mono"/>
              </a:rPr>
              <a:t>由</a:t>
            </a:r>
            <a:r>
              <a:rPr lang="zh-TW" altLang="en-US" spc="-5" dirty="0">
                <a:solidFill>
                  <a:srgbClr val="FF0000"/>
                </a:solidFill>
                <a:latin typeface="標楷體" panose="03000509000000000000" pitchFamily="65" charset="-120"/>
                <a:ea typeface="標楷體" panose="03000509000000000000" pitchFamily="65" charset="-120"/>
              </a:rPr>
              <a:t>主驗人定</a:t>
            </a:r>
            <a:r>
              <a:rPr lang="zh-TW" altLang="en-US" spc="-10" dirty="0">
                <a:latin typeface="標楷體" panose="03000509000000000000" pitchFamily="65" charset="-120"/>
                <a:ea typeface="標楷體" panose="03000509000000000000" pitchFamily="65" charset="-120"/>
                <a:cs typeface="WenQuanYi Micro Hei Mono"/>
              </a:rPr>
              <a:t>之</a:t>
            </a:r>
            <a:r>
              <a:rPr lang="zh-TW" altLang="en-US" dirty="0">
                <a:latin typeface="標楷體" panose="03000509000000000000" pitchFamily="65" charset="-120"/>
                <a:ea typeface="標楷體" panose="03000509000000000000" pitchFamily="65" charset="-120"/>
                <a:cs typeface="WenQuanYi Micro Hei Mono"/>
              </a:rPr>
              <a:t>。</a:t>
            </a:r>
            <a:endParaRPr lang="zh-TW" altLang="en-US" b="0" dirty="0">
              <a:solidFill>
                <a:schemeClr val="tx1"/>
              </a:solidFill>
              <a:latin typeface="標楷體" panose="03000509000000000000" pitchFamily="65" charset="-120"/>
              <a:ea typeface="標楷體" panose="03000509000000000000" pitchFamily="65" charset="-120"/>
            </a:endParaRPr>
          </a:p>
        </p:txBody>
      </p:sp>
      <p:sp>
        <p:nvSpPr>
          <p:cNvPr id="4" name="二十四角星形 15">
            <a:extLst>
              <a:ext uri="{FF2B5EF4-FFF2-40B4-BE49-F238E27FC236}">
                <a16:creationId xmlns:a16="http://schemas.microsoft.com/office/drawing/2014/main" id="{C34BC5C6-23A0-4BF4-9A78-2189924B2D5A}"/>
              </a:ext>
            </a:extLst>
          </p:cNvPr>
          <p:cNvSpPr>
            <a:spLocks noChangeArrowheads="1"/>
          </p:cNvSpPr>
          <p:nvPr/>
        </p:nvSpPr>
        <p:spPr bwMode="auto">
          <a:xfrm>
            <a:off x="6455901" y="312737"/>
            <a:ext cx="620713"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a:effectLst>
                  <a:outerShdw blurRad="38100" dist="38100" dir="2700000" algn="tl">
                    <a:srgbClr val="FFFFFF"/>
                  </a:outerShdw>
                </a:effectLst>
                <a:latin typeface="Times New Roman" panose="02020603050405020304" pitchFamily="18" charset="0"/>
                <a:ea typeface="華康談楷體W5"/>
                <a:cs typeface="華康談楷體W5"/>
              </a:rPr>
              <a:t>1</a:t>
            </a:r>
          </a:p>
        </p:txBody>
      </p:sp>
    </p:spTree>
    <p:extLst>
      <p:ext uri="{BB962C8B-B14F-4D97-AF65-F5344CB8AC3E}">
        <p14:creationId xmlns:p14="http://schemas.microsoft.com/office/powerpoint/2010/main" val="4072933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E095A3C-4DB6-41AE-B0C5-59F55D162571}"/>
              </a:ext>
            </a:extLst>
          </p:cNvPr>
          <p:cNvSpPr>
            <a:spLocks noGrp="1" noChangeArrowheads="1"/>
          </p:cNvSpPr>
          <p:nvPr>
            <p:ph type="title" idx="4294967295"/>
          </p:nvPr>
        </p:nvSpPr>
        <p:spPr>
          <a:noFill/>
        </p:spPr>
        <p:txBody>
          <a:bodyPr/>
          <a:lstStyle/>
          <a:p>
            <a:r>
              <a:rPr lang="zh-TW" altLang="en-US" sz="3200" b="1" dirty="0">
                <a:solidFill>
                  <a:schemeClr val="tx1"/>
                </a:solidFill>
                <a:latin typeface="標楷體" panose="03000509000000000000" pitchFamily="65" charset="-120"/>
                <a:ea typeface="標楷體" panose="03000509000000000000" pitchFamily="65" charset="-120"/>
              </a:rPr>
              <a:t>驗收不符之處置方式</a:t>
            </a:r>
          </a:p>
        </p:txBody>
      </p:sp>
      <p:sp>
        <p:nvSpPr>
          <p:cNvPr id="104451" name="Rectangle 3">
            <a:extLst>
              <a:ext uri="{FF2B5EF4-FFF2-40B4-BE49-F238E27FC236}">
                <a16:creationId xmlns:a16="http://schemas.microsoft.com/office/drawing/2014/main" id="{95450088-6073-4C53-8D88-EE78A00AA0C6}"/>
              </a:ext>
            </a:extLst>
          </p:cNvPr>
          <p:cNvSpPr>
            <a:spLocks noGrp="1" noChangeArrowheads="1"/>
          </p:cNvSpPr>
          <p:nvPr>
            <p:ph type="body" idx="4294967295"/>
          </p:nvPr>
        </p:nvSpPr>
        <p:spPr>
          <a:xfrm>
            <a:off x="455613" y="1098550"/>
            <a:ext cx="8231187" cy="4846638"/>
          </a:xfrm>
          <a:noFill/>
        </p:spPr>
        <p:txBody>
          <a:bodyPr/>
          <a:lstStyle/>
          <a:p>
            <a:pPr marL="452438" marR="5080" lvl="1" indent="-452438" algn="just">
              <a:spcBef>
                <a:spcPts val="1200"/>
              </a:spcBef>
              <a:buSzPct val="96428"/>
              <a:buFont typeface="Wingdings" panose="05000000000000000000" pitchFamily="2" charset="2"/>
              <a:buChar char="Ø"/>
              <a:tabLst>
                <a:tab pos="567690" algn="l"/>
              </a:tabLst>
            </a:pPr>
            <a:r>
              <a:rPr lang="zh-TW" altLang="en-US" sz="3200" spc="85" dirty="0">
                <a:latin typeface="標楷體" panose="03000509000000000000" pitchFamily="65" charset="-120"/>
                <a:ea typeface="標楷體" panose="03000509000000000000" pitchFamily="65" charset="-120"/>
                <a:cs typeface="WenQuanYi Micro Hei Mono"/>
              </a:rPr>
              <a:t>驗收結果</a:t>
            </a:r>
            <a:r>
              <a:rPr lang="zh-TW" altLang="en-US" sz="3200" spc="85" dirty="0">
                <a:solidFill>
                  <a:srgbClr val="0000FF"/>
                </a:solidFill>
                <a:latin typeface="標楷體" panose="03000509000000000000" pitchFamily="65" charset="-120"/>
                <a:ea typeface="標楷體" panose="03000509000000000000" pitchFamily="65" charset="-120"/>
                <a:cs typeface="WenQuanYi Micro Hei Mono"/>
              </a:rPr>
              <a:t>不符部分</a:t>
            </a:r>
            <a:r>
              <a:rPr lang="zh-TW" altLang="en-US" sz="3200" spc="85" dirty="0">
                <a:solidFill>
                  <a:srgbClr val="0000FF"/>
                </a:solidFill>
                <a:latin typeface="標楷體" panose="03000509000000000000" pitchFamily="65" charset="-120"/>
                <a:ea typeface="標楷體" panose="03000509000000000000" pitchFamily="65" charset="-120"/>
              </a:rPr>
              <a:t>非</a:t>
            </a:r>
            <a:r>
              <a:rPr lang="zh-TW" altLang="en-US" sz="3200" spc="85" dirty="0">
                <a:latin typeface="標楷體" panose="03000509000000000000" pitchFamily="65" charset="-120"/>
                <a:ea typeface="標楷體" panose="03000509000000000000" pitchFamily="65" charset="-120"/>
                <a:cs typeface="WenQuanYi Micro Hei Mono"/>
              </a:rPr>
              <a:t>屬</a:t>
            </a:r>
            <a:r>
              <a:rPr lang="zh-TW" altLang="en-US" sz="3200" spc="85" dirty="0">
                <a:solidFill>
                  <a:srgbClr val="0000FF"/>
                </a:solidFill>
                <a:latin typeface="標楷體" panose="03000509000000000000" pitchFamily="65" charset="-120"/>
                <a:ea typeface="標楷體" panose="03000509000000000000" pitchFamily="65" charset="-120"/>
              </a:rPr>
              <a:t>重要</a:t>
            </a:r>
            <a:r>
              <a:rPr lang="zh-TW" altLang="en-US" sz="3200" spc="85" dirty="0">
                <a:latin typeface="標楷體" panose="03000509000000000000" pitchFamily="65" charset="-120"/>
                <a:ea typeface="標楷體" panose="03000509000000000000" pitchFamily="65" charset="-120"/>
                <a:cs typeface="WenQuanYi Micro Hei Mono"/>
              </a:rPr>
              <a:t>，而</a:t>
            </a:r>
            <a:r>
              <a:rPr lang="zh-TW" altLang="en-US" sz="3200" spc="85" dirty="0">
                <a:solidFill>
                  <a:srgbClr val="FF0000"/>
                </a:solidFill>
                <a:latin typeface="標楷體" panose="03000509000000000000" pitchFamily="65" charset="-120"/>
                <a:ea typeface="標楷體" panose="03000509000000000000" pitchFamily="65" charset="-120"/>
                <a:cs typeface="WenQuanYi Micro Hei Mono"/>
              </a:rPr>
              <a:t>其他</a:t>
            </a:r>
            <a:r>
              <a:rPr lang="zh-TW" altLang="en-US" sz="3200" spc="85" dirty="0">
                <a:latin typeface="標楷體" panose="03000509000000000000" pitchFamily="65" charset="-120"/>
                <a:ea typeface="標楷體" panose="03000509000000000000" pitchFamily="65" charset="-120"/>
                <a:cs typeface="WenQuanYi Micro Hei Mono"/>
              </a:rPr>
              <a:t>部分能先行使用並</a:t>
            </a:r>
            <a:r>
              <a:rPr lang="zh-TW" altLang="en-US" sz="3200" spc="85" dirty="0">
                <a:solidFill>
                  <a:srgbClr val="FF0000"/>
                </a:solidFill>
                <a:latin typeface="標楷體" panose="03000509000000000000" pitchFamily="65" charset="-120"/>
                <a:ea typeface="標楷體" panose="03000509000000000000" pitchFamily="65" charset="-120"/>
                <a:cs typeface="WenQuanYi Micro Hei Mono"/>
              </a:rPr>
              <a:t>有先行使用</a:t>
            </a:r>
            <a:r>
              <a:rPr lang="zh-TW" altLang="en-US" sz="3200" spc="85" dirty="0">
                <a:latin typeface="標楷體" panose="03000509000000000000" pitchFamily="65" charset="-120"/>
                <a:ea typeface="標楷體" panose="03000509000000000000" pitchFamily="65" charset="-120"/>
                <a:cs typeface="WenQuanYi Micro Hei Mono"/>
              </a:rPr>
              <a:t>之</a:t>
            </a:r>
            <a:r>
              <a:rPr lang="zh-TW" altLang="en-US" sz="3200" spc="85" dirty="0">
                <a:solidFill>
                  <a:srgbClr val="FF0000"/>
                </a:solidFill>
                <a:latin typeface="標楷體" panose="03000509000000000000" pitchFamily="65" charset="-120"/>
                <a:ea typeface="標楷體" panose="03000509000000000000" pitchFamily="65" charset="-120"/>
                <a:cs typeface="WenQuanYi Micro Hei Mono"/>
              </a:rPr>
              <a:t>必要</a:t>
            </a:r>
            <a:r>
              <a:rPr lang="zh-TW" altLang="en-US" sz="3200" spc="80" dirty="0">
                <a:latin typeface="標楷體" panose="03000509000000000000" pitchFamily="65" charset="-120"/>
                <a:ea typeface="標楷體" panose="03000509000000000000" pitchFamily="65" charset="-120"/>
                <a:cs typeface="WenQuanYi Micro Hei Mono"/>
              </a:rPr>
              <a:t>者</a:t>
            </a:r>
            <a:r>
              <a:rPr lang="zh-TW" altLang="en-US" sz="3200" spc="90" dirty="0">
                <a:latin typeface="標楷體" panose="03000509000000000000" pitchFamily="65" charset="-120"/>
                <a:ea typeface="標楷體" panose="03000509000000000000" pitchFamily="65" charset="-120"/>
                <a:cs typeface="WenQuanYi Micro Hei Mono"/>
              </a:rPr>
              <a:t>，</a:t>
            </a:r>
            <a:r>
              <a:rPr lang="zh-TW" altLang="en-US" sz="3200" spc="85" dirty="0">
                <a:latin typeface="標楷體" panose="03000509000000000000" pitchFamily="65" charset="-120"/>
                <a:ea typeface="標楷體" panose="03000509000000000000" pitchFamily="65" charset="-120"/>
                <a:cs typeface="WenQuanYi Micro Hei Mono"/>
              </a:rPr>
              <a:t>得就其他部分辦理驗收並支付部分價金。所支付之部分價金，以支付該部分驗收項目者為限</a:t>
            </a:r>
            <a:r>
              <a:rPr lang="zh-TW" altLang="en-US" sz="3200" spc="80" dirty="0">
                <a:latin typeface="標楷體" panose="03000509000000000000" pitchFamily="65" charset="-120"/>
                <a:ea typeface="標楷體" panose="03000509000000000000" pitchFamily="65" charset="-120"/>
                <a:cs typeface="WenQuanYi Micro Hei Mono"/>
              </a:rPr>
              <a:t>，</a:t>
            </a:r>
            <a:r>
              <a:rPr lang="zh-TW" altLang="en-US" sz="3200" spc="85" dirty="0">
                <a:latin typeface="標楷體" panose="03000509000000000000" pitchFamily="65" charset="-120"/>
                <a:ea typeface="標楷體" panose="03000509000000000000" pitchFamily="65" charset="-120"/>
                <a:cs typeface="WenQuanYi Micro Hei Mono"/>
              </a:rPr>
              <a:t>並得視不符部分之情</a:t>
            </a:r>
            <a:r>
              <a:rPr lang="zh-TW" altLang="en-US" sz="3200" spc="-5" dirty="0">
                <a:latin typeface="標楷體" panose="03000509000000000000" pitchFamily="65" charset="-120"/>
                <a:ea typeface="標楷體" panose="03000509000000000000" pitchFamily="65" charset="-120"/>
                <a:cs typeface="WenQuanYi Micro Hei Mono"/>
              </a:rPr>
              <a:t>形酌予保</a:t>
            </a:r>
            <a:r>
              <a:rPr lang="zh-TW" altLang="en-US" sz="3200" dirty="0">
                <a:latin typeface="標楷體" panose="03000509000000000000" pitchFamily="65" charset="-120"/>
                <a:ea typeface="標楷體" panose="03000509000000000000" pitchFamily="65" charset="-120"/>
                <a:cs typeface="WenQuanYi Micro Hei Mono"/>
              </a:rPr>
              <a:t>留。 </a:t>
            </a:r>
            <a:endParaRPr lang="en-US" altLang="zh-TW" sz="2800" spc="-5" dirty="0">
              <a:latin typeface="標楷體" panose="03000509000000000000" pitchFamily="65" charset="-120"/>
              <a:ea typeface="標楷體" panose="03000509000000000000" pitchFamily="65" charset="-120"/>
              <a:cs typeface="WenQuanYi Micro Hei Mono"/>
            </a:endParaRPr>
          </a:p>
        </p:txBody>
      </p:sp>
      <p:sp>
        <p:nvSpPr>
          <p:cNvPr id="4" name="二十四角星形 15">
            <a:extLst>
              <a:ext uri="{FF2B5EF4-FFF2-40B4-BE49-F238E27FC236}">
                <a16:creationId xmlns:a16="http://schemas.microsoft.com/office/drawing/2014/main" id="{C34BC5C6-23A0-4BF4-9A78-2189924B2D5A}"/>
              </a:ext>
            </a:extLst>
          </p:cNvPr>
          <p:cNvSpPr>
            <a:spLocks noChangeArrowheads="1"/>
          </p:cNvSpPr>
          <p:nvPr/>
        </p:nvSpPr>
        <p:spPr bwMode="auto">
          <a:xfrm>
            <a:off x="6455901" y="312737"/>
            <a:ext cx="620713"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dirty="0">
                <a:effectLst>
                  <a:outerShdw blurRad="38100" dist="38100" dir="2700000" algn="tl">
                    <a:srgbClr val="FFFFFF"/>
                  </a:outerShdw>
                </a:effectLst>
                <a:latin typeface="Times New Roman" panose="02020603050405020304" pitchFamily="18" charset="0"/>
                <a:ea typeface="華康談楷體W5"/>
                <a:cs typeface="華康談楷體W5"/>
              </a:rPr>
              <a:t>2</a:t>
            </a:r>
          </a:p>
        </p:txBody>
      </p:sp>
    </p:spTree>
    <p:extLst>
      <p:ext uri="{BB962C8B-B14F-4D97-AF65-F5344CB8AC3E}">
        <p14:creationId xmlns:p14="http://schemas.microsoft.com/office/powerpoint/2010/main" val="16378588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E095A3C-4DB6-41AE-B0C5-59F55D162571}"/>
              </a:ext>
            </a:extLst>
          </p:cNvPr>
          <p:cNvSpPr>
            <a:spLocks noGrp="1" noChangeArrowheads="1"/>
          </p:cNvSpPr>
          <p:nvPr>
            <p:ph type="title" idx="4294967295"/>
          </p:nvPr>
        </p:nvSpPr>
        <p:spPr>
          <a:noFill/>
        </p:spPr>
        <p:txBody>
          <a:bodyPr/>
          <a:lstStyle/>
          <a:p>
            <a:r>
              <a:rPr lang="zh-TW" altLang="en-US" sz="3200" b="1" dirty="0">
                <a:solidFill>
                  <a:schemeClr val="tx1"/>
                </a:solidFill>
                <a:latin typeface="標楷體" panose="03000509000000000000" pitchFamily="65" charset="-120"/>
                <a:ea typeface="標楷體" panose="03000509000000000000" pitchFamily="65" charset="-120"/>
              </a:rPr>
              <a:t>驗收不符之處置方式</a:t>
            </a:r>
          </a:p>
        </p:txBody>
      </p:sp>
      <p:sp>
        <p:nvSpPr>
          <p:cNvPr id="104451" name="Rectangle 3">
            <a:extLst>
              <a:ext uri="{FF2B5EF4-FFF2-40B4-BE49-F238E27FC236}">
                <a16:creationId xmlns:a16="http://schemas.microsoft.com/office/drawing/2014/main" id="{95450088-6073-4C53-8D88-EE78A00AA0C6}"/>
              </a:ext>
            </a:extLst>
          </p:cNvPr>
          <p:cNvSpPr>
            <a:spLocks noGrp="1" noChangeArrowheads="1"/>
          </p:cNvSpPr>
          <p:nvPr>
            <p:ph type="body" idx="4294967295"/>
          </p:nvPr>
        </p:nvSpPr>
        <p:spPr>
          <a:xfrm>
            <a:off x="455613" y="1098550"/>
            <a:ext cx="8231187" cy="4846638"/>
          </a:xfrm>
          <a:noFill/>
        </p:spPr>
        <p:txBody>
          <a:bodyPr/>
          <a:lstStyle/>
          <a:p>
            <a:pPr marL="452438" marR="5080" lvl="1" indent="-452438" algn="just">
              <a:spcBef>
                <a:spcPts val="1200"/>
              </a:spcBef>
              <a:buSzPct val="96428"/>
              <a:buFont typeface="Wingdings" panose="05000000000000000000" pitchFamily="2" charset="2"/>
              <a:buChar char="Ø"/>
              <a:tabLst>
                <a:tab pos="567690" algn="l"/>
              </a:tabLst>
            </a:pP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驗收結果與契約規定不符，而</a:t>
            </a:r>
            <a:r>
              <a:rPr lang="zh-TW" altLang="en-US" sz="3200" b="0" spc="85" dirty="0">
                <a:solidFill>
                  <a:srgbClr val="FF0000"/>
                </a:solidFill>
                <a:latin typeface="標楷體" panose="03000509000000000000" pitchFamily="65" charset="-120"/>
                <a:ea typeface="標楷體" panose="03000509000000000000" pitchFamily="65" charset="-120"/>
                <a:cs typeface="WenQuanYi Micro Hei Mono"/>
              </a:rPr>
              <a:t>不妨礙安全</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及</a:t>
            </a:r>
            <a:r>
              <a:rPr lang="zh-TW" altLang="en-US" sz="3200" b="0" spc="85" dirty="0">
                <a:solidFill>
                  <a:srgbClr val="FF0000"/>
                </a:solidFill>
                <a:latin typeface="標楷體" panose="03000509000000000000" pitchFamily="65" charset="-120"/>
                <a:ea typeface="標楷體" panose="03000509000000000000" pitchFamily="65" charset="-120"/>
                <a:cs typeface="WenQuanYi Micro Hei Mono"/>
              </a:rPr>
              <a:t>使用需</a:t>
            </a:r>
            <a:r>
              <a:rPr lang="zh-TW" altLang="en-US" sz="3200" b="0" spc="80" dirty="0">
                <a:solidFill>
                  <a:srgbClr val="FF0000"/>
                </a:solidFill>
                <a:latin typeface="標楷體" panose="03000509000000000000" pitchFamily="65" charset="-120"/>
                <a:ea typeface="標楷體" panose="03000509000000000000" pitchFamily="65" charset="-120"/>
                <a:cs typeface="WenQuanYi Micro Hei Mono"/>
              </a:rPr>
              <a:t>求</a:t>
            </a:r>
            <a:r>
              <a:rPr lang="zh-TW" altLang="en-US" sz="3200" b="0" spc="90" dirty="0">
                <a:solidFill>
                  <a:srgbClr val="000000"/>
                </a:solidFill>
                <a:latin typeface="標楷體" panose="03000509000000000000" pitchFamily="65" charset="-120"/>
                <a:ea typeface="標楷體" panose="03000509000000000000" pitchFamily="65" charset="-120"/>
                <a:cs typeface="WenQuanYi Micro Hei Mono"/>
              </a:rPr>
              <a:t>，</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亦</a:t>
            </a:r>
            <a:r>
              <a:rPr lang="zh-TW" altLang="en-US" sz="3200" b="0" spc="85" dirty="0">
                <a:solidFill>
                  <a:srgbClr val="FF0000"/>
                </a:solidFill>
                <a:latin typeface="標楷體" panose="03000509000000000000" pitchFamily="65" charset="-120"/>
                <a:ea typeface="標楷體" panose="03000509000000000000" pitchFamily="65" charset="-120"/>
                <a:cs typeface="WenQuanYi Micro Hei Mono"/>
              </a:rPr>
              <a:t>無減少通常效用</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或</a:t>
            </a:r>
            <a:r>
              <a:rPr lang="zh-TW" altLang="en-US" sz="3200" b="0" spc="85" dirty="0">
                <a:solidFill>
                  <a:srgbClr val="FF0000"/>
                </a:solidFill>
                <a:latin typeface="標楷體" panose="03000509000000000000" pitchFamily="65" charset="-120"/>
                <a:ea typeface="標楷體" panose="03000509000000000000" pitchFamily="65" charset="-120"/>
                <a:cs typeface="WenQuanYi Micro Hei Mono"/>
              </a:rPr>
              <a:t>契約預定效</a:t>
            </a:r>
            <a:r>
              <a:rPr lang="zh-TW" altLang="en-US" sz="3200" b="0" spc="80" dirty="0">
                <a:solidFill>
                  <a:srgbClr val="FF0000"/>
                </a:solidFill>
                <a:latin typeface="標楷體" panose="03000509000000000000" pitchFamily="65" charset="-120"/>
                <a:ea typeface="標楷體" panose="03000509000000000000" pitchFamily="65" charset="-120"/>
                <a:cs typeface="WenQuanYi Micro Hei Mono"/>
              </a:rPr>
              <a:t>用</a:t>
            </a:r>
            <a:r>
              <a:rPr lang="zh-TW" altLang="en-US" sz="3200" b="0" spc="95" dirty="0">
                <a:solidFill>
                  <a:srgbClr val="000000"/>
                </a:solidFill>
                <a:latin typeface="標楷體" panose="03000509000000000000" pitchFamily="65" charset="-120"/>
                <a:ea typeface="標楷體" panose="03000509000000000000" pitchFamily="65" charset="-120"/>
                <a:cs typeface="WenQuanYi Micro Hei Mono"/>
              </a:rPr>
              <a:t>，</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經機關檢討</a:t>
            </a:r>
            <a:r>
              <a:rPr lang="zh-TW" altLang="en-US" sz="3200" b="0" spc="85" dirty="0">
                <a:solidFill>
                  <a:srgbClr val="0000FF"/>
                </a:solidFill>
                <a:latin typeface="標楷體" panose="03000509000000000000" pitchFamily="65" charset="-120"/>
                <a:ea typeface="標楷體" panose="03000509000000000000" pitchFamily="65" charset="-120"/>
                <a:cs typeface="WenQuanYi Micro Hei Mono"/>
              </a:rPr>
              <a:t>不必拆換</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或</a:t>
            </a:r>
            <a:r>
              <a:rPr lang="zh-TW" altLang="en-US" sz="3200" spc="85" dirty="0">
                <a:solidFill>
                  <a:srgbClr val="0000FF"/>
                </a:solidFill>
                <a:latin typeface="標楷體" panose="03000509000000000000" pitchFamily="65" charset="-120"/>
                <a:ea typeface="標楷體" panose="03000509000000000000" pitchFamily="65" charset="-120"/>
              </a:rPr>
              <a:t>拆換確有困難</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者，得於</a:t>
            </a:r>
            <a:r>
              <a:rPr lang="zh-TW" altLang="en-US" sz="3200" b="1" spc="85" dirty="0">
                <a:solidFill>
                  <a:srgbClr val="FF0000"/>
                </a:solidFill>
                <a:latin typeface="標楷體" panose="03000509000000000000" pitchFamily="65" charset="-120"/>
                <a:ea typeface="標楷體" panose="03000509000000000000" pitchFamily="65" charset="-120"/>
                <a:cs typeface="WenQuanYi Micro Hei Mono"/>
              </a:rPr>
              <a:t>必要時減價收</a:t>
            </a:r>
            <a:r>
              <a:rPr lang="zh-TW" altLang="en-US" sz="3200" b="1" spc="80" dirty="0">
                <a:solidFill>
                  <a:srgbClr val="FF0000"/>
                </a:solidFill>
                <a:latin typeface="標楷體" panose="03000509000000000000" pitchFamily="65" charset="-120"/>
                <a:ea typeface="標楷體" panose="03000509000000000000" pitchFamily="65" charset="-120"/>
                <a:cs typeface="WenQuanYi Micro Hei Mono"/>
              </a:rPr>
              <a:t>受</a:t>
            </a:r>
            <a:r>
              <a:rPr lang="zh-TW" altLang="en-US" sz="3200" b="0" spc="90" dirty="0">
                <a:solidFill>
                  <a:srgbClr val="000000"/>
                </a:solidFill>
                <a:latin typeface="標楷體" panose="03000509000000000000" pitchFamily="65" charset="-120"/>
                <a:ea typeface="標楷體" panose="03000509000000000000" pitchFamily="65" charset="-120"/>
                <a:cs typeface="WenQuanYi Micro Hei Mono"/>
              </a:rPr>
              <a:t>。</a:t>
            </a:r>
            <a:r>
              <a:rPr lang="zh-TW" altLang="en-US" sz="3200" b="1" spc="85" dirty="0">
                <a:solidFill>
                  <a:srgbClr val="7030A0"/>
                </a:solidFill>
                <a:latin typeface="標楷體" panose="03000509000000000000" pitchFamily="65" charset="-120"/>
                <a:ea typeface="標楷體" panose="03000509000000000000" pitchFamily="65" charset="-120"/>
                <a:cs typeface="WenQuanYi Micro Hei Mono"/>
              </a:rPr>
              <a:t>查核金額</a:t>
            </a:r>
            <a:r>
              <a:rPr lang="zh-TW" altLang="en-US" sz="3200" b="1" spc="85" dirty="0">
                <a:solidFill>
                  <a:srgbClr val="7030A0"/>
                </a:solidFill>
                <a:latin typeface="標楷體" panose="03000509000000000000" pitchFamily="65" charset="-120"/>
                <a:ea typeface="標楷體" panose="03000509000000000000" pitchFamily="65" charset="-120"/>
              </a:rPr>
              <a:t>以上</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採</a:t>
            </a:r>
            <a:r>
              <a:rPr lang="zh-TW" altLang="en-US" sz="3200" b="0" spc="90" dirty="0">
                <a:solidFill>
                  <a:srgbClr val="000000"/>
                </a:solidFill>
                <a:latin typeface="標楷體" panose="03000509000000000000" pitchFamily="65" charset="-120"/>
                <a:ea typeface="標楷體" panose="03000509000000000000" pitchFamily="65" charset="-120"/>
                <a:cs typeface="WenQuanYi Micro Hei Mono"/>
              </a:rPr>
              <a:t>購</a:t>
            </a:r>
            <a:r>
              <a:rPr lang="zh-TW" altLang="en-US" sz="3200" b="0" spc="80" dirty="0">
                <a:solidFill>
                  <a:srgbClr val="000000"/>
                </a:solidFill>
                <a:latin typeface="標楷體" panose="03000509000000000000" pitchFamily="65" charset="-120"/>
                <a:ea typeface="標楷體" panose="03000509000000000000" pitchFamily="65" charset="-120"/>
                <a:cs typeface="WenQuanYi Micro Hei Mono"/>
              </a:rPr>
              <a:t>，</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應先報經</a:t>
            </a:r>
            <a:r>
              <a:rPr lang="zh-TW" altLang="en-US" sz="3200" b="1" spc="85" dirty="0">
                <a:solidFill>
                  <a:srgbClr val="7030A0"/>
                </a:solidFill>
                <a:latin typeface="標楷體" panose="03000509000000000000" pitchFamily="65" charset="-120"/>
                <a:ea typeface="標楷體" panose="03000509000000000000" pitchFamily="65" charset="-120"/>
              </a:rPr>
              <a:t>上級機關核准</a:t>
            </a:r>
            <a:r>
              <a:rPr lang="zh-TW" altLang="en-US" sz="3200" dirty="0">
                <a:latin typeface="標楷體" panose="03000509000000000000" pitchFamily="65" charset="-120"/>
                <a:ea typeface="標楷體" panose="03000509000000000000" pitchFamily="65" charset="-120"/>
                <a:cs typeface="WenQuanYi Micro Hei Mono"/>
              </a:rPr>
              <a:t>。 </a:t>
            </a:r>
            <a:endParaRPr lang="en-US" altLang="zh-TW" sz="3200" dirty="0">
              <a:latin typeface="標楷體" panose="03000509000000000000" pitchFamily="65" charset="-120"/>
              <a:ea typeface="標楷體" panose="03000509000000000000" pitchFamily="65" charset="-120"/>
              <a:cs typeface="WenQuanYi Micro Hei Mono"/>
            </a:endParaRPr>
          </a:p>
          <a:p>
            <a:pPr marL="452438" marR="5080" lvl="1" indent="-452438" algn="just">
              <a:spcBef>
                <a:spcPts val="1200"/>
              </a:spcBef>
              <a:buSzPct val="96428"/>
              <a:buFont typeface="Wingdings" panose="05000000000000000000" pitchFamily="2" charset="2"/>
              <a:buChar char="Ø"/>
              <a:tabLst>
                <a:tab pos="567690" algn="l"/>
              </a:tabLst>
            </a:pP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機關辦理減價收受，其減價</a:t>
            </a:r>
            <a:r>
              <a:rPr lang="zh-TW" altLang="en-US" sz="3200" b="0" spc="85" dirty="0">
                <a:solidFill>
                  <a:srgbClr val="0000FF"/>
                </a:solidFill>
                <a:latin typeface="標楷體" panose="03000509000000000000" pitchFamily="65" charset="-120"/>
                <a:ea typeface="標楷體" panose="03000509000000000000" pitchFamily="65" charset="-120"/>
                <a:cs typeface="WenQuanYi Micro Hei Mono"/>
              </a:rPr>
              <a:t>計算</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方式，依</a:t>
            </a:r>
            <a:r>
              <a:rPr lang="zh-TW" altLang="en-US" sz="3200" b="0" spc="85" dirty="0">
                <a:solidFill>
                  <a:srgbClr val="0000FF"/>
                </a:solidFill>
                <a:latin typeface="標楷體" panose="03000509000000000000" pitchFamily="65" charset="-120"/>
                <a:ea typeface="標楷體" panose="03000509000000000000" pitchFamily="65" charset="-120"/>
              </a:rPr>
              <a:t>契約規定</a:t>
            </a:r>
            <a:r>
              <a:rPr lang="zh-TW" altLang="en-US" sz="3200" b="0" spc="80" dirty="0">
                <a:solidFill>
                  <a:srgbClr val="000000"/>
                </a:solidFill>
                <a:latin typeface="標楷體" panose="03000509000000000000" pitchFamily="65" charset="-120"/>
                <a:ea typeface="標楷體" panose="03000509000000000000" pitchFamily="65" charset="-120"/>
                <a:cs typeface="WenQuanYi Micro Hei Mono"/>
              </a:rPr>
              <a:t>。契約</a:t>
            </a:r>
            <a:r>
              <a:rPr lang="zh-TW" altLang="en-US" sz="3200" b="0" spc="80" dirty="0">
                <a:solidFill>
                  <a:srgbClr val="0000FF"/>
                </a:solidFill>
                <a:latin typeface="標楷體" panose="03000509000000000000" pitchFamily="65" charset="-120"/>
                <a:ea typeface="標楷體" panose="03000509000000000000" pitchFamily="65" charset="-120"/>
                <a:cs typeface="WenQuanYi Micro Hei Mono"/>
              </a:rPr>
              <a:t>未規定</a:t>
            </a:r>
            <a:r>
              <a:rPr lang="zh-TW" altLang="en-US" sz="3200" b="0" spc="80" dirty="0">
                <a:solidFill>
                  <a:srgbClr val="000000"/>
                </a:solidFill>
                <a:latin typeface="標楷體" panose="03000509000000000000" pitchFamily="65" charset="-120"/>
                <a:ea typeface="標楷體" panose="03000509000000000000" pitchFamily="65" charset="-120"/>
                <a:cs typeface="WenQuanYi Micro Hei Mono"/>
              </a:rPr>
              <a:t>者，得就不符項目，依</a:t>
            </a:r>
            <a:r>
              <a:rPr lang="zh-TW" altLang="en-US" sz="3200" b="1" spc="80" dirty="0">
                <a:solidFill>
                  <a:srgbClr val="FF0000"/>
                </a:solidFill>
                <a:latin typeface="標楷體" panose="03000509000000000000" pitchFamily="65" charset="-120"/>
                <a:ea typeface="標楷體" panose="03000509000000000000" pitchFamily="65" charset="-120"/>
                <a:cs typeface="WenQuanYi Micro Hei Mono"/>
              </a:rPr>
              <a:t>契約價金</a:t>
            </a:r>
            <a:r>
              <a:rPr lang="zh-TW" altLang="en-US" sz="3200" dirty="0">
                <a:solidFill>
                  <a:srgbClr val="000000"/>
                </a:solidFill>
                <a:latin typeface="標楷體" panose="03000509000000000000" pitchFamily="65" charset="-120"/>
                <a:ea typeface="標楷體" panose="03000509000000000000" pitchFamily="65" charset="-120"/>
                <a:cs typeface="WenQuanYi Micro Hei Mono"/>
              </a:rPr>
              <a:t>、</a:t>
            </a:r>
            <a:r>
              <a:rPr lang="zh-TW" altLang="en-US" sz="3200" b="1" spc="80" dirty="0">
                <a:solidFill>
                  <a:srgbClr val="FF0000"/>
                </a:solidFill>
                <a:latin typeface="標楷體" panose="03000509000000000000" pitchFamily="65" charset="-120"/>
                <a:ea typeface="標楷體" panose="03000509000000000000" pitchFamily="65" charset="-120"/>
              </a:rPr>
              <a:t>市價</a:t>
            </a:r>
            <a:r>
              <a:rPr lang="zh-TW" altLang="en-US" sz="3200" spc="85" dirty="0">
                <a:solidFill>
                  <a:srgbClr val="000000"/>
                </a:solidFill>
                <a:latin typeface="標楷體" panose="03000509000000000000" pitchFamily="65" charset="-120"/>
                <a:ea typeface="標楷體" panose="03000509000000000000" pitchFamily="65" charset="-120"/>
                <a:cs typeface="WenQuanYi Micro Hei Mono"/>
              </a:rPr>
              <a:t>、</a:t>
            </a:r>
            <a:r>
              <a:rPr lang="zh-TW" altLang="en-US" sz="3200" b="1" spc="80" dirty="0">
                <a:solidFill>
                  <a:srgbClr val="FF0000"/>
                </a:solidFill>
                <a:latin typeface="標楷體" panose="03000509000000000000" pitchFamily="65" charset="-120"/>
                <a:ea typeface="標楷體" panose="03000509000000000000" pitchFamily="65" charset="-120"/>
              </a:rPr>
              <a:t>額外費用</a:t>
            </a:r>
            <a:r>
              <a:rPr lang="zh-TW" altLang="en-US" sz="3200" spc="85" dirty="0">
                <a:solidFill>
                  <a:srgbClr val="000000"/>
                </a:solidFill>
                <a:latin typeface="標楷體" panose="03000509000000000000" pitchFamily="65" charset="-120"/>
                <a:ea typeface="標楷體" panose="03000509000000000000" pitchFamily="65" charset="-120"/>
                <a:cs typeface="WenQuanYi Micro Hei Mono"/>
              </a:rPr>
              <a:t>、</a:t>
            </a:r>
            <a:r>
              <a:rPr lang="zh-TW" altLang="en-US" sz="3200" b="1" spc="80" dirty="0">
                <a:solidFill>
                  <a:srgbClr val="FF0000"/>
                </a:solidFill>
                <a:latin typeface="標楷體" panose="03000509000000000000" pitchFamily="65" charset="-120"/>
                <a:ea typeface="標楷體" panose="03000509000000000000" pitchFamily="65" charset="-120"/>
              </a:rPr>
              <a:t>所受損害</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或</a:t>
            </a:r>
            <a:r>
              <a:rPr lang="zh-TW" altLang="en-US" sz="3200" b="1" spc="80" dirty="0">
                <a:solidFill>
                  <a:srgbClr val="FF0000"/>
                </a:solidFill>
                <a:latin typeface="標楷體" panose="03000509000000000000" pitchFamily="65" charset="-120"/>
                <a:ea typeface="標楷體" panose="03000509000000000000" pitchFamily="65" charset="-120"/>
              </a:rPr>
              <a:t>懲罰性違約金</a:t>
            </a:r>
            <a:r>
              <a:rPr lang="zh-TW" altLang="en-US" sz="3200" b="0" spc="85" dirty="0">
                <a:solidFill>
                  <a:srgbClr val="000000"/>
                </a:solidFill>
                <a:latin typeface="標楷體" panose="03000509000000000000" pitchFamily="65" charset="-120"/>
                <a:ea typeface="標楷體" panose="03000509000000000000" pitchFamily="65" charset="-120"/>
                <a:cs typeface="WenQuanYi Micro Hei Mono"/>
              </a:rPr>
              <a:t>等，</a:t>
            </a:r>
            <a:r>
              <a:rPr lang="zh-TW" altLang="en-US" sz="3200" b="0" spc="-5" dirty="0">
                <a:solidFill>
                  <a:srgbClr val="000000"/>
                </a:solidFill>
                <a:latin typeface="標楷體" panose="03000509000000000000" pitchFamily="65" charset="-120"/>
                <a:ea typeface="標楷體" panose="03000509000000000000" pitchFamily="65" charset="-120"/>
                <a:cs typeface="WenQuanYi Micro Hei Mono"/>
              </a:rPr>
              <a:t>計算減價金</a:t>
            </a:r>
            <a:r>
              <a:rPr lang="zh-TW" altLang="en-US" sz="3200" b="0" spc="-10" dirty="0">
                <a:solidFill>
                  <a:srgbClr val="000000"/>
                </a:solidFill>
                <a:latin typeface="標楷體" panose="03000509000000000000" pitchFamily="65" charset="-120"/>
                <a:ea typeface="標楷體" panose="03000509000000000000" pitchFamily="65" charset="-120"/>
                <a:cs typeface="WenQuanYi Micro Hei Mono"/>
              </a:rPr>
              <a:t>額</a:t>
            </a:r>
            <a:r>
              <a:rPr lang="zh-TW" altLang="en-US" sz="2800" dirty="0">
                <a:latin typeface="標楷體" panose="03000509000000000000" pitchFamily="65" charset="-120"/>
                <a:ea typeface="標楷體" panose="03000509000000000000" pitchFamily="65" charset="-120"/>
                <a:cs typeface="WenQuanYi Micro Hei Mono"/>
              </a:rPr>
              <a:t>。</a:t>
            </a:r>
            <a:r>
              <a:rPr lang="zh-TW" altLang="en-US" sz="2800" spc="-5" dirty="0">
                <a:latin typeface="標楷體" panose="03000509000000000000" pitchFamily="65" charset="-120"/>
                <a:ea typeface="標楷體" panose="03000509000000000000" pitchFamily="65" charset="-120"/>
                <a:cs typeface="WenQuanYi Micro Hei Mono"/>
              </a:rPr>
              <a:t> </a:t>
            </a:r>
            <a:endParaRPr lang="en-US" altLang="zh-TW" sz="2800" spc="-5" dirty="0">
              <a:latin typeface="標楷體" panose="03000509000000000000" pitchFamily="65" charset="-120"/>
              <a:ea typeface="標楷體" panose="03000509000000000000" pitchFamily="65" charset="-120"/>
              <a:cs typeface="WenQuanYi Micro Hei Mono"/>
            </a:endParaRPr>
          </a:p>
        </p:txBody>
      </p:sp>
      <p:sp>
        <p:nvSpPr>
          <p:cNvPr id="4" name="二十四角星形 15">
            <a:extLst>
              <a:ext uri="{FF2B5EF4-FFF2-40B4-BE49-F238E27FC236}">
                <a16:creationId xmlns:a16="http://schemas.microsoft.com/office/drawing/2014/main" id="{C34BC5C6-23A0-4BF4-9A78-2189924B2D5A}"/>
              </a:ext>
            </a:extLst>
          </p:cNvPr>
          <p:cNvSpPr>
            <a:spLocks noChangeArrowheads="1"/>
          </p:cNvSpPr>
          <p:nvPr/>
        </p:nvSpPr>
        <p:spPr bwMode="auto">
          <a:xfrm>
            <a:off x="6455901" y="312737"/>
            <a:ext cx="620713" cy="588963"/>
          </a:xfrm>
          <a:prstGeom prst="star24">
            <a:avLst>
              <a:gd name="adj" fmla="val 37500"/>
            </a:avLst>
          </a:prstGeom>
          <a:solidFill>
            <a:srgbClr val="FFC000"/>
          </a:solidFill>
          <a:ln w="25400" cmpd="sng">
            <a:solidFill>
              <a:srgbClr val="FFC000"/>
            </a:solidFill>
            <a:miter lim="800000"/>
            <a:headEnd/>
            <a:tailEnd/>
          </a:ln>
        </p:spPr>
        <p:txBody>
          <a:bodyPr anchor="ctr"/>
          <a:lstStyle>
            <a:lvl1pPr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1pPr>
            <a:lvl2pPr marL="742950" indent="-28575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2pPr>
            <a:lvl3pPr marL="11430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3pPr>
            <a:lvl4pPr marL="16002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4pPr>
            <a:lvl5pPr marL="2057400" indent="-228600" eaLnBrk="0" hangingPunc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5pPr>
            <a:lvl6pPr marL="25146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6pPr>
            <a:lvl7pPr marL="29718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7pPr>
            <a:lvl8pPr marL="34290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8pPr>
            <a:lvl9pPr marL="3886200" indent="-228600" eaLnBrk="0" fontAlgn="base" hangingPunct="0">
              <a:spcBef>
                <a:spcPct val="50000"/>
              </a:spcBef>
              <a:spcAft>
                <a:spcPct val="0"/>
              </a:spcAft>
              <a:buFont typeface="Arial" panose="020B0604020202020204" pitchFamily="34" charset="0"/>
              <a:defRPr sz="2200">
                <a:solidFill>
                  <a:schemeClr val="tx1"/>
                </a:solidFill>
                <a:latin typeface="Calibri" panose="020F0502020204030204" pitchFamily="34" charset="0"/>
                <a:ea typeface="標楷體" panose="03000509000000000000" pitchFamily="65" charset="-120"/>
                <a:sym typeface="Wingdings" panose="05000000000000000000" pitchFamily="2" charset="2"/>
              </a:defRPr>
            </a:lvl9pPr>
          </a:lstStyle>
          <a:p>
            <a:pPr algn="ctr" eaLnBrk="1" hangingPunct="1">
              <a:buClr>
                <a:srgbClr val="0000FF"/>
              </a:buClr>
              <a:buFont typeface="Wingdings" panose="05000000000000000000" pitchFamily="2" charset="2"/>
              <a:buNone/>
              <a:defRPr/>
            </a:pPr>
            <a:r>
              <a:rPr lang="en-US" altLang="zh-TW" sz="2000" b="1" dirty="0">
                <a:effectLst>
                  <a:outerShdw blurRad="38100" dist="38100" dir="2700000" algn="tl">
                    <a:srgbClr val="FFFFFF"/>
                  </a:outerShdw>
                </a:effectLst>
                <a:latin typeface="Times New Roman" panose="02020603050405020304" pitchFamily="18" charset="0"/>
                <a:ea typeface="華康談楷體W5"/>
                <a:cs typeface="華康談楷體W5"/>
              </a:rPr>
              <a:t>3</a:t>
            </a:r>
          </a:p>
        </p:txBody>
      </p:sp>
    </p:spTree>
    <p:extLst>
      <p:ext uri="{BB962C8B-B14F-4D97-AF65-F5344CB8AC3E}">
        <p14:creationId xmlns:p14="http://schemas.microsoft.com/office/powerpoint/2010/main" val="13733454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BD5F248-2BF7-4358-B08A-894633A82F74}"/>
              </a:ext>
            </a:extLst>
          </p:cNvPr>
          <p:cNvSpPr>
            <a:spLocks noGrp="1" noChangeArrowheads="1"/>
          </p:cNvSpPr>
          <p:nvPr>
            <p:ph type="ctrTitle" idx="4294967295"/>
          </p:nvPr>
        </p:nvSpPr>
        <p:spPr>
          <a:xfrm>
            <a:off x="709613" y="0"/>
            <a:ext cx="7772400" cy="688975"/>
          </a:xfrm>
          <a:noFill/>
        </p:spPr>
        <p:txBody>
          <a:bodyPr/>
          <a:lstStyle/>
          <a:p>
            <a:r>
              <a:rPr lang="zh-TW" altLang="en-US" sz="3200" b="1">
                <a:solidFill>
                  <a:schemeClr val="tx1"/>
                </a:solidFill>
                <a:ea typeface="標楷體" panose="03000509000000000000" pitchFamily="65" charset="-120"/>
              </a:rPr>
              <a:t>逾期違約金計算</a:t>
            </a:r>
          </a:p>
        </p:txBody>
      </p:sp>
      <p:pic>
        <p:nvPicPr>
          <p:cNvPr id="112643" name="Picture 9">
            <a:extLst>
              <a:ext uri="{FF2B5EF4-FFF2-40B4-BE49-F238E27FC236}">
                <a16:creationId xmlns:a16="http://schemas.microsoft.com/office/drawing/2014/main" id="{63BFDD86-CBD9-46F9-BEA7-D75F3C3FC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739775"/>
            <a:ext cx="78867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78">
            <a:extLst>
              <a:ext uri="{FF2B5EF4-FFF2-40B4-BE49-F238E27FC236}">
                <a16:creationId xmlns:a16="http://schemas.microsoft.com/office/drawing/2014/main" id="{CAA811DB-C29A-4493-A36C-6EC71F4790A7}"/>
              </a:ext>
            </a:extLst>
          </p:cNvPr>
          <p:cNvSpPr txBox="1">
            <a:spLocks noChangeArrowheads="1"/>
          </p:cNvSpPr>
          <p:nvPr/>
        </p:nvSpPr>
        <p:spPr bwMode="auto">
          <a:xfrm>
            <a:off x="330200" y="469900"/>
            <a:ext cx="8559800" cy="1196975"/>
          </a:xfrm>
          <a:prstGeom prst="rect">
            <a:avLst/>
          </a:prstGeom>
          <a:solidFill>
            <a:srgbClr val="FFCCFF"/>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400" b="0">
                <a:solidFill>
                  <a:schemeClr val="tx1"/>
                </a:solidFill>
                <a:latin typeface="Calibri" panose="020F0502020204030204" pitchFamily="34" charset="0"/>
                <a:ea typeface="標楷體" panose="03000509000000000000" pitchFamily="65" charset="-120"/>
              </a:rPr>
              <a:t>案例</a:t>
            </a:r>
            <a:r>
              <a:rPr lang="zh-TW" altLang="en-US" sz="2400" b="0">
                <a:solidFill>
                  <a:schemeClr val="tx1"/>
                </a:solidFill>
                <a:latin typeface="Calibri" panose="020F0502020204030204" pitchFamily="34" charset="0"/>
                <a:ea typeface="新細明體" panose="02020500000000000000" pitchFamily="18" charset="-120"/>
              </a:rPr>
              <a:t>：</a:t>
            </a:r>
            <a:r>
              <a:rPr lang="zh-TW" altLang="en-US" sz="2400" b="0">
                <a:solidFill>
                  <a:schemeClr val="tx1"/>
                </a:solidFill>
                <a:latin typeface="Calibri" panose="020F0502020204030204" pitchFamily="34" charset="0"/>
                <a:ea typeface="標楷體" panose="03000509000000000000" pitchFamily="65" charset="-120"/>
              </a:rPr>
              <a:t>機關辦理一財物採購，契約規定廠商須於</a:t>
            </a:r>
            <a:r>
              <a:rPr lang="en-US" altLang="zh-TW" sz="2400" b="0">
                <a:solidFill>
                  <a:schemeClr val="tx1"/>
                </a:solidFill>
                <a:latin typeface="Calibri" panose="020F0502020204030204" pitchFamily="34" charset="0"/>
                <a:ea typeface="標楷體" panose="03000509000000000000" pitchFamily="65" charset="-120"/>
              </a:rPr>
              <a:t>7/1</a:t>
            </a:r>
            <a:r>
              <a:rPr lang="zh-TW" altLang="en-US" sz="2400" b="0">
                <a:solidFill>
                  <a:schemeClr val="tx1"/>
                </a:solidFill>
                <a:latin typeface="Calibri" panose="020F0502020204030204" pitchFamily="34" charset="0"/>
                <a:ea typeface="標楷體" panose="03000509000000000000" pitchFamily="65" charset="-120"/>
              </a:rPr>
              <a:t>提送</a:t>
            </a:r>
            <a:r>
              <a:rPr lang="en-US" altLang="zh-TW" sz="2400" b="0">
                <a:solidFill>
                  <a:schemeClr val="tx1"/>
                </a:solidFill>
                <a:latin typeface="Calibri" panose="020F0502020204030204" pitchFamily="34" charset="0"/>
                <a:ea typeface="標楷體" panose="03000509000000000000" pitchFamily="65" charset="-120"/>
              </a:rPr>
              <a:t>1,400</a:t>
            </a:r>
            <a:r>
              <a:rPr lang="zh-TW" altLang="en-US" sz="2400" b="0">
                <a:solidFill>
                  <a:schemeClr val="tx1"/>
                </a:solidFill>
                <a:latin typeface="Calibri" panose="020F0502020204030204" pitchFamily="34" charset="0"/>
                <a:ea typeface="標楷體" panose="03000509000000000000" pitchFamily="65" charset="-120"/>
              </a:rPr>
              <a:t>份參考書</a:t>
            </a:r>
            <a:r>
              <a:rPr lang="en-US" altLang="zh-TW" sz="2400" b="0">
                <a:solidFill>
                  <a:schemeClr val="tx1"/>
                </a:solidFill>
                <a:latin typeface="Calibri" panose="020F0502020204030204" pitchFamily="34" charset="0"/>
                <a:ea typeface="標楷體" panose="03000509000000000000" pitchFamily="65" charset="-120"/>
              </a:rPr>
              <a:t>(</a:t>
            </a:r>
            <a:r>
              <a:rPr lang="zh-TW" altLang="en-US" sz="2400" b="0">
                <a:solidFill>
                  <a:schemeClr val="tx1"/>
                </a:solidFill>
                <a:latin typeface="Calibri" panose="020F0502020204030204" pitchFamily="34" charset="0"/>
                <a:ea typeface="標楷體" panose="03000509000000000000" pitchFamily="65" charset="-120"/>
              </a:rPr>
              <a:t>每份單價</a:t>
            </a:r>
            <a:r>
              <a:rPr lang="en-US" altLang="zh-TW" sz="2400" b="0">
                <a:solidFill>
                  <a:schemeClr val="tx1"/>
                </a:solidFill>
                <a:latin typeface="Calibri" panose="020F0502020204030204" pitchFamily="34" charset="0"/>
                <a:ea typeface="標楷體" panose="03000509000000000000" pitchFamily="65" charset="-120"/>
              </a:rPr>
              <a:t>100</a:t>
            </a:r>
            <a:r>
              <a:rPr lang="zh-TW" altLang="en-US" sz="2400" b="0">
                <a:solidFill>
                  <a:schemeClr val="tx1"/>
                </a:solidFill>
                <a:latin typeface="Calibri" panose="020F0502020204030204" pitchFamily="34" charset="0"/>
                <a:ea typeface="標楷體" panose="03000509000000000000" pitchFamily="65" charset="-120"/>
              </a:rPr>
              <a:t>元</a:t>
            </a:r>
            <a:r>
              <a:rPr lang="en-US" altLang="zh-TW" sz="2400" b="0">
                <a:solidFill>
                  <a:schemeClr val="tx1"/>
                </a:solidFill>
                <a:latin typeface="Calibri" panose="020F0502020204030204" pitchFamily="34" charset="0"/>
                <a:ea typeface="標楷體" panose="03000509000000000000" pitchFamily="65" charset="-120"/>
              </a:rPr>
              <a:t>) </a:t>
            </a:r>
            <a:r>
              <a:rPr lang="zh-TW" altLang="en-US" sz="2400" b="0">
                <a:solidFill>
                  <a:schemeClr val="tx1"/>
                </a:solidFill>
                <a:latin typeface="Calibri" panose="020F0502020204030204" pitchFamily="34" charset="0"/>
                <a:ea typeface="標楷體" panose="03000509000000000000" pitchFamily="65" charset="-120"/>
              </a:rPr>
              <a:t>，</a:t>
            </a:r>
            <a:r>
              <a:rPr lang="en-US" altLang="zh-TW" sz="2400" b="0">
                <a:solidFill>
                  <a:schemeClr val="tx1"/>
                </a:solidFill>
                <a:latin typeface="Calibri" panose="020F0502020204030204" pitchFamily="34" charset="0"/>
                <a:ea typeface="標楷體" panose="03000509000000000000" pitchFamily="65" charset="-120"/>
              </a:rPr>
              <a:t>7/1</a:t>
            </a:r>
            <a:r>
              <a:rPr lang="zh-TW" altLang="en-US" sz="2400" b="0">
                <a:solidFill>
                  <a:schemeClr val="tx1"/>
                </a:solidFill>
                <a:latin typeface="Calibri" panose="020F0502020204030204" pitchFamily="34" charset="0"/>
                <a:ea typeface="標楷體" panose="03000509000000000000" pitchFamily="65" charset="-120"/>
              </a:rPr>
              <a:t>廠商送交</a:t>
            </a:r>
            <a:r>
              <a:rPr lang="en-US" altLang="zh-TW" sz="2400" b="0">
                <a:solidFill>
                  <a:schemeClr val="tx1"/>
                </a:solidFill>
                <a:latin typeface="Calibri" panose="020F0502020204030204" pitchFamily="34" charset="0"/>
                <a:ea typeface="標楷體" panose="03000509000000000000" pitchFamily="65" charset="-120"/>
              </a:rPr>
              <a:t>700</a:t>
            </a:r>
            <a:r>
              <a:rPr lang="zh-TW" altLang="en-US" sz="2400" b="0">
                <a:solidFill>
                  <a:schemeClr val="tx1"/>
                </a:solidFill>
                <a:latin typeface="Calibri" panose="020F0502020204030204" pitchFamily="34" charset="0"/>
                <a:ea typeface="標楷體" panose="03000509000000000000" pitchFamily="65" charset="-120"/>
              </a:rPr>
              <a:t>份，</a:t>
            </a:r>
            <a:r>
              <a:rPr lang="en-US" altLang="zh-TW" sz="2400" b="0">
                <a:solidFill>
                  <a:schemeClr val="tx1"/>
                </a:solidFill>
                <a:latin typeface="Calibri" panose="020F0502020204030204" pitchFamily="34" charset="0"/>
                <a:ea typeface="標楷體" panose="03000509000000000000" pitchFamily="65" charset="-120"/>
              </a:rPr>
              <a:t>7/6</a:t>
            </a:r>
            <a:r>
              <a:rPr lang="zh-TW" altLang="en-US" sz="2400" b="0">
                <a:solidFill>
                  <a:schemeClr val="tx1"/>
                </a:solidFill>
                <a:latin typeface="Calibri" panose="020F0502020204030204" pitchFamily="34" charset="0"/>
                <a:ea typeface="標楷體" panose="03000509000000000000" pitchFamily="65" charset="-120"/>
              </a:rPr>
              <a:t>補送</a:t>
            </a:r>
            <a:r>
              <a:rPr lang="en-US" altLang="zh-TW" sz="2400" b="0">
                <a:solidFill>
                  <a:schemeClr val="tx1"/>
                </a:solidFill>
                <a:latin typeface="Calibri" panose="020F0502020204030204" pitchFamily="34" charset="0"/>
                <a:ea typeface="標楷體" panose="03000509000000000000" pitchFamily="65" charset="-120"/>
              </a:rPr>
              <a:t>500</a:t>
            </a:r>
            <a:r>
              <a:rPr lang="zh-TW" altLang="en-US" sz="2400" b="0">
                <a:solidFill>
                  <a:schemeClr val="tx1"/>
                </a:solidFill>
                <a:latin typeface="Calibri" panose="020F0502020204030204" pitchFamily="34" charset="0"/>
                <a:ea typeface="標楷體" panose="03000509000000000000" pitchFamily="65" charset="-120"/>
              </a:rPr>
              <a:t>份， </a:t>
            </a:r>
            <a:r>
              <a:rPr lang="en-US" altLang="zh-TW" sz="2400" b="0">
                <a:solidFill>
                  <a:schemeClr val="tx1"/>
                </a:solidFill>
                <a:latin typeface="Calibri" panose="020F0502020204030204" pitchFamily="34" charset="0"/>
                <a:ea typeface="標楷體" panose="03000509000000000000" pitchFamily="65" charset="-120"/>
              </a:rPr>
              <a:t>7/9</a:t>
            </a:r>
            <a:r>
              <a:rPr lang="zh-TW" altLang="en-US" sz="2400" b="0">
                <a:solidFill>
                  <a:schemeClr val="tx1"/>
                </a:solidFill>
                <a:latin typeface="Calibri" panose="020F0502020204030204" pitchFamily="34" charset="0"/>
                <a:ea typeface="標楷體" panose="03000509000000000000" pitchFamily="65" charset="-120"/>
              </a:rPr>
              <a:t>補足</a:t>
            </a:r>
            <a:r>
              <a:rPr lang="en-US" altLang="zh-TW" sz="2400" b="0">
                <a:solidFill>
                  <a:schemeClr val="tx1"/>
                </a:solidFill>
                <a:latin typeface="Calibri" panose="020F0502020204030204" pitchFamily="34" charset="0"/>
                <a:ea typeface="標楷體" panose="03000509000000000000" pitchFamily="65" charset="-120"/>
              </a:rPr>
              <a:t>200</a:t>
            </a:r>
            <a:r>
              <a:rPr lang="zh-TW" altLang="en-US" sz="2400" b="0">
                <a:solidFill>
                  <a:schemeClr val="tx1"/>
                </a:solidFill>
                <a:latin typeface="Calibri" panose="020F0502020204030204" pitchFamily="34" charset="0"/>
                <a:ea typeface="標楷體" panose="03000509000000000000" pitchFamily="65" charset="-120"/>
              </a:rPr>
              <a:t>份</a:t>
            </a:r>
            <a:r>
              <a:rPr lang="zh-TW" altLang="en-US" sz="2400" b="0">
                <a:solidFill>
                  <a:schemeClr val="tx1"/>
                </a:solidFill>
                <a:latin typeface="Calibri" panose="020F0502020204030204" pitchFamily="34" charset="0"/>
                <a:ea typeface="新細明體" panose="02020500000000000000" pitchFamily="18" charset="-120"/>
              </a:rPr>
              <a:t>：</a:t>
            </a:r>
          </a:p>
        </p:txBody>
      </p:sp>
      <p:sp>
        <p:nvSpPr>
          <p:cNvPr id="114691" name="Text Box 83">
            <a:extLst>
              <a:ext uri="{FF2B5EF4-FFF2-40B4-BE49-F238E27FC236}">
                <a16:creationId xmlns:a16="http://schemas.microsoft.com/office/drawing/2014/main" id="{CF097E74-00B2-4ECA-B4D9-A8A5DC414025}"/>
              </a:ext>
            </a:extLst>
          </p:cNvPr>
          <p:cNvSpPr txBox="1">
            <a:spLocks noChangeArrowheads="1"/>
          </p:cNvSpPr>
          <p:nvPr/>
        </p:nvSpPr>
        <p:spPr bwMode="auto">
          <a:xfrm>
            <a:off x="393700" y="1943100"/>
            <a:ext cx="2311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總價金</a:t>
            </a:r>
            <a:r>
              <a:rPr lang="en-US" altLang="zh-TW" sz="2200" b="0">
                <a:solidFill>
                  <a:srgbClr val="0000FF"/>
                </a:solidFill>
                <a:latin typeface="Calibri" panose="020F0502020204030204" pitchFamily="34" charset="0"/>
                <a:ea typeface="標楷體" panose="03000509000000000000" pitchFamily="65" charset="-120"/>
              </a:rPr>
              <a:t>140,000</a:t>
            </a:r>
            <a:r>
              <a:rPr lang="zh-TW" altLang="en-US" sz="2200" b="0">
                <a:solidFill>
                  <a:schemeClr val="tx1"/>
                </a:solidFill>
                <a:latin typeface="Calibri" panose="020F0502020204030204" pitchFamily="34" charset="0"/>
                <a:ea typeface="標楷體" panose="03000509000000000000" pitchFamily="65" charset="-120"/>
              </a:rPr>
              <a:t>元</a:t>
            </a:r>
          </a:p>
        </p:txBody>
      </p:sp>
      <p:sp>
        <p:nvSpPr>
          <p:cNvPr id="114692" name="Text Box 88">
            <a:extLst>
              <a:ext uri="{FF2B5EF4-FFF2-40B4-BE49-F238E27FC236}">
                <a16:creationId xmlns:a16="http://schemas.microsoft.com/office/drawing/2014/main" id="{590D95F7-B3F7-45C7-A0CE-C8CE63FAEB0C}"/>
              </a:ext>
            </a:extLst>
          </p:cNvPr>
          <p:cNvSpPr txBox="1">
            <a:spLocks noChangeArrowheads="1"/>
          </p:cNvSpPr>
          <p:nvPr/>
        </p:nvSpPr>
        <p:spPr bwMode="auto">
          <a:xfrm>
            <a:off x="3009900" y="1851025"/>
            <a:ext cx="58293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Case1:</a:t>
            </a:r>
            <a:r>
              <a:rPr lang="zh-TW" altLang="en-US" sz="2000" b="0">
                <a:solidFill>
                  <a:schemeClr val="tx1"/>
                </a:solidFill>
                <a:latin typeface="Calibri" panose="020F0502020204030204" pitchFamily="34" charset="0"/>
                <a:ea typeface="標楷體" panose="03000509000000000000" pitchFamily="65" charset="-120"/>
              </a:rPr>
              <a:t>本案</a:t>
            </a:r>
            <a:r>
              <a:rPr lang="zh-TW" altLang="en-US" sz="2000" b="0">
                <a:solidFill>
                  <a:srgbClr val="0000FF"/>
                </a:solidFill>
                <a:latin typeface="Calibri" panose="020F0502020204030204" pitchFamily="34" charset="0"/>
                <a:ea typeface="標楷體" panose="03000509000000000000" pitchFamily="65" charset="-120"/>
              </a:rPr>
              <a:t>未完成履約之部分影響其他已完成部分之使用者</a:t>
            </a:r>
            <a:r>
              <a:rPr lang="zh-TW" altLang="en-US" sz="2000" b="0">
                <a:solidFill>
                  <a:schemeClr val="tx1"/>
                </a:solidFill>
                <a:latin typeface="Calibri" panose="020F0502020204030204" pitchFamily="34" charset="0"/>
                <a:ea typeface="標楷體" panose="03000509000000000000" pitchFamily="65" charset="-120"/>
              </a:rPr>
              <a:t>，自該期限之次日起算逾期日數</a:t>
            </a:r>
            <a:r>
              <a:rPr lang="zh-TW" altLang="en-US" sz="2200" b="0">
                <a:solidFill>
                  <a:schemeClr val="tx1"/>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每日依其</a:t>
            </a:r>
            <a:r>
              <a:rPr lang="en-US" altLang="zh-TW" sz="2000" b="0">
                <a:solidFill>
                  <a:schemeClr val="tx1"/>
                </a:solidFill>
                <a:latin typeface="Calibri" panose="020F0502020204030204" pitchFamily="34" charset="0"/>
                <a:ea typeface="標楷體" panose="03000509000000000000" pitchFamily="65" charset="-120"/>
              </a:rPr>
              <a:t>1‰</a:t>
            </a:r>
            <a:r>
              <a:rPr lang="zh-TW" altLang="en-US" sz="2000" b="0">
                <a:solidFill>
                  <a:schemeClr val="tx1"/>
                </a:solidFill>
                <a:latin typeface="Calibri" panose="020F0502020204030204" pitchFamily="34" charset="0"/>
                <a:ea typeface="標楷體" panose="03000509000000000000" pitchFamily="65" charset="-120"/>
              </a:rPr>
              <a:t>計算逾期違約金</a:t>
            </a:r>
          </a:p>
        </p:txBody>
      </p:sp>
      <p:sp>
        <p:nvSpPr>
          <p:cNvPr id="114693" name="Text Box 95">
            <a:extLst>
              <a:ext uri="{FF2B5EF4-FFF2-40B4-BE49-F238E27FC236}">
                <a16:creationId xmlns:a16="http://schemas.microsoft.com/office/drawing/2014/main" id="{659E80F3-9984-4A07-838F-DD703649C460}"/>
              </a:ext>
            </a:extLst>
          </p:cNvPr>
          <p:cNvSpPr txBox="1">
            <a:spLocks noChangeArrowheads="1"/>
          </p:cNvSpPr>
          <p:nvPr/>
        </p:nvSpPr>
        <p:spPr bwMode="auto">
          <a:xfrm>
            <a:off x="749300" y="4699000"/>
            <a:ext cx="1895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7/9</a:t>
            </a:r>
            <a:r>
              <a:rPr lang="zh-TW" altLang="en-US" sz="2000" b="0">
                <a:solidFill>
                  <a:schemeClr val="tx1"/>
                </a:solidFill>
                <a:latin typeface="Calibri" panose="020F0502020204030204" pitchFamily="34" charset="0"/>
                <a:ea typeface="標楷體" panose="03000509000000000000" pitchFamily="65" charset="-120"/>
              </a:rPr>
              <a:t>提送</a:t>
            </a:r>
            <a:r>
              <a:rPr lang="en-US" altLang="zh-TW" sz="2000" b="0">
                <a:solidFill>
                  <a:schemeClr val="tx1"/>
                </a:solidFill>
                <a:latin typeface="Calibri" panose="020F0502020204030204" pitchFamily="34" charset="0"/>
                <a:ea typeface="標楷體" panose="03000509000000000000" pitchFamily="65" charset="-120"/>
              </a:rPr>
              <a:t>200</a:t>
            </a:r>
            <a:r>
              <a:rPr lang="zh-TW" altLang="en-US" sz="2000" b="0">
                <a:solidFill>
                  <a:schemeClr val="tx1"/>
                </a:solidFill>
                <a:latin typeface="Calibri" panose="020F0502020204030204" pitchFamily="34" charset="0"/>
                <a:ea typeface="標楷體" panose="03000509000000000000" pitchFamily="65" charset="-120"/>
              </a:rPr>
              <a:t>份</a:t>
            </a:r>
            <a:r>
              <a:rPr lang="en-US" altLang="zh-TW" sz="2000" b="0">
                <a:solidFill>
                  <a:schemeClr val="tx1"/>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價金</a:t>
            </a:r>
            <a:r>
              <a:rPr lang="en-US" altLang="zh-TW" sz="2000" b="0">
                <a:solidFill>
                  <a:srgbClr val="FF0000"/>
                </a:solidFill>
                <a:latin typeface="Calibri" panose="020F0502020204030204" pitchFamily="34" charset="0"/>
                <a:ea typeface="標楷體" panose="03000509000000000000" pitchFamily="65" charset="-120"/>
              </a:rPr>
              <a:t>20,000</a:t>
            </a:r>
            <a:r>
              <a:rPr lang="zh-TW" altLang="en-US" sz="2000" b="0">
                <a:solidFill>
                  <a:schemeClr val="tx1"/>
                </a:solidFill>
                <a:latin typeface="Calibri" panose="020F0502020204030204" pitchFamily="34" charset="0"/>
                <a:ea typeface="標楷體" panose="03000509000000000000" pitchFamily="65" charset="-120"/>
              </a:rPr>
              <a:t>元</a:t>
            </a:r>
            <a:r>
              <a:rPr lang="en-US" altLang="zh-TW" sz="2000" b="0">
                <a:solidFill>
                  <a:schemeClr val="tx1"/>
                </a:solidFill>
                <a:latin typeface="Calibri" panose="020F0502020204030204" pitchFamily="34" charset="0"/>
                <a:ea typeface="標楷體" panose="03000509000000000000" pitchFamily="65" charset="-120"/>
              </a:rPr>
              <a:t>)</a:t>
            </a:r>
          </a:p>
        </p:txBody>
      </p:sp>
      <p:sp>
        <p:nvSpPr>
          <p:cNvPr id="114694" name="Line 96">
            <a:extLst>
              <a:ext uri="{FF2B5EF4-FFF2-40B4-BE49-F238E27FC236}">
                <a16:creationId xmlns:a16="http://schemas.microsoft.com/office/drawing/2014/main" id="{D8EC9DD9-CCED-49C0-90DE-0507E85DD15C}"/>
              </a:ext>
            </a:extLst>
          </p:cNvPr>
          <p:cNvSpPr>
            <a:spLocks noChangeShapeType="1"/>
          </p:cNvSpPr>
          <p:nvPr/>
        </p:nvSpPr>
        <p:spPr bwMode="auto">
          <a:xfrm>
            <a:off x="431800" y="2794000"/>
            <a:ext cx="303213"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4695" name="Line 97">
            <a:extLst>
              <a:ext uri="{FF2B5EF4-FFF2-40B4-BE49-F238E27FC236}">
                <a16:creationId xmlns:a16="http://schemas.microsoft.com/office/drawing/2014/main" id="{5E90CE94-220D-4664-A8B7-2B8325CB1D94}"/>
              </a:ext>
            </a:extLst>
          </p:cNvPr>
          <p:cNvSpPr>
            <a:spLocks noChangeShapeType="1"/>
          </p:cNvSpPr>
          <p:nvPr/>
        </p:nvSpPr>
        <p:spPr bwMode="auto">
          <a:xfrm>
            <a:off x="393700" y="4152900"/>
            <a:ext cx="303213"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4696" name="Line 98">
            <a:extLst>
              <a:ext uri="{FF2B5EF4-FFF2-40B4-BE49-F238E27FC236}">
                <a16:creationId xmlns:a16="http://schemas.microsoft.com/office/drawing/2014/main" id="{B49254D3-9DCC-43E8-B426-2B26D2102A5B}"/>
              </a:ext>
            </a:extLst>
          </p:cNvPr>
          <p:cNvSpPr>
            <a:spLocks noChangeShapeType="1"/>
          </p:cNvSpPr>
          <p:nvPr/>
        </p:nvSpPr>
        <p:spPr bwMode="auto">
          <a:xfrm>
            <a:off x="571500" y="2667000"/>
            <a:ext cx="0" cy="2857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4697" name="Text Box 99">
            <a:extLst>
              <a:ext uri="{FF2B5EF4-FFF2-40B4-BE49-F238E27FC236}">
                <a16:creationId xmlns:a16="http://schemas.microsoft.com/office/drawing/2014/main" id="{170E9C5B-2BAC-4A4F-B642-188ADCB07764}"/>
              </a:ext>
            </a:extLst>
          </p:cNvPr>
          <p:cNvSpPr txBox="1">
            <a:spLocks noChangeArrowheads="1"/>
          </p:cNvSpPr>
          <p:nvPr/>
        </p:nvSpPr>
        <p:spPr bwMode="auto">
          <a:xfrm>
            <a:off x="774700" y="2489200"/>
            <a:ext cx="1968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7/1</a:t>
            </a:r>
            <a:r>
              <a:rPr lang="zh-TW" altLang="en-US" sz="2000" b="0">
                <a:solidFill>
                  <a:schemeClr val="tx1"/>
                </a:solidFill>
                <a:latin typeface="Calibri" panose="020F0502020204030204" pitchFamily="34" charset="0"/>
                <a:ea typeface="標楷體" panose="03000509000000000000" pitchFamily="65" charset="-120"/>
              </a:rPr>
              <a:t>提送</a:t>
            </a:r>
            <a:r>
              <a:rPr lang="en-US" altLang="zh-TW" sz="2000" b="0">
                <a:solidFill>
                  <a:schemeClr val="tx1"/>
                </a:solidFill>
                <a:latin typeface="Calibri" panose="020F0502020204030204" pitchFamily="34" charset="0"/>
                <a:ea typeface="標楷體" panose="03000509000000000000" pitchFamily="65" charset="-120"/>
              </a:rPr>
              <a:t>700</a:t>
            </a:r>
            <a:r>
              <a:rPr lang="zh-TW" altLang="en-US" sz="2000" b="0">
                <a:solidFill>
                  <a:schemeClr val="tx1"/>
                </a:solidFill>
                <a:latin typeface="Calibri" panose="020F0502020204030204" pitchFamily="34" charset="0"/>
                <a:ea typeface="標楷體" panose="03000509000000000000" pitchFamily="65" charset="-120"/>
              </a:rPr>
              <a:t>份</a:t>
            </a:r>
            <a:r>
              <a:rPr lang="en-US" altLang="zh-TW" sz="2000" b="0">
                <a:solidFill>
                  <a:schemeClr val="tx1"/>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價金</a:t>
            </a:r>
            <a:r>
              <a:rPr lang="en-US" altLang="zh-TW" sz="2000" b="0">
                <a:solidFill>
                  <a:schemeClr val="tx1"/>
                </a:solidFill>
                <a:latin typeface="Calibri" panose="020F0502020204030204" pitchFamily="34" charset="0"/>
                <a:ea typeface="標楷體" panose="03000509000000000000" pitchFamily="65" charset="-120"/>
              </a:rPr>
              <a:t>70,000</a:t>
            </a:r>
            <a:r>
              <a:rPr lang="zh-TW" altLang="en-US" sz="2000" b="0">
                <a:solidFill>
                  <a:schemeClr val="tx1"/>
                </a:solidFill>
                <a:latin typeface="Calibri" panose="020F0502020204030204" pitchFamily="34" charset="0"/>
                <a:ea typeface="標楷體" panose="03000509000000000000" pitchFamily="65" charset="-120"/>
              </a:rPr>
              <a:t>元</a:t>
            </a:r>
            <a:r>
              <a:rPr lang="en-US" altLang="zh-TW" sz="2000" b="0">
                <a:solidFill>
                  <a:schemeClr val="tx1"/>
                </a:solidFill>
                <a:latin typeface="Calibri" panose="020F0502020204030204" pitchFamily="34" charset="0"/>
                <a:ea typeface="標楷體" panose="03000509000000000000" pitchFamily="65" charset="-120"/>
              </a:rPr>
              <a:t>)</a:t>
            </a:r>
          </a:p>
        </p:txBody>
      </p:sp>
      <p:sp>
        <p:nvSpPr>
          <p:cNvPr id="114698" name="Text Box 100">
            <a:extLst>
              <a:ext uri="{FF2B5EF4-FFF2-40B4-BE49-F238E27FC236}">
                <a16:creationId xmlns:a16="http://schemas.microsoft.com/office/drawing/2014/main" id="{5EC27FB5-8265-4494-B05D-702A3EC70CBF}"/>
              </a:ext>
            </a:extLst>
          </p:cNvPr>
          <p:cNvSpPr txBox="1">
            <a:spLocks noChangeArrowheads="1"/>
          </p:cNvSpPr>
          <p:nvPr/>
        </p:nvSpPr>
        <p:spPr bwMode="auto">
          <a:xfrm>
            <a:off x="723900" y="3835400"/>
            <a:ext cx="1895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7/6</a:t>
            </a:r>
            <a:r>
              <a:rPr lang="zh-TW" altLang="en-US" sz="2000" b="0">
                <a:solidFill>
                  <a:schemeClr val="tx1"/>
                </a:solidFill>
                <a:latin typeface="Calibri" panose="020F0502020204030204" pitchFamily="34" charset="0"/>
                <a:ea typeface="標楷體" panose="03000509000000000000" pitchFamily="65" charset="-120"/>
              </a:rPr>
              <a:t>提送</a:t>
            </a:r>
            <a:r>
              <a:rPr lang="en-US" altLang="zh-TW" sz="2000" b="0">
                <a:solidFill>
                  <a:schemeClr val="tx1"/>
                </a:solidFill>
                <a:latin typeface="Calibri" panose="020F0502020204030204" pitchFamily="34" charset="0"/>
                <a:ea typeface="標楷體" panose="03000509000000000000" pitchFamily="65" charset="-120"/>
              </a:rPr>
              <a:t>500</a:t>
            </a:r>
            <a:r>
              <a:rPr lang="zh-TW" altLang="en-US" sz="2000" b="0">
                <a:solidFill>
                  <a:schemeClr val="tx1"/>
                </a:solidFill>
                <a:latin typeface="Calibri" panose="020F0502020204030204" pitchFamily="34" charset="0"/>
                <a:ea typeface="標楷體" panose="03000509000000000000" pitchFamily="65" charset="-120"/>
              </a:rPr>
              <a:t>份</a:t>
            </a:r>
            <a:r>
              <a:rPr lang="en-US" altLang="zh-TW" sz="2000" b="0">
                <a:solidFill>
                  <a:schemeClr val="tx1"/>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價金</a:t>
            </a:r>
            <a:r>
              <a:rPr lang="en-US" altLang="zh-TW" sz="2000" b="0">
                <a:solidFill>
                  <a:srgbClr val="FF0000"/>
                </a:solidFill>
                <a:latin typeface="Calibri" panose="020F0502020204030204" pitchFamily="34" charset="0"/>
                <a:ea typeface="標楷體" panose="03000509000000000000" pitchFamily="65" charset="-120"/>
              </a:rPr>
              <a:t>50,000</a:t>
            </a:r>
            <a:r>
              <a:rPr lang="zh-TW" altLang="en-US" sz="2000" b="0">
                <a:solidFill>
                  <a:schemeClr val="tx1"/>
                </a:solidFill>
                <a:latin typeface="Calibri" panose="020F0502020204030204" pitchFamily="34" charset="0"/>
                <a:ea typeface="標楷體" panose="03000509000000000000" pitchFamily="65" charset="-120"/>
              </a:rPr>
              <a:t>元</a:t>
            </a:r>
            <a:r>
              <a:rPr lang="en-US" altLang="zh-TW" sz="2000" b="0">
                <a:solidFill>
                  <a:schemeClr val="tx1"/>
                </a:solidFill>
                <a:latin typeface="Calibri" panose="020F0502020204030204" pitchFamily="34" charset="0"/>
                <a:ea typeface="標楷體" panose="03000509000000000000" pitchFamily="65" charset="-120"/>
              </a:rPr>
              <a:t>)</a:t>
            </a:r>
          </a:p>
        </p:txBody>
      </p:sp>
      <p:sp>
        <p:nvSpPr>
          <p:cNvPr id="114699" name="Line 101">
            <a:extLst>
              <a:ext uri="{FF2B5EF4-FFF2-40B4-BE49-F238E27FC236}">
                <a16:creationId xmlns:a16="http://schemas.microsoft.com/office/drawing/2014/main" id="{9903C980-FBF5-4A73-A9F8-BB88EDA15728}"/>
              </a:ext>
            </a:extLst>
          </p:cNvPr>
          <p:cNvSpPr>
            <a:spLocks noChangeShapeType="1"/>
          </p:cNvSpPr>
          <p:nvPr/>
        </p:nvSpPr>
        <p:spPr bwMode="auto">
          <a:xfrm>
            <a:off x="393700" y="5029200"/>
            <a:ext cx="303213"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2476" name="Text Box 106">
            <a:extLst>
              <a:ext uri="{FF2B5EF4-FFF2-40B4-BE49-F238E27FC236}">
                <a16:creationId xmlns:a16="http://schemas.microsoft.com/office/drawing/2014/main" id="{229FCA83-4A6E-4850-84BE-9B5ECE561464}"/>
              </a:ext>
            </a:extLst>
          </p:cNvPr>
          <p:cNvSpPr txBox="1">
            <a:spLocks noChangeArrowheads="1"/>
          </p:cNvSpPr>
          <p:nvPr/>
        </p:nvSpPr>
        <p:spPr bwMode="auto">
          <a:xfrm>
            <a:off x="3005138" y="3033713"/>
            <a:ext cx="5829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Case2:</a:t>
            </a:r>
            <a:r>
              <a:rPr lang="zh-TW" altLang="en-US" sz="2000" b="0">
                <a:solidFill>
                  <a:schemeClr val="tx1"/>
                </a:solidFill>
                <a:latin typeface="Calibri" panose="020F0502020204030204" pitchFamily="34" charset="0"/>
                <a:ea typeface="標楷體" panose="03000509000000000000" pitchFamily="65" charset="-120"/>
              </a:rPr>
              <a:t>本案如符合契約</a:t>
            </a:r>
            <a:r>
              <a:rPr lang="zh-TW" altLang="en-US" sz="2000" b="0">
                <a:solidFill>
                  <a:srgbClr val="FF0000"/>
                </a:solidFill>
                <a:latin typeface="標楷體" panose="03000509000000000000" pitchFamily="65" charset="-120"/>
                <a:ea typeface="標楷體" panose="03000509000000000000" pitchFamily="65" charset="-120"/>
              </a:rPr>
              <a:t>「未完成履約之部分不影響其他已完成之使用」</a:t>
            </a:r>
            <a:r>
              <a:rPr lang="zh-TW" altLang="en-US" sz="2000" b="0">
                <a:solidFill>
                  <a:schemeClr val="tx1"/>
                </a:solidFill>
                <a:latin typeface="Calibri" panose="020F0502020204030204" pitchFamily="34" charset="0"/>
                <a:ea typeface="標楷體" panose="03000509000000000000" pitchFamily="65" charset="-120"/>
              </a:rPr>
              <a:t>，按未完成履約部分之契約價金，每日依其</a:t>
            </a:r>
            <a:r>
              <a:rPr lang="en-US" altLang="zh-TW" sz="2000" b="0">
                <a:solidFill>
                  <a:schemeClr val="tx1"/>
                </a:solidFill>
                <a:latin typeface="Calibri" panose="020F0502020204030204" pitchFamily="34" charset="0"/>
                <a:ea typeface="標楷體" panose="03000509000000000000" pitchFamily="65" charset="-120"/>
              </a:rPr>
              <a:t>3‰</a:t>
            </a:r>
            <a:r>
              <a:rPr lang="zh-TW" altLang="en-US" sz="2000" b="0">
                <a:solidFill>
                  <a:schemeClr val="tx1"/>
                </a:solidFill>
                <a:latin typeface="Calibri" panose="020F0502020204030204" pitchFamily="34" charset="0"/>
                <a:ea typeface="標楷體" panose="03000509000000000000" pitchFamily="65" charset="-120"/>
              </a:rPr>
              <a:t>計算逾期違約金</a:t>
            </a:r>
          </a:p>
        </p:txBody>
      </p:sp>
      <p:sp>
        <p:nvSpPr>
          <p:cNvPr id="16" name="文字方塊 15">
            <a:extLst>
              <a:ext uri="{FF2B5EF4-FFF2-40B4-BE49-F238E27FC236}">
                <a16:creationId xmlns:a16="http://schemas.microsoft.com/office/drawing/2014/main" id="{45E1CB50-A0E1-497B-9CE7-378AB77DDBAC}"/>
              </a:ext>
            </a:extLst>
          </p:cNvPr>
          <p:cNvSpPr txBox="1"/>
          <p:nvPr/>
        </p:nvSpPr>
        <p:spPr>
          <a:xfrm>
            <a:off x="3254375" y="4195763"/>
            <a:ext cx="5051425" cy="85090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spAutoFit/>
          </a:bodyPr>
          <a:lstStyle/>
          <a:p>
            <a:pPr eaLnBrk="1" hangingPunct="1">
              <a:spcBef>
                <a:spcPts val="500"/>
              </a:spcBef>
              <a:buFont typeface="Arial" panose="020B0604020202020204" pitchFamily="34" charset="0"/>
              <a:buBlip>
                <a:blip r:embed="rId3"/>
              </a:buBlip>
              <a:defRPr/>
            </a:pPr>
            <a:r>
              <a:rPr lang="zh-TW" altLang="en-US">
                <a:solidFill>
                  <a:srgbClr val="000000"/>
                </a:solidFill>
                <a:latin typeface="標楷體" pitchFamily="65" charset="-120"/>
                <a:ea typeface="標楷體" pitchFamily="65" charset="-120"/>
              </a:rPr>
              <a:t>計算逾期違約金，其數額以每日依契</a:t>
            </a:r>
            <a:endParaRPr lang="en-US" altLang="zh-TW">
              <a:solidFill>
                <a:srgbClr val="000000"/>
              </a:solidFill>
              <a:latin typeface="標楷體" pitchFamily="65" charset="-120"/>
              <a:ea typeface="標楷體" pitchFamily="65" charset="-120"/>
            </a:endParaRPr>
          </a:p>
          <a:p>
            <a:pPr eaLnBrk="1" hangingPunct="1">
              <a:spcBef>
                <a:spcPts val="500"/>
              </a:spcBef>
              <a:buFont typeface="Arial" panose="020B0604020202020204" pitchFamily="34" charset="0"/>
              <a:buNone/>
              <a:defRPr/>
            </a:pPr>
            <a:r>
              <a:rPr lang="zh-TW" altLang="en-US">
                <a:solidFill>
                  <a:srgbClr val="000000"/>
                </a:solidFill>
                <a:latin typeface="標楷體" pitchFamily="65" charset="-120"/>
                <a:ea typeface="標楷體" pitchFamily="65" charset="-120"/>
              </a:rPr>
              <a:t> 約價金總額計算之數額為上限。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6"/>
                                        </p:tgtEl>
                                        <p:attrNameLst>
                                          <p:attrName>style.visibility</p:attrName>
                                        </p:attrNameLst>
                                      </p:cBhvr>
                                      <p:to>
                                        <p:strVal val="visible"/>
                                      </p:to>
                                    </p:set>
                                    <p:anim calcmode="lin" valueType="num">
                                      <p:cBhvr additive="base">
                                        <p:cTn id="7" dur="500" fill="hold"/>
                                        <p:tgtEl>
                                          <p:spTgt spid="62476"/>
                                        </p:tgtEl>
                                        <p:attrNameLst>
                                          <p:attrName>ppt_x</p:attrName>
                                        </p:attrNameLst>
                                      </p:cBhvr>
                                      <p:tavLst>
                                        <p:tav tm="0">
                                          <p:val>
                                            <p:strVal val="#ppt_x"/>
                                          </p:val>
                                        </p:tav>
                                        <p:tav tm="100000">
                                          <p:val>
                                            <p:strVal val="#ppt_x"/>
                                          </p:val>
                                        </p:tav>
                                      </p:tavLst>
                                    </p:anim>
                                    <p:anim calcmode="lin" valueType="num">
                                      <p:cBhvr additive="base">
                                        <p:cTn id="8" dur="500" fill="hold"/>
                                        <p:tgtEl>
                                          <p:spTgt spid="624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p:bldP spid="16"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F83402C-4652-4819-82AD-589B2368B02E}"/>
              </a:ext>
            </a:extLst>
          </p:cNvPr>
          <p:cNvSpPr>
            <a:spLocks noGrp="1" noChangeArrowheads="1"/>
          </p:cNvSpPr>
          <p:nvPr>
            <p:ph type="title" idx="4294967295"/>
          </p:nvPr>
        </p:nvSpPr>
        <p:spPr>
          <a:xfrm>
            <a:off x="685800" y="279400"/>
            <a:ext cx="7772400" cy="615950"/>
          </a:xfrm>
          <a:noFill/>
        </p:spPr>
        <p:txBody>
          <a:bodyPr/>
          <a:lstStyle/>
          <a:p>
            <a:r>
              <a:rPr lang="zh-TW" altLang="en-US" sz="3600" b="1" dirty="0">
                <a:solidFill>
                  <a:schemeClr val="tx1"/>
                </a:solidFill>
                <a:ea typeface="標楷體" panose="03000509000000000000" pitchFamily="65" charset="-120"/>
              </a:rPr>
              <a:t>契約變更</a:t>
            </a:r>
          </a:p>
        </p:txBody>
      </p:sp>
      <p:sp>
        <p:nvSpPr>
          <p:cNvPr id="116739" name="Text Box 3">
            <a:extLst>
              <a:ext uri="{FF2B5EF4-FFF2-40B4-BE49-F238E27FC236}">
                <a16:creationId xmlns:a16="http://schemas.microsoft.com/office/drawing/2014/main" id="{CE663680-1210-4C4A-B01C-36E7C5736DC9}"/>
              </a:ext>
            </a:extLst>
          </p:cNvPr>
          <p:cNvSpPr txBox="1">
            <a:spLocks noChangeArrowheads="1"/>
          </p:cNvSpPr>
          <p:nvPr/>
        </p:nvSpPr>
        <p:spPr bwMode="auto">
          <a:xfrm>
            <a:off x="495300" y="1206500"/>
            <a:ext cx="8166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116740" name="Text Box 5">
            <a:extLst>
              <a:ext uri="{FF2B5EF4-FFF2-40B4-BE49-F238E27FC236}">
                <a16:creationId xmlns:a16="http://schemas.microsoft.com/office/drawing/2014/main" id="{01F32FAA-3015-48AE-9A2F-50BC100B651E}"/>
              </a:ext>
            </a:extLst>
          </p:cNvPr>
          <p:cNvSpPr txBox="1">
            <a:spLocks noChangeArrowheads="1"/>
          </p:cNvSpPr>
          <p:nvPr/>
        </p:nvSpPr>
        <p:spPr bwMode="auto">
          <a:xfrm>
            <a:off x="254000" y="1027113"/>
            <a:ext cx="88900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10000"/>
              </a:spcBef>
              <a:buFont typeface="Wingdings" panose="05000000000000000000" pitchFamily="2" charset="2"/>
              <a:buChar char="Ø"/>
            </a:pPr>
            <a:r>
              <a:rPr lang="zh-TW" altLang="en-US" sz="2000" b="0">
                <a:solidFill>
                  <a:srgbClr val="FF0000"/>
                </a:solidFill>
                <a:latin typeface="Calibri" panose="020F0502020204030204" pitchFamily="34" charset="0"/>
                <a:ea typeface="標楷體" panose="03000509000000000000" pitchFamily="65" charset="-120"/>
              </a:rPr>
              <a:t>機關通知廠商變更契約</a:t>
            </a:r>
          </a:p>
          <a:p>
            <a:pPr eaLnBrk="1" hangingPunct="1">
              <a:lnSpc>
                <a:spcPct val="100000"/>
              </a:lnSpc>
              <a:spcBef>
                <a:spcPct val="10000"/>
              </a:spcBef>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  &gt;</a:t>
            </a:r>
            <a:r>
              <a:rPr lang="zh-TW" altLang="en-US" sz="2000" b="0">
                <a:solidFill>
                  <a:schemeClr val="tx1"/>
                </a:solidFill>
                <a:latin typeface="Calibri" panose="020F0502020204030204" pitchFamily="34" charset="0"/>
                <a:ea typeface="標楷體" panose="03000509000000000000" pitchFamily="65" charset="-120"/>
              </a:rPr>
              <a:t>機關於</a:t>
            </a:r>
            <a:r>
              <a:rPr lang="zh-TW" altLang="en-US" sz="2000" b="0">
                <a:solidFill>
                  <a:srgbClr val="FF0000"/>
                </a:solidFill>
                <a:latin typeface="Calibri" panose="020F0502020204030204" pitchFamily="34" charset="0"/>
                <a:ea typeface="標楷體" panose="03000509000000000000" pitchFamily="65" charset="-120"/>
              </a:rPr>
              <a:t>必要時得於契約所約定之範圍內通知廠商變更契約</a:t>
            </a:r>
            <a:r>
              <a:rPr lang="en-US" altLang="zh-TW" sz="2000" b="0">
                <a:solidFill>
                  <a:srgbClr val="FF0000"/>
                </a:solidFill>
                <a:latin typeface="Calibri" panose="020F0502020204030204" pitchFamily="34" charset="0"/>
                <a:ea typeface="標楷體" panose="03000509000000000000" pitchFamily="65" charset="-120"/>
              </a:rPr>
              <a:t>(</a:t>
            </a:r>
            <a:r>
              <a:rPr lang="zh-TW" altLang="en-US" sz="2000" b="0">
                <a:solidFill>
                  <a:srgbClr val="FF0000"/>
                </a:solidFill>
                <a:latin typeface="Calibri" panose="020F0502020204030204" pitchFamily="34" charset="0"/>
                <a:ea typeface="標楷體" panose="03000509000000000000" pitchFamily="65" charset="-120"/>
              </a:rPr>
              <a:t>含新增項目</a:t>
            </a:r>
            <a:r>
              <a:rPr lang="en-US" altLang="zh-TW" sz="2000" b="0">
                <a:solidFill>
                  <a:srgbClr val="FF0000"/>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，廠</a:t>
            </a:r>
          </a:p>
          <a:p>
            <a:pPr eaLnBrk="1" hangingPunct="1">
              <a:lnSpc>
                <a:spcPct val="100000"/>
              </a:lnSpc>
              <a:spcBef>
                <a:spcPct val="10000"/>
              </a:spcBef>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    商於接獲通知後應向機關提出契約標的、價金、履約期限、付款期程或其他</a:t>
            </a:r>
          </a:p>
          <a:p>
            <a:pPr eaLnBrk="1" hangingPunct="1">
              <a:lnSpc>
                <a:spcPct val="100000"/>
              </a:lnSpc>
              <a:spcBef>
                <a:spcPct val="10000"/>
              </a:spcBef>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    契約內容須變更之相關文件。</a:t>
            </a:r>
            <a:r>
              <a:rPr lang="en-US" altLang="zh-TW" sz="2000" b="0">
                <a:solidFill>
                  <a:schemeClr val="tx1"/>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要項</a:t>
            </a:r>
            <a:r>
              <a:rPr lang="en-US" altLang="zh-TW" sz="2000" b="0">
                <a:solidFill>
                  <a:schemeClr val="tx1"/>
                </a:solidFill>
                <a:latin typeface="Calibri" panose="020F0502020204030204" pitchFamily="34" charset="0"/>
                <a:ea typeface="標楷體" panose="03000509000000000000" pitchFamily="65" charset="-120"/>
              </a:rPr>
              <a:t>20)</a:t>
            </a:r>
          </a:p>
          <a:p>
            <a:pPr eaLnBrk="1" hangingPunct="1">
              <a:lnSpc>
                <a:spcPct val="100000"/>
              </a:lnSpc>
              <a:spcBef>
                <a:spcPct val="10000"/>
              </a:spcBef>
              <a:buFont typeface="Wingdings" panose="05000000000000000000" pitchFamily="2" charset="2"/>
              <a:buChar char="Ø"/>
            </a:pPr>
            <a:r>
              <a:rPr lang="zh-TW" altLang="en-US" sz="2000" b="0">
                <a:solidFill>
                  <a:srgbClr val="FF0000"/>
                </a:solidFill>
                <a:latin typeface="Calibri" panose="020F0502020204030204" pitchFamily="34" charset="0"/>
                <a:ea typeface="標楷體" panose="03000509000000000000" pitchFamily="65" charset="-120"/>
              </a:rPr>
              <a:t>廠商要求變更契約</a:t>
            </a:r>
            <a:r>
              <a:rPr lang="en-US" altLang="zh-TW" sz="2000" b="0">
                <a:solidFill>
                  <a:srgbClr val="FF0000"/>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有下列情形之一者，廠商得敘明理由，檢附規格、功能、效益及價格比較表，徵得機關書面同意後，以其他規格、功能及效益相同或較優者代之。但</a:t>
            </a:r>
            <a:r>
              <a:rPr lang="zh-TW" altLang="en-US" sz="2000" b="0">
                <a:solidFill>
                  <a:srgbClr val="FF0000"/>
                </a:solidFill>
                <a:latin typeface="Calibri" panose="020F0502020204030204" pitchFamily="34" charset="0"/>
                <a:ea typeface="標楷體" panose="03000509000000000000" pitchFamily="65" charset="-120"/>
              </a:rPr>
              <a:t>不得據以增加契約價金。其因而減省廠商履約費用者，應自契約價金中扣除。</a:t>
            </a:r>
            <a:r>
              <a:rPr lang="en-US" altLang="zh-TW" sz="2000" b="0">
                <a:solidFill>
                  <a:schemeClr val="tx1"/>
                </a:solidFill>
                <a:latin typeface="Calibri" panose="020F0502020204030204" pitchFamily="34" charset="0"/>
                <a:ea typeface="標楷體" panose="03000509000000000000" pitchFamily="65" charset="-120"/>
              </a:rPr>
              <a:t>(</a:t>
            </a:r>
            <a:r>
              <a:rPr lang="zh-TW" altLang="en-US" sz="2000" b="0">
                <a:solidFill>
                  <a:schemeClr val="tx1"/>
                </a:solidFill>
                <a:latin typeface="Calibri" panose="020F0502020204030204" pitchFamily="34" charset="0"/>
                <a:ea typeface="標楷體" panose="03000509000000000000" pitchFamily="65" charset="-120"/>
              </a:rPr>
              <a:t>要項</a:t>
            </a:r>
            <a:r>
              <a:rPr lang="en-US" altLang="zh-TW" sz="2000" b="0">
                <a:solidFill>
                  <a:schemeClr val="tx1"/>
                </a:solidFill>
                <a:latin typeface="Calibri" panose="020F0502020204030204" pitchFamily="34" charset="0"/>
                <a:ea typeface="標楷體" panose="03000509000000000000" pitchFamily="65" charset="-120"/>
              </a:rPr>
              <a:t>21)</a:t>
            </a:r>
          </a:p>
          <a:p>
            <a:pPr eaLnBrk="1" hangingPunct="1">
              <a:lnSpc>
                <a:spcPct val="100000"/>
              </a:lnSpc>
              <a:spcBef>
                <a:spcPct val="10000"/>
              </a:spcBef>
              <a:buFont typeface="Arial" panose="020B0604020202020204" pitchFamily="34" charset="0"/>
              <a:buNone/>
            </a:pPr>
            <a:r>
              <a:rPr lang="en-US" altLang="zh-TW" sz="2000" b="0">
                <a:solidFill>
                  <a:schemeClr val="tx1"/>
                </a:solidFill>
                <a:latin typeface="Calibri" panose="020F0502020204030204" pitchFamily="34" charset="0"/>
                <a:ea typeface="標楷體" panose="03000509000000000000" pitchFamily="65" charset="-120"/>
              </a:rPr>
              <a:t>    1.</a:t>
            </a:r>
            <a:r>
              <a:rPr lang="zh-TW" altLang="en-US" sz="2000" b="0">
                <a:solidFill>
                  <a:schemeClr val="tx1"/>
                </a:solidFill>
                <a:latin typeface="Calibri" panose="020F0502020204030204" pitchFamily="34" charset="0"/>
                <a:ea typeface="標楷體" panose="03000509000000000000" pitchFamily="65" charset="-120"/>
              </a:rPr>
              <a:t>契約原標示之廠牌或型號不再製造或供應。</a:t>
            </a:r>
          </a:p>
          <a:p>
            <a:pPr eaLnBrk="1" hangingPunct="1">
              <a:lnSpc>
                <a:spcPct val="100000"/>
              </a:lnSpc>
              <a:spcBef>
                <a:spcPct val="10000"/>
              </a:spcBef>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    </a:t>
            </a:r>
            <a:r>
              <a:rPr lang="en-US" altLang="zh-TW" sz="2000" b="0">
                <a:solidFill>
                  <a:schemeClr val="tx1"/>
                </a:solidFill>
                <a:latin typeface="Calibri" panose="020F0502020204030204" pitchFamily="34" charset="0"/>
                <a:ea typeface="標楷體" panose="03000509000000000000" pitchFamily="65" charset="-120"/>
              </a:rPr>
              <a:t>2.</a:t>
            </a:r>
            <a:r>
              <a:rPr lang="zh-TW" altLang="en-US" sz="2000" b="0">
                <a:solidFill>
                  <a:schemeClr val="tx1"/>
                </a:solidFill>
                <a:latin typeface="Calibri" panose="020F0502020204030204" pitchFamily="34" charset="0"/>
                <a:ea typeface="標楷體" panose="03000509000000000000" pitchFamily="65" charset="-120"/>
              </a:rPr>
              <a:t>契約原標示之分包廠商不再營業或拒絕供應。</a:t>
            </a:r>
          </a:p>
          <a:p>
            <a:pPr eaLnBrk="1" hangingPunct="1">
              <a:lnSpc>
                <a:spcPct val="100000"/>
              </a:lnSpc>
              <a:spcBef>
                <a:spcPct val="10000"/>
              </a:spcBef>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    </a:t>
            </a:r>
            <a:r>
              <a:rPr lang="en-US" altLang="zh-TW" sz="2000" b="0">
                <a:solidFill>
                  <a:schemeClr val="tx1"/>
                </a:solidFill>
                <a:latin typeface="Calibri" panose="020F0502020204030204" pitchFamily="34" charset="0"/>
                <a:ea typeface="標楷體" panose="03000509000000000000" pitchFamily="65" charset="-120"/>
              </a:rPr>
              <a:t>3.</a:t>
            </a:r>
            <a:r>
              <a:rPr lang="zh-TW" altLang="en-US" sz="2000" b="0">
                <a:solidFill>
                  <a:schemeClr val="tx1"/>
                </a:solidFill>
                <a:latin typeface="Calibri" panose="020F0502020204030204" pitchFamily="34" charset="0"/>
                <a:ea typeface="標楷體" panose="03000509000000000000" pitchFamily="65" charset="-120"/>
              </a:rPr>
              <a:t>因不可抗力原因必須更換。</a:t>
            </a:r>
            <a:endParaRPr lang="en-US" altLang="zh-TW" sz="20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ct val="10000"/>
              </a:spcBef>
              <a:buFont typeface="Arial" panose="020B0604020202020204" pitchFamily="34" charset="0"/>
              <a:buNone/>
            </a:pPr>
            <a:r>
              <a:rPr lang="en-US" altLang="zh-TW" sz="2000" b="0">
                <a:solidFill>
                  <a:srgbClr val="0000FF"/>
                </a:solidFill>
                <a:latin typeface="Calibri" panose="020F0502020204030204" pitchFamily="34" charset="0"/>
                <a:ea typeface="標楷體" panose="03000509000000000000" pitchFamily="65" charset="-120"/>
              </a:rPr>
              <a:t>    4.</a:t>
            </a:r>
            <a:r>
              <a:rPr lang="zh-TW" altLang="en-US" sz="2000" b="0">
                <a:solidFill>
                  <a:srgbClr val="0000FF"/>
                </a:solidFill>
                <a:latin typeface="Calibri" panose="020F0502020204030204" pitchFamily="34" charset="0"/>
                <a:ea typeface="標楷體" panose="03000509000000000000" pitchFamily="65" charset="-120"/>
              </a:rPr>
              <a:t>較契約原標示者更優或對機關更有利。</a:t>
            </a:r>
            <a:endParaRPr lang="en-US" altLang="zh-TW" sz="2000" b="0">
              <a:solidFill>
                <a:srgbClr val="0000FF"/>
              </a:solidFill>
              <a:latin typeface="Calibri" panose="020F0502020204030204" pitchFamily="34" charset="0"/>
              <a:ea typeface="標楷體" panose="03000509000000000000" pitchFamily="65" charset="-120"/>
            </a:endParaRPr>
          </a:p>
        </p:txBody>
      </p:sp>
      <p:sp>
        <p:nvSpPr>
          <p:cNvPr id="116741" name="Text Box 7">
            <a:extLst>
              <a:ext uri="{FF2B5EF4-FFF2-40B4-BE49-F238E27FC236}">
                <a16:creationId xmlns:a16="http://schemas.microsoft.com/office/drawing/2014/main" id="{533FE7F5-CAB3-4212-8B65-B91C94A3E3D0}"/>
              </a:ext>
            </a:extLst>
          </p:cNvPr>
          <p:cNvSpPr txBox="1">
            <a:spLocks noChangeArrowheads="1"/>
          </p:cNvSpPr>
          <p:nvPr/>
        </p:nvSpPr>
        <p:spPr bwMode="auto">
          <a:xfrm>
            <a:off x="490538" y="5226050"/>
            <a:ext cx="1612900" cy="376238"/>
          </a:xfrm>
          <a:prstGeom prst="rect">
            <a:avLst/>
          </a:prstGeom>
          <a:solidFill>
            <a:schemeClr val="bg1"/>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提出契約變更</a:t>
            </a:r>
          </a:p>
        </p:txBody>
      </p:sp>
      <p:sp>
        <p:nvSpPr>
          <p:cNvPr id="116742" name="Text Box 9">
            <a:extLst>
              <a:ext uri="{FF2B5EF4-FFF2-40B4-BE49-F238E27FC236}">
                <a16:creationId xmlns:a16="http://schemas.microsoft.com/office/drawing/2014/main" id="{D2F5E719-8070-433C-A1D6-62DD6C36AE8C}"/>
              </a:ext>
            </a:extLst>
          </p:cNvPr>
          <p:cNvSpPr txBox="1">
            <a:spLocks noChangeArrowheads="1"/>
          </p:cNvSpPr>
          <p:nvPr/>
        </p:nvSpPr>
        <p:spPr bwMode="auto">
          <a:xfrm>
            <a:off x="2624138" y="5226050"/>
            <a:ext cx="1155700" cy="376238"/>
          </a:xfrm>
          <a:prstGeom prst="rect">
            <a:avLst/>
          </a:prstGeom>
          <a:solidFill>
            <a:schemeClr val="bg1"/>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雙方合意</a:t>
            </a:r>
          </a:p>
        </p:txBody>
      </p:sp>
      <p:sp>
        <p:nvSpPr>
          <p:cNvPr id="116743" name="Text Box 11">
            <a:extLst>
              <a:ext uri="{FF2B5EF4-FFF2-40B4-BE49-F238E27FC236}">
                <a16:creationId xmlns:a16="http://schemas.microsoft.com/office/drawing/2014/main" id="{4E7A1569-3930-4B51-8457-253A4F13DAAF}"/>
              </a:ext>
            </a:extLst>
          </p:cNvPr>
          <p:cNvSpPr txBox="1">
            <a:spLocks noChangeArrowheads="1"/>
          </p:cNvSpPr>
          <p:nvPr/>
        </p:nvSpPr>
        <p:spPr bwMode="auto">
          <a:xfrm>
            <a:off x="4325938" y="5226050"/>
            <a:ext cx="1689100" cy="376238"/>
          </a:xfrm>
          <a:prstGeom prst="rect">
            <a:avLst/>
          </a:prstGeom>
          <a:solidFill>
            <a:schemeClr val="bg1"/>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契約變更程序</a:t>
            </a:r>
          </a:p>
        </p:txBody>
      </p:sp>
      <p:sp>
        <p:nvSpPr>
          <p:cNvPr id="116744" name="Text Box 12">
            <a:extLst>
              <a:ext uri="{FF2B5EF4-FFF2-40B4-BE49-F238E27FC236}">
                <a16:creationId xmlns:a16="http://schemas.microsoft.com/office/drawing/2014/main" id="{650D474E-BD80-4D3A-9C39-136D114E1D9B}"/>
              </a:ext>
            </a:extLst>
          </p:cNvPr>
          <p:cNvSpPr txBox="1">
            <a:spLocks noChangeArrowheads="1"/>
          </p:cNvSpPr>
          <p:nvPr/>
        </p:nvSpPr>
        <p:spPr bwMode="auto">
          <a:xfrm>
            <a:off x="6561138" y="5226050"/>
            <a:ext cx="2260600" cy="376238"/>
          </a:xfrm>
          <a:prstGeom prst="rect">
            <a:avLst/>
          </a:prstGeom>
          <a:solidFill>
            <a:schemeClr val="bg1"/>
          </a:solidFill>
          <a:ln w="9525">
            <a:solidFill>
              <a:srgbClr val="000000"/>
            </a:solidFill>
            <a:prstDash val="lg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決標公告</a:t>
            </a:r>
            <a:r>
              <a:rPr lang="zh-TW" altLang="en-US" sz="1600" b="0">
                <a:solidFill>
                  <a:schemeClr val="tx1"/>
                </a:solidFill>
                <a:latin typeface="Calibri" panose="020F0502020204030204" pitchFamily="34" charset="0"/>
                <a:ea typeface="標楷體" panose="03000509000000000000" pitchFamily="65" charset="-120"/>
              </a:rPr>
              <a:t>、</a:t>
            </a:r>
            <a:r>
              <a:rPr lang="zh-TW" altLang="en-US" sz="1800" b="0">
                <a:solidFill>
                  <a:schemeClr val="tx1"/>
                </a:solidFill>
                <a:latin typeface="Calibri" panose="020F0502020204030204" pitchFamily="34" charset="0"/>
                <a:ea typeface="標楷體" panose="03000509000000000000" pitchFamily="65" charset="-120"/>
              </a:rPr>
              <a:t>定期彙送</a:t>
            </a:r>
            <a:endParaRPr lang="en-US" altLang="zh-TW" sz="1800" b="0">
              <a:solidFill>
                <a:schemeClr val="tx1"/>
              </a:solidFill>
              <a:latin typeface="Calibri" panose="020F0502020204030204" pitchFamily="34" charset="0"/>
              <a:ea typeface="標楷體" panose="03000509000000000000" pitchFamily="65" charset="-120"/>
            </a:endParaRPr>
          </a:p>
        </p:txBody>
      </p:sp>
      <p:sp>
        <p:nvSpPr>
          <p:cNvPr id="116745" name="Line 13">
            <a:extLst>
              <a:ext uri="{FF2B5EF4-FFF2-40B4-BE49-F238E27FC236}">
                <a16:creationId xmlns:a16="http://schemas.microsoft.com/office/drawing/2014/main" id="{818AA185-B23C-4B47-8415-81021EA6665E}"/>
              </a:ext>
            </a:extLst>
          </p:cNvPr>
          <p:cNvSpPr>
            <a:spLocks noChangeShapeType="1"/>
          </p:cNvSpPr>
          <p:nvPr/>
        </p:nvSpPr>
        <p:spPr bwMode="auto">
          <a:xfrm>
            <a:off x="6027738" y="5429250"/>
            <a:ext cx="533400" cy="0"/>
          </a:xfrm>
          <a:prstGeom prst="line">
            <a:avLst/>
          </a:prstGeom>
          <a:noFill/>
          <a:ln w="952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6746" name="Line 14">
            <a:extLst>
              <a:ext uri="{FF2B5EF4-FFF2-40B4-BE49-F238E27FC236}">
                <a16:creationId xmlns:a16="http://schemas.microsoft.com/office/drawing/2014/main" id="{F7CCD0DF-38F2-4C2D-B108-CD90BF2B6DD9}"/>
              </a:ext>
            </a:extLst>
          </p:cNvPr>
          <p:cNvSpPr>
            <a:spLocks noChangeShapeType="1"/>
          </p:cNvSpPr>
          <p:nvPr/>
        </p:nvSpPr>
        <p:spPr bwMode="auto">
          <a:xfrm>
            <a:off x="2103438" y="5429250"/>
            <a:ext cx="520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6747" name="Line 15">
            <a:extLst>
              <a:ext uri="{FF2B5EF4-FFF2-40B4-BE49-F238E27FC236}">
                <a16:creationId xmlns:a16="http://schemas.microsoft.com/office/drawing/2014/main" id="{906D21DF-7037-4F13-B5FA-D035136578FB}"/>
              </a:ext>
            </a:extLst>
          </p:cNvPr>
          <p:cNvSpPr>
            <a:spLocks noChangeShapeType="1"/>
          </p:cNvSpPr>
          <p:nvPr/>
        </p:nvSpPr>
        <p:spPr bwMode="auto">
          <a:xfrm>
            <a:off x="3779838" y="5429250"/>
            <a:ext cx="55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5F8AD0B-842D-4389-86CD-A3CE6A1F8FFD}"/>
              </a:ext>
            </a:extLst>
          </p:cNvPr>
          <p:cNvSpPr>
            <a:spLocks noGrp="1" noChangeArrowheads="1"/>
          </p:cNvSpPr>
          <p:nvPr>
            <p:ph type="title" idx="4294967295"/>
          </p:nvPr>
        </p:nvSpPr>
        <p:spPr>
          <a:noFill/>
        </p:spPr>
        <p:txBody>
          <a:bodyPr/>
          <a:lstStyle/>
          <a:p>
            <a:r>
              <a:rPr lang="zh-TW" altLang="en-US" sz="2500" b="1">
                <a:solidFill>
                  <a:schemeClr val="tx1"/>
                </a:solidFill>
                <a:ea typeface="標楷體" panose="03000509000000000000" pitchFamily="65" charset="-120"/>
              </a:rPr>
              <a:t>採購</a:t>
            </a:r>
            <a:r>
              <a:rPr lang="zh-TW" altLang="en-US" sz="2500" b="1">
                <a:solidFill>
                  <a:srgbClr val="0000FF"/>
                </a:solidFill>
                <a:ea typeface="標楷體" panose="03000509000000000000" pitchFamily="65" charset="-120"/>
              </a:rPr>
              <a:t>契約變更或加減價</a:t>
            </a:r>
            <a:r>
              <a:rPr lang="zh-TW" altLang="en-US" sz="2500" b="1">
                <a:solidFill>
                  <a:srgbClr val="FF0000"/>
                </a:solidFill>
                <a:ea typeface="標楷體" panose="03000509000000000000" pitchFamily="65" charset="-120"/>
              </a:rPr>
              <a:t>核准</a:t>
            </a:r>
            <a:r>
              <a:rPr lang="zh-TW" altLang="en-US" sz="2500" b="1">
                <a:solidFill>
                  <a:srgbClr val="9900CC"/>
                </a:solidFill>
                <a:ea typeface="標楷體" panose="03000509000000000000" pitchFamily="65" charset="-120"/>
              </a:rPr>
              <a:t>監辦</a:t>
            </a:r>
            <a:r>
              <a:rPr lang="zh-TW" altLang="en-US" sz="2500" b="1">
                <a:solidFill>
                  <a:schemeClr val="accent1"/>
                </a:solidFill>
                <a:ea typeface="標楷體" panose="03000509000000000000" pitchFamily="65" charset="-120"/>
              </a:rPr>
              <a:t>備查</a:t>
            </a:r>
            <a:r>
              <a:rPr lang="zh-TW" altLang="en-US" sz="2500" b="1">
                <a:solidFill>
                  <a:schemeClr val="tx1"/>
                </a:solidFill>
                <a:ea typeface="標楷體" panose="03000509000000000000" pitchFamily="65" charset="-120"/>
              </a:rPr>
              <a:t>規定一覽表</a:t>
            </a:r>
          </a:p>
        </p:txBody>
      </p:sp>
      <p:sp>
        <p:nvSpPr>
          <p:cNvPr id="118787" name="Text Box 3">
            <a:extLst>
              <a:ext uri="{FF2B5EF4-FFF2-40B4-BE49-F238E27FC236}">
                <a16:creationId xmlns:a16="http://schemas.microsoft.com/office/drawing/2014/main" id="{8B0D9C5B-6737-4D73-A9FB-6218DA8B7024}"/>
              </a:ext>
            </a:extLst>
          </p:cNvPr>
          <p:cNvSpPr txBox="1">
            <a:spLocks noChangeArrowheads="1"/>
          </p:cNvSpPr>
          <p:nvPr/>
        </p:nvSpPr>
        <p:spPr bwMode="auto">
          <a:xfrm>
            <a:off x="495300" y="1206500"/>
            <a:ext cx="8166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118788" name="Text Box 166">
            <a:extLst>
              <a:ext uri="{FF2B5EF4-FFF2-40B4-BE49-F238E27FC236}">
                <a16:creationId xmlns:a16="http://schemas.microsoft.com/office/drawing/2014/main" id="{B35587D6-2872-4D87-9E42-370430133520}"/>
              </a:ext>
            </a:extLst>
          </p:cNvPr>
          <p:cNvSpPr txBox="1">
            <a:spLocks noChangeArrowheads="1"/>
          </p:cNvSpPr>
          <p:nvPr/>
        </p:nvSpPr>
        <p:spPr bwMode="auto">
          <a:xfrm>
            <a:off x="0" y="5610225"/>
            <a:ext cx="9144000" cy="193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pic>
        <p:nvPicPr>
          <p:cNvPr id="118789" name="圖片 3">
            <a:extLst>
              <a:ext uri="{FF2B5EF4-FFF2-40B4-BE49-F238E27FC236}">
                <a16:creationId xmlns:a16="http://schemas.microsoft.com/office/drawing/2014/main" id="{6E119740-E31D-4A63-9E90-21E5F9319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14" t="9651" r="9428" b="11365"/>
          <a:stretch>
            <a:fillRect/>
          </a:stretch>
        </p:blipFill>
        <p:spPr bwMode="auto">
          <a:xfrm>
            <a:off x="0" y="1062038"/>
            <a:ext cx="4611688" cy="5795962"/>
          </a:xfrm>
          <a:prstGeom prst="rect">
            <a:avLst/>
          </a:prstGeom>
          <a:noFill/>
          <a:ln>
            <a:noFill/>
          </a:ln>
          <a:effectLst>
            <a:outerShdw algn="ctr" rotWithShape="0">
              <a:srgbClr val="000000">
                <a:alpha val="65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圖片 5">
            <a:extLst>
              <a:ext uri="{FF2B5EF4-FFF2-40B4-BE49-F238E27FC236}">
                <a16:creationId xmlns:a16="http://schemas.microsoft.com/office/drawing/2014/main" id="{167076E0-00BB-4C6C-8D9B-37FCAC2A2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46" t="9746" r="8771" b="9467"/>
          <a:stretch>
            <a:fillRect/>
          </a:stretch>
        </p:blipFill>
        <p:spPr bwMode="auto">
          <a:xfrm>
            <a:off x="4660900" y="1036638"/>
            <a:ext cx="4483100" cy="5821362"/>
          </a:xfrm>
          <a:prstGeom prst="rect">
            <a:avLst/>
          </a:prstGeom>
          <a:noFill/>
          <a:ln>
            <a:noFill/>
          </a:ln>
          <a:effectLst>
            <a:outerShdw algn="ctr" rotWithShape="0">
              <a:srgbClr val="000000">
                <a:alpha val="65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AA24828-43EA-4815-B646-A0589A204CB2}"/>
              </a:ext>
            </a:extLst>
          </p:cNvPr>
          <p:cNvSpPr>
            <a:spLocks noGrp="1" noChangeArrowheads="1"/>
          </p:cNvSpPr>
          <p:nvPr>
            <p:ph type="title" idx="4294967295"/>
          </p:nvPr>
        </p:nvSpPr>
        <p:spPr>
          <a:xfrm>
            <a:off x="685800" y="279400"/>
            <a:ext cx="7772400" cy="615950"/>
          </a:xfrm>
          <a:noFill/>
        </p:spPr>
        <p:txBody>
          <a:bodyPr/>
          <a:lstStyle/>
          <a:p>
            <a:r>
              <a:rPr lang="zh-TW" altLang="en-US" sz="3200" b="1">
                <a:solidFill>
                  <a:schemeClr val="tx1"/>
                </a:solidFill>
                <a:ea typeface="標楷體" panose="03000509000000000000" pitchFamily="65" charset="-120"/>
              </a:rPr>
              <a:t>契約變更一覽表附記</a:t>
            </a:r>
          </a:p>
        </p:txBody>
      </p:sp>
      <p:sp>
        <p:nvSpPr>
          <p:cNvPr id="120835" name="Text Box 3">
            <a:extLst>
              <a:ext uri="{FF2B5EF4-FFF2-40B4-BE49-F238E27FC236}">
                <a16:creationId xmlns:a16="http://schemas.microsoft.com/office/drawing/2014/main" id="{C380217F-B279-45F9-9AFF-939C20D75CBA}"/>
              </a:ext>
            </a:extLst>
          </p:cNvPr>
          <p:cNvSpPr txBox="1">
            <a:spLocks noChangeArrowheads="1"/>
          </p:cNvSpPr>
          <p:nvPr/>
        </p:nvSpPr>
        <p:spPr bwMode="auto">
          <a:xfrm>
            <a:off x="495300" y="1206500"/>
            <a:ext cx="8166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pic>
        <p:nvPicPr>
          <p:cNvPr id="6" name="圖片 5">
            <a:extLst>
              <a:ext uri="{FF2B5EF4-FFF2-40B4-BE49-F238E27FC236}">
                <a16:creationId xmlns:a16="http://schemas.microsoft.com/office/drawing/2014/main" id="{99EC1C1D-DB34-4608-9A65-B1105029E18F}"/>
              </a:ext>
            </a:extLst>
          </p:cNvPr>
          <p:cNvPicPr>
            <a:picLocks noChangeAspect="1"/>
          </p:cNvPicPr>
          <p:nvPr/>
        </p:nvPicPr>
        <p:blipFill rotWithShape="1">
          <a:blip r:embed="rId3"/>
          <a:srcRect l="8246" t="63398" r="8771" b="9467"/>
          <a:stretch/>
        </p:blipFill>
        <p:spPr>
          <a:xfrm>
            <a:off x="250825" y="1125538"/>
            <a:ext cx="8562975" cy="4651375"/>
          </a:xfrm>
          <a:prstGeom prst="rect">
            <a:avLst/>
          </a:prstGeom>
          <a:ln>
            <a:noFill/>
          </a:ln>
          <a:effectLst>
            <a:outerShdw blurRad="190500" algn="tl" rotWithShape="0">
              <a:srgbClr val="000000">
                <a:alpha val="70000"/>
              </a:srgbClr>
            </a:outerShdw>
          </a:effectLst>
        </p:spPr>
      </p:pic>
      <p:cxnSp>
        <p:nvCxnSpPr>
          <p:cNvPr id="120837" name="直線接點 6">
            <a:extLst>
              <a:ext uri="{FF2B5EF4-FFF2-40B4-BE49-F238E27FC236}">
                <a16:creationId xmlns:a16="http://schemas.microsoft.com/office/drawing/2014/main" id="{198581F5-166A-4465-9355-03B544F8E546}"/>
              </a:ext>
            </a:extLst>
          </p:cNvPr>
          <p:cNvCxnSpPr>
            <a:cxnSpLocks noChangeShapeType="1"/>
          </p:cNvCxnSpPr>
          <p:nvPr/>
        </p:nvCxnSpPr>
        <p:spPr bwMode="auto">
          <a:xfrm>
            <a:off x="990600" y="2524125"/>
            <a:ext cx="16891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20838" name="直線接點 10">
            <a:extLst>
              <a:ext uri="{FF2B5EF4-FFF2-40B4-BE49-F238E27FC236}">
                <a16:creationId xmlns:a16="http://schemas.microsoft.com/office/drawing/2014/main" id="{262C69F5-7F84-458A-99C5-A7714A54E6B8}"/>
              </a:ext>
            </a:extLst>
          </p:cNvPr>
          <p:cNvCxnSpPr>
            <a:cxnSpLocks noChangeShapeType="1"/>
          </p:cNvCxnSpPr>
          <p:nvPr/>
        </p:nvCxnSpPr>
        <p:spPr bwMode="auto">
          <a:xfrm>
            <a:off x="4356100" y="2530475"/>
            <a:ext cx="1008063"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cxnSp>
        <p:nvCxnSpPr>
          <p:cNvPr id="120839" name="直線接點 11">
            <a:extLst>
              <a:ext uri="{FF2B5EF4-FFF2-40B4-BE49-F238E27FC236}">
                <a16:creationId xmlns:a16="http://schemas.microsoft.com/office/drawing/2014/main" id="{C3776F54-8463-4BA5-8556-D33BDBCF4057}"/>
              </a:ext>
            </a:extLst>
          </p:cNvPr>
          <p:cNvCxnSpPr>
            <a:cxnSpLocks noChangeShapeType="1"/>
          </p:cNvCxnSpPr>
          <p:nvPr/>
        </p:nvCxnSpPr>
        <p:spPr bwMode="auto">
          <a:xfrm>
            <a:off x="5724525" y="2524125"/>
            <a:ext cx="107950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cxnSp>
        <p:nvCxnSpPr>
          <p:cNvPr id="120840" name="直線接點 13">
            <a:extLst>
              <a:ext uri="{FF2B5EF4-FFF2-40B4-BE49-F238E27FC236}">
                <a16:creationId xmlns:a16="http://schemas.microsoft.com/office/drawing/2014/main" id="{8BDE8C8A-248C-4099-966E-0720B4F728DC}"/>
              </a:ext>
            </a:extLst>
          </p:cNvPr>
          <p:cNvCxnSpPr>
            <a:cxnSpLocks noChangeShapeType="1"/>
          </p:cNvCxnSpPr>
          <p:nvPr/>
        </p:nvCxnSpPr>
        <p:spPr bwMode="auto">
          <a:xfrm>
            <a:off x="5237163" y="3392488"/>
            <a:ext cx="630237"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pic>
        <p:nvPicPr>
          <p:cNvPr id="2" name="圖片 5">
            <a:extLst>
              <a:ext uri="{FF2B5EF4-FFF2-40B4-BE49-F238E27FC236}">
                <a16:creationId xmlns:a16="http://schemas.microsoft.com/office/drawing/2014/main" id="{98F57787-1AA0-47F6-9115-D5F892D9D00F}"/>
              </a:ext>
            </a:extLst>
          </p:cNvPr>
          <p:cNvPicPr>
            <a:picLocks noChangeAspect="1"/>
          </p:cNvPicPr>
          <p:nvPr/>
        </p:nvPicPr>
        <p:blipFill rotWithShape="1">
          <a:blip r:embed="rId3"/>
          <a:srcRect l="8246" t="63398" r="8771" b="9467"/>
          <a:stretch/>
        </p:blipFill>
        <p:spPr>
          <a:xfrm>
            <a:off x="250825" y="1125538"/>
            <a:ext cx="8562975" cy="4651375"/>
          </a:xfrm>
          <a:prstGeom prst="rect">
            <a:avLst/>
          </a:prstGeom>
          <a:ln>
            <a:noFill/>
          </a:ln>
          <a:effectLst>
            <a:outerShdw blurRad="190500" algn="tl" rotWithShape="0">
              <a:srgbClr val="000000">
                <a:alpha val="70000"/>
              </a:srgbClr>
            </a:outerShdw>
          </a:effectLst>
        </p:spPr>
      </p:pic>
      <p:cxnSp>
        <p:nvCxnSpPr>
          <p:cNvPr id="120842" name="直線接點 13">
            <a:extLst>
              <a:ext uri="{FF2B5EF4-FFF2-40B4-BE49-F238E27FC236}">
                <a16:creationId xmlns:a16="http://schemas.microsoft.com/office/drawing/2014/main" id="{44C511A4-95DA-4991-BA17-23FE769466E6}"/>
              </a:ext>
            </a:extLst>
          </p:cNvPr>
          <p:cNvCxnSpPr>
            <a:cxnSpLocks noChangeShapeType="1"/>
          </p:cNvCxnSpPr>
          <p:nvPr/>
        </p:nvCxnSpPr>
        <p:spPr bwMode="auto">
          <a:xfrm>
            <a:off x="5292725" y="3794125"/>
            <a:ext cx="630238"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20843" name="直線接點 11">
            <a:extLst>
              <a:ext uri="{FF2B5EF4-FFF2-40B4-BE49-F238E27FC236}">
                <a16:creationId xmlns:a16="http://schemas.microsoft.com/office/drawing/2014/main" id="{BD210A82-D2AA-4E93-88C8-FD1481589C4D}"/>
              </a:ext>
            </a:extLst>
          </p:cNvPr>
          <p:cNvCxnSpPr>
            <a:cxnSpLocks noChangeShapeType="1"/>
          </p:cNvCxnSpPr>
          <p:nvPr/>
        </p:nvCxnSpPr>
        <p:spPr bwMode="auto">
          <a:xfrm>
            <a:off x="5765800" y="2759075"/>
            <a:ext cx="1079500"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cxnSp>
        <p:nvCxnSpPr>
          <p:cNvPr id="120844" name="直線接點 6">
            <a:extLst>
              <a:ext uri="{FF2B5EF4-FFF2-40B4-BE49-F238E27FC236}">
                <a16:creationId xmlns:a16="http://schemas.microsoft.com/office/drawing/2014/main" id="{2E64ED57-3BFD-4F78-9A44-5742171A4E2B}"/>
              </a:ext>
            </a:extLst>
          </p:cNvPr>
          <p:cNvCxnSpPr>
            <a:cxnSpLocks noChangeShapeType="1"/>
          </p:cNvCxnSpPr>
          <p:nvPr/>
        </p:nvCxnSpPr>
        <p:spPr bwMode="auto">
          <a:xfrm>
            <a:off x="1031875" y="2759075"/>
            <a:ext cx="16891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20845" name="直線接點 10">
            <a:extLst>
              <a:ext uri="{FF2B5EF4-FFF2-40B4-BE49-F238E27FC236}">
                <a16:creationId xmlns:a16="http://schemas.microsoft.com/office/drawing/2014/main" id="{93780563-3E62-4E48-B07E-46E6ACE33A59}"/>
              </a:ext>
            </a:extLst>
          </p:cNvPr>
          <p:cNvCxnSpPr>
            <a:cxnSpLocks noChangeShapeType="1"/>
          </p:cNvCxnSpPr>
          <p:nvPr/>
        </p:nvCxnSpPr>
        <p:spPr bwMode="auto">
          <a:xfrm>
            <a:off x="4397375" y="2765425"/>
            <a:ext cx="1008063" cy="0"/>
          </a:xfrm>
          <a:prstGeom prst="line">
            <a:avLst/>
          </a:prstGeom>
          <a:noFill/>
          <a:ln w="38100" algn="ctr">
            <a:solidFill>
              <a:srgbClr val="0000FF"/>
            </a:solidFill>
            <a:round/>
            <a:headEnd/>
            <a:tailEnd/>
          </a:ln>
          <a:extLst>
            <a:ext uri="{909E8E84-426E-40DD-AFC4-6F175D3DCCD1}">
              <a14:hiddenFill xmlns:a14="http://schemas.microsoft.com/office/drawing/2010/main">
                <a:noFill/>
              </a14:hiddenFill>
            </a:ext>
          </a:extLst>
        </p:spPr>
      </p:cxnSp>
      <p:sp>
        <p:nvSpPr>
          <p:cNvPr id="18" name="五角星形 17">
            <a:extLst>
              <a:ext uri="{FF2B5EF4-FFF2-40B4-BE49-F238E27FC236}">
                <a16:creationId xmlns:a16="http://schemas.microsoft.com/office/drawing/2014/main" id="{108F154F-46B1-4BB4-B1CE-97126A69BB55}"/>
              </a:ext>
            </a:extLst>
          </p:cNvPr>
          <p:cNvSpPr/>
          <p:nvPr/>
        </p:nvSpPr>
        <p:spPr bwMode="auto">
          <a:xfrm>
            <a:off x="312738" y="3241675"/>
            <a:ext cx="215900" cy="1698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spAutoFit/>
          </a:bodyPr>
          <a:lstStyle/>
          <a:p>
            <a:pPr marL="452438" indent="-452438" eaLnBrk="1" hangingPunct="1">
              <a:spcBef>
                <a:spcPct val="20000"/>
              </a:spcBef>
              <a:buClr>
                <a:srgbClr val="0000FF"/>
              </a:buClr>
              <a:buFont typeface="Wingdings" pitchFamily="2" charset="2"/>
              <a:buChar char="¢"/>
              <a:defRPr/>
            </a:pPr>
            <a:endParaRPr lang="zh-TW" altLang="en-US" sz="2400" b="1">
              <a:latin typeface="Century Schoolbook" pitchFamily="18" charset="0"/>
              <a:ea typeface="新細明體" pitchFamily="18" charset="-120"/>
            </a:endParaRPr>
          </a:p>
        </p:txBody>
      </p:sp>
      <p:sp>
        <p:nvSpPr>
          <p:cNvPr id="16" name="五角星形 15">
            <a:extLst>
              <a:ext uri="{FF2B5EF4-FFF2-40B4-BE49-F238E27FC236}">
                <a16:creationId xmlns:a16="http://schemas.microsoft.com/office/drawing/2014/main" id="{313BA173-9B09-427F-99E5-085DF575741E}"/>
              </a:ext>
            </a:extLst>
          </p:cNvPr>
          <p:cNvSpPr/>
          <p:nvPr/>
        </p:nvSpPr>
        <p:spPr bwMode="auto">
          <a:xfrm>
            <a:off x="296863" y="2538413"/>
            <a:ext cx="215900" cy="16827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spAutoFit/>
          </a:bodyPr>
          <a:lstStyle/>
          <a:p>
            <a:pPr marL="452438" indent="-452438" eaLnBrk="1" hangingPunct="1">
              <a:spcBef>
                <a:spcPct val="20000"/>
              </a:spcBef>
              <a:buClr>
                <a:srgbClr val="0000FF"/>
              </a:buClr>
              <a:buFont typeface="Wingdings" pitchFamily="2" charset="2"/>
              <a:buChar char="¢"/>
              <a:defRPr/>
            </a:pPr>
            <a:endParaRPr lang="zh-TW" altLang="en-US" sz="2400" b="1">
              <a:latin typeface="Century Schoolbook" pitchFamily="18" charset="0"/>
              <a:ea typeface="新細明體" pitchFamily="18" charset="-120"/>
            </a:endParaRPr>
          </a:p>
        </p:txBody>
      </p:sp>
      <p:sp>
        <p:nvSpPr>
          <p:cNvPr id="17" name="五角星形 16">
            <a:extLst>
              <a:ext uri="{FF2B5EF4-FFF2-40B4-BE49-F238E27FC236}">
                <a16:creationId xmlns:a16="http://schemas.microsoft.com/office/drawing/2014/main" id="{130CEFF3-2DBE-4765-A54D-6CD9838F2A48}"/>
              </a:ext>
            </a:extLst>
          </p:cNvPr>
          <p:cNvSpPr/>
          <p:nvPr/>
        </p:nvSpPr>
        <p:spPr bwMode="auto">
          <a:xfrm>
            <a:off x="312738" y="2886075"/>
            <a:ext cx="215900" cy="169863"/>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spAutoFit/>
          </a:bodyPr>
          <a:lstStyle/>
          <a:p>
            <a:pPr marL="452438" indent="-452438" eaLnBrk="1" hangingPunct="1">
              <a:spcBef>
                <a:spcPct val="20000"/>
              </a:spcBef>
              <a:buClr>
                <a:srgbClr val="0000FF"/>
              </a:buClr>
              <a:buFont typeface="Wingdings" pitchFamily="2" charset="2"/>
              <a:buChar char="¢"/>
              <a:defRPr/>
            </a:pPr>
            <a:endParaRPr lang="zh-TW" altLang="en-US" sz="2400" b="1">
              <a:latin typeface="Century Schoolbook" pitchFamily="18" charset="0"/>
              <a:ea typeface="新細明體" pitchFamily="18" charset="-120"/>
            </a:endParaRPr>
          </a:p>
        </p:txBody>
      </p:sp>
      <p:sp>
        <p:nvSpPr>
          <p:cNvPr id="120849" name="Line 40">
            <a:extLst>
              <a:ext uri="{FF2B5EF4-FFF2-40B4-BE49-F238E27FC236}">
                <a16:creationId xmlns:a16="http://schemas.microsoft.com/office/drawing/2014/main" id="{289C9683-7520-4E2D-A15C-34581C5C8CC2}"/>
              </a:ext>
            </a:extLst>
          </p:cNvPr>
          <p:cNvSpPr>
            <a:spLocks noChangeShapeType="1"/>
          </p:cNvSpPr>
          <p:nvPr/>
        </p:nvSpPr>
        <p:spPr bwMode="auto">
          <a:xfrm>
            <a:off x="4986338" y="4446588"/>
            <a:ext cx="3602037"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spAutoFit/>
          </a:bodyPr>
          <a:lstStyle/>
          <a:p>
            <a:endParaRPr lang="zh-TW" altLang="en-US"/>
          </a:p>
        </p:txBody>
      </p:sp>
      <p:sp>
        <p:nvSpPr>
          <p:cNvPr id="120850" name="Line 41">
            <a:extLst>
              <a:ext uri="{FF2B5EF4-FFF2-40B4-BE49-F238E27FC236}">
                <a16:creationId xmlns:a16="http://schemas.microsoft.com/office/drawing/2014/main" id="{ED7F4E1B-C8FB-4B64-888C-1DE3037B6B70}"/>
              </a:ext>
            </a:extLst>
          </p:cNvPr>
          <p:cNvSpPr>
            <a:spLocks noChangeShapeType="1"/>
          </p:cNvSpPr>
          <p:nvPr/>
        </p:nvSpPr>
        <p:spPr bwMode="auto">
          <a:xfrm>
            <a:off x="1025525" y="4779963"/>
            <a:ext cx="4586288" cy="0"/>
          </a:xfrm>
          <a:prstGeom prst="line">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spAutoFit/>
          </a:bodyPr>
          <a:lstStyle/>
          <a:p>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72927-B74B-E7E7-F3CA-33DF4166C21B}"/>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D0490449-C6DB-799D-101B-98B74AEFE1AC}"/>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None/>
            </a:pPr>
            <a:r>
              <a:rPr lang="zh-TW" altLang="en-US" dirty="0">
                <a:latin typeface="標楷體" panose="03000509000000000000" pitchFamily="65" charset="-120"/>
                <a:ea typeface="標楷體" panose="03000509000000000000" pitchFamily="65" charset="-120"/>
              </a:rPr>
              <a:t>機關採購工作及審查小組設置及作業辦法</a:t>
            </a:r>
          </a:p>
          <a:p>
            <a:pPr algn="ctr">
              <a:lnSpc>
                <a:spcPct val="100000"/>
              </a:lnSpc>
              <a:spcBef>
                <a:spcPct val="0"/>
              </a:spcBef>
              <a:buFont typeface="Arial" panose="020B0604020202020204" pitchFamily="34" charset="0"/>
              <a:buNone/>
            </a:pPr>
            <a:endParaRPr lang="zh-TW" altLang="en-US"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CFCE7647-0583-6C08-6D6B-4A0FBCD268C6}"/>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987425" indent="0">
              <a:lnSpc>
                <a:spcPct val="100000"/>
              </a:lnSpc>
              <a:spcBef>
                <a:spcPts val="600"/>
              </a:spcBef>
              <a:buNone/>
            </a:pPr>
            <a:r>
              <a:rPr lang="zh-TW" altLang="en-US" dirty="0">
                <a:latin typeface="標楷體" panose="03000509000000000000" pitchFamily="65" charset="-120"/>
                <a:ea typeface="標楷體" panose="03000509000000000000" pitchFamily="65" charset="-120"/>
              </a:rPr>
              <a:t>本小組開會時，得視議題需要，邀請相關機關人員或專家、學者列席，協助審查及提供諮詢；並</a:t>
            </a:r>
            <a:r>
              <a:rPr lang="zh-TW" altLang="en-US" u="sng" dirty="0">
                <a:solidFill>
                  <a:srgbClr val="FF0000"/>
                </a:solidFill>
                <a:latin typeface="標楷體" panose="03000509000000000000" pitchFamily="65" charset="-120"/>
                <a:ea typeface="標楷體" panose="03000509000000000000" pitchFamily="65" charset="-120"/>
              </a:rPr>
              <a:t>應</a:t>
            </a:r>
            <a:r>
              <a:rPr lang="zh-TW" altLang="en-US" dirty="0">
                <a:latin typeface="標楷體" panose="03000509000000000000" pitchFamily="65" charset="-120"/>
                <a:ea typeface="標楷體" panose="03000509000000000000" pitchFamily="65" charset="-120"/>
              </a:rPr>
              <a:t>通知機關主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會</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計及政風單位列席，依權責協助提供意見。（</a:t>
            </a:r>
            <a:r>
              <a:rPr lang="en-US" altLang="zh-TW" spc="-150" dirty="0">
                <a:solidFill>
                  <a:srgbClr val="FF0000"/>
                </a:solidFill>
                <a:latin typeface="標楷體" pitchFamily="65" charset="-120"/>
                <a:ea typeface="標楷體" pitchFamily="65" charset="-120"/>
              </a:rPr>
              <a:t>§</a:t>
            </a:r>
            <a:r>
              <a:rPr lang="en-US" altLang="zh-TW" dirty="0">
                <a:solidFill>
                  <a:srgbClr val="FF0000"/>
                </a:solidFill>
                <a:latin typeface="標楷體" panose="03000509000000000000" pitchFamily="65" charset="-120"/>
                <a:ea typeface="標楷體" panose="03000509000000000000" pitchFamily="65" charset="-120"/>
              </a:rPr>
              <a:t>5</a:t>
            </a:r>
            <a:r>
              <a:rPr lang="en-US" altLang="zh-TW" dirty="0">
                <a:latin typeface="標楷體" panose="03000509000000000000" pitchFamily="65" charset="-120"/>
                <a:ea typeface="標楷體" panose="03000509000000000000" pitchFamily="65" charset="-120"/>
              </a:rPr>
              <a:t>Ⅲ</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987425" indent="0" algn="just">
              <a:spcBef>
                <a:spcPts val="600"/>
              </a:spcBef>
              <a:buNone/>
            </a:pP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679206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10">
            <a:extLst>
              <a:ext uri="{FF2B5EF4-FFF2-40B4-BE49-F238E27FC236}">
                <a16:creationId xmlns:a16="http://schemas.microsoft.com/office/drawing/2014/main" id="{F6303D0F-D5E4-4EFB-93E2-705747C3D29A}"/>
              </a:ext>
            </a:extLst>
          </p:cNvPr>
          <p:cNvSpPr txBox="1">
            <a:spLocks noChangeArrowheads="1"/>
          </p:cNvSpPr>
          <p:nvPr/>
        </p:nvSpPr>
        <p:spPr bwMode="auto">
          <a:xfrm>
            <a:off x="990600" y="323850"/>
            <a:ext cx="7953375" cy="2085975"/>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600" b="0">
                <a:solidFill>
                  <a:schemeClr val="tx1"/>
                </a:solidFill>
                <a:latin typeface="標楷體" panose="03000509000000000000" pitchFamily="65" charset="-120"/>
                <a:ea typeface="標楷體" panose="03000509000000000000" pitchFamily="65" charset="-120"/>
              </a:rPr>
              <a:t>600</a:t>
            </a:r>
            <a:r>
              <a:rPr lang="zh-TW" altLang="en-US" sz="2600" b="0">
                <a:solidFill>
                  <a:schemeClr val="tx1"/>
                </a:solidFill>
                <a:latin typeface="標楷體" panose="03000509000000000000" pitchFamily="65" charset="-120"/>
                <a:ea typeface="標楷體" panose="03000509000000000000" pitchFamily="65" charset="-120"/>
              </a:rPr>
              <a:t>萬元之工程採購，機關辦理第</a:t>
            </a:r>
            <a:r>
              <a:rPr lang="en-US" altLang="zh-TW" sz="2600" b="0">
                <a:solidFill>
                  <a:schemeClr val="tx1"/>
                </a:solidFill>
                <a:latin typeface="標楷體" panose="03000509000000000000" pitchFamily="65" charset="-120"/>
                <a:ea typeface="標楷體" panose="03000509000000000000" pitchFamily="65" charset="-120"/>
              </a:rPr>
              <a:t>1</a:t>
            </a:r>
            <a:r>
              <a:rPr lang="zh-TW" altLang="en-US" sz="2600" b="0">
                <a:solidFill>
                  <a:schemeClr val="tx1"/>
                </a:solidFill>
                <a:latin typeface="標楷體" panose="03000509000000000000" pitchFamily="65" charset="-120"/>
                <a:ea typeface="標楷體" panose="03000509000000000000" pitchFamily="65" charset="-120"/>
              </a:rPr>
              <a:t>次契約變更，</a:t>
            </a:r>
            <a:r>
              <a:rPr lang="zh-TW" altLang="en-US" sz="2600" b="0">
                <a:solidFill>
                  <a:srgbClr val="0000FF"/>
                </a:solidFill>
                <a:latin typeface="標楷體" panose="03000509000000000000" pitchFamily="65" charset="-120"/>
                <a:ea typeface="標楷體" panose="03000509000000000000" pitchFamily="65" charset="-120"/>
              </a:rPr>
              <a:t>原契約項目加帳</a:t>
            </a:r>
            <a:r>
              <a:rPr lang="en-US" altLang="zh-TW" sz="2600" b="0">
                <a:solidFill>
                  <a:srgbClr val="0000FF"/>
                </a:solidFill>
                <a:latin typeface="標楷體" panose="03000509000000000000" pitchFamily="65" charset="-120"/>
                <a:ea typeface="標楷體" panose="03000509000000000000" pitchFamily="65" charset="-120"/>
              </a:rPr>
              <a:t>30</a:t>
            </a:r>
            <a:r>
              <a:rPr lang="zh-TW" altLang="en-US" sz="2600" b="0">
                <a:solidFill>
                  <a:srgbClr val="0000FF"/>
                </a:solidFill>
                <a:latin typeface="標楷體" panose="03000509000000000000" pitchFamily="65" charset="-120"/>
                <a:ea typeface="標楷體" panose="03000509000000000000" pitchFamily="65" charset="-120"/>
              </a:rPr>
              <a:t>萬元</a:t>
            </a:r>
            <a:r>
              <a:rPr lang="zh-TW" altLang="en-US" sz="2600" b="0">
                <a:solidFill>
                  <a:schemeClr val="tx1"/>
                </a:solidFill>
                <a:latin typeface="標楷體" panose="03000509000000000000" pitchFamily="65" charset="-120"/>
                <a:ea typeface="標楷體" panose="03000509000000000000" pitchFamily="65" charset="-120"/>
              </a:rPr>
              <a:t>，原契約項目減帳</a:t>
            </a:r>
            <a:r>
              <a:rPr lang="en-US" altLang="zh-TW" sz="2600" b="0">
                <a:solidFill>
                  <a:schemeClr val="tx1"/>
                </a:solidFill>
                <a:latin typeface="標楷體" panose="03000509000000000000" pitchFamily="65" charset="-120"/>
                <a:ea typeface="標楷體" panose="03000509000000000000" pitchFamily="65" charset="-120"/>
              </a:rPr>
              <a:t>25</a:t>
            </a:r>
            <a:r>
              <a:rPr lang="zh-TW" altLang="en-US" sz="2600" b="0">
                <a:solidFill>
                  <a:schemeClr val="tx1"/>
                </a:solidFill>
                <a:latin typeface="標楷體" panose="03000509000000000000" pitchFamily="65" charset="-120"/>
                <a:ea typeface="標楷體" panose="03000509000000000000" pitchFamily="65" charset="-120"/>
              </a:rPr>
              <a:t>萬元，</a:t>
            </a:r>
            <a:r>
              <a:rPr lang="zh-TW" altLang="en-US" sz="2600" b="0">
                <a:solidFill>
                  <a:srgbClr val="0000FF"/>
                </a:solidFill>
                <a:latin typeface="標楷體" panose="03000509000000000000" pitchFamily="65" charset="-120"/>
                <a:ea typeface="標楷體" panose="03000509000000000000" pitchFamily="65" charset="-120"/>
              </a:rPr>
              <a:t>新增項目加帳</a:t>
            </a:r>
            <a:r>
              <a:rPr lang="en-US" altLang="zh-TW" sz="2600" b="0">
                <a:solidFill>
                  <a:srgbClr val="0000FF"/>
                </a:solidFill>
                <a:latin typeface="標楷體" panose="03000509000000000000" pitchFamily="65" charset="-120"/>
                <a:ea typeface="標楷體" panose="03000509000000000000" pitchFamily="65" charset="-120"/>
              </a:rPr>
              <a:t>5</a:t>
            </a:r>
            <a:r>
              <a:rPr lang="zh-TW" altLang="en-US" sz="2600" b="0">
                <a:solidFill>
                  <a:srgbClr val="0000FF"/>
                </a:solidFill>
                <a:latin typeface="標楷體" panose="03000509000000000000" pitchFamily="65" charset="-120"/>
                <a:ea typeface="標楷體" panose="03000509000000000000" pitchFamily="65" charset="-120"/>
              </a:rPr>
              <a:t>萬元</a:t>
            </a:r>
            <a:r>
              <a:rPr lang="zh-TW" altLang="en-US" sz="22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變更部分之累計金額</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核准規定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辦理依據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監辦規定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本次契約變更是否須辦理決標公告、彙送</a:t>
            </a:r>
            <a:r>
              <a:rPr lang="en-US" altLang="zh-TW" sz="2600" b="0">
                <a:solidFill>
                  <a:schemeClr val="tx1"/>
                </a:solidFill>
                <a:latin typeface="標楷體" panose="03000509000000000000" pitchFamily="65" charset="-120"/>
                <a:ea typeface="標楷體" panose="03000509000000000000" pitchFamily="65" charset="-120"/>
              </a:rPr>
              <a:t>?</a:t>
            </a:r>
          </a:p>
        </p:txBody>
      </p:sp>
      <p:sp>
        <p:nvSpPr>
          <p:cNvPr id="122883" name="向右箭號圖說文字 3">
            <a:extLst>
              <a:ext uri="{FF2B5EF4-FFF2-40B4-BE49-F238E27FC236}">
                <a16:creationId xmlns:a16="http://schemas.microsoft.com/office/drawing/2014/main" id="{3C3736E7-A6AC-436E-AC14-72C0A7A79D4F}"/>
              </a:ext>
            </a:extLst>
          </p:cNvPr>
          <p:cNvSpPr>
            <a:spLocks noChangeArrowheads="1"/>
          </p:cNvSpPr>
          <p:nvPr/>
        </p:nvSpPr>
        <p:spPr bwMode="auto">
          <a:xfrm>
            <a:off x="331788" y="357188"/>
            <a:ext cx="758825" cy="2208212"/>
          </a:xfrm>
          <a:prstGeom prst="rightArrowCallout">
            <a:avLst>
              <a:gd name="adj1" fmla="val 16867"/>
              <a:gd name="adj2" fmla="val 16867"/>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22884" name="文字方塊 4">
            <a:extLst>
              <a:ext uri="{FF2B5EF4-FFF2-40B4-BE49-F238E27FC236}">
                <a16:creationId xmlns:a16="http://schemas.microsoft.com/office/drawing/2014/main" id="{1BCD7397-1C55-4133-B470-79778601D008}"/>
              </a:ext>
            </a:extLst>
          </p:cNvPr>
          <p:cNvSpPr txBox="1">
            <a:spLocks noChangeArrowheads="1"/>
          </p:cNvSpPr>
          <p:nvPr/>
        </p:nvSpPr>
        <p:spPr bwMode="auto">
          <a:xfrm>
            <a:off x="288925" y="738188"/>
            <a:ext cx="5810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122885" name="Text Box 32">
            <a:extLst>
              <a:ext uri="{FF2B5EF4-FFF2-40B4-BE49-F238E27FC236}">
                <a16:creationId xmlns:a16="http://schemas.microsoft.com/office/drawing/2014/main" id="{C86C509C-A57D-4735-8900-4494953F7D19}"/>
              </a:ext>
            </a:extLst>
          </p:cNvPr>
          <p:cNvSpPr txBox="1">
            <a:spLocks noChangeArrowheads="1"/>
          </p:cNvSpPr>
          <p:nvPr/>
        </p:nvSpPr>
        <p:spPr bwMode="auto">
          <a:xfrm>
            <a:off x="860425" y="2522538"/>
            <a:ext cx="8062913" cy="1200150"/>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Tx/>
              <a:buChar char="•"/>
            </a:pPr>
            <a:r>
              <a:rPr lang="zh-TW" altLang="en-US" sz="2400" b="0">
                <a:solidFill>
                  <a:srgbClr val="FF0000"/>
                </a:solidFill>
                <a:latin typeface="Calibri" panose="020F0502020204030204" pitchFamily="34" charset="0"/>
                <a:ea typeface="標楷體" panose="03000509000000000000" pitchFamily="65" charset="-120"/>
              </a:rPr>
              <a:t>變更部分之累計金額</a:t>
            </a:r>
            <a:r>
              <a:rPr lang="en-US" altLang="zh-TW" sz="2400" b="0">
                <a:solidFill>
                  <a:srgbClr val="FF0000"/>
                </a:solidFill>
                <a:latin typeface="Calibri" panose="020F0502020204030204" pitchFamily="34" charset="0"/>
                <a:ea typeface="標楷體" panose="03000509000000000000" pitchFamily="65" charset="-120"/>
              </a:rPr>
              <a:t>=30</a:t>
            </a:r>
            <a:r>
              <a:rPr lang="zh-TW" altLang="en-US" sz="2400" b="0">
                <a:solidFill>
                  <a:srgbClr val="FF0000"/>
                </a:solidFill>
                <a:latin typeface="Calibri" panose="020F0502020204030204" pitchFamily="34" charset="0"/>
                <a:ea typeface="標楷體" panose="03000509000000000000" pitchFamily="65" charset="-120"/>
              </a:rPr>
              <a:t>萬</a:t>
            </a:r>
            <a:r>
              <a:rPr lang="en-US" altLang="zh-TW" sz="2400" b="0">
                <a:solidFill>
                  <a:srgbClr val="FF0000"/>
                </a:solidFill>
                <a:latin typeface="Calibri" panose="020F0502020204030204" pitchFamily="34" charset="0"/>
                <a:ea typeface="標楷體" panose="03000509000000000000" pitchFamily="65" charset="-120"/>
              </a:rPr>
              <a:t>+25</a:t>
            </a:r>
            <a:r>
              <a:rPr lang="zh-TW" altLang="en-US" sz="2400" b="0">
                <a:solidFill>
                  <a:srgbClr val="FF0000"/>
                </a:solidFill>
                <a:latin typeface="Calibri" panose="020F0502020204030204" pitchFamily="34" charset="0"/>
                <a:ea typeface="標楷體" panose="03000509000000000000" pitchFamily="65" charset="-120"/>
              </a:rPr>
              <a:t>萬</a:t>
            </a:r>
            <a:r>
              <a:rPr lang="en-US" altLang="zh-TW" sz="2400" b="0">
                <a:solidFill>
                  <a:srgbClr val="FF0000"/>
                </a:solidFill>
                <a:latin typeface="Calibri" panose="020F0502020204030204" pitchFamily="34" charset="0"/>
                <a:ea typeface="標楷體" panose="03000509000000000000" pitchFamily="65" charset="-120"/>
              </a:rPr>
              <a:t>+5</a:t>
            </a:r>
            <a:r>
              <a:rPr lang="zh-TW" altLang="en-US" sz="2400" b="0">
                <a:solidFill>
                  <a:srgbClr val="FF0000"/>
                </a:solidFill>
                <a:latin typeface="Calibri" panose="020F0502020204030204" pitchFamily="34" charset="0"/>
                <a:ea typeface="標楷體" panose="03000509000000000000" pitchFamily="65" charset="-120"/>
              </a:rPr>
              <a:t>萬</a:t>
            </a:r>
            <a:r>
              <a:rPr lang="en-US" altLang="zh-TW" sz="2400" b="0">
                <a:solidFill>
                  <a:srgbClr val="FF0000"/>
                </a:solidFill>
                <a:latin typeface="Calibri" panose="020F0502020204030204" pitchFamily="34" charset="0"/>
                <a:ea typeface="標楷體" panose="03000509000000000000" pitchFamily="65" charset="-120"/>
              </a:rPr>
              <a:t>=60</a:t>
            </a:r>
            <a:r>
              <a:rPr lang="zh-TW" altLang="en-US" sz="2400" b="0">
                <a:solidFill>
                  <a:srgbClr val="FF0000"/>
                </a:solidFill>
                <a:latin typeface="Calibri" panose="020F0502020204030204" pitchFamily="34" charset="0"/>
                <a:ea typeface="標楷體" panose="03000509000000000000" pitchFamily="65" charset="-120"/>
              </a:rPr>
              <a:t>萬</a:t>
            </a:r>
            <a:r>
              <a:rPr lang="en-US" altLang="zh-TW" sz="2400" b="0">
                <a:solidFill>
                  <a:srgbClr val="FF0000"/>
                </a:solidFill>
                <a:latin typeface="Calibri" panose="020F0502020204030204" pitchFamily="34" charset="0"/>
                <a:ea typeface="標楷體" panose="03000509000000000000" pitchFamily="65" charset="-120"/>
              </a:rPr>
              <a:t>(</a:t>
            </a:r>
            <a:r>
              <a:rPr lang="zh-TW" altLang="en-US" sz="2400" b="0">
                <a:solidFill>
                  <a:srgbClr val="FF0000"/>
                </a:solidFill>
                <a:latin typeface="Calibri" panose="020F0502020204030204" pitchFamily="34" charset="0"/>
                <a:ea typeface="標楷體" panose="03000509000000000000" pitchFamily="65" charset="-120"/>
              </a:rPr>
              <a:t>未達公告金額</a:t>
            </a:r>
            <a:r>
              <a:rPr lang="en-US" altLang="zh-TW" sz="2400" b="0">
                <a:solidFill>
                  <a:srgbClr val="FF0000"/>
                </a:solidFill>
                <a:latin typeface="Calibri" panose="020F0502020204030204" pitchFamily="34" charset="0"/>
                <a:ea typeface="標楷體" panose="03000509000000000000" pitchFamily="65" charset="-120"/>
              </a:rPr>
              <a:t>)</a:t>
            </a:r>
          </a:p>
          <a:p>
            <a:pPr eaLnBrk="1" hangingPunct="1">
              <a:lnSpc>
                <a:spcPct val="100000"/>
              </a:lnSpc>
              <a:spcBef>
                <a:spcPct val="0"/>
              </a:spcBef>
              <a:buFontTx/>
              <a:buChar char="•"/>
            </a:pPr>
            <a:r>
              <a:rPr lang="zh-TW" altLang="en-US" sz="2400" b="0">
                <a:solidFill>
                  <a:srgbClr val="0000FF"/>
                </a:solidFill>
                <a:latin typeface="Calibri" panose="020F0502020204030204" pitchFamily="34" charset="0"/>
                <a:ea typeface="標楷體" panose="03000509000000000000" pitchFamily="65" charset="-120"/>
              </a:rPr>
              <a:t>加帳累計金額</a:t>
            </a:r>
            <a:r>
              <a:rPr lang="en-US" altLang="zh-TW" sz="2400" b="0">
                <a:solidFill>
                  <a:srgbClr val="0000FF"/>
                </a:solidFill>
                <a:latin typeface="Calibri" panose="020F0502020204030204" pitchFamily="34" charset="0"/>
                <a:ea typeface="標楷體" panose="03000509000000000000" pitchFamily="65" charset="-120"/>
              </a:rPr>
              <a:t>=30</a:t>
            </a:r>
            <a:r>
              <a:rPr lang="zh-TW" altLang="en-US" sz="2400" b="0">
                <a:solidFill>
                  <a:srgbClr val="0000FF"/>
                </a:solidFill>
                <a:latin typeface="Calibri" panose="020F0502020204030204" pitchFamily="34" charset="0"/>
                <a:ea typeface="標楷體" panose="03000509000000000000" pitchFamily="65" charset="-120"/>
              </a:rPr>
              <a:t>萬</a:t>
            </a:r>
            <a:r>
              <a:rPr lang="en-US" altLang="zh-TW" sz="2400" b="0">
                <a:solidFill>
                  <a:srgbClr val="0000FF"/>
                </a:solidFill>
                <a:latin typeface="Calibri" panose="020F0502020204030204" pitchFamily="34" charset="0"/>
                <a:ea typeface="標楷體" panose="03000509000000000000" pitchFamily="65" charset="-120"/>
              </a:rPr>
              <a:t>+5</a:t>
            </a:r>
            <a:r>
              <a:rPr lang="zh-TW" altLang="en-US" sz="2400" b="0">
                <a:solidFill>
                  <a:srgbClr val="0000FF"/>
                </a:solidFill>
                <a:latin typeface="Calibri" panose="020F0502020204030204" pitchFamily="34" charset="0"/>
                <a:ea typeface="標楷體" panose="03000509000000000000" pitchFamily="65" charset="-120"/>
              </a:rPr>
              <a:t>萬</a:t>
            </a:r>
            <a:r>
              <a:rPr lang="en-US" altLang="zh-TW" sz="2400" b="0">
                <a:solidFill>
                  <a:srgbClr val="0000FF"/>
                </a:solidFill>
                <a:latin typeface="Calibri" panose="020F0502020204030204" pitchFamily="34" charset="0"/>
                <a:ea typeface="標楷體" panose="03000509000000000000" pitchFamily="65" charset="-120"/>
              </a:rPr>
              <a:t>=35</a:t>
            </a:r>
            <a:r>
              <a:rPr lang="zh-TW" altLang="en-US" sz="2400" b="0">
                <a:solidFill>
                  <a:srgbClr val="0000FF"/>
                </a:solidFill>
                <a:latin typeface="Calibri" panose="020F0502020204030204" pitchFamily="34" charset="0"/>
                <a:ea typeface="標楷體" panose="03000509000000000000" pitchFamily="65" charset="-120"/>
              </a:rPr>
              <a:t>萬</a:t>
            </a:r>
            <a:r>
              <a:rPr lang="en-US" altLang="zh-TW" sz="2400" b="0">
                <a:solidFill>
                  <a:srgbClr val="0000FF"/>
                </a:solidFill>
                <a:latin typeface="Calibri" panose="020F0502020204030204" pitchFamily="34" charset="0"/>
                <a:ea typeface="標楷體" panose="03000509000000000000" pitchFamily="65" charset="-120"/>
              </a:rPr>
              <a:t>(</a:t>
            </a:r>
            <a:r>
              <a:rPr lang="zh-TW" altLang="en-US" sz="2400" b="0">
                <a:solidFill>
                  <a:srgbClr val="0000FF"/>
                </a:solidFill>
                <a:latin typeface="Calibri" panose="020F0502020204030204" pitchFamily="34" charset="0"/>
                <a:ea typeface="標楷體" panose="03000509000000000000" pitchFamily="65" charset="-120"/>
              </a:rPr>
              <a:t>未達公告金額</a:t>
            </a:r>
            <a:r>
              <a:rPr lang="en-US" altLang="zh-TW" sz="2400" b="0">
                <a:solidFill>
                  <a:srgbClr val="0000FF"/>
                </a:solidFill>
                <a:latin typeface="Calibri" panose="020F0502020204030204" pitchFamily="34" charset="0"/>
                <a:ea typeface="標楷體" panose="03000509000000000000" pitchFamily="65" charset="-120"/>
              </a:rPr>
              <a:t>)</a:t>
            </a:r>
            <a:endParaRPr lang="zh-TW" altLang="en-US" sz="2400" b="0">
              <a:solidFill>
                <a:srgbClr val="0000FF"/>
              </a:solidFill>
              <a:latin typeface="Calibri" panose="020F0502020204030204" pitchFamily="34" charset="0"/>
              <a:ea typeface="標楷體" panose="03000509000000000000" pitchFamily="65" charset="-120"/>
            </a:endParaRPr>
          </a:p>
          <a:p>
            <a:pPr eaLnBrk="1" hangingPunct="1">
              <a:lnSpc>
                <a:spcPct val="100000"/>
              </a:lnSpc>
              <a:spcBef>
                <a:spcPct val="0"/>
              </a:spcBef>
              <a:buFontTx/>
              <a:buChar char="•"/>
            </a:pPr>
            <a:r>
              <a:rPr lang="zh-TW" altLang="en-US" sz="2400" b="0">
                <a:solidFill>
                  <a:schemeClr val="tx1"/>
                </a:solidFill>
                <a:latin typeface="Calibri" panose="020F0502020204030204" pitchFamily="34" charset="0"/>
                <a:ea typeface="標楷體" panose="03000509000000000000" pitchFamily="65" charset="-120"/>
              </a:rPr>
              <a:t>致原決標金額增加之金額</a:t>
            </a:r>
            <a:r>
              <a:rPr lang="en-US" altLang="zh-TW" sz="2400" b="0">
                <a:solidFill>
                  <a:schemeClr val="tx1"/>
                </a:solidFill>
                <a:latin typeface="Calibri" panose="020F0502020204030204" pitchFamily="34" charset="0"/>
                <a:ea typeface="標楷體" panose="03000509000000000000" pitchFamily="65" charset="-120"/>
              </a:rPr>
              <a:t>=30</a:t>
            </a:r>
            <a:r>
              <a:rPr lang="zh-TW" altLang="en-US" sz="2400" b="0">
                <a:solidFill>
                  <a:schemeClr val="tx1"/>
                </a:solidFill>
                <a:latin typeface="Calibri" panose="020F0502020204030204" pitchFamily="34" charset="0"/>
                <a:ea typeface="標楷體" panose="03000509000000000000" pitchFamily="65" charset="-120"/>
              </a:rPr>
              <a:t>萬</a:t>
            </a:r>
            <a:r>
              <a:rPr lang="en-US" altLang="zh-TW" sz="2400" b="0">
                <a:solidFill>
                  <a:schemeClr val="tx1"/>
                </a:solidFill>
                <a:latin typeface="Calibri" panose="020F0502020204030204" pitchFamily="34" charset="0"/>
                <a:ea typeface="標楷體" panose="03000509000000000000" pitchFamily="65" charset="-120"/>
              </a:rPr>
              <a:t>-25</a:t>
            </a:r>
            <a:r>
              <a:rPr lang="zh-TW" altLang="en-US" sz="2400" b="0">
                <a:solidFill>
                  <a:schemeClr val="tx1"/>
                </a:solidFill>
                <a:latin typeface="Calibri" panose="020F0502020204030204" pitchFamily="34" charset="0"/>
                <a:ea typeface="標楷體" panose="03000509000000000000" pitchFamily="65" charset="-120"/>
              </a:rPr>
              <a:t>萬</a:t>
            </a:r>
            <a:r>
              <a:rPr lang="en-US" altLang="zh-TW" sz="2400" b="0">
                <a:solidFill>
                  <a:schemeClr val="tx1"/>
                </a:solidFill>
                <a:latin typeface="Calibri" panose="020F0502020204030204" pitchFamily="34" charset="0"/>
                <a:ea typeface="標楷體" panose="03000509000000000000" pitchFamily="65" charset="-120"/>
              </a:rPr>
              <a:t>+5</a:t>
            </a:r>
            <a:r>
              <a:rPr lang="zh-TW" altLang="en-US" sz="2400" b="0">
                <a:solidFill>
                  <a:schemeClr val="tx1"/>
                </a:solidFill>
                <a:latin typeface="Calibri" panose="020F0502020204030204" pitchFamily="34" charset="0"/>
                <a:ea typeface="標楷體" panose="03000509000000000000" pitchFamily="65" charset="-120"/>
              </a:rPr>
              <a:t>萬</a:t>
            </a:r>
            <a:r>
              <a:rPr lang="en-US" altLang="zh-TW" sz="2400" b="0">
                <a:solidFill>
                  <a:schemeClr val="tx1"/>
                </a:solidFill>
                <a:latin typeface="Calibri" panose="020F0502020204030204" pitchFamily="34" charset="0"/>
                <a:ea typeface="標楷體" panose="03000509000000000000" pitchFamily="65" charset="-120"/>
              </a:rPr>
              <a:t>=10</a:t>
            </a:r>
            <a:r>
              <a:rPr lang="zh-TW" altLang="en-US" sz="2400" b="0">
                <a:solidFill>
                  <a:schemeClr val="tx1"/>
                </a:solidFill>
                <a:latin typeface="Calibri" panose="020F0502020204030204" pitchFamily="34" charset="0"/>
                <a:ea typeface="標楷體" panose="03000509000000000000" pitchFamily="65" charset="-120"/>
              </a:rPr>
              <a:t>萬</a:t>
            </a:r>
            <a:r>
              <a:rPr lang="en-US" altLang="zh-TW" sz="2400" b="0">
                <a:solidFill>
                  <a:schemeClr val="tx1"/>
                </a:solidFill>
                <a:latin typeface="Calibri" panose="020F0502020204030204" pitchFamily="34" charset="0"/>
                <a:ea typeface="標楷體" panose="03000509000000000000" pitchFamily="65" charset="-120"/>
              </a:rPr>
              <a:t>(</a:t>
            </a:r>
            <a:r>
              <a:rPr lang="zh-TW" altLang="en-US" sz="2400" b="0">
                <a:solidFill>
                  <a:schemeClr val="tx1"/>
                </a:solidFill>
                <a:latin typeface="Calibri" panose="020F0502020204030204" pitchFamily="34" charset="0"/>
                <a:ea typeface="標楷體" panose="03000509000000000000" pitchFamily="65" charset="-120"/>
              </a:rPr>
              <a:t>小額</a:t>
            </a:r>
            <a:r>
              <a:rPr lang="en-US" altLang="zh-TW" sz="2400" b="0">
                <a:solidFill>
                  <a:schemeClr val="tx1"/>
                </a:solidFill>
                <a:latin typeface="Calibri" panose="020F0502020204030204" pitchFamily="34" charset="0"/>
                <a:ea typeface="標楷體" panose="03000509000000000000" pitchFamily="65" charset="-120"/>
              </a:rPr>
              <a:t>)</a:t>
            </a:r>
            <a:endParaRPr lang="zh-TW" altLang="en-US" sz="2400" b="0">
              <a:solidFill>
                <a:schemeClr val="tx1"/>
              </a:solidFill>
              <a:latin typeface="Calibri" panose="020F0502020204030204" pitchFamily="34" charset="0"/>
              <a:ea typeface="標楷體" panose="03000509000000000000" pitchFamily="65" charset="-12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10">
            <a:extLst>
              <a:ext uri="{FF2B5EF4-FFF2-40B4-BE49-F238E27FC236}">
                <a16:creationId xmlns:a16="http://schemas.microsoft.com/office/drawing/2014/main" id="{E9CB5ACC-DE2B-4652-B7A7-2634F4720F81}"/>
              </a:ext>
            </a:extLst>
          </p:cNvPr>
          <p:cNvSpPr txBox="1">
            <a:spLocks noChangeArrowheads="1"/>
          </p:cNvSpPr>
          <p:nvPr/>
        </p:nvSpPr>
        <p:spPr bwMode="auto">
          <a:xfrm>
            <a:off x="990600" y="323850"/>
            <a:ext cx="7953375" cy="2085975"/>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600" b="0">
                <a:solidFill>
                  <a:schemeClr val="tx1"/>
                </a:solidFill>
                <a:latin typeface="標楷體" panose="03000509000000000000" pitchFamily="65" charset="-120"/>
                <a:ea typeface="標楷體" panose="03000509000000000000" pitchFamily="65" charset="-120"/>
              </a:rPr>
              <a:t>承上案例</a:t>
            </a:r>
            <a:r>
              <a:rPr lang="zh-TW" altLang="en-US" sz="2200" b="0">
                <a:solidFill>
                  <a:schemeClr val="tx1"/>
                </a:solidFill>
                <a:latin typeface="Calibri" panose="020F0502020204030204" pitchFamily="34" charset="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機關辦理第</a:t>
            </a:r>
            <a:r>
              <a:rPr lang="en-US" altLang="zh-TW" sz="2600" b="0">
                <a:solidFill>
                  <a:schemeClr val="tx1"/>
                </a:solidFill>
                <a:latin typeface="標楷體" panose="03000509000000000000" pitchFamily="65" charset="-120"/>
                <a:ea typeface="標楷體" panose="03000509000000000000" pitchFamily="65" charset="-120"/>
              </a:rPr>
              <a:t>2</a:t>
            </a:r>
            <a:r>
              <a:rPr lang="zh-TW" altLang="en-US" sz="2600" b="0">
                <a:solidFill>
                  <a:schemeClr val="tx1"/>
                </a:solidFill>
                <a:latin typeface="標楷體" panose="03000509000000000000" pitchFamily="65" charset="-120"/>
                <a:ea typeface="標楷體" panose="03000509000000000000" pitchFamily="65" charset="-120"/>
              </a:rPr>
              <a:t>次契約變更</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第</a:t>
            </a:r>
            <a:r>
              <a:rPr lang="en-US" altLang="zh-TW" sz="2600" b="0">
                <a:solidFill>
                  <a:schemeClr val="tx1"/>
                </a:solidFill>
                <a:latin typeface="標楷體" panose="03000509000000000000" pitchFamily="65" charset="-120"/>
                <a:ea typeface="標楷體" panose="03000509000000000000" pitchFamily="65" charset="-120"/>
              </a:rPr>
              <a:t>1</a:t>
            </a:r>
            <a:r>
              <a:rPr lang="zh-TW" altLang="en-US" sz="2600" b="0">
                <a:solidFill>
                  <a:schemeClr val="tx1"/>
                </a:solidFill>
                <a:latin typeface="標楷體" panose="03000509000000000000" pitchFamily="65" charset="-120"/>
                <a:ea typeface="標楷體" panose="03000509000000000000" pitchFamily="65" charset="-120"/>
              </a:rPr>
              <a:t>次變更部分之累計金額為</a:t>
            </a:r>
            <a:r>
              <a:rPr lang="en-US" altLang="zh-TW" sz="2600" b="0">
                <a:solidFill>
                  <a:schemeClr val="tx1"/>
                </a:solidFill>
                <a:latin typeface="標楷體" panose="03000509000000000000" pitchFamily="65" charset="-120"/>
                <a:ea typeface="標楷體" panose="03000509000000000000" pitchFamily="65" charset="-120"/>
              </a:rPr>
              <a:t>60</a:t>
            </a:r>
            <a:r>
              <a:rPr lang="zh-TW" altLang="en-US" sz="2600" b="0">
                <a:solidFill>
                  <a:schemeClr val="tx1"/>
                </a:solidFill>
                <a:latin typeface="標楷體" panose="03000509000000000000" pitchFamily="65" charset="-120"/>
                <a:ea typeface="標楷體" panose="03000509000000000000" pitchFamily="65" charset="-120"/>
              </a:rPr>
              <a:t>萬</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，原契約項目減帳</a:t>
            </a:r>
            <a:r>
              <a:rPr lang="en-US" altLang="zh-TW" sz="2600" b="0">
                <a:solidFill>
                  <a:schemeClr val="tx1"/>
                </a:solidFill>
                <a:latin typeface="標楷體" panose="03000509000000000000" pitchFamily="65" charset="-120"/>
                <a:ea typeface="標楷體" panose="03000509000000000000" pitchFamily="65" charset="-120"/>
              </a:rPr>
              <a:t>10</a:t>
            </a:r>
            <a:r>
              <a:rPr lang="zh-TW" altLang="en-US" sz="2600" b="0">
                <a:solidFill>
                  <a:schemeClr val="tx1"/>
                </a:solidFill>
                <a:latin typeface="標楷體" panose="03000509000000000000" pitchFamily="65" charset="-120"/>
                <a:ea typeface="標楷體" panose="03000509000000000000" pitchFamily="65" charset="-120"/>
              </a:rPr>
              <a:t>萬元，</a:t>
            </a:r>
            <a:r>
              <a:rPr lang="zh-TW" altLang="en-US" sz="2600" b="0">
                <a:solidFill>
                  <a:srgbClr val="0000FF"/>
                </a:solidFill>
                <a:latin typeface="標楷體" panose="03000509000000000000" pitchFamily="65" charset="-120"/>
                <a:ea typeface="標楷體" panose="03000509000000000000" pitchFamily="65" charset="-120"/>
              </a:rPr>
              <a:t>新增項目加帳</a:t>
            </a:r>
            <a:r>
              <a:rPr lang="en-US" altLang="zh-TW" sz="2600" b="0">
                <a:solidFill>
                  <a:srgbClr val="0000FF"/>
                </a:solidFill>
                <a:latin typeface="標楷體" panose="03000509000000000000" pitchFamily="65" charset="-120"/>
                <a:ea typeface="標楷體" panose="03000509000000000000" pitchFamily="65" charset="-120"/>
              </a:rPr>
              <a:t>100</a:t>
            </a:r>
            <a:r>
              <a:rPr lang="zh-TW" altLang="en-US" sz="2600" b="0">
                <a:solidFill>
                  <a:srgbClr val="0000FF"/>
                </a:solidFill>
                <a:latin typeface="標楷體" panose="03000509000000000000" pitchFamily="65" charset="-120"/>
                <a:ea typeface="標楷體" panose="03000509000000000000" pitchFamily="65" charset="-120"/>
              </a:rPr>
              <a:t>萬元</a:t>
            </a:r>
            <a:r>
              <a:rPr lang="zh-TW" altLang="en-US" sz="2600" b="0">
                <a:solidFill>
                  <a:schemeClr val="tx1"/>
                </a:solidFill>
                <a:latin typeface="標楷體" panose="03000509000000000000" pitchFamily="65" charset="-120"/>
                <a:ea typeface="標楷體" panose="03000509000000000000" pitchFamily="65" charset="-120"/>
              </a:rPr>
              <a:t>，變更部分之累計金額</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核准規定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辦理依據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監辦規定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本次契約變更是否須辦理決標公告、彙送</a:t>
            </a:r>
            <a:r>
              <a:rPr lang="en-US" altLang="zh-TW" sz="2600" b="0">
                <a:solidFill>
                  <a:schemeClr val="tx1"/>
                </a:solidFill>
                <a:latin typeface="標楷體" panose="03000509000000000000" pitchFamily="65" charset="-120"/>
                <a:ea typeface="標楷體" panose="03000509000000000000" pitchFamily="65" charset="-120"/>
              </a:rPr>
              <a:t>?</a:t>
            </a:r>
          </a:p>
        </p:txBody>
      </p:sp>
      <p:sp>
        <p:nvSpPr>
          <p:cNvPr id="124931" name="向右箭號圖說文字 3">
            <a:extLst>
              <a:ext uri="{FF2B5EF4-FFF2-40B4-BE49-F238E27FC236}">
                <a16:creationId xmlns:a16="http://schemas.microsoft.com/office/drawing/2014/main" id="{A36C2866-5F9C-4DD3-A431-17E408B35982}"/>
              </a:ext>
            </a:extLst>
          </p:cNvPr>
          <p:cNvSpPr>
            <a:spLocks noChangeArrowheads="1"/>
          </p:cNvSpPr>
          <p:nvPr/>
        </p:nvSpPr>
        <p:spPr bwMode="auto">
          <a:xfrm>
            <a:off x="331788" y="357188"/>
            <a:ext cx="758825" cy="2028825"/>
          </a:xfrm>
          <a:prstGeom prst="rightArrowCallout">
            <a:avLst>
              <a:gd name="adj1" fmla="val 15497"/>
              <a:gd name="adj2" fmla="val 15497"/>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24932" name="文字方塊 4">
            <a:extLst>
              <a:ext uri="{FF2B5EF4-FFF2-40B4-BE49-F238E27FC236}">
                <a16:creationId xmlns:a16="http://schemas.microsoft.com/office/drawing/2014/main" id="{EE958D1B-4EBC-4E38-87C3-02EF01DD16BD}"/>
              </a:ext>
            </a:extLst>
          </p:cNvPr>
          <p:cNvSpPr txBox="1">
            <a:spLocks noChangeArrowheads="1"/>
          </p:cNvSpPr>
          <p:nvPr/>
        </p:nvSpPr>
        <p:spPr bwMode="auto">
          <a:xfrm>
            <a:off x="288925" y="681038"/>
            <a:ext cx="5810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124933" name="Text Box 25">
            <a:extLst>
              <a:ext uri="{FF2B5EF4-FFF2-40B4-BE49-F238E27FC236}">
                <a16:creationId xmlns:a16="http://schemas.microsoft.com/office/drawing/2014/main" id="{2606ED85-9FA4-4510-B642-A04F0F682947}"/>
              </a:ext>
            </a:extLst>
          </p:cNvPr>
          <p:cNvSpPr txBox="1">
            <a:spLocks noChangeArrowheads="1"/>
          </p:cNvSpPr>
          <p:nvPr/>
        </p:nvSpPr>
        <p:spPr bwMode="auto">
          <a:xfrm>
            <a:off x="307975" y="2522538"/>
            <a:ext cx="8658225" cy="1184275"/>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Tx/>
              <a:buChar char="•"/>
            </a:pPr>
            <a:r>
              <a:rPr lang="zh-TW" altLang="en-US" sz="2400" b="0" dirty="0">
                <a:solidFill>
                  <a:srgbClr val="FF0000"/>
                </a:solidFill>
                <a:latin typeface="Calibri" panose="020F0502020204030204" pitchFamily="34" charset="0"/>
                <a:ea typeface="標楷體" panose="03000509000000000000" pitchFamily="65" charset="-120"/>
              </a:rPr>
              <a:t>變更部分之累計金額</a:t>
            </a:r>
            <a:r>
              <a:rPr lang="en-US" altLang="zh-TW" sz="2400" b="0" dirty="0">
                <a:solidFill>
                  <a:srgbClr val="FF0000"/>
                </a:solidFill>
                <a:latin typeface="Calibri" panose="020F0502020204030204" pitchFamily="34" charset="0"/>
                <a:ea typeface="標楷體" panose="03000509000000000000" pitchFamily="65" charset="-120"/>
              </a:rPr>
              <a:t>=60</a:t>
            </a:r>
            <a:r>
              <a:rPr lang="zh-TW" altLang="en-US" sz="2400" b="0" dirty="0">
                <a:solidFill>
                  <a:srgbClr val="FF0000"/>
                </a:solidFill>
                <a:latin typeface="Calibri" panose="020F0502020204030204" pitchFamily="34" charset="0"/>
                <a:ea typeface="標楷體" panose="03000509000000000000" pitchFamily="65" charset="-120"/>
              </a:rPr>
              <a:t>萬</a:t>
            </a:r>
            <a:r>
              <a:rPr lang="en-US" altLang="zh-TW" sz="2400" b="0" dirty="0">
                <a:solidFill>
                  <a:srgbClr val="FF0000"/>
                </a:solidFill>
                <a:latin typeface="Calibri" panose="020F0502020204030204" pitchFamily="34" charset="0"/>
                <a:ea typeface="標楷體" panose="03000509000000000000" pitchFamily="65" charset="-120"/>
              </a:rPr>
              <a:t>+10</a:t>
            </a:r>
            <a:r>
              <a:rPr lang="zh-TW" altLang="en-US" sz="2400" b="0" dirty="0">
                <a:solidFill>
                  <a:srgbClr val="FF0000"/>
                </a:solidFill>
                <a:latin typeface="Calibri" panose="020F0502020204030204" pitchFamily="34" charset="0"/>
                <a:ea typeface="標楷體" panose="03000509000000000000" pitchFamily="65" charset="-120"/>
              </a:rPr>
              <a:t>萬</a:t>
            </a:r>
            <a:r>
              <a:rPr lang="en-US" altLang="zh-TW" sz="2400" b="0" dirty="0">
                <a:solidFill>
                  <a:srgbClr val="FF0000"/>
                </a:solidFill>
                <a:latin typeface="Calibri" panose="020F0502020204030204" pitchFamily="34" charset="0"/>
                <a:ea typeface="標楷體" panose="03000509000000000000" pitchFamily="65" charset="-120"/>
              </a:rPr>
              <a:t>+100</a:t>
            </a:r>
            <a:r>
              <a:rPr lang="zh-TW" altLang="en-US" sz="2400" b="0" dirty="0">
                <a:solidFill>
                  <a:srgbClr val="FF0000"/>
                </a:solidFill>
                <a:latin typeface="Calibri" panose="020F0502020204030204" pitchFamily="34" charset="0"/>
                <a:ea typeface="標楷體" panose="03000509000000000000" pitchFamily="65" charset="-120"/>
              </a:rPr>
              <a:t>萬</a:t>
            </a:r>
            <a:r>
              <a:rPr lang="en-US" altLang="zh-TW" sz="2400" b="0" dirty="0">
                <a:solidFill>
                  <a:srgbClr val="FF0000"/>
                </a:solidFill>
                <a:latin typeface="Calibri" panose="020F0502020204030204" pitchFamily="34" charset="0"/>
                <a:ea typeface="標楷體" panose="03000509000000000000" pitchFamily="65" charset="-120"/>
              </a:rPr>
              <a:t>=170</a:t>
            </a:r>
            <a:r>
              <a:rPr lang="zh-TW" altLang="en-US" sz="2400" b="0" dirty="0">
                <a:solidFill>
                  <a:srgbClr val="FF0000"/>
                </a:solidFill>
                <a:latin typeface="Calibri" panose="020F0502020204030204" pitchFamily="34" charset="0"/>
                <a:ea typeface="標楷體" panose="03000509000000000000" pitchFamily="65" charset="-120"/>
              </a:rPr>
              <a:t>萬</a:t>
            </a:r>
            <a:r>
              <a:rPr lang="en-US" altLang="zh-TW" sz="2400" b="0" dirty="0">
                <a:solidFill>
                  <a:srgbClr val="FF0000"/>
                </a:solidFill>
                <a:latin typeface="Calibri" panose="020F0502020204030204" pitchFamily="34" charset="0"/>
                <a:ea typeface="標楷體" panose="03000509000000000000" pitchFamily="65" charset="-120"/>
              </a:rPr>
              <a:t>(</a:t>
            </a:r>
            <a:r>
              <a:rPr lang="zh-TW" altLang="en-US" sz="2400" b="0" dirty="0">
                <a:solidFill>
                  <a:srgbClr val="FF0000"/>
                </a:solidFill>
                <a:latin typeface="Calibri" panose="020F0502020204030204" pitchFamily="34" charset="0"/>
                <a:ea typeface="標楷體" panose="03000509000000000000" pitchFamily="65" charset="-120"/>
              </a:rPr>
              <a:t>公告金額以上</a:t>
            </a:r>
            <a:r>
              <a:rPr lang="en-US" altLang="zh-TW" sz="2400" b="0" dirty="0">
                <a:solidFill>
                  <a:srgbClr val="FF0000"/>
                </a:solidFill>
                <a:latin typeface="Calibri" panose="020F0502020204030204" pitchFamily="34" charset="0"/>
                <a:ea typeface="標楷體" panose="03000509000000000000" pitchFamily="65" charset="-120"/>
              </a:rPr>
              <a:t>)</a:t>
            </a:r>
          </a:p>
          <a:p>
            <a:pPr eaLnBrk="1" hangingPunct="1">
              <a:lnSpc>
                <a:spcPct val="100000"/>
              </a:lnSpc>
              <a:spcBef>
                <a:spcPct val="0"/>
              </a:spcBef>
              <a:buFontTx/>
              <a:buChar char="•"/>
            </a:pPr>
            <a:r>
              <a:rPr lang="zh-TW" altLang="en-US" sz="2400" b="0" dirty="0">
                <a:solidFill>
                  <a:srgbClr val="0000FF"/>
                </a:solidFill>
                <a:latin typeface="Calibri" panose="020F0502020204030204" pitchFamily="34" charset="0"/>
                <a:ea typeface="標楷體" panose="03000509000000000000" pitchFamily="65" charset="-120"/>
              </a:rPr>
              <a:t>加帳累計金額</a:t>
            </a:r>
            <a:r>
              <a:rPr lang="en-US" altLang="zh-TW" sz="2400" b="0" dirty="0">
                <a:solidFill>
                  <a:srgbClr val="0000FF"/>
                </a:solidFill>
                <a:latin typeface="Calibri" panose="020F0502020204030204" pitchFamily="34" charset="0"/>
                <a:ea typeface="標楷體" panose="03000509000000000000" pitchFamily="65" charset="-120"/>
              </a:rPr>
              <a:t>=35</a:t>
            </a:r>
            <a:r>
              <a:rPr lang="zh-TW" altLang="en-US" sz="2400" b="0" dirty="0">
                <a:solidFill>
                  <a:srgbClr val="0000FF"/>
                </a:solidFill>
                <a:latin typeface="Calibri" panose="020F0502020204030204" pitchFamily="34" charset="0"/>
                <a:ea typeface="標楷體" panose="03000509000000000000" pitchFamily="65" charset="-120"/>
              </a:rPr>
              <a:t>萬</a:t>
            </a:r>
            <a:r>
              <a:rPr lang="en-US" altLang="zh-TW" sz="2400" b="0" dirty="0">
                <a:solidFill>
                  <a:srgbClr val="0000FF"/>
                </a:solidFill>
                <a:latin typeface="Calibri" panose="020F0502020204030204" pitchFamily="34" charset="0"/>
                <a:ea typeface="標楷體" panose="03000509000000000000" pitchFamily="65" charset="-120"/>
              </a:rPr>
              <a:t>(</a:t>
            </a:r>
            <a:r>
              <a:rPr lang="zh-TW" altLang="en-US" sz="2400" b="0" dirty="0">
                <a:solidFill>
                  <a:srgbClr val="0000FF"/>
                </a:solidFill>
                <a:latin typeface="Calibri" panose="020F0502020204030204" pitchFamily="34" charset="0"/>
                <a:ea typeface="標楷體" panose="03000509000000000000" pitchFamily="65" charset="-120"/>
              </a:rPr>
              <a:t>第</a:t>
            </a:r>
            <a:r>
              <a:rPr lang="en-US" altLang="zh-TW" sz="2400" b="0" dirty="0">
                <a:solidFill>
                  <a:srgbClr val="0000FF"/>
                </a:solidFill>
                <a:latin typeface="Calibri" panose="020F0502020204030204" pitchFamily="34" charset="0"/>
                <a:ea typeface="標楷體" panose="03000509000000000000" pitchFamily="65" charset="-120"/>
              </a:rPr>
              <a:t>1</a:t>
            </a:r>
            <a:r>
              <a:rPr lang="zh-TW" altLang="en-US" sz="2400" b="0" dirty="0">
                <a:solidFill>
                  <a:srgbClr val="0000FF"/>
                </a:solidFill>
                <a:latin typeface="Calibri" panose="020F0502020204030204" pitchFamily="34" charset="0"/>
                <a:ea typeface="標楷體" panose="03000509000000000000" pitchFamily="65" charset="-120"/>
              </a:rPr>
              <a:t>次</a:t>
            </a:r>
            <a:r>
              <a:rPr lang="en-US" altLang="zh-TW" sz="2400" b="0" dirty="0">
                <a:solidFill>
                  <a:srgbClr val="0000FF"/>
                </a:solidFill>
                <a:latin typeface="Calibri" panose="020F0502020204030204" pitchFamily="34" charset="0"/>
                <a:ea typeface="標楷體" panose="03000509000000000000" pitchFamily="65" charset="-120"/>
              </a:rPr>
              <a:t>)+100</a:t>
            </a:r>
            <a:r>
              <a:rPr lang="zh-TW" altLang="en-US" sz="2400" b="0" dirty="0">
                <a:solidFill>
                  <a:srgbClr val="0000FF"/>
                </a:solidFill>
                <a:latin typeface="Calibri" panose="020F0502020204030204" pitchFamily="34" charset="0"/>
                <a:ea typeface="標楷體" panose="03000509000000000000" pitchFamily="65" charset="-120"/>
              </a:rPr>
              <a:t>萬</a:t>
            </a:r>
            <a:r>
              <a:rPr lang="en-US" altLang="zh-TW" sz="2400" b="0" dirty="0">
                <a:solidFill>
                  <a:srgbClr val="0000FF"/>
                </a:solidFill>
                <a:latin typeface="Calibri" panose="020F0502020204030204" pitchFamily="34" charset="0"/>
                <a:ea typeface="標楷體" panose="03000509000000000000" pitchFamily="65" charset="-120"/>
              </a:rPr>
              <a:t>=135</a:t>
            </a:r>
            <a:r>
              <a:rPr lang="zh-TW" altLang="en-US" sz="2400" b="0" dirty="0">
                <a:solidFill>
                  <a:srgbClr val="0000FF"/>
                </a:solidFill>
                <a:latin typeface="Calibri" panose="020F0502020204030204" pitchFamily="34" charset="0"/>
                <a:ea typeface="標楷體" panose="03000509000000000000" pitchFamily="65" charset="-120"/>
              </a:rPr>
              <a:t>萬</a:t>
            </a:r>
            <a:r>
              <a:rPr lang="en-US" altLang="zh-TW" sz="2400" b="0" dirty="0">
                <a:solidFill>
                  <a:srgbClr val="0000FF"/>
                </a:solidFill>
                <a:latin typeface="Calibri" panose="020F0502020204030204" pitchFamily="34" charset="0"/>
                <a:ea typeface="標楷體" panose="03000509000000000000" pitchFamily="65" charset="-120"/>
              </a:rPr>
              <a:t>(</a:t>
            </a:r>
            <a:r>
              <a:rPr lang="zh-TW" altLang="en-US" sz="2400" b="0" dirty="0">
                <a:solidFill>
                  <a:srgbClr val="0000FF"/>
                </a:solidFill>
                <a:latin typeface="Calibri" panose="020F0502020204030204" pitchFamily="34" charset="0"/>
                <a:ea typeface="標楷體" panose="03000509000000000000" pitchFamily="65" charset="-120"/>
              </a:rPr>
              <a:t>未達公告金額</a:t>
            </a:r>
            <a:r>
              <a:rPr lang="en-US" altLang="zh-TW" sz="2400" b="0" dirty="0">
                <a:solidFill>
                  <a:srgbClr val="0000FF"/>
                </a:solidFill>
                <a:latin typeface="Calibri" panose="020F0502020204030204" pitchFamily="34" charset="0"/>
                <a:ea typeface="標楷體" panose="03000509000000000000" pitchFamily="65" charset="-120"/>
              </a:rPr>
              <a:t>)</a:t>
            </a:r>
          </a:p>
          <a:p>
            <a:pPr eaLnBrk="1" hangingPunct="1">
              <a:lnSpc>
                <a:spcPct val="100000"/>
              </a:lnSpc>
              <a:spcBef>
                <a:spcPct val="0"/>
              </a:spcBef>
              <a:buFontTx/>
              <a:buChar char="•"/>
            </a:pPr>
            <a:r>
              <a:rPr lang="zh-TW" altLang="en-US" sz="2300" b="0" dirty="0">
                <a:solidFill>
                  <a:schemeClr val="tx1"/>
                </a:solidFill>
                <a:latin typeface="Calibri" panose="020F0502020204030204" pitchFamily="34" charset="0"/>
                <a:ea typeface="標楷體" panose="03000509000000000000" pitchFamily="65" charset="-120"/>
              </a:rPr>
              <a:t>致原決標金額增加之金額</a:t>
            </a:r>
            <a:r>
              <a:rPr lang="en-US" altLang="zh-TW" sz="2300" b="0" dirty="0">
                <a:solidFill>
                  <a:schemeClr val="tx1"/>
                </a:solidFill>
                <a:latin typeface="Calibri" panose="020F0502020204030204" pitchFamily="34" charset="0"/>
                <a:ea typeface="標楷體" panose="03000509000000000000" pitchFamily="65" charset="-120"/>
              </a:rPr>
              <a:t>(</a:t>
            </a:r>
            <a:r>
              <a:rPr lang="zh-TW" altLang="en-US" sz="2300" b="0" dirty="0">
                <a:solidFill>
                  <a:schemeClr val="tx1"/>
                </a:solidFill>
                <a:latin typeface="Calibri" panose="020F0502020204030204" pitchFamily="34" charset="0"/>
                <a:ea typeface="標楷體" panose="03000509000000000000" pitchFamily="65" charset="-120"/>
              </a:rPr>
              <a:t>累計</a:t>
            </a:r>
            <a:r>
              <a:rPr lang="en-US" altLang="zh-TW" sz="2300" b="0" dirty="0">
                <a:solidFill>
                  <a:schemeClr val="tx1"/>
                </a:solidFill>
                <a:latin typeface="Calibri" panose="020F0502020204030204" pitchFamily="34" charset="0"/>
                <a:ea typeface="標楷體" panose="03000509000000000000" pitchFamily="65" charset="-120"/>
              </a:rPr>
              <a:t>)=10</a:t>
            </a:r>
            <a:r>
              <a:rPr lang="zh-TW" altLang="en-US" sz="2300" b="0" dirty="0">
                <a:solidFill>
                  <a:schemeClr val="tx1"/>
                </a:solidFill>
                <a:latin typeface="Calibri" panose="020F0502020204030204" pitchFamily="34" charset="0"/>
                <a:ea typeface="標楷體" panose="03000509000000000000" pitchFamily="65" charset="-120"/>
              </a:rPr>
              <a:t>萬</a:t>
            </a:r>
            <a:r>
              <a:rPr lang="en-US" altLang="zh-TW" sz="2300" b="0" dirty="0">
                <a:solidFill>
                  <a:schemeClr val="tx1"/>
                </a:solidFill>
                <a:latin typeface="Calibri" panose="020F0502020204030204" pitchFamily="34" charset="0"/>
                <a:ea typeface="標楷體" panose="03000509000000000000" pitchFamily="65" charset="-120"/>
              </a:rPr>
              <a:t>(</a:t>
            </a:r>
            <a:r>
              <a:rPr lang="zh-TW" altLang="en-US" sz="2300" b="0" dirty="0">
                <a:solidFill>
                  <a:schemeClr val="tx1"/>
                </a:solidFill>
                <a:latin typeface="Calibri" panose="020F0502020204030204" pitchFamily="34" charset="0"/>
                <a:ea typeface="標楷體" panose="03000509000000000000" pitchFamily="65" charset="-120"/>
              </a:rPr>
              <a:t>第</a:t>
            </a:r>
            <a:r>
              <a:rPr lang="en-US" altLang="zh-TW" sz="2300" b="0" dirty="0">
                <a:solidFill>
                  <a:schemeClr val="tx1"/>
                </a:solidFill>
                <a:latin typeface="Calibri" panose="020F0502020204030204" pitchFamily="34" charset="0"/>
                <a:ea typeface="標楷體" panose="03000509000000000000" pitchFamily="65" charset="-120"/>
              </a:rPr>
              <a:t>1</a:t>
            </a:r>
            <a:r>
              <a:rPr lang="zh-TW" altLang="en-US" sz="2300" b="0" dirty="0">
                <a:solidFill>
                  <a:schemeClr val="tx1"/>
                </a:solidFill>
                <a:latin typeface="Calibri" panose="020F0502020204030204" pitchFamily="34" charset="0"/>
                <a:ea typeface="標楷體" panose="03000509000000000000" pitchFamily="65" charset="-120"/>
              </a:rPr>
              <a:t>次</a:t>
            </a:r>
            <a:r>
              <a:rPr lang="en-US" altLang="zh-TW" sz="2300" b="0" dirty="0">
                <a:solidFill>
                  <a:schemeClr val="tx1"/>
                </a:solidFill>
                <a:latin typeface="Calibri" panose="020F0502020204030204" pitchFamily="34" charset="0"/>
                <a:ea typeface="標楷體" panose="03000509000000000000" pitchFamily="65" charset="-120"/>
              </a:rPr>
              <a:t>)-10</a:t>
            </a:r>
            <a:r>
              <a:rPr lang="zh-TW" altLang="en-US" sz="2300" b="0" dirty="0">
                <a:solidFill>
                  <a:schemeClr val="tx1"/>
                </a:solidFill>
                <a:latin typeface="Calibri" panose="020F0502020204030204" pitchFamily="34" charset="0"/>
                <a:ea typeface="標楷體" panose="03000509000000000000" pitchFamily="65" charset="-120"/>
              </a:rPr>
              <a:t>萬</a:t>
            </a:r>
            <a:r>
              <a:rPr lang="en-US" altLang="zh-TW" sz="2300" b="0" dirty="0">
                <a:solidFill>
                  <a:schemeClr val="tx1"/>
                </a:solidFill>
                <a:latin typeface="Calibri" panose="020F0502020204030204" pitchFamily="34" charset="0"/>
                <a:ea typeface="標楷體" panose="03000509000000000000" pitchFamily="65" charset="-120"/>
              </a:rPr>
              <a:t>+100</a:t>
            </a:r>
            <a:r>
              <a:rPr lang="zh-TW" altLang="en-US" sz="2300" b="0" dirty="0">
                <a:solidFill>
                  <a:schemeClr val="tx1"/>
                </a:solidFill>
                <a:latin typeface="Calibri" panose="020F0502020204030204" pitchFamily="34" charset="0"/>
                <a:ea typeface="標楷體" panose="03000509000000000000" pitchFamily="65" charset="-120"/>
              </a:rPr>
              <a:t>萬</a:t>
            </a:r>
            <a:r>
              <a:rPr lang="en-US" altLang="zh-TW" sz="2300" b="0" dirty="0">
                <a:solidFill>
                  <a:schemeClr val="tx1"/>
                </a:solidFill>
                <a:latin typeface="Calibri" panose="020F0502020204030204" pitchFamily="34" charset="0"/>
                <a:ea typeface="標楷體" panose="03000509000000000000" pitchFamily="65" charset="-120"/>
              </a:rPr>
              <a:t>=100</a:t>
            </a:r>
            <a:r>
              <a:rPr lang="zh-TW" altLang="en-US" sz="2300" b="0" dirty="0">
                <a:solidFill>
                  <a:schemeClr val="tx1"/>
                </a:solidFill>
                <a:latin typeface="Calibri" panose="020F0502020204030204" pitchFamily="34" charset="0"/>
                <a:ea typeface="標楷體" panose="03000509000000000000" pitchFamily="65" charset="-120"/>
              </a:rPr>
              <a:t>萬</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
            <a:extLst>
              <a:ext uri="{FF2B5EF4-FFF2-40B4-BE49-F238E27FC236}">
                <a16:creationId xmlns:a16="http://schemas.microsoft.com/office/drawing/2014/main" id="{D3AD57DE-30FC-4076-B641-C0666271DC60}"/>
              </a:ext>
            </a:extLst>
          </p:cNvPr>
          <p:cNvSpPr txBox="1">
            <a:spLocks noChangeArrowheads="1"/>
          </p:cNvSpPr>
          <p:nvPr/>
        </p:nvSpPr>
        <p:spPr bwMode="auto">
          <a:xfrm>
            <a:off x="990600" y="323850"/>
            <a:ext cx="7953375" cy="1689100"/>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600" b="0">
                <a:solidFill>
                  <a:schemeClr val="tx1"/>
                </a:solidFill>
                <a:latin typeface="標楷體" panose="03000509000000000000" pitchFamily="65" charset="-120"/>
                <a:ea typeface="標楷體" panose="03000509000000000000" pitchFamily="65" charset="-120"/>
              </a:rPr>
              <a:t>4000</a:t>
            </a:r>
            <a:r>
              <a:rPr lang="zh-TW" altLang="en-US" sz="2600" b="0">
                <a:solidFill>
                  <a:schemeClr val="tx1"/>
                </a:solidFill>
                <a:latin typeface="標楷體" panose="03000509000000000000" pitchFamily="65" charset="-120"/>
                <a:ea typeface="標楷體" panose="03000509000000000000" pitchFamily="65" charset="-120"/>
              </a:rPr>
              <a:t>萬元之勞務採購，機關辦理第</a:t>
            </a:r>
            <a:r>
              <a:rPr lang="en-US" altLang="zh-TW" sz="2600" b="0">
                <a:solidFill>
                  <a:schemeClr val="tx1"/>
                </a:solidFill>
                <a:latin typeface="標楷體" panose="03000509000000000000" pitchFamily="65" charset="-120"/>
                <a:ea typeface="標楷體" panose="03000509000000000000" pitchFamily="65" charset="-120"/>
              </a:rPr>
              <a:t>1</a:t>
            </a:r>
            <a:r>
              <a:rPr lang="zh-TW" altLang="en-US" sz="2600" b="0">
                <a:solidFill>
                  <a:schemeClr val="tx1"/>
                </a:solidFill>
                <a:latin typeface="標楷體" panose="03000509000000000000" pitchFamily="65" charset="-120"/>
                <a:ea typeface="標楷體" panose="03000509000000000000" pitchFamily="65" charset="-120"/>
              </a:rPr>
              <a:t>次契約變更，原契約項目加帳</a:t>
            </a:r>
            <a:r>
              <a:rPr lang="en-US" altLang="zh-TW" sz="2600" b="0">
                <a:solidFill>
                  <a:schemeClr val="tx1"/>
                </a:solidFill>
                <a:latin typeface="標楷體" panose="03000509000000000000" pitchFamily="65" charset="-120"/>
                <a:ea typeface="標楷體" panose="03000509000000000000" pitchFamily="65" charset="-120"/>
              </a:rPr>
              <a:t>800</a:t>
            </a:r>
            <a:r>
              <a:rPr lang="zh-TW" altLang="en-US" sz="2600" b="0">
                <a:solidFill>
                  <a:schemeClr val="tx1"/>
                </a:solidFill>
                <a:latin typeface="標楷體" panose="03000509000000000000" pitchFamily="65" charset="-120"/>
                <a:ea typeface="標楷體" panose="03000509000000000000" pitchFamily="65" charset="-120"/>
              </a:rPr>
              <a:t>萬元，原契約項目減帳</a:t>
            </a:r>
            <a:r>
              <a:rPr lang="en-US" altLang="zh-TW" sz="2600" b="0">
                <a:solidFill>
                  <a:schemeClr val="tx1"/>
                </a:solidFill>
                <a:latin typeface="標楷體" panose="03000509000000000000" pitchFamily="65" charset="-120"/>
                <a:ea typeface="標楷體" panose="03000509000000000000" pitchFamily="65" charset="-120"/>
              </a:rPr>
              <a:t>200</a:t>
            </a:r>
            <a:r>
              <a:rPr lang="zh-TW" altLang="en-US" sz="2600" b="0">
                <a:solidFill>
                  <a:schemeClr val="tx1"/>
                </a:solidFill>
                <a:latin typeface="標楷體" panose="03000509000000000000" pitchFamily="65" charset="-120"/>
                <a:ea typeface="標楷體" panose="03000509000000000000" pitchFamily="65" charset="-120"/>
              </a:rPr>
              <a:t>萬元</a:t>
            </a:r>
            <a:r>
              <a:rPr lang="zh-TW"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變更部分之累計金額</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核准規定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辦理依據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監辦規定</a:t>
            </a:r>
            <a:r>
              <a:rPr lang="en-US" altLang="zh-TW" sz="2600" b="0">
                <a:solidFill>
                  <a:schemeClr val="tx1"/>
                </a:solidFill>
                <a:latin typeface="標楷體" panose="03000509000000000000" pitchFamily="65" charset="-120"/>
                <a:ea typeface="標楷體" panose="03000509000000000000" pitchFamily="65" charset="-120"/>
              </a:rPr>
              <a:t>?</a:t>
            </a:r>
            <a:r>
              <a:rPr lang="zh-TW" altLang="en-US" sz="2600" b="0">
                <a:solidFill>
                  <a:schemeClr val="tx1"/>
                </a:solidFill>
                <a:latin typeface="標楷體" panose="03000509000000000000" pitchFamily="65" charset="-120"/>
                <a:ea typeface="標楷體" panose="03000509000000000000" pitchFamily="65" charset="-120"/>
              </a:rPr>
              <a:t>本次契約變更是否須辦理決標公告、彙送</a:t>
            </a:r>
            <a:r>
              <a:rPr lang="en-US" altLang="zh-TW" sz="2600" b="0">
                <a:solidFill>
                  <a:schemeClr val="tx1"/>
                </a:solidFill>
                <a:latin typeface="標楷體" panose="03000509000000000000" pitchFamily="65" charset="-120"/>
                <a:ea typeface="標楷體" panose="03000509000000000000" pitchFamily="65" charset="-120"/>
              </a:rPr>
              <a:t>?</a:t>
            </a:r>
            <a:endParaRPr lang="zh-TW" altLang="en-US" sz="2600" b="0">
              <a:solidFill>
                <a:schemeClr val="tx1"/>
              </a:solidFill>
              <a:latin typeface="標楷體" panose="03000509000000000000" pitchFamily="65" charset="-120"/>
              <a:ea typeface="標楷體" panose="03000509000000000000" pitchFamily="65" charset="-120"/>
            </a:endParaRPr>
          </a:p>
        </p:txBody>
      </p:sp>
      <p:sp>
        <p:nvSpPr>
          <p:cNvPr id="126979" name="向右箭號圖說文字 3">
            <a:extLst>
              <a:ext uri="{FF2B5EF4-FFF2-40B4-BE49-F238E27FC236}">
                <a16:creationId xmlns:a16="http://schemas.microsoft.com/office/drawing/2014/main" id="{06E9312B-6CF1-47DB-B084-3957A4A7D489}"/>
              </a:ext>
            </a:extLst>
          </p:cNvPr>
          <p:cNvSpPr>
            <a:spLocks noChangeArrowheads="1"/>
          </p:cNvSpPr>
          <p:nvPr/>
        </p:nvSpPr>
        <p:spPr bwMode="auto">
          <a:xfrm>
            <a:off x="331788" y="357188"/>
            <a:ext cx="758825" cy="1682750"/>
          </a:xfrm>
          <a:prstGeom prst="rightArrowCallout">
            <a:avLst>
              <a:gd name="adj1" fmla="val 12854"/>
              <a:gd name="adj2" fmla="val 12854"/>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26980" name="文字方塊 4">
            <a:extLst>
              <a:ext uri="{FF2B5EF4-FFF2-40B4-BE49-F238E27FC236}">
                <a16:creationId xmlns:a16="http://schemas.microsoft.com/office/drawing/2014/main" id="{635D4A80-B43A-4346-B469-1CC4AAD3CE2C}"/>
              </a:ext>
            </a:extLst>
          </p:cNvPr>
          <p:cNvSpPr txBox="1">
            <a:spLocks noChangeArrowheads="1"/>
          </p:cNvSpPr>
          <p:nvPr/>
        </p:nvSpPr>
        <p:spPr bwMode="auto">
          <a:xfrm>
            <a:off x="303213" y="514350"/>
            <a:ext cx="5810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126981" name="Text Box 5">
            <a:extLst>
              <a:ext uri="{FF2B5EF4-FFF2-40B4-BE49-F238E27FC236}">
                <a16:creationId xmlns:a16="http://schemas.microsoft.com/office/drawing/2014/main" id="{FC860566-95A5-4128-B224-49537DB5F64C}"/>
              </a:ext>
            </a:extLst>
          </p:cNvPr>
          <p:cNvSpPr txBox="1">
            <a:spLocks noChangeArrowheads="1"/>
          </p:cNvSpPr>
          <p:nvPr/>
        </p:nvSpPr>
        <p:spPr bwMode="auto">
          <a:xfrm>
            <a:off x="307975" y="2244725"/>
            <a:ext cx="8658225" cy="1187450"/>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Tx/>
              <a:buChar char="•"/>
            </a:pPr>
            <a:r>
              <a:rPr lang="zh-TW" altLang="en-US" sz="2400" b="0">
                <a:solidFill>
                  <a:srgbClr val="FF0000"/>
                </a:solidFill>
                <a:latin typeface="Calibri" panose="020F0502020204030204" pitchFamily="34" charset="0"/>
                <a:ea typeface="標楷體" panose="03000509000000000000" pitchFamily="65" charset="-120"/>
              </a:rPr>
              <a:t>變更部分之累計金額</a:t>
            </a:r>
            <a:r>
              <a:rPr lang="en-US" altLang="zh-TW" sz="2400" b="0">
                <a:solidFill>
                  <a:srgbClr val="FF0000"/>
                </a:solidFill>
                <a:latin typeface="Calibri" panose="020F0502020204030204" pitchFamily="34" charset="0"/>
                <a:ea typeface="標楷體" panose="03000509000000000000" pitchFamily="65" charset="-120"/>
              </a:rPr>
              <a:t>=800</a:t>
            </a:r>
            <a:r>
              <a:rPr lang="zh-TW" altLang="en-US" sz="2400" b="0">
                <a:solidFill>
                  <a:srgbClr val="FF0000"/>
                </a:solidFill>
                <a:latin typeface="Calibri" panose="020F0502020204030204" pitchFamily="34" charset="0"/>
                <a:ea typeface="標楷體" panose="03000509000000000000" pitchFamily="65" charset="-120"/>
              </a:rPr>
              <a:t>萬</a:t>
            </a:r>
            <a:r>
              <a:rPr lang="en-US" altLang="zh-TW" sz="2400" b="0">
                <a:solidFill>
                  <a:srgbClr val="FF0000"/>
                </a:solidFill>
                <a:latin typeface="Calibri" panose="020F0502020204030204" pitchFamily="34" charset="0"/>
                <a:ea typeface="標楷體" panose="03000509000000000000" pitchFamily="65" charset="-120"/>
              </a:rPr>
              <a:t>+200</a:t>
            </a:r>
            <a:r>
              <a:rPr lang="zh-TW" altLang="en-US" sz="2400" b="0">
                <a:solidFill>
                  <a:srgbClr val="FF0000"/>
                </a:solidFill>
                <a:latin typeface="Calibri" panose="020F0502020204030204" pitchFamily="34" charset="0"/>
                <a:ea typeface="標楷體" panose="03000509000000000000" pitchFamily="65" charset="-120"/>
              </a:rPr>
              <a:t>萬</a:t>
            </a:r>
            <a:r>
              <a:rPr lang="en-US" altLang="zh-TW" sz="2400" b="0">
                <a:solidFill>
                  <a:srgbClr val="FF0000"/>
                </a:solidFill>
                <a:latin typeface="Calibri" panose="020F0502020204030204" pitchFamily="34" charset="0"/>
                <a:ea typeface="標楷體" panose="03000509000000000000" pitchFamily="65" charset="-120"/>
              </a:rPr>
              <a:t>=1000</a:t>
            </a:r>
            <a:r>
              <a:rPr lang="zh-TW" altLang="en-US" sz="2400" b="0">
                <a:solidFill>
                  <a:srgbClr val="FF0000"/>
                </a:solidFill>
                <a:latin typeface="Calibri" panose="020F0502020204030204" pitchFamily="34" charset="0"/>
                <a:ea typeface="標楷體" panose="03000509000000000000" pitchFamily="65" charset="-120"/>
              </a:rPr>
              <a:t>萬</a:t>
            </a:r>
            <a:r>
              <a:rPr lang="en-US" altLang="zh-TW" sz="2400" b="0">
                <a:solidFill>
                  <a:srgbClr val="FF0000"/>
                </a:solidFill>
                <a:latin typeface="Calibri" panose="020F0502020204030204" pitchFamily="34" charset="0"/>
                <a:ea typeface="標楷體" panose="03000509000000000000" pitchFamily="65" charset="-120"/>
              </a:rPr>
              <a:t>(</a:t>
            </a:r>
            <a:r>
              <a:rPr lang="zh-TW" altLang="en-US" sz="2400" b="0">
                <a:solidFill>
                  <a:srgbClr val="FF0000"/>
                </a:solidFill>
                <a:latin typeface="Calibri" panose="020F0502020204030204" pitchFamily="34" charset="0"/>
                <a:ea typeface="標楷體" panose="03000509000000000000" pitchFamily="65" charset="-120"/>
              </a:rPr>
              <a:t>勞務採購查核金額</a:t>
            </a:r>
            <a:r>
              <a:rPr lang="en-US" altLang="zh-TW" sz="2400" b="0">
                <a:solidFill>
                  <a:srgbClr val="FF0000"/>
                </a:solidFill>
                <a:latin typeface="Calibri" panose="020F0502020204030204" pitchFamily="34" charset="0"/>
                <a:ea typeface="標楷體" panose="03000509000000000000" pitchFamily="65" charset="-120"/>
              </a:rPr>
              <a:t>)</a:t>
            </a:r>
          </a:p>
          <a:p>
            <a:pPr eaLnBrk="1" hangingPunct="1">
              <a:lnSpc>
                <a:spcPct val="100000"/>
              </a:lnSpc>
              <a:spcBef>
                <a:spcPct val="0"/>
              </a:spcBef>
              <a:buFontTx/>
              <a:buChar char="•"/>
            </a:pPr>
            <a:r>
              <a:rPr lang="zh-TW" altLang="en-US" sz="2400" b="0">
                <a:solidFill>
                  <a:srgbClr val="0000FF"/>
                </a:solidFill>
                <a:latin typeface="Calibri" panose="020F0502020204030204" pitchFamily="34" charset="0"/>
                <a:ea typeface="標楷體" panose="03000509000000000000" pitchFamily="65" charset="-120"/>
              </a:rPr>
              <a:t>加帳累計金額</a:t>
            </a:r>
            <a:r>
              <a:rPr lang="en-US" altLang="zh-TW" sz="2400" b="0">
                <a:solidFill>
                  <a:srgbClr val="0000FF"/>
                </a:solidFill>
                <a:latin typeface="Calibri" panose="020F0502020204030204" pitchFamily="34" charset="0"/>
                <a:ea typeface="標楷體" panose="03000509000000000000" pitchFamily="65" charset="-120"/>
              </a:rPr>
              <a:t>=800</a:t>
            </a:r>
            <a:r>
              <a:rPr lang="zh-TW" altLang="en-US" sz="2400" b="0">
                <a:solidFill>
                  <a:srgbClr val="0000FF"/>
                </a:solidFill>
                <a:latin typeface="Calibri" panose="020F0502020204030204" pitchFamily="34" charset="0"/>
                <a:ea typeface="標楷體" panose="03000509000000000000" pitchFamily="65" charset="-120"/>
              </a:rPr>
              <a:t>萬</a:t>
            </a:r>
            <a:r>
              <a:rPr lang="en-US" altLang="zh-TW" sz="2400" b="0">
                <a:solidFill>
                  <a:srgbClr val="0000FF"/>
                </a:solidFill>
                <a:latin typeface="Calibri" panose="020F0502020204030204" pitchFamily="34" charset="0"/>
                <a:ea typeface="標楷體" panose="03000509000000000000" pitchFamily="65" charset="-120"/>
              </a:rPr>
              <a:t>(</a:t>
            </a:r>
            <a:r>
              <a:rPr lang="zh-TW" altLang="en-US" sz="2400" b="0">
                <a:solidFill>
                  <a:srgbClr val="0000FF"/>
                </a:solidFill>
                <a:latin typeface="Calibri" panose="020F0502020204030204" pitchFamily="34" charset="0"/>
                <a:ea typeface="標楷體" panose="03000509000000000000" pitchFamily="65" charset="-120"/>
              </a:rPr>
              <a:t>公告金額以上</a:t>
            </a:r>
            <a:r>
              <a:rPr lang="en-US" altLang="zh-TW" sz="2400" b="0">
                <a:solidFill>
                  <a:srgbClr val="0000FF"/>
                </a:solidFill>
                <a:latin typeface="Calibri" panose="020F0502020204030204" pitchFamily="34" charset="0"/>
                <a:ea typeface="標楷體" panose="03000509000000000000" pitchFamily="65" charset="-120"/>
              </a:rPr>
              <a:t>)</a:t>
            </a:r>
          </a:p>
          <a:p>
            <a:pPr eaLnBrk="1" hangingPunct="1">
              <a:lnSpc>
                <a:spcPct val="100000"/>
              </a:lnSpc>
              <a:spcBef>
                <a:spcPct val="0"/>
              </a:spcBef>
              <a:buFontTx/>
              <a:buChar char="•"/>
            </a:pPr>
            <a:r>
              <a:rPr lang="zh-TW" altLang="en-US" sz="2400" b="0">
                <a:solidFill>
                  <a:schemeClr val="tx1"/>
                </a:solidFill>
                <a:latin typeface="Calibri" panose="020F0502020204030204" pitchFamily="34" charset="0"/>
                <a:ea typeface="標楷體" panose="03000509000000000000" pitchFamily="65" charset="-120"/>
              </a:rPr>
              <a:t>致原決標金額增加之金額</a:t>
            </a:r>
            <a:r>
              <a:rPr lang="en-US" altLang="zh-TW" sz="2400" b="0">
                <a:solidFill>
                  <a:schemeClr val="tx1"/>
                </a:solidFill>
                <a:latin typeface="Calibri" panose="020F0502020204030204" pitchFamily="34" charset="0"/>
                <a:ea typeface="標楷體" panose="03000509000000000000" pitchFamily="65" charset="-120"/>
              </a:rPr>
              <a:t>=800</a:t>
            </a:r>
            <a:r>
              <a:rPr lang="zh-TW" altLang="en-US" sz="2400" b="0">
                <a:solidFill>
                  <a:schemeClr val="tx1"/>
                </a:solidFill>
                <a:latin typeface="Calibri" panose="020F0502020204030204" pitchFamily="34" charset="0"/>
                <a:ea typeface="標楷體" panose="03000509000000000000" pitchFamily="65" charset="-120"/>
              </a:rPr>
              <a:t>萬</a:t>
            </a:r>
            <a:r>
              <a:rPr lang="en-US" altLang="zh-TW" sz="2400" b="0">
                <a:solidFill>
                  <a:schemeClr val="tx1"/>
                </a:solidFill>
                <a:latin typeface="Calibri" panose="020F0502020204030204" pitchFamily="34" charset="0"/>
                <a:ea typeface="標楷體" panose="03000509000000000000" pitchFamily="65" charset="-120"/>
              </a:rPr>
              <a:t>-200</a:t>
            </a:r>
            <a:r>
              <a:rPr lang="zh-TW" altLang="en-US" sz="2400" b="0">
                <a:solidFill>
                  <a:schemeClr val="tx1"/>
                </a:solidFill>
                <a:latin typeface="Calibri" panose="020F0502020204030204" pitchFamily="34" charset="0"/>
                <a:ea typeface="標楷體" panose="03000509000000000000" pitchFamily="65" charset="-120"/>
              </a:rPr>
              <a:t>萬</a:t>
            </a:r>
            <a:r>
              <a:rPr lang="en-US" altLang="zh-TW" sz="2400" b="0">
                <a:solidFill>
                  <a:schemeClr val="tx1"/>
                </a:solidFill>
                <a:latin typeface="Calibri" panose="020F0502020204030204" pitchFamily="34" charset="0"/>
                <a:ea typeface="標楷體" panose="03000509000000000000" pitchFamily="65" charset="-120"/>
              </a:rPr>
              <a:t>=600</a:t>
            </a:r>
            <a:r>
              <a:rPr lang="zh-TW" altLang="en-US" sz="2400" b="0">
                <a:solidFill>
                  <a:schemeClr val="tx1"/>
                </a:solidFill>
                <a:latin typeface="Calibri" panose="020F0502020204030204" pitchFamily="34" charset="0"/>
                <a:ea typeface="標楷體" panose="03000509000000000000" pitchFamily="65" charset="-120"/>
              </a:rPr>
              <a:t>萬</a:t>
            </a:r>
            <a:r>
              <a:rPr lang="en-US" altLang="zh-TW" sz="2400" b="0">
                <a:solidFill>
                  <a:schemeClr val="tx1"/>
                </a:solidFill>
                <a:latin typeface="Calibri" panose="020F0502020204030204" pitchFamily="34" charset="0"/>
                <a:ea typeface="標楷體" panose="03000509000000000000" pitchFamily="65" charset="-120"/>
              </a:rPr>
              <a:t>(</a:t>
            </a:r>
            <a:r>
              <a:rPr lang="zh-TW" altLang="en-US" sz="2400" b="0">
                <a:solidFill>
                  <a:schemeClr val="tx1"/>
                </a:solidFill>
                <a:latin typeface="Calibri" panose="020F0502020204030204" pitchFamily="34" charset="0"/>
                <a:ea typeface="標楷體" panose="03000509000000000000" pitchFamily="65" charset="-120"/>
              </a:rPr>
              <a:t>公告金額以上</a:t>
            </a:r>
            <a:r>
              <a:rPr lang="en-US" altLang="zh-TW" sz="2400" b="0">
                <a:solidFill>
                  <a:schemeClr val="tx1"/>
                </a:solidFill>
                <a:latin typeface="Calibri" panose="020F0502020204030204" pitchFamily="34" charset="0"/>
                <a:ea typeface="標楷體" panose="03000509000000000000" pitchFamily="65" charset="-120"/>
              </a:rPr>
              <a:t>)</a:t>
            </a:r>
            <a:endParaRPr lang="zh-TW" altLang="en-US" sz="2400" b="0">
              <a:solidFill>
                <a:schemeClr val="tx1"/>
              </a:solidFill>
              <a:latin typeface="Calibri" panose="020F0502020204030204" pitchFamily="34" charset="0"/>
              <a:ea typeface="標楷體" panose="03000509000000000000" pitchFamily="65" charset="-12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3">
            <a:extLst>
              <a:ext uri="{FF2B5EF4-FFF2-40B4-BE49-F238E27FC236}">
                <a16:creationId xmlns:a16="http://schemas.microsoft.com/office/drawing/2014/main" id="{AE3272E2-305A-4BBC-950F-388A1134A86A}"/>
              </a:ext>
            </a:extLst>
          </p:cNvPr>
          <p:cNvSpPr txBox="1">
            <a:spLocks noChangeArrowheads="1"/>
          </p:cNvSpPr>
          <p:nvPr/>
        </p:nvSpPr>
        <p:spPr bwMode="auto">
          <a:xfrm>
            <a:off x="495300" y="1206500"/>
            <a:ext cx="8166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129027" name="Text Box 4">
            <a:extLst>
              <a:ext uri="{FF2B5EF4-FFF2-40B4-BE49-F238E27FC236}">
                <a16:creationId xmlns:a16="http://schemas.microsoft.com/office/drawing/2014/main" id="{1553D38C-AD4D-4693-AE07-469C8C50F13C}"/>
              </a:ext>
            </a:extLst>
          </p:cNvPr>
          <p:cNvSpPr txBox="1">
            <a:spLocks noChangeArrowheads="1"/>
          </p:cNvSpPr>
          <p:nvPr/>
        </p:nvSpPr>
        <p:spPr bwMode="auto">
          <a:xfrm>
            <a:off x="0" y="4022725"/>
            <a:ext cx="9144000" cy="193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graphicFrame>
        <p:nvGraphicFramePr>
          <p:cNvPr id="69668" name="Group 36">
            <a:extLst>
              <a:ext uri="{FF2B5EF4-FFF2-40B4-BE49-F238E27FC236}">
                <a16:creationId xmlns:a16="http://schemas.microsoft.com/office/drawing/2014/main" id="{76AACC8E-BD26-4A15-93D2-8F770B5332A7}"/>
              </a:ext>
            </a:extLst>
          </p:cNvPr>
          <p:cNvGraphicFramePr>
            <a:graphicFrameLocks noGrp="1"/>
          </p:cNvGraphicFramePr>
          <p:nvPr>
            <p:ph idx="4294967295"/>
          </p:nvPr>
        </p:nvGraphicFramePr>
        <p:xfrm>
          <a:off x="107950" y="476250"/>
          <a:ext cx="8915400" cy="2935290"/>
        </p:xfrm>
        <a:graphic>
          <a:graphicData uri="http://schemas.openxmlformats.org/drawingml/2006/table">
            <a:tbl>
              <a:tblPr/>
              <a:tblGrid>
                <a:gridCol w="711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26543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38241">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標楷體" pitchFamily="65" charset="-120"/>
                          <a:ea typeface="標楷體" pitchFamily="65" charset="-120"/>
                          <a:cs typeface="華康魏碑體"/>
                          <a:sym typeface="Wingdings" pitchFamily="2" charset="2"/>
                        </a:rPr>
                        <a:t>項次</a:t>
                      </a:r>
                      <a:endParaRPr kumimoji="0" lang="zh-TW" altLang="en-US" sz="1800" b="1" i="0" u="none" strike="noStrike" cap="none" normalizeH="0" baseline="0" dirty="0">
                        <a:ln>
                          <a:noFill/>
                        </a:ln>
                        <a:solidFill>
                          <a:srgbClr val="000066"/>
                        </a:solidFill>
                        <a:effectLst/>
                        <a:latin typeface="標楷體" pitchFamily="65" charset="-120"/>
                        <a:ea typeface="標楷體" pitchFamily="65" charset="-120"/>
                        <a:cs typeface="華康魏碑體"/>
                        <a:sym typeface="Wingdings" pitchFamily="2" charset="2"/>
                      </a:endParaRP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800" b="0" i="0" u="none" strike="noStrike" cap="none" normalizeH="0" baseline="0" dirty="0">
                          <a:ln>
                            <a:noFill/>
                          </a:ln>
                          <a:solidFill>
                            <a:schemeClr val="tx1"/>
                          </a:solidFill>
                          <a:effectLst/>
                          <a:latin typeface="標楷體" pitchFamily="65" charset="-120"/>
                          <a:ea typeface="標楷體" pitchFamily="65" charset="-120"/>
                          <a:cs typeface="華康魏碑體"/>
                          <a:sym typeface="Wingdings" pitchFamily="2" charset="2"/>
                        </a:rPr>
                        <a:t>契約變更或加減價情形</a:t>
                      </a:r>
                      <a:endParaRPr kumimoji="0" lang="zh-TW" altLang="en-US" sz="1800" b="1" i="0" u="none" strike="noStrike" cap="none" normalizeH="0" baseline="0" dirty="0">
                        <a:ln>
                          <a:noFill/>
                        </a:ln>
                        <a:solidFill>
                          <a:srgbClr val="000066"/>
                        </a:solidFill>
                        <a:effectLst/>
                        <a:latin typeface="標楷體" pitchFamily="65" charset="-120"/>
                        <a:ea typeface="標楷體" pitchFamily="65" charset="-120"/>
                        <a:cs typeface="華康魏碑體"/>
                        <a:sym typeface="Wingdings" pitchFamily="2" charset="2"/>
                      </a:endParaRP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核准規定</a:t>
                      </a:r>
                      <a:endParaRPr kumimoji="0" lang="zh-TW" altLang="en-US" sz="1800" b="1" i="0" u="none" strike="noStrike" cap="none" normalizeH="0" baseline="0">
                        <a:ln>
                          <a:noFill/>
                        </a:ln>
                        <a:solidFill>
                          <a:srgbClr val="000066"/>
                        </a:solidFill>
                        <a:effectLst/>
                        <a:latin typeface="標楷體" pitchFamily="65" charset="-120"/>
                        <a:ea typeface="標楷體" pitchFamily="65" charset="-120"/>
                        <a:cs typeface="華康魏碑體"/>
                        <a:sym typeface="Wingdings" pitchFamily="2" charset="2"/>
                      </a:endParaRP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監辦規定</a:t>
                      </a:r>
                      <a:endParaRPr kumimoji="0" lang="zh-TW" altLang="en-US" sz="1800" b="1" i="0" u="none" strike="noStrike" cap="none" normalizeH="0" baseline="0">
                        <a:ln>
                          <a:noFill/>
                        </a:ln>
                        <a:solidFill>
                          <a:srgbClr val="000066"/>
                        </a:solidFill>
                        <a:effectLst/>
                        <a:latin typeface="標楷體" pitchFamily="65" charset="-120"/>
                        <a:ea typeface="標楷體" pitchFamily="65" charset="-120"/>
                        <a:cs typeface="華康魏碑體"/>
                        <a:sym typeface="Wingdings" pitchFamily="2" charset="2"/>
                      </a:endParaRP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chemeClr val="tx1"/>
                          </a:solidFill>
                          <a:effectLst/>
                          <a:latin typeface="標楷體" pitchFamily="65" charset="-120"/>
                          <a:ea typeface="標楷體" pitchFamily="65" charset="-120"/>
                          <a:cs typeface="華康魏碑體"/>
                          <a:sym typeface="Wingdings" pitchFamily="2" charset="2"/>
                        </a:rPr>
                        <a:t>備查規定</a:t>
                      </a:r>
                      <a:endParaRPr kumimoji="0" lang="zh-TW" altLang="en-US" sz="1800" b="1" i="0" u="none" strike="noStrike" cap="none" normalizeH="0" baseline="0">
                        <a:ln>
                          <a:noFill/>
                        </a:ln>
                        <a:solidFill>
                          <a:srgbClr val="000066"/>
                        </a:solidFill>
                        <a:effectLst/>
                        <a:latin typeface="標楷體" pitchFamily="65" charset="-120"/>
                        <a:ea typeface="標楷體" pitchFamily="65" charset="-120"/>
                        <a:cs typeface="華康魏碑體"/>
                        <a:sym typeface="Wingdings" pitchFamily="2" charset="2"/>
                      </a:endParaRP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530265">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a:ln>
                            <a:noFill/>
                          </a:ln>
                          <a:solidFill>
                            <a:srgbClr val="000000"/>
                          </a:solidFill>
                          <a:effectLst/>
                          <a:latin typeface="標楷體" pitchFamily="65" charset="-120"/>
                          <a:ea typeface="標楷體" pitchFamily="65" charset="-120"/>
                          <a:cs typeface="華康魏碑體"/>
                          <a:sym typeface="Wingdings" pitchFamily="2" charset="2"/>
                        </a:rPr>
                        <a:t>五</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未達查核金額之採購，不涉及契約價金之契約變更。</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a:ln>
                            <a:noFill/>
                          </a:ln>
                          <a:solidFill>
                            <a:srgbClr val="000000"/>
                          </a:solidFill>
                          <a:effectLst/>
                          <a:latin typeface="標楷體" pitchFamily="65" charset="-120"/>
                          <a:ea typeface="標楷體" pitchFamily="65" charset="-120"/>
                          <a:cs typeface="華康魏碑體"/>
                          <a:sym typeface="Wingdings" pitchFamily="2" charset="2"/>
                        </a:rPr>
                        <a:t>採購機關自行核准</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rgbClr val="000066"/>
                        </a:solidFill>
                        <a:effectLst/>
                        <a:latin typeface="標楷體" pitchFamily="65" charset="-120"/>
                        <a:ea typeface="標楷體" pitchFamily="65" charset="-120"/>
                        <a:cs typeface="華康魏碑體"/>
                        <a:sym typeface="Wingdings" pitchFamily="2" charset="2"/>
                      </a:endParaRP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rgbClr val="000066"/>
                        </a:solidFill>
                        <a:effectLst/>
                        <a:latin typeface="標楷體" pitchFamily="65" charset="-120"/>
                        <a:ea typeface="標楷體" pitchFamily="65" charset="-120"/>
                        <a:cs typeface="華康魏碑體"/>
                        <a:sym typeface="Wingdings" pitchFamily="2" charset="2"/>
                      </a:endParaRP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066782">
                <a:tc>
                  <a:txBody>
                    <a:body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a:ln>
                            <a:noFill/>
                          </a:ln>
                          <a:solidFill>
                            <a:srgbClr val="000000"/>
                          </a:solidFill>
                          <a:effectLst/>
                          <a:latin typeface="標楷體" pitchFamily="65" charset="-120"/>
                          <a:ea typeface="標楷體" pitchFamily="65" charset="-120"/>
                          <a:cs typeface="華康魏碑體"/>
                          <a:sym typeface="Wingdings" pitchFamily="2" charset="2"/>
                        </a:rPr>
                        <a:t>七</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a:ln>
                            <a:noFill/>
                          </a:ln>
                          <a:solidFill>
                            <a:srgbClr val="000000"/>
                          </a:solidFill>
                          <a:effectLst/>
                          <a:latin typeface="標楷體" pitchFamily="65" charset="-120"/>
                          <a:ea typeface="標楷體" pitchFamily="65" charset="-120"/>
                          <a:cs typeface="華康魏碑體"/>
                          <a:sym typeface="Wingdings" pitchFamily="2" charset="2"/>
                        </a:rPr>
                        <a:t>由</a:t>
                      </a:r>
                      <a:r>
                        <a:rPr kumimoji="0" lang="zh-TW" altLang="en-US" sz="1600" b="0" i="0" u="none" strike="noStrike" cap="none" normalizeH="0" baseline="0">
                          <a:ln>
                            <a:noFill/>
                          </a:ln>
                          <a:solidFill>
                            <a:srgbClr val="FF0000"/>
                          </a:solidFill>
                          <a:effectLst/>
                          <a:latin typeface="標楷體" pitchFamily="65" charset="-120"/>
                          <a:ea typeface="標楷體" pitchFamily="65" charset="-120"/>
                          <a:cs typeface="華康魏碑體"/>
                          <a:sym typeface="Wingdings" pitchFamily="2" charset="2"/>
                        </a:rPr>
                        <a:t>機關決定增購</a:t>
                      </a:r>
                      <a:r>
                        <a:rPr kumimoji="0" lang="zh-TW" altLang="en-US" sz="1600" b="0" i="0" u="none" strike="noStrike" cap="none" normalizeH="0" baseline="0">
                          <a:ln>
                            <a:noFill/>
                          </a:ln>
                          <a:solidFill>
                            <a:srgbClr val="000000"/>
                          </a:solidFill>
                          <a:effectLst/>
                          <a:latin typeface="標楷體" pitchFamily="65" charset="-120"/>
                          <a:ea typeface="標楷體" pitchFamily="65" charset="-120"/>
                          <a:cs typeface="華康魏碑體"/>
                          <a:sym typeface="Wingdings" pitchFamily="2" charset="2"/>
                        </a:rPr>
                        <a:t>，且已</a:t>
                      </a:r>
                      <a:r>
                        <a:rPr kumimoji="0" lang="zh-TW" altLang="en-US" sz="1600" b="0" i="0" u="none" strike="noStrike" cap="none" normalizeH="0" baseline="0">
                          <a:ln>
                            <a:noFill/>
                          </a:ln>
                          <a:solidFill>
                            <a:srgbClr val="FF0000"/>
                          </a:solidFill>
                          <a:effectLst/>
                          <a:latin typeface="標楷體" pitchFamily="65" charset="-120"/>
                          <a:ea typeface="標楷體" pitchFamily="65" charset="-120"/>
                          <a:cs typeface="華康魏碑體"/>
                          <a:sym typeface="Wingdings" pitchFamily="2" charset="2"/>
                        </a:rPr>
                        <a:t>於原招標公告及招標文件</a:t>
                      </a:r>
                      <a:r>
                        <a:rPr kumimoji="0" lang="zh-TW" altLang="en-US" sz="1600" b="0" i="0" u="none" strike="noStrike" cap="none" normalizeH="0" baseline="0">
                          <a:ln>
                            <a:noFill/>
                          </a:ln>
                          <a:solidFill>
                            <a:srgbClr val="0000FF"/>
                          </a:solidFill>
                          <a:effectLst/>
                          <a:latin typeface="標楷體" pitchFamily="65" charset="-120"/>
                          <a:ea typeface="標楷體" pitchFamily="65" charset="-120"/>
                          <a:cs typeface="華康魏碑體"/>
                          <a:sym typeface="Wingdings" pitchFamily="2" charset="2"/>
                        </a:rPr>
                        <a:t>敘明機關得就原標的決定增購之期間、數量或金額。</a:t>
                      </a:r>
                      <a:r>
                        <a:rPr kumimoji="0" lang="zh-TW" altLang="en-US" sz="1600" b="0" i="0" u="none" strike="noStrike" cap="none" normalizeH="0" baseline="0">
                          <a:ln>
                            <a:noFill/>
                          </a:ln>
                          <a:solidFill>
                            <a:srgbClr val="000000"/>
                          </a:solidFill>
                          <a:effectLst/>
                          <a:latin typeface="標楷體" pitchFamily="65" charset="-120"/>
                          <a:ea typeface="標楷體" pitchFamily="65" charset="-120"/>
                          <a:cs typeface="華康魏碑體"/>
                          <a:sym typeface="Wingdings" pitchFamily="2" charset="2"/>
                        </a:rPr>
                        <a:t>不論原契約金額大小，在該得增購之期間、數量或金額以內，依原招標文件及契約規定辦理者。</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適用採購法第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22</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條第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項第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7</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款情形，由採購機關自行核准。　　</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增購部分之累計金額未達公告金額者，適用採購法第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13</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條第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2</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項監辦規定；累計金額在公告金額以上而未達查核金額者，適用採購法第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13</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條第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項監辦規定；累計金額在查核金額以上者，適用採購法第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12</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條第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項及第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13</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條第</a:t>
                      </a:r>
                      <a:r>
                        <a:rPr kumimoji="0" lang="en-US" altLang="zh-TW"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1</a:t>
                      </a: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項監辦規定。</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華康魏碑體"/>
                          <a:sym typeface="Wingdings" pitchFamily="2" charset="2"/>
                        </a:rPr>
                        <a:t>查核金額以上之採購，補具辦理結果之相關文件送上級機關備查，上級機關得決定免送備查。但上級機關另有規定者，從其規定。　</a:t>
                      </a:r>
                    </a:p>
                  </a:txBody>
                  <a:tcPr marL="91441" marR="91441" marT="45677" marB="456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
        <p:nvSpPr>
          <p:cNvPr id="129054" name="Text Box 61">
            <a:extLst>
              <a:ext uri="{FF2B5EF4-FFF2-40B4-BE49-F238E27FC236}">
                <a16:creationId xmlns:a16="http://schemas.microsoft.com/office/drawing/2014/main" id="{E0D82EB7-E803-4630-8EC8-D2D6A6ED41D8}"/>
              </a:ext>
            </a:extLst>
          </p:cNvPr>
          <p:cNvSpPr txBox="1">
            <a:spLocks noChangeArrowheads="1"/>
          </p:cNvSpPr>
          <p:nvPr/>
        </p:nvSpPr>
        <p:spPr bwMode="auto">
          <a:xfrm>
            <a:off x="211138" y="3635375"/>
            <a:ext cx="8737600" cy="1944688"/>
          </a:xfrm>
          <a:prstGeom prst="rect">
            <a:avLst/>
          </a:prstGeom>
          <a:solidFill>
            <a:schemeClr val="bg1"/>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pPr>
            <a:r>
              <a:rPr lang="zh-TW" altLang="en-US" sz="2200" b="0">
                <a:solidFill>
                  <a:schemeClr val="tx1"/>
                </a:solidFill>
                <a:latin typeface="Calibri" panose="020F0502020204030204" pitchFamily="34" charset="0"/>
                <a:ea typeface="標楷體" panose="03000509000000000000" pitchFamily="65" charset="-120"/>
              </a:rPr>
              <a:t>項次五</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履約人員更換、履約期限變更</a:t>
            </a:r>
          </a:p>
          <a:p>
            <a:pPr eaLnBrk="1" hangingPunct="1">
              <a:lnSpc>
                <a:spcPct val="100000"/>
              </a:lnSpc>
            </a:pPr>
            <a:r>
              <a:rPr lang="zh-TW" altLang="en-US" sz="2200" b="0">
                <a:solidFill>
                  <a:schemeClr val="tx1"/>
                </a:solidFill>
                <a:latin typeface="標楷體" panose="03000509000000000000" pitchFamily="65" charset="-120"/>
                <a:ea typeface="標楷體" panose="03000509000000000000" pitchFamily="65" charset="-120"/>
              </a:rPr>
              <a:t>項次七</a:t>
            </a:r>
            <a:r>
              <a:rPr lang="en-US" altLang="zh-TW" sz="2200" b="0">
                <a:solidFill>
                  <a:schemeClr val="tx1"/>
                </a:solidFill>
                <a:latin typeface="標楷體" panose="03000509000000000000" pitchFamily="65" charset="-120"/>
                <a:ea typeface="標楷體" panose="03000509000000000000" pitchFamily="65" charset="-120"/>
              </a:rPr>
              <a:t></a:t>
            </a:r>
            <a:r>
              <a:rPr lang="zh-TW" altLang="en-US" sz="2200" b="0">
                <a:solidFill>
                  <a:schemeClr val="tx1"/>
                </a:solidFill>
                <a:latin typeface="標楷體" panose="03000509000000000000" pitchFamily="65" charset="-120"/>
                <a:ea typeface="標楷體" panose="03000509000000000000" pitchFamily="65" charset="-120"/>
              </a:rPr>
              <a:t>採購法第</a:t>
            </a:r>
            <a:r>
              <a:rPr lang="en-US" altLang="zh-TW" sz="2200" b="0">
                <a:solidFill>
                  <a:schemeClr val="tx1"/>
                </a:solidFill>
                <a:latin typeface="標楷體" panose="03000509000000000000" pitchFamily="65" charset="-120"/>
                <a:ea typeface="標楷體" panose="03000509000000000000" pitchFamily="65" charset="-120"/>
              </a:rPr>
              <a:t>22</a:t>
            </a:r>
            <a:r>
              <a:rPr lang="zh-TW" altLang="en-US" sz="2200" b="0">
                <a:solidFill>
                  <a:schemeClr val="tx1"/>
                </a:solidFill>
                <a:latin typeface="標楷體" panose="03000509000000000000" pitchFamily="65" charset="-120"/>
                <a:ea typeface="標楷體" panose="03000509000000000000" pitchFamily="65" charset="-120"/>
              </a:rPr>
              <a:t>條第</a:t>
            </a:r>
            <a:r>
              <a:rPr lang="en-US" altLang="zh-TW" sz="2200" b="0">
                <a:solidFill>
                  <a:schemeClr val="tx1"/>
                </a:solidFill>
                <a:latin typeface="標楷體" panose="03000509000000000000" pitchFamily="65" charset="-120"/>
                <a:ea typeface="標楷體" panose="03000509000000000000" pitchFamily="65" charset="-120"/>
              </a:rPr>
              <a:t>1</a:t>
            </a:r>
            <a:r>
              <a:rPr lang="zh-TW" altLang="en-US" sz="2200" b="0">
                <a:solidFill>
                  <a:schemeClr val="tx1"/>
                </a:solidFill>
                <a:latin typeface="標楷體" panose="03000509000000000000" pitchFamily="65" charset="-120"/>
                <a:ea typeface="標楷體" panose="03000509000000000000" pitchFamily="65" charset="-120"/>
              </a:rPr>
              <a:t>項第</a:t>
            </a:r>
            <a:r>
              <a:rPr lang="en-US" altLang="zh-TW" sz="2200" b="0">
                <a:solidFill>
                  <a:schemeClr val="tx1"/>
                </a:solidFill>
                <a:latin typeface="標楷體" panose="03000509000000000000" pitchFamily="65" charset="-120"/>
                <a:ea typeface="標楷體" panose="03000509000000000000" pitchFamily="65" charset="-120"/>
              </a:rPr>
              <a:t>7</a:t>
            </a:r>
            <a:r>
              <a:rPr lang="zh-TW" altLang="en-US" sz="2200" b="0">
                <a:solidFill>
                  <a:schemeClr val="tx1"/>
                </a:solidFill>
                <a:latin typeface="標楷體" panose="03000509000000000000" pitchFamily="65" charset="-120"/>
                <a:ea typeface="標楷體" panose="03000509000000000000" pitchFamily="65" charset="-120"/>
              </a:rPr>
              <a:t>款</a:t>
            </a:r>
            <a:r>
              <a:rPr lang="en-US" altLang="zh-TW" sz="2200" b="0">
                <a:solidFill>
                  <a:schemeClr val="tx1"/>
                </a:solidFill>
                <a:latin typeface="標楷體" panose="03000509000000000000" pitchFamily="65" charset="-120"/>
                <a:ea typeface="標楷體" panose="03000509000000000000" pitchFamily="65" charset="-120"/>
              </a:rPr>
              <a:t>:</a:t>
            </a:r>
            <a:r>
              <a:rPr lang="zh-TW" altLang="en-US" sz="2200" b="0">
                <a:solidFill>
                  <a:schemeClr val="tx1"/>
                </a:solidFill>
                <a:latin typeface="標楷體" panose="03000509000000000000" pitchFamily="65" charset="-120"/>
                <a:ea typeface="標楷體" panose="03000509000000000000" pitchFamily="65" charset="-120"/>
              </a:rPr>
              <a:t>「機關辦理公告金額以上之採購，符合下列情形之一者，得採限制性招標：七、原有採購之後續擴充，且已於原招標公告及招標文件敘明擴充之期間、金額或數量者。」</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
            <a:extLst>
              <a:ext uri="{FF2B5EF4-FFF2-40B4-BE49-F238E27FC236}">
                <a16:creationId xmlns:a16="http://schemas.microsoft.com/office/drawing/2014/main" id="{D3AD57DE-30FC-4076-B641-C0666271DC60}"/>
              </a:ext>
            </a:extLst>
          </p:cNvPr>
          <p:cNvSpPr txBox="1">
            <a:spLocks noChangeArrowheads="1"/>
          </p:cNvSpPr>
          <p:nvPr/>
        </p:nvSpPr>
        <p:spPr bwMode="auto">
          <a:xfrm>
            <a:off x="983380" y="323851"/>
            <a:ext cx="8006633" cy="4524315"/>
          </a:xfrm>
          <a:prstGeom prst="rect">
            <a:avLst/>
          </a:prstGeom>
          <a:solidFill>
            <a:srgbClr val="FFFFCC"/>
          </a:solidFill>
          <a:ln w="9525">
            <a:solidFill>
              <a:srgbClr val="000000"/>
            </a:solidFill>
            <a:miter lim="800000"/>
            <a:headEnd/>
            <a:tailEnd/>
          </a:ln>
          <a:effectLst>
            <a:prstShdw prst="shdw17" dist="17961" dir="2700000">
              <a:srgbClr val="000000"/>
            </a:prstShdw>
          </a:effectLst>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just" eaLnBrk="1" hangingPunct="1">
              <a:lnSpc>
                <a:spcPct val="100000"/>
              </a:lnSpc>
              <a:buFont typeface="Arial" panose="020B0604020202020204" pitchFamily="34" charset="0"/>
              <a:buNone/>
            </a:pPr>
            <a:r>
              <a:rPr lang="zh-TW" altLang="en-US" sz="2400" b="0" spc="-150" dirty="0">
                <a:solidFill>
                  <a:schemeClr val="tx1"/>
                </a:solidFill>
                <a:latin typeface="標楷體" panose="03000509000000000000" pitchFamily="65" charset="-120"/>
                <a:ea typeface="標楷體" panose="03000509000000000000" pitchFamily="65" charset="-120"/>
              </a:rPr>
              <a:t>本機關於原招標文件載明「以原契約條件及價金續約核算</a:t>
            </a:r>
            <a:r>
              <a:rPr lang="zh-TW" altLang="en-US" sz="2400" b="0" dirty="0">
                <a:solidFill>
                  <a:schemeClr val="tx1"/>
                </a:solidFill>
                <a:latin typeface="標楷體" panose="03000509000000000000" pitchFamily="65" charset="-120"/>
                <a:ea typeface="標楷體" panose="03000509000000000000" pitchFamily="65" charset="-120"/>
              </a:rPr>
              <a:t>付 款，以換文方式辦理後續擴充」，惟配合</a:t>
            </a:r>
            <a:r>
              <a:rPr lang="en-US" altLang="zh-TW" sz="2400" b="0" dirty="0">
                <a:solidFill>
                  <a:schemeClr val="tx1"/>
                </a:solidFill>
                <a:latin typeface="標楷體" panose="03000509000000000000" pitchFamily="65" charset="-120"/>
                <a:ea typeface="標楷體" panose="03000509000000000000" pitchFamily="65" charset="-120"/>
              </a:rPr>
              <a:t>113</a:t>
            </a:r>
            <a:r>
              <a:rPr lang="zh-TW" altLang="en-US" sz="2400" b="0" dirty="0">
                <a:solidFill>
                  <a:schemeClr val="tx1"/>
                </a:solidFill>
                <a:latin typeface="標楷體" panose="03000509000000000000" pitchFamily="65" charset="-120"/>
                <a:ea typeface="標楷體" panose="03000509000000000000" pitchFamily="65" charset="-120"/>
              </a:rPr>
              <a:t>年度基本工資調漲，後續擴充價金會較原契約價金（</a:t>
            </a:r>
            <a:r>
              <a:rPr lang="en-US" altLang="zh-TW" sz="2400" b="0" dirty="0">
                <a:solidFill>
                  <a:schemeClr val="tx1"/>
                </a:solidFill>
                <a:latin typeface="標楷體" panose="03000509000000000000" pitchFamily="65" charset="-120"/>
                <a:ea typeface="標楷體" panose="03000509000000000000" pitchFamily="65" charset="-120"/>
              </a:rPr>
              <a:t>51</a:t>
            </a:r>
            <a:r>
              <a:rPr lang="zh-TW" altLang="en-US" sz="2400" b="0" dirty="0">
                <a:solidFill>
                  <a:schemeClr val="tx1"/>
                </a:solidFill>
                <a:latin typeface="標楷體" panose="03000509000000000000" pitchFamily="65" charset="-120"/>
                <a:ea typeface="標楷體" panose="03000509000000000000" pitchFamily="65" charset="-120"/>
              </a:rPr>
              <a:t>萬元）增加約</a:t>
            </a:r>
            <a:r>
              <a:rPr lang="en-US" altLang="zh-TW" sz="2400" b="0" dirty="0">
                <a:solidFill>
                  <a:schemeClr val="tx1"/>
                </a:solidFill>
                <a:latin typeface="標楷體" panose="03000509000000000000" pitchFamily="65" charset="-120"/>
                <a:ea typeface="標楷體" panose="03000509000000000000" pitchFamily="65" charset="-120"/>
              </a:rPr>
              <a:t>16000</a:t>
            </a:r>
            <a:r>
              <a:rPr lang="zh-TW" altLang="en-US" sz="2400" b="0" dirty="0">
                <a:solidFill>
                  <a:schemeClr val="tx1"/>
                </a:solidFill>
                <a:latin typeface="標楷體" panose="03000509000000000000" pitchFamily="65" charset="-120"/>
                <a:ea typeface="標楷體" panose="03000509000000000000" pitchFamily="65" charset="-120"/>
              </a:rPr>
              <a:t>元；茲係配合政策規定，下列三種方式何者適宜：</a:t>
            </a:r>
          </a:p>
          <a:p>
            <a:pPr marL="628650" indent="-628650" algn="just" eaLnBrk="1" hangingPunct="1">
              <a:lnSpc>
                <a:spcPct val="100000"/>
              </a:lnSpc>
              <a:spcBef>
                <a:spcPts val="0"/>
              </a:spcBef>
              <a:buFont typeface="Arial" panose="020B0604020202020204" pitchFamily="34" charset="0"/>
              <a:buNone/>
            </a:pPr>
            <a:r>
              <a:rPr lang="zh-TW" altLang="en-US" sz="2400" b="0" dirty="0">
                <a:solidFill>
                  <a:schemeClr val="tx1"/>
                </a:solidFill>
                <a:latin typeface="標楷體" panose="03000509000000000000" pitchFamily="65" charset="-120"/>
                <a:ea typeface="標楷體" panose="03000509000000000000" pitchFamily="65" charset="-120"/>
              </a:rPr>
              <a:t>一、因係配合政府政策，得逕上開換文方式辦理續約，惟契約價金部分修改為</a:t>
            </a:r>
            <a:r>
              <a:rPr lang="en-US" altLang="zh-TW" sz="2400" b="0" dirty="0">
                <a:solidFill>
                  <a:schemeClr val="tx1"/>
                </a:solidFill>
                <a:latin typeface="標楷體" panose="03000509000000000000" pitchFamily="65" charset="-120"/>
                <a:ea typeface="標楷體" panose="03000509000000000000" pitchFamily="65" charset="-120"/>
              </a:rPr>
              <a:t>526000</a:t>
            </a:r>
            <a:r>
              <a:rPr lang="zh-TW" altLang="en-US" sz="2400" b="0" dirty="0">
                <a:solidFill>
                  <a:schemeClr val="tx1"/>
                </a:solidFill>
                <a:latin typeface="標楷體" panose="03000509000000000000" pitchFamily="65" charset="-120"/>
                <a:ea typeface="標楷體" panose="03000509000000000000" pitchFamily="65" charset="-120"/>
              </a:rPr>
              <a:t>元</a:t>
            </a:r>
            <a:r>
              <a:rPr lang="zh-TW" altLang="en-US" sz="2000" b="0" dirty="0">
                <a:solidFill>
                  <a:schemeClr val="tx1"/>
                </a:solidFill>
                <a:latin typeface="標楷體" panose="03000509000000000000" pitchFamily="65" charset="-120"/>
                <a:ea typeface="標楷體" panose="03000509000000000000" pitchFamily="65" charset="-120"/>
              </a:rPr>
              <a:t>（含基本工資調漲</a:t>
            </a:r>
            <a:r>
              <a:rPr lang="en-US" altLang="zh-TW" sz="2000" b="0" dirty="0">
                <a:solidFill>
                  <a:schemeClr val="tx1"/>
                </a:solidFill>
                <a:latin typeface="標楷體" panose="03000509000000000000" pitchFamily="65" charset="-120"/>
                <a:ea typeface="標楷體" panose="03000509000000000000" pitchFamily="65" charset="-120"/>
              </a:rPr>
              <a:t>16000</a:t>
            </a:r>
            <a:r>
              <a:rPr lang="zh-TW" altLang="en-US" sz="2000" b="0" dirty="0">
                <a:solidFill>
                  <a:schemeClr val="tx1"/>
                </a:solidFill>
                <a:latin typeface="標楷體" panose="03000509000000000000" pitchFamily="65" charset="-120"/>
                <a:ea typeface="標楷體" panose="03000509000000000000" pitchFamily="65" charset="-120"/>
              </a:rPr>
              <a:t>元）</a:t>
            </a:r>
            <a:r>
              <a:rPr lang="zh-TW" altLang="en-US" sz="2400" b="0" dirty="0">
                <a:solidFill>
                  <a:schemeClr val="tx1"/>
                </a:solidFill>
                <a:latin typeface="標楷體" panose="03000509000000000000" pitchFamily="65" charset="-120"/>
                <a:ea typeface="標楷體" panose="03000509000000000000" pitchFamily="65" charset="-120"/>
              </a:rPr>
              <a:t>？</a:t>
            </a:r>
          </a:p>
          <a:p>
            <a:pPr marL="717550" indent="-717550" algn="just" eaLnBrk="1" hangingPunct="1">
              <a:lnSpc>
                <a:spcPct val="100000"/>
              </a:lnSpc>
              <a:spcBef>
                <a:spcPts val="0"/>
              </a:spcBef>
              <a:buFont typeface="Arial" panose="020B0604020202020204" pitchFamily="34" charset="0"/>
              <a:buNone/>
            </a:pPr>
            <a:r>
              <a:rPr lang="zh-TW" altLang="en-US" sz="2400" b="0" dirty="0">
                <a:solidFill>
                  <a:schemeClr val="tx1"/>
                </a:solidFill>
                <a:latin typeface="標楷體" panose="03000509000000000000" pitchFamily="65" charset="-120"/>
                <a:ea typeface="標楷體" panose="03000509000000000000" pitchFamily="65" charset="-120"/>
              </a:rPr>
              <a:t>二、以原契約價金（</a:t>
            </a:r>
            <a:r>
              <a:rPr lang="en-US" altLang="zh-TW" sz="2400" b="0" dirty="0">
                <a:solidFill>
                  <a:schemeClr val="tx1"/>
                </a:solidFill>
                <a:latin typeface="標楷體" panose="03000509000000000000" pitchFamily="65" charset="-120"/>
                <a:ea typeface="標楷體" panose="03000509000000000000" pitchFamily="65" charset="-120"/>
              </a:rPr>
              <a:t>51</a:t>
            </a:r>
            <a:r>
              <a:rPr lang="zh-TW" altLang="en-US" sz="2400" b="0" dirty="0">
                <a:solidFill>
                  <a:schemeClr val="tx1"/>
                </a:solidFill>
                <a:latin typeface="標楷體" panose="03000509000000000000" pitchFamily="65" charset="-120"/>
                <a:ea typeface="標楷體" panose="03000509000000000000" pitchFamily="65" charset="-120"/>
              </a:rPr>
              <a:t>萬元）續約，再依「採購契約變更或加減價核准監辦備查規定一覽表」第</a:t>
            </a:r>
            <a:r>
              <a:rPr lang="en-US" altLang="zh-TW" sz="2400" b="0" dirty="0">
                <a:solidFill>
                  <a:schemeClr val="tx1"/>
                </a:solidFill>
                <a:latin typeface="標楷體" panose="03000509000000000000" pitchFamily="65" charset="-120"/>
                <a:ea typeface="標楷體" panose="03000509000000000000" pitchFamily="65" charset="-120"/>
              </a:rPr>
              <a:t>1</a:t>
            </a:r>
            <a:r>
              <a:rPr lang="zh-TW" altLang="en-US" sz="2400" b="0" dirty="0">
                <a:solidFill>
                  <a:schemeClr val="tx1"/>
                </a:solidFill>
                <a:latin typeface="標楷體" panose="03000509000000000000" pitchFamily="65" charset="-120"/>
                <a:ea typeface="標楷體" panose="03000509000000000000" pitchFamily="65" charset="-120"/>
              </a:rPr>
              <a:t>項規定及採購契約要項第</a:t>
            </a:r>
            <a:r>
              <a:rPr lang="en-US" altLang="zh-TW" sz="2400" b="0" dirty="0">
                <a:solidFill>
                  <a:schemeClr val="tx1"/>
                </a:solidFill>
                <a:latin typeface="標楷體" panose="03000509000000000000" pitchFamily="65" charset="-120"/>
                <a:ea typeface="標楷體" panose="03000509000000000000" pitchFamily="65" charset="-120"/>
              </a:rPr>
              <a:t>38</a:t>
            </a:r>
            <a:r>
              <a:rPr lang="zh-TW" altLang="en-US" sz="2400" b="0" dirty="0">
                <a:solidFill>
                  <a:schemeClr val="tx1"/>
                </a:solidFill>
                <a:latin typeface="標楷體" panose="03000509000000000000" pitchFamily="65" charset="-120"/>
                <a:ea typeface="標楷體" panose="03000509000000000000" pitchFamily="65" charset="-120"/>
              </a:rPr>
              <a:t>條，採契約變更方式增加價金</a:t>
            </a:r>
            <a:r>
              <a:rPr lang="en-US" altLang="zh-TW" sz="2400" b="0" dirty="0">
                <a:solidFill>
                  <a:schemeClr val="tx1"/>
                </a:solidFill>
                <a:latin typeface="標楷體" panose="03000509000000000000" pitchFamily="65" charset="-120"/>
                <a:ea typeface="標楷體" panose="03000509000000000000" pitchFamily="65" charset="-120"/>
              </a:rPr>
              <a:t>16000</a:t>
            </a:r>
            <a:r>
              <a:rPr lang="zh-TW" altLang="en-US" sz="2400" b="0" dirty="0">
                <a:solidFill>
                  <a:schemeClr val="tx1"/>
                </a:solidFill>
                <a:latin typeface="標楷體" panose="03000509000000000000" pitchFamily="65" charset="-120"/>
                <a:ea typeface="標楷體" panose="03000509000000000000" pitchFamily="65" charset="-120"/>
              </a:rPr>
              <a:t>元？</a:t>
            </a:r>
          </a:p>
          <a:p>
            <a:pPr marL="628650" indent="-628650" algn="just" eaLnBrk="1" hangingPunct="1">
              <a:lnSpc>
                <a:spcPct val="100000"/>
              </a:lnSpc>
              <a:spcBef>
                <a:spcPts val="0"/>
              </a:spcBef>
              <a:buFont typeface="Arial" panose="020B0604020202020204" pitchFamily="34" charset="0"/>
              <a:buNone/>
            </a:pPr>
            <a:r>
              <a:rPr lang="zh-TW" altLang="en-US" sz="2400" b="0" dirty="0">
                <a:solidFill>
                  <a:schemeClr val="tx1"/>
                </a:solidFill>
                <a:latin typeface="標楷體" panose="03000509000000000000" pitchFamily="65" charset="-120"/>
                <a:ea typeface="標楷體" panose="03000509000000000000" pitchFamily="65" charset="-120"/>
              </a:rPr>
              <a:t>三、辦理後續擴充時不以換文方式，以議價方式重新訂定契約？</a:t>
            </a:r>
          </a:p>
        </p:txBody>
      </p:sp>
      <p:sp>
        <p:nvSpPr>
          <p:cNvPr id="126979" name="向右箭號圖說文字 3">
            <a:extLst>
              <a:ext uri="{FF2B5EF4-FFF2-40B4-BE49-F238E27FC236}">
                <a16:creationId xmlns:a16="http://schemas.microsoft.com/office/drawing/2014/main" id="{06E9312B-6CF1-47DB-B084-3957A4A7D489}"/>
              </a:ext>
            </a:extLst>
          </p:cNvPr>
          <p:cNvSpPr>
            <a:spLocks noChangeArrowheads="1"/>
          </p:cNvSpPr>
          <p:nvPr/>
        </p:nvSpPr>
        <p:spPr bwMode="auto">
          <a:xfrm>
            <a:off x="224555" y="357187"/>
            <a:ext cx="758825" cy="1682750"/>
          </a:xfrm>
          <a:prstGeom prst="rightArrowCallout">
            <a:avLst>
              <a:gd name="adj1" fmla="val 12854"/>
              <a:gd name="adj2" fmla="val 12854"/>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26980" name="文字方塊 4">
            <a:extLst>
              <a:ext uri="{FF2B5EF4-FFF2-40B4-BE49-F238E27FC236}">
                <a16:creationId xmlns:a16="http://schemas.microsoft.com/office/drawing/2014/main" id="{635D4A80-B43A-4346-B469-1CC4AAD3CE2C}"/>
              </a:ext>
            </a:extLst>
          </p:cNvPr>
          <p:cNvSpPr txBox="1">
            <a:spLocks noChangeArrowheads="1"/>
          </p:cNvSpPr>
          <p:nvPr/>
        </p:nvSpPr>
        <p:spPr bwMode="auto">
          <a:xfrm>
            <a:off x="224555" y="551656"/>
            <a:ext cx="5810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126981" name="Text Box 5">
            <a:extLst>
              <a:ext uri="{FF2B5EF4-FFF2-40B4-BE49-F238E27FC236}">
                <a16:creationId xmlns:a16="http://schemas.microsoft.com/office/drawing/2014/main" id="{FC860566-95A5-4128-B224-49537DB5F64C}"/>
              </a:ext>
            </a:extLst>
          </p:cNvPr>
          <p:cNvSpPr txBox="1">
            <a:spLocks noChangeArrowheads="1"/>
          </p:cNvSpPr>
          <p:nvPr/>
        </p:nvSpPr>
        <p:spPr bwMode="auto">
          <a:xfrm>
            <a:off x="485776" y="4881502"/>
            <a:ext cx="8504238" cy="1569660"/>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just" eaLnBrk="1" hangingPunct="1">
              <a:lnSpc>
                <a:spcPct val="100000"/>
              </a:lnSpc>
              <a:spcBef>
                <a:spcPct val="0"/>
              </a:spcBef>
              <a:buNone/>
            </a:pPr>
            <a:r>
              <a:rPr lang="zh-TW" altLang="en-US" sz="2400" b="0" dirty="0">
                <a:solidFill>
                  <a:srgbClr val="FF0000"/>
                </a:solidFill>
                <a:latin typeface="Calibri" panose="020F0502020204030204" pitchFamily="34" charset="0"/>
                <a:ea typeface="標楷體" panose="03000509000000000000" pitchFamily="65" charset="-120"/>
              </a:rPr>
              <a:t>原招標公告及招標文件所載後續擴充條件，係公告當時招標條件</a:t>
            </a:r>
            <a:r>
              <a:rPr lang="en-US" altLang="zh-TW" sz="2400" b="0" dirty="0">
                <a:solidFill>
                  <a:srgbClr val="FF0000"/>
                </a:solidFill>
                <a:latin typeface="Calibri" panose="020F0502020204030204" pitchFamily="34" charset="0"/>
                <a:ea typeface="標楷體" panose="03000509000000000000" pitchFamily="65" charset="-120"/>
              </a:rPr>
              <a:t>(</a:t>
            </a:r>
            <a:r>
              <a:rPr lang="zh-TW" altLang="en-US" sz="2400" b="0" dirty="0">
                <a:solidFill>
                  <a:srgbClr val="FF0000"/>
                </a:solidFill>
                <a:latin typeface="Calibri" panose="020F0502020204030204" pitchFamily="34" charset="0"/>
                <a:ea typeface="標楷體" panose="03000509000000000000" pitchFamily="65" charset="-120"/>
              </a:rPr>
              <a:t>未及於履約期間之契約變更情形</a:t>
            </a:r>
            <a:r>
              <a:rPr lang="en-US" altLang="zh-TW" sz="2400" b="0" dirty="0">
                <a:solidFill>
                  <a:srgbClr val="FF0000"/>
                </a:solidFill>
                <a:latin typeface="Calibri" panose="020F0502020204030204" pitchFamily="34" charset="0"/>
                <a:ea typeface="標楷體" panose="03000509000000000000" pitchFamily="65" charset="-120"/>
              </a:rPr>
              <a:t>)</a:t>
            </a:r>
            <a:r>
              <a:rPr lang="zh-TW" altLang="en-US" sz="2400" b="0" dirty="0">
                <a:solidFill>
                  <a:srgbClr val="FF0000"/>
                </a:solidFill>
                <a:latin typeface="Calibri" panose="020F0502020204030204" pitchFamily="34" charset="0"/>
                <a:ea typeface="標楷體" panose="03000509000000000000" pitchFamily="65" charset="-120"/>
              </a:rPr>
              <a:t>，如機關擬依契約變更後之契約條件及價金依政府採購法第</a:t>
            </a:r>
            <a:r>
              <a:rPr lang="en-US" altLang="zh-TW" sz="2400" b="0" dirty="0">
                <a:solidFill>
                  <a:srgbClr val="FF0000"/>
                </a:solidFill>
                <a:latin typeface="Calibri" panose="020F0502020204030204" pitchFamily="34" charset="0"/>
                <a:ea typeface="標楷體" panose="03000509000000000000" pitchFamily="65" charset="-120"/>
              </a:rPr>
              <a:t>22</a:t>
            </a:r>
            <a:r>
              <a:rPr lang="zh-TW" altLang="en-US" sz="2400" b="0" dirty="0">
                <a:solidFill>
                  <a:srgbClr val="FF0000"/>
                </a:solidFill>
                <a:latin typeface="Calibri" panose="020F0502020204030204" pitchFamily="34" charset="0"/>
                <a:ea typeface="標楷體" panose="03000509000000000000" pitchFamily="65" charset="-120"/>
              </a:rPr>
              <a:t>條第</a:t>
            </a:r>
            <a:r>
              <a:rPr lang="en-US" altLang="zh-TW" sz="2400" b="0" dirty="0">
                <a:solidFill>
                  <a:srgbClr val="FF0000"/>
                </a:solidFill>
                <a:latin typeface="Calibri" panose="020F0502020204030204" pitchFamily="34" charset="0"/>
                <a:ea typeface="標楷體" panose="03000509000000000000" pitchFamily="65" charset="-120"/>
              </a:rPr>
              <a:t>1</a:t>
            </a:r>
            <a:r>
              <a:rPr lang="zh-TW" altLang="en-US" sz="2400" b="0" dirty="0">
                <a:solidFill>
                  <a:srgbClr val="FF0000"/>
                </a:solidFill>
                <a:latin typeface="Calibri" panose="020F0502020204030204" pitchFamily="34" charset="0"/>
                <a:ea typeface="標楷體" panose="03000509000000000000" pitchFamily="65" charset="-120"/>
              </a:rPr>
              <a:t>項第</a:t>
            </a:r>
            <a:r>
              <a:rPr lang="en-US" altLang="zh-TW" sz="2400" b="0" dirty="0">
                <a:solidFill>
                  <a:srgbClr val="FF0000"/>
                </a:solidFill>
                <a:latin typeface="Calibri" panose="020F0502020204030204" pitchFamily="34" charset="0"/>
                <a:ea typeface="標楷體" panose="03000509000000000000" pitchFamily="65" charset="-120"/>
              </a:rPr>
              <a:t>7</a:t>
            </a:r>
            <a:r>
              <a:rPr lang="zh-TW" altLang="en-US" sz="2400" b="0" dirty="0">
                <a:solidFill>
                  <a:srgbClr val="FF0000"/>
                </a:solidFill>
                <a:latin typeface="Calibri" panose="020F0502020204030204" pitchFamily="34" charset="0"/>
                <a:ea typeface="標楷體" panose="03000509000000000000" pitchFamily="65" charset="-120"/>
              </a:rPr>
              <a:t>款辦理後續擴充，因不符前揭公告換文之條件。</a:t>
            </a:r>
            <a:endParaRPr lang="zh-TW" altLang="en-US" sz="2400" b="0" dirty="0">
              <a:solidFill>
                <a:schemeClr val="tx1"/>
              </a:solidFill>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32485318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95081D2D-9C8D-41CB-8461-D514C9BD5344}"/>
              </a:ext>
            </a:extLst>
          </p:cNvPr>
          <p:cNvSpPr>
            <a:spLocks noGrp="1" noChangeArrowheads="1"/>
          </p:cNvSpPr>
          <p:nvPr>
            <p:ph type="title" idx="4294967295"/>
          </p:nvPr>
        </p:nvSpPr>
        <p:spPr>
          <a:xfrm>
            <a:off x="615950" y="307975"/>
            <a:ext cx="7772400" cy="615950"/>
          </a:xfrm>
          <a:noFill/>
        </p:spPr>
        <p:txBody>
          <a:bodyPr/>
          <a:lstStyle/>
          <a:p>
            <a:r>
              <a:rPr lang="zh-TW" altLang="en-US" sz="3200" b="1">
                <a:solidFill>
                  <a:schemeClr val="tx1"/>
                </a:solidFill>
                <a:latin typeface="標楷體" panose="03000509000000000000" pitchFamily="65" charset="-120"/>
                <a:ea typeface="標楷體" panose="03000509000000000000" pitchFamily="65" charset="-120"/>
              </a:rPr>
              <a:t>驗收作業程序</a:t>
            </a:r>
          </a:p>
        </p:txBody>
      </p:sp>
      <p:sp>
        <p:nvSpPr>
          <p:cNvPr id="131075" name="Rectangle 12">
            <a:extLst>
              <a:ext uri="{FF2B5EF4-FFF2-40B4-BE49-F238E27FC236}">
                <a16:creationId xmlns:a16="http://schemas.microsoft.com/office/drawing/2014/main" id="{DA47FD0B-BD01-42DB-8BAE-650C6FE0C26C}"/>
              </a:ext>
            </a:extLst>
          </p:cNvPr>
          <p:cNvSpPr>
            <a:spLocks noChangeArrowheads="1"/>
          </p:cNvSpPr>
          <p:nvPr/>
        </p:nvSpPr>
        <p:spPr bwMode="auto">
          <a:xfrm>
            <a:off x="3260725" y="3286125"/>
            <a:ext cx="6350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改善</a:t>
            </a:r>
          </a:p>
        </p:txBody>
      </p:sp>
      <p:sp>
        <p:nvSpPr>
          <p:cNvPr id="131076" name="Text Box 43">
            <a:extLst>
              <a:ext uri="{FF2B5EF4-FFF2-40B4-BE49-F238E27FC236}">
                <a16:creationId xmlns:a16="http://schemas.microsoft.com/office/drawing/2014/main" id="{6E31AB28-927C-4DBF-B76E-D21A0B724BF7}"/>
              </a:ext>
            </a:extLst>
          </p:cNvPr>
          <p:cNvSpPr txBox="1">
            <a:spLocks noChangeArrowheads="1"/>
          </p:cNvSpPr>
          <p:nvPr/>
        </p:nvSpPr>
        <p:spPr bwMode="auto">
          <a:xfrm>
            <a:off x="965200" y="1574800"/>
            <a:ext cx="1638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廠商完成履約</a:t>
            </a:r>
          </a:p>
        </p:txBody>
      </p:sp>
      <p:sp>
        <p:nvSpPr>
          <p:cNvPr id="131077" name="Text Box 44">
            <a:extLst>
              <a:ext uri="{FF2B5EF4-FFF2-40B4-BE49-F238E27FC236}">
                <a16:creationId xmlns:a16="http://schemas.microsoft.com/office/drawing/2014/main" id="{60D65B9D-196B-43EC-A36A-6F126175E974}"/>
              </a:ext>
            </a:extLst>
          </p:cNvPr>
          <p:cNvSpPr txBox="1">
            <a:spLocks noChangeArrowheads="1"/>
          </p:cNvSpPr>
          <p:nvPr/>
        </p:nvSpPr>
        <p:spPr bwMode="auto">
          <a:xfrm>
            <a:off x="1200150" y="2149475"/>
            <a:ext cx="1130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會同確認</a:t>
            </a:r>
          </a:p>
        </p:txBody>
      </p:sp>
      <p:sp>
        <p:nvSpPr>
          <p:cNvPr id="131078" name="Text Box 45">
            <a:extLst>
              <a:ext uri="{FF2B5EF4-FFF2-40B4-BE49-F238E27FC236}">
                <a16:creationId xmlns:a16="http://schemas.microsoft.com/office/drawing/2014/main" id="{808F71AE-8600-4520-A995-731063FF4858}"/>
              </a:ext>
            </a:extLst>
          </p:cNvPr>
          <p:cNvSpPr txBox="1">
            <a:spLocks noChangeArrowheads="1"/>
          </p:cNvSpPr>
          <p:nvPr/>
        </p:nvSpPr>
        <p:spPr bwMode="auto">
          <a:xfrm>
            <a:off x="1460500" y="2730500"/>
            <a:ext cx="6731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初驗</a:t>
            </a:r>
          </a:p>
        </p:txBody>
      </p:sp>
      <p:sp>
        <p:nvSpPr>
          <p:cNvPr id="131079" name="Text Box 46">
            <a:extLst>
              <a:ext uri="{FF2B5EF4-FFF2-40B4-BE49-F238E27FC236}">
                <a16:creationId xmlns:a16="http://schemas.microsoft.com/office/drawing/2014/main" id="{DCC1C2FC-9508-4ECB-A2DE-16329D2BFBA2}"/>
              </a:ext>
            </a:extLst>
          </p:cNvPr>
          <p:cNvSpPr txBox="1">
            <a:spLocks noChangeArrowheads="1"/>
          </p:cNvSpPr>
          <p:nvPr/>
        </p:nvSpPr>
        <p:spPr bwMode="auto">
          <a:xfrm>
            <a:off x="1228725" y="3302000"/>
            <a:ext cx="1130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初驗合格</a:t>
            </a:r>
          </a:p>
        </p:txBody>
      </p:sp>
      <p:sp>
        <p:nvSpPr>
          <p:cNvPr id="131080" name="Text Box 47">
            <a:extLst>
              <a:ext uri="{FF2B5EF4-FFF2-40B4-BE49-F238E27FC236}">
                <a16:creationId xmlns:a16="http://schemas.microsoft.com/office/drawing/2014/main" id="{D1C308CA-DD14-4040-94CC-486EADA24A30}"/>
              </a:ext>
            </a:extLst>
          </p:cNvPr>
          <p:cNvSpPr txBox="1">
            <a:spLocks noChangeArrowheads="1"/>
          </p:cNvSpPr>
          <p:nvPr/>
        </p:nvSpPr>
        <p:spPr bwMode="auto">
          <a:xfrm>
            <a:off x="1473200" y="3949700"/>
            <a:ext cx="6604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驗收</a:t>
            </a:r>
          </a:p>
        </p:txBody>
      </p:sp>
      <p:sp>
        <p:nvSpPr>
          <p:cNvPr id="131081" name="Text Box 48">
            <a:extLst>
              <a:ext uri="{FF2B5EF4-FFF2-40B4-BE49-F238E27FC236}">
                <a16:creationId xmlns:a16="http://schemas.microsoft.com/office/drawing/2014/main" id="{CFFC18B8-B175-42CD-8A3A-1C0CC91D1436}"/>
              </a:ext>
            </a:extLst>
          </p:cNvPr>
          <p:cNvSpPr txBox="1">
            <a:spLocks noChangeArrowheads="1"/>
          </p:cNvSpPr>
          <p:nvPr/>
        </p:nvSpPr>
        <p:spPr bwMode="auto">
          <a:xfrm>
            <a:off x="1244600" y="4610100"/>
            <a:ext cx="1130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驗收合格</a:t>
            </a:r>
          </a:p>
        </p:txBody>
      </p:sp>
      <p:sp>
        <p:nvSpPr>
          <p:cNvPr id="131082" name="Text Box 49">
            <a:extLst>
              <a:ext uri="{FF2B5EF4-FFF2-40B4-BE49-F238E27FC236}">
                <a16:creationId xmlns:a16="http://schemas.microsoft.com/office/drawing/2014/main" id="{0115565B-92B6-4764-B477-B554D18DF6FF}"/>
              </a:ext>
            </a:extLst>
          </p:cNvPr>
          <p:cNvSpPr txBox="1">
            <a:spLocks noChangeArrowheads="1"/>
          </p:cNvSpPr>
          <p:nvPr/>
        </p:nvSpPr>
        <p:spPr bwMode="auto">
          <a:xfrm>
            <a:off x="949325" y="5276850"/>
            <a:ext cx="1803400" cy="376238"/>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結算驗收證明書</a:t>
            </a:r>
          </a:p>
        </p:txBody>
      </p:sp>
      <p:sp>
        <p:nvSpPr>
          <p:cNvPr id="131083" name="Rectangle 50">
            <a:extLst>
              <a:ext uri="{FF2B5EF4-FFF2-40B4-BE49-F238E27FC236}">
                <a16:creationId xmlns:a16="http://schemas.microsoft.com/office/drawing/2014/main" id="{82250673-8CBB-4420-A869-C660F894808C}"/>
              </a:ext>
            </a:extLst>
          </p:cNvPr>
          <p:cNvSpPr>
            <a:spLocks noChangeArrowheads="1"/>
          </p:cNvSpPr>
          <p:nvPr/>
        </p:nvSpPr>
        <p:spPr bwMode="auto">
          <a:xfrm>
            <a:off x="3105150" y="3943350"/>
            <a:ext cx="9779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初驗複驗</a:t>
            </a:r>
          </a:p>
        </p:txBody>
      </p:sp>
      <p:sp>
        <p:nvSpPr>
          <p:cNvPr id="131084" name="Rectangle 51">
            <a:extLst>
              <a:ext uri="{FF2B5EF4-FFF2-40B4-BE49-F238E27FC236}">
                <a16:creationId xmlns:a16="http://schemas.microsoft.com/office/drawing/2014/main" id="{3EA7CF79-5F76-4E1C-9C1A-975DB1A06730}"/>
              </a:ext>
            </a:extLst>
          </p:cNvPr>
          <p:cNvSpPr>
            <a:spLocks noChangeArrowheads="1"/>
          </p:cNvSpPr>
          <p:nvPr/>
        </p:nvSpPr>
        <p:spPr bwMode="auto">
          <a:xfrm>
            <a:off x="4413250" y="5260975"/>
            <a:ext cx="15621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契約約定辦理</a:t>
            </a:r>
          </a:p>
        </p:txBody>
      </p:sp>
      <p:sp>
        <p:nvSpPr>
          <p:cNvPr id="131085" name="Rectangle 52">
            <a:extLst>
              <a:ext uri="{FF2B5EF4-FFF2-40B4-BE49-F238E27FC236}">
                <a16:creationId xmlns:a16="http://schemas.microsoft.com/office/drawing/2014/main" id="{DBE6172F-2D09-4357-9AD1-3658AD69F3EB}"/>
              </a:ext>
            </a:extLst>
          </p:cNvPr>
          <p:cNvSpPr>
            <a:spLocks noChangeArrowheads="1"/>
          </p:cNvSpPr>
          <p:nvPr/>
        </p:nvSpPr>
        <p:spPr bwMode="auto">
          <a:xfrm>
            <a:off x="3276600" y="4606925"/>
            <a:ext cx="6350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改善</a:t>
            </a:r>
          </a:p>
        </p:txBody>
      </p:sp>
      <p:sp>
        <p:nvSpPr>
          <p:cNvPr id="131086" name="Rectangle 53">
            <a:extLst>
              <a:ext uri="{FF2B5EF4-FFF2-40B4-BE49-F238E27FC236}">
                <a16:creationId xmlns:a16="http://schemas.microsoft.com/office/drawing/2014/main" id="{336B1A1D-2C04-42BC-8213-E95858A18FA2}"/>
              </a:ext>
            </a:extLst>
          </p:cNvPr>
          <p:cNvSpPr>
            <a:spLocks noChangeArrowheads="1"/>
          </p:cNvSpPr>
          <p:nvPr/>
        </p:nvSpPr>
        <p:spPr bwMode="auto">
          <a:xfrm>
            <a:off x="3286125" y="5264150"/>
            <a:ext cx="6350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複驗</a:t>
            </a:r>
          </a:p>
        </p:txBody>
      </p:sp>
      <p:cxnSp>
        <p:nvCxnSpPr>
          <p:cNvPr id="131087" name="AutoShape 57">
            <a:extLst>
              <a:ext uri="{FF2B5EF4-FFF2-40B4-BE49-F238E27FC236}">
                <a16:creationId xmlns:a16="http://schemas.microsoft.com/office/drawing/2014/main" id="{C69F3A98-4F03-4C12-9407-AE49C3EFEE79}"/>
              </a:ext>
            </a:extLst>
          </p:cNvPr>
          <p:cNvCxnSpPr>
            <a:cxnSpLocks noChangeShapeType="1"/>
            <a:stCxn id="131078" idx="1"/>
          </p:cNvCxnSpPr>
          <p:nvPr/>
        </p:nvCxnSpPr>
        <p:spPr bwMode="auto">
          <a:xfrm flipH="1">
            <a:off x="835025" y="2919413"/>
            <a:ext cx="625475"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088" name="AutoShape 58">
            <a:extLst>
              <a:ext uri="{FF2B5EF4-FFF2-40B4-BE49-F238E27FC236}">
                <a16:creationId xmlns:a16="http://schemas.microsoft.com/office/drawing/2014/main" id="{3877F77E-B495-47EC-9619-01E86F8C7265}"/>
              </a:ext>
            </a:extLst>
          </p:cNvPr>
          <p:cNvCxnSpPr>
            <a:cxnSpLocks noChangeShapeType="1"/>
          </p:cNvCxnSpPr>
          <p:nvPr/>
        </p:nvCxnSpPr>
        <p:spPr bwMode="auto">
          <a:xfrm>
            <a:off x="835025" y="2917825"/>
            <a:ext cx="1588" cy="12223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089" name="AutoShape 59">
            <a:extLst>
              <a:ext uri="{FF2B5EF4-FFF2-40B4-BE49-F238E27FC236}">
                <a16:creationId xmlns:a16="http://schemas.microsoft.com/office/drawing/2014/main" id="{AF01B567-4F84-42AF-BEAF-A47541E7133E}"/>
              </a:ext>
            </a:extLst>
          </p:cNvPr>
          <p:cNvCxnSpPr>
            <a:cxnSpLocks noChangeShapeType="1"/>
            <a:endCxn id="131080" idx="1"/>
          </p:cNvCxnSpPr>
          <p:nvPr/>
        </p:nvCxnSpPr>
        <p:spPr bwMode="auto">
          <a:xfrm flipV="1">
            <a:off x="835025" y="4138613"/>
            <a:ext cx="638175" cy="1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1090" name="Line 60">
            <a:extLst>
              <a:ext uri="{FF2B5EF4-FFF2-40B4-BE49-F238E27FC236}">
                <a16:creationId xmlns:a16="http://schemas.microsoft.com/office/drawing/2014/main" id="{70780F4C-9FD8-4529-9AD1-ABC47A225F14}"/>
              </a:ext>
            </a:extLst>
          </p:cNvPr>
          <p:cNvSpPr>
            <a:spLocks noChangeShapeType="1"/>
          </p:cNvSpPr>
          <p:nvPr/>
        </p:nvSpPr>
        <p:spPr bwMode="auto">
          <a:xfrm>
            <a:off x="1768475" y="1952625"/>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091" name="Line 61">
            <a:extLst>
              <a:ext uri="{FF2B5EF4-FFF2-40B4-BE49-F238E27FC236}">
                <a16:creationId xmlns:a16="http://schemas.microsoft.com/office/drawing/2014/main" id="{AD591AD5-C2AC-484B-B8AF-C3F63FB5F553}"/>
              </a:ext>
            </a:extLst>
          </p:cNvPr>
          <p:cNvSpPr>
            <a:spLocks noChangeShapeType="1"/>
          </p:cNvSpPr>
          <p:nvPr/>
        </p:nvSpPr>
        <p:spPr bwMode="auto">
          <a:xfrm>
            <a:off x="1762125" y="2520950"/>
            <a:ext cx="0" cy="196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092" name="Line 62">
            <a:extLst>
              <a:ext uri="{FF2B5EF4-FFF2-40B4-BE49-F238E27FC236}">
                <a16:creationId xmlns:a16="http://schemas.microsoft.com/office/drawing/2014/main" id="{F40E8720-2131-450B-B5F0-2838883EC3BE}"/>
              </a:ext>
            </a:extLst>
          </p:cNvPr>
          <p:cNvSpPr>
            <a:spLocks noChangeShapeType="1"/>
          </p:cNvSpPr>
          <p:nvPr/>
        </p:nvSpPr>
        <p:spPr bwMode="auto">
          <a:xfrm>
            <a:off x="1790700" y="3108325"/>
            <a:ext cx="0" cy="193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093" name="Line 63">
            <a:extLst>
              <a:ext uri="{FF2B5EF4-FFF2-40B4-BE49-F238E27FC236}">
                <a16:creationId xmlns:a16="http://schemas.microsoft.com/office/drawing/2014/main" id="{73D4FE9D-DDF6-414B-842A-FF7AAED76626}"/>
              </a:ext>
            </a:extLst>
          </p:cNvPr>
          <p:cNvSpPr>
            <a:spLocks noChangeShapeType="1"/>
          </p:cNvSpPr>
          <p:nvPr/>
        </p:nvSpPr>
        <p:spPr bwMode="auto">
          <a:xfrm>
            <a:off x="1797050" y="3676650"/>
            <a:ext cx="0" cy="260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094" name="Text Box 64">
            <a:extLst>
              <a:ext uri="{FF2B5EF4-FFF2-40B4-BE49-F238E27FC236}">
                <a16:creationId xmlns:a16="http://schemas.microsoft.com/office/drawing/2014/main" id="{C9681936-B653-4309-8128-C82DD62A50FE}"/>
              </a:ext>
            </a:extLst>
          </p:cNvPr>
          <p:cNvSpPr txBox="1">
            <a:spLocks noChangeArrowheads="1"/>
          </p:cNvSpPr>
          <p:nvPr/>
        </p:nvSpPr>
        <p:spPr bwMode="auto">
          <a:xfrm>
            <a:off x="1889125" y="3624263"/>
            <a:ext cx="10033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Y(20</a:t>
            </a:r>
            <a:r>
              <a:rPr lang="zh-TW" altLang="en-US" sz="1700" b="0">
                <a:solidFill>
                  <a:schemeClr val="tx1"/>
                </a:solidFill>
                <a:latin typeface="標楷體" panose="03000509000000000000" pitchFamily="65" charset="-120"/>
                <a:ea typeface="標楷體" panose="03000509000000000000" pitchFamily="65" charset="-120"/>
              </a:rPr>
              <a:t>日</a:t>
            </a:r>
            <a:r>
              <a:rPr lang="en-US" altLang="zh-TW" sz="1700" b="0">
                <a:solidFill>
                  <a:schemeClr val="tx1"/>
                </a:solidFill>
                <a:latin typeface="標楷體" panose="03000509000000000000" pitchFamily="65" charset="-120"/>
                <a:ea typeface="標楷體" panose="03000509000000000000" pitchFamily="65" charset="-120"/>
              </a:rPr>
              <a:t>)</a:t>
            </a:r>
          </a:p>
        </p:txBody>
      </p:sp>
      <p:sp>
        <p:nvSpPr>
          <p:cNvPr id="131095" name="Line 65">
            <a:extLst>
              <a:ext uri="{FF2B5EF4-FFF2-40B4-BE49-F238E27FC236}">
                <a16:creationId xmlns:a16="http://schemas.microsoft.com/office/drawing/2014/main" id="{81E1FC6E-3120-4E8E-9B2E-C8A5C09AFDB7}"/>
              </a:ext>
            </a:extLst>
          </p:cNvPr>
          <p:cNvSpPr>
            <a:spLocks noChangeShapeType="1"/>
          </p:cNvSpPr>
          <p:nvPr/>
        </p:nvSpPr>
        <p:spPr bwMode="auto">
          <a:xfrm>
            <a:off x="1816100" y="4330700"/>
            <a:ext cx="0" cy="27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096" name="Text Box 66">
            <a:extLst>
              <a:ext uri="{FF2B5EF4-FFF2-40B4-BE49-F238E27FC236}">
                <a16:creationId xmlns:a16="http://schemas.microsoft.com/office/drawing/2014/main" id="{34FEB143-1A2D-49EB-B111-E7DEB028F899}"/>
              </a:ext>
            </a:extLst>
          </p:cNvPr>
          <p:cNvSpPr txBox="1">
            <a:spLocks noChangeArrowheads="1"/>
          </p:cNvSpPr>
          <p:nvPr/>
        </p:nvSpPr>
        <p:spPr bwMode="auto">
          <a:xfrm>
            <a:off x="1876425" y="4291013"/>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sp>
        <p:nvSpPr>
          <p:cNvPr id="131097" name="Line 67">
            <a:extLst>
              <a:ext uri="{FF2B5EF4-FFF2-40B4-BE49-F238E27FC236}">
                <a16:creationId xmlns:a16="http://schemas.microsoft.com/office/drawing/2014/main" id="{8C9E0E04-178F-4283-A843-23FD9D5F3295}"/>
              </a:ext>
            </a:extLst>
          </p:cNvPr>
          <p:cNvSpPr>
            <a:spLocks noChangeShapeType="1"/>
          </p:cNvSpPr>
          <p:nvPr/>
        </p:nvSpPr>
        <p:spPr bwMode="auto">
          <a:xfrm flipH="1">
            <a:off x="2806700" y="5451475"/>
            <a:ext cx="476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098" name="Text Box 68">
            <a:extLst>
              <a:ext uri="{FF2B5EF4-FFF2-40B4-BE49-F238E27FC236}">
                <a16:creationId xmlns:a16="http://schemas.microsoft.com/office/drawing/2014/main" id="{D6E97535-B681-4573-92F4-A4414C69F32E}"/>
              </a:ext>
            </a:extLst>
          </p:cNvPr>
          <p:cNvSpPr txBox="1">
            <a:spLocks noChangeArrowheads="1"/>
          </p:cNvSpPr>
          <p:nvPr/>
        </p:nvSpPr>
        <p:spPr bwMode="auto">
          <a:xfrm>
            <a:off x="2908300" y="511968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sp>
        <p:nvSpPr>
          <p:cNvPr id="131099" name="Line 69">
            <a:extLst>
              <a:ext uri="{FF2B5EF4-FFF2-40B4-BE49-F238E27FC236}">
                <a16:creationId xmlns:a16="http://schemas.microsoft.com/office/drawing/2014/main" id="{073B3072-1297-47AF-ACD2-7BCC2032C95E}"/>
              </a:ext>
            </a:extLst>
          </p:cNvPr>
          <p:cNvSpPr>
            <a:spLocks noChangeShapeType="1"/>
          </p:cNvSpPr>
          <p:nvPr/>
        </p:nvSpPr>
        <p:spPr bwMode="auto">
          <a:xfrm>
            <a:off x="1812925" y="4987925"/>
            <a:ext cx="0"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00" name="Text Box 70">
            <a:extLst>
              <a:ext uri="{FF2B5EF4-FFF2-40B4-BE49-F238E27FC236}">
                <a16:creationId xmlns:a16="http://schemas.microsoft.com/office/drawing/2014/main" id="{DCED7710-5CE8-41CB-B2CB-95A120644DF0}"/>
              </a:ext>
            </a:extLst>
          </p:cNvPr>
          <p:cNvSpPr txBox="1">
            <a:spLocks noChangeArrowheads="1"/>
          </p:cNvSpPr>
          <p:nvPr/>
        </p:nvSpPr>
        <p:spPr bwMode="auto">
          <a:xfrm>
            <a:off x="1889125" y="4945063"/>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sp>
        <p:nvSpPr>
          <p:cNvPr id="131101" name="Line 71">
            <a:extLst>
              <a:ext uri="{FF2B5EF4-FFF2-40B4-BE49-F238E27FC236}">
                <a16:creationId xmlns:a16="http://schemas.microsoft.com/office/drawing/2014/main" id="{F83ECC52-6ABD-45BE-8740-FC1FE047CD5E}"/>
              </a:ext>
            </a:extLst>
          </p:cNvPr>
          <p:cNvSpPr>
            <a:spLocks noChangeShapeType="1"/>
          </p:cNvSpPr>
          <p:nvPr/>
        </p:nvSpPr>
        <p:spPr bwMode="auto">
          <a:xfrm>
            <a:off x="2359025" y="3482975"/>
            <a:ext cx="908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02" name="Text Box 72">
            <a:extLst>
              <a:ext uri="{FF2B5EF4-FFF2-40B4-BE49-F238E27FC236}">
                <a16:creationId xmlns:a16="http://schemas.microsoft.com/office/drawing/2014/main" id="{F832195E-DB2D-401E-B775-66DAF0A8A3BB}"/>
              </a:ext>
            </a:extLst>
          </p:cNvPr>
          <p:cNvSpPr txBox="1">
            <a:spLocks noChangeArrowheads="1"/>
          </p:cNvSpPr>
          <p:nvPr/>
        </p:nvSpPr>
        <p:spPr bwMode="auto">
          <a:xfrm>
            <a:off x="2651125" y="309403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03" name="Line 73">
            <a:extLst>
              <a:ext uri="{FF2B5EF4-FFF2-40B4-BE49-F238E27FC236}">
                <a16:creationId xmlns:a16="http://schemas.microsoft.com/office/drawing/2014/main" id="{5147C2B8-9373-4849-B790-628D2925F20B}"/>
              </a:ext>
            </a:extLst>
          </p:cNvPr>
          <p:cNvSpPr>
            <a:spLocks noChangeShapeType="1"/>
          </p:cNvSpPr>
          <p:nvPr/>
        </p:nvSpPr>
        <p:spPr bwMode="auto">
          <a:xfrm>
            <a:off x="3600450" y="3670300"/>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04" name="Line 74">
            <a:extLst>
              <a:ext uri="{FF2B5EF4-FFF2-40B4-BE49-F238E27FC236}">
                <a16:creationId xmlns:a16="http://schemas.microsoft.com/office/drawing/2014/main" id="{6C7542D6-DFCA-40FE-BF85-133ADB57CD57}"/>
              </a:ext>
            </a:extLst>
          </p:cNvPr>
          <p:cNvSpPr>
            <a:spLocks noChangeShapeType="1"/>
          </p:cNvSpPr>
          <p:nvPr/>
        </p:nvSpPr>
        <p:spPr bwMode="auto">
          <a:xfrm flipH="1">
            <a:off x="2143125" y="4133850"/>
            <a:ext cx="962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05" name="Text Box 75">
            <a:extLst>
              <a:ext uri="{FF2B5EF4-FFF2-40B4-BE49-F238E27FC236}">
                <a16:creationId xmlns:a16="http://schemas.microsoft.com/office/drawing/2014/main" id="{532ABFC3-2AA4-4852-9907-A5E1D8EC77A9}"/>
              </a:ext>
            </a:extLst>
          </p:cNvPr>
          <p:cNvSpPr txBox="1">
            <a:spLocks noChangeArrowheads="1"/>
          </p:cNvSpPr>
          <p:nvPr/>
        </p:nvSpPr>
        <p:spPr bwMode="auto">
          <a:xfrm>
            <a:off x="2644775" y="384333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cxnSp>
        <p:nvCxnSpPr>
          <p:cNvPr id="131106" name="AutoShape 79">
            <a:extLst>
              <a:ext uri="{FF2B5EF4-FFF2-40B4-BE49-F238E27FC236}">
                <a16:creationId xmlns:a16="http://schemas.microsoft.com/office/drawing/2014/main" id="{FB29E1B2-B491-465D-B9E3-CB769EBC63F5}"/>
              </a:ext>
            </a:extLst>
          </p:cNvPr>
          <p:cNvCxnSpPr>
            <a:cxnSpLocks noChangeShapeType="1"/>
            <a:stCxn id="131083" idx="3"/>
          </p:cNvCxnSpPr>
          <p:nvPr/>
        </p:nvCxnSpPr>
        <p:spPr bwMode="auto">
          <a:xfrm>
            <a:off x="4083050" y="4133850"/>
            <a:ext cx="109537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1107" name="Line 81">
            <a:extLst>
              <a:ext uri="{FF2B5EF4-FFF2-40B4-BE49-F238E27FC236}">
                <a16:creationId xmlns:a16="http://schemas.microsoft.com/office/drawing/2014/main" id="{074A9009-BEAB-40F4-8CB6-4A446E75F1F1}"/>
              </a:ext>
            </a:extLst>
          </p:cNvPr>
          <p:cNvSpPr>
            <a:spLocks noChangeShapeType="1"/>
          </p:cNvSpPr>
          <p:nvPr/>
        </p:nvSpPr>
        <p:spPr bwMode="auto">
          <a:xfrm>
            <a:off x="5175250" y="4133850"/>
            <a:ext cx="3175" cy="1127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08" name="Line 82">
            <a:extLst>
              <a:ext uri="{FF2B5EF4-FFF2-40B4-BE49-F238E27FC236}">
                <a16:creationId xmlns:a16="http://schemas.microsoft.com/office/drawing/2014/main" id="{9C41F007-1471-4325-AA5C-C2790F2D249A}"/>
              </a:ext>
            </a:extLst>
          </p:cNvPr>
          <p:cNvSpPr>
            <a:spLocks noChangeShapeType="1"/>
          </p:cNvSpPr>
          <p:nvPr/>
        </p:nvSpPr>
        <p:spPr bwMode="auto">
          <a:xfrm>
            <a:off x="3911600" y="4787900"/>
            <a:ext cx="126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1109" name="Text Box 83">
            <a:extLst>
              <a:ext uri="{FF2B5EF4-FFF2-40B4-BE49-F238E27FC236}">
                <a16:creationId xmlns:a16="http://schemas.microsoft.com/office/drawing/2014/main" id="{B07DC762-4BEE-46D5-B98F-D32C29933F82}"/>
              </a:ext>
            </a:extLst>
          </p:cNvPr>
          <p:cNvSpPr txBox="1">
            <a:spLocks noChangeArrowheads="1"/>
          </p:cNvSpPr>
          <p:nvPr/>
        </p:nvSpPr>
        <p:spPr bwMode="auto">
          <a:xfrm>
            <a:off x="4470400" y="382428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10" name="Text Box 84">
            <a:extLst>
              <a:ext uri="{FF2B5EF4-FFF2-40B4-BE49-F238E27FC236}">
                <a16:creationId xmlns:a16="http://schemas.microsoft.com/office/drawing/2014/main" id="{3682474C-5997-4C45-ACEB-376304A9D8DF}"/>
              </a:ext>
            </a:extLst>
          </p:cNvPr>
          <p:cNvSpPr txBox="1">
            <a:spLocks noChangeArrowheads="1"/>
          </p:cNvSpPr>
          <p:nvPr/>
        </p:nvSpPr>
        <p:spPr bwMode="auto">
          <a:xfrm>
            <a:off x="4473575" y="4494213"/>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11" name="Line 85">
            <a:extLst>
              <a:ext uri="{FF2B5EF4-FFF2-40B4-BE49-F238E27FC236}">
                <a16:creationId xmlns:a16="http://schemas.microsoft.com/office/drawing/2014/main" id="{4625B06A-012B-4095-AF45-FAD86A26517C}"/>
              </a:ext>
            </a:extLst>
          </p:cNvPr>
          <p:cNvSpPr>
            <a:spLocks noChangeShapeType="1"/>
          </p:cNvSpPr>
          <p:nvPr/>
        </p:nvSpPr>
        <p:spPr bwMode="auto">
          <a:xfrm>
            <a:off x="2378075" y="4794250"/>
            <a:ext cx="895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12" name="Text Box 87">
            <a:extLst>
              <a:ext uri="{FF2B5EF4-FFF2-40B4-BE49-F238E27FC236}">
                <a16:creationId xmlns:a16="http://schemas.microsoft.com/office/drawing/2014/main" id="{1E56AC5A-E47A-49DC-BD7C-9DE6717DD9F2}"/>
              </a:ext>
            </a:extLst>
          </p:cNvPr>
          <p:cNvSpPr txBox="1">
            <a:spLocks noChangeArrowheads="1"/>
          </p:cNvSpPr>
          <p:nvPr/>
        </p:nvSpPr>
        <p:spPr bwMode="auto">
          <a:xfrm>
            <a:off x="2727325" y="445928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13" name="Line 88">
            <a:extLst>
              <a:ext uri="{FF2B5EF4-FFF2-40B4-BE49-F238E27FC236}">
                <a16:creationId xmlns:a16="http://schemas.microsoft.com/office/drawing/2014/main" id="{A82AFC9A-FAE1-4E76-A8F0-48C4F3D747C4}"/>
              </a:ext>
            </a:extLst>
          </p:cNvPr>
          <p:cNvSpPr>
            <a:spLocks noChangeShapeType="1"/>
          </p:cNvSpPr>
          <p:nvPr/>
        </p:nvSpPr>
        <p:spPr bwMode="auto">
          <a:xfrm>
            <a:off x="3609975" y="4997450"/>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14" name="Line 89">
            <a:extLst>
              <a:ext uri="{FF2B5EF4-FFF2-40B4-BE49-F238E27FC236}">
                <a16:creationId xmlns:a16="http://schemas.microsoft.com/office/drawing/2014/main" id="{8AC74083-7D9F-40A9-8668-46ABD9718352}"/>
              </a:ext>
            </a:extLst>
          </p:cNvPr>
          <p:cNvSpPr>
            <a:spLocks noChangeShapeType="1"/>
          </p:cNvSpPr>
          <p:nvPr/>
        </p:nvSpPr>
        <p:spPr bwMode="auto">
          <a:xfrm>
            <a:off x="3921125" y="5461000"/>
            <a:ext cx="488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15" name="Text Box 90">
            <a:extLst>
              <a:ext uri="{FF2B5EF4-FFF2-40B4-BE49-F238E27FC236}">
                <a16:creationId xmlns:a16="http://schemas.microsoft.com/office/drawing/2014/main" id="{C5F523EC-AB89-483A-AF44-331A00F961FA}"/>
              </a:ext>
            </a:extLst>
          </p:cNvPr>
          <p:cNvSpPr txBox="1">
            <a:spLocks noChangeArrowheads="1"/>
          </p:cNvSpPr>
          <p:nvPr/>
        </p:nvSpPr>
        <p:spPr bwMode="auto">
          <a:xfrm>
            <a:off x="4006850" y="512603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16" name="Text Box 91">
            <a:extLst>
              <a:ext uri="{FF2B5EF4-FFF2-40B4-BE49-F238E27FC236}">
                <a16:creationId xmlns:a16="http://schemas.microsoft.com/office/drawing/2014/main" id="{144764C6-486C-4E74-A4F2-045F258A9C1C}"/>
              </a:ext>
            </a:extLst>
          </p:cNvPr>
          <p:cNvSpPr txBox="1">
            <a:spLocks noChangeArrowheads="1"/>
          </p:cNvSpPr>
          <p:nvPr/>
        </p:nvSpPr>
        <p:spPr bwMode="auto">
          <a:xfrm>
            <a:off x="4140200" y="1054100"/>
            <a:ext cx="5003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Wingdings" panose="05000000000000000000" pitchFamily="2" charset="2"/>
              <a:buChar char="u"/>
            </a:pPr>
            <a:r>
              <a:rPr lang="zh-TW" altLang="en-US" sz="1800" b="0">
                <a:solidFill>
                  <a:srgbClr val="000000"/>
                </a:solidFill>
                <a:latin typeface="Calibri" panose="020F0502020204030204" pitchFamily="34" charset="0"/>
                <a:ea typeface="標楷體" panose="03000509000000000000" pitchFamily="65" charset="-120"/>
              </a:rPr>
              <a:t>機關首長或其授權人員指派適當人員主驗，</a:t>
            </a:r>
            <a:r>
              <a:rPr lang="zh-TW" altLang="en-US" sz="1800" b="0">
                <a:solidFill>
                  <a:srgbClr val="0000FF"/>
                </a:solidFill>
                <a:latin typeface="Calibri" panose="020F0502020204030204" pitchFamily="34" charset="0"/>
                <a:ea typeface="標楷體" panose="03000509000000000000" pitchFamily="65" charset="-120"/>
              </a:rPr>
              <a:t>通知接管單位或使用單位會驗。</a:t>
            </a:r>
            <a:r>
              <a:rPr lang="en-US" altLang="zh-TW" sz="1800" b="0">
                <a:solidFill>
                  <a:srgbClr val="000000"/>
                </a:solidFill>
                <a:latin typeface="Calibri" panose="020F0502020204030204" pitchFamily="34" charset="0"/>
                <a:ea typeface="標楷體" panose="03000509000000000000" pitchFamily="65" charset="-120"/>
              </a:rPr>
              <a:t>(</a:t>
            </a:r>
            <a:r>
              <a:rPr lang="zh-TW" altLang="en-US" sz="1800" b="0">
                <a:solidFill>
                  <a:srgbClr val="000000"/>
                </a:solidFill>
                <a:latin typeface="Calibri" panose="020F0502020204030204" pitchFamily="34" charset="0"/>
                <a:ea typeface="標楷體" panose="03000509000000000000" pitchFamily="65" charset="-120"/>
              </a:rPr>
              <a:t>採</a:t>
            </a:r>
            <a:r>
              <a:rPr lang="en-US" altLang="zh-TW" sz="1800" b="0">
                <a:solidFill>
                  <a:srgbClr val="000000"/>
                </a:solidFill>
                <a:latin typeface="Calibri" panose="020F0502020204030204" pitchFamily="34" charset="0"/>
                <a:ea typeface="標楷體" panose="03000509000000000000" pitchFamily="65" charset="-120"/>
              </a:rPr>
              <a:t>71-2)</a:t>
            </a:r>
          </a:p>
          <a:p>
            <a:pPr eaLnBrk="1" hangingPunct="1">
              <a:lnSpc>
                <a:spcPct val="100000"/>
              </a:lnSpc>
              <a:spcBef>
                <a:spcPct val="20000"/>
              </a:spcBef>
              <a:buFont typeface="Wingdings" panose="05000000000000000000" pitchFamily="2" charset="2"/>
              <a:buChar char="u"/>
            </a:pPr>
            <a:r>
              <a:rPr lang="zh-TW" altLang="en-US" sz="1800" b="0" u="sng">
                <a:solidFill>
                  <a:srgbClr val="FF00FF"/>
                </a:solidFill>
                <a:latin typeface="Calibri" panose="020F0502020204030204" pitchFamily="34" charset="0"/>
                <a:ea typeface="標楷體" panose="03000509000000000000" pitchFamily="65" charset="-120"/>
              </a:rPr>
              <a:t>承辦採購單位人員</a:t>
            </a:r>
            <a:r>
              <a:rPr lang="zh-TW" altLang="en-US" sz="1800" b="0">
                <a:solidFill>
                  <a:srgbClr val="000000"/>
                </a:solidFill>
                <a:latin typeface="Calibri" panose="020F0502020204030204" pitchFamily="34" charset="0"/>
                <a:ea typeface="標楷體" panose="03000509000000000000" pitchFamily="65" charset="-120"/>
              </a:rPr>
              <a:t>不得為所辦採購之主驗人或樣品及材料之檢驗人(採71-3)</a:t>
            </a:r>
            <a:r>
              <a:rPr lang="zh-TW" altLang="en-US" sz="2200" b="0">
                <a:solidFill>
                  <a:schemeClr val="tx1"/>
                </a:solidFill>
                <a:latin typeface="Calibri" panose="020F0502020204030204" pitchFamily="34" charset="0"/>
                <a:ea typeface="標楷體" panose="03000509000000000000" pitchFamily="65" charset="-120"/>
              </a:rPr>
              <a:t>。</a:t>
            </a:r>
            <a:r>
              <a:rPr lang="en-US" altLang="zh-TW" sz="1800" b="0">
                <a:solidFill>
                  <a:srgbClr val="0000FF"/>
                </a:solidFill>
                <a:latin typeface="Calibri" panose="020F0502020204030204" pitchFamily="34" charset="0"/>
                <a:ea typeface="標楷體" panose="03000509000000000000" pitchFamily="65" charset="-120"/>
              </a:rPr>
              <a:t>(</a:t>
            </a:r>
            <a:r>
              <a:rPr lang="zh-TW" altLang="en-US" sz="1800" b="0">
                <a:solidFill>
                  <a:srgbClr val="0000FF"/>
                </a:solidFill>
                <a:latin typeface="Calibri" panose="020F0502020204030204" pitchFamily="34" charset="0"/>
                <a:ea typeface="標楷體" panose="03000509000000000000" pitchFamily="65" charset="-120"/>
              </a:rPr>
              <a:t>主持初驗人員適用之，</a:t>
            </a:r>
            <a:r>
              <a:rPr lang="en-US" altLang="zh-TW" sz="1800" b="0">
                <a:solidFill>
                  <a:srgbClr val="0000FF"/>
                </a:solidFill>
                <a:latin typeface="Calibri" panose="020F0502020204030204" pitchFamily="34" charset="0"/>
                <a:ea typeface="標楷體" panose="03000509000000000000" pitchFamily="65" charset="-120"/>
              </a:rPr>
              <a:t>88.8.7</a:t>
            </a:r>
            <a:r>
              <a:rPr lang="zh-TW" altLang="en-US" sz="1800" b="0">
                <a:solidFill>
                  <a:srgbClr val="0000FF"/>
                </a:solidFill>
                <a:latin typeface="Calibri" panose="020F0502020204030204" pitchFamily="34" charset="0"/>
                <a:ea typeface="標楷體" panose="03000509000000000000" pitchFamily="65" charset="-120"/>
              </a:rPr>
              <a:t>工程企字第</a:t>
            </a:r>
            <a:r>
              <a:rPr lang="en-US" altLang="zh-TW" sz="1800" b="0">
                <a:solidFill>
                  <a:srgbClr val="0000FF"/>
                </a:solidFill>
                <a:latin typeface="Calibri" panose="020F0502020204030204" pitchFamily="34" charset="0"/>
                <a:ea typeface="標楷體" panose="03000509000000000000" pitchFamily="65" charset="-120"/>
              </a:rPr>
              <a:t>8811369</a:t>
            </a:r>
            <a:r>
              <a:rPr lang="zh-TW" altLang="en-US" sz="1800" b="0">
                <a:solidFill>
                  <a:srgbClr val="0000FF"/>
                </a:solidFill>
                <a:latin typeface="Calibri" panose="020F0502020204030204" pitchFamily="34" charset="0"/>
                <a:ea typeface="標楷體" panose="03000509000000000000" pitchFamily="65" charset="-120"/>
              </a:rPr>
              <a:t>號函</a:t>
            </a:r>
            <a:r>
              <a:rPr lang="en-US" altLang="zh-TW" sz="1800" b="0">
                <a:solidFill>
                  <a:srgbClr val="0000FF"/>
                </a:solidFill>
                <a:latin typeface="Calibri" panose="020F0502020204030204" pitchFamily="34" charset="0"/>
                <a:ea typeface="標楷體" panose="03000509000000000000" pitchFamily="65" charset="-120"/>
              </a:rPr>
              <a:t>)</a:t>
            </a:r>
          </a:p>
          <a:p>
            <a:pPr eaLnBrk="1" hangingPunct="1">
              <a:lnSpc>
                <a:spcPct val="100000"/>
              </a:lnSpc>
              <a:spcBef>
                <a:spcPct val="20000"/>
              </a:spcBef>
              <a:buFont typeface="Wingdings" panose="05000000000000000000" pitchFamily="2" charset="2"/>
              <a:buChar char="u"/>
            </a:pPr>
            <a:r>
              <a:rPr lang="zh-TW" altLang="en-US" sz="1800" b="0">
                <a:solidFill>
                  <a:schemeClr val="tx1"/>
                </a:solidFill>
                <a:latin typeface="Calibri" panose="020F0502020204030204" pitchFamily="34" charset="0"/>
                <a:ea typeface="標楷體" panose="03000509000000000000" pitchFamily="65" charset="-120"/>
              </a:rPr>
              <a:t>廠商未依機關通知派代表參加初驗或驗收者，除法令另有規定外</a:t>
            </a:r>
            <a:r>
              <a:rPr lang="en-US" altLang="zh-TW" sz="1800" b="0">
                <a:solidFill>
                  <a:schemeClr val="tx1"/>
                </a:solidFill>
                <a:latin typeface="Calibri" panose="020F0502020204030204" pitchFamily="34" charset="0"/>
                <a:ea typeface="標楷體" panose="03000509000000000000" pitchFamily="65" charset="-120"/>
              </a:rPr>
              <a:t>(</a:t>
            </a:r>
            <a:r>
              <a:rPr lang="zh-TW" altLang="en-US" sz="1800" b="0">
                <a:solidFill>
                  <a:schemeClr val="tx1"/>
                </a:solidFill>
                <a:latin typeface="Calibri" panose="020F0502020204030204" pitchFamily="34" charset="0"/>
                <a:ea typeface="標楷體" panose="03000509000000000000" pitchFamily="65" charset="-120"/>
              </a:rPr>
              <a:t>例如營造業法第</a:t>
            </a:r>
            <a:r>
              <a:rPr lang="en-US" altLang="zh-TW" sz="1800" b="0">
                <a:solidFill>
                  <a:schemeClr val="tx1"/>
                </a:solidFill>
                <a:latin typeface="Calibri" panose="020F0502020204030204" pitchFamily="34" charset="0"/>
                <a:ea typeface="標楷體" panose="03000509000000000000" pitchFamily="65" charset="-120"/>
              </a:rPr>
              <a:t>41</a:t>
            </a:r>
            <a:r>
              <a:rPr lang="zh-TW" altLang="en-US" sz="1800" b="0">
                <a:solidFill>
                  <a:schemeClr val="tx1"/>
                </a:solidFill>
                <a:latin typeface="Calibri" panose="020F0502020204030204" pitchFamily="34" charset="0"/>
                <a:ea typeface="標楷體" panose="03000509000000000000" pitchFamily="65" charset="-120"/>
              </a:rPr>
              <a:t>條</a:t>
            </a:r>
            <a:r>
              <a:rPr lang="en-US" altLang="zh-TW" sz="1800" b="0">
                <a:solidFill>
                  <a:schemeClr val="tx1"/>
                </a:solidFill>
                <a:latin typeface="Calibri" panose="020F0502020204030204" pitchFamily="34" charset="0"/>
                <a:ea typeface="標楷體" panose="03000509000000000000" pitchFamily="65" charset="-120"/>
              </a:rPr>
              <a:t>)</a:t>
            </a:r>
            <a:r>
              <a:rPr lang="zh-TW" altLang="en-US" sz="1800" b="0">
                <a:solidFill>
                  <a:schemeClr val="tx1"/>
                </a:solidFill>
                <a:latin typeface="Calibri" panose="020F0502020204030204" pitchFamily="34" charset="0"/>
                <a:ea typeface="標楷體" panose="03000509000000000000" pitchFamily="65" charset="-120"/>
              </a:rPr>
              <a:t>，不影響初驗或驗收之進行及其結果。</a:t>
            </a:r>
            <a:endParaRPr lang="en-US" altLang="zh-TW" sz="1800" b="0">
              <a:solidFill>
                <a:schemeClr val="tx1"/>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en-US" altLang="zh-TW" sz="1800" b="0">
              <a:solidFill>
                <a:srgbClr val="000000"/>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en-US" altLang="zh-TW" sz="1800" b="0">
              <a:solidFill>
                <a:srgbClr val="000000"/>
              </a:solidFill>
              <a:latin typeface="Calibri" panose="020F0502020204030204" pitchFamily="34" charset="0"/>
              <a:ea typeface="標楷體" panose="03000509000000000000" pitchFamily="65" charset="-120"/>
            </a:endParaRPr>
          </a:p>
          <a:p>
            <a:pPr eaLnBrk="1" hangingPunct="1">
              <a:lnSpc>
                <a:spcPct val="100000"/>
              </a:lnSpc>
              <a:buFont typeface="Arial" panose="020B0604020202020204" pitchFamily="34" charset="0"/>
              <a:buNone/>
            </a:pPr>
            <a:endParaRPr lang="zh-TW" altLang="en-US" sz="2000" b="0">
              <a:solidFill>
                <a:srgbClr val="000000"/>
              </a:solidFill>
              <a:latin typeface="Calibri" panose="020F0502020204030204" pitchFamily="34" charset="0"/>
              <a:ea typeface="標楷體" panose="03000509000000000000" pitchFamily="65" charset="-120"/>
            </a:endParaRPr>
          </a:p>
        </p:txBody>
      </p:sp>
      <p:sp>
        <p:nvSpPr>
          <p:cNvPr id="131117" name="Rectangle 122">
            <a:extLst>
              <a:ext uri="{FF2B5EF4-FFF2-40B4-BE49-F238E27FC236}">
                <a16:creationId xmlns:a16="http://schemas.microsoft.com/office/drawing/2014/main" id="{19A3482B-1FED-4001-A7C4-6A95AB4AD5EE}"/>
              </a:ext>
            </a:extLst>
          </p:cNvPr>
          <p:cNvSpPr>
            <a:spLocks noChangeArrowheads="1"/>
          </p:cNvSpPr>
          <p:nvPr/>
        </p:nvSpPr>
        <p:spPr bwMode="auto">
          <a:xfrm>
            <a:off x="3260725" y="3286125"/>
            <a:ext cx="6350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改善</a:t>
            </a:r>
          </a:p>
        </p:txBody>
      </p:sp>
      <p:sp>
        <p:nvSpPr>
          <p:cNvPr id="131118" name="Text Box 123">
            <a:extLst>
              <a:ext uri="{FF2B5EF4-FFF2-40B4-BE49-F238E27FC236}">
                <a16:creationId xmlns:a16="http://schemas.microsoft.com/office/drawing/2014/main" id="{55436D89-3BA0-499E-BB17-D3E319931840}"/>
              </a:ext>
            </a:extLst>
          </p:cNvPr>
          <p:cNvSpPr txBox="1">
            <a:spLocks noChangeArrowheads="1"/>
          </p:cNvSpPr>
          <p:nvPr/>
        </p:nvSpPr>
        <p:spPr bwMode="auto">
          <a:xfrm>
            <a:off x="965200" y="1574800"/>
            <a:ext cx="1638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廠商完成履約</a:t>
            </a:r>
          </a:p>
        </p:txBody>
      </p:sp>
      <p:sp>
        <p:nvSpPr>
          <p:cNvPr id="131119" name="Text Box 124">
            <a:extLst>
              <a:ext uri="{FF2B5EF4-FFF2-40B4-BE49-F238E27FC236}">
                <a16:creationId xmlns:a16="http://schemas.microsoft.com/office/drawing/2014/main" id="{A5EF8C1A-B439-4888-BC4F-12E764272DFD}"/>
              </a:ext>
            </a:extLst>
          </p:cNvPr>
          <p:cNvSpPr txBox="1">
            <a:spLocks noChangeArrowheads="1"/>
          </p:cNvSpPr>
          <p:nvPr/>
        </p:nvSpPr>
        <p:spPr bwMode="auto">
          <a:xfrm>
            <a:off x="1200150" y="2149475"/>
            <a:ext cx="1130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會同確認</a:t>
            </a:r>
          </a:p>
        </p:txBody>
      </p:sp>
      <p:sp>
        <p:nvSpPr>
          <p:cNvPr id="131120" name="Text Box 125">
            <a:extLst>
              <a:ext uri="{FF2B5EF4-FFF2-40B4-BE49-F238E27FC236}">
                <a16:creationId xmlns:a16="http://schemas.microsoft.com/office/drawing/2014/main" id="{BE14EA61-AFF2-477F-BD2A-955EA5A6B38B}"/>
              </a:ext>
            </a:extLst>
          </p:cNvPr>
          <p:cNvSpPr txBox="1">
            <a:spLocks noChangeArrowheads="1"/>
          </p:cNvSpPr>
          <p:nvPr/>
        </p:nvSpPr>
        <p:spPr bwMode="auto">
          <a:xfrm>
            <a:off x="1460500" y="2730500"/>
            <a:ext cx="6731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初驗</a:t>
            </a:r>
          </a:p>
        </p:txBody>
      </p:sp>
      <p:sp>
        <p:nvSpPr>
          <p:cNvPr id="131121" name="Text Box 126">
            <a:extLst>
              <a:ext uri="{FF2B5EF4-FFF2-40B4-BE49-F238E27FC236}">
                <a16:creationId xmlns:a16="http://schemas.microsoft.com/office/drawing/2014/main" id="{B4675807-A3CF-435F-83E0-BEBCFFD1AD6F}"/>
              </a:ext>
            </a:extLst>
          </p:cNvPr>
          <p:cNvSpPr txBox="1">
            <a:spLocks noChangeArrowheads="1"/>
          </p:cNvSpPr>
          <p:nvPr/>
        </p:nvSpPr>
        <p:spPr bwMode="auto">
          <a:xfrm>
            <a:off x="1228725" y="3302000"/>
            <a:ext cx="1130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初驗合格</a:t>
            </a:r>
          </a:p>
        </p:txBody>
      </p:sp>
      <p:sp>
        <p:nvSpPr>
          <p:cNvPr id="131122" name="Text Box 127">
            <a:extLst>
              <a:ext uri="{FF2B5EF4-FFF2-40B4-BE49-F238E27FC236}">
                <a16:creationId xmlns:a16="http://schemas.microsoft.com/office/drawing/2014/main" id="{57D0D742-B183-4471-975F-165CF0567F32}"/>
              </a:ext>
            </a:extLst>
          </p:cNvPr>
          <p:cNvSpPr txBox="1">
            <a:spLocks noChangeArrowheads="1"/>
          </p:cNvSpPr>
          <p:nvPr/>
        </p:nvSpPr>
        <p:spPr bwMode="auto">
          <a:xfrm>
            <a:off x="1473200" y="3949700"/>
            <a:ext cx="6604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驗收</a:t>
            </a:r>
          </a:p>
        </p:txBody>
      </p:sp>
      <p:sp>
        <p:nvSpPr>
          <p:cNvPr id="131123" name="Text Box 128">
            <a:extLst>
              <a:ext uri="{FF2B5EF4-FFF2-40B4-BE49-F238E27FC236}">
                <a16:creationId xmlns:a16="http://schemas.microsoft.com/office/drawing/2014/main" id="{F567221B-3D15-471E-A50C-6803022D4994}"/>
              </a:ext>
            </a:extLst>
          </p:cNvPr>
          <p:cNvSpPr txBox="1">
            <a:spLocks noChangeArrowheads="1"/>
          </p:cNvSpPr>
          <p:nvPr/>
        </p:nvSpPr>
        <p:spPr bwMode="auto">
          <a:xfrm>
            <a:off x="1244600" y="4610100"/>
            <a:ext cx="1130300"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驗收合格</a:t>
            </a:r>
          </a:p>
        </p:txBody>
      </p:sp>
      <p:sp>
        <p:nvSpPr>
          <p:cNvPr id="131124" name="Rectangle 130">
            <a:extLst>
              <a:ext uri="{FF2B5EF4-FFF2-40B4-BE49-F238E27FC236}">
                <a16:creationId xmlns:a16="http://schemas.microsoft.com/office/drawing/2014/main" id="{7415EC18-9265-4457-8574-4FAA99F70090}"/>
              </a:ext>
            </a:extLst>
          </p:cNvPr>
          <p:cNvSpPr>
            <a:spLocks noChangeArrowheads="1"/>
          </p:cNvSpPr>
          <p:nvPr/>
        </p:nvSpPr>
        <p:spPr bwMode="auto">
          <a:xfrm>
            <a:off x="3105150" y="3943350"/>
            <a:ext cx="9779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初驗複驗</a:t>
            </a:r>
          </a:p>
        </p:txBody>
      </p:sp>
      <p:sp>
        <p:nvSpPr>
          <p:cNvPr id="131125" name="Rectangle 131">
            <a:extLst>
              <a:ext uri="{FF2B5EF4-FFF2-40B4-BE49-F238E27FC236}">
                <a16:creationId xmlns:a16="http://schemas.microsoft.com/office/drawing/2014/main" id="{7DC3F615-8191-449C-8278-520189B0443F}"/>
              </a:ext>
            </a:extLst>
          </p:cNvPr>
          <p:cNvSpPr>
            <a:spLocks noChangeArrowheads="1"/>
          </p:cNvSpPr>
          <p:nvPr/>
        </p:nvSpPr>
        <p:spPr bwMode="auto">
          <a:xfrm>
            <a:off x="4413250" y="5260975"/>
            <a:ext cx="15621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契約約定辦理</a:t>
            </a:r>
          </a:p>
        </p:txBody>
      </p:sp>
      <p:sp>
        <p:nvSpPr>
          <p:cNvPr id="131126" name="Rectangle 132">
            <a:extLst>
              <a:ext uri="{FF2B5EF4-FFF2-40B4-BE49-F238E27FC236}">
                <a16:creationId xmlns:a16="http://schemas.microsoft.com/office/drawing/2014/main" id="{EED6324F-A94D-43F4-9340-3CE6289580C6}"/>
              </a:ext>
            </a:extLst>
          </p:cNvPr>
          <p:cNvSpPr>
            <a:spLocks noChangeArrowheads="1"/>
          </p:cNvSpPr>
          <p:nvPr/>
        </p:nvSpPr>
        <p:spPr bwMode="auto">
          <a:xfrm>
            <a:off x="3276600" y="4606925"/>
            <a:ext cx="6350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改善</a:t>
            </a:r>
          </a:p>
        </p:txBody>
      </p:sp>
      <p:sp>
        <p:nvSpPr>
          <p:cNvPr id="131127" name="Rectangle 133">
            <a:extLst>
              <a:ext uri="{FF2B5EF4-FFF2-40B4-BE49-F238E27FC236}">
                <a16:creationId xmlns:a16="http://schemas.microsoft.com/office/drawing/2014/main" id="{028A49FE-B197-445A-ADB2-145BBE235959}"/>
              </a:ext>
            </a:extLst>
          </p:cNvPr>
          <p:cNvSpPr>
            <a:spLocks noChangeArrowheads="1"/>
          </p:cNvSpPr>
          <p:nvPr/>
        </p:nvSpPr>
        <p:spPr bwMode="auto">
          <a:xfrm>
            <a:off x="3286125" y="5264150"/>
            <a:ext cx="635000" cy="381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1800" b="0">
                <a:solidFill>
                  <a:schemeClr val="tx1"/>
                </a:solidFill>
                <a:latin typeface="Times New Roman" panose="02020603050405020304" pitchFamily="18" charset="0"/>
                <a:ea typeface="標楷體" panose="03000509000000000000" pitchFamily="65" charset="-120"/>
              </a:rPr>
              <a:t>複驗</a:t>
            </a:r>
          </a:p>
        </p:txBody>
      </p:sp>
      <p:cxnSp>
        <p:nvCxnSpPr>
          <p:cNvPr id="131128" name="AutoShape 134">
            <a:extLst>
              <a:ext uri="{FF2B5EF4-FFF2-40B4-BE49-F238E27FC236}">
                <a16:creationId xmlns:a16="http://schemas.microsoft.com/office/drawing/2014/main" id="{F37F4403-1A61-4A08-B93D-A2449B11B59D}"/>
              </a:ext>
            </a:extLst>
          </p:cNvPr>
          <p:cNvCxnSpPr>
            <a:cxnSpLocks noChangeShapeType="1"/>
            <a:stCxn id="131120" idx="1"/>
          </p:cNvCxnSpPr>
          <p:nvPr/>
        </p:nvCxnSpPr>
        <p:spPr bwMode="auto">
          <a:xfrm flipH="1">
            <a:off x="835025" y="2919413"/>
            <a:ext cx="625475"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29" name="AutoShape 135">
            <a:extLst>
              <a:ext uri="{FF2B5EF4-FFF2-40B4-BE49-F238E27FC236}">
                <a16:creationId xmlns:a16="http://schemas.microsoft.com/office/drawing/2014/main" id="{26F1D083-BF16-4549-BB8C-585D5A91F070}"/>
              </a:ext>
            </a:extLst>
          </p:cNvPr>
          <p:cNvCxnSpPr>
            <a:cxnSpLocks noChangeShapeType="1"/>
          </p:cNvCxnSpPr>
          <p:nvPr/>
        </p:nvCxnSpPr>
        <p:spPr bwMode="auto">
          <a:xfrm>
            <a:off x="835025" y="2917825"/>
            <a:ext cx="1588" cy="12223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30" name="AutoShape 136">
            <a:extLst>
              <a:ext uri="{FF2B5EF4-FFF2-40B4-BE49-F238E27FC236}">
                <a16:creationId xmlns:a16="http://schemas.microsoft.com/office/drawing/2014/main" id="{78480EF9-F9D2-49D0-91C6-C42025C86631}"/>
              </a:ext>
            </a:extLst>
          </p:cNvPr>
          <p:cNvCxnSpPr>
            <a:cxnSpLocks noChangeShapeType="1"/>
            <a:endCxn id="131122" idx="1"/>
          </p:cNvCxnSpPr>
          <p:nvPr/>
        </p:nvCxnSpPr>
        <p:spPr bwMode="auto">
          <a:xfrm flipV="1">
            <a:off x="835025" y="4138613"/>
            <a:ext cx="638175" cy="1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1131" name="Line 137">
            <a:extLst>
              <a:ext uri="{FF2B5EF4-FFF2-40B4-BE49-F238E27FC236}">
                <a16:creationId xmlns:a16="http://schemas.microsoft.com/office/drawing/2014/main" id="{C2D2849E-4A15-4BCE-94A1-B7D152A23320}"/>
              </a:ext>
            </a:extLst>
          </p:cNvPr>
          <p:cNvSpPr>
            <a:spLocks noChangeShapeType="1"/>
          </p:cNvSpPr>
          <p:nvPr/>
        </p:nvSpPr>
        <p:spPr bwMode="auto">
          <a:xfrm>
            <a:off x="1768475" y="1952625"/>
            <a:ext cx="0"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32" name="Line 138">
            <a:extLst>
              <a:ext uri="{FF2B5EF4-FFF2-40B4-BE49-F238E27FC236}">
                <a16:creationId xmlns:a16="http://schemas.microsoft.com/office/drawing/2014/main" id="{68A8FF74-26D0-47C5-A101-3A3C8007348F}"/>
              </a:ext>
            </a:extLst>
          </p:cNvPr>
          <p:cNvSpPr>
            <a:spLocks noChangeShapeType="1"/>
          </p:cNvSpPr>
          <p:nvPr/>
        </p:nvSpPr>
        <p:spPr bwMode="auto">
          <a:xfrm>
            <a:off x="1762125" y="2520950"/>
            <a:ext cx="0" cy="196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33" name="Line 139">
            <a:extLst>
              <a:ext uri="{FF2B5EF4-FFF2-40B4-BE49-F238E27FC236}">
                <a16:creationId xmlns:a16="http://schemas.microsoft.com/office/drawing/2014/main" id="{07150D33-3768-41E4-A8CD-9A0DF1B1C909}"/>
              </a:ext>
            </a:extLst>
          </p:cNvPr>
          <p:cNvSpPr>
            <a:spLocks noChangeShapeType="1"/>
          </p:cNvSpPr>
          <p:nvPr/>
        </p:nvSpPr>
        <p:spPr bwMode="auto">
          <a:xfrm>
            <a:off x="1790700" y="3108325"/>
            <a:ext cx="0" cy="193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34" name="Line 140">
            <a:extLst>
              <a:ext uri="{FF2B5EF4-FFF2-40B4-BE49-F238E27FC236}">
                <a16:creationId xmlns:a16="http://schemas.microsoft.com/office/drawing/2014/main" id="{E02B9836-25DA-4278-B4A2-A8403DA68EDF}"/>
              </a:ext>
            </a:extLst>
          </p:cNvPr>
          <p:cNvSpPr>
            <a:spLocks noChangeShapeType="1"/>
          </p:cNvSpPr>
          <p:nvPr/>
        </p:nvSpPr>
        <p:spPr bwMode="auto">
          <a:xfrm>
            <a:off x="1797050" y="3676650"/>
            <a:ext cx="0" cy="260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35" name="Text Box 141">
            <a:extLst>
              <a:ext uri="{FF2B5EF4-FFF2-40B4-BE49-F238E27FC236}">
                <a16:creationId xmlns:a16="http://schemas.microsoft.com/office/drawing/2014/main" id="{02B028BF-33AD-4406-8744-29727F8CFB1E}"/>
              </a:ext>
            </a:extLst>
          </p:cNvPr>
          <p:cNvSpPr txBox="1">
            <a:spLocks noChangeArrowheads="1"/>
          </p:cNvSpPr>
          <p:nvPr/>
        </p:nvSpPr>
        <p:spPr bwMode="auto">
          <a:xfrm>
            <a:off x="1889125" y="3624263"/>
            <a:ext cx="10033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Y(20</a:t>
            </a:r>
            <a:r>
              <a:rPr lang="zh-TW" altLang="en-US" sz="1700" b="0">
                <a:solidFill>
                  <a:schemeClr val="tx1"/>
                </a:solidFill>
                <a:latin typeface="標楷體" panose="03000509000000000000" pitchFamily="65" charset="-120"/>
                <a:ea typeface="標楷體" panose="03000509000000000000" pitchFamily="65" charset="-120"/>
              </a:rPr>
              <a:t>日</a:t>
            </a:r>
            <a:r>
              <a:rPr lang="en-US" altLang="zh-TW" sz="1700" b="0">
                <a:solidFill>
                  <a:schemeClr val="tx1"/>
                </a:solidFill>
                <a:latin typeface="標楷體" panose="03000509000000000000" pitchFamily="65" charset="-120"/>
                <a:ea typeface="標楷體" panose="03000509000000000000" pitchFamily="65" charset="-120"/>
              </a:rPr>
              <a:t>)</a:t>
            </a:r>
          </a:p>
        </p:txBody>
      </p:sp>
      <p:sp>
        <p:nvSpPr>
          <p:cNvPr id="131136" name="Line 142">
            <a:extLst>
              <a:ext uri="{FF2B5EF4-FFF2-40B4-BE49-F238E27FC236}">
                <a16:creationId xmlns:a16="http://schemas.microsoft.com/office/drawing/2014/main" id="{AD8C947D-F930-4C57-A737-A30B9A478E51}"/>
              </a:ext>
            </a:extLst>
          </p:cNvPr>
          <p:cNvSpPr>
            <a:spLocks noChangeShapeType="1"/>
          </p:cNvSpPr>
          <p:nvPr/>
        </p:nvSpPr>
        <p:spPr bwMode="auto">
          <a:xfrm>
            <a:off x="1816100" y="4330700"/>
            <a:ext cx="0" cy="27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37" name="Text Box 143">
            <a:extLst>
              <a:ext uri="{FF2B5EF4-FFF2-40B4-BE49-F238E27FC236}">
                <a16:creationId xmlns:a16="http://schemas.microsoft.com/office/drawing/2014/main" id="{DCA61B82-ADE3-4347-812C-249480F3CDA3}"/>
              </a:ext>
            </a:extLst>
          </p:cNvPr>
          <p:cNvSpPr txBox="1">
            <a:spLocks noChangeArrowheads="1"/>
          </p:cNvSpPr>
          <p:nvPr/>
        </p:nvSpPr>
        <p:spPr bwMode="auto">
          <a:xfrm>
            <a:off x="1876425" y="4291013"/>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sp>
        <p:nvSpPr>
          <p:cNvPr id="131138" name="Line 144">
            <a:extLst>
              <a:ext uri="{FF2B5EF4-FFF2-40B4-BE49-F238E27FC236}">
                <a16:creationId xmlns:a16="http://schemas.microsoft.com/office/drawing/2014/main" id="{B54B0B07-E73F-4717-AFB5-90CB855C3883}"/>
              </a:ext>
            </a:extLst>
          </p:cNvPr>
          <p:cNvSpPr>
            <a:spLocks noChangeShapeType="1"/>
          </p:cNvSpPr>
          <p:nvPr/>
        </p:nvSpPr>
        <p:spPr bwMode="auto">
          <a:xfrm flipH="1">
            <a:off x="2806700" y="5451475"/>
            <a:ext cx="476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39" name="Text Box 145">
            <a:extLst>
              <a:ext uri="{FF2B5EF4-FFF2-40B4-BE49-F238E27FC236}">
                <a16:creationId xmlns:a16="http://schemas.microsoft.com/office/drawing/2014/main" id="{4125A5A1-BD7A-42D1-A84C-0B1850C69361}"/>
              </a:ext>
            </a:extLst>
          </p:cNvPr>
          <p:cNvSpPr txBox="1">
            <a:spLocks noChangeArrowheads="1"/>
          </p:cNvSpPr>
          <p:nvPr/>
        </p:nvSpPr>
        <p:spPr bwMode="auto">
          <a:xfrm>
            <a:off x="2908300" y="511968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sp>
        <p:nvSpPr>
          <p:cNvPr id="131140" name="Line 146">
            <a:extLst>
              <a:ext uri="{FF2B5EF4-FFF2-40B4-BE49-F238E27FC236}">
                <a16:creationId xmlns:a16="http://schemas.microsoft.com/office/drawing/2014/main" id="{357CEC0B-57C0-47CD-9FBD-503A03D85C78}"/>
              </a:ext>
            </a:extLst>
          </p:cNvPr>
          <p:cNvSpPr>
            <a:spLocks noChangeShapeType="1"/>
          </p:cNvSpPr>
          <p:nvPr/>
        </p:nvSpPr>
        <p:spPr bwMode="auto">
          <a:xfrm>
            <a:off x="1812925" y="4987925"/>
            <a:ext cx="0"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41" name="Text Box 147">
            <a:extLst>
              <a:ext uri="{FF2B5EF4-FFF2-40B4-BE49-F238E27FC236}">
                <a16:creationId xmlns:a16="http://schemas.microsoft.com/office/drawing/2014/main" id="{75A346D2-D300-4642-B95C-393A099C7BA0}"/>
              </a:ext>
            </a:extLst>
          </p:cNvPr>
          <p:cNvSpPr txBox="1">
            <a:spLocks noChangeArrowheads="1"/>
          </p:cNvSpPr>
          <p:nvPr/>
        </p:nvSpPr>
        <p:spPr bwMode="auto">
          <a:xfrm>
            <a:off x="1889125" y="4945063"/>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sp>
        <p:nvSpPr>
          <p:cNvPr id="131142" name="Line 148">
            <a:extLst>
              <a:ext uri="{FF2B5EF4-FFF2-40B4-BE49-F238E27FC236}">
                <a16:creationId xmlns:a16="http://schemas.microsoft.com/office/drawing/2014/main" id="{CE587203-5651-43B1-BF04-68D7B9281FD0}"/>
              </a:ext>
            </a:extLst>
          </p:cNvPr>
          <p:cNvSpPr>
            <a:spLocks noChangeShapeType="1"/>
          </p:cNvSpPr>
          <p:nvPr/>
        </p:nvSpPr>
        <p:spPr bwMode="auto">
          <a:xfrm>
            <a:off x="2359025" y="3482975"/>
            <a:ext cx="908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43" name="Text Box 149">
            <a:extLst>
              <a:ext uri="{FF2B5EF4-FFF2-40B4-BE49-F238E27FC236}">
                <a16:creationId xmlns:a16="http://schemas.microsoft.com/office/drawing/2014/main" id="{7593EFB5-3618-4ADC-BB20-9DFB2DB5DCBE}"/>
              </a:ext>
            </a:extLst>
          </p:cNvPr>
          <p:cNvSpPr txBox="1">
            <a:spLocks noChangeArrowheads="1"/>
          </p:cNvSpPr>
          <p:nvPr/>
        </p:nvSpPr>
        <p:spPr bwMode="auto">
          <a:xfrm>
            <a:off x="2651125" y="309403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44" name="Line 150">
            <a:extLst>
              <a:ext uri="{FF2B5EF4-FFF2-40B4-BE49-F238E27FC236}">
                <a16:creationId xmlns:a16="http://schemas.microsoft.com/office/drawing/2014/main" id="{ED074E64-A3FF-4E69-B83E-E7F8177EF340}"/>
              </a:ext>
            </a:extLst>
          </p:cNvPr>
          <p:cNvSpPr>
            <a:spLocks noChangeShapeType="1"/>
          </p:cNvSpPr>
          <p:nvPr/>
        </p:nvSpPr>
        <p:spPr bwMode="auto">
          <a:xfrm>
            <a:off x="3600450" y="3670300"/>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45" name="Line 151">
            <a:extLst>
              <a:ext uri="{FF2B5EF4-FFF2-40B4-BE49-F238E27FC236}">
                <a16:creationId xmlns:a16="http://schemas.microsoft.com/office/drawing/2014/main" id="{7BA5C838-49B9-46CC-8DD0-1AE213934D6E}"/>
              </a:ext>
            </a:extLst>
          </p:cNvPr>
          <p:cNvSpPr>
            <a:spLocks noChangeShapeType="1"/>
          </p:cNvSpPr>
          <p:nvPr/>
        </p:nvSpPr>
        <p:spPr bwMode="auto">
          <a:xfrm flipH="1">
            <a:off x="2143125" y="4133850"/>
            <a:ext cx="9620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46" name="Text Box 152">
            <a:extLst>
              <a:ext uri="{FF2B5EF4-FFF2-40B4-BE49-F238E27FC236}">
                <a16:creationId xmlns:a16="http://schemas.microsoft.com/office/drawing/2014/main" id="{A9C83202-D500-4020-B6C9-C1FE558EF58F}"/>
              </a:ext>
            </a:extLst>
          </p:cNvPr>
          <p:cNvSpPr txBox="1">
            <a:spLocks noChangeArrowheads="1"/>
          </p:cNvSpPr>
          <p:nvPr/>
        </p:nvSpPr>
        <p:spPr bwMode="auto">
          <a:xfrm>
            <a:off x="2644775" y="384333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Y</a:t>
            </a:r>
          </a:p>
        </p:txBody>
      </p:sp>
      <p:cxnSp>
        <p:nvCxnSpPr>
          <p:cNvPr id="131147" name="AutoShape 153">
            <a:extLst>
              <a:ext uri="{FF2B5EF4-FFF2-40B4-BE49-F238E27FC236}">
                <a16:creationId xmlns:a16="http://schemas.microsoft.com/office/drawing/2014/main" id="{08EF043F-BE14-40AE-BB87-2FEA9D5CCEAD}"/>
              </a:ext>
            </a:extLst>
          </p:cNvPr>
          <p:cNvCxnSpPr>
            <a:cxnSpLocks noChangeShapeType="1"/>
            <a:stCxn id="131124" idx="3"/>
          </p:cNvCxnSpPr>
          <p:nvPr/>
        </p:nvCxnSpPr>
        <p:spPr bwMode="auto">
          <a:xfrm>
            <a:off x="4083050" y="4133850"/>
            <a:ext cx="109537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1148" name="Line 154">
            <a:extLst>
              <a:ext uri="{FF2B5EF4-FFF2-40B4-BE49-F238E27FC236}">
                <a16:creationId xmlns:a16="http://schemas.microsoft.com/office/drawing/2014/main" id="{A3F3AD54-8FCD-40CB-AD1F-D18BB5F9E749}"/>
              </a:ext>
            </a:extLst>
          </p:cNvPr>
          <p:cNvSpPr>
            <a:spLocks noChangeShapeType="1"/>
          </p:cNvSpPr>
          <p:nvPr/>
        </p:nvSpPr>
        <p:spPr bwMode="auto">
          <a:xfrm>
            <a:off x="5175250" y="4133850"/>
            <a:ext cx="3175" cy="11271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49" name="Line 155">
            <a:extLst>
              <a:ext uri="{FF2B5EF4-FFF2-40B4-BE49-F238E27FC236}">
                <a16:creationId xmlns:a16="http://schemas.microsoft.com/office/drawing/2014/main" id="{CC7E66C6-8788-48E4-80E0-060C749DF0A0}"/>
              </a:ext>
            </a:extLst>
          </p:cNvPr>
          <p:cNvSpPr>
            <a:spLocks noChangeShapeType="1"/>
          </p:cNvSpPr>
          <p:nvPr/>
        </p:nvSpPr>
        <p:spPr bwMode="auto">
          <a:xfrm>
            <a:off x="3911600" y="4787900"/>
            <a:ext cx="126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1150" name="Text Box 156">
            <a:extLst>
              <a:ext uri="{FF2B5EF4-FFF2-40B4-BE49-F238E27FC236}">
                <a16:creationId xmlns:a16="http://schemas.microsoft.com/office/drawing/2014/main" id="{3BA6A235-5B2F-4163-A166-DF19DE6A0AEB}"/>
              </a:ext>
            </a:extLst>
          </p:cNvPr>
          <p:cNvSpPr txBox="1">
            <a:spLocks noChangeArrowheads="1"/>
          </p:cNvSpPr>
          <p:nvPr/>
        </p:nvSpPr>
        <p:spPr bwMode="auto">
          <a:xfrm>
            <a:off x="4470400" y="382428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51" name="Text Box 157">
            <a:extLst>
              <a:ext uri="{FF2B5EF4-FFF2-40B4-BE49-F238E27FC236}">
                <a16:creationId xmlns:a16="http://schemas.microsoft.com/office/drawing/2014/main" id="{6EEAE5E9-A36B-490F-B2A4-7618D6748C7C}"/>
              </a:ext>
            </a:extLst>
          </p:cNvPr>
          <p:cNvSpPr txBox="1">
            <a:spLocks noChangeArrowheads="1"/>
          </p:cNvSpPr>
          <p:nvPr/>
        </p:nvSpPr>
        <p:spPr bwMode="auto">
          <a:xfrm>
            <a:off x="4473575" y="4494213"/>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52" name="Line 158">
            <a:extLst>
              <a:ext uri="{FF2B5EF4-FFF2-40B4-BE49-F238E27FC236}">
                <a16:creationId xmlns:a16="http://schemas.microsoft.com/office/drawing/2014/main" id="{08438BD0-9721-4FFE-BDAA-5E1C2B641CB1}"/>
              </a:ext>
            </a:extLst>
          </p:cNvPr>
          <p:cNvSpPr>
            <a:spLocks noChangeShapeType="1"/>
          </p:cNvSpPr>
          <p:nvPr/>
        </p:nvSpPr>
        <p:spPr bwMode="auto">
          <a:xfrm>
            <a:off x="2378075" y="4794250"/>
            <a:ext cx="895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53" name="Text Box 159">
            <a:extLst>
              <a:ext uri="{FF2B5EF4-FFF2-40B4-BE49-F238E27FC236}">
                <a16:creationId xmlns:a16="http://schemas.microsoft.com/office/drawing/2014/main" id="{1637A43F-80C3-44CA-A1B3-8B0D0EA82670}"/>
              </a:ext>
            </a:extLst>
          </p:cNvPr>
          <p:cNvSpPr txBox="1">
            <a:spLocks noChangeArrowheads="1"/>
          </p:cNvSpPr>
          <p:nvPr/>
        </p:nvSpPr>
        <p:spPr bwMode="auto">
          <a:xfrm>
            <a:off x="2727325" y="445928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54" name="Line 160">
            <a:extLst>
              <a:ext uri="{FF2B5EF4-FFF2-40B4-BE49-F238E27FC236}">
                <a16:creationId xmlns:a16="http://schemas.microsoft.com/office/drawing/2014/main" id="{59A15649-C296-4710-8315-CC8304BB5ACB}"/>
              </a:ext>
            </a:extLst>
          </p:cNvPr>
          <p:cNvSpPr>
            <a:spLocks noChangeShapeType="1"/>
          </p:cNvSpPr>
          <p:nvPr/>
        </p:nvSpPr>
        <p:spPr bwMode="auto">
          <a:xfrm>
            <a:off x="3609975" y="4997450"/>
            <a:ext cx="0" cy="273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55" name="Line 161">
            <a:extLst>
              <a:ext uri="{FF2B5EF4-FFF2-40B4-BE49-F238E27FC236}">
                <a16:creationId xmlns:a16="http://schemas.microsoft.com/office/drawing/2014/main" id="{5E85A14B-9D24-4508-BE94-B7ABE2BED841}"/>
              </a:ext>
            </a:extLst>
          </p:cNvPr>
          <p:cNvSpPr>
            <a:spLocks noChangeShapeType="1"/>
          </p:cNvSpPr>
          <p:nvPr/>
        </p:nvSpPr>
        <p:spPr bwMode="auto">
          <a:xfrm>
            <a:off x="3921125" y="5461000"/>
            <a:ext cx="488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1156" name="Text Box 162">
            <a:extLst>
              <a:ext uri="{FF2B5EF4-FFF2-40B4-BE49-F238E27FC236}">
                <a16:creationId xmlns:a16="http://schemas.microsoft.com/office/drawing/2014/main" id="{866A04A8-6545-42C8-919B-A34136C1E092}"/>
              </a:ext>
            </a:extLst>
          </p:cNvPr>
          <p:cNvSpPr txBox="1">
            <a:spLocks noChangeArrowheads="1"/>
          </p:cNvSpPr>
          <p:nvPr/>
        </p:nvSpPr>
        <p:spPr bwMode="auto">
          <a:xfrm>
            <a:off x="4006850" y="5126038"/>
            <a:ext cx="292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a:t>
            </a:r>
          </a:p>
        </p:txBody>
      </p:sp>
      <p:sp>
        <p:nvSpPr>
          <p:cNvPr id="131157" name="Text Box 163">
            <a:extLst>
              <a:ext uri="{FF2B5EF4-FFF2-40B4-BE49-F238E27FC236}">
                <a16:creationId xmlns:a16="http://schemas.microsoft.com/office/drawing/2014/main" id="{ABA1387C-B715-4801-A6C4-6AB51E7C7856}"/>
              </a:ext>
            </a:extLst>
          </p:cNvPr>
          <p:cNvSpPr txBox="1">
            <a:spLocks noChangeArrowheads="1"/>
          </p:cNvSpPr>
          <p:nvPr/>
        </p:nvSpPr>
        <p:spPr bwMode="auto">
          <a:xfrm>
            <a:off x="0" y="3319463"/>
            <a:ext cx="10477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en-US" altLang="zh-TW" sz="1700" b="0">
                <a:solidFill>
                  <a:schemeClr val="tx1"/>
                </a:solidFill>
                <a:latin typeface="標楷體" panose="03000509000000000000" pitchFamily="65" charset="-120"/>
                <a:ea typeface="標楷體" panose="03000509000000000000" pitchFamily="65" charset="-120"/>
              </a:rPr>
              <a:t>N(30</a:t>
            </a:r>
            <a:r>
              <a:rPr lang="zh-TW" altLang="en-US" sz="1700" b="0">
                <a:solidFill>
                  <a:schemeClr val="tx1"/>
                </a:solidFill>
                <a:latin typeface="標楷體" panose="03000509000000000000" pitchFamily="65" charset="-120"/>
                <a:ea typeface="標楷體" panose="03000509000000000000" pitchFamily="65" charset="-120"/>
              </a:rPr>
              <a:t>日</a:t>
            </a:r>
            <a:r>
              <a:rPr lang="en-US" altLang="zh-TW" sz="1700" b="0">
                <a:solidFill>
                  <a:schemeClr val="tx1"/>
                </a:solidFill>
                <a:latin typeface="標楷體" panose="03000509000000000000" pitchFamily="65" charset="-120"/>
                <a:ea typeface="標楷體" panose="03000509000000000000" pitchFamily="65" charset="-120"/>
              </a:rPr>
              <a:t>)</a:t>
            </a:r>
          </a:p>
        </p:txBody>
      </p:sp>
      <p:sp>
        <p:nvSpPr>
          <p:cNvPr id="131158" name="Text Box 164">
            <a:extLst>
              <a:ext uri="{FF2B5EF4-FFF2-40B4-BE49-F238E27FC236}">
                <a16:creationId xmlns:a16="http://schemas.microsoft.com/office/drawing/2014/main" id="{73BD18A2-4AE4-4E15-9D1F-6E79F8C2ACA2}"/>
              </a:ext>
            </a:extLst>
          </p:cNvPr>
          <p:cNvSpPr txBox="1">
            <a:spLocks noChangeArrowheads="1"/>
          </p:cNvSpPr>
          <p:nvPr/>
        </p:nvSpPr>
        <p:spPr bwMode="auto">
          <a:xfrm>
            <a:off x="5334000" y="3860800"/>
            <a:ext cx="3568700" cy="1076325"/>
          </a:xfrm>
          <a:prstGeom prst="rect">
            <a:avLst/>
          </a:prstGeom>
          <a:solidFill>
            <a:srgbClr val="FFFF99"/>
          </a:solidFill>
          <a:ln w="9525">
            <a:solidFill>
              <a:srgbClr val="000000"/>
            </a:solidFill>
            <a:prstDash val="lgDash"/>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000" b="0">
                <a:solidFill>
                  <a:schemeClr val="tx1"/>
                </a:solidFill>
                <a:latin typeface="Calibri" panose="020F0502020204030204" pitchFamily="34" charset="0"/>
                <a:ea typeface="標楷體" panose="03000509000000000000" pitchFamily="65" charset="-120"/>
              </a:rPr>
              <a:t>未達公告金額採購，得由機關視需要填具結算驗收證明書</a:t>
            </a:r>
            <a:r>
              <a:rPr lang="zh-TW" altLang="en-US" sz="2200" b="0">
                <a:solidFill>
                  <a:schemeClr val="tx1"/>
                </a:solidFill>
                <a:latin typeface="Calibri" panose="020F0502020204030204" pitchFamily="34" charset="0"/>
                <a:ea typeface="標楷體" panose="03000509000000000000" pitchFamily="65" charset="-120"/>
              </a:rPr>
              <a:t>。</a:t>
            </a:r>
            <a:r>
              <a:rPr lang="en-US" altLang="zh-TW" sz="2200" b="0">
                <a:solidFill>
                  <a:schemeClr val="tx1"/>
                </a:solidFill>
                <a:latin typeface="Calibri" panose="020F0502020204030204" pitchFamily="34" charset="0"/>
                <a:ea typeface="標楷體" panose="03000509000000000000" pitchFamily="65" charset="-120"/>
              </a:rPr>
              <a:t>(</a:t>
            </a:r>
            <a:r>
              <a:rPr lang="zh-TW" altLang="en-US" sz="2200" b="0">
                <a:solidFill>
                  <a:schemeClr val="tx1"/>
                </a:solidFill>
                <a:latin typeface="Calibri" panose="020F0502020204030204" pitchFamily="34" charset="0"/>
                <a:ea typeface="標楷體" panose="03000509000000000000" pitchFamily="65" charset="-120"/>
              </a:rPr>
              <a:t>細</a:t>
            </a:r>
            <a:r>
              <a:rPr lang="en-US" altLang="zh-TW" sz="2200" b="0">
                <a:solidFill>
                  <a:schemeClr val="tx1"/>
                </a:solidFill>
                <a:latin typeface="Calibri" panose="020F0502020204030204" pitchFamily="34" charset="0"/>
                <a:ea typeface="標楷體" panose="03000509000000000000" pitchFamily="65" charset="-120"/>
              </a:rPr>
              <a:t>101-1)</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文字方塊 2">
            <a:extLst>
              <a:ext uri="{FF2B5EF4-FFF2-40B4-BE49-F238E27FC236}">
                <a16:creationId xmlns:a16="http://schemas.microsoft.com/office/drawing/2014/main" id="{78C8A558-C300-4F50-B577-83CC9F27F7DB}"/>
              </a:ext>
            </a:extLst>
          </p:cNvPr>
          <p:cNvSpPr txBox="1">
            <a:spLocks noChangeArrowheads="1"/>
          </p:cNvSpPr>
          <p:nvPr/>
        </p:nvSpPr>
        <p:spPr bwMode="auto">
          <a:xfrm>
            <a:off x="1260475" y="257175"/>
            <a:ext cx="57975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buFont typeface="Arial" panose="020B0604020202020204" pitchFamily="34" charset="0"/>
              <a:buNone/>
            </a:pPr>
            <a:r>
              <a:rPr lang="zh-TW" altLang="en-US" sz="4400" b="0" dirty="0">
                <a:solidFill>
                  <a:schemeClr val="tx1"/>
                </a:solidFill>
                <a:latin typeface="Calibri" panose="020F0502020204030204" pitchFamily="34" charset="0"/>
                <a:ea typeface="標楷體" panose="03000509000000000000" pitchFamily="65" charset="-120"/>
              </a:rPr>
              <a:t>驗收監辦疑義</a:t>
            </a:r>
          </a:p>
        </p:txBody>
      </p:sp>
      <p:sp>
        <p:nvSpPr>
          <p:cNvPr id="4" name="文字方塊 3">
            <a:extLst>
              <a:ext uri="{FF2B5EF4-FFF2-40B4-BE49-F238E27FC236}">
                <a16:creationId xmlns:a16="http://schemas.microsoft.com/office/drawing/2014/main" id="{530DBEC8-E956-464F-B2C0-026756E95FF5}"/>
              </a:ext>
            </a:extLst>
          </p:cNvPr>
          <p:cNvSpPr txBox="1">
            <a:spLocks noChangeArrowheads="1"/>
          </p:cNvSpPr>
          <p:nvPr/>
        </p:nvSpPr>
        <p:spPr bwMode="auto">
          <a:xfrm>
            <a:off x="668338" y="1114425"/>
            <a:ext cx="710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800">
                <a:solidFill>
                  <a:srgbClr val="0000FF"/>
                </a:solidFill>
                <a:latin typeface="標楷體" panose="03000509000000000000" pitchFamily="65" charset="-120"/>
                <a:ea typeface="標楷體" panose="03000509000000000000" pitchFamily="65" charset="-120"/>
              </a:rPr>
              <a:t>Q1</a:t>
            </a:r>
            <a:r>
              <a:rPr lang="zh-TW" altLang="en-US" sz="2800">
                <a:solidFill>
                  <a:srgbClr val="0000FF"/>
                </a:solidFill>
                <a:latin typeface="標楷體" panose="03000509000000000000" pitchFamily="65" charset="-120"/>
                <a:ea typeface="標楷體" panose="03000509000000000000" pitchFamily="65" charset="-120"/>
              </a:rPr>
              <a:t>：</a:t>
            </a:r>
            <a:r>
              <a:rPr lang="zh-TW" altLang="zh-TW" sz="2800">
                <a:solidFill>
                  <a:srgbClr val="0000FF"/>
                </a:solidFill>
                <a:latin typeface="Calibri" panose="020F0502020204030204" pitchFamily="34" charset="0"/>
                <a:ea typeface="標楷體" panose="03000509000000000000" pitchFamily="65" charset="-120"/>
              </a:rPr>
              <a:t>分段查驗程序</a:t>
            </a:r>
            <a:r>
              <a:rPr lang="zh-TW" altLang="en-US" sz="2800">
                <a:solidFill>
                  <a:srgbClr val="0000FF"/>
                </a:solidFill>
                <a:latin typeface="Calibri" panose="020F0502020204030204" pitchFamily="34" charset="0"/>
                <a:ea typeface="標楷體" panose="03000509000000000000" pitchFamily="65" charset="-120"/>
              </a:rPr>
              <a:t>是否派人監辦？</a:t>
            </a:r>
            <a:endParaRPr lang="zh-TW" altLang="en-US" sz="2800">
              <a:solidFill>
                <a:srgbClr val="0000FF"/>
              </a:solidFill>
              <a:latin typeface="標楷體" panose="03000509000000000000" pitchFamily="65" charset="-120"/>
              <a:ea typeface="標楷體" panose="03000509000000000000" pitchFamily="65" charset="-120"/>
            </a:endParaRPr>
          </a:p>
        </p:txBody>
      </p:sp>
      <p:sp>
        <p:nvSpPr>
          <p:cNvPr id="5" name="Text Box 165">
            <a:hlinkClick r:id="" action="ppaction://hlinkshowjump?jump=nextslide"/>
            <a:extLst>
              <a:ext uri="{FF2B5EF4-FFF2-40B4-BE49-F238E27FC236}">
                <a16:creationId xmlns:a16="http://schemas.microsoft.com/office/drawing/2014/main" id="{B6450169-394B-45EE-A2FF-35DB330AC02B}"/>
              </a:ext>
            </a:extLst>
          </p:cNvPr>
          <p:cNvSpPr txBox="1">
            <a:spLocks noChangeArrowheads="1"/>
          </p:cNvSpPr>
          <p:nvPr/>
        </p:nvSpPr>
        <p:spPr bwMode="auto">
          <a:xfrm>
            <a:off x="623888" y="1889125"/>
            <a:ext cx="7416800" cy="5238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eaLnBrk="1" hangingPunct="1">
              <a:spcBef>
                <a:spcPct val="50000"/>
              </a:spcBef>
              <a:buFont typeface="Arial" panose="020B0604020202020204" pitchFamily="34" charset="0"/>
              <a:buNone/>
              <a:defRPr/>
            </a:pPr>
            <a:r>
              <a:rPr lang="en-US" altLang="zh-TW" sz="2800" b="1" dirty="0">
                <a:solidFill>
                  <a:srgbClr val="7030A0"/>
                </a:solidFill>
                <a:latin typeface="標楷體" pitchFamily="65" charset="-120"/>
                <a:ea typeface="標楷體" pitchFamily="65" charset="-120"/>
              </a:rPr>
              <a:t>Q2</a:t>
            </a:r>
            <a:r>
              <a:rPr lang="zh-TW" altLang="en-US" sz="2800" b="1" dirty="0">
                <a:solidFill>
                  <a:srgbClr val="7030A0"/>
                </a:solidFill>
                <a:latin typeface="標楷體" pitchFamily="65" charset="-120"/>
                <a:ea typeface="標楷體" pitchFamily="65" charset="-120"/>
              </a:rPr>
              <a:t>：機關辦理複驗結果，發現新缺失</a:t>
            </a:r>
            <a:r>
              <a:rPr lang="en-US" altLang="zh-TW" sz="2800" b="1" dirty="0">
                <a:solidFill>
                  <a:srgbClr val="7030A0"/>
                </a:solidFill>
                <a:latin typeface="標楷體" pitchFamily="65" charset="-120"/>
                <a:ea typeface="標楷體" pitchFamily="65" charset="-120"/>
              </a:rPr>
              <a:t>?</a:t>
            </a:r>
          </a:p>
        </p:txBody>
      </p:sp>
      <p:sp>
        <p:nvSpPr>
          <p:cNvPr id="7" name="文字方塊 6">
            <a:extLst>
              <a:ext uri="{FF2B5EF4-FFF2-40B4-BE49-F238E27FC236}">
                <a16:creationId xmlns:a16="http://schemas.microsoft.com/office/drawing/2014/main" id="{C28A2A5A-98B4-4468-B484-BFA1A663C7DF}"/>
              </a:ext>
            </a:extLst>
          </p:cNvPr>
          <p:cNvSpPr txBox="1">
            <a:spLocks noChangeArrowheads="1"/>
          </p:cNvSpPr>
          <p:nvPr/>
        </p:nvSpPr>
        <p:spPr bwMode="auto">
          <a:xfrm>
            <a:off x="679450" y="2654300"/>
            <a:ext cx="5776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800">
                <a:solidFill>
                  <a:srgbClr val="7030A0"/>
                </a:solidFill>
                <a:latin typeface="標楷體" panose="03000509000000000000" pitchFamily="65" charset="-120"/>
                <a:ea typeface="標楷體" panose="03000509000000000000" pitchFamily="65" charset="-120"/>
              </a:rPr>
              <a:t>Q3</a:t>
            </a:r>
            <a:r>
              <a:rPr lang="zh-TW" altLang="en-US" sz="2800">
                <a:solidFill>
                  <a:srgbClr val="7030A0"/>
                </a:solidFill>
                <a:latin typeface="標楷體" panose="03000509000000000000" pitchFamily="65" charset="-120"/>
                <a:ea typeface="標楷體" panose="03000509000000000000" pitchFamily="65" charset="-120"/>
              </a:rPr>
              <a:t>：開始驗收日期？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1F22802C-8281-4646-A2FE-ED63DA28A6B5}"/>
              </a:ext>
            </a:extLst>
          </p:cNvPr>
          <p:cNvSpPr>
            <a:spLocks noGrp="1" noChangeArrowheads="1"/>
          </p:cNvSpPr>
          <p:nvPr>
            <p:ph type="title" idx="4294967295"/>
          </p:nvPr>
        </p:nvSpPr>
        <p:spPr>
          <a:xfrm>
            <a:off x="685800" y="279400"/>
            <a:ext cx="7772400" cy="615950"/>
          </a:xfrm>
          <a:noFill/>
        </p:spPr>
        <p:txBody>
          <a:bodyPr/>
          <a:lstStyle/>
          <a:p>
            <a:r>
              <a:rPr lang="zh-TW" altLang="en-US" sz="3200" b="1">
                <a:solidFill>
                  <a:schemeClr val="tx1"/>
                </a:solidFill>
                <a:ea typeface="標楷體" panose="03000509000000000000" pitchFamily="65" charset="-120"/>
              </a:rPr>
              <a:t>驗收作業執行</a:t>
            </a:r>
          </a:p>
        </p:txBody>
      </p:sp>
      <p:sp>
        <p:nvSpPr>
          <p:cNvPr id="135171" name="Text Box 3">
            <a:extLst>
              <a:ext uri="{FF2B5EF4-FFF2-40B4-BE49-F238E27FC236}">
                <a16:creationId xmlns:a16="http://schemas.microsoft.com/office/drawing/2014/main" id="{E5C41942-0714-4B99-8FC7-5B4E406595E1}"/>
              </a:ext>
            </a:extLst>
          </p:cNvPr>
          <p:cNvSpPr txBox="1">
            <a:spLocks noChangeArrowheads="1"/>
          </p:cNvSpPr>
          <p:nvPr/>
        </p:nvSpPr>
        <p:spPr bwMode="auto">
          <a:xfrm>
            <a:off x="495300" y="1206500"/>
            <a:ext cx="8166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135172" name="Text Box 4">
            <a:extLst>
              <a:ext uri="{FF2B5EF4-FFF2-40B4-BE49-F238E27FC236}">
                <a16:creationId xmlns:a16="http://schemas.microsoft.com/office/drawing/2014/main" id="{27A964F4-BF87-4944-B758-3572CEC9D2A6}"/>
              </a:ext>
            </a:extLst>
          </p:cNvPr>
          <p:cNvSpPr txBox="1">
            <a:spLocks noChangeArrowheads="1"/>
          </p:cNvSpPr>
          <p:nvPr/>
        </p:nvSpPr>
        <p:spPr bwMode="auto">
          <a:xfrm>
            <a:off x="254000" y="1054100"/>
            <a:ext cx="86899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10000"/>
              </a:spcBef>
              <a:buFont typeface="Wingdings" panose="05000000000000000000" pitchFamily="2" charset="2"/>
              <a:buChar char="Ø"/>
            </a:pPr>
            <a:r>
              <a:rPr lang="zh-TW" altLang="en-US" sz="2400" b="0" dirty="0">
                <a:solidFill>
                  <a:schemeClr val="tx1"/>
                </a:solidFill>
                <a:latin typeface="Calibri" panose="020F0502020204030204" pitchFamily="34" charset="0"/>
                <a:ea typeface="標楷體" panose="03000509000000000000" pitchFamily="65" charset="-120"/>
              </a:rPr>
              <a:t>機關執行驗收過程，應確依契約約定及採購法第</a:t>
            </a:r>
            <a:r>
              <a:rPr lang="en-US" altLang="zh-TW" sz="2400" b="0" dirty="0">
                <a:solidFill>
                  <a:schemeClr val="tx1"/>
                </a:solidFill>
                <a:latin typeface="Calibri" panose="020F0502020204030204" pitchFamily="34" charset="0"/>
                <a:ea typeface="標楷體" panose="03000509000000000000" pitchFamily="65" charset="-120"/>
              </a:rPr>
              <a:t>72</a:t>
            </a:r>
            <a:r>
              <a:rPr lang="zh-TW" altLang="en-US" sz="2400" b="0" dirty="0">
                <a:solidFill>
                  <a:schemeClr val="tx1"/>
                </a:solidFill>
                <a:latin typeface="Calibri" panose="020F0502020204030204" pitchFamily="34" charset="0"/>
                <a:ea typeface="標楷體" panose="03000509000000000000" pitchFamily="65" charset="-120"/>
              </a:rPr>
              <a:t>條規定辦理</a:t>
            </a:r>
          </a:p>
          <a:p>
            <a:pPr algn="just" eaLnBrk="1" hangingPunct="1">
              <a:lnSpc>
                <a:spcPct val="100000"/>
              </a:lnSpc>
              <a:spcBef>
                <a:spcPct val="0"/>
              </a:spcBef>
              <a:buFont typeface="Arial" panose="020B0604020202020204" pitchFamily="34" charset="0"/>
              <a:buNone/>
            </a:pPr>
            <a:r>
              <a:rPr lang="en-US" altLang="zh-TW" sz="2400" b="0" dirty="0">
                <a:solidFill>
                  <a:schemeClr val="tx1"/>
                </a:solidFill>
                <a:latin typeface="Calibri" panose="020F0502020204030204" pitchFamily="34" charset="0"/>
                <a:ea typeface="標楷體" panose="03000509000000000000" pitchFamily="65" charset="-120"/>
              </a:rPr>
              <a:t>  &gt;</a:t>
            </a:r>
            <a:r>
              <a:rPr lang="zh-TW" altLang="en-US" sz="2400" b="0" dirty="0">
                <a:solidFill>
                  <a:schemeClr val="tx1"/>
                </a:solidFill>
                <a:latin typeface="Calibri" panose="020F0502020204030204" pitchFamily="34" charset="0"/>
                <a:ea typeface="標楷體" panose="03000509000000000000" pitchFamily="65" charset="-120"/>
              </a:rPr>
              <a:t>採購法第</a:t>
            </a:r>
            <a:r>
              <a:rPr lang="en-US" altLang="zh-TW" sz="2400" b="0" dirty="0">
                <a:solidFill>
                  <a:schemeClr val="tx1"/>
                </a:solidFill>
                <a:latin typeface="Calibri" panose="020F0502020204030204" pitchFamily="34" charset="0"/>
                <a:ea typeface="標楷體" panose="03000509000000000000" pitchFamily="65" charset="-120"/>
              </a:rPr>
              <a:t>72</a:t>
            </a:r>
            <a:r>
              <a:rPr lang="zh-TW" altLang="en-US" sz="2400" b="0" dirty="0">
                <a:solidFill>
                  <a:schemeClr val="tx1"/>
                </a:solidFill>
                <a:latin typeface="Calibri" panose="020F0502020204030204" pitchFamily="34" charset="0"/>
                <a:ea typeface="標楷體" panose="03000509000000000000" pitchFamily="65" charset="-120"/>
              </a:rPr>
              <a:t>條</a:t>
            </a:r>
            <a:r>
              <a:rPr lang="en-US" altLang="zh-TW" sz="2400" b="0" dirty="0">
                <a:solidFill>
                  <a:schemeClr val="tx1"/>
                </a:solidFill>
                <a:latin typeface="Calibri" panose="020F0502020204030204" pitchFamily="34" charset="0"/>
                <a:ea typeface="標楷體" panose="03000509000000000000" pitchFamily="65" charset="-120"/>
              </a:rPr>
              <a:t>:</a:t>
            </a:r>
            <a:r>
              <a:rPr lang="zh-TW" altLang="en-US" sz="2400" b="0" dirty="0">
                <a:solidFill>
                  <a:schemeClr val="tx1"/>
                </a:solidFill>
                <a:latin typeface="Calibri" panose="020F0502020204030204" pitchFamily="34" charset="0"/>
                <a:ea typeface="標楷體" panose="03000509000000000000" pitchFamily="65" charset="-120"/>
              </a:rPr>
              <a:t>「機關辦理驗收時應製作紀錄，由參加人員會同簽認。驗收結果與契約、圖說、貨樣規定</a:t>
            </a:r>
            <a:r>
              <a:rPr lang="zh-TW" altLang="en-US" sz="2400" b="0" u="sng" dirty="0">
                <a:solidFill>
                  <a:srgbClr val="FF0000"/>
                </a:solidFill>
                <a:latin typeface="Calibri" panose="020F0502020204030204" pitchFamily="34" charset="0"/>
                <a:ea typeface="標楷體" panose="03000509000000000000" pitchFamily="65" charset="-120"/>
              </a:rPr>
              <a:t>不符者，應通知廠商限期改善、拆除、重作、退貨或換貨。</a:t>
            </a:r>
            <a:r>
              <a:rPr lang="zh-TW" altLang="en-US" sz="2400" b="0" dirty="0">
                <a:solidFill>
                  <a:schemeClr val="tx1"/>
                </a:solidFill>
                <a:latin typeface="Calibri" panose="020F0502020204030204" pitchFamily="34" charset="0"/>
                <a:ea typeface="標楷體" panose="03000509000000000000" pitchFamily="65" charset="-120"/>
              </a:rPr>
              <a:t>其驗收結果不符部分非屬重要，而其他部分能先行使用，並經機關檢討認為確有先行使用之必要者，得經機關首長或其授權人員核准，就其他部分辦理驗收並支付部分價金 </a:t>
            </a:r>
            <a:r>
              <a:rPr lang="en-US" altLang="zh-TW" sz="2400" b="0" dirty="0">
                <a:solidFill>
                  <a:schemeClr val="tx1"/>
                </a:solidFill>
                <a:latin typeface="Calibri" panose="020F0502020204030204" pitchFamily="34" charset="0"/>
                <a:ea typeface="標楷體" panose="03000509000000000000" pitchFamily="65" charset="-120"/>
              </a:rPr>
              <a:t>(</a:t>
            </a:r>
            <a:r>
              <a:rPr lang="zh-TW" altLang="en-US" sz="2400" b="0" dirty="0">
                <a:solidFill>
                  <a:schemeClr val="tx1"/>
                </a:solidFill>
                <a:latin typeface="Calibri" panose="020F0502020204030204" pitchFamily="34" charset="0"/>
                <a:ea typeface="標楷體" panose="03000509000000000000" pitchFamily="65" charset="-120"/>
              </a:rPr>
              <a:t>第</a:t>
            </a:r>
            <a:r>
              <a:rPr lang="en-US" altLang="zh-TW" sz="2400" b="0" dirty="0">
                <a:solidFill>
                  <a:schemeClr val="tx1"/>
                </a:solidFill>
                <a:latin typeface="Calibri" panose="020F0502020204030204" pitchFamily="34" charset="0"/>
                <a:ea typeface="標楷體" panose="03000509000000000000" pitchFamily="65" charset="-120"/>
              </a:rPr>
              <a:t>1</a:t>
            </a:r>
            <a:r>
              <a:rPr lang="zh-TW" altLang="en-US" sz="2400" b="0" dirty="0">
                <a:solidFill>
                  <a:schemeClr val="tx1"/>
                </a:solidFill>
                <a:latin typeface="Calibri" panose="020F0502020204030204" pitchFamily="34" charset="0"/>
                <a:ea typeface="標楷體" panose="03000509000000000000" pitchFamily="65" charset="-120"/>
              </a:rPr>
              <a:t>項</a:t>
            </a:r>
            <a:r>
              <a:rPr lang="en-US" altLang="zh-TW" sz="2400" b="0" dirty="0">
                <a:solidFill>
                  <a:schemeClr val="tx1"/>
                </a:solidFill>
                <a:latin typeface="Calibri" panose="020F0502020204030204" pitchFamily="34" charset="0"/>
                <a:ea typeface="標楷體" panose="03000509000000000000" pitchFamily="65" charset="-120"/>
              </a:rPr>
              <a:t>)</a:t>
            </a:r>
            <a:r>
              <a:rPr lang="zh-TW" altLang="en-US" sz="2400" b="0" dirty="0">
                <a:solidFill>
                  <a:schemeClr val="tx1"/>
                </a:solidFill>
                <a:latin typeface="Calibri" panose="020F0502020204030204" pitchFamily="34" charset="0"/>
                <a:ea typeface="標楷體" panose="03000509000000000000" pitchFamily="65" charset="-120"/>
              </a:rPr>
              <a:t>。驗收結果與規定不符，而</a:t>
            </a:r>
            <a:r>
              <a:rPr lang="zh-TW" altLang="en-US" sz="2400" b="0" dirty="0">
                <a:solidFill>
                  <a:srgbClr val="0000FF"/>
                </a:solidFill>
                <a:latin typeface="Calibri" panose="020F0502020204030204" pitchFamily="34" charset="0"/>
                <a:ea typeface="標楷體" panose="03000509000000000000" pitchFamily="65" charset="-120"/>
              </a:rPr>
              <a:t>不妨礙安全及使用需求，亦無減少通常效用或契約預定效用，經機關檢討不必拆換或拆換確有困難者，得於必要時減價收受</a:t>
            </a:r>
            <a:r>
              <a:rPr lang="en-US" altLang="zh-TW" sz="2400" b="0" dirty="0">
                <a:solidFill>
                  <a:schemeClr val="tx1"/>
                </a:solidFill>
                <a:latin typeface="Calibri" panose="020F0502020204030204" pitchFamily="34" charset="0"/>
                <a:ea typeface="標楷體" panose="03000509000000000000" pitchFamily="65" charset="-120"/>
              </a:rPr>
              <a:t>(</a:t>
            </a:r>
            <a:r>
              <a:rPr lang="zh-TW" altLang="en-US" sz="2400" b="0" dirty="0">
                <a:solidFill>
                  <a:schemeClr val="tx1"/>
                </a:solidFill>
                <a:latin typeface="Calibri" panose="020F0502020204030204" pitchFamily="34" charset="0"/>
                <a:ea typeface="標楷體" panose="03000509000000000000" pitchFamily="65" charset="-120"/>
              </a:rPr>
              <a:t>第</a:t>
            </a:r>
            <a:r>
              <a:rPr lang="en-US" altLang="zh-TW" sz="2400" b="0" dirty="0">
                <a:solidFill>
                  <a:schemeClr val="tx1"/>
                </a:solidFill>
                <a:latin typeface="Calibri" panose="020F0502020204030204" pitchFamily="34" charset="0"/>
                <a:ea typeface="標楷體" panose="03000509000000000000" pitchFamily="65" charset="-120"/>
              </a:rPr>
              <a:t>2</a:t>
            </a:r>
            <a:r>
              <a:rPr lang="zh-TW" altLang="en-US" sz="2400" b="0" dirty="0">
                <a:solidFill>
                  <a:schemeClr val="tx1"/>
                </a:solidFill>
                <a:latin typeface="Calibri" panose="020F0502020204030204" pitchFamily="34" charset="0"/>
                <a:ea typeface="標楷體" panose="03000509000000000000" pitchFamily="65" charset="-120"/>
              </a:rPr>
              <a:t>項</a:t>
            </a:r>
            <a:r>
              <a:rPr lang="en-US" altLang="zh-TW" sz="2400" b="0" dirty="0">
                <a:solidFill>
                  <a:schemeClr val="tx1"/>
                </a:solidFill>
                <a:latin typeface="Calibri" panose="020F0502020204030204" pitchFamily="34" charset="0"/>
                <a:ea typeface="標楷體" panose="03000509000000000000" pitchFamily="65" charset="-120"/>
              </a:rPr>
              <a:t>)</a:t>
            </a:r>
            <a:r>
              <a:rPr lang="zh-TW" altLang="en-US" sz="2400" b="0" dirty="0">
                <a:solidFill>
                  <a:schemeClr val="tx1"/>
                </a:solidFill>
                <a:latin typeface="Calibri" panose="020F0502020204030204" pitchFamily="34" charset="0"/>
                <a:ea typeface="標楷體" panose="03000509000000000000" pitchFamily="65" charset="-120"/>
              </a:rPr>
              <a:t>。</a:t>
            </a:r>
            <a:r>
              <a:rPr lang="en-US" altLang="zh-TW" sz="2400" b="0" dirty="0">
                <a:solidFill>
                  <a:schemeClr val="tx1"/>
                </a:solidFill>
                <a:latin typeface="標楷體" panose="03000509000000000000" pitchFamily="65" charset="-120"/>
                <a:ea typeface="標楷體" panose="03000509000000000000" pitchFamily="65" charset="-120"/>
              </a:rPr>
              <a:t>……</a:t>
            </a:r>
            <a:r>
              <a:rPr lang="zh-TW" altLang="en-US" sz="2400" b="0" dirty="0">
                <a:solidFill>
                  <a:schemeClr val="tx1"/>
                </a:solidFill>
                <a:latin typeface="Calibri" panose="020F0502020204030204" pitchFamily="34" charset="0"/>
                <a:ea typeface="標楷體" panose="03000509000000000000" pitchFamily="65" charset="-120"/>
              </a:rPr>
              <a:t>」</a:t>
            </a:r>
          </a:p>
          <a:p>
            <a:pPr algn="just" eaLnBrk="1" hangingPunct="1">
              <a:lnSpc>
                <a:spcPct val="100000"/>
              </a:lnSpc>
              <a:spcBef>
                <a:spcPct val="0"/>
              </a:spcBef>
              <a:buFont typeface="Arial" panose="020B0604020202020204" pitchFamily="34" charset="0"/>
              <a:buNone/>
            </a:pPr>
            <a:r>
              <a:rPr lang="en-US" altLang="zh-TW" sz="2400" b="0" dirty="0">
                <a:solidFill>
                  <a:schemeClr val="tx1"/>
                </a:solidFill>
                <a:latin typeface="Calibri" panose="020F0502020204030204" pitchFamily="34" charset="0"/>
                <a:ea typeface="標楷體" panose="03000509000000000000" pitchFamily="65" charset="-120"/>
              </a:rPr>
              <a:t>  &gt;</a:t>
            </a:r>
            <a:r>
              <a:rPr lang="zh-TW" altLang="en-US" sz="2400" b="0" dirty="0">
                <a:solidFill>
                  <a:schemeClr val="tx1"/>
                </a:solidFill>
                <a:latin typeface="Calibri" panose="020F0502020204030204" pitchFamily="34" charset="0"/>
                <a:ea typeface="標楷體" panose="03000509000000000000" pitchFamily="65" charset="-120"/>
              </a:rPr>
              <a:t>採購法施行細則第</a:t>
            </a:r>
            <a:r>
              <a:rPr lang="en-US" altLang="zh-TW" sz="2400" b="0" dirty="0">
                <a:solidFill>
                  <a:schemeClr val="tx1"/>
                </a:solidFill>
                <a:latin typeface="Calibri" panose="020F0502020204030204" pitchFamily="34" charset="0"/>
                <a:ea typeface="標楷體" panose="03000509000000000000" pitchFamily="65" charset="-120"/>
              </a:rPr>
              <a:t>98</a:t>
            </a:r>
            <a:r>
              <a:rPr lang="zh-TW" altLang="en-US" sz="2400" b="0" dirty="0">
                <a:solidFill>
                  <a:schemeClr val="tx1"/>
                </a:solidFill>
                <a:latin typeface="Calibri" panose="020F0502020204030204" pitchFamily="34" charset="0"/>
                <a:ea typeface="標楷體" panose="03000509000000000000" pitchFamily="65" charset="-120"/>
              </a:rPr>
              <a:t>條第</a:t>
            </a:r>
            <a:r>
              <a:rPr lang="en-US" altLang="zh-TW" sz="2400" b="0" dirty="0">
                <a:solidFill>
                  <a:schemeClr val="tx1"/>
                </a:solidFill>
                <a:latin typeface="Calibri" panose="020F0502020204030204" pitchFamily="34" charset="0"/>
                <a:ea typeface="標楷體" panose="03000509000000000000" pitchFamily="65" charset="-120"/>
              </a:rPr>
              <a:t>2</a:t>
            </a:r>
            <a:r>
              <a:rPr lang="zh-TW" altLang="en-US" sz="2400" b="0" dirty="0">
                <a:solidFill>
                  <a:schemeClr val="tx1"/>
                </a:solidFill>
                <a:latin typeface="Calibri" panose="020F0502020204030204" pitchFamily="34" charset="0"/>
                <a:ea typeface="標楷體" panose="03000509000000000000" pitchFamily="65" charset="-120"/>
              </a:rPr>
              <a:t>項規定，減價計算方式，依契約規定。契約未規定者，得就不符項目，依契約價金、價、額外費用、所受損害或懲罰性違約金等，計算減價金額。</a:t>
            </a:r>
            <a:endParaRPr lang="en-US" altLang="zh-TW" sz="2400" b="0" dirty="0">
              <a:solidFill>
                <a:schemeClr val="tx1"/>
              </a:solidFill>
              <a:latin typeface="Calibri" panose="020F0502020204030204" pitchFamily="34" charset="0"/>
              <a:ea typeface="標楷體" panose="03000509000000000000" pitchFamily="65" charset="-12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1446739B-9780-4BA6-A528-75EA7A73F37B}"/>
              </a:ext>
            </a:extLst>
          </p:cNvPr>
          <p:cNvGrpSpPr/>
          <p:nvPr/>
        </p:nvGrpSpPr>
        <p:grpSpPr>
          <a:xfrm>
            <a:off x="285135" y="2115272"/>
            <a:ext cx="8284190" cy="4336328"/>
            <a:chOff x="177800" y="1066800"/>
            <a:chExt cx="8302625" cy="5080000"/>
          </a:xfrm>
        </p:grpSpPr>
        <p:sp>
          <p:nvSpPr>
            <p:cNvPr id="137218" name="Text Box 3">
              <a:extLst>
                <a:ext uri="{FF2B5EF4-FFF2-40B4-BE49-F238E27FC236}">
                  <a16:creationId xmlns:a16="http://schemas.microsoft.com/office/drawing/2014/main" id="{2E815764-DA35-4D44-B9A0-A320E22490D8}"/>
                </a:ext>
              </a:extLst>
            </p:cNvPr>
            <p:cNvSpPr txBox="1">
              <a:spLocks noChangeArrowheads="1"/>
            </p:cNvSpPr>
            <p:nvPr/>
          </p:nvSpPr>
          <p:spPr bwMode="auto">
            <a:xfrm>
              <a:off x="1765300" y="1117600"/>
              <a:ext cx="172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5/1</a:t>
              </a:r>
              <a:r>
                <a:rPr lang="zh-TW" altLang="en-US" sz="2200" b="0">
                  <a:solidFill>
                    <a:schemeClr val="tx1"/>
                  </a:solidFill>
                  <a:latin typeface="Calibri" panose="020F0502020204030204" pitchFamily="34" charset="0"/>
                  <a:ea typeface="標楷體" panose="03000509000000000000" pitchFamily="65" charset="-120"/>
                </a:rPr>
                <a:t>履約期限</a:t>
              </a:r>
            </a:p>
          </p:txBody>
        </p:sp>
        <p:sp>
          <p:nvSpPr>
            <p:cNvPr id="137219" name="Line 4">
              <a:extLst>
                <a:ext uri="{FF2B5EF4-FFF2-40B4-BE49-F238E27FC236}">
                  <a16:creationId xmlns:a16="http://schemas.microsoft.com/office/drawing/2014/main" id="{AA64C0AD-A4A9-45A5-B55B-B3AA2B8C7B29}"/>
                </a:ext>
              </a:extLst>
            </p:cNvPr>
            <p:cNvSpPr>
              <a:spLocks noChangeShapeType="1"/>
            </p:cNvSpPr>
            <p:nvPr/>
          </p:nvSpPr>
          <p:spPr bwMode="auto">
            <a:xfrm>
              <a:off x="1574800" y="1066800"/>
              <a:ext cx="0" cy="4927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7220" name="Line 5">
              <a:extLst>
                <a:ext uri="{FF2B5EF4-FFF2-40B4-BE49-F238E27FC236}">
                  <a16:creationId xmlns:a16="http://schemas.microsoft.com/office/drawing/2014/main" id="{750D86EB-6105-4D07-9D11-8BBEB15FB923}"/>
                </a:ext>
              </a:extLst>
            </p:cNvPr>
            <p:cNvSpPr>
              <a:spLocks noChangeShapeType="1"/>
            </p:cNvSpPr>
            <p:nvPr/>
          </p:nvSpPr>
          <p:spPr bwMode="auto">
            <a:xfrm>
              <a:off x="1397000" y="1320800"/>
              <a:ext cx="317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7221" name="Line 6">
              <a:extLst>
                <a:ext uri="{FF2B5EF4-FFF2-40B4-BE49-F238E27FC236}">
                  <a16:creationId xmlns:a16="http://schemas.microsoft.com/office/drawing/2014/main" id="{B2AEF1D4-022E-4528-A31A-FD9FA777E461}"/>
                </a:ext>
              </a:extLst>
            </p:cNvPr>
            <p:cNvSpPr>
              <a:spLocks noChangeShapeType="1"/>
            </p:cNvSpPr>
            <p:nvPr/>
          </p:nvSpPr>
          <p:spPr bwMode="auto">
            <a:xfrm>
              <a:off x="1422400" y="1917700"/>
              <a:ext cx="317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7222" name="Text Box 7">
              <a:extLst>
                <a:ext uri="{FF2B5EF4-FFF2-40B4-BE49-F238E27FC236}">
                  <a16:creationId xmlns:a16="http://schemas.microsoft.com/office/drawing/2014/main" id="{EB09F2BC-A7AE-4E35-A633-ACAFD0527836}"/>
                </a:ext>
              </a:extLst>
            </p:cNvPr>
            <p:cNvSpPr txBox="1">
              <a:spLocks noChangeArrowheads="1"/>
            </p:cNvSpPr>
            <p:nvPr/>
          </p:nvSpPr>
          <p:spPr bwMode="auto">
            <a:xfrm>
              <a:off x="1790700" y="16891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5/5</a:t>
              </a:r>
              <a:r>
                <a:rPr lang="zh-TW" altLang="en-US" sz="2200" b="0">
                  <a:solidFill>
                    <a:schemeClr val="tx1"/>
                  </a:solidFill>
                  <a:latin typeface="Calibri" panose="020F0502020204030204" pitchFamily="34" charset="0"/>
                  <a:ea typeface="標楷體" panose="03000509000000000000" pitchFamily="65" charset="-120"/>
                </a:rPr>
                <a:t>機關辦理驗收</a:t>
              </a:r>
            </a:p>
          </p:txBody>
        </p:sp>
        <p:sp>
          <p:nvSpPr>
            <p:cNvPr id="137223" name="Text Box 8">
              <a:extLst>
                <a:ext uri="{FF2B5EF4-FFF2-40B4-BE49-F238E27FC236}">
                  <a16:creationId xmlns:a16="http://schemas.microsoft.com/office/drawing/2014/main" id="{A9A374F8-5792-461A-A12C-DA5F7DF973C5}"/>
                </a:ext>
              </a:extLst>
            </p:cNvPr>
            <p:cNvSpPr txBox="1">
              <a:spLocks noChangeArrowheads="1"/>
            </p:cNvSpPr>
            <p:nvPr/>
          </p:nvSpPr>
          <p:spPr bwMode="auto">
            <a:xfrm>
              <a:off x="1739900" y="2133600"/>
              <a:ext cx="2260600" cy="650875"/>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dirty="0">
                  <a:solidFill>
                    <a:schemeClr val="tx1"/>
                  </a:solidFill>
                  <a:latin typeface="Calibri" panose="020F0502020204030204" pitchFamily="34" charset="0"/>
                  <a:ea typeface="標楷體" panose="03000509000000000000" pitchFamily="65" charset="-120"/>
                </a:rPr>
                <a:t>驗收不合格，主驗人指定</a:t>
              </a:r>
              <a:r>
                <a:rPr lang="en-US" altLang="zh-TW" sz="1800" b="0" dirty="0">
                  <a:solidFill>
                    <a:schemeClr val="tx1"/>
                  </a:solidFill>
                  <a:latin typeface="Calibri" panose="020F0502020204030204" pitchFamily="34" charset="0"/>
                  <a:ea typeface="標楷體" panose="03000509000000000000" pitchFamily="65" charset="-120"/>
                </a:rPr>
                <a:t>5/15</a:t>
              </a:r>
              <a:r>
                <a:rPr lang="zh-TW" altLang="en-US" sz="1800" b="0" dirty="0">
                  <a:solidFill>
                    <a:schemeClr val="tx1"/>
                  </a:solidFill>
                  <a:latin typeface="Calibri" panose="020F0502020204030204" pitchFamily="34" charset="0"/>
                  <a:ea typeface="標楷體" panose="03000509000000000000" pitchFamily="65" charset="-120"/>
                </a:rPr>
                <a:t>前改善完成</a:t>
              </a:r>
            </a:p>
          </p:txBody>
        </p:sp>
        <p:sp>
          <p:nvSpPr>
            <p:cNvPr id="137224" name="Text Box 9">
              <a:extLst>
                <a:ext uri="{FF2B5EF4-FFF2-40B4-BE49-F238E27FC236}">
                  <a16:creationId xmlns:a16="http://schemas.microsoft.com/office/drawing/2014/main" id="{E58D15D8-F247-48E2-8C6E-EEB9404ED36D}"/>
                </a:ext>
              </a:extLst>
            </p:cNvPr>
            <p:cNvSpPr txBox="1">
              <a:spLocks noChangeArrowheads="1"/>
            </p:cNvSpPr>
            <p:nvPr/>
          </p:nvSpPr>
          <p:spPr bwMode="auto">
            <a:xfrm>
              <a:off x="1790700" y="3086100"/>
              <a:ext cx="185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5/15</a:t>
              </a:r>
              <a:r>
                <a:rPr lang="zh-TW" altLang="en-US" sz="2200" b="0">
                  <a:solidFill>
                    <a:schemeClr val="tx1"/>
                  </a:solidFill>
                  <a:latin typeface="Calibri" panose="020F0502020204030204" pitchFamily="34" charset="0"/>
                  <a:ea typeface="標楷體" panose="03000509000000000000" pitchFamily="65" charset="-120"/>
                </a:rPr>
                <a:t>改正期限</a:t>
              </a:r>
            </a:p>
          </p:txBody>
        </p:sp>
        <p:sp>
          <p:nvSpPr>
            <p:cNvPr id="137225" name="Line 10">
              <a:extLst>
                <a:ext uri="{FF2B5EF4-FFF2-40B4-BE49-F238E27FC236}">
                  <a16:creationId xmlns:a16="http://schemas.microsoft.com/office/drawing/2014/main" id="{46EC9060-D696-4DCD-830D-903956965676}"/>
                </a:ext>
              </a:extLst>
            </p:cNvPr>
            <p:cNvSpPr>
              <a:spLocks noChangeShapeType="1"/>
            </p:cNvSpPr>
            <p:nvPr/>
          </p:nvSpPr>
          <p:spPr bwMode="auto">
            <a:xfrm>
              <a:off x="1409700" y="3302000"/>
              <a:ext cx="317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7226" name="Text Box 11">
              <a:extLst>
                <a:ext uri="{FF2B5EF4-FFF2-40B4-BE49-F238E27FC236}">
                  <a16:creationId xmlns:a16="http://schemas.microsoft.com/office/drawing/2014/main" id="{BD6DD27A-E594-464F-BAFC-0C4E8F6FF05C}"/>
                </a:ext>
              </a:extLst>
            </p:cNvPr>
            <p:cNvSpPr txBox="1">
              <a:spLocks noChangeArrowheads="1"/>
            </p:cNvSpPr>
            <p:nvPr/>
          </p:nvSpPr>
          <p:spPr bwMode="auto">
            <a:xfrm>
              <a:off x="1790700" y="4191000"/>
              <a:ext cx="2463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5/19</a:t>
              </a:r>
              <a:r>
                <a:rPr lang="zh-TW" altLang="en-US" sz="2200" b="0">
                  <a:solidFill>
                    <a:schemeClr val="tx1"/>
                  </a:solidFill>
                  <a:latin typeface="Calibri" panose="020F0502020204030204" pitchFamily="34" charset="0"/>
                  <a:ea typeface="標楷體" panose="03000509000000000000" pitchFamily="65" charset="-120"/>
                </a:rPr>
                <a:t>機關辦理複驗</a:t>
              </a:r>
            </a:p>
          </p:txBody>
        </p:sp>
        <p:sp>
          <p:nvSpPr>
            <p:cNvPr id="137227" name="Line 12">
              <a:extLst>
                <a:ext uri="{FF2B5EF4-FFF2-40B4-BE49-F238E27FC236}">
                  <a16:creationId xmlns:a16="http://schemas.microsoft.com/office/drawing/2014/main" id="{8E6FDDCB-AB42-41C8-90F3-69E39A376DC1}"/>
                </a:ext>
              </a:extLst>
            </p:cNvPr>
            <p:cNvSpPr>
              <a:spLocks noChangeShapeType="1"/>
            </p:cNvSpPr>
            <p:nvPr/>
          </p:nvSpPr>
          <p:spPr bwMode="auto">
            <a:xfrm>
              <a:off x="1422400" y="4406900"/>
              <a:ext cx="317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7228" name="Line 13">
              <a:extLst>
                <a:ext uri="{FF2B5EF4-FFF2-40B4-BE49-F238E27FC236}">
                  <a16:creationId xmlns:a16="http://schemas.microsoft.com/office/drawing/2014/main" id="{5320E224-F970-4310-8003-64EBA0D20B14}"/>
                </a:ext>
              </a:extLst>
            </p:cNvPr>
            <p:cNvSpPr>
              <a:spLocks noChangeShapeType="1"/>
            </p:cNvSpPr>
            <p:nvPr/>
          </p:nvSpPr>
          <p:spPr bwMode="auto">
            <a:xfrm>
              <a:off x="1397000" y="5676900"/>
              <a:ext cx="317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7229" name="Text Box 14">
              <a:extLst>
                <a:ext uri="{FF2B5EF4-FFF2-40B4-BE49-F238E27FC236}">
                  <a16:creationId xmlns:a16="http://schemas.microsoft.com/office/drawing/2014/main" id="{1956DBBF-4385-48A2-A8DD-E4B41A6542C2}"/>
                </a:ext>
              </a:extLst>
            </p:cNvPr>
            <p:cNvSpPr txBox="1">
              <a:spLocks noChangeArrowheads="1"/>
            </p:cNvSpPr>
            <p:nvPr/>
          </p:nvSpPr>
          <p:spPr bwMode="auto">
            <a:xfrm>
              <a:off x="1828800" y="5384800"/>
              <a:ext cx="198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a:solidFill>
                    <a:schemeClr val="tx1"/>
                  </a:solidFill>
                  <a:latin typeface="Calibri" panose="020F0502020204030204" pitchFamily="34" charset="0"/>
                  <a:ea typeface="標楷體" panose="03000509000000000000" pitchFamily="65" charset="-120"/>
                </a:rPr>
                <a:t>5/30</a:t>
              </a:r>
              <a:r>
                <a:rPr lang="zh-TW" altLang="en-US" sz="2200" b="0">
                  <a:solidFill>
                    <a:schemeClr val="tx1"/>
                  </a:solidFill>
                  <a:latin typeface="Calibri" panose="020F0502020204030204" pitchFamily="34" charset="0"/>
                  <a:ea typeface="標楷體" panose="03000509000000000000" pitchFamily="65" charset="-120"/>
                </a:rPr>
                <a:t>機關複驗確定改善完成</a:t>
              </a:r>
            </a:p>
          </p:txBody>
        </p:sp>
        <p:sp>
          <p:nvSpPr>
            <p:cNvPr id="137230" name="Line 15">
              <a:extLst>
                <a:ext uri="{FF2B5EF4-FFF2-40B4-BE49-F238E27FC236}">
                  <a16:creationId xmlns:a16="http://schemas.microsoft.com/office/drawing/2014/main" id="{0B91C0E5-9E1D-48E1-8219-C3B4D8CA239A}"/>
                </a:ext>
              </a:extLst>
            </p:cNvPr>
            <p:cNvSpPr>
              <a:spLocks noChangeShapeType="1"/>
            </p:cNvSpPr>
            <p:nvPr/>
          </p:nvSpPr>
          <p:spPr bwMode="auto">
            <a:xfrm>
              <a:off x="1270000" y="1320800"/>
              <a:ext cx="0" cy="584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7231" name="Text Box 16">
              <a:extLst>
                <a:ext uri="{FF2B5EF4-FFF2-40B4-BE49-F238E27FC236}">
                  <a16:creationId xmlns:a16="http://schemas.microsoft.com/office/drawing/2014/main" id="{55EBB3C3-3B16-41A2-85CB-F9CBA6215098}"/>
                </a:ext>
              </a:extLst>
            </p:cNvPr>
            <p:cNvSpPr txBox="1">
              <a:spLocks noChangeArrowheads="1"/>
            </p:cNvSpPr>
            <p:nvPr/>
          </p:nvSpPr>
          <p:spPr bwMode="auto">
            <a:xfrm>
              <a:off x="190500" y="1295400"/>
              <a:ext cx="101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10000"/>
                </a:spcBef>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機關作業日數</a:t>
              </a:r>
              <a:r>
                <a:rPr lang="en-US" altLang="zh-TW" sz="1800" b="0">
                  <a:solidFill>
                    <a:schemeClr val="tx1"/>
                  </a:solidFill>
                  <a:latin typeface="Calibri" panose="020F0502020204030204" pitchFamily="34" charset="0"/>
                  <a:ea typeface="標楷體" panose="03000509000000000000" pitchFamily="65" charset="-120"/>
                </a:rPr>
                <a:t>A</a:t>
              </a:r>
            </a:p>
          </p:txBody>
        </p:sp>
        <p:sp>
          <p:nvSpPr>
            <p:cNvPr id="137232" name="Line 17">
              <a:extLst>
                <a:ext uri="{FF2B5EF4-FFF2-40B4-BE49-F238E27FC236}">
                  <a16:creationId xmlns:a16="http://schemas.microsoft.com/office/drawing/2014/main" id="{FFCC8FB7-FBF8-499B-8019-34F59C09747D}"/>
                </a:ext>
              </a:extLst>
            </p:cNvPr>
            <p:cNvSpPr>
              <a:spLocks noChangeShapeType="1"/>
            </p:cNvSpPr>
            <p:nvPr/>
          </p:nvSpPr>
          <p:spPr bwMode="auto">
            <a:xfrm>
              <a:off x="1270000" y="1955800"/>
              <a:ext cx="0" cy="1358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7233" name="Text Box 18">
              <a:extLst>
                <a:ext uri="{FF2B5EF4-FFF2-40B4-BE49-F238E27FC236}">
                  <a16:creationId xmlns:a16="http://schemas.microsoft.com/office/drawing/2014/main" id="{5A5CC43A-711C-4DE4-8EEE-2D0BF2CAF223}"/>
                </a:ext>
              </a:extLst>
            </p:cNvPr>
            <p:cNvSpPr txBox="1">
              <a:spLocks noChangeArrowheads="1"/>
            </p:cNvSpPr>
            <p:nvPr/>
          </p:nvSpPr>
          <p:spPr bwMode="auto">
            <a:xfrm>
              <a:off x="177800" y="2133600"/>
              <a:ext cx="8763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10000"/>
                </a:spcBef>
                <a:buFont typeface="Arial" panose="020B0604020202020204" pitchFamily="34" charset="0"/>
                <a:buNone/>
              </a:pPr>
              <a:r>
                <a:rPr lang="zh-TW" altLang="en-US" sz="1800" b="0" dirty="0">
                  <a:solidFill>
                    <a:schemeClr val="tx1"/>
                  </a:solidFill>
                  <a:latin typeface="Calibri" panose="020F0502020204030204" pitchFamily="34" charset="0"/>
                  <a:ea typeface="標楷體" panose="03000509000000000000" pitchFamily="65" charset="-120"/>
                </a:rPr>
                <a:t>主驗人指定改善日數</a:t>
              </a:r>
              <a:endParaRPr lang="en-US" altLang="zh-TW" sz="1800" b="0" dirty="0">
                <a:solidFill>
                  <a:schemeClr val="tx1"/>
                </a:solidFill>
                <a:latin typeface="Calibri" panose="020F0502020204030204" pitchFamily="34" charset="0"/>
                <a:ea typeface="標楷體" panose="03000509000000000000" pitchFamily="65" charset="-120"/>
              </a:endParaRPr>
            </a:p>
          </p:txBody>
        </p:sp>
        <p:sp>
          <p:nvSpPr>
            <p:cNvPr id="137234" name="Line 19">
              <a:extLst>
                <a:ext uri="{FF2B5EF4-FFF2-40B4-BE49-F238E27FC236}">
                  <a16:creationId xmlns:a16="http://schemas.microsoft.com/office/drawing/2014/main" id="{AC14C319-D691-434A-AC0D-8AB7EF4FC1EB}"/>
                </a:ext>
              </a:extLst>
            </p:cNvPr>
            <p:cNvSpPr>
              <a:spLocks noChangeShapeType="1"/>
            </p:cNvSpPr>
            <p:nvPr/>
          </p:nvSpPr>
          <p:spPr bwMode="auto">
            <a:xfrm>
              <a:off x="1270000" y="3352800"/>
              <a:ext cx="0" cy="1016000"/>
            </a:xfrm>
            <a:prstGeom prst="line">
              <a:avLst/>
            </a:prstGeom>
            <a:noFill/>
            <a:ln w="9525">
              <a:solidFill>
                <a:srgbClr val="FF0000"/>
              </a:solidFill>
              <a:prstDash val="lg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7235" name="Text Box 20">
              <a:extLst>
                <a:ext uri="{FF2B5EF4-FFF2-40B4-BE49-F238E27FC236}">
                  <a16:creationId xmlns:a16="http://schemas.microsoft.com/office/drawing/2014/main" id="{755C59D9-D1A7-46C5-BFB9-0E11966A9719}"/>
                </a:ext>
              </a:extLst>
            </p:cNvPr>
            <p:cNvSpPr txBox="1">
              <a:spLocks noChangeArrowheads="1"/>
            </p:cNvSpPr>
            <p:nvPr/>
          </p:nvSpPr>
          <p:spPr bwMode="auto">
            <a:xfrm>
              <a:off x="215900" y="3479800"/>
              <a:ext cx="101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10000"/>
                </a:spcBef>
                <a:buFont typeface="Arial" panose="020B0604020202020204" pitchFamily="34" charset="0"/>
                <a:buNone/>
              </a:pPr>
              <a:r>
                <a:rPr lang="zh-TW" altLang="en-US" sz="1800">
                  <a:solidFill>
                    <a:srgbClr val="FF0000"/>
                  </a:solidFill>
                  <a:latin typeface="Calibri" panose="020F0502020204030204" pitchFamily="34" charset="0"/>
                  <a:ea typeface="標楷體" panose="03000509000000000000" pitchFamily="65" charset="-120"/>
                </a:rPr>
                <a:t>機關作業日數</a:t>
              </a:r>
              <a:r>
                <a:rPr lang="en-US" altLang="zh-TW" sz="1800">
                  <a:solidFill>
                    <a:srgbClr val="FF0000"/>
                  </a:solidFill>
                  <a:latin typeface="Calibri" panose="020F0502020204030204" pitchFamily="34" charset="0"/>
                  <a:ea typeface="標楷體" panose="03000509000000000000" pitchFamily="65" charset="-120"/>
                </a:rPr>
                <a:t>B</a:t>
              </a:r>
            </a:p>
          </p:txBody>
        </p:sp>
        <p:sp>
          <p:nvSpPr>
            <p:cNvPr id="137236" name="Text Box 21">
              <a:extLst>
                <a:ext uri="{FF2B5EF4-FFF2-40B4-BE49-F238E27FC236}">
                  <a16:creationId xmlns:a16="http://schemas.microsoft.com/office/drawing/2014/main" id="{15F21B52-E92B-4C85-8711-B9134E08C4F8}"/>
                </a:ext>
              </a:extLst>
            </p:cNvPr>
            <p:cNvSpPr txBox="1">
              <a:spLocks noChangeArrowheads="1"/>
            </p:cNvSpPr>
            <p:nvPr/>
          </p:nvSpPr>
          <p:spPr bwMode="auto">
            <a:xfrm>
              <a:off x="1866900" y="4648200"/>
              <a:ext cx="1866900" cy="376238"/>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1800" b="0">
                  <a:solidFill>
                    <a:schemeClr val="tx1"/>
                  </a:solidFill>
                  <a:latin typeface="Calibri" panose="020F0502020204030204" pitchFamily="34" charset="0"/>
                  <a:ea typeface="標楷體" panose="03000509000000000000" pitchFamily="65" charset="-120"/>
                </a:rPr>
                <a:t>複驗驗收不合格</a:t>
              </a:r>
            </a:p>
          </p:txBody>
        </p:sp>
        <p:sp>
          <p:nvSpPr>
            <p:cNvPr id="198679" name="Text Box 24">
              <a:extLst>
                <a:ext uri="{FF2B5EF4-FFF2-40B4-BE49-F238E27FC236}">
                  <a16:creationId xmlns:a16="http://schemas.microsoft.com/office/drawing/2014/main" id="{4D317A1B-093C-445A-964A-A8BA37D28FB7}"/>
                </a:ext>
              </a:extLst>
            </p:cNvPr>
            <p:cNvSpPr txBox="1">
              <a:spLocks noChangeArrowheads="1"/>
            </p:cNvSpPr>
            <p:nvPr/>
          </p:nvSpPr>
          <p:spPr bwMode="auto">
            <a:xfrm>
              <a:off x="4518025" y="1460500"/>
              <a:ext cx="39624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10000"/>
                </a:spcBef>
                <a:buFont typeface="Arial" panose="020B0604020202020204" pitchFamily="34" charset="0"/>
                <a:buNone/>
              </a:pPr>
              <a:r>
                <a:rPr lang="zh-TW" altLang="en-US" sz="2200" b="0" dirty="0">
                  <a:solidFill>
                    <a:schemeClr val="tx1"/>
                  </a:solidFill>
                  <a:latin typeface="標楷體" panose="03000509000000000000" pitchFamily="65" charset="-120"/>
                  <a:ea typeface="標楷體" panose="03000509000000000000" pitchFamily="65" charset="-120"/>
                </a:rPr>
                <a:t>逾期天數：</a:t>
              </a:r>
            </a:p>
            <a:p>
              <a:pPr eaLnBrk="1" hangingPunct="1">
                <a:lnSpc>
                  <a:spcPct val="100000"/>
                </a:lnSpc>
                <a:spcBef>
                  <a:spcPct val="10000"/>
                </a:spcBef>
                <a:buFont typeface="Arial" panose="020B0604020202020204" pitchFamily="34" charset="0"/>
                <a:buNone/>
              </a:pPr>
              <a:r>
                <a:rPr lang="en-US" altLang="zh-TW" sz="2200" b="0" dirty="0">
                  <a:solidFill>
                    <a:schemeClr val="tx1"/>
                  </a:solidFill>
                  <a:latin typeface="標楷體" panose="03000509000000000000" pitchFamily="65" charset="-120"/>
                  <a:ea typeface="標楷體" panose="03000509000000000000" pitchFamily="65" charset="-120"/>
                </a:rPr>
                <a:t>15</a:t>
              </a:r>
              <a:r>
                <a:rPr lang="zh-TW" altLang="en-US" sz="2200" b="0" dirty="0">
                  <a:solidFill>
                    <a:schemeClr val="tx1"/>
                  </a:solidFill>
                  <a:latin typeface="標楷體" panose="03000509000000000000" pitchFamily="65" charset="-120"/>
                  <a:ea typeface="標楷體" panose="03000509000000000000" pitchFamily="65" charset="-120"/>
                </a:rPr>
                <a:t>天</a:t>
              </a:r>
              <a:r>
                <a:rPr lang="en-US" altLang="zh-TW" sz="2200" b="0" dirty="0">
                  <a:solidFill>
                    <a:schemeClr val="tx1"/>
                  </a:solidFill>
                  <a:latin typeface="標楷體" panose="03000509000000000000" pitchFamily="65" charset="-120"/>
                  <a:ea typeface="標楷體" panose="03000509000000000000" pitchFamily="65" charset="-120"/>
                </a:rPr>
                <a:t>? 11</a:t>
              </a:r>
              <a:r>
                <a:rPr lang="zh-TW" altLang="en-US" sz="2200" b="0" dirty="0">
                  <a:solidFill>
                    <a:schemeClr val="tx1"/>
                  </a:solidFill>
                  <a:latin typeface="標楷體" panose="03000509000000000000" pitchFamily="65" charset="-120"/>
                  <a:ea typeface="標楷體" panose="03000509000000000000" pitchFamily="65" charset="-120"/>
                </a:rPr>
                <a:t>天</a:t>
              </a:r>
              <a:r>
                <a:rPr lang="en-US" altLang="zh-TW" sz="2200" b="0" dirty="0">
                  <a:solidFill>
                    <a:schemeClr val="tx1"/>
                  </a:solidFill>
                  <a:latin typeface="標楷體" panose="03000509000000000000" pitchFamily="65" charset="-120"/>
                  <a:ea typeface="標楷體" panose="03000509000000000000" pitchFamily="65" charset="-120"/>
                </a:rPr>
                <a:t>?</a:t>
              </a:r>
            </a:p>
            <a:p>
              <a:pPr eaLnBrk="1" hangingPunct="1">
                <a:lnSpc>
                  <a:spcPct val="100000"/>
                </a:lnSpc>
                <a:spcBef>
                  <a:spcPct val="10000"/>
                </a:spcBef>
                <a:buFont typeface="Arial" panose="020B0604020202020204" pitchFamily="34" charset="0"/>
                <a:buNone/>
              </a:pPr>
              <a:r>
                <a:rPr lang="en-US" altLang="zh-TW" sz="2200" b="0" dirty="0">
                  <a:solidFill>
                    <a:schemeClr val="tx1"/>
                  </a:solidFill>
                  <a:latin typeface="標楷體" panose="03000509000000000000" pitchFamily="65" charset="-120"/>
                  <a:ea typeface="標楷體" panose="03000509000000000000" pitchFamily="65" charset="-120"/>
                </a:rPr>
                <a:t>15</a:t>
              </a:r>
              <a:r>
                <a:rPr lang="zh-TW" altLang="en-US" sz="2200" b="0" dirty="0">
                  <a:solidFill>
                    <a:schemeClr val="tx1"/>
                  </a:solidFill>
                  <a:latin typeface="標楷體" panose="03000509000000000000" pitchFamily="65" charset="-120"/>
                  <a:ea typeface="標楷體" panose="03000509000000000000" pitchFamily="65" charset="-120"/>
                </a:rPr>
                <a:t>天</a:t>
              </a:r>
              <a:r>
                <a:rPr lang="en-US" altLang="zh-TW" sz="2200" b="0" dirty="0">
                  <a:solidFill>
                    <a:schemeClr val="tx1"/>
                  </a:solidFill>
                  <a:latin typeface="標楷體" panose="03000509000000000000" pitchFamily="65" charset="-120"/>
                  <a:ea typeface="標楷體" panose="03000509000000000000" pitchFamily="65" charset="-120"/>
                </a:rPr>
                <a:t>-</a:t>
              </a:r>
              <a:r>
                <a:rPr lang="zh-TW" altLang="en-US" sz="2200" b="0" dirty="0">
                  <a:solidFill>
                    <a:schemeClr val="tx1"/>
                  </a:solidFill>
                  <a:latin typeface="標楷體" panose="03000509000000000000" pitchFamily="65" charset="-120"/>
                  <a:ea typeface="標楷體" panose="03000509000000000000" pitchFamily="65" charset="-120"/>
                </a:rPr>
                <a:t>機關之作業日數</a:t>
              </a:r>
              <a:r>
                <a:rPr lang="en-US" altLang="zh-TW" sz="2200" b="0" dirty="0">
                  <a:solidFill>
                    <a:schemeClr val="tx1"/>
                  </a:solidFill>
                  <a:latin typeface="標楷體" panose="03000509000000000000" pitchFamily="65" charset="-120"/>
                  <a:ea typeface="標楷體" panose="03000509000000000000" pitchFamily="65" charset="-120"/>
                </a:rPr>
                <a:t>(B)?</a:t>
              </a:r>
            </a:p>
          </p:txBody>
        </p:sp>
      </p:grpSp>
      <p:sp>
        <p:nvSpPr>
          <p:cNvPr id="137238" name="Text Box 28">
            <a:extLst>
              <a:ext uri="{FF2B5EF4-FFF2-40B4-BE49-F238E27FC236}">
                <a16:creationId xmlns:a16="http://schemas.microsoft.com/office/drawing/2014/main" id="{DD633A7C-6FA0-4619-A312-46316594E965}"/>
              </a:ext>
            </a:extLst>
          </p:cNvPr>
          <p:cNvSpPr txBox="1">
            <a:spLocks noChangeArrowheads="1"/>
          </p:cNvSpPr>
          <p:nvPr/>
        </p:nvSpPr>
        <p:spPr bwMode="auto">
          <a:xfrm>
            <a:off x="501444" y="1025743"/>
            <a:ext cx="7027199" cy="1089529"/>
          </a:xfrm>
          <a:prstGeom prst="rect">
            <a:avLst/>
          </a:prstGeom>
          <a:solidFill>
            <a:schemeClr val="bg1"/>
          </a:solidFill>
          <a:ln w="9525">
            <a:noFill/>
            <a:miter lim="800000"/>
            <a:headEnd/>
            <a:tailEnd/>
          </a:ln>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900113" indent="-457200" algn="just">
              <a:buFont typeface="Wingdings" panose="05000000000000000000" pitchFamily="2" charset="2"/>
              <a:buChar char="Ø"/>
            </a:pPr>
            <a:r>
              <a:rPr lang="zh-TW" altLang="en-US" b="0" dirty="0">
                <a:solidFill>
                  <a:srgbClr val="1D04D2"/>
                </a:solidFill>
                <a:latin typeface="標楷體" panose="03000509000000000000" pitchFamily="65" charset="-120"/>
                <a:ea typeface="標楷體" panose="03000509000000000000" pitchFamily="65" charset="-120"/>
                <a:cs typeface="+mn-cs"/>
              </a:rPr>
              <a:t>廠商未於改正期限內完成</a:t>
            </a:r>
            <a:endParaRPr lang="en-US" altLang="zh-TW" b="0" dirty="0">
              <a:solidFill>
                <a:srgbClr val="1D04D2"/>
              </a:solidFill>
              <a:latin typeface="標楷體" panose="03000509000000000000" pitchFamily="65" charset="-120"/>
              <a:ea typeface="標楷體" panose="03000509000000000000" pitchFamily="65" charset="-120"/>
              <a:cs typeface="+mn-cs"/>
            </a:endParaRPr>
          </a:p>
          <a:p>
            <a:pPr marL="806450" eaLnBrk="1" hangingPunct="1">
              <a:lnSpc>
                <a:spcPct val="100000"/>
              </a:lnSpc>
              <a:buFont typeface="Arial" panose="020B0604020202020204" pitchFamily="34" charset="0"/>
              <a:buNone/>
            </a:pPr>
            <a:r>
              <a:rPr lang="zh-TW" altLang="en-US" sz="2400" b="0" dirty="0">
                <a:solidFill>
                  <a:schemeClr val="tx1"/>
                </a:solidFill>
                <a:latin typeface="Calibri" panose="020F0502020204030204" pitchFamily="34" charset="0"/>
                <a:ea typeface="標楷體" panose="03000509000000000000" pitchFamily="65" charset="-120"/>
              </a:rPr>
              <a:t>機關辦理一勞務採購，驗收經過如下</a:t>
            </a:r>
            <a:r>
              <a:rPr lang="en-US" altLang="zh-TW" sz="2400" b="0" dirty="0">
                <a:solidFill>
                  <a:schemeClr val="tx1"/>
                </a:solidFill>
                <a:latin typeface="Calibri" panose="020F0502020204030204" pitchFamily="34" charset="0"/>
                <a:ea typeface="標楷體" panose="03000509000000000000" pitchFamily="65" charset="-120"/>
              </a:rPr>
              <a:t>:</a:t>
            </a:r>
          </a:p>
        </p:txBody>
      </p:sp>
      <p:sp>
        <p:nvSpPr>
          <p:cNvPr id="24" name="文字方塊 2">
            <a:extLst>
              <a:ext uri="{FF2B5EF4-FFF2-40B4-BE49-F238E27FC236}">
                <a16:creationId xmlns:a16="http://schemas.microsoft.com/office/drawing/2014/main" id="{05A55B4E-0786-4CEA-B28F-F9D1AE2882F7}"/>
              </a:ext>
            </a:extLst>
          </p:cNvPr>
          <p:cNvSpPr txBox="1">
            <a:spLocks noChangeArrowheads="1"/>
          </p:cNvSpPr>
          <p:nvPr/>
        </p:nvSpPr>
        <p:spPr bwMode="auto">
          <a:xfrm>
            <a:off x="1260475" y="257175"/>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逾期日數計算</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1)</a:t>
            </a:r>
            <a:endParaRPr lang="zh-TW" altLang="en-US" sz="3600" b="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C43B7-1111-29F6-3976-DC0620BC8611}"/>
            </a:ext>
          </a:extLst>
        </p:cNvPr>
        <p:cNvGrpSpPr/>
        <p:nvPr/>
      </p:nvGrpSpPr>
      <p:grpSpPr>
        <a:xfrm>
          <a:off x="0" y="0"/>
          <a:ext cx="0" cy="0"/>
          <a:chOff x="0" y="0"/>
          <a:chExt cx="0" cy="0"/>
        </a:xfrm>
      </p:grpSpPr>
      <p:sp>
        <p:nvSpPr>
          <p:cNvPr id="2" name="文字方塊 2">
            <a:extLst>
              <a:ext uri="{FF2B5EF4-FFF2-40B4-BE49-F238E27FC236}">
                <a16:creationId xmlns:a16="http://schemas.microsoft.com/office/drawing/2014/main" id="{91C02291-1195-4F7E-187D-B9BE350610FB}"/>
              </a:ext>
            </a:extLst>
          </p:cNvPr>
          <p:cNvSpPr txBox="1">
            <a:spLocks noChangeArrowheads="1"/>
          </p:cNvSpPr>
          <p:nvPr/>
        </p:nvSpPr>
        <p:spPr bwMode="auto">
          <a:xfrm>
            <a:off x="1260475" y="247343"/>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逾期日數計算</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2)</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0A2BA8B4-5FD8-61AB-A969-5942B11E4DFF}"/>
              </a:ext>
            </a:extLst>
          </p:cNvPr>
          <p:cNvSpPr txBox="1">
            <a:spLocks/>
          </p:cNvSpPr>
          <p:nvPr/>
        </p:nvSpPr>
        <p:spPr>
          <a:xfrm>
            <a:off x="455613" y="1052736"/>
            <a:ext cx="8231187" cy="4987702"/>
          </a:xfrm>
          <a:prstGeom prst="rect">
            <a:avLst/>
          </a:prstGeom>
        </p:spPr>
        <p:txBody>
          <a:bodyPr/>
          <a:lst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a:lstStyle>
          <a:p>
            <a:pPr marL="900113" indent="-457200" algn="just">
              <a:buFont typeface="Wingdings" panose="05000000000000000000" pitchFamily="2" charset="2"/>
              <a:buChar char="Ø"/>
            </a:pPr>
            <a:r>
              <a:rPr lang="zh-TW" altLang="en-US" b="0" dirty="0">
                <a:solidFill>
                  <a:srgbClr val="1D04D2"/>
                </a:solidFill>
                <a:latin typeface="標楷體" panose="03000509000000000000" pitchFamily="65" charset="-120"/>
                <a:ea typeface="標楷體" panose="03000509000000000000" pitchFamily="65" charset="-120"/>
              </a:rPr>
              <a:t>驗收發現新缺失</a:t>
            </a:r>
            <a:endParaRPr lang="en-US" altLang="zh-TW" b="0" dirty="0">
              <a:solidFill>
                <a:srgbClr val="1D04D2"/>
              </a:solidFill>
              <a:latin typeface="標楷體" panose="03000509000000000000" pitchFamily="65" charset="-120"/>
              <a:ea typeface="標楷體" panose="03000509000000000000" pitchFamily="65" charset="-120"/>
            </a:endParaRPr>
          </a:p>
          <a:p>
            <a:pPr marL="441325" indent="0" algn="just">
              <a:buFont typeface="Wingdings" panose="05000000000000000000" pitchFamily="2" charset="2"/>
              <a:buNone/>
            </a:pPr>
            <a:r>
              <a:rPr lang="zh-TW" altLang="zh-TW" b="0" kern="0" dirty="0">
                <a:latin typeface="標楷體" panose="03000509000000000000" pitchFamily="65" charset="-120"/>
                <a:ea typeface="標楷體" panose="03000509000000000000" pitchFamily="65" charset="-120"/>
                <a:cs typeface="Arial" panose="020B0604020202020204" pitchFamily="34" charset="0"/>
              </a:rPr>
              <a:t>本府交通局辦理「</a:t>
            </a:r>
            <a:r>
              <a:rPr lang="en-US" altLang="zh-TW" b="0" kern="0" dirty="0">
                <a:latin typeface="標楷體" panose="03000509000000000000" pitchFamily="65" charset="-120"/>
                <a:ea typeface="標楷體" panose="03000509000000000000" pitchFamily="65" charset="-120"/>
              </a:rPr>
              <a:t>111</a:t>
            </a:r>
            <a:r>
              <a:rPr lang="zh-TW" altLang="zh-TW" b="0" kern="0" dirty="0">
                <a:latin typeface="標楷體" panose="03000509000000000000" pitchFamily="65" charset="-120"/>
                <a:ea typeface="標楷體" panose="03000509000000000000" pitchFamily="65" charset="-120"/>
                <a:cs typeface="Arial" panose="020B0604020202020204" pitchFamily="34" charset="0"/>
              </a:rPr>
              <a:t>年</a:t>
            </a:r>
            <a:r>
              <a:rPr lang="en-US" altLang="zh-TW" b="0" kern="0" dirty="0">
                <a:latin typeface="標楷體" panose="03000509000000000000" pitchFamily="65" charset="-120"/>
                <a:ea typeface="標楷體" panose="03000509000000000000" pitchFamily="65" charset="-120"/>
              </a:rPr>
              <a:t>APP</a:t>
            </a:r>
            <a:r>
              <a:rPr lang="zh-TW" altLang="zh-TW" b="0" kern="0" dirty="0">
                <a:latin typeface="標楷體" panose="03000509000000000000" pitchFamily="65" charset="-120"/>
                <a:ea typeface="標楷體" panose="03000509000000000000" pitchFamily="65" charset="-120"/>
                <a:cs typeface="Arial" panose="020B0604020202020204" pitchFamily="34" charset="0"/>
              </a:rPr>
              <a:t>暨即時交通資訊網功能擴充及維運案」，契約價金</a:t>
            </a:r>
            <a:r>
              <a:rPr lang="en-US" altLang="zh-TW" b="0" kern="0" dirty="0">
                <a:latin typeface="標楷體" panose="03000509000000000000" pitchFamily="65" charset="-120"/>
                <a:ea typeface="標楷體" panose="03000509000000000000" pitchFamily="65" charset="-120"/>
              </a:rPr>
              <a:t>1,102</a:t>
            </a:r>
            <a:r>
              <a:rPr lang="zh-TW" altLang="zh-TW" b="0" kern="0" dirty="0">
                <a:latin typeface="標楷體" panose="03000509000000000000" pitchFamily="65" charset="-120"/>
                <a:ea typeface="標楷體" panose="03000509000000000000" pitchFamily="65" charset="-120"/>
                <a:cs typeface="Arial" panose="020B0604020202020204" pitchFamily="34" charset="0"/>
              </a:rPr>
              <a:t>萬</a:t>
            </a:r>
            <a:r>
              <a:rPr lang="en-US" altLang="zh-TW" b="0" kern="0" dirty="0">
                <a:latin typeface="標楷體" panose="03000509000000000000" pitchFamily="65" charset="-120"/>
                <a:ea typeface="標楷體" panose="03000509000000000000" pitchFamily="65" charset="-120"/>
              </a:rPr>
              <a:t>5,956</a:t>
            </a:r>
            <a:r>
              <a:rPr lang="zh-TW" altLang="zh-TW" b="0" kern="0" dirty="0">
                <a:latin typeface="標楷體" panose="03000509000000000000" pitchFamily="65" charset="-120"/>
                <a:ea typeface="標楷體" panose="03000509000000000000" pitchFamily="65" charset="-120"/>
                <a:cs typeface="Arial" panose="020B0604020202020204" pitchFamily="34" charset="0"/>
              </a:rPr>
              <a:t>元，履約期限為</a:t>
            </a:r>
            <a:r>
              <a:rPr lang="en-US" altLang="zh-TW" b="0" kern="0" dirty="0">
                <a:latin typeface="標楷體" panose="03000509000000000000" pitchFamily="65" charset="-120"/>
                <a:ea typeface="標楷體" panose="03000509000000000000" pitchFamily="65" charset="-120"/>
              </a:rPr>
              <a:t>112</a:t>
            </a:r>
            <a:r>
              <a:rPr lang="zh-TW" altLang="zh-TW" b="0" kern="0" dirty="0">
                <a:latin typeface="標楷體" panose="03000509000000000000" pitchFamily="65" charset="-120"/>
                <a:ea typeface="標楷體" panose="03000509000000000000" pitchFamily="65" charset="-120"/>
                <a:cs typeface="Arial" panose="020B0604020202020204" pitchFamily="34" charset="0"/>
              </a:rPr>
              <a:t>年</a:t>
            </a:r>
            <a:r>
              <a:rPr lang="en-US" altLang="zh-TW" b="0" kern="0" dirty="0">
                <a:latin typeface="標楷體" panose="03000509000000000000" pitchFamily="65" charset="-120"/>
                <a:ea typeface="標楷體" panose="03000509000000000000" pitchFamily="65" charset="-120"/>
              </a:rPr>
              <a:t>4</a:t>
            </a:r>
            <a:r>
              <a:rPr lang="zh-TW" altLang="zh-TW" b="0" kern="0" dirty="0">
                <a:latin typeface="標楷體" panose="03000509000000000000" pitchFamily="65" charset="-120"/>
                <a:ea typeface="標楷體" panose="03000509000000000000" pitchFamily="65" charset="-120"/>
                <a:cs typeface="Arial" panose="020B0604020202020204" pitchFamily="34" charset="0"/>
              </a:rPr>
              <a:t>月</a:t>
            </a:r>
            <a:r>
              <a:rPr lang="en-US" altLang="zh-TW" b="0" kern="0" dirty="0">
                <a:latin typeface="標楷體" panose="03000509000000000000" pitchFamily="65" charset="-120"/>
                <a:ea typeface="標楷體" panose="03000509000000000000" pitchFamily="65" charset="-120"/>
              </a:rPr>
              <a:t>10</a:t>
            </a:r>
            <a:r>
              <a:rPr lang="zh-TW" altLang="zh-TW" b="0" kern="0" dirty="0">
                <a:latin typeface="標楷體" panose="03000509000000000000" pitchFamily="65" charset="-120"/>
                <a:ea typeface="標楷體" panose="03000509000000000000" pitchFamily="65" charset="-120"/>
                <a:cs typeface="Arial" panose="020B0604020202020204" pitchFamily="34" charset="0"/>
              </a:rPr>
              <a:t>日，服務項目包含視障搭公車服務優化：「新增</a:t>
            </a:r>
            <a:r>
              <a:rPr lang="en-US" altLang="zh-TW" b="0" kern="0" dirty="0">
                <a:latin typeface="標楷體" panose="03000509000000000000" pitchFamily="65" charset="-120"/>
                <a:ea typeface="標楷體" panose="03000509000000000000" pitchFamily="65" charset="-120"/>
              </a:rPr>
              <a:t>5</a:t>
            </a:r>
            <a:r>
              <a:rPr lang="zh-TW" altLang="zh-TW" b="0" kern="0" dirty="0">
                <a:latin typeface="標楷體" panose="03000509000000000000" pitchFamily="65" charset="-120"/>
                <a:ea typeface="標楷體" panose="03000509000000000000" pitchFamily="65" charset="-120"/>
                <a:cs typeface="Arial" panose="020B0604020202020204" pitchFamily="34" charset="0"/>
              </a:rPr>
              <a:t>條（含）以上公車路線（總車輛數</a:t>
            </a:r>
            <a:r>
              <a:rPr lang="en-US" altLang="zh-TW" b="0" kern="0" dirty="0">
                <a:latin typeface="標楷體" panose="03000509000000000000" pitchFamily="65" charset="-120"/>
                <a:ea typeface="標楷體" panose="03000509000000000000" pitchFamily="65" charset="-120"/>
              </a:rPr>
              <a:t>180</a:t>
            </a:r>
            <a:r>
              <a:rPr lang="zh-TW" altLang="zh-TW" b="0" kern="0" dirty="0">
                <a:latin typeface="標楷體" panose="03000509000000000000" pitchFamily="65" charset="-120"/>
                <a:ea typeface="標楷體" panose="03000509000000000000" pitchFamily="65" charset="-120"/>
                <a:cs typeface="Arial" panose="020B0604020202020204" pitchFamily="34" charset="0"/>
              </a:rPr>
              <a:t>輛），將視障朋友預約訊息傳至公車車機（包含喇叭及提示燈提醒功能）」。</a:t>
            </a:r>
            <a:endParaRPr lang="en-US" altLang="zh-TW" b="0" kern="0" dirty="0">
              <a:latin typeface="標楷體" panose="03000509000000000000" pitchFamily="65" charset="-120"/>
              <a:ea typeface="標楷體" panose="03000509000000000000" pitchFamily="65" charset="-120"/>
              <a:cs typeface="Arial" panose="020B0604020202020204" pitchFamily="34" charset="0"/>
            </a:endParaRPr>
          </a:p>
          <a:p>
            <a:pPr marL="441325" indent="0" algn="just">
              <a:buFont typeface="Wingdings" panose="05000000000000000000" pitchFamily="2" charset="2"/>
              <a:buNone/>
            </a:pPr>
            <a:endParaRPr lang="en-US" altLang="zh-TW" sz="3100" b="0" kern="0" dirty="0">
              <a:latin typeface="標楷體" panose="03000509000000000000" pitchFamily="65" charset="-120"/>
              <a:ea typeface="標楷體" panose="03000509000000000000" pitchFamily="65" charset="-120"/>
            </a:endParaRPr>
          </a:p>
          <a:p>
            <a:pPr marL="993775" indent="0">
              <a:buFont typeface="Wingdings" panose="05000000000000000000" pitchFamily="2" charset="2"/>
              <a:buNone/>
            </a:pPr>
            <a:endParaRPr lang="en-US" altLang="zh-TW" sz="3600" b="0" kern="0" dirty="0">
              <a:solidFill>
                <a:srgbClr val="1D04D2"/>
              </a:solidFill>
              <a:latin typeface="標楷體" panose="03000509000000000000" pitchFamily="65" charset="-120"/>
              <a:ea typeface="標楷體" panose="03000509000000000000" pitchFamily="65" charset="-120"/>
            </a:endParaRPr>
          </a:p>
          <a:p>
            <a:pPr marL="441325" indent="0">
              <a:buFont typeface="Wingdings" panose="05000000000000000000" pitchFamily="2" charset="2"/>
              <a:buNone/>
            </a:pPr>
            <a:endParaRPr lang="en-US" altLang="zh-TW" sz="3600" kern="0" dirty="0">
              <a:latin typeface="標楷體" panose="03000509000000000000" pitchFamily="65" charset="-120"/>
              <a:ea typeface="標楷體" panose="03000509000000000000" pitchFamily="65" charset="-120"/>
            </a:endParaRPr>
          </a:p>
          <a:p>
            <a:pPr marL="441325" indent="361950">
              <a:buFont typeface="Wingdings" panose="05000000000000000000" pitchFamily="2" charset="2"/>
              <a:buNone/>
            </a:pPr>
            <a:endParaRPr lang="en-US" altLang="zh-TW" sz="36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6125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4ED3-85B5-4919-A46D-3084ADFD298E}"/>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12C8C681-2716-EDD5-8A15-A73CF8FC7BAE}"/>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機關委託專業服務廠商評選及計費辦法</a:t>
            </a:r>
            <a:endParaRPr lang="zh-TW" altLang="en-US"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F52290BC-2099-9148-5F6B-DFD017B1719E}"/>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23</a:t>
            </a:r>
            <a:r>
              <a:rPr lang="zh-TW" altLang="en-US" sz="3200" dirty="0">
                <a:latin typeface="標楷體" panose="03000509000000000000" pitchFamily="65" charset="-120"/>
                <a:ea typeface="標楷體" panose="03000509000000000000" pitchFamily="65" charset="-120"/>
              </a:rPr>
              <a:t>日修正）：</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buNone/>
            </a:pPr>
            <a:r>
              <a:rPr lang="en-US" altLang="zh-TW" sz="3100" dirty="0">
                <a:latin typeface="標楷體" panose="03000509000000000000" pitchFamily="65" charset="-120"/>
                <a:ea typeface="標楷體" panose="03000509000000000000" pitchFamily="65" charset="-120"/>
              </a:rPr>
              <a:t>(1)</a:t>
            </a:r>
            <a:r>
              <a:rPr lang="zh-TW" altLang="zh-TW" sz="3100" dirty="0">
                <a:latin typeface="標楷體" panose="03000509000000000000" pitchFamily="65" charset="-120"/>
                <a:ea typeface="標楷體" panose="03000509000000000000" pitchFamily="65" charset="-120"/>
              </a:rPr>
              <a:t>刪除「社會福利」</a:t>
            </a:r>
            <a:r>
              <a:rPr lang="zh-TW" altLang="en-US" sz="3100" dirty="0">
                <a:latin typeface="標楷體" panose="03000509000000000000" pitchFamily="65" charset="-120"/>
                <a:ea typeface="標楷體" panose="03000509000000000000" pitchFamily="65" charset="-120"/>
              </a:rPr>
              <a:t>可適用專服辦法規定。 </a:t>
            </a:r>
            <a:endParaRPr lang="en-US" altLang="zh-TW" sz="3100" dirty="0">
              <a:latin typeface="標楷體" panose="03000509000000000000" pitchFamily="65" charset="-120"/>
              <a:ea typeface="標楷體" panose="03000509000000000000" pitchFamily="65" charset="-120"/>
            </a:endParaRPr>
          </a:p>
          <a:p>
            <a:pPr marL="1609725" indent="-622300" algn="just">
              <a:lnSpc>
                <a:spcPct val="100000"/>
              </a:lnSpc>
              <a:buNone/>
            </a:pPr>
            <a:r>
              <a:rPr lang="en-US" altLang="zh-TW" sz="3100" dirty="0">
                <a:latin typeface="標楷體" panose="03000509000000000000" pitchFamily="65" charset="-120"/>
                <a:ea typeface="標楷體" panose="03000509000000000000" pitchFamily="65" charset="-120"/>
              </a:rPr>
              <a:t>(2)</a:t>
            </a:r>
            <a:r>
              <a:rPr lang="zh-TW" altLang="zh-TW" sz="3100" dirty="0">
                <a:latin typeface="標楷體" panose="03000509000000000000" pitchFamily="65" charset="-120"/>
                <a:ea typeface="標楷體" panose="03000509000000000000" pitchFamily="65" charset="-120"/>
              </a:rPr>
              <a:t>評選方式辦理採購，應以廠商提出之服務內容及履約能力，作為主要選擇廠商之考量，而</a:t>
            </a:r>
            <a:r>
              <a:rPr lang="zh-TW" altLang="zh-TW" sz="3100" dirty="0">
                <a:solidFill>
                  <a:srgbClr val="FF0000"/>
                </a:solidFill>
                <a:latin typeface="標楷體" panose="03000509000000000000" pitchFamily="65" charset="-120"/>
                <a:ea typeface="標楷體" panose="03000509000000000000" pitchFamily="65" charset="-120"/>
              </a:rPr>
              <a:t>非以廠商標價</a:t>
            </a:r>
            <a:r>
              <a:rPr lang="zh-TW" altLang="zh-TW" sz="3100" dirty="0">
                <a:latin typeface="標楷體" panose="03000509000000000000" pitchFamily="65" charset="-120"/>
                <a:ea typeface="標楷體" panose="03000509000000000000" pitchFamily="65" charset="-120"/>
              </a:rPr>
              <a:t>作為優先</a:t>
            </a:r>
            <a:r>
              <a:rPr lang="zh-TW" altLang="zh-TW" sz="3100" dirty="0">
                <a:solidFill>
                  <a:srgbClr val="FF0000"/>
                </a:solidFill>
                <a:latin typeface="標楷體" panose="03000509000000000000" pitchFamily="65" charset="-120"/>
                <a:ea typeface="標楷體" panose="03000509000000000000" pitchFamily="65" charset="-120"/>
              </a:rPr>
              <a:t>評斷依據</a:t>
            </a:r>
            <a:r>
              <a:rPr lang="zh-TW" altLang="en-US" sz="3100" dirty="0">
                <a:solidFill>
                  <a:srgbClr val="FF0000"/>
                </a:solidFill>
                <a:latin typeface="標楷體" panose="03000509000000000000" pitchFamily="65" charset="-120"/>
                <a:ea typeface="標楷體" panose="03000509000000000000" pitchFamily="65" charset="-120"/>
              </a:rPr>
              <a:t>，</a:t>
            </a:r>
            <a:r>
              <a:rPr lang="zh-TW" altLang="zh-TW" sz="3100" dirty="0">
                <a:latin typeface="標楷體" panose="03000509000000000000" pitchFamily="65" charset="-120"/>
                <a:ea typeface="標楷體" panose="03000509000000000000" pitchFamily="65" charset="-120"/>
              </a:rPr>
              <a:t>修正評選結果同分或同序位處理方式，以二道評比方法，兼顧採購效益及聚焦相同廠商之綜合性考量，降低抽籤機會</a:t>
            </a:r>
            <a:r>
              <a:rPr lang="zh-TW" altLang="en-US" sz="3100" dirty="0">
                <a:latin typeface="標楷體" panose="03000509000000000000" pitchFamily="65" charset="-120"/>
                <a:ea typeface="標楷體" panose="03000509000000000000" pitchFamily="65" charset="-120"/>
              </a:rPr>
              <a:t>。</a:t>
            </a:r>
            <a:endParaRPr lang="en-US" altLang="zh-TW" sz="3100" dirty="0">
              <a:latin typeface="標楷體" panose="03000509000000000000" pitchFamily="65" charset="-120"/>
              <a:ea typeface="標楷體" panose="03000509000000000000" pitchFamily="65" charset="-120"/>
            </a:endParaRPr>
          </a:p>
          <a:p>
            <a:pPr marL="984250" indent="3175" algn="just">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557559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D7AE4-C977-B9BE-1FEE-51CB3B3F964C}"/>
            </a:ext>
          </a:extLst>
        </p:cNvPr>
        <p:cNvGrpSpPr/>
        <p:nvPr/>
      </p:nvGrpSpPr>
      <p:grpSpPr>
        <a:xfrm>
          <a:off x="0" y="0"/>
          <a:ext cx="0" cy="0"/>
          <a:chOff x="0" y="0"/>
          <a:chExt cx="0" cy="0"/>
        </a:xfrm>
      </p:grpSpPr>
      <p:sp>
        <p:nvSpPr>
          <p:cNvPr id="2" name="文字方塊 2">
            <a:extLst>
              <a:ext uri="{FF2B5EF4-FFF2-40B4-BE49-F238E27FC236}">
                <a16:creationId xmlns:a16="http://schemas.microsoft.com/office/drawing/2014/main" id="{80743B77-4948-6D39-391F-6E0A27BFFCA3}"/>
              </a:ext>
            </a:extLst>
          </p:cNvPr>
          <p:cNvSpPr txBox="1">
            <a:spLocks noChangeArrowheads="1"/>
          </p:cNvSpPr>
          <p:nvPr/>
        </p:nvSpPr>
        <p:spPr bwMode="auto">
          <a:xfrm>
            <a:off x="1260475" y="257175"/>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逾期日數計算</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2)</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15E5654F-4BE0-8E9D-1D7E-AB08371A672D}"/>
              </a:ext>
            </a:extLst>
          </p:cNvPr>
          <p:cNvSpPr txBox="1">
            <a:spLocks/>
          </p:cNvSpPr>
          <p:nvPr/>
        </p:nvSpPr>
        <p:spPr>
          <a:xfrm>
            <a:off x="455613" y="1052736"/>
            <a:ext cx="8231187" cy="4987702"/>
          </a:xfrm>
          <a:prstGeom prst="rect">
            <a:avLst/>
          </a:prstGeom>
        </p:spPr>
        <p:txBody>
          <a:bodyPr/>
          <a:lst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a:lstStyle>
          <a:p>
            <a:pPr marL="898525" indent="-457200" algn="just"/>
            <a:r>
              <a:rPr lang="zh-TW" altLang="zh-TW" sz="3100" b="0" dirty="0">
                <a:latin typeface="標楷體" panose="03000509000000000000" pitchFamily="65" charset="-120"/>
                <a:ea typeface="標楷體" panose="03000509000000000000" pitchFamily="65" charset="-120"/>
                <a:cs typeface="Arial" panose="020B0604020202020204" pitchFamily="34" charset="0"/>
              </a:rPr>
              <a:t>本案機關於</a:t>
            </a:r>
            <a:r>
              <a:rPr lang="en-US" altLang="zh-TW" sz="3100" b="0" dirty="0">
                <a:latin typeface="標楷體" panose="03000509000000000000" pitchFamily="65" charset="-120"/>
                <a:ea typeface="標楷體" panose="03000509000000000000" pitchFamily="65" charset="-120"/>
                <a:cs typeface="Arial" panose="020B0604020202020204" pitchFamily="34" charset="0"/>
              </a:rPr>
              <a:t>112</a:t>
            </a:r>
            <a:r>
              <a:rPr lang="zh-TW" altLang="zh-TW" sz="3100" b="0" dirty="0">
                <a:latin typeface="標楷體" panose="03000509000000000000" pitchFamily="65" charset="-120"/>
                <a:ea typeface="標楷體" panose="03000509000000000000" pitchFamily="65" charset="-120"/>
                <a:cs typeface="Arial" panose="020B0604020202020204" pitchFamily="34" charset="0"/>
              </a:rPr>
              <a:t>年</a:t>
            </a:r>
            <a:r>
              <a:rPr lang="en-US" altLang="zh-TW" sz="3100" b="0" dirty="0">
                <a:latin typeface="標楷體" panose="03000509000000000000" pitchFamily="65" charset="-120"/>
                <a:ea typeface="標楷體" panose="03000509000000000000" pitchFamily="65" charset="-120"/>
                <a:cs typeface="Arial" panose="020B0604020202020204" pitchFamily="34" charset="0"/>
              </a:rPr>
              <a:t>5</a:t>
            </a:r>
            <a:r>
              <a:rPr lang="zh-TW" altLang="zh-TW" sz="3100" b="0" dirty="0">
                <a:latin typeface="標楷體" panose="03000509000000000000" pitchFamily="65" charset="-120"/>
                <a:ea typeface="標楷體" panose="03000509000000000000" pitchFamily="65" charset="-120"/>
                <a:cs typeface="Arial" panose="020B0604020202020204" pitchFamily="34" charset="0"/>
              </a:rPr>
              <a:t>月</a:t>
            </a:r>
            <a:r>
              <a:rPr lang="en-US" altLang="zh-TW" sz="3100" b="0" dirty="0">
                <a:latin typeface="標楷體" panose="03000509000000000000" pitchFamily="65" charset="-120"/>
                <a:ea typeface="標楷體" panose="03000509000000000000" pitchFamily="65" charset="-120"/>
                <a:cs typeface="Arial" panose="020B0604020202020204" pitchFamily="34" charset="0"/>
              </a:rPr>
              <a:t>5</a:t>
            </a:r>
            <a:r>
              <a:rPr lang="zh-TW" altLang="zh-TW" sz="3100" b="0" dirty="0">
                <a:latin typeface="標楷體" panose="03000509000000000000" pitchFamily="65" charset="-120"/>
                <a:ea typeface="標楷體" panose="03000509000000000000" pitchFamily="65" charset="-120"/>
                <a:cs typeface="Arial" panose="020B0604020202020204" pitchFamily="34" charset="0"/>
              </a:rPr>
              <a:t>日辦理驗收，驗收結果</a:t>
            </a:r>
            <a:r>
              <a:rPr lang="en-US" altLang="zh-TW" sz="3100" b="0" dirty="0">
                <a:latin typeface="標楷體" panose="03000509000000000000" pitchFamily="65" charset="-120"/>
                <a:ea typeface="標楷體" panose="03000509000000000000" pitchFamily="65" charset="-120"/>
                <a:cs typeface="Arial" panose="020B0604020202020204" pitchFamily="34" charset="0"/>
              </a:rPr>
              <a:t>1</a:t>
            </a:r>
            <a:r>
              <a:rPr lang="zh-TW" altLang="zh-TW" sz="3100" b="0" dirty="0">
                <a:latin typeface="標楷體" panose="03000509000000000000" pitchFamily="65" charset="-120"/>
                <a:ea typeface="標楷體" panose="03000509000000000000" pitchFamily="65" charset="-120"/>
                <a:cs typeface="Arial" panose="020B0604020202020204" pitchFamily="34" charset="0"/>
              </a:rPr>
              <a:t>輛公車車機設備異常，限期廠商於</a:t>
            </a:r>
            <a:r>
              <a:rPr lang="en-US" altLang="zh-TW" sz="3100" b="0" dirty="0">
                <a:latin typeface="標楷體" panose="03000509000000000000" pitchFamily="65" charset="-120"/>
                <a:ea typeface="標楷體" panose="03000509000000000000" pitchFamily="65" charset="-120"/>
                <a:cs typeface="Arial" panose="020B0604020202020204" pitchFamily="34" charset="0"/>
              </a:rPr>
              <a:t>112</a:t>
            </a:r>
            <a:r>
              <a:rPr lang="zh-TW" altLang="zh-TW" sz="3100" b="0" dirty="0">
                <a:latin typeface="標楷體" panose="03000509000000000000" pitchFamily="65" charset="-120"/>
                <a:ea typeface="標楷體" panose="03000509000000000000" pitchFamily="65" charset="-120"/>
                <a:cs typeface="Arial" panose="020B0604020202020204" pitchFamily="34" charset="0"/>
              </a:rPr>
              <a:t>年</a:t>
            </a:r>
            <a:r>
              <a:rPr lang="en-US" altLang="zh-TW" sz="3100" b="0" dirty="0">
                <a:latin typeface="標楷體" panose="03000509000000000000" pitchFamily="65" charset="-120"/>
                <a:ea typeface="標楷體" panose="03000509000000000000" pitchFamily="65" charset="-120"/>
                <a:cs typeface="Arial" panose="020B0604020202020204" pitchFamily="34" charset="0"/>
              </a:rPr>
              <a:t>5</a:t>
            </a:r>
            <a:r>
              <a:rPr lang="zh-TW" altLang="zh-TW" sz="3100" b="0" dirty="0">
                <a:latin typeface="標楷體" panose="03000509000000000000" pitchFamily="65" charset="-120"/>
                <a:ea typeface="標楷體" panose="03000509000000000000" pitchFamily="65" charset="-120"/>
                <a:cs typeface="Arial" panose="020B0604020202020204" pitchFamily="34" charset="0"/>
              </a:rPr>
              <a:t>月</a:t>
            </a:r>
            <a:r>
              <a:rPr lang="en-US" altLang="zh-TW" sz="3100" b="0" dirty="0">
                <a:latin typeface="標楷體" panose="03000509000000000000" pitchFamily="65" charset="-120"/>
                <a:ea typeface="標楷體" panose="03000509000000000000" pitchFamily="65" charset="-120"/>
                <a:cs typeface="Arial" panose="020B0604020202020204" pitchFamily="34" charset="0"/>
              </a:rPr>
              <a:t>12</a:t>
            </a:r>
            <a:r>
              <a:rPr lang="zh-TW" altLang="zh-TW" sz="3100" b="0" dirty="0">
                <a:latin typeface="標楷體" panose="03000509000000000000" pitchFamily="65" charset="-120"/>
                <a:ea typeface="標楷體" panose="03000509000000000000" pitchFamily="65" charset="-120"/>
                <a:cs typeface="Arial" panose="020B0604020202020204" pitchFamily="34" charset="0"/>
              </a:rPr>
              <a:t>日前完成改善</a:t>
            </a:r>
            <a:r>
              <a:rPr lang="zh-TW" altLang="en-US" sz="3100" b="0" dirty="0">
                <a:latin typeface="標楷體" panose="03000509000000000000" pitchFamily="65" charset="-120"/>
                <a:ea typeface="標楷體" panose="03000509000000000000" pitchFamily="65" charset="-120"/>
                <a:cs typeface="Arial" panose="020B0604020202020204" pitchFamily="34" charset="0"/>
              </a:rPr>
              <a:t>。</a:t>
            </a:r>
            <a:endParaRPr lang="en-US" altLang="zh-TW" sz="3100" b="0" dirty="0">
              <a:latin typeface="標楷體" panose="03000509000000000000" pitchFamily="65" charset="-120"/>
              <a:ea typeface="標楷體" panose="03000509000000000000" pitchFamily="65" charset="-120"/>
              <a:cs typeface="Arial" panose="020B0604020202020204" pitchFamily="34" charset="0"/>
            </a:endParaRPr>
          </a:p>
          <a:p>
            <a:pPr marL="898525" indent="-457200" algn="just"/>
            <a:r>
              <a:rPr lang="zh-TW" altLang="zh-TW" sz="3100" b="0" dirty="0">
                <a:latin typeface="標楷體" panose="03000509000000000000" pitchFamily="65" charset="-120"/>
                <a:ea typeface="標楷體" panose="03000509000000000000" pitchFamily="65" charset="-120"/>
                <a:cs typeface="Arial" panose="020B0604020202020204" pitchFamily="34" charset="0"/>
              </a:rPr>
              <a:t>機關於</a:t>
            </a:r>
            <a:r>
              <a:rPr lang="en-US" altLang="zh-TW" sz="3100" b="0" dirty="0">
                <a:latin typeface="標楷體" panose="03000509000000000000" pitchFamily="65" charset="-120"/>
                <a:ea typeface="標楷體" panose="03000509000000000000" pitchFamily="65" charset="-120"/>
                <a:cs typeface="Arial" panose="020B0604020202020204" pitchFamily="34" charset="0"/>
              </a:rPr>
              <a:t>112</a:t>
            </a:r>
            <a:r>
              <a:rPr lang="zh-TW" altLang="zh-TW" sz="3100" b="0" dirty="0">
                <a:latin typeface="標楷體" panose="03000509000000000000" pitchFamily="65" charset="-120"/>
                <a:ea typeface="標楷體" panose="03000509000000000000" pitchFamily="65" charset="-120"/>
                <a:cs typeface="Arial" panose="020B0604020202020204" pitchFamily="34" charset="0"/>
              </a:rPr>
              <a:t>年</a:t>
            </a:r>
            <a:r>
              <a:rPr lang="en-US" altLang="zh-TW" sz="3100" b="0" dirty="0">
                <a:latin typeface="標楷體" panose="03000509000000000000" pitchFamily="65" charset="-120"/>
                <a:ea typeface="標楷體" panose="03000509000000000000" pitchFamily="65" charset="-120"/>
                <a:cs typeface="Arial" panose="020B0604020202020204" pitchFamily="34" charset="0"/>
              </a:rPr>
              <a:t>5</a:t>
            </a:r>
            <a:r>
              <a:rPr lang="zh-TW" altLang="zh-TW" sz="3100" b="0" dirty="0">
                <a:latin typeface="標楷體" panose="03000509000000000000" pitchFamily="65" charset="-120"/>
                <a:ea typeface="標楷體" panose="03000509000000000000" pitchFamily="65" charset="-120"/>
                <a:cs typeface="Arial" panose="020B0604020202020204" pitchFamily="34" charset="0"/>
              </a:rPr>
              <a:t>月</a:t>
            </a:r>
            <a:r>
              <a:rPr lang="en-US" altLang="zh-TW" sz="3100" b="0" dirty="0">
                <a:latin typeface="標楷體" panose="03000509000000000000" pitchFamily="65" charset="-120"/>
                <a:ea typeface="標楷體" panose="03000509000000000000" pitchFamily="65" charset="-120"/>
                <a:cs typeface="Arial" panose="020B0604020202020204" pitchFamily="34" charset="0"/>
              </a:rPr>
              <a:t>12</a:t>
            </a:r>
            <a:r>
              <a:rPr lang="zh-TW" altLang="zh-TW" sz="3100" b="0" dirty="0">
                <a:latin typeface="標楷體" panose="03000509000000000000" pitchFamily="65" charset="-120"/>
                <a:ea typeface="標楷體" panose="03000509000000000000" pitchFamily="65" charset="-120"/>
                <a:cs typeface="Arial" panose="020B0604020202020204" pitchFamily="34" charset="0"/>
              </a:rPr>
              <a:t>日辦理第</a:t>
            </a:r>
            <a:r>
              <a:rPr lang="en-US" altLang="zh-TW" sz="3100" b="0" dirty="0">
                <a:latin typeface="標楷體" panose="03000509000000000000" pitchFamily="65" charset="-120"/>
                <a:ea typeface="標楷體" panose="03000509000000000000" pitchFamily="65" charset="-120"/>
                <a:cs typeface="Arial" panose="020B0604020202020204" pitchFamily="34" charset="0"/>
              </a:rPr>
              <a:t>1</a:t>
            </a:r>
            <a:r>
              <a:rPr lang="zh-TW" altLang="zh-TW" sz="3100" b="0" dirty="0">
                <a:latin typeface="標楷體" panose="03000509000000000000" pitchFamily="65" charset="-120"/>
                <a:ea typeface="標楷體" panose="03000509000000000000" pitchFamily="65" charset="-120"/>
                <a:cs typeface="Arial" panose="020B0604020202020204" pitchFamily="34" charset="0"/>
              </a:rPr>
              <a:t>次複驗，確認前次驗收缺失改善完成</a:t>
            </a:r>
            <a:r>
              <a:rPr lang="zh-TW" altLang="en-US" sz="3100" b="0" dirty="0">
                <a:latin typeface="標楷體" panose="03000509000000000000" pitchFamily="65" charset="-120"/>
                <a:ea typeface="標楷體" panose="03000509000000000000" pitchFamily="65" charset="-120"/>
                <a:cs typeface="Arial" panose="020B0604020202020204" pitchFamily="34" charset="0"/>
              </a:rPr>
              <a:t>（</a:t>
            </a:r>
            <a:r>
              <a:rPr lang="zh-TW" altLang="zh-TW" sz="31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經檢討係</a:t>
            </a:r>
            <a:r>
              <a:rPr lang="en-US" altLang="zh-TW" sz="3100" b="0" kern="100" dirty="0">
                <a:solidFill>
                  <a:srgbClr val="FF0000"/>
                </a:solidFill>
                <a:latin typeface="標楷體" panose="03000509000000000000" pitchFamily="65" charset="-120"/>
                <a:ea typeface="標楷體" panose="03000509000000000000" pitchFamily="65" charset="-120"/>
              </a:rPr>
              <a:t>USB</a:t>
            </a:r>
            <a:r>
              <a:rPr lang="zh-TW" altLang="zh-TW" sz="31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鬆脫因素所致，新增要求廠商全面安裝固定支架</a:t>
            </a:r>
            <a:r>
              <a:rPr lang="zh-TW" altLang="en-US" sz="3100" b="0" dirty="0">
                <a:latin typeface="標楷體" panose="03000509000000000000" pitchFamily="65" charset="-120"/>
                <a:ea typeface="標楷體" panose="03000509000000000000" pitchFamily="65" charset="-120"/>
                <a:cs typeface="Arial" panose="020B0604020202020204" pitchFamily="34" charset="0"/>
              </a:rPr>
              <a:t>）</a:t>
            </a:r>
            <a:r>
              <a:rPr lang="zh-TW" altLang="zh-TW" sz="3100" b="0" dirty="0">
                <a:latin typeface="標楷體" panose="03000509000000000000" pitchFamily="65" charset="-120"/>
                <a:ea typeface="標楷體" panose="03000509000000000000" pitchFamily="65" charset="-120"/>
                <a:cs typeface="Arial" panose="020B0604020202020204" pitchFamily="34" charset="0"/>
              </a:rPr>
              <a:t>並另抽驗</a:t>
            </a:r>
            <a:r>
              <a:rPr lang="en-US" altLang="zh-TW" sz="3100" b="0" dirty="0">
                <a:latin typeface="標楷體" panose="03000509000000000000" pitchFamily="65" charset="-120"/>
                <a:ea typeface="標楷體" panose="03000509000000000000" pitchFamily="65" charset="-120"/>
                <a:cs typeface="Arial" panose="020B0604020202020204" pitchFamily="34" charset="0"/>
              </a:rPr>
              <a:t>3</a:t>
            </a:r>
            <a:r>
              <a:rPr lang="zh-TW" altLang="zh-TW" sz="3100" b="0" dirty="0">
                <a:latin typeface="標楷體" panose="03000509000000000000" pitchFamily="65" charset="-120"/>
                <a:ea typeface="標楷體" panose="03000509000000000000" pitchFamily="65" charset="-120"/>
                <a:cs typeface="Arial" panose="020B0604020202020204" pitchFamily="34" charset="0"/>
              </a:rPr>
              <a:t>輛公車，其中</a:t>
            </a:r>
            <a:r>
              <a:rPr lang="en-US" altLang="zh-TW" sz="3100" b="0" dirty="0">
                <a:latin typeface="標楷體" panose="03000509000000000000" pitchFamily="65" charset="-120"/>
                <a:ea typeface="標楷體" panose="03000509000000000000" pitchFamily="65" charset="-120"/>
                <a:cs typeface="Arial" panose="020B0604020202020204" pitchFamily="34" charset="0"/>
              </a:rPr>
              <a:t>1</a:t>
            </a:r>
            <a:r>
              <a:rPr lang="zh-TW" altLang="zh-TW" sz="3100" b="0" dirty="0">
                <a:latin typeface="標楷體" panose="03000509000000000000" pitchFamily="65" charset="-120"/>
                <a:ea typeface="標楷體" panose="03000509000000000000" pitchFamily="65" charset="-120"/>
                <a:cs typeface="Arial" panose="020B0604020202020204" pitchFamily="34" charset="0"/>
              </a:rPr>
              <a:t>輛公車車機設備異常，限期廠商於</a:t>
            </a:r>
            <a:r>
              <a:rPr lang="en-US" altLang="zh-TW" sz="3100" b="0" dirty="0">
                <a:latin typeface="標楷體" panose="03000509000000000000" pitchFamily="65" charset="-120"/>
                <a:ea typeface="標楷體" panose="03000509000000000000" pitchFamily="65" charset="-120"/>
                <a:cs typeface="Arial" panose="020B0604020202020204" pitchFamily="34" charset="0"/>
              </a:rPr>
              <a:t>112</a:t>
            </a:r>
            <a:r>
              <a:rPr lang="zh-TW" altLang="zh-TW" sz="3100" b="0" dirty="0">
                <a:latin typeface="標楷體" panose="03000509000000000000" pitchFamily="65" charset="-120"/>
                <a:ea typeface="標楷體" panose="03000509000000000000" pitchFamily="65" charset="-120"/>
                <a:cs typeface="Arial" panose="020B0604020202020204" pitchFamily="34" charset="0"/>
              </a:rPr>
              <a:t>年</a:t>
            </a:r>
            <a:r>
              <a:rPr lang="en-US" altLang="zh-TW" sz="3100" b="0" dirty="0">
                <a:latin typeface="標楷體" panose="03000509000000000000" pitchFamily="65" charset="-120"/>
                <a:ea typeface="標楷體" panose="03000509000000000000" pitchFamily="65" charset="-120"/>
                <a:cs typeface="Arial" panose="020B0604020202020204" pitchFamily="34" charset="0"/>
              </a:rPr>
              <a:t>5</a:t>
            </a:r>
            <a:r>
              <a:rPr lang="zh-TW" altLang="zh-TW" sz="3100" b="0" dirty="0">
                <a:latin typeface="標楷體" panose="03000509000000000000" pitchFamily="65" charset="-120"/>
                <a:ea typeface="標楷體" panose="03000509000000000000" pitchFamily="65" charset="-120"/>
                <a:cs typeface="Arial" panose="020B0604020202020204" pitchFamily="34" charset="0"/>
              </a:rPr>
              <a:t>月</a:t>
            </a:r>
            <a:r>
              <a:rPr lang="en-US" altLang="zh-TW" sz="3100" b="0" dirty="0">
                <a:latin typeface="標楷體" panose="03000509000000000000" pitchFamily="65" charset="-120"/>
                <a:ea typeface="標楷體" panose="03000509000000000000" pitchFamily="65" charset="-120"/>
                <a:cs typeface="Arial" panose="020B0604020202020204" pitchFamily="34" charset="0"/>
              </a:rPr>
              <a:t>19</a:t>
            </a:r>
            <a:r>
              <a:rPr lang="zh-TW" altLang="zh-TW" sz="3100" b="0" dirty="0">
                <a:latin typeface="標楷體" panose="03000509000000000000" pitchFamily="65" charset="-120"/>
                <a:ea typeface="標楷體" panose="03000509000000000000" pitchFamily="65" charset="-120"/>
                <a:cs typeface="Arial" panose="020B0604020202020204" pitchFamily="34" charset="0"/>
              </a:rPr>
              <a:t>日前完成改善</a:t>
            </a:r>
            <a:r>
              <a:rPr lang="zh-TW" altLang="en-US" sz="3100" b="0" dirty="0">
                <a:latin typeface="標楷體" panose="03000509000000000000" pitchFamily="65" charset="-120"/>
                <a:ea typeface="標楷體" panose="03000509000000000000" pitchFamily="65" charset="-120"/>
                <a:cs typeface="Arial" panose="020B0604020202020204" pitchFamily="34" charset="0"/>
              </a:rPr>
              <a:t>。</a:t>
            </a:r>
            <a:endParaRPr lang="en-US" altLang="zh-TW" sz="3100" b="0" dirty="0">
              <a:latin typeface="標楷體" panose="03000509000000000000" pitchFamily="65" charset="-120"/>
              <a:ea typeface="標楷體" panose="03000509000000000000" pitchFamily="65" charset="-120"/>
              <a:cs typeface="Arial" panose="020B0604020202020204" pitchFamily="34" charset="0"/>
            </a:endParaRPr>
          </a:p>
          <a:p>
            <a:pPr marL="441325" indent="0" algn="just">
              <a:buNone/>
            </a:pPr>
            <a:endParaRPr lang="en-US" altLang="zh-TW" sz="3100" dirty="0">
              <a:latin typeface="標楷體" panose="03000509000000000000" pitchFamily="65" charset="-120"/>
              <a:ea typeface="標楷體" panose="03000509000000000000" pitchFamily="65" charset="-120"/>
              <a:cs typeface="Arial" panose="020B0604020202020204" pitchFamily="34" charset="0"/>
            </a:endParaRPr>
          </a:p>
          <a:p>
            <a:pPr marL="441325" indent="0" algn="just">
              <a:buFont typeface="Wingdings" panose="05000000000000000000" pitchFamily="2" charset="2"/>
              <a:buNone/>
            </a:pPr>
            <a:endParaRPr lang="en-US" altLang="zh-TW" sz="3100" kern="0" dirty="0">
              <a:latin typeface="標楷體" panose="03000509000000000000" pitchFamily="65" charset="-120"/>
              <a:ea typeface="標楷體" panose="03000509000000000000" pitchFamily="65" charset="-120"/>
            </a:endParaRPr>
          </a:p>
          <a:p>
            <a:pPr marL="993775" indent="0">
              <a:buFont typeface="Wingdings" panose="05000000000000000000" pitchFamily="2" charset="2"/>
              <a:buNone/>
            </a:pPr>
            <a:endParaRPr lang="en-US" altLang="zh-TW" sz="3600" b="0" kern="0" dirty="0">
              <a:solidFill>
                <a:srgbClr val="1D04D2"/>
              </a:solidFill>
              <a:latin typeface="標楷體" panose="03000509000000000000" pitchFamily="65" charset="-120"/>
              <a:ea typeface="標楷體" panose="03000509000000000000" pitchFamily="65" charset="-120"/>
            </a:endParaRPr>
          </a:p>
          <a:p>
            <a:pPr marL="441325" indent="0">
              <a:buFont typeface="Wingdings" panose="05000000000000000000" pitchFamily="2" charset="2"/>
              <a:buNone/>
            </a:pPr>
            <a:endParaRPr lang="en-US" altLang="zh-TW" sz="3600" kern="0" dirty="0">
              <a:latin typeface="標楷體" panose="03000509000000000000" pitchFamily="65" charset="-120"/>
              <a:ea typeface="標楷體" panose="03000509000000000000" pitchFamily="65" charset="-120"/>
            </a:endParaRPr>
          </a:p>
          <a:p>
            <a:pPr marL="441325" indent="361950">
              <a:buFont typeface="Wingdings" panose="05000000000000000000" pitchFamily="2" charset="2"/>
              <a:buNone/>
            </a:pPr>
            <a:endParaRPr lang="en-US" altLang="zh-TW" sz="36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555524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F665E-C536-DEDC-7C73-1EFD3135913A}"/>
            </a:ext>
          </a:extLst>
        </p:cNvPr>
        <p:cNvGrpSpPr/>
        <p:nvPr/>
      </p:nvGrpSpPr>
      <p:grpSpPr>
        <a:xfrm>
          <a:off x="0" y="0"/>
          <a:ext cx="0" cy="0"/>
          <a:chOff x="0" y="0"/>
          <a:chExt cx="0" cy="0"/>
        </a:xfrm>
      </p:grpSpPr>
      <p:sp>
        <p:nvSpPr>
          <p:cNvPr id="2" name="文字方塊 2">
            <a:extLst>
              <a:ext uri="{FF2B5EF4-FFF2-40B4-BE49-F238E27FC236}">
                <a16:creationId xmlns:a16="http://schemas.microsoft.com/office/drawing/2014/main" id="{ED7829F9-C2C3-229E-78F7-CA2665AB9F38}"/>
              </a:ext>
            </a:extLst>
          </p:cNvPr>
          <p:cNvSpPr txBox="1">
            <a:spLocks noChangeArrowheads="1"/>
          </p:cNvSpPr>
          <p:nvPr/>
        </p:nvSpPr>
        <p:spPr bwMode="auto">
          <a:xfrm>
            <a:off x="1260475" y="257175"/>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逾期日數計算</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2)</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96923863-3D48-E2CA-0A99-1F66BC349C9F}"/>
              </a:ext>
            </a:extLst>
          </p:cNvPr>
          <p:cNvSpPr txBox="1">
            <a:spLocks/>
          </p:cNvSpPr>
          <p:nvPr/>
        </p:nvSpPr>
        <p:spPr>
          <a:xfrm>
            <a:off x="455613" y="1052736"/>
            <a:ext cx="8231187" cy="4987702"/>
          </a:xfrm>
          <a:prstGeom prst="rect">
            <a:avLst/>
          </a:prstGeom>
        </p:spPr>
        <p:txBody>
          <a:bodyPr/>
          <a:lst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a:lstStyle>
          <a:p>
            <a:pPr marL="898525" indent="-457200" algn="just"/>
            <a:r>
              <a:rPr lang="zh-TW" altLang="zh-TW" b="0" dirty="0">
                <a:latin typeface="標楷體" panose="03000509000000000000" pitchFamily="65" charset="-120"/>
                <a:ea typeface="標楷體" panose="03000509000000000000" pitchFamily="65" charset="-120"/>
                <a:cs typeface="Arial" panose="020B0604020202020204" pitchFamily="34" charset="0"/>
              </a:rPr>
              <a:t>機關於</a:t>
            </a:r>
            <a:r>
              <a:rPr lang="en-US" altLang="zh-TW" b="0" dirty="0">
                <a:latin typeface="標楷體" panose="03000509000000000000" pitchFamily="65" charset="-120"/>
                <a:ea typeface="標楷體" panose="03000509000000000000" pitchFamily="65" charset="-120"/>
                <a:cs typeface="Arial" panose="020B0604020202020204" pitchFamily="34" charset="0"/>
              </a:rPr>
              <a:t>112</a:t>
            </a:r>
            <a:r>
              <a:rPr lang="zh-TW" altLang="zh-TW" b="0" dirty="0">
                <a:latin typeface="標楷體" panose="03000509000000000000" pitchFamily="65" charset="-120"/>
                <a:ea typeface="標楷體" panose="03000509000000000000" pitchFamily="65" charset="-120"/>
                <a:cs typeface="Arial" panose="020B0604020202020204" pitchFamily="34" charset="0"/>
              </a:rPr>
              <a:t>年</a:t>
            </a:r>
            <a:r>
              <a:rPr lang="en-US" altLang="zh-TW" b="0" dirty="0">
                <a:latin typeface="標楷體" panose="03000509000000000000" pitchFamily="65" charset="-120"/>
                <a:ea typeface="標楷體" panose="03000509000000000000" pitchFamily="65" charset="-120"/>
                <a:cs typeface="Arial" panose="020B0604020202020204" pitchFamily="34" charset="0"/>
              </a:rPr>
              <a:t>5</a:t>
            </a:r>
            <a:r>
              <a:rPr lang="zh-TW" altLang="zh-TW" b="0" dirty="0">
                <a:latin typeface="標楷體" panose="03000509000000000000" pitchFamily="65" charset="-120"/>
                <a:ea typeface="標楷體" panose="03000509000000000000" pitchFamily="65" charset="-120"/>
                <a:cs typeface="Arial" panose="020B0604020202020204" pitchFamily="34" charset="0"/>
              </a:rPr>
              <a:t>月</a:t>
            </a:r>
            <a:r>
              <a:rPr lang="en-US" altLang="zh-TW" b="0" dirty="0">
                <a:latin typeface="標楷體" panose="03000509000000000000" pitchFamily="65" charset="-120"/>
                <a:ea typeface="標楷體" panose="03000509000000000000" pitchFamily="65" charset="-120"/>
                <a:cs typeface="Arial" panose="020B0604020202020204" pitchFamily="34" charset="0"/>
              </a:rPr>
              <a:t>31</a:t>
            </a:r>
            <a:r>
              <a:rPr lang="zh-TW" altLang="zh-TW" b="0" dirty="0">
                <a:latin typeface="標楷體" panose="03000509000000000000" pitchFamily="65" charset="-120"/>
                <a:ea typeface="標楷體" panose="03000509000000000000" pitchFamily="65" charset="-120"/>
                <a:cs typeface="Arial" panose="020B0604020202020204" pitchFamily="34" charset="0"/>
              </a:rPr>
              <a:t>日辦理第</a:t>
            </a:r>
            <a:r>
              <a:rPr lang="en-US" altLang="zh-TW" b="0" dirty="0">
                <a:latin typeface="標楷體" panose="03000509000000000000" pitchFamily="65" charset="-120"/>
                <a:ea typeface="標楷體" panose="03000509000000000000" pitchFamily="65" charset="-120"/>
                <a:cs typeface="Arial" panose="020B0604020202020204" pitchFamily="34" charset="0"/>
              </a:rPr>
              <a:t>2</a:t>
            </a:r>
            <a:r>
              <a:rPr lang="zh-TW" altLang="zh-TW" b="0" dirty="0">
                <a:latin typeface="標楷體" panose="03000509000000000000" pitchFamily="65" charset="-120"/>
                <a:ea typeface="標楷體" panose="03000509000000000000" pitchFamily="65" charset="-120"/>
                <a:cs typeface="Arial" panose="020B0604020202020204" pitchFamily="34" charset="0"/>
              </a:rPr>
              <a:t>次複驗，確認前次驗收缺失</a:t>
            </a:r>
            <a:r>
              <a:rPr lang="zh-TW" altLang="en-US" b="0" dirty="0">
                <a:latin typeface="標楷體" panose="03000509000000000000" pitchFamily="65" charset="-120"/>
                <a:ea typeface="標楷體" panose="03000509000000000000" pitchFamily="65" charset="-120"/>
                <a:cs typeface="Arial" panose="020B0604020202020204" pitchFamily="34" charset="0"/>
              </a:rPr>
              <a:t>（</a:t>
            </a:r>
            <a:r>
              <a:rPr lang="zh-TW" altLang="zh-TW"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該異常係因公共運輸處公車動態系統後臺效能有限，無法及時處理</a:t>
            </a:r>
            <a:r>
              <a:rPr lang="zh-TW" altLang="en-US" b="0" dirty="0">
                <a:latin typeface="標楷體" panose="03000509000000000000" pitchFamily="65" charset="-120"/>
                <a:ea typeface="標楷體" panose="03000509000000000000" pitchFamily="65" charset="-120"/>
                <a:cs typeface="Arial" panose="020B0604020202020204" pitchFamily="34" charset="0"/>
              </a:rPr>
              <a:t>）</a:t>
            </a:r>
            <a:r>
              <a:rPr lang="zh-TW" altLang="zh-TW" b="0" dirty="0">
                <a:latin typeface="標楷體" panose="03000509000000000000" pitchFamily="65" charset="-120"/>
                <a:ea typeface="標楷體" panose="03000509000000000000" pitchFamily="65" charset="-120"/>
                <a:cs typeface="Arial" panose="020B0604020202020204" pitchFamily="34" charset="0"/>
              </a:rPr>
              <a:t>改善完成並再另抽驗</a:t>
            </a:r>
            <a:r>
              <a:rPr lang="en-US" altLang="zh-TW" b="0" dirty="0">
                <a:latin typeface="標楷體" panose="03000509000000000000" pitchFamily="65" charset="-120"/>
                <a:ea typeface="標楷體" panose="03000509000000000000" pitchFamily="65" charset="-120"/>
                <a:cs typeface="Arial" panose="020B0604020202020204" pitchFamily="34" charset="0"/>
              </a:rPr>
              <a:t>2</a:t>
            </a:r>
            <a:r>
              <a:rPr lang="zh-TW" altLang="zh-TW" b="0" dirty="0">
                <a:latin typeface="標楷體" panose="03000509000000000000" pitchFamily="65" charset="-120"/>
                <a:ea typeface="標楷體" panose="03000509000000000000" pitchFamily="65" charset="-120"/>
                <a:cs typeface="Arial" panose="020B0604020202020204" pitchFamily="34" charset="0"/>
              </a:rPr>
              <a:t>輛公車，其中</a:t>
            </a:r>
            <a:r>
              <a:rPr lang="en-US" altLang="zh-TW" b="0" dirty="0">
                <a:latin typeface="標楷體" panose="03000509000000000000" pitchFamily="65" charset="-120"/>
                <a:ea typeface="標楷體" panose="03000509000000000000" pitchFamily="65" charset="-120"/>
                <a:cs typeface="Arial" panose="020B0604020202020204" pitchFamily="34" charset="0"/>
              </a:rPr>
              <a:t>1</a:t>
            </a:r>
            <a:r>
              <a:rPr lang="zh-TW" altLang="zh-TW" b="0" dirty="0">
                <a:latin typeface="標楷體" panose="03000509000000000000" pitchFamily="65" charset="-120"/>
                <a:ea typeface="標楷體" panose="03000509000000000000" pitchFamily="65" charset="-120"/>
                <a:cs typeface="Arial" panose="020B0604020202020204" pitchFamily="34" charset="0"/>
              </a:rPr>
              <a:t>輛公車車機</a:t>
            </a:r>
            <a:r>
              <a:rPr lang="zh-TW" altLang="en-US" b="0" dirty="0">
                <a:latin typeface="標楷體" panose="03000509000000000000" pitchFamily="65" charset="-120"/>
                <a:ea typeface="標楷體" panose="03000509000000000000" pitchFamily="65" charset="-120"/>
                <a:cs typeface="Arial" panose="020B0604020202020204" pitchFamily="34" charset="0"/>
              </a:rPr>
              <a:t>（</a:t>
            </a:r>
            <a:r>
              <a:rPr lang="zh-TW" altLang="zh-TW"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已安裝支架之公車</a:t>
            </a:r>
            <a:r>
              <a:rPr lang="zh-TW" altLang="en-US" b="0" dirty="0">
                <a:latin typeface="標楷體" panose="03000509000000000000" pitchFamily="65" charset="-120"/>
                <a:ea typeface="標楷體" panose="03000509000000000000" pitchFamily="65" charset="-120"/>
                <a:cs typeface="Arial" panose="020B0604020202020204" pitchFamily="34" charset="0"/>
              </a:rPr>
              <a:t>）</a:t>
            </a:r>
            <a:r>
              <a:rPr lang="zh-TW" altLang="zh-TW" b="0" dirty="0">
                <a:latin typeface="標楷體" panose="03000509000000000000" pitchFamily="65" charset="-120"/>
                <a:ea typeface="標楷體" panose="03000509000000000000" pitchFamily="65" charset="-120"/>
                <a:cs typeface="Arial" panose="020B0604020202020204" pitchFamily="34" charset="0"/>
              </a:rPr>
              <a:t>設備異常，限期廠商於</a:t>
            </a:r>
            <a:r>
              <a:rPr lang="en-US" altLang="zh-TW" b="0" dirty="0">
                <a:latin typeface="標楷體" panose="03000509000000000000" pitchFamily="65" charset="-120"/>
                <a:ea typeface="標楷體" panose="03000509000000000000" pitchFamily="65" charset="-120"/>
              </a:rPr>
              <a:t>112</a:t>
            </a:r>
            <a:r>
              <a:rPr lang="zh-TW" altLang="zh-TW" b="0" dirty="0">
                <a:latin typeface="標楷體" panose="03000509000000000000" pitchFamily="65" charset="-120"/>
                <a:ea typeface="標楷體" panose="03000509000000000000" pitchFamily="65" charset="-120"/>
                <a:cs typeface="Arial" panose="020B0604020202020204" pitchFamily="34" charset="0"/>
              </a:rPr>
              <a:t>年</a:t>
            </a:r>
            <a:r>
              <a:rPr lang="en-US" altLang="zh-TW" b="0" dirty="0">
                <a:latin typeface="標楷體" panose="03000509000000000000" pitchFamily="65" charset="-120"/>
                <a:ea typeface="標楷體" panose="03000509000000000000" pitchFamily="65" charset="-120"/>
              </a:rPr>
              <a:t>6</a:t>
            </a:r>
            <a:r>
              <a:rPr lang="zh-TW" altLang="zh-TW" b="0" dirty="0">
                <a:latin typeface="標楷體" panose="03000509000000000000" pitchFamily="65" charset="-120"/>
                <a:ea typeface="標楷體" panose="03000509000000000000" pitchFamily="65" charset="-120"/>
                <a:cs typeface="Arial" panose="020B0604020202020204" pitchFamily="34" charset="0"/>
              </a:rPr>
              <a:t>月</a:t>
            </a:r>
            <a:r>
              <a:rPr lang="en-US" altLang="zh-TW" b="0" dirty="0">
                <a:latin typeface="標楷體" panose="03000509000000000000" pitchFamily="65" charset="-120"/>
                <a:ea typeface="標楷體" panose="03000509000000000000" pitchFamily="65" charset="-120"/>
              </a:rPr>
              <a:t>7</a:t>
            </a:r>
            <a:r>
              <a:rPr lang="zh-TW" altLang="zh-TW" b="0" dirty="0">
                <a:latin typeface="標楷體" panose="03000509000000000000" pitchFamily="65" charset="-120"/>
                <a:ea typeface="標楷體" panose="03000509000000000000" pitchFamily="65" charset="-120"/>
                <a:cs typeface="Arial" panose="020B0604020202020204" pitchFamily="34" charset="0"/>
              </a:rPr>
              <a:t>日前完成改善</a:t>
            </a:r>
            <a:r>
              <a:rPr lang="zh-TW" altLang="en-US" sz="3100" b="0" dirty="0">
                <a:latin typeface="標楷體" panose="03000509000000000000" pitchFamily="65" charset="-120"/>
                <a:ea typeface="標楷體" panose="03000509000000000000" pitchFamily="65" charset="-120"/>
                <a:cs typeface="Arial" panose="020B0604020202020204" pitchFamily="34" charset="0"/>
              </a:rPr>
              <a:t>。</a:t>
            </a:r>
            <a:endParaRPr lang="en-US" altLang="zh-TW" sz="3100" b="0" dirty="0">
              <a:latin typeface="標楷體" panose="03000509000000000000" pitchFamily="65" charset="-120"/>
              <a:ea typeface="標楷體" panose="03000509000000000000" pitchFamily="65" charset="-120"/>
              <a:cs typeface="Arial" panose="020B0604020202020204" pitchFamily="34" charset="0"/>
            </a:endParaRPr>
          </a:p>
          <a:p>
            <a:pPr marL="898525" indent="-457200" algn="just">
              <a:spcBef>
                <a:spcPts val="0"/>
              </a:spcBef>
            </a:pPr>
            <a:r>
              <a:rPr lang="zh-TW" altLang="zh-TW" b="0" dirty="0">
                <a:latin typeface="標楷體" panose="03000509000000000000" pitchFamily="65" charset="-120"/>
                <a:ea typeface="標楷體" panose="03000509000000000000" pitchFamily="65" charset="-120"/>
                <a:cs typeface="Arial" panose="020B0604020202020204" pitchFamily="34" charset="0"/>
              </a:rPr>
              <a:t>機關於</a:t>
            </a:r>
            <a:r>
              <a:rPr lang="en-US" altLang="zh-TW" b="0" dirty="0">
                <a:latin typeface="標楷體" panose="03000509000000000000" pitchFamily="65" charset="-120"/>
                <a:ea typeface="標楷體" panose="03000509000000000000" pitchFamily="65" charset="-120"/>
              </a:rPr>
              <a:t>112</a:t>
            </a:r>
            <a:r>
              <a:rPr lang="zh-TW" altLang="zh-TW" b="0" dirty="0">
                <a:latin typeface="標楷體" panose="03000509000000000000" pitchFamily="65" charset="-120"/>
                <a:ea typeface="標楷體" panose="03000509000000000000" pitchFamily="65" charset="-120"/>
                <a:cs typeface="Arial" panose="020B0604020202020204" pitchFamily="34" charset="0"/>
              </a:rPr>
              <a:t>年</a:t>
            </a:r>
            <a:r>
              <a:rPr lang="en-US" altLang="zh-TW" b="0" dirty="0">
                <a:latin typeface="標楷體" panose="03000509000000000000" pitchFamily="65" charset="-120"/>
                <a:ea typeface="標楷體" panose="03000509000000000000" pitchFamily="65" charset="-120"/>
              </a:rPr>
              <a:t>6</a:t>
            </a:r>
            <a:r>
              <a:rPr lang="zh-TW" altLang="zh-TW" b="0" dirty="0">
                <a:latin typeface="標楷體" panose="03000509000000000000" pitchFamily="65" charset="-120"/>
                <a:ea typeface="標楷體" panose="03000509000000000000" pitchFamily="65" charset="-120"/>
                <a:cs typeface="Arial" panose="020B0604020202020204" pitchFamily="34" charset="0"/>
              </a:rPr>
              <a:t>月</a:t>
            </a:r>
            <a:r>
              <a:rPr lang="en-US" altLang="zh-TW" b="0" dirty="0">
                <a:latin typeface="標楷體" panose="03000509000000000000" pitchFamily="65" charset="-120"/>
                <a:ea typeface="標楷體" panose="03000509000000000000" pitchFamily="65" charset="-120"/>
              </a:rPr>
              <a:t>7</a:t>
            </a:r>
            <a:r>
              <a:rPr lang="zh-TW" altLang="zh-TW" b="0" dirty="0">
                <a:latin typeface="標楷體" panose="03000509000000000000" pitchFamily="65" charset="-120"/>
                <a:ea typeface="標楷體" panose="03000509000000000000" pitchFamily="65" charset="-120"/>
                <a:cs typeface="Arial" panose="020B0604020202020204" pitchFamily="34" charset="0"/>
              </a:rPr>
              <a:t>日及</a:t>
            </a:r>
            <a:r>
              <a:rPr lang="en-US" altLang="zh-TW" b="0" dirty="0">
                <a:latin typeface="標楷體" panose="03000509000000000000" pitchFamily="65" charset="-120"/>
                <a:ea typeface="標楷體" panose="03000509000000000000" pitchFamily="65" charset="-120"/>
              </a:rPr>
              <a:t>6</a:t>
            </a:r>
            <a:r>
              <a:rPr lang="zh-TW" altLang="zh-TW" b="0" dirty="0">
                <a:latin typeface="標楷體" panose="03000509000000000000" pitchFamily="65" charset="-120"/>
                <a:ea typeface="標楷體" panose="03000509000000000000" pitchFamily="65" charset="-120"/>
                <a:cs typeface="Arial" panose="020B0604020202020204" pitchFamily="34" charset="0"/>
              </a:rPr>
              <a:t>月</a:t>
            </a:r>
            <a:r>
              <a:rPr lang="en-US" altLang="zh-TW" b="0" dirty="0">
                <a:latin typeface="標楷體" panose="03000509000000000000" pitchFamily="65" charset="-120"/>
                <a:ea typeface="標楷體" panose="03000509000000000000" pitchFamily="65" charset="-120"/>
              </a:rPr>
              <a:t>8</a:t>
            </a:r>
            <a:r>
              <a:rPr lang="zh-TW" altLang="zh-TW" b="0" dirty="0">
                <a:latin typeface="標楷體" panose="03000509000000000000" pitchFamily="65" charset="-120"/>
                <a:ea typeface="標楷體" panose="03000509000000000000" pitchFamily="65" charset="-120"/>
                <a:cs typeface="Arial" panose="020B0604020202020204" pitchFamily="34" charset="0"/>
              </a:rPr>
              <a:t>日辦理第</a:t>
            </a:r>
            <a:r>
              <a:rPr lang="en-US" altLang="zh-TW" b="0" dirty="0">
                <a:latin typeface="標楷體" panose="03000509000000000000" pitchFamily="65" charset="-120"/>
                <a:ea typeface="標楷體" panose="03000509000000000000" pitchFamily="65" charset="-120"/>
              </a:rPr>
              <a:t>3</a:t>
            </a:r>
            <a:r>
              <a:rPr lang="zh-TW" altLang="zh-TW" b="0" dirty="0">
                <a:latin typeface="標楷體" panose="03000509000000000000" pitchFamily="65" charset="-120"/>
                <a:ea typeface="標楷體" panose="03000509000000000000" pitchFamily="65" charset="-120"/>
                <a:cs typeface="Arial" panose="020B0604020202020204" pitchFamily="34" charset="0"/>
              </a:rPr>
              <a:t>次複驗，確認前次驗收缺失</a:t>
            </a:r>
            <a:r>
              <a:rPr lang="zh-TW" altLang="en-US" b="0" dirty="0">
                <a:latin typeface="標楷體" panose="03000509000000000000" pitchFamily="65" charset="-120"/>
                <a:ea typeface="標楷體" panose="03000509000000000000" pitchFamily="65" charset="-120"/>
                <a:cs typeface="Arial" panose="020B0604020202020204" pitchFamily="34" charset="0"/>
              </a:rPr>
              <a:t>（</a:t>
            </a:r>
            <a:r>
              <a:rPr lang="zh-TW" altLang="zh-TW"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該設備異常係因公車老舊，電壓突波破壞</a:t>
            </a:r>
            <a:r>
              <a:rPr lang="en-US" altLang="zh-TW" b="0" kern="100" dirty="0">
                <a:solidFill>
                  <a:srgbClr val="FF0000"/>
                </a:solidFill>
                <a:latin typeface="標楷體" panose="03000509000000000000" pitchFamily="65" charset="-120"/>
                <a:ea typeface="標楷體" panose="03000509000000000000" pitchFamily="65" charset="-120"/>
              </a:rPr>
              <a:t>USB</a:t>
            </a:r>
            <a:r>
              <a:rPr lang="zh-TW" altLang="zh-TW"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接口</a:t>
            </a:r>
            <a:r>
              <a:rPr lang="zh-TW" altLang="en-US" b="0" dirty="0">
                <a:latin typeface="標楷體" panose="03000509000000000000" pitchFamily="65" charset="-120"/>
                <a:ea typeface="標楷體" panose="03000509000000000000" pitchFamily="65" charset="-120"/>
                <a:cs typeface="Arial" panose="020B0604020202020204" pitchFamily="34" charset="0"/>
              </a:rPr>
              <a:t>）</a:t>
            </a:r>
            <a:r>
              <a:rPr lang="zh-TW" altLang="zh-TW" b="0" dirty="0">
                <a:latin typeface="標楷體" panose="03000509000000000000" pitchFamily="65" charset="-120"/>
                <a:ea typeface="標楷體" panose="03000509000000000000" pitchFamily="65" charset="-120"/>
                <a:cs typeface="Arial" panose="020B0604020202020204" pitchFamily="34" charset="0"/>
              </a:rPr>
              <a:t>改善完成並又再另抽驗</a:t>
            </a:r>
            <a:r>
              <a:rPr lang="en-US" altLang="zh-TW" b="0" dirty="0">
                <a:latin typeface="標楷體" panose="03000509000000000000" pitchFamily="65" charset="-120"/>
                <a:ea typeface="標楷體" panose="03000509000000000000" pitchFamily="65" charset="-120"/>
              </a:rPr>
              <a:t>17</a:t>
            </a:r>
            <a:r>
              <a:rPr lang="zh-TW" altLang="zh-TW" b="0" dirty="0">
                <a:latin typeface="標楷體" panose="03000509000000000000" pitchFamily="65" charset="-120"/>
                <a:ea typeface="標楷體" panose="03000509000000000000" pitchFamily="65" charset="-120"/>
                <a:cs typeface="Arial" panose="020B0604020202020204" pitchFamily="34" charset="0"/>
              </a:rPr>
              <a:t>輛公車，公車車機設備皆正常運作，驗收合格</a:t>
            </a:r>
            <a:r>
              <a:rPr lang="zh-TW" altLang="en-US" sz="3100" b="0" dirty="0">
                <a:latin typeface="標楷體" panose="03000509000000000000" pitchFamily="65" charset="-120"/>
                <a:ea typeface="標楷體" panose="03000509000000000000" pitchFamily="65" charset="-120"/>
                <a:cs typeface="Arial" panose="020B0604020202020204" pitchFamily="34" charset="0"/>
              </a:rPr>
              <a:t>。</a:t>
            </a:r>
            <a:endParaRPr lang="en-US" altLang="zh-TW" sz="36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57429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6A6F-DDB3-E539-0894-649B65730DE7}"/>
            </a:ext>
          </a:extLst>
        </p:cNvPr>
        <p:cNvGrpSpPr/>
        <p:nvPr/>
      </p:nvGrpSpPr>
      <p:grpSpPr>
        <a:xfrm>
          <a:off x="0" y="0"/>
          <a:ext cx="0" cy="0"/>
          <a:chOff x="0" y="0"/>
          <a:chExt cx="0" cy="0"/>
        </a:xfrm>
      </p:grpSpPr>
      <p:sp>
        <p:nvSpPr>
          <p:cNvPr id="2" name="文字方塊 2">
            <a:extLst>
              <a:ext uri="{FF2B5EF4-FFF2-40B4-BE49-F238E27FC236}">
                <a16:creationId xmlns:a16="http://schemas.microsoft.com/office/drawing/2014/main" id="{DEFB8ABE-CD81-403C-ECDD-7CF0011AC94F}"/>
              </a:ext>
            </a:extLst>
          </p:cNvPr>
          <p:cNvSpPr txBox="1">
            <a:spLocks noChangeArrowheads="1"/>
          </p:cNvSpPr>
          <p:nvPr/>
        </p:nvSpPr>
        <p:spPr bwMode="auto">
          <a:xfrm>
            <a:off x="1336675" y="284386"/>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逾期日數計算</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2)</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1B7688E-035B-421C-565F-3E9140182DA7}"/>
              </a:ext>
            </a:extLst>
          </p:cNvPr>
          <p:cNvSpPr txBox="1">
            <a:spLocks/>
          </p:cNvSpPr>
          <p:nvPr/>
        </p:nvSpPr>
        <p:spPr>
          <a:xfrm>
            <a:off x="455613" y="1052736"/>
            <a:ext cx="8231187" cy="4987702"/>
          </a:xfrm>
          <a:prstGeom prst="rect">
            <a:avLst/>
          </a:prstGeom>
        </p:spPr>
        <p:txBody>
          <a:bodyPr/>
          <a:lst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a:lstStyle>
          <a:p>
            <a:pPr indent="9525" algn="just">
              <a:buNone/>
            </a:pPr>
            <a:r>
              <a:rPr lang="zh-TW" altLang="zh-TW" b="0" dirty="0">
                <a:latin typeface="標楷體" panose="03000509000000000000" pitchFamily="65" charset="-120"/>
                <a:ea typeface="標楷體" panose="03000509000000000000" pitchFamily="65" charset="-120"/>
              </a:rPr>
              <a:t>驗收過程所涉是否可扣除日數之認定</a:t>
            </a:r>
            <a:r>
              <a:rPr lang="zh-TW" altLang="en-US" b="0" dirty="0">
                <a:latin typeface="標楷體" panose="03000509000000000000" pitchFamily="65" charset="-120"/>
                <a:ea typeface="標楷體" panose="03000509000000000000" pitchFamily="65" charset="-120"/>
              </a:rPr>
              <a:t>：</a:t>
            </a:r>
            <a:endParaRPr lang="en-US" altLang="zh-TW" b="0" dirty="0">
              <a:solidFill>
                <a:srgbClr val="1D04D2"/>
              </a:solidFill>
              <a:latin typeface="標楷體" panose="03000509000000000000" pitchFamily="65" charset="-120"/>
              <a:ea typeface="標楷體" panose="03000509000000000000" pitchFamily="65" charset="-120"/>
            </a:endParaRPr>
          </a:p>
          <a:p>
            <a:pPr marL="1076325" indent="-635000" algn="just">
              <a:buNone/>
            </a:pPr>
            <a:r>
              <a:rPr lang="en-US" altLang="zh-TW" b="0" dirty="0">
                <a:latin typeface="標楷體" pitchFamily="65" charset="-120"/>
                <a:ea typeface="標楷體" pitchFamily="65" charset="-120"/>
              </a:rPr>
              <a:t>(1)112</a:t>
            </a:r>
            <a:r>
              <a:rPr lang="zh-TW" altLang="zh-TW" b="0" dirty="0">
                <a:latin typeface="標楷體" pitchFamily="65" charset="-120"/>
                <a:ea typeface="標楷體" pitchFamily="65" charset="-120"/>
              </a:rPr>
              <a:t>年</a:t>
            </a:r>
            <a:r>
              <a:rPr lang="en-US" altLang="zh-TW" b="0" dirty="0">
                <a:latin typeface="標楷體" pitchFamily="65" charset="-120"/>
                <a:ea typeface="標楷體" pitchFamily="65" charset="-120"/>
              </a:rPr>
              <a:t>4</a:t>
            </a:r>
            <a:r>
              <a:rPr lang="zh-TW" altLang="zh-TW" b="0" dirty="0">
                <a:latin typeface="標楷體" pitchFamily="65" charset="-120"/>
                <a:ea typeface="標楷體" pitchFamily="65" charset="-120"/>
              </a:rPr>
              <a:t>月</a:t>
            </a:r>
            <a:r>
              <a:rPr lang="en-US" altLang="zh-TW" b="0" dirty="0">
                <a:latin typeface="標楷體" pitchFamily="65" charset="-120"/>
                <a:ea typeface="標楷體" pitchFamily="65" charset="-120"/>
              </a:rPr>
              <a:t>11</a:t>
            </a:r>
            <a:r>
              <a:rPr lang="zh-TW" altLang="zh-TW" b="0" dirty="0">
                <a:latin typeface="標楷體" pitchFamily="65" charset="-120"/>
                <a:ea typeface="標楷體" pitchFamily="65" charset="-120"/>
              </a:rPr>
              <a:t>日起至</a:t>
            </a:r>
            <a:r>
              <a:rPr lang="en-US" altLang="zh-TW" b="0" dirty="0">
                <a:latin typeface="標楷體" pitchFamily="65" charset="-120"/>
                <a:ea typeface="標楷體" pitchFamily="65" charset="-120"/>
              </a:rPr>
              <a:t>5</a:t>
            </a:r>
            <a:r>
              <a:rPr lang="zh-TW" altLang="zh-TW" b="0" dirty="0">
                <a:latin typeface="標楷體" pitchFamily="65" charset="-120"/>
                <a:ea typeface="標楷體" pitchFamily="65" charset="-120"/>
              </a:rPr>
              <a:t>月</a:t>
            </a:r>
            <a:r>
              <a:rPr lang="en-US" altLang="zh-TW" b="0" dirty="0">
                <a:latin typeface="標楷體" pitchFamily="65" charset="-120"/>
                <a:ea typeface="標楷體" pitchFamily="65" charset="-120"/>
              </a:rPr>
              <a:t>5</a:t>
            </a:r>
            <a:r>
              <a:rPr lang="zh-TW" altLang="zh-TW" b="0" dirty="0">
                <a:latin typeface="標楷體" pitchFamily="65" charset="-120"/>
                <a:ea typeface="標楷體" pitchFamily="65" charset="-120"/>
              </a:rPr>
              <a:t>日、自</a:t>
            </a:r>
            <a:r>
              <a:rPr lang="en-US" altLang="zh-TW" b="0" dirty="0">
                <a:latin typeface="標楷體" pitchFamily="65" charset="-120"/>
                <a:ea typeface="標楷體" pitchFamily="65" charset="-120"/>
              </a:rPr>
              <a:t>5</a:t>
            </a:r>
            <a:r>
              <a:rPr lang="zh-TW" altLang="zh-TW" b="0" dirty="0">
                <a:latin typeface="標楷體" pitchFamily="65" charset="-120"/>
                <a:ea typeface="標楷體" pitchFamily="65" charset="-120"/>
              </a:rPr>
              <a:t>月</a:t>
            </a:r>
            <a:r>
              <a:rPr lang="en-US" altLang="zh-TW" b="0" dirty="0">
                <a:latin typeface="標楷體" pitchFamily="65" charset="-120"/>
                <a:ea typeface="標楷體" pitchFamily="65" charset="-120"/>
              </a:rPr>
              <a:t>20</a:t>
            </a:r>
            <a:r>
              <a:rPr lang="zh-TW" altLang="zh-TW" b="0" dirty="0">
                <a:latin typeface="標楷體" pitchFamily="65" charset="-120"/>
                <a:ea typeface="標楷體" pitchFamily="65" charset="-120"/>
              </a:rPr>
              <a:t>日至</a:t>
            </a:r>
            <a:r>
              <a:rPr lang="en-US" altLang="zh-TW" b="0" dirty="0">
                <a:latin typeface="標楷體" pitchFamily="65" charset="-120"/>
                <a:ea typeface="標楷體" pitchFamily="65" charset="-120"/>
              </a:rPr>
              <a:t>31</a:t>
            </a:r>
            <a:r>
              <a:rPr lang="zh-TW" altLang="zh-TW" b="0" dirty="0">
                <a:latin typeface="標楷體" pitchFamily="65" charset="-120"/>
                <a:ea typeface="標楷體" pitchFamily="65" charset="-120"/>
              </a:rPr>
              <a:t>日及</a:t>
            </a:r>
            <a:r>
              <a:rPr lang="en-US" altLang="zh-TW" b="0" dirty="0">
                <a:latin typeface="標楷體" pitchFamily="65" charset="-120"/>
                <a:ea typeface="標楷體" pitchFamily="65" charset="-120"/>
              </a:rPr>
              <a:t>6</a:t>
            </a:r>
            <a:r>
              <a:rPr lang="zh-TW" altLang="zh-TW" b="0" dirty="0">
                <a:latin typeface="標楷體" pitchFamily="65" charset="-120"/>
                <a:ea typeface="標楷體" pitchFamily="65" charset="-120"/>
              </a:rPr>
              <a:t>月</a:t>
            </a:r>
            <a:r>
              <a:rPr lang="en-US" altLang="zh-TW" b="0" dirty="0">
                <a:latin typeface="標楷體" pitchFamily="65" charset="-120"/>
                <a:ea typeface="標楷體" pitchFamily="65" charset="-120"/>
              </a:rPr>
              <a:t>8</a:t>
            </a:r>
            <a:r>
              <a:rPr lang="zh-TW" altLang="zh-TW" b="0" dirty="0">
                <a:latin typeface="標楷體" pitchFamily="65" charset="-120"/>
                <a:ea typeface="標楷體" pitchFamily="65" charset="-120"/>
              </a:rPr>
              <a:t>日，以上</a:t>
            </a:r>
            <a:r>
              <a:rPr lang="en-US" altLang="zh-TW" b="0" dirty="0">
                <a:latin typeface="標楷體" pitchFamily="65" charset="-120"/>
                <a:ea typeface="標楷體" pitchFamily="65" charset="-120"/>
              </a:rPr>
              <a:t>3</a:t>
            </a:r>
            <a:r>
              <a:rPr lang="zh-TW" altLang="zh-TW" b="0" dirty="0">
                <a:latin typeface="標楷體" pitchFamily="65" charset="-120"/>
                <a:ea typeface="標楷體" pitchFamily="65" charset="-120"/>
              </a:rPr>
              <a:t>個時段是否適用「履約期限之次日起，至機關決定限期改正前歸屬於機關之作業日數。」？</a:t>
            </a:r>
            <a:endParaRPr lang="en-US" altLang="zh-TW" b="0" dirty="0">
              <a:latin typeface="標楷體" pitchFamily="65" charset="-120"/>
              <a:ea typeface="標楷體" pitchFamily="65" charset="-120"/>
            </a:endParaRPr>
          </a:p>
          <a:p>
            <a:pPr marL="1076325" indent="-635000" algn="just">
              <a:buNone/>
            </a:pPr>
            <a:r>
              <a:rPr lang="en-US" altLang="zh-TW" b="0" dirty="0">
                <a:latin typeface="標楷體" pitchFamily="65" charset="-120"/>
                <a:ea typeface="標楷體" pitchFamily="65" charset="-120"/>
              </a:rPr>
              <a:t>(2)</a:t>
            </a:r>
            <a:r>
              <a:rPr lang="zh-TW" altLang="zh-TW" b="0" dirty="0">
                <a:latin typeface="標楷體" pitchFamily="65" charset="-120"/>
                <a:ea typeface="標楷體" pitchFamily="65" charset="-120"/>
              </a:rPr>
              <a:t>驗收及複驗期間主驗人指定之限期改正日數分別為</a:t>
            </a:r>
            <a:r>
              <a:rPr lang="en-US" altLang="zh-TW" b="0" dirty="0">
                <a:latin typeface="標楷體" pitchFamily="65" charset="-120"/>
                <a:ea typeface="標楷體" pitchFamily="65" charset="-120"/>
              </a:rPr>
              <a:t>112</a:t>
            </a:r>
            <a:r>
              <a:rPr lang="zh-TW" altLang="zh-TW" b="0" dirty="0">
                <a:latin typeface="標楷體" pitchFamily="65" charset="-120"/>
                <a:ea typeface="標楷體" pitchFamily="65" charset="-120"/>
              </a:rPr>
              <a:t>年</a:t>
            </a:r>
            <a:r>
              <a:rPr lang="en-US" altLang="zh-TW" b="0" dirty="0">
                <a:latin typeface="標楷體" pitchFamily="65" charset="-120"/>
                <a:ea typeface="標楷體" pitchFamily="65" charset="-120"/>
              </a:rPr>
              <a:t>5</a:t>
            </a:r>
            <a:r>
              <a:rPr lang="zh-TW" altLang="zh-TW" b="0" dirty="0">
                <a:latin typeface="標楷體" pitchFamily="65" charset="-120"/>
                <a:ea typeface="標楷體" pitchFamily="65" charset="-120"/>
              </a:rPr>
              <a:t>月</a:t>
            </a:r>
            <a:r>
              <a:rPr lang="en-US" altLang="zh-TW" b="0" dirty="0">
                <a:latin typeface="標楷體" pitchFamily="65" charset="-120"/>
                <a:ea typeface="標楷體" pitchFamily="65" charset="-120"/>
              </a:rPr>
              <a:t>6</a:t>
            </a:r>
            <a:r>
              <a:rPr lang="zh-TW" altLang="zh-TW" b="0" dirty="0">
                <a:latin typeface="標楷體" pitchFamily="65" charset="-120"/>
                <a:ea typeface="標楷體" pitchFamily="65" charset="-120"/>
              </a:rPr>
              <a:t>日至</a:t>
            </a:r>
            <a:r>
              <a:rPr lang="en-US" altLang="zh-TW" b="0" dirty="0">
                <a:latin typeface="標楷體" pitchFamily="65" charset="-120"/>
                <a:ea typeface="標楷體" pitchFamily="65" charset="-120"/>
              </a:rPr>
              <a:t>12</a:t>
            </a:r>
            <a:r>
              <a:rPr lang="zh-TW" altLang="zh-TW" b="0" dirty="0">
                <a:latin typeface="標楷體" pitchFamily="65" charset="-120"/>
                <a:ea typeface="標楷體" pitchFamily="65" charset="-120"/>
              </a:rPr>
              <a:t>日、</a:t>
            </a:r>
            <a:r>
              <a:rPr lang="en-US" altLang="zh-TW" b="0" dirty="0">
                <a:latin typeface="標楷體" pitchFamily="65" charset="-120"/>
                <a:ea typeface="標楷體" pitchFamily="65" charset="-120"/>
              </a:rPr>
              <a:t>5</a:t>
            </a:r>
            <a:r>
              <a:rPr lang="zh-TW" altLang="zh-TW" b="0" dirty="0">
                <a:latin typeface="標楷體" pitchFamily="65" charset="-120"/>
                <a:ea typeface="標楷體" pitchFamily="65" charset="-120"/>
              </a:rPr>
              <a:t>月</a:t>
            </a:r>
            <a:r>
              <a:rPr lang="en-US" altLang="zh-TW" b="0" dirty="0">
                <a:latin typeface="標楷體" pitchFamily="65" charset="-120"/>
                <a:ea typeface="標楷體" pitchFamily="65" charset="-120"/>
              </a:rPr>
              <a:t>13</a:t>
            </a:r>
            <a:r>
              <a:rPr lang="zh-TW" altLang="zh-TW" b="0" dirty="0">
                <a:latin typeface="標楷體" pitchFamily="65" charset="-120"/>
                <a:ea typeface="標楷體" pitchFamily="65" charset="-120"/>
              </a:rPr>
              <a:t>日至</a:t>
            </a:r>
            <a:r>
              <a:rPr lang="en-US" altLang="zh-TW" b="0" dirty="0">
                <a:latin typeface="標楷體" pitchFamily="65" charset="-120"/>
                <a:ea typeface="標楷體" pitchFamily="65" charset="-120"/>
              </a:rPr>
              <a:t>19</a:t>
            </a:r>
            <a:r>
              <a:rPr lang="zh-TW" altLang="zh-TW" b="0" dirty="0">
                <a:latin typeface="標楷體" pitchFamily="65" charset="-120"/>
                <a:ea typeface="標楷體" pitchFamily="65" charset="-120"/>
              </a:rPr>
              <a:t>日及</a:t>
            </a:r>
            <a:r>
              <a:rPr lang="en-US" altLang="zh-TW" b="0" dirty="0">
                <a:latin typeface="標楷體" pitchFamily="65" charset="-120"/>
                <a:ea typeface="標楷體" pitchFamily="65" charset="-120"/>
              </a:rPr>
              <a:t>6</a:t>
            </a:r>
            <a:r>
              <a:rPr lang="zh-TW" altLang="zh-TW" b="0" dirty="0">
                <a:latin typeface="標楷體" pitchFamily="65" charset="-120"/>
                <a:ea typeface="標楷體" pitchFamily="65" charset="-120"/>
              </a:rPr>
              <a:t>月</a:t>
            </a:r>
            <a:r>
              <a:rPr lang="en-US" altLang="zh-TW" b="0" dirty="0">
                <a:latin typeface="標楷體" pitchFamily="65" charset="-120"/>
                <a:ea typeface="標楷體" pitchFamily="65" charset="-120"/>
              </a:rPr>
              <a:t>1</a:t>
            </a:r>
            <a:r>
              <a:rPr lang="zh-TW" altLang="zh-TW" b="0" dirty="0">
                <a:latin typeface="標楷體" pitchFamily="65" charset="-120"/>
                <a:ea typeface="標楷體" pitchFamily="65" charset="-120"/>
              </a:rPr>
              <a:t>日至</a:t>
            </a:r>
            <a:r>
              <a:rPr lang="en-US" altLang="zh-TW" b="0" dirty="0">
                <a:latin typeface="標楷體" pitchFamily="65" charset="-120"/>
                <a:ea typeface="標楷體" pitchFamily="65" charset="-120"/>
              </a:rPr>
              <a:t>7</a:t>
            </a:r>
            <a:r>
              <a:rPr lang="zh-TW" altLang="zh-TW" b="0" dirty="0">
                <a:latin typeface="標楷體" pitchFamily="65" charset="-120"/>
                <a:ea typeface="標楷體" pitchFamily="65" charset="-120"/>
              </a:rPr>
              <a:t>日等</a:t>
            </a:r>
            <a:r>
              <a:rPr lang="en-US" altLang="zh-TW" b="0" dirty="0">
                <a:latin typeface="標楷體" pitchFamily="65" charset="-120"/>
                <a:ea typeface="標楷體" pitchFamily="65" charset="-120"/>
              </a:rPr>
              <a:t>3</a:t>
            </a:r>
            <a:r>
              <a:rPr lang="zh-TW" altLang="zh-TW" b="0" dirty="0">
                <a:latin typeface="標楷體" pitchFamily="65" charset="-120"/>
                <a:ea typeface="標楷體" pitchFamily="65" charset="-120"/>
              </a:rPr>
              <a:t>個期間；爰該</a:t>
            </a:r>
            <a:r>
              <a:rPr lang="en-US" altLang="zh-TW" b="0" dirty="0">
                <a:latin typeface="標楷體" pitchFamily="65" charset="-120"/>
                <a:ea typeface="標楷體" pitchFamily="65" charset="-120"/>
              </a:rPr>
              <a:t>3</a:t>
            </a:r>
            <a:r>
              <a:rPr lang="zh-TW" altLang="zh-TW" b="0" dirty="0">
                <a:latin typeface="標楷體" pitchFamily="65" charset="-120"/>
                <a:ea typeface="標楷體" pitchFamily="65" charset="-120"/>
              </a:rPr>
              <a:t>個限期改正日數期間，是否適用契約「契約或主驗人指定之限期改正日數。」？</a:t>
            </a:r>
            <a:endParaRPr lang="en-US" altLang="zh-TW" b="0" dirty="0">
              <a:latin typeface="標楷體" pitchFamily="65" charset="-120"/>
              <a:ea typeface="標楷體" pitchFamily="65" charset="-120"/>
            </a:endParaRPr>
          </a:p>
          <a:p>
            <a:pPr marL="441325" indent="0" algn="just">
              <a:buNone/>
            </a:pPr>
            <a:endParaRPr lang="en-US" altLang="zh-TW" sz="36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418269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6A6F-DDB3-E539-0894-649B65730DE7}"/>
            </a:ext>
          </a:extLst>
        </p:cNvPr>
        <p:cNvGrpSpPr/>
        <p:nvPr/>
      </p:nvGrpSpPr>
      <p:grpSpPr>
        <a:xfrm>
          <a:off x="0" y="0"/>
          <a:ext cx="0" cy="0"/>
          <a:chOff x="0" y="0"/>
          <a:chExt cx="0" cy="0"/>
        </a:xfrm>
      </p:grpSpPr>
      <p:sp>
        <p:nvSpPr>
          <p:cNvPr id="2" name="文字方塊 2">
            <a:extLst>
              <a:ext uri="{FF2B5EF4-FFF2-40B4-BE49-F238E27FC236}">
                <a16:creationId xmlns:a16="http://schemas.microsoft.com/office/drawing/2014/main" id="{DEFB8ABE-CD81-403C-ECDD-7CF0011AC94F}"/>
              </a:ext>
            </a:extLst>
          </p:cNvPr>
          <p:cNvSpPr txBox="1">
            <a:spLocks noChangeArrowheads="1"/>
          </p:cNvSpPr>
          <p:nvPr/>
        </p:nvSpPr>
        <p:spPr bwMode="auto">
          <a:xfrm>
            <a:off x="1336675" y="284386"/>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逾期日數計算</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3)</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1B7688E-035B-421C-565F-3E9140182DA7}"/>
              </a:ext>
            </a:extLst>
          </p:cNvPr>
          <p:cNvSpPr txBox="1">
            <a:spLocks/>
          </p:cNvSpPr>
          <p:nvPr/>
        </p:nvSpPr>
        <p:spPr>
          <a:xfrm>
            <a:off x="455613" y="1052736"/>
            <a:ext cx="8231187" cy="4987702"/>
          </a:xfrm>
          <a:prstGeom prst="rect">
            <a:avLst/>
          </a:prstGeom>
        </p:spPr>
        <p:txBody>
          <a:bodyPr/>
          <a:lst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a:lstStyle>
          <a:p>
            <a:pPr marL="900113" indent="-457200" algn="just">
              <a:buFont typeface="Wingdings" panose="05000000000000000000" pitchFamily="2" charset="2"/>
              <a:buChar char="Ø"/>
            </a:pPr>
            <a:r>
              <a:rPr lang="zh-TW" altLang="en-US" b="0" dirty="0">
                <a:solidFill>
                  <a:srgbClr val="1D04D2"/>
                </a:solidFill>
                <a:latin typeface="標楷體" panose="03000509000000000000" pitchFamily="65" charset="-120"/>
                <a:ea typeface="標楷體" panose="03000509000000000000" pitchFamily="65" charset="-120"/>
              </a:rPr>
              <a:t>工作月報逾期計算</a:t>
            </a:r>
            <a:endParaRPr lang="en-US" altLang="zh-TW" b="0" dirty="0">
              <a:solidFill>
                <a:srgbClr val="1D04D2"/>
              </a:solidFill>
              <a:latin typeface="標楷體" panose="03000509000000000000" pitchFamily="65" charset="-120"/>
              <a:ea typeface="標楷體" panose="03000509000000000000" pitchFamily="65" charset="-120"/>
            </a:endParaRPr>
          </a:p>
          <a:p>
            <a:pPr marL="441325" indent="0" algn="just">
              <a:spcBef>
                <a:spcPts val="1800"/>
              </a:spcBef>
              <a:buNone/>
            </a:pPr>
            <a:r>
              <a:rPr lang="zh-TW" altLang="en-US" sz="2800" b="0" dirty="0">
                <a:effectLst/>
                <a:latin typeface="標楷體" panose="03000509000000000000" pitchFamily="65" charset="-120"/>
                <a:ea typeface="標楷體" panose="03000509000000000000" pitchFamily="65" charset="-120"/>
              </a:rPr>
              <a:t>有關本機關與監造技術服務廠商簽訂合約，履約簽訂金額為</a:t>
            </a:r>
            <a:r>
              <a:rPr lang="en-US" altLang="zh-TW" sz="2800" b="0" dirty="0">
                <a:effectLst/>
                <a:latin typeface="標楷體" panose="03000509000000000000" pitchFamily="65" charset="-120"/>
                <a:ea typeface="標楷體" panose="03000509000000000000" pitchFamily="65" charset="-120"/>
              </a:rPr>
              <a:t>650</a:t>
            </a:r>
            <a:r>
              <a:rPr lang="zh-TW" altLang="en-US" sz="2800" b="0" dirty="0">
                <a:effectLst/>
                <a:latin typeface="標楷體" panose="03000509000000000000" pitchFamily="65" charset="-120"/>
                <a:ea typeface="標楷體" panose="03000509000000000000" pitchFamily="65" charset="-120"/>
              </a:rPr>
              <a:t>萬，履約期間為</a:t>
            </a:r>
            <a:r>
              <a:rPr lang="en-US" altLang="zh-TW" sz="2800" b="0" dirty="0">
                <a:effectLst/>
                <a:latin typeface="標楷體" panose="03000509000000000000" pitchFamily="65" charset="-120"/>
                <a:ea typeface="標楷體" panose="03000509000000000000" pitchFamily="65" charset="-120"/>
              </a:rPr>
              <a:t>109/8/10</a:t>
            </a:r>
            <a:r>
              <a:rPr lang="zh-TW" altLang="en-US" sz="2800" b="0" dirty="0">
                <a:effectLst/>
                <a:latin typeface="標楷體" panose="03000509000000000000" pitchFamily="65" charset="-120"/>
                <a:ea typeface="標楷體" panose="03000509000000000000" pitchFamily="65" charset="-120"/>
              </a:rPr>
              <a:t>至</a:t>
            </a:r>
            <a:r>
              <a:rPr lang="en-US" altLang="zh-TW" sz="2800" b="0" dirty="0">
                <a:effectLst/>
                <a:latin typeface="標楷體" panose="03000509000000000000" pitchFamily="65" charset="-120"/>
                <a:ea typeface="標楷體" panose="03000509000000000000" pitchFamily="65" charset="-120"/>
              </a:rPr>
              <a:t>110/11/30</a:t>
            </a:r>
            <a:r>
              <a:rPr lang="zh-TW" altLang="en-US" sz="2800" b="0" dirty="0">
                <a:effectLst/>
                <a:latin typeface="標楷體" panose="03000509000000000000" pitchFamily="65" charset="-120"/>
                <a:ea typeface="標楷體" panose="03000509000000000000" pitchFamily="65" charset="-120"/>
              </a:rPr>
              <a:t>，勞務廠商依雙方契約第八條第十七款規定，履約期間應於</a:t>
            </a:r>
            <a:r>
              <a:rPr lang="zh-TW" altLang="en-US" sz="2800" b="0" dirty="0">
                <a:solidFill>
                  <a:srgbClr val="FF0000"/>
                </a:solidFill>
                <a:effectLst/>
                <a:latin typeface="標楷體" panose="03000509000000000000" pitchFamily="65" charset="-120"/>
                <a:ea typeface="標楷體" panose="03000509000000000000" pitchFamily="65" charset="-120"/>
              </a:rPr>
              <a:t>每月五日檢送工作月報</a:t>
            </a:r>
            <a:r>
              <a:rPr lang="zh-TW" altLang="en-US" sz="2800" b="0" dirty="0">
                <a:effectLst/>
                <a:latin typeface="標楷體" panose="03000509000000000000" pitchFamily="65" charset="-120"/>
                <a:ea typeface="標楷體" panose="03000509000000000000" pitchFamily="65" charset="-120"/>
              </a:rPr>
              <a:t>，其內容包含工作事項、工作進度、工作人數及時數，惟勞務廠商</a:t>
            </a:r>
            <a:r>
              <a:rPr lang="zh-TW" altLang="en-US" sz="2800" b="0" dirty="0">
                <a:solidFill>
                  <a:srgbClr val="FF0000"/>
                </a:solidFill>
                <a:effectLst/>
                <a:latin typeface="標楷體" panose="03000509000000000000" pitchFamily="65" charset="-120"/>
                <a:ea typeface="標楷體" panose="03000509000000000000" pitchFamily="65" charset="-120"/>
              </a:rPr>
              <a:t>履約期間未依契約規定檢送工作月報</a:t>
            </a:r>
            <a:r>
              <a:rPr lang="zh-TW" altLang="en-US" sz="2800" b="0" dirty="0">
                <a:effectLst/>
                <a:latin typeface="標楷體" panose="03000509000000000000" pitchFamily="65" charset="-120"/>
                <a:ea typeface="標楷體" panose="03000509000000000000" pitchFamily="65" charset="-120"/>
              </a:rPr>
              <a:t>，經計算</a:t>
            </a:r>
            <a:r>
              <a:rPr lang="zh-TW" altLang="en-US" sz="2800" b="0" dirty="0">
                <a:solidFill>
                  <a:srgbClr val="1D04D2"/>
                </a:solidFill>
                <a:effectLst/>
                <a:latin typeface="標楷體" panose="03000509000000000000" pitchFamily="65" charset="-120"/>
                <a:ea typeface="標楷體" panose="03000509000000000000" pitchFamily="65" charset="-120"/>
              </a:rPr>
              <a:t>逾期違約天數為</a:t>
            </a:r>
            <a:r>
              <a:rPr lang="en-US" altLang="zh-TW" sz="2800" b="0" dirty="0">
                <a:solidFill>
                  <a:srgbClr val="1D04D2"/>
                </a:solidFill>
                <a:effectLst/>
                <a:latin typeface="標楷體" panose="03000509000000000000" pitchFamily="65" charset="-120"/>
                <a:ea typeface="標楷體" panose="03000509000000000000" pitchFamily="65" charset="-120"/>
              </a:rPr>
              <a:t>13,060</a:t>
            </a:r>
            <a:r>
              <a:rPr lang="zh-TW" altLang="en-US" sz="2800" b="0" dirty="0">
                <a:solidFill>
                  <a:srgbClr val="1D04D2"/>
                </a:solidFill>
                <a:effectLst/>
                <a:latin typeface="標楷體" panose="03000509000000000000" pitchFamily="65" charset="-120"/>
                <a:ea typeface="標楷體" panose="03000509000000000000" pitchFamily="65" charset="-120"/>
              </a:rPr>
              <a:t>日</a:t>
            </a:r>
            <a:r>
              <a:rPr lang="zh-TW" altLang="en-US" sz="2800" b="0" dirty="0">
                <a:effectLst/>
                <a:latin typeface="標楷體" panose="03000509000000000000" pitchFamily="65" charset="-120"/>
                <a:ea typeface="標楷體" panose="03000509000000000000" pitchFamily="65" charset="-120"/>
              </a:rPr>
              <a:t>，</a:t>
            </a:r>
            <a:r>
              <a:rPr lang="zh-TW" altLang="en-US" sz="2800" b="0" dirty="0">
                <a:solidFill>
                  <a:srgbClr val="FF0000"/>
                </a:solidFill>
                <a:effectLst/>
                <a:latin typeface="標楷體" panose="03000509000000000000" pitchFamily="65" charset="-120"/>
                <a:ea typeface="標楷體" panose="03000509000000000000" pitchFamily="65" charset="-120"/>
              </a:rPr>
              <a:t>逾期違約金</a:t>
            </a:r>
            <a:r>
              <a:rPr lang="zh-TW" altLang="en-US" sz="2800" b="0" dirty="0">
                <a:effectLst/>
                <a:latin typeface="標楷體" panose="03000509000000000000" pitchFamily="65" charset="-120"/>
                <a:ea typeface="標楷體" panose="03000509000000000000" pitchFamily="65" charset="-120"/>
              </a:rPr>
              <a:t>依規定已達</a:t>
            </a:r>
            <a:r>
              <a:rPr lang="zh-TW" altLang="en-US" sz="2800" b="0" dirty="0">
                <a:solidFill>
                  <a:srgbClr val="FF0000"/>
                </a:solidFill>
                <a:effectLst/>
                <a:latin typeface="標楷體" panose="03000509000000000000" pitchFamily="65" charset="-120"/>
                <a:ea typeface="標楷體" panose="03000509000000000000" pitchFamily="65" charset="-120"/>
              </a:rPr>
              <a:t>契約價金</a:t>
            </a:r>
            <a:r>
              <a:rPr lang="en-US" altLang="zh-TW" sz="2800" b="0" dirty="0">
                <a:solidFill>
                  <a:srgbClr val="FF0000"/>
                </a:solidFill>
                <a:effectLst/>
                <a:latin typeface="標楷體" panose="03000509000000000000" pitchFamily="65" charset="-120"/>
                <a:ea typeface="標楷體" panose="03000509000000000000" pitchFamily="65" charset="-120"/>
              </a:rPr>
              <a:t>20%</a:t>
            </a:r>
            <a:r>
              <a:rPr lang="zh-TW" altLang="en-US" sz="2800" b="0" dirty="0">
                <a:effectLst/>
                <a:latin typeface="標楷體" panose="03000509000000000000" pitchFamily="65" charset="-120"/>
                <a:ea typeface="標楷體" panose="03000509000000000000" pitchFamily="65" charset="-120"/>
              </a:rPr>
              <a:t>，廠商已完成整體工程督導作業，未繳交工作月報進行罰款，勞務廠商可能提出履約爭議，請問作法或其他案例可參考。</a:t>
            </a:r>
            <a:endParaRPr lang="en-US" altLang="zh-TW" sz="2800" b="0" dirty="0">
              <a:effectLst/>
              <a:latin typeface="標楷體" panose="03000509000000000000" pitchFamily="65" charset="-120"/>
              <a:ea typeface="標楷體" panose="03000509000000000000" pitchFamily="65" charset="-120"/>
            </a:endParaRPr>
          </a:p>
          <a:p>
            <a:pPr marL="441325" indent="0" algn="just">
              <a:buNone/>
            </a:pPr>
            <a:endParaRPr lang="en-US" altLang="zh-TW" sz="36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788968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6A6F-DDB3-E539-0894-649B65730DE7}"/>
            </a:ext>
          </a:extLst>
        </p:cNvPr>
        <p:cNvGrpSpPr/>
        <p:nvPr/>
      </p:nvGrpSpPr>
      <p:grpSpPr>
        <a:xfrm>
          <a:off x="0" y="0"/>
          <a:ext cx="0" cy="0"/>
          <a:chOff x="0" y="0"/>
          <a:chExt cx="0" cy="0"/>
        </a:xfrm>
      </p:grpSpPr>
      <p:sp>
        <p:nvSpPr>
          <p:cNvPr id="2" name="文字方塊 2">
            <a:extLst>
              <a:ext uri="{FF2B5EF4-FFF2-40B4-BE49-F238E27FC236}">
                <a16:creationId xmlns:a16="http://schemas.microsoft.com/office/drawing/2014/main" id="{DEFB8ABE-CD81-403C-ECDD-7CF0011AC94F}"/>
              </a:ext>
            </a:extLst>
          </p:cNvPr>
          <p:cNvSpPr txBox="1">
            <a:spLocks noChangeArrowheads="1"/>
          </p:cNvSpPr>
          <p:nvPr/>
        </p:nvSpPr>
        <p:spPr bwMode="auto">
          <a:xfrm>
            <a:off x="1336675" y="274553"/>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保險不符契約處置</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4)</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1B7688E-035B-421C-565F-3E9140182DA7}"/>
              </a:ext>
            </a:extLst>
          </p:cNvPr>
          <p:cNvSpPr txBox="1">
            <a:spLocks/>
          </p:cNvSpPr>
          <p:nvPr/>
        </p:nvSpPr>
        <p:spPr>
          <a:xfrm>
            <a:off x="455613" y="1052736"/>
            <a:ext cx="8231187" cy="4987702"/>
          </a:xfrm>
          <a:prstGeom prst="rect">
            <a:avLst/>
          </a:prstGeom>
        </p:spPr>
        <p:txBody>
          <a:bodyPr/>
          <a:lst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a:lstStyle>
          <a:p>
            <a:pPr marL="900113" indent="-457200" algn="just">
              <a:buFont typeface="Wingdings" panose="05000000000000000000" pitchFamily="2" charset="2"/>
              <a:buChar char="Ø"/>
            </a:pPr>
            <a:r>
              <a:rPr lang="zh-TW" altLang="en-US" b="0" dirty="0">
                <a:solidFill>
                  <a:srgbClr val="1D04D2"/>
                </a:solidFill>
                <a:latin typeface="標楷體" panose="03000509000000000000" pitchFamily="65" charset="-120"/>
                <a:ea typeface="標楷體" panose="03000509000000000000" pitchFamily="65" charset="-120"/>
              </a:rPr>
              <a:t>未依契約約定投保</a:t>
            </a:r>
            <a:endParaRPr lang="en-US" altLang="zh-TW" b="0" dirty="0">
              <a:solidFill>
                <a:srgbClr val="1D04D2"/>
              </a:solidFill>
              <a:latin typeface="標楷體" panose="03000509000000000000" pitchFamily="65" charset="-120"/>
              <a:ea typeface="標楷體" panose="03000509000000000000" pitchFamily="65" charset="-120"/>
            </a:endParaRPr>
          </a:p>
          <a:p>
            <a:pPr marL="806450" indent="0" algn="just">
              <a:spcBef>
                <a:spcPts val="1800"/>
              </a:spcBef>
              <a:buNone/>
            </a:pPr>
            <a:r>
              <a:rPr lang="zh-TW" altLang="zh-TW" sz="2800" b="0" dirty="0">
                <a:effectLst/>
                <a:latin typeface="標楷體" pitchFamily="65" charset="-120"/>
                <a:ea typeface="標楷體" pitchFamily="65" charset="-120"/>
              </a:rPr>
              <a:t>機關驗收時根據交付之財物進行驗測功能皆正常，詢問廠商是否已辦理保險，廠商當時表示已辦理，但當時</a:t>
            </a:r>
            <a:r>
              <a:rPr lang="zh-TW" altLang="zh-TW" sz="2800" b="0" dirty="0">
                <a:solidFill>
                  <a:srgbClr val="FF0000"/>
                </a:solidFill>
                <a:effectLst/>
                <a:latin typeface="標楷體" pitchFamily="65" charset="-120"/>
                <a:ea typeface="標楷體" pitchFamily="65" charset="-120"/>
              </a:rPr>
              <a:t>尚未交付保險單</a:t>
            </a:r>
            <a:r>
              <a:rPr lang="zh-TW" altLang="zh-TW" sz="2800" b="0" dirty="0">
                <a:effectLst/>
                <a:latin typeface="標楷體" pitchFamily="65" charset="-120"/>
                <a:ea typeface="標楷體" pitchFamily="65" charset="-120"/>
              </a:rPr>
              <a:t>，直到</a:t>
            </a:r>
            <a:r>
              <a:rPr lang="zh-TW" altLang="zh-TW" sz="2800" b="0" dirty="0">
                <a:solidFill>
                  <a:srgbClr val="FF0000"/>
                </a:solidFill>
                <a:effectLst/>
                <a:latin typeface="標楷體" pitchFamily="65" charset="-120"/>
                <a:ea typeface="標楷體" pitchFamily="65" charset="-120"/>
              </a:rPr>
              <a:t>過了履約期限</a:t>
            </a:r>
            <a:r>
              <a:rPr lang="zh-TW" altLang="zh-TW" sz="2800" b="0" dirty="0">
                <a:effectLst/>
                <a:latin typeface="標楷體" pitchFamily="65" charset="-120"/>
                <a:ea typeface="標楷體" pitchFamily="65" charset="-120"/>
              </a:rPr>
              <a:t>，請款時，才發現廠商</a:t>
            </a:r>
            <a:r>
              <a:rPr lang="zh-TW" altLang="zh-TW" sz="2800" b="0" dirty="0">
                <a:solidFill>
                  <a:srgbClr val="FF0000"/>
                </a:solidFill>
                <a:effectLst/>
                <a:latin typeface="標楷體" pitchFamily="65" charset="-120"/>
                <a:ea typeface="標楷體" pitchFamily="65" charset="-120"/>
              </a:rPr>
              <a:t>未辦理保險</a:t>
            </a:r>
            <a:r>
              <a:rPr lang="zh-TW" altLang="zh-TW" sz="2800" b="0" dirty="0">
                <a:effectLst/>
                <a:latin typeface="標楷體" pitchFamily="65" charset="-120"/>
                <a:ea typeface="標楷體" pitchFamily="65" charset="-120"/>
              </a:rPr>
              <a:t>，後經催促廠商補辦保險，該廠商</a:t>
            </a:r>
            <a:r>
              <a:rPr lang="zh-TW" altLang="zh-TW" sz="2800" b="0" dirty="0">
                <a:solidFill>
                  <a:srgbClr val="FF0000"/>
                </a:solidFill>
                <a:effectLst/>
                <a:latin typeface="標楷體" pitchFamily="65" charset="-120"/>
                <a:ea typeface="標楷體" pitchFamily="65" charset="-120"/>
              </a:rPr>
              <a:t>補辦保險開始日期</a:t>
            </a:r>
            <a:r>
              <a:rPr lang="zh-TW" altLang="zh-TW" sz="2800" b="0" dirty="0">
                <a:effectLst/>
                <a:latin typeface="標楷體" pitchFamily="65" charset="-120"/>
                <a:ea typeface="標楷體" pitchFamily="65" charset="-120"/>
              </a:rPr>
              <a:t>為</a:t>
            </a:r>
            <a:r>
              <a:rPr lang="zh-TW" altLang="zh-TW" sz="2800" b="0" dirty="0">
                <a:solidFill>
                  <a:srgbClr val="FF0000"/>
                </a:solidFill>
                <a:effectLst/>
                <a:latin typeface="標楷體" pitchFamily="65" charset="-120"/>
                <a:ea typeface="標楷體" pitchFamily="65" charset="-120"/>
              </a:rPr>
              <a:t>履約期限過後約</a:t>
            </a:r>
            <a:r>
              <a:rPr lang="en-US" altLang="zh-TW" sz="2800" b="0" dirty="0">
                <a:solidFill>
                  <a:srgbClr val="FF0000"/>
                </a:solidFill>
                <a:effectLst/>
                <a:latin typeface="標楷體" pitchFamily="65" charset="-120"/>
                <a:ea typeface="標楷體" pitchFamily="65" charset="-120"/>
              </a:rPr>
              <a:t>13</a:t>
            </a:r>
            <a:r>
              <a:rPr lang="zh-TW" altLang="zh-TW" sz="2800" b="0" dirty="0">
                <a:solidFill>
                  <a:srgbClr val="FF0000"/>
                </a:solidFill>
                <a:effectLst/>
                <a:latin typeface="標楷體" pitchFamily="65" charset="-120"/>
                <a:ea typeface="標楷體" pitchFamily="65" charset="-120"/>
              </a:rPr>
              <a:t>天</a:t>
            </a:r>
            <a:r>
              <a:rPr lang="en-US" altLang="zh-TW" sz="2800" b="0" dirty="0">
                <a:effectLst/>
                <a:latin typeface="標楷體" pitchFamily="65" charset="-120"/>
                <a:ea typeface="標楷體" pitchFamily="65" charset="-120"/>
              </a:rPr>
              <a:t>(</a:t>
            </a:r>
            <a:r>
              <a:rPr lang="zh-TW" altLang="zh-TW" sz="2800" b="0" dirty="0">
                <a:effectLst/>
                <a:latin typeface="標楷體" pitchFamily="65" charset="-120"/>
                <a:ea typeface="標楷體" pitchFamily="65" charset="-120"/>
              </a:rPr>
              <a:t>尚在保險期間內依照財物契約之保險規定</a:t>
            </a:r>
            <a:r>
              <a:rPr lang="en-US" altLang="zh-TW" sz="2800" b="0" dirty="0">
                <a:effectLst/>
                <a:latin typeface="標楷體" pitchFamily="65" charset="-120"/>
                <a:ea typeface="標楷體" pitchFamily="65" charset="-120"/>
              </a:rPr>
              <a:t>)</a:t>
            </a:r>
            <a:r>
              <a:rPr lang="zh-TW" altLang="zh-TW" sz="2800" b="0" dirty="0">
                <a:effectLst/>
                <a:latin typeface="標楷體" pitchFamily="65" charset="-120"/>
                <a:ea typeface="標楷體" pitchFamily="65" charset="-120"/>
              </a:rPr>
              <a:t>，本契約之保險期間規定為自設備安裝日起至履約期限屆滿</a:t>
            </a:r>
            <a:r>
              <a:rPr lang="en-US" altLang="zh-TW" sz="2800" b="0" dirty="0">
                <a:effectLst/>
                <a:latin typeface="標楷體" pitchFamily="65" charset="-120"/>
                <a:ea typeface="標楷體" pitchFamily="65" charset="-120"/>
              </a:rPr>
              <a:t>3</a:t>
            </a:r>
            <a:r>
              <a:rPr lang="zh-TW" altLang="zh-TW" sz="2800" b="0" dirty="0">
                <a:effectLst/>
                <a:latin typeface="標楷體" pitchFamily="65" charset="-120"/>
                <a:ea typeface="標楷體" pitchFamily="65" charset="-120"/>
              </a:rPr>
              <a:t>個月止</a:t>
            </a:r>
            <a:r>
              <a:rPr lang="en-US" altLang="zh-TW" sz="2800" b="0" dirty="0">
                <a:effectLst/>
                <a:latin typeface="標楷體" pitchFamily="65" charset="-120"/>
                <a:ea typeface="標楷體" pitchFamily="65" charset="-120"/>
              </a:rPr>
              <a:t>)?</a:t>
            </a:r>
          </a:p>
          <a:p>
            <a:pPr marL="441325" indent="0" algn="just">
              <a:buNone/>
            </a:pPr>
            <a:endParaRPr lang="en-US" altLang="zh-TW" sz="36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29822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6A6F-DDB3-E539-0894-649B65730DE7}"/>
            </a:ext>
          </a:extLst>
        </p:cNvPr>
        <p:cNvGrpSpPr/>
        <p:nvPr/>
      </p:nvGrpSpPr>
      <p:grpSpPr>
        <a:xfrm>
          <a:off x="0" y="0"/>
          <a:ext cx="0" cy="0"/>
          <a:chOff x="0" y="0"/>
          <a:chExt cx="0" cy="0"/>
        </a:xfrm>
      </p:grpSpPr>
      <p:sp>
        <p:nvSpPr>
          <p:cNvPr id="2" name="文字方塊 2">
            <a:extLst>
              <a:ext uri="{FF2B5EF4-FFF2-40B4-BE49-F238E27FC236}">
                <a16:creationId xmlns:a16="http://schemas.microsoft.com/office/drawing/2014/main" id="{DEFB8ABE-CD81-403C-ECDD-7CF0011AC94F}"/>
              </a:ext>
            </a:extLst>
          </p:cNvPr>
          <p:cNvSpPr txBox="1">
            <a:spLocks noChangeArrowheads="1"/>
          </p:cNvSpPr>
          <p:nvPr/>
        </p:nvSpPr>
        <p:spPr bwMode="auto">
          <a:xfrm>
            <a:off x="1336675" y="274553"/>
            <a:ext cx="5797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dirty="0">
                <a:solidFill>
                  <a:schemeClr val="tx1"/>
                </a:solidFill>
                <a:latin typeface="標楷體" panose="03000509000000000000" pitchFamily="65" charset="-120"/>
                <a:ea typeface="標楷體" panose="03000509000000000000" pitchFamily="65" charset="-120"/>
              </a:rPr>
              <a:t>保險不符契約處置</a:t>
            </a:r>
            <a:r>
              <a:rPr lang="en-US" altLang="zh-TW" sz="3600" b="0" dirty="0">
                <a:solidFill>
                  <a:schemeClr val="tx1"/>
                </a:solidFill>
                <a:latin typeface="標楷體" panose="03000509000000000000" pitchFamily="65" charset="-120"/>
                <a:ea typeface="標楷體" panose="03000509000000000000" pitchFamily="65" charset="-120"/>
              </a:rPr>
              <a:t>(</a:t>
            </a:r>
            <a:r>
              <a:rPr lang="zh-TW" altLang="en-US" sz="3600" b="0" dirty="0">
                <a:solidFill>
                  <a:schemeClr val="tx1"/>
                </a:solidFill>
                <a:latin typeface="標楷體" panose="03000509000000000000" pitchFamily="65" charset="-120"/>
                <a:ea typeface="標楷體" panose="03000509000000000000" pitchFamily="65" charset="-120"/>
              </a:rPr>
              <a:t>案例</a:t>
            </a:r>
            <a:r>
              <a:rPr lang="en-US" altLang="zh-TW" sz="3600" b="0" dirty="0">
                <a:solidFill>
                  <a:schemeClr val="tx1"/>
                </a:solidFill>
                <a:latin typeface="標楷體" panose="03000509000000000000" pitchFamily="65" charset="-120"/>
                <a:ea typeface="標楷體" panose="03000509000000000000" pitchFamily="65" charset="-120"/>
              </a:rPr>
              <a:t>5)</a:t>
            </a:r>
            <a:endParaRPr lang="zh-TW" altLang="en-US" sz="3600" b="0"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1B7688E-035B-421C-565F-3E9140182DA7}"/>
              </a:ext>
            </a:extLst>
          </p:cNvPr>
          <p:cNvSpPr txBox="1">
            <a:spLocks/>
          </p:cNvSpPr>
          <p:nvPr/>
        </p:nvSpPr>
        <p:spPr>
          <a:xfrm>
            <a:off x="455613" y="1052736"/>
            <a:ext cx="8231187" cy="4987702"/>
          </a:xfrm>
          <a:prstGeom prst="rect">
            <a:avLst/>
          </a:prstGeom>
        </p:spPr>
        <p:txBody>
          <a:bodyPr/>
          <a:lstStyle>
            <a:lvl1pPr marL="442913" indent="-442913" algn="l" rtl="0" eaLnBrk="0" fontAlgn="base" hangingPunct="0">
              <a:lnSpc>
                <a:spcPct val="90000"/>
              </a:lnSpc>
              <a:spcBef>
                <a:spcPct val="50000"/>
              </a:spcBef>
              <a:spcAft>
                <a:spcPct val="0"/>
              </a:spcAft>
              <a:buFont typeface="Wingdings" panose="05000000000000000000" pitchFamily="2" charset="2"/>
              <a:buChar char="n"/>
              <a:defRPr sz="3200" b="1">
                <a:solidFill>
                  <a:srgbClr val="000066"/>
                </a:solidFill>
                <a:latin typeface="+mn-lt"/>
                <a:ea typeface="+mn-ea"/>
                <a:cs typeface="+mn-cs"/>
              </a:defRPr>
            </a:lvl1pPr>
            <a:lvl2pPr marL="908050" indent="-285750" algn="l" rtl="0" eaLnBrk="0" fontAlgn="base" hangingPunct="0">
              <a:spcBef>
                <a:spcPct val="20000"/>
              </a:spcBef>
              <a:spcAft>
                <a:spcPct val="0"/>
              </a:spcAft>
              <a:buFont typeface="Wingdings" panose="05000000000000000000" pitchFamily="2" charset="2"/>
              <a:buChar char="–"/>
              <a:defRPr sz="2800" b="1">
                <a:solidFill>
                  <a:srgbClr val="000066"/>
                </a:solidFill>
                <a:latin typeface="+mn-lt"/>
                <a:ea typeface="+mn-ea"/>
                <a:cs typeface="+mn-cs"/>
              </a:defRPr>
            </a:lvl2pPr>
            <a:lvl3pPr marL="1316038" indent="-228600" algn="l" rtl="0" eaLnBrk="0" fontAlgn="base" hangingPunct="0">
              <a:spcBef>
                <a:spcPct val="20000"/>
              </a:spcBef>
              <a:spcAft>
                <a:spcPct val="0"/>
              </a:spcAft>
              <a:buFont typeface="Wingdings" panose="05000000000000000000" pitchFamily="2" charset="2"/>
              <a:buChar char="§"/>
              <a:defRPr sz="2400">
                <a:solidFill>
                  <a:srgbClr val="000066"/>
                </a:solidFill>
                <a:latin typeface="Times New Roman" pitchFamily="18" charset="0"/>
                <a:ea typeface="標楷體" pitchFamily="65" charset="-120"/>
                <a:cs typeface="+mn-cs"/>
              </a:defRPr>
            </a:lvl3pPr>
            <a:lvl4pPr marL="1724025"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4pPr>
            <a:lvl5pPr marL="2132013" indent="-228600" algn="l" rtl="0" eaLnBrk="0" fontAlgn="base" hangingPunct="0">
              <a:spcBef>
                <a:spcPct val="20000"/>
              </a:spcBef>
              <a:spcAft>
                <a:spcPct val="0"/>
              </a:spcAft>
              <a:buFont typeface="Wingdings" panose="05000000000000000000" pitchFamily="2" charset="2"/>
              <a:buChar char="»"/>
              <a:defRPr sz="2000">
                <a:solidFill>
                  <a:srgbClr val="000066"/>
                </a:solidFill>
                <a:latin typeface="Times New Roman" pitchFamily="18" charset="0"/>
                <a:ea typeface="標楷體" pitchFamily="65" charset="-120"/>
                <a:cs typeface="+mn-cs"/>
              </a:defRPr>
            </a:lvl5pPr>
            <a:lvl6pPr marL="25892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6pPr>
            <a:lvl7pPr marL="30464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7pPr>
            <a:lvl8pPr marL="35036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8pPr>
            <a:lvl9pPr marL="3960813" indent="-228600" algn="l" rtl="0" eaLnBrk="0" fontAlgn="base" hangingPunct="0">
              <a:spcBef>
                <a:spcPct val="20000"/>
              </a:spcBef>
              <a:spcAft>
                <a:spcPct val="0"/>
              </a:spcAft>
              <a:buFont typeface="Wingdings" pitchFamily="2" charset="2"/>
              <a:buChar char="»"/>
              <a:defRPr sz="2000">
                <a:solidFill>
                  <a:srgbClr val="000066"/>
                </a:solidFill>
                <a:latin typeface="Times New Roman" pitchFamily="18" charset="0"/>
                <a:ea typeface="標楷體" pitchFamily="65" charset="-120"/>
                <a:cs typeface="+mn-cs"/>
              </a:defRPr>
            </a:lvl9pPr>
          </a:lstStyle>
          <a:p>
            <a:pPr marL="900113" indent="-457200" algn="just">
              <a:buFont typeface="Wingdings" panose="05000000000000000000" pitchFamily="2" charset="2"/>
              <a:buChar char="Ø"/>
            </a:pPr>
            <a:r>
              <a:rPr lang="zh-TW" altLang="en-US" b="0" dirty="0">
                <a:solidFill>
                  <a:srgbClr val="1D04D2"/>
                </a:solidFill>
                <a:latin typeface="標楷體" panose="03000509000000000000" pitchFamily="65" charset="-120"/>
                <a:ea typeface="標楷體" panose="03000509000000000000" pitchFamily="65" charset="-120"/>
              </a:rPr>
              <a:t>無法投保</a:t>
            </a:r>
            <a:endParaRPr lang="en-US" altLang="zh-TW" b="0" dirty="0">
              <a:solidFill>
                <a:srgbClr val="1D04D2"/>
              </a:solidFill>
              <a:latin typeface="標楷體" panose="03000509000000000000" pitchFamily="65" charset="-120"/>
              <a:ea typeface="標楷體" panose="03000509000000000000" pitchFamily="65" charset="-120"/>
            </a:endParaRPr>
          </a:p>
          <a:p>
            <a:pPr marL="895350" indent="0" algn="just">
              <a:buNone/>
            </a:pPr>
            <a:r>
              <a:rPr lang="zh-TW" altLang="zh-TW" sz="2800" b="0" kern="100" dirty="0">
                <a:effectLst/>
                <a:latin typeface="標楷體" panose="03000509000000000000" pitchFamily="65" charset="-120"/>
                <a:ea typeface="標楷體" panose="03000509000000000000" pitchFamily="65" charset="-120"/>
                <a:cs typeface="Times New Roman" panose="02020603050405020304" pitchFamily="18" charset="0"/>
              </a:rPr>
              <a:t>廠商承攬學校教育參訪採購案，契約規範有明定，需投保</a:t>
            </a:r>
            <a:r>
              <a:rPr lang="en-US" altLang="zh-TW" sz="2800" b="0" kern="100" dirty="0">
                <a:effectLst/>
                <a:latin typeface="標楷體" panose="03000509000000000000" pitchFamily="65" charset="-120"/>
                <a:ea typeface="標楷體" panose="03000509000000000000" pitchFamily="65" charset="-120"/>
                <a:cs typeface="Times New Roman" panose="02020603050405020304" pitchFamily="18" charset="0"/>
              </a:rPr>
              <a:t>200</a:t>
            </a:r>
            <a:r>
              <a:rPr lang="zh-TW" altLang="zh-TW" sz="2800" b="0" kern="100" dirty="0">
                <a:effectLst/>
                <a:latin typeface="標楷體" panose="03000509000000000000" pitchFamily="65" charset="-120"/>
                <a:ea typeface="標楷體" panose="03000509000000000000" pitchFamily="65" charset="-120"/>
                <a:cs typeface="Times New Roman" panose="02020603050405020304" pitchFamily="18" charset="0"/>
              </a:rPr>
              <a:t>萬平安保險及</a:t>
            </a:r>
            <a:r>
              <a:rPr lang="en-US" altLang="zh-TW" sz="2800" b="0" kern="100" dirty="0">
                <a:effectLst/>
                <a:latin typeface="標楷體" panose="03000509000000000000" pitchFamily="65" charset="-120"/>
                <a:ea typeface="標楷體" panose="03000509000000000000" pitchFamily="65" charset="-120"/>
                <a:cs typeface="Times New Roman" panose="02020603050405020304" pitchFamily="18" charset="0"/>
              </a:rPr>
              <a:t>20</a:t>
            </a:r>
            <a:r>
              <a:rPr lang="zh-TW" altLang="zh-TW" sz="2800" b="0" kern="100" dirty="0">
                <a:effectLst/>
                <a:latin typeface="標楷體" panose="03000509000000000000" pitchFamily="65" charset="-120"/>
                <a:ea typeface="標楷體" panose="03000509000000000000" pitchFamily="65" charset="-120"/>
                <a:cs typeface="Times New Roman" panose="02020603050405020304" pitchFamily="18" charset="0"/>
              </a:rPr>
              <a:t>萬元醫療險及海外救助險等。</a:t>
            </a:r>
          </a:p>
          <a:p>
            <a:pPr marL="895350" indent="0" algn="just">
              <a:spcBef>
                <a:spcPts val="0"/>
              </a:spcBef>
              <a:buNone/>
            </a:pP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因該校學生已有學生平安保險，經</a:t>
            </a:r>
            <a:r>
              <a:rPr lang="zh-TW" altLang="zh-TW" sz="2800" b="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保險公司表示</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無法</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再</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核保</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學生</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契約</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所訂平安保險及醫療險，亦部分教師自行於行程前另行加保平安險及醫療險等，致保險公司以已逾投保理賠上限無法核保。</a:t>
            </a:r>
            <a:r>
              <a:rPr lang="en-US" altLang="zh-TW" sz="2800" b="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屬保險公司無法納保</a:t>
            </a:r>
            <a:r>
              <a:rPr lang="en-US" altLang="zh-TW" sz="2800" b="0"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endParaRPr>
          </a:p>
          <a:p>
            <a:pPr marL="895350" indent="0" algn="just">
              <a:spcBef>
                <a:spcPts val="0"/>
              </a:spcBef>
              <a:buNone/>
            </a:pP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現機關辦理驗收決算，有關</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保險費</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部分是否可以扣除未核保人員金額以</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減價收受</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方式辦理決算給付價金又</a:t>
            </a:r>
            <a:r>
              <a:rPr lang="zh-TW" altLang="zh-TW" sz="2800" b="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或</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者是仍</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本契約總價金</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之</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給付</a:t>
            </a:r>
            <a:r>
              <a:rPr lang="zh-TW" altLang="zh-TW" sz="2800" b="0" kern="100" dirty="0">
                <a:latin typeface="標楷體" panose="03000509000000000000" pitchFamily="65" charset="-120"/>
                <a:ea typeface="標楷體" panose="03000509000000000000" pitchFamily="65" charset="-120"/>
                <a:cs typeface="Times New Roman" panose="02020603050405020304" pitchFamily="18" charset="0"/>
              </a:rPr>
              <a:t>方式廠商，</a:t>
            </a:r>
            <a:r>
              <a:rPr lang="zh-TW" altLang="zh-TW" sz="2800" b="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不扣除未納保人員金額</a:t>
            </a:r>
            <a:r>
              <a:rPr lang="en-US" altLang="zh-TW" sz="2800" b="0" kern="100" dirty="0">
                <a:latin typeface="標楷體" panose="03000509000000000000" pitchFamily="65" charset="-120"/>
                <a:ea typeface="標楷體" panose="03000509000000000000" pitchFamily="65" charset="-120"/>
                <a:cs typeface="Times New Roman" panose="02020603050405020304" pitchFamily="18" charset="0"/>
              </a:rPr>
              <a:t>?</a:t>
            </a:r>
          </a:p>
          <a:p>
            <a:pPr marL="441325" indent="0" algn="just">
              <a:buNone/>
            </a:pPr>
            <a:endParaRPr lang="en-US" altLang="zh-TW" sz="36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000021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0A720F1-0BB4-4ED2-93DD-F09A943F8C54}"/>
              </a:ext>
            </a:extLst>
          </p:cNvPr>
          <p:cNvSpPr>
            <a:spLocks noChangeArrowheads="1"/>
          </p:cNvSpPr>
          <p:nvPr/>
        </p:nvSpPr>
        <p:spPr bwMode="auto">
          <a:xfrm>
            <a:off x="534988" y="282575"/>
            <a:ext cx="82311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Tx/>
              <a:buNone/>
            </a:pPr>
            <a:endParaRPr lang="zh-TW" altLang="zh-TW" sz="4800" b="0">
              <a:solidFill>
                <a:srgbClr val="993300"/>
              </a:solidFill>
              <a:ea typeface="全真疊黑體"/>
              <a:cs typeface="全真疊黑體"/>
            </a:endParaRPr>
          </a:p>
        </p:txBody>
      </p:sp>
      <p:sp>
        <p:nvSpPr>
          <p:cNvPr id="139267" name="文字方塊 2">
            <a:extLst>
              <a:ext uri="{FF2B5EF4-FFF2-40B4-BE49-F238E27FC236}">
                <a16:creationId xmlns:a16="http://schemas.microsoft.com/office/drawing/2014/main" id="{3BBBC38C-0213-4C62-99FF-55C1113DC5CC}"/>
              </a:ext>
            </a:extLst>
          </p:cNvPr>
          <p:cNvSpPr txBox="1">
            <a:spLocks noChangeArrowheads="1"/>
          </p:cNvSpPr>
          <p:nvPr/>
        </p:nvSpPr>
        <p:spPr bwMode="auto">
          <a:xfrm>
            <a:off x="3451225" y="147638"/>
            <a:ext cx="2663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4800" b="0">
                <a:solidFill>
                  <a:schemeClr val="tx1"/>
                </a:solidFill>
                <a:latin typeface="Calibri" panose="020F0502020204030204" pitchFamily="34" charset="0"/>
                <a:ea typeface="標楷體" panose="03000509000000000000" pitchFamily="65" charset="-120"/>
              </a:rPr>
              <a:t>結     語</a:t>
            </a:r>
          </a:p>
        </p:txBody>
      </p:sp>
      <p:sp>
        <p:nvSpPr>
          <p:cNvPr id="139268" name="文字方塊 3">
            <a:extLst>
              <a:ext uri="{FF2B5EF4-FFF2-40B4-BE49-F238E27FC236}">
                <a16:creationId xmlns:a16="http://schemas.microsoft.com/office/drawing/2014/main" id="{F0359774-3129-451A-B65B-64702AC0F494}"/>
              </a:ext>
            </a:extLst>
          </p:cNvPr>
          <p:cNvSpPr txBox="1">
            <a:spLocks noChangeArrowheads="1"/>
          </p:cNvSpPr>
          <p:nvPr/>
        </p:nvSpPr>
        <p:spPr bwMode="auto">
          <a:xfrm>
            <a:off x="363538" y="1228725"/>
            <a:ext cx="85153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ts val="800"/>
              </a:spcBef>
              <a:buFont typeface="Wingdings" panose="05000000000000000000" pitchFamily="2" charset="2"/>
              <a:buChar char="Ø"/>
            </a:pPr>
            <a:r>
              <a:rPr lang="zh-TW" altLang="en-US" sz="2800" b="0">
                <a:solidFill>
                  <a:schemeClr val="tx1"/>
                </a:solidFill>
                <a:latin typeface="Calibri" panose="020F0502020204030204" pitchFamily="34" charset="0"/>
                <a:ea typeface="標楷體" panose="03000509000000000000" pitchFamily="65" charset="-120"/>
              </a:rPr>
              <a:t>辦理採購人員於不違反政府採購法規定之範圍內，</a:t>
            </a:r>
            <a:endParaRPr lang="en-US" altLang="zh-TW" sz="28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80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    得基於公共利益、採購效益或專業判斷之考量，為</a:t>
            </a:r>
            <a:endParaRPr lang="en-US" altLang="zh-TW" sz="28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80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    適當之採購決定，為政府採購法第六條第三項所明</a:t>
            </a:r>
            <a:endParaRPr lang="en-US" altLang="zh-TW" sz="28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80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    訂，故採購人員依上述規定所為之採購決定，會計</a:t>
            </a:r>
            <a:endParaRPr lang="en-US" altLang="zh-TW" sz="28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80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    人員應予尊重。</a:t>
            </a:r>
            <a:r>
              <a:rPr lang="en-US" altLang="zh-TW" sz="2800" b="0">
                <a:solidFill>
                  <a:schemeClr val="tx1"/>
                </a:solidFill>
                <a:latin typeface="Calibri" panose="020F0502020204030204" pitchFamily="34" charset="0"/>
                <a:ea typeface="標楷體" panose="03000509000000000000" pitchFamily="65" charset="-120"/>
              </a:rPr>
              <a:t>(</a:t>
            </a:r>
            <a:r>
              <a:rPr lang="zh-TW" altLang="en-US" sz="2800" b="0">
                <a:solidFill>
                  <a:schemeClr val="tx1"/>
                </a:solidFill>
                <a:latin typeface="Calibri" panose="020F0502020204030204" pitchFamily="34" charset="0"/>
                <a:ea typeface="標楷體" panose="03000509000000000000" pitchFamily="65" charset="-120"/>
              </a:rPr>
              <a:t>行政院主計處</a:t>
            </a:r>
            <a:r>
              <a:rPr lang="en-US" altLang="zh-TW" sz="2800" b="0">
                <a:solidFill>
                  <a:schemeClr val="tx1"/>
                </a:solidFill>
                <a:latin typeface="Calibri" panose="020F0502020204030204" pitchFamily="34" charset="0"/>
                <a:ea typeface="標楷體" panose="03000509000000000000" pitchFamily="65" charset="-120"/>
              </a:rPr>
              <a:t>88</a:t>
            </a:r>
            <a:r>
              <a:rPr lang="zh-TW" altLang="en-US" sz="2800" b="0">
                <a:solidFill>
                  <a:schemeClr val="tx1"/>
                </a:solidFill>
                <a:latin typeface="Calibri" panose="020F0502020204030204" pitchFamily="34" charset="0"/>
                <a:ea typeface="標楷體" panose="03000509000000000000" pitchFamily="65" charset="-120"/>
              </a:rPr>
              <a:t>年</a:t>
            </a:r>
            <a:r>
              <a:rPr lang="en-US" altLang="zh-TW" sz="2800" b="0">
                <a:solidFill>
                  <a:schemeClr val="tx1"/>
                </a:solidFill>
                <a:latin typeface="Calibri" panose="020F0502020204030204" pitchFamily="34" charset="0"/>
                <a:ea typeface="標楷體" panose="03000509000000000000" pitchFamily="65" charset="-120"/>
              </a:rPr>
              <a:t>7</a:t>
            </a:r>
            <a:r>
              <a:rPr lang="zh-TW" altLang="en-US" sz="2800" b="0">
                <a:solidFill>
                  <a:schemeClr val="tx1"/>
                </a:solidFill>
                <a:latin typeface="Calibri" panose="020F0502020204030204" pitchFamily="34" charset="0"/>
                <a:ea typeface="標楷體" panose="03000509000000000000" pitchFamily="65" charset="-120"/>
              </a:rPr>
              <a:t>月</a:t>
            </a:r>
            <a:r>
              <a:rPr lang="en-US" altLang="zh-TW" sz="2800" b="0">
                <a:solidFill>
                  <a:schemeClr val="tx1"/>
                </a:solidFill>
                <a:latin typeface="Calibri" panose="020F0502020204030204" pitchFamily="34" charset="0"/>
                <a:ea typeface="標楷體" panose="03000509000000000000" pitchFamily="65" charset="-120"/>
              </a:rPr>
              <a:t>7</a:t>
            </a:r>
            <a:r>
              <a:rPr lang="zh-TW" altLang="en-US" sz="2800" b="0">
                <a:solidFill>
                  <a:schemeClr val="tx1"/>
                </a:solidFill>
                <a:latin typeface="Calibri" panose="020F0502020204030204" pitchFamily="34" charset="0"/>
                <a:ea typeface="標楷體" panose="03000509000000000000" pitchFamily="65" charset="-120"/>
              </a:rPr>
              <a:t>日台</a:t>
            </a:r>
            <a:r>
              <a:rPr lang="en-US" altLang="zh-TW" sz="2800" b="0">
                <a:solidFill>
                  <a:schemeClr val="tx1"/>
                </a:solidFill>
                <a:latin typeface="Calibri" panose="020F0502020204030204" pitchFamily="34" charset="0"/>
                <a:ea typeface="標楷體" panose="03000509000000000000" pitchFamily="65" charset="-120"/>
              </a:rPr>
              <a:t>88</a:t>
            </a:r>
            <a:r>
              <a:rPr lang="zh-TW" altLang="en-US" sz="2800" b="0">
                <a:solidFill>
                  <a:schemeClr val="tx1"/>
                </a:solidFill>
                <a:latin typeface="Calibri" panose="020F0502020204030204" pitchFamily="34" charset="0"/>
                <a:ea typeface="標楷體" panose="03000509000000000000" pitchFamily="65" charset="-120"/>
              </a:rPr>
              <a:t>處會</a:t>
            </a:r>
            <a:endParaRPr lang="en-US" altLang="zh-TW" sz="28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80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    字第</a:t>
            </a:r>
            <a:r>
              <a:rPr lang="en-US" altLang="zh-TW" sz="2800" b="0">
                <a:solidFill>
                  <a:schemeClr val="tx1"/>
                </a:solidFill>
                <a:latin typeface="Calibri" panose="020F0502020204030204" pitchFamily="34" charset="0"/>
                <a:ea typeface="標楷體" panose="03000509000000000000" pitchFamily="65" charset="-120"/>
              </a:rPr>
              <a:t>05943</a:t>
            </a:r>
            <a:r>
              <a:rPr lang="zh-TW" altLang="en-US" sz="2800" b="0">
                <a:solidFill>
                  <a:schemeClr val="tx1"/>
                </a:solidFill>
                <a:latin typeface="Calibri" panose="020F0502020204030204" pitchFamily="34" charset="0"/>
                <a:ea typeface="標楷體" panose="03000509000000000000" pitchFamily="65" charset="-120"/>
              </a:rPr>
              <a:t>號函</a:t>
            </a:r>
            <a:r>
              <a:rPr lang="en-US" altLang="zh-TW" sz="2800" b="0">
                <a:solidFill>
                  <a:schemeClr val="tx1"/>
                </a:solidFill>
                <a:latin typeface="Calibri" panose="020F0502020204030204" pitchFamily="34" charset="0"/>
                <a:ea typeface="標楷體" panose="03000509000000000000" pitchFamily="65" charset="-120"/>
              </a:rPr>
              <a:t>)</a:t>
            </a:r>
          </a:p>
          <a:p>
            <a:pPr eaLnBrk="1" hangingPunct="1">
              <a:lnSpc>
                <a:spcPct val="100000"/>
              </a:lnSpc>
              <a:spcBef>
                <a:spcPts val="800"/>
              </a:spcBef>
              <a:buFont typeface="Wingdings" panose="05000000000000000000" pitchFamily="2" charset="2"/>
              <a:buChar char="Ø"/>
            </a:pPr>
            <a:r>
              <a:rPr lang="zh-TW" altLang="en-US" sz="2800" b="0">
                <a:solidFill>
                  <a:schemeClr val="tx1"/>
                </a:solidFill>
                <a:latin typeface="Calibri" panose="020F0502020204030204" pitchFamily="34" charset="0"/>
                <a:ea typeface="標楷體" panose="03000509000000000000" pitchFamily="65" charset="-120"/>
              </a:rPr>
              <a:t>惟監辦人員發現承辦單位辦理採購過程，確有違反</a:t>
            </a:r>
            <a:endParaRPr lang="en-US" altLang="zh-TW" sz="2800" b="0">
              <a:solidFill>
                <a:schemeClr val="tx1"/>
              </a:solidFill>
              <a:latin typeface="Calibri" panose="020F0502020204030204" pitchFamily="34" charset="0"/>
              <a:ea typeface="標楷體" panose="03000509000000000000" pitchFamily="65" charset="-120"/>
            </a:endParaRPr>
          </a:p>
          <a:p>
            <a:pPr eaLnBrk="1" hangingPunct="1">
              <a:lnSpc>
                <a:spcPct val="100000"/>
              </a:lnSpc>
              <a:spcBef>
                <a:spcPts val="800"/>
              </a:spcBef>
              <a:buFont typeface="Arial" panose="020B0604020202020204" pitchFamily="34" charset="0"/>
              <a:buNone/>
            </a:pPr>
            <a:r>
              <a:rPr lang="zh-TW" altLang="en-US" sz="2800" b="0">
                <a:solidFill>
                  <a:schemeClr val="tx1"/>
                </a:solidFill>
                <a:latin typeface="Calibri" panose="020F0502020204030204" pitchFamily="34" charset="0"/>
                <a:ea typeface="標楷體" panose="03000509000000000000" pitchFamily="65" charset="-120"/>
              </a:rPr>
              <a:t>    法令情事，應提出意見。</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14299C7-9D15-4F6D-AA23-5E3ECAF2CDA6}"/>
              </a:ext>
            </a:extLst>
          </p:cNvPr>
          <p:cNvSpPr>
            <a:spLocks noChangeArrowheads="1"/>
          </p:cNvSpPr>
          <p:nvPr/>
        </p:nvSpPr>
        <p:spPr bwMode="auto">
          <a:xfrm>
            <a:off x="565150" y="2779713"/>
            <a:ext cx="823118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Tx/>
              <a:buNone/>
            </a:pPr>
            <a:r>
              <a:rPr lang="zh-TW" altLang="en-US" sz="5600" b="0" dirty="0">
                <a:solidFill>
                  <a:srgbClr val="993300"/>
                </a:solidFill>
                <a:latin typeface="標楷體" panose="03000509000000000000" pitchFamily="65" charset="-120"/>
                <a:ea typeface="標楷體" panose="03000509000000000000" pitchFamily="65" charset="-120"/>
                <a:cs typeface="全真疊黑體"/>
              </a:rPr>
              <a:t>簡報完畢 敬請指教</a:t>
            </a:r>
            <a:endParaRPr lang="zh-TW" altLang="en-US" sz="4800" b="0" dirty="0">
              <a:solidFill>
                <a:srgbClr val="993300"/>
              </a:solidFill>
              <a:latin typeface="標楷體" panose="03000509000000000000" pitchFamily="65" charset="-120"/>
              <a:ea typeface="標楷體" panose="03000509000000000000" pitchFamily="65" charset="-120"/>
              <a:cs typeface="全真疊黑體"/>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50C7E-9378-93BB-6F7D-7E472F73F99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657D911A-9342-3C48-AE22-1C2B5C46A50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機關委託專業服務廠商評選及計費辦法</a:t>
            </a:r>
            <a:endParaRPr lang="zh-TW" altLang="en-US"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54E33705-D84E-0A10-BE3D-F0AC8945C92C}"/>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987425" indent="0">
              <a:lnSpc>
                <a:spcPct val="100000"/>
              </a:lnSpc>
              <a:spcBef>
                <a:spcPts val="600"/>
              </a:spcBef>
              <a:buNone/>
            </a:pPr>
            <a:r>
              <a:rPr lang="zh-TW" altLang="zh-TW" dirty="0">
                <a:latin typeface="標楷體" panose="03000509000000000000" pitchFamily="65" charset="-120"/>
                <a:ea typeface="標楷體" panose="03000509000000000000" pitchFamily="65" charset="-120"/>
              </a:rPr>
              <a:t>本法第二十二條第一項第九款所稱專業服務，指提供專門知識或技藝之服務；包括法律、會計、財務、地政、醫療、保健、防疫或病蟲害防治、文化藝術、研究發展</a:t>
            </a:r>
            <a:r>
              <a:rPr lang="zh-TW" altLang="zh-TW" strike="dblStrike" dirty="0">
                <a:solidFill>
                  <a:srgbClr val="FF0000"/>
                </a:solidFill>
                <a:latin typeface="標楷體" panose="03000509000000000000" pitchFamily="65" charset="-120"/>
                <a:ea typeface="標楷體" panose="03000509000000000000" pitchFamily="65" charset="-120"/>
              </a:rPr>
              <a:t>、社會福利</a:t>
            </a:r>
            <a:r>
              <a:rPr lang="zh-TW" altLang="zh-TW" dirty="0">
                <a:latin typeface="標楷體" panose="03000509000000000000" pitchFamily="65" charset="-120"/>
                <a:ea typeface="標楷體" panose="03000509000000000000" pitchFamily="65" charset="-120"/>
              </a:rPr>
              <a:t>及其他與提供專門知識或技藝有關之服務。</a:t>
            </a:r>
            <a:r>
              <a:rPr lang="zh-TW" altLang="en-US" dirty="0">
                <a:latin typeface="標楷體" panose="03000509000000000000" pitchFamily="65" charset="-120"/>
                <a:ea typeface="標楷體" panose="03000509000000000000" pitchFamily="65" charset="-120"/>
              </a:rPr>
              <a:t>（</a:t>
            </a:r>
            <a:r>
              <a:rPr lang="en-US" altLang="zh-TW" spc="-150" dirty="0">
                <a:solidFill>
                  <a:srgbClr val="FF0000"/>
                </a:solidFill>
                <a:latin typeface="標楷體" pitchFamily="65" charset="-120"/>
                <a:ea typeface="標楷體" pitchFamily="65" charset="-120"/>
              </a:rPr>
              <a:t>§3</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987425" indent="0" algn="just">
              <a:spcBef>
                <a:spcPts val="600"/>
              </a:spcBef>
              <a:buNone/>
            </a:pP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6214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EA26C-5765-BFF5-2164-7D0D2D83B546}"/>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5B7103BF-0A92-5CF1-118F-B62A6533ABFD}"/>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機關委託專業服務廠商評選及計費辦法</a:t>
            </a:r>
            <a:endParaRPr lang="zh-TW" altLang="en-US"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0CAC3A3F-5B66-09A5-23D6-34B43917675C}"/>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987425" indent="0" algn="just">
              <a:lnSpc>
                <a:spcPct val="100000"/>
              </a:lnSpc>
              <a:spcBef>
                <a:spcPts val="600"/>
              </a:spcBef>
              <a:buNone/>
            </a:pPr>
            <a:r>
              <a:rPr lang="zh-TW" altLang="zh-TW" sz="2800" dirty="0">
                <a:latin typeface="標楷體" panose="03000509000000000000" pitchFamily="65" charset="-120"/>
                <a:ea typeface="標楷體" panose="03000509000000000000" pitchFamily="65" charset="-120"/>
              </a:rPr>
              <a:t>機關與評選優勝廠商之議價，應依下列方式辦理，並載明於招標文件：</a:t>
            </a:r>
            <a:r>
              <a:rPr lang="zh-TW" altLang="en-US" sz="2800" dirty="0">
                <a:latin typeface="標楷體" panose="03000509000000000000" pitchFamily="65" charset="-120"/>
                <a:ea typeface="標楷體" panose="03000509000000000000" pitchFamily="65" charset="-120"/>
              </a:rPr>
              <a:t>（</a:t>
            </a:r>
            <a:r>
              <a:rPr lang="en-US" altLang="zh-TW" sz="2800" spc="-150" dirty="0">
                <a:solidFill>
                  <a:srgbClr val="FF0000"/>
                </a:solidFill>
                <a:latin typeface="標楷體" pitchFamily="65" charset="-120"/>
                <a:ea typeface="標楷體" pitchFamily="65" charset="-120"/>
              </a:rPr>
              <a:t>§8</a:t>
            </a:r>
            <a:r>
              <a:rPr lang="zh-TW" altLang="en-US" sz="2800"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1700213" indent="-712788" algn="just">
              <a:spcBef>
                <a:spcPts val="600"/>
              </a:spcBef>
              <a:buNone/>
            </a:pPr>
            <a:r>
              <a:rPr lang="zh-TW" altLang="zh-TW" sz="2700" b="0" dirty="0">
                <a:latin typeface="標楷體" panose="03000509000000000000" pitchFamily="65" charset="-120"/>
                <a:ea typeface="標楷體" panose="03000509000000000000" pitchFamily="65" charset="-120"/>
              </a:rPr>
              <a:t>二、優勝廠商</a:t>
            </a:r>
            <a:r>
              <a:rPr lang="zh-TW" altLang="zh-TW" sz="2700" b="0" u="sng" dirty="0">
                <a:latin typeface="標楷體" panose="03000509000000000000" pitchFamily="65" charset="-120"/>
                <a:ea typeface="標楷體" panose="03000509000000000000" pitchFamily="65" charset="-120"/>
              </a:rPr>
              <a:t>有</a:t>
            </a:r>
            <a:r>
              <a:rPr lang="zh-TW" altLang="zh-TW" sz="2700" b="0" dirty="0">
                <a:latin typeface="標楷體" panose="03000509000000000000" pitchFamily="65" charset="-120"/>
                <a:ea typeface="標楷體" panose="03000509000000000000" pitchFamily="65" charset="-120"/>
              </a:rPr>
              <a:t>二家以上者，依優勝</a:t>
            </a:r>
            <a:r>
              <a:rPr lang="zh-TW" altLang="zh-TW" sz="2700" b="0" u="sng" dirty="0">
                <a:latin typeface="標楷體" panose="03000509000000000000" pitchFamily="65" charset="-120"/>
                <a:ea typeface="標楷體" panose="03000509000000000000" pitchFamily="65" charset="-120"/>
              </a:rPr>
              <a:t>順</a:t>
            </a:r>
            <a:r>
              <a:rPr lang="zh-TW" altLang="zh-TW" sz="2700" b="0" dirty="0">
                <a:latin typeface="標楷體" panose="03000509000000000000" pitchFamily="65" charset="-120"/>
                <a:ea typeface="標楷體" panose="03000509000000000000" pitchFamily="65" charset="-120"/>
              </a:rPr>
              <a:t>序，自最優勝者起，依序以議價方式辦理。但有二家以上廠商為同一優勝</a:t>
            </a:r>
            <a:r>
              <a:rPr lang="zh-TW" altLang="zh-TW" sz="2700" b="0" u="sng" dirty="0">
                <a:latin typeface="標楷體" panose="03000509000000000000" pitchFamily="65" charset="-120"/>
                <a:ea typeface="標楷體" panose="03000509000000000000" pitchFamily="65" charset="-120"/>
              </a:rPr>
              <a:t>順</a:t>
            </a:r>
            <a:r>
              <a:rPr lang="zh-TW" altLang="zh-TW" sz="2700" b="0" dirty="0">
                <a:latin typeface="標楷體" panose="03000509000000000000" pitchFamily="65" charset="-120"/>
                <a:ea typeface="標楷體" panose="03000509000000000000" pitchFamily="65" charset="-120"/>
              </a:rPr>
              <a:t>序者，</a:t>
            </a:r>
            <a:r>
              <a:rPr lang="zh-TW" altLang="zh-TW" sz="2700" u="sng" dirty="0">
                <a:solidFill>
                  <a:srgbClr val="FF0000"/>
                </a:solidFill>
                <a:latin typeface="標楷體" panose="03000509000000000000" pitchFamily="65" charset="-120"/>
                <a:ea typeface="標楷體" panose="03000509000000000000" pitchFamily="65" charset="-120"/>
              </a:rPr>
              <a:t>擇配分最高之評選項目之得分合計值較高者</a:t>
            </a:r>
            <a:r>
              <a:rPr lang="zh-TW" altLang="zh-TW" sz="2700" u="sng" dirty="0">
                <a:latin typeface="標楷體" panose="03000509000000000000" pitchFamily="65" charset="-120"/>
                <a:ea typeface="標楷體" panose="03000509000000000000" pitchFamily="65" charset="-120"/>
              </a:rPr>
              <a:t>，優先議價；如配分最高之評選項目有</a:t>
            </a:r>
            <a:r>
              <a:rPr lang="zh-TW" altLang="zh-TW" sz="2700" u="sng" dirty="0">
                <a:solidFill>
                  <a:srgbClr val="0000FF"/>
                </a:solidFill>
                <a:latin typeface="標楷體" panose="03000509000000000000" pitchFamily="65" charset="-120"/>
                <a:ea typeface="標楷體" panose="03000509000000000000" pitchFamily="65" charset="-120"/>
              </a:rPr>
              <a:t>兩項以上者</a:t>
            </a:r>
            <a:r>
              <a:rPr lang="zh-TW" altLang="zh-TW" sz="2700" u="sng" dirty="0">
                <a:latin typeface="標楷體" panose="03000509000000000000" pitchFamily="65" charset="-120"/>
                <a:ea typeface="標楷體" panose="03000509000000000000" pitchFamily="65" charset="-120"/>
              </a:rPr>
              <a:t>，以該等項目得分</a:t>
            </a:r>
            <a:r>
              <a:rPr lang="zh-TW" altLang="zh-TW" sz="2700" u="sng" dirty="0">
                <a:solidFill>
                  <a:srgbClr val="0000FF"/>
                </a:solidFill>
                <a:latin typeface="標楷體" panose="03000509000000000000" pitchFamily="65" charset="-120"/>
                <a:ea typeface="標楷體" panose="03000509000000000000" pitchFamily="65" charset="-120"/>
              </a:rPr>
              <a:t>合計值較高</a:t>
            </a:r>
            <a:r>
              <a:rPr lang="zh-TW" altLang="zh-TW" sz="2700" u="sng" dirty="0">
                <a:latin typeface="標楷體" panose="03000509000000000000" pitchFamily="65" charset="-120"/>
                <a:ea typeface="標楷體" panose="03000509000000000000" pitchFamily="65" charset="-120"/>
              </a:rPr>
              <a:t>者，優先議價；得分仍</a:t>
            </a:r>
            <a:r>
              <a:rPr lang="zh-TW" altLang="zh-TW" sz="2700" u="sng" dirty="0">
                <a:solidFill>
                  <a:srgbClr val="FF0000"/>
                </a:solidFill>
                <a:latin typeface="標楷體" panose="03000509000000000000" pitchFamily="65" charset="-120"/>
                <a:ea typeface="標楷體" panose="03000509000000000000" pitchFamily="65" charset="-120"/>
              </a:rPr>
              <a:t>相同者</a:t>
            </a:r>
            <a:r>
              <a:rPr lang="zh-TW" altLang="zh-TW" sz="2700" u="sng" dirty="0">
                <a:latin typeface="標楷體" panose="03000509000000000000" pitchFamily="65" charset="-120"/>
                <a:ea typeface="標楷體" panose="03000509000000000000" pitchFamily="65" charset="-120"/>
              </a:rPr>
              <a:t>，就</a:t>
            </a:r>
            <a:r>
              <a:rPr lang="zh-TW" altLang="zh-TW" sz="2700" u="sng" dirty="0">
                <a:solidFill>
                  <a:srgbClr val="0000FF"/>
                </a:solidFill>
                <a:latin typeface="標楷體" panose="03000509000000000000" pitchFamily="65" charset="-120"/>
                <a:ea typeface="標楷體" panose="03000509000000000000" pitchFamily="65" charset="-120"/>
              </a:rPr>
              <a:t>該等廠商</a:t>
            </a:r>
            <a:r>
              <a:rPr lang="zh-TW" altLang="zh-TW" sz="2700" u="sng" dirty="0">
                <a:solidFill>
                  <a:srgbClr val="FF0000"/>
                </a:solidFill>
                <a:latin typeface="標楷體" panose="03000509000000000000" pitchFamily="65" charset="-120"/>
                <a:ea typeface="標楷體" panose="03000509000000000000" pitchFamily="65" charset="-120"/>
              </a:rPr>
              <a:t>再進行綜合評選一次</a:t>
            </a:r>
            <a:r>
              <a:rPr lang="zh-TW" altLang="zh-TW" sz="2700" u="sng" dirty="0">
                <a:latin typeface="標楷體" panose="03000509000000000000" pitchFamily="65" charset="-120"/>
                <a:ea typeface="標楷體" panose="03000509000000000000" pitchFamily="65" charset="-120"/>
              </a:rPr>
              <a:t>，以總評分最高、價格與總評分之商數最低或序位合計值最低者，優先議價；其</a:t>
            </a:r>
            <a:r>
              <a:rPr lang="zh-TW" altLang="zh-TW" sz="2700" u="sng" dirty="0">
                <a:solidFill>
                  <a:srgbClr val="FF0000"/>
                </a:solidFill>
                <a:latin typeface="標楷體" panose="03000509000000000000" pitchFamily="65" charset="-120"/>
                <a:ea typeface="標楷體" panose="03000509000000000000" pitchFamily="65" charset="-120"/>
              </a:rPr>
              <a:t>再次相同者</a:t>
            </a:r>
            <a:r>
              <a:rPr lang="zh-TW" altLang="zh-TW" sz="2700" u="sng" dirty="0">
                <a:latin typeface="標楷體" panose="03000509000000000000" pitchFamily="65" charset="-120"/>
                <a:ea typeface="標楷體" panose="03000509000000000000" pitchFamily="65" charset="-120"/>
              </a:rPr>
              <a:t>，</a:t>
            </a:r>
            <a:r>
              <a:rPr lang="zh-TW" altLang="zh-TW" sz="2700" u="sng" dirty="0">
                <a:solidFill>
                  <a:srgbClr val="FF0000"/>
                </a:solidFill>
                <a:latin typeface="標楷體" panose="03000509000000000000" pitchFamily="65" charset="-120"/>
                <a:ea typeface="標楷體" panose="03000509000000000000" pitchFamily="65" charset="-120"/>
              </a:rPr>
              <a:t>抽籤決定</a:t>
            </a:r>
            <a:r>
              <a:rPr lang="zh-TW" altLang="zh-TW" sz="2700" u="sng" dirty="0">
                <a:latin typeface="標楷體" panose="03000509000000000000" pitchFamily="65" charset="-120"/>
                <a:ea typeface="標楷體" panose="03000509000000000000" pitchFamily="65" charset="-120"/>
              </a:rPr>
              <a:t>之</a:t>
            </a:r>
            <a:r>
              <a:rPr lang="zh-TW" altLang="zh-TW" sz="2700" dirty="0">
                <a:latin typeface="標楷體" panose="03000509000000000000" pitchFamily="65" charset="-120"/>
                <a:ea typeface="標楷體" panose="03000509000000000000" pitchFamily="65" charset="-120"/>
              </a:rPr>
              <a:t>。</a:t>
            </a:r>
            <a:endParaRPr lang="en-US" altLang="zh-TW" sz="27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2778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BEB56-4EC3-23F6-C97D-C746F6153AE6}"/>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48C3A184-7997-8528-4110-4987732E0FAD}"/>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zh-TW" dirty="0">
                <a:latin typeface="標楷體" panose="03000509000000000000" pitchFamily="65" charset="-120"/>
                <a:ea typeface="標楷體" panose="03000509000000000000" pitchFamily="65" charset="-120"/>
              </a:rPr>
              <a:t>機關委託技術服務廠商評選及計費辦法</a:t>
            </a:r>
            <a:endParaRPr lang="zh-TW" altLang="en-US" dirty="0">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81FD2A93-0882-0964-405C-676932071EBD}"/>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23</a:t>
            </a:r>
            <a:r>
              <a:rPr lang="zh-TW" altLang="en-US" sz="3200" dirty="0">
                <a:latin typeface="標楷體" panose="03000509000000000000" pitchFamily="65" charset="-120"/>
                <a:ea typeface="標楷體" panose="03000509000000000000" pitchFamily="65" charset="-120"/>
              </a:rPr>
              <a:t>日修正）：</a:t>
            </a:r>
            <a:endParaRPr lang="en-US" altLang="zh-TW" sz="3200" b="0" dirty="0">
              <a:solidFill>
                <a:srgbClr val="000000"/>
              </a:solidFill>
              <a:latin typeface="標楷體" panose="03000509000000000000" pitchFamily="65" charset="-120"/>
              <a:ea typeface="標楷體" panose="03000509000000000000" pitchFamily="65" charset="-120"/>
            </a:endParaRPr>
          </a:p>
          <a:p>
            <a:pPr marL="984250" indent="3175" algn="just">
              <a:lnSpc>
                <a:spcPct val="100000"/>
              </a:lnSpc>
              <a:buNone/>
            </a:pPr>
            <a:r>
              <a:rPr lang="zh-TW" altLang="zh-TW" sz="3100" dirty="0">
                <a:latin typeface="標楷體" panose="03000509000000000000" pitchFamily="65" charset="-120"/>
                <a:ea typeface="標楷體" panose="03000509000000000000" pitchFamily="65" charset="-120"/>
              </a:rPr>
              <a:t>評選方式辦理採購，應以廠商提出之服務內容及履約能力，作為主要選擇廠商之考量，而</a:t>
            </a:r>
            <a:r>
              <a:rPr lang="zh-TW" altLang="zh-TW" sz="3100" dirty="0">
                <a:solidFill>
                  <a:srgbClr val="FF0000"/>
                </a:solidFill>
                <a:latin typeface="標楷體" panose="03000509000000000000" pitchFamily="65" charset="-120"/>
                <a:ea typeface="標楷體" panose="03000509000000000000" pitchFamily="65" charset="-120"/>
              </a:rPr>
              <a:t>非以廠商標價</a:t>
            </a:r>
            <a:r>
              <a:rPr lang="zh-TW" altLang="zh-TW" sz="3100" dirty="0">
                <a:latin typeface="標楷體" panose="03000509000000000000" pitchFamily="65" charset="-120"/>
                <a:ea typeface="標楷體" panose="03000509000000000000" pitchFamily="65" charset="-120"/>
              </a:rPr>
              <a:t>作為優先</a:t>
            </a:r>
            <a:r>
              <a:rPr lang="zh-TW" altLang="zh-TW" sz="3100" dirty="0">
                <a:solidFill>
                  <a:srgbClr val="FF0000"/>
                </a:solidFill>
                <a:latin typeface="標楷體" panose="03000509000000000000" pitchFamily="65" charset="-120"/>
                <a:ea typeface="標楷體" panose="03000509000000000000" pitchFamily="65" charset="-120"/>
              </a:rPr>
              <a:t>評斷依據</a:t>
            </a:r>
            <a:r>
              <a:rPr lang="zh-TW" altLang="en-US" sz="3100" dirty="0">
                <a:solidFill>
                  <a:srgbClr val="FF0000"/>
                </a:solidFill>
                <a:latin typeface="標楷體" panose="03000509000000000000" pitchFamily="65" charset="-120"/>
                <a:ea typeface="標楷體" panose="03000509000000000000" pitchFamily="65" charset="-120"/>
              </a:rPr>
              <a:t>，</a:t>
            </a:r>
            <a:r>
              <a:rPr lang="zh-TW" altLang="zh-TW" sz="3100" dirty="0">
                <a:latin typeface="標楷體" panose="03000509000000000000" pitchFamily="65" charset="-120"/>
                <a:ea typeface="標楷體" panose="03000509000000000000" pitchFamily="65" charset="-120"/>
              </a:rPr>
              <a:t>修正評選結果同分或同序位處理方式，以二道評比方法，兼顧採購效益及聚焦相同廠商之綜合性考量，降低抽籤機會</a:t>
            </a:r>
            <a:r>
              <a:rPr lang="zh-TW" altLang="en-US" sz="3100" dirty="0">
                <a:latin typeface="標楷體" panose="03000509000000000000" pitchFamily="65" charset="-120"/>
                <a:ea typeface="標楷體" panose="03000509000000000000" pitchFamily="65" charset="-120"/>
              </a:rPr>
              <a:t>。</a:t>
            </a:r>
            <a:endParaRPr lang="en-US" altLang="zh-TW" sz="3100" dirty="0">
              <a:latin typeface="標楷體" panose="03000509000000000000" pitchFamily="65" charset="-120"/>
              <a:ea typeface="標楷體" panose="03000509000000000000" pitchFamily="65" charset="-120"/>
            </a:endParaRPr>
          </a:p>
          <a:p>
            <a:pPr marL="984250" indent="3175" algn="just">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60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a:extLst>
              <a:ext uri="{FF2B5EF4-FFF2-40B4-BE49-F238E27FC236}">
                <a16:creationId xmlns:a16="http://schemas.microsoft.com/office/drawing/2014/main" id="{DE743CBE-6385-47DB-9915-9250B81E108C}"/>
              </a:ext>
            </a:extLst>
          </p:cNvPr>
          <p:cNvSpPr>
            <a:spLocks noGrp="1" noChangeArrowheads="1"/>
          </p:cNvSpPr>
          <p:nvPr>
            <p:ph type="title" idx="4294967295"/>
          </p:nvPr>
        </p:nvSpPr>
        <p:spPr>
          <a:xfrm>
            <a:off x="290513" y="244475"/>
            <a:ext cx="8231187" cy="763588"/>
          </a:xfrm>
        </p:spPr>
        <p:txBody>
          <a:bodyPr/>
          <a:lstStyle/>
          <a:p>
            <a:pPr>
              <a:defRPr/>
            </a:pPr>
            <a:r>
              <a:rPr lang="zh-TW" altLang="en-US">
                <a:effectLst>
                  <a:outerShdw blurRad="38100" dist="38100" dir="2700000" algn="tl">
                    <a:srgbClr val="C0C0C0"/>
                  </a:outerShdw>
                </a:effectLst>
                <a:ea typeface="標楷體" pitchFamily="65" charset="-120"/>
              </a:rPr>
              <a:t>授課重點</a:t>
            </a:r>
          </a:p>
        </p:txBody>
      </p:sp>
      <p:sp>
        <p:nvSpPr>
          <p:cNvPr id="8195" name="Text Box 56">
            <a:extLst>
              <a:ext uri="{FF2B5EF4-FFF2-40B4-BE49-F238E27FC236}">
                <a16:creationId xmlns:a16="http://schemas.microsoft.com/office/drawing/2014/main" id="{4CBD8B1B-F7BC-49B6-9C93-9B42BC83E4E4}"/>
              </a:ext>
            </a:extLst>
          </p:cNvPr>
          <p:cNvSpPr txBox="1">
            <a:spLocks noChangeArrowheads="1"/>
          </p:cNvSpPr>
          <p:nvPr/>
        </p:nvSpPr>
        <p:spPr bwMode="auto">
          <a:xfrm>
            <a:off x="1084263" y="5484813"/>
            <a:ext cx="554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800" b="0">
                <a:solidFill>
                  <a:schemeClr val="bg1"/>
                </a:solidFill>
                <a:latin typeface="Calibri" panose="020F0502020204030204" pitchFamily="34" charset="0"/>
                <a:ea typeface="標楷體" panose="03000509000000000000" pitchFamily="65" charset="-120"/>
              </a:rPr>
              <a:t>陸</a:t>
            </a:r>
          </a:p>
        </p:txBody>
      </p:sp>
      <p:sp>
        <p:nvSpPr>
          <p:cNvPr id="8196" name="AutoShape 26">
            <a:extLst>
              <a:ext uri="{FF2B5EF4-FFF2-40B4-BE49-F238E27FC236}">
                <a16:creationId xmlns:a16="http://schemas.microsoft.com/office/drawing/2014/main" id="{A3CBB120-FEA0-4490-8E7E-27861329340A}"/>
              </a:ext>
            </a:extLst>
          </p:cNvPr>
          <p:cNvSpPr>
            <a:spLocks noChangeArrowheads="1"/>
          </p:cNvSpPr>
          <p:nvPr/>
        </p:nvSpPr>
        <p:spPr bwMode="auto">
          <a:xfrm>
            <a:off x="1044575" y="1201738"/>
            <a:ext cx="792163" cy="815975"/>
          </a:xfrm>
          <a:prstGeom prst="flowChartAlternateProcess">
            <a:avLst/>
          </a:prstGeom>
          <a:solidFill>
            <a:srgbClr val="996600"/>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197" name="AutoShape 25">
            <a:extLst>
              <a:ext uri="{FF2B5EF4-FFF2-40B4-BE49-F238E27FC236}">
                <a16:creationId xmlns:a16="http://schemas.microsoft.com/office/drawing/2014/main" id="{E87B6BBD-FBDC-45A6-BA67-7DA6383A951E}"/>
              </a:ext>
            </a:extLst>
          </p:cNvPr>
          <p:cNvSpPr>
            <a:spLocks noChangeArrowheads="1"/>
          </p:cNvSpPr>
          <p:nvPr/>
        </p:nvSpPr>
        <p:spPr bwMode="auto">
          <a:xfrm>
            <a:off x="1836738" y="1292225"/>
            <a:ext cx="6156325" cy="655638"/>
          </a:xfrm>
          <a:prstGeom prst="flowChartAlternateProcess">
            <a:avLst/>
          </a:prstGeom>
          <a:solidFill>
            <a:srgbClr val="FFCC99"/>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198" name="Text Box 27">
            <a:extLst>
              <a:ext uri="{FF2B5EF4-FFF2-40B4-BE49-F238E27FC236}">
                <a16:creationId xmlns:a16="http://schemas.microsoft.com/office/drawing/2014/main" id="{2EAAEA01-0BAB-4050-9419-D4C017E3AF37}"/>
              </a:ext>
            </a:extLst>
          </p:cNvPr>
          <p:cNvSpPr txBox="1">
            <a:spLocks noChangeArrowheads="1"/>
          </p:cNvSpPr>
          <p:nvPr/>
        </p:nvSpPr>
        <p:spPr bwMode="auto">
          <a:xfrm>
            <a:off x="1163638" y="1331913"/>
            <a:ext cx="554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800" b="0">
                <a:solidFill>
                  <a:schemeClr val="bg1"/>
                </a:solidFill>
                <a:latin typeface="Calibri" panose="020F0502020204030204" pitchFamily="34" charset="0"/>
                <a:ea typeface="標楷體" panose="03000509000000000000" pitchFamily="65" charset="-120"/>
              </a:rPr>
              <a:t>壹</a:t>
            </a:r>
          </a:p>
        </p:txBody>
      </p:sp>
      <p:sp>
        <p:nvSpPr>
          <p:cNvPr id="8199" name="Text Box 28">
            <a:extLst>
              <a:ext uri="{FF2B5EF4-FFF2-40B4-BE49-F238E27FC236}">
                <a16:creationId xmlns:a16="http://schemas.microsoft.com/office/drawing/2014/main" id="{9844370D-D7A5-4260-B4A1-4BF7F62E785C}"/>
              </a:ext>
            </a:extLst>
          </p:cNvPr>
          <p:cNvSpPr txBox="1">
            <a:spLocks noChangeArrowheads="1"/>
          </p:cNvSpPr>
          <p:nvPr/>
        </p:nvSpPr>
        <p:spPr bwMode="auto">
          <a:xfrm>
            <a:off x="1830388" y="1411288"/>
            <a:ext cx="5076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Wingdings" panose="05000000000000000000" pitchFamily="2" charset="2"/>
              <a:buChar char="u"/>
            </a:pPr>
            <a:r>
              <a:rPr lang="zh-TW" altLang="en-US" sz="2200" b="0" dirty="0">
                <a:solidFill>
                  <a:schemeClr val="tx1"/>
                </a:solidFill>
                <a:latin typeface="Calibri" panose="020F0502020204030204" pitchFamily="34" charset="0"/>
                <a:ea typeface="標楷體" panose="03000509000000000000" pitchFamily="65" charset="-120"/>
              </a:rPr>
              <a:t>採購法規最新修正及函釋</a:t>
            </a:r>
          </a:p>
        </p:txBody>
      </p:sp>
      <p:grpSp>
        <p:nvGrpSpPr>
          <p:cNvPr id="8200" name="Group 9">
            <a:extLst>
              <a:ext uri="{FF2B5EF4-FFF2-40B4-BE49-F238E27FC236}">
                <a16:creationId xmlns:a16="http://schemas.microsoft.com/office/drawing/2014/main" id="{C0F40296-6995-4F17-8930-5E2B4DE08B5A}"/>
              </a:ext>
            </a:extLst>
          </p:cNvPr>
          <p:cNvGrpSpPr>
            <a:grpSpLocks/>
          </p:cNvGrpSpPr>
          <p:nvPr/>
        </p:nvGrpSpPr>
        <p:grpSpPr bwMode="auto">
          <a:xfrm>
            <a:off x="1012825" y="2112963"/>
            <a:ext cx="6950075" cy="815975"/>
            <a:chOff x="0" y="0"/>
            <a:chExt cx="4378" cy="514"/>
          </a:xfrm>
        </p:grpSpPr>
        <p:sp>
          <p:nvSpPr>
            <p:cNvPr id="8212" name="AutoShape 35">
              <a:extLst>
                <a:ext uri="{FF2B5EF4-FFF2-40B4-BE49-F238E27FC236}">
                  <a16:creationId xmlns:a16="http://schemas.microsoft.com/office/drawing/2014/main" id="{A923D933-1D2D-482A-B801-A654236FDC16}"/>
                </a:ext>
              </a:extLst>
            </p:cNvPr>
            <p:cNvSpPr>
              <a:spLocks noChangeArrowheads="1"/>
            </p:cNvSpPr>
            <p:nvPr/>
          </p:nvSpPr>
          <p:spPr bwMode="auto">
            <a:xfrm>
              <a:off x="506" y="57"/>
              <a:ext cx="3872" cy="413"/>
            </a:xfrm>
            <a:prstGeom prst="flowChartAlternateProcess">
              <a:avLst/>
            </a:prstGeom>
            <a:solidFill>
              <a:srgbClr val="FFCC99"/>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213" name="Text Box 34">
              <a:extLst>
                <a:ext uri="{FF2B5EF4-FFF2-40B4-BE49-F238E27FC236}">
                  <a16:creationId xmlns:a16="http://schemas.microsoft.com/office/drawing/2014/main" id="{83299D68-CE08-4260-9156-762E3BC0E289}"/>
                </a:ext>
              </a:extLst>
            </p:cNvPr>
            <p:cNvSpPr txBox="1">
              <a:spLocks noChangeArrowheads="1"/>
            </p:cNvSpPr>
            <p:nvPr/>
          </p:nvSpPr>
          <p:spPr bwMode="auto">
            <a:xfrm>
              <a:off x="205" y="131"/>
              <a:ext cx="377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eaLnBrk="1" hangingPunct="1">
                <a:spcBef>
                  <a:spcPct val="50000"/>
                </a:spcBef>
                <a:buFont typeface="Wingdings" panose="05000000000000000000" pitchFamily="2" charset="2"/>
                <a:buChar char="u"/>
              </a:pPr>
              <a:r>
                <a:rPr lang="zh-TW" altLang="en-US" sz="2200" b="0" dirty="0">
                  <a:solidFill>
                    <a:schemeClr val="tx1"/>
                  </a:solidFill>
                  <a:latin typeface="Calibri" panose="020F0502020204030204" pitchFamily="34" charset="0"/>
                  <a:ea typeface="標楷體" panose="03000509000000000000" pitchFamily="65" charset="-120"/>
                </a:rPr>
                <a:t>採購監辦相關規定</a:t>
              </a:r>
            </a:p>
          </p:txBody>
        </p:sp>
        <p:sp>
          <p:nvSpPr>
            <p:cNvPr id="8214" name="AutoShape 36">
              <a:extLst>
                <a:ext uri="{FF2B5EF4-FFF2-40B4-BE49-F238E27FC236}">
                  <a16:creationId xmlns:a16="http://schemas.microsoft.com/office/drawing/2014/main" id="{84E1FAA1-4892-4B01-BC7A-AF24D43F4E66}"/>
                </a:ext>
              </a:extLst>
            </p:cNvPr>
            <p:cNvSpPr>
              <a:spLocks noChangeArrowheads="1"/>
            </p:cNvSpPr>
            <p:nvPr/>
          </p:nvSpPr>
          <p:spPr bwMode="auto">
            <a:xfrm>
              <a:off x="0" y="0"/>
              <a:ext cx="499" cy="514"/>
            </a:xfrm>
            <a:prstGeom prst="flowChartAlternateProcess">
              <a:avLst/>
            </a:prstGeom>
            <a:solidFill>
              <a:srgbClr val="996600"/>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215" name="Text Box 37">
              <a:extLst>
                <a:ext uri="{FF2B5EF4-FFF2-40B4-BE49-F238E27FC236}">
                  <a16:creationId xmlns:a16="http://schemas.microsoft.com/office/drawing/2014/main" id="{DB1462B3-ED4C-45D7-A820-402A09B9C9FB}"/>
                </a:ext>
              </a:extLst>
            </p:cNvPr>
            <p:cNvSpPr txBox="1">
              <a:spLocks noChangeArrowheads="1"/>
            </p:cNvSpPr>
            <p:nvPr/>
          </p:nvSpPr>
          <p:spPr bwMode="auto">
            <a:xfrm>
              <a:off x="75" y="82"/>
              <a:ext cx="3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800" b="0">
                  <a:solidFill>
                    <a:schemeClr val="bg1"/>
                  </a:solidFill>
                  <a:latin typeface="Calibri" panose="020F0502020204030204" pitchFamily="34" charset="0"/>
                  <a:ea typeface="標楷體" panose="03000509000000000000" pitchFamily="65" charset="-120"/>
                </a:rPr>
                <a:t>貳</a:t>
              </a:r>
            </a:p>
          </p:txBody>
        </p:sp>
      </p:grpSp>
      <p:grpSp>
        <p:nvGrpSpPr>
          <p:cNvPr id="8201" name="Group 14">
            <a:extLst>
              <a:ext uri="{FF2B5EF4-FFF2-40B4-BE49-F238E27FC236}">
                <a16:creationId xmlns:a16="http://schemas.microsoft.com/office/drawing/2014/main" id="{755DFB62-6582-4865-9FD4-24504CA68078}"/>
              </a:ext>
            </a:extLst>
          </p:cNvPr>
          <p:cNvGrpSpPr>
            <a:grpSpLocks/>
          </p:cNvGrpSpPr>
          <p:nvPr/>
        </p:nvGrpSpPr>
        <p:grpSpPr bwMode="auto">
          <a:xfrm>
            <a:off x="1012825" y="3008313"/>
            <a:ext cx="6937375" cy="815975"/>
            <a:chOff x="0" y="0"/>
            <a:chExt cx="4370" cy="514"/>
          </a:xfrm>
        </p:grpSpPr>
        <p:sp>
          <p:nvSpPr>
            <p:cNvPr id="8209" name="AutoShape 39">
              <a:extLst>
                <a:ext uri="{FF2B5EF4-FFF2-40B4-BE49-F238E27FC236}">
                  <a16:creationId xmlns:a16="http://schemas.microsoft.com/office/drawing/2014/main" id="{A1AC1F76-74E8-4736-8837-F0FEC408BF4F}"/>
                </a:ext>
              </a:extLst>
            </p:cNvPr>
            <p:cNvSpPr>
              <a:spLocks noChangeArrowheads="1"/>
            </p:cNvSpPr>
            <p:nvPr/>
          </p:nvSpPr>
          <p:spPr bwMode="auto">
            <a:xfrm>
              <a:off x="499" y="57"/>
              <a:ext cx="3871" cy="413"/>
            </a:xfrm>
            <a:prstGeom prst="flowChartAlternateProcess">
              <a:avLst/>
            </a:prstGeom>
            <a:solidFill>
              <a:srgbClr val="FFCC99"/>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210" name="AutoShape 41">
              <a:extLst>
                <a:ext uri="{FF2B5EF4-FFF2-40B4-BE49-F238E27FC236}">
                  <a16:creationId xmlns:a16="http://schemas.microsoft.com/office/drawing/2014/main" id="{49839009-21E5-4842-932A-9B46CD4CAC01}"/>
                </a:ext>
              </a:extLst>
            </p:cNvPr>
            <p:cNvSpPr>
              <a:spLocks noChangeArrowheads="1"/>
            </p:cNvSpPr>
            <p:nvPr/>
          </p:nvSpPr>
          <p:spPr bwMode="auto">
            <a:xfrm>
              <a:off x="0" y="0"/>
              <a:ext cx="499" cy="514"/>
            </a:xfrm>
            <a:prstGeom prst="flowChartAlternateProcess">
              <a:avLst/>
            </a:prstGeom>
            <a:solidFill>
              <a:srgbClr val="996600"/>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211" name="Text Box 42">
              <a:extLst>
                <a:ext uri="{FF2B5EF4-FFF2-40B4-BE49-F238E27FC236}">
                  <a16:creationId xmlns:a16="http://schemas.microsoft.com/office/drawing/2014/main" id="{10117761-7C7A-4732-81E0-1CE5BE4E009A}"/>
                </a:ext>
              </a:extLst>
            </p:cNvPr>
            <p:cNvSpPr txBox="1">
              <a:spLocks noChangeArrowheads="1"/>
            </p:cNvSpPr>
            <p:nvPr/>
          </p:nvSpPr>
          <p:spPr bwMode="auto">
            <a:xfrm>
              <a:off x="75" y="82"/>
              <a:ext cx="34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800" b="0" dirty="0">
                  <a:solidFill>
                    <a:schemeClr val="bg1"/>
                  </a:solidFill>
                  <a:latin typeface="Calibri" panose="020F0502020204030204" pitchFamily="34" charset="0"/>
                  <a:ea typeface="標楷體" panose="03000509000000000000" pitchFamily="65" charset="-120"/>
                </a:rPr>
                <a:t>參</a:t>
              </a:r>
            </a:p>
          </p:txBody>
        </p:sp>
      </p:grpSp>
      <p:grpSp>
        <p:nvGrpSpPr>
          <p:cNvPr id="8202" name="Group 18">
            <a:extLst>
              <a:ext uri="{FF2B5EF4-FFF2-40B4-BE49-F238E27FC236}">
                <a16:creationId xmlns:a16="http://schemas.microsoft.com/office/drawing/2014/main" id="{FFD9E854-2D43-44C9-8EFE-A1289E898B00}"/>
              </a:ext>
            </a:extLst>
          </p:cNvPr>
          <p:cNvGrpSpPr>
            <a:grpSpLocks/>
          </p:cNvGrpSpPr>
          <p:nvPr/>
        </p:nvGrpSpPr>
        <p:grpSpPr bwMode="auto">
          <a:xfrm>
            <a:off x="992188" y="3906838"/>
            <a:ext cx="6918325" cy="815975"/>
            <a:chOff x="0" y="0"/>
            <a:chExt cx="4358" cy="514"/>
          </a:xfrm>
        </p:grpSpPr>
        <p:sp>
          <p:nvSpPr>
            <p:cNvPr id="8204" name="AutoShape 43">
              <a:extLst>
                <a:ext uri="{FF2B5EF4-FFF2-40B4-BE49-F238E27FC236}">
                  <a16:creationId xmlns:a16="http://schemas.microsoft.com/office/drawing/2014/main" id="{B677946F-3DD3-4337-A882-54971FD2DF62}"/>
                </a:ext>
              </a:extLst>
            </p:cNvPr>
            <p:cNvSpPr>
              <a:spLocks noChangeArrowheads="1"/>
            </p:cNvSpPr>
            <p:nvPr/>
          </p:nvSpPr>
          <p:spPr bwMode="auto">
            <a:xfrm>
              <a:off x="492" y="57"/>
              <a:ext cx="3866" cy="413"/>
            </a:xfrm>
            <a:prstGeom prst="flowChartAlternateProcess">
              <a:avLst/>
            </a:prstGeom>
            <a:solidFill>
              <a:srgbClr val="FFCC99"/>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205" name="Text Box 44">
              <a:extLst>
                <a:ext uri="{FF2B5EF4-FFF2-40B4-BE49-F238E27FC236}">
                  <a16:creationId xmlns:a16="http://schemas.microsoft.com/office/drawing/2014/main" id="{642C4A16-946B-49DD-8F8B-BB8F772606F6}"/>
                </a:ext>
              </a:extLst>
            </p:cNvPr>
            <p:cNvSpPr txBox="1">
              <a:spLocks noChangeArrowheads="1"/>
            </p:cNvSpPr>
            <p:nvPr/>
          </p:nvSpPr>
          <p:spPr bwMode="auto">
            <a:xfrm>
              <a:off x="249" y="131"/>
              <a:ext cx="377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eaLnBrk="1" hangingPunct="1">
                <a:spcBef>
                  <a:spcPct val="50000"/>
                </a:spcBef>
                <a:buFont typeface="Wingdings" panose="05000000000000000000" pitchFamily="2" charset="2"/>
                <a:buChar char="u"/>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206" name="AutoShape 45">
              <a:extLst>
                <a:ext uri="{FF2B5EF4-FFF2-40B4-BE49-F238E27FC236}">
                  <a16:creationId xmlns:a16="http://schemas.microsoft.com/office/drawing/2014/main" id="{DA0BA574-65D5-457B-9BAD-F773CEEF04C8}"/>
                </a:ext>
              </a:extLst>
            </p:cNvPr>
            <p:cNvSpPr>
              <a:spLocks noChangeArrowheads="1"/>
            </p:cNvSpPr>
            <p:nvPr/>
          </p:nvSpPr>
          <p:spPr bwMode="auto">
            <a:xfrm>
              <a:off x="0" y="0"/>
              <a:ext cx="499" cy="514"/>
            </a:xfrm>
            <a:prstGeom prst="flowChartAlternateProcess">
              <a:avLst/>
            </a:prstGeom>
            <a:solidFill>
              <a:srgbClr val="996600"/>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8207" name="Text Box 46">
              <a:extLst>
                <a:ext uri="{FF2B5EF4-FFF2-40B4-BE49-F238E27FC236}">
                  <a16:creationId xmlns:a16="http://schemas.microsoft.com/office/drawing/2014/main" id="{0ABD7E9A-E072-4C4F-B2D1-46A712DE3E29}"/>
                </a:ext>
              </a:extLst>
            </p:cNvPr>
            <p:cNvSpPr txBox="1">
              <a:spLocks noChangeArrowheads="1"/>
            </p:cNvSpPr>
            <p:nvPr/>
          </p:nvSpPr>
          <p:spPr bwMode="auto">
            <a:xfrm>
              <a:off x="75" y="82"/>
              <a:ext cx="3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800" b="0">
                  <a:solidFill>
                    <a:schemeClr val="bg1"/>
                  </a:solidFill>
                  <a:latin typeface="Calibri" panose="020F0502020204030204" pitchFamily="34" charset="0"/>
                  <a:ea typeface="標楷體" panose="03000509000000000000" pitchFamily="65" charset="-120"/>
                </a:rPr>
                <a:t>肆</a:t>
              </a:r>
            </a:p>
          </p:txBody>
        </p:sp>
        <p:sp>
          <p:nvSpPr>
            <p:cNvPr id="8208" name="Text Box 47">
              <a:extLst>
                <a:ext uri="{FF2B5EF4-FFF2-40B4-BE49-F238E27FC236}">
                  <a16:creationId xmlns:a16="http://schemas.microsoft.com/office/drawing/2014/main" id="{78D64FD7-4ECF-4FB5-B4A1-0CB93513333A}"/>
                </a:ext>
              </a:extLst>
            </p:cNvPr>
            <p:cNvSpPr txBox="1">
              <a:spLocks noChangeArrowheads="1"/>
            </p:cNvSpPr>
            <p:nvPr/>
          </p:nvSpPr>
          <p:spPr bwMode="auto">
            <a:xfrm>
              <a:off x="227" y="130"/>
              <a:ext cx="28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eaLnBrk="1" hangingPunct="1">
                <a:spcBef>
                  <a:spcPct val="50000"/>
                </a:spcBef>
                <a:buFont typeface="Wingdings" panose="05000000000000000000" pitchFamily="2" charset="2"/>
                <a:buChar char="u"/>
              </a:pPr>
              <a:r>
                <a:rPr lang="zh-TW" altLang="en-US" sz="2200" b="0">
                  <a:solidFill>
                    <a:schemeClr val="tx1"/>
                  </a:solidFill>
                  <a:latin typeface="Calibri" panose="020F0502020204030204" pitchFamily="34" charset="0"/>
                  <a:ea typeface="標楷體" panose="03000509000000000000" pitchFamily="65" charset="-120"/>
                </a:rPr>
                <a:t>履約管理及驗收</a:t>
              </a:r>
            </a:p>
          </p:txBody>
        </p:sp>
      </p:grpSp>
      <p:sp>
        <p:nvSpPr>
          <p:cNvPr id="8203" name="Text Box 40">
            <a:extLst>
              <a:ext uri="{FF2B5EF4-FFF2-40B4-BE49-F238E27FC236}">
                <a16:creationId xmlns:a16="http://schemas.microsoft.com/office/drawing/2014/main" id="{0B42845B-9C1F-40CA-9165-70043289112F}"/>
              </a:ext>
            </a:extLst>
          </p:cNvPr>
          <p:cNvSpPr txBox="1">
            <a:spLocks noChangeArrowheads="1"/>
          </p:cNvSpPr>
          <p:nvPr/>
        </p:nvSpPr>
        <p:spPr bwMode="auto">
          <a:xfrm>
            <a:off x="1374775" y="3190875"/>
            <a:ext cx="75739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eaLnBrk="1" hangingPunct="1">
              <a:spcBef>
                <a:spcPct val="50000"/>
              </a:spcBef>
              <a:buFont typeface="Wingdings" panose="05000000000000000000" pitchFamily="2" charset="2"/>
              <a:buChar char="u"/>
            </a:pPr>
            <a:r>
              <a:rPr lang="zh-TW" altLang="en-US" sz="2200" b="0" dirty="0">
                <a:solidFill>
                  <a:schemeClr val="tx1"/>
                </a:solidFill>
                <a:latin typeface="Calibri" panose="020F0502020204030204" pitchFamily="34" charset="0"/>
                <a:ea typeface="標楷體" panose="03000509000000000000" pitchFamily="65" charset="-120"/>
              </a:rPr>
              <a:t>開標、比價、議價、決標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9942-0032-9A0F-2B51-8797493AB18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C6BABA32-718C-73FD-1A61-D22546204B96}"/>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zh-TW" dirty="0">
                <a:latin typeface="標楷體" panose="03000509000000000000" pitchFamily="65" charset="-120"/>
                <a:ea typeface="標楷體" panose="03000509000000000000" pitchFamily="65" charset="-120"/>
              </a:rPr>
              <a:t>機關委託技術服務廠商評選及計費</a:t>
            </a:r>
            <a:r>
              <a:rPr lang="zh-TW" altLang="en-US" dirty="0">
                <a:latin typeface="標楷體" panose="03000509000000000000" pitchFamily="65" charset="-120"/>
                <a:ea typeface="標楷體" panose="03000509000000000000" pitchFamily="65" charset="-120"/>
              </a:rPr>
              <a:t>辦法</a:t>
            </a:r>
            <a:endParaRPr lang="zh-TW" altLang="en-US"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5568EF91-665B-F559-EB02-AF5B1164C2A5}"/>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987425" indent="0" algn="just">
              <a:lnSpc>
                <a:spcPct val="100000"/>
              </a:lnSpc>
              <a:spcBef>
                <a:spcPts val="600"/>
              </a:spcBef>
              <a:buNone/>
            </a:pPr>
            <a:r>
              <a:rPr lang="zh-TW" altLang="zh-TW" sz="2800" dirty="0">
                <a:latin typeface="標楷體" panose="03000509000000000000" pitchFamily="65" charset="-120"/>
                <a:ea typeface="標楷體" panose="03000509000000000000" pitchFamily="65" charset="-120"/>
              </a:rPr>
              <a:t>機關與評選優勝廠商之議價，應依下列方式辦理，並載明於招標文件：</a:t>
            </a:r>
            <a:r>
              <a:rPr lang="zh-TW" altLang="en-US" sz="2800" dirty="0">
                <a:latin typeface="標楷體" panose="03000509000000000000" pitchFamily="65" charset="-120"/>
                <a:ea typeface="標楷體" panose="03000509000000000000" pitchFamily="65" charset="-120"/>
              </a:rPr>
              <a:t>（</a:t>
            </a:r>
            <a:r>
              <a:rPr lang="en-US" altLang="zh-TW" sz="2800" spc="-150" dirty="0">
                <a:solidFill>
                  <a:srgbClr val="FF0000"/>
                </a:solidFill>
                <a:latin typeface="標楷體" pitchFamily="65" charset="-120"/>
                <a:ea typeface="標楷體" pitchFamily="65" charset="-120"/>
              </a:rPr>
              <a:t>§23Ⅰ</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1700213" indent="-712788" algn="just">
              <a:spcBef>
                <a:spcPts val="600"/>
              </a:spcBef>
              <a:buNone/>
            </a:pPr>
            <a:r>
              <a:rPr lang="zh-TW" altLang="zh-TW" sz="2700" b="0" dirty="0">
                <a:latin typeface="標楷體" panose="03000509000000000000" pitchFamily="65" charset="-120"/>
                <a:ea typeface="標楷體" panose="03000509000000000000" pitchFamily="65" charset="-120"/>
              </a:rPr>
              <a:t>二、優勝廠商</a:t>
            </a:r>
            <a:r>
              <a:rPr lang="zh-TW" altLang="zh-TW" sz="2700" b="0" u="sng" dirty="0">
                <a:latin typeface="標楷體" panose="03000509000000000000" pitchFamily="65" charset="-120"/>
                <a:ea typeface="標楷體" panose="03000509000000000000" pitchFamily="65" charset="-120"/>
              </a:rPr>
              <a:t>有</a:t>
            </a:r>
            <a:r>
              <a:rPr lang="zh-TW" altLang="zh-TW" sz="2700" b="0" dirty="0">
                <a:latin typeface="標楷體" panose="03000509000000000000" pitchFamily="65" charset="-120"/>
                <a:ea typeface="標楷體" panose="03000509000000000000" pitchFamily="65" charset="-120"/>
              </a:rPr>
              <a:t>二家以上者，依優勝</a:t>
            </a:r>
            <a:r>
              <a:rPr lang="zh-TW" altLang="zh-TW" sz="2700" b="0" u="sng" dirty="0">
                <a:latin typeface="標楷體" panose="03000509000000000000" pitchFamily="65" charset="-120"/>
                <a:ea typeface="標楷體" panose="03000509000000000000" pitchFamily="65" charset="-120"/>
              </a:rPr>
              <a:t>順</a:t>
            </a:r>
            <a:r>
              <a:rPr lang="zh-TW" altLang="zh-TW" sz="2700" b="0" dirty="0">
                <a:latin typeface="標楷體" panose="03000509000000000000" pitchFamily="65" charset="-120"/>
                <a:ea typeface="標楷體" panose="03000509000000000000" pitchFamily="65" charset="-120"/>
              </a:rPr>
              <a:t>序，自最優勝者起，依序以議價方式辦理。但有二家以上廠商為同一優勝</a:t>
            </a:r>
            <a:r>
              <a:rPr lang="zh-TW" altLang="zh-TW" sz="2700" b="0" u="sng" dirty="0">
                <a:latin typeface="標楷體" panose="03000509000000000000" pitchFamily="65" charset="-120"/>
                <a:ea typeface="標楷體" panose="03000509000000000000" pitchFamily="65" charset="-120"/>
              </a:rPr>
              <a:t>順</a:t>
            </a:r>
            <a:r>
              <a:rPr lang="zh-TW" altLang="zh-TW" sz="2700" b="0" dirty="0">
                <a:latin typeface="標楷體" panose="03000509000000000000" pitchFamily="65" charset="-120"/>
                <a:ea typeface="標楷體" panose="03000509000000000000" pitchFamily="65" charset="-120"/>
              </a:rPr>
              <a:t>序者，</a:t>
            </a:r>
            <a:r>
              <a:rPr lang="zh-TW" altLang="zh-TW" sz="2700" u="sng" dirty="0">
                <a:solidFill>
                  <a:srgbClr val="FF0000"/>
                </a:solidFill>
                <a:latin typeface="標楷體" panose="03000509000000000000" pitchFamily="65" charset="-120"/>
                <a:ea typeface="標楷體" panose="03000509000000000000" pitchFamily="65" charset="-120"/>
              </a:rPr>
              <a:t>擇配分最高之評選項目之得分合計值較高者</a:t>
            </a:r>
            <a:r>
              <a:rPr lang="zh-TW" altLang="zh-TW" sz="2700" u="sng" dirty="0">
                <a:latin typeface="標楷體" panose="03000509000000000000" pitchFamily="65" charset="-120"/>
                <a:ea typeface="標楷體" panose="03000509000000000000" pitchFamily="65" charset="-120"/>
              </a:rPr>
              <a:t>，優先議價；如配分最高之評選項目有</a:t>
            </a:r>
            <a:r>
              <a:rPr lang="zh-TW" altLang="zh-TW" sz="2700" u="sng" dirty="0">
                <a:solidFill>
                  <a:srgbClr val="0000FF"/>
                </a:solidFill>
                <a:latin typeface="標楷體" panose="03000509000000000000" pitchFamily="65" charset="-120"/>
                <a:ea typeface="標楷體" panose="03000509000000000000" pitchFamily="65" charset="-120"/>
              </a:rPr>
              <a:t>兩項以上者</a:t>
            </a:r>
            <a:r>
              <a:rPr lang="zh-TW" altLang="zh-TW" sz="2700" u="sng" dirty="0">
                <a:latin typeface="標楷體" panose="03000509000000000000" pitchFamily="65" charset="-120"/>
                <a:ea typeface="標楷體" panose="03000509000000000000" pitchFamily="65" charset="-120"/>
              </a:rPr>
              <a:t>，以該等項目得分</a:t>
            </a:r>
            <a:r>
              <a:rPr lang="zh-TW" altLang="zh-TW" sz="2700" u="sng" dirty="0">
                <a:solidFill>
                  <a:srgbClr val="0000FF"/>
                </a:solidFill>
                <a:latin typeface="標楷體" panose="03000509000000000000" pitchFamily="65" charset="-120"/>
                <a:ea typeface="標楷體" panose="03000509000000000000" pitchFamily="65" charset="-120"/>
              </a:rPr>
              <a:t>合計值較高</a:t>
            </a:r>
            <a:r>
              <a:rPr lang="zh-TW" altLang="zh-TW" sz="2700" u="sng" dirty="0">
                <a:latin typeface="標楷體" panose="03000509000000000000" pitchFamily="65" charset="-120"/>
                <a:ea typeface="標楷體" panose="03000509000000000000" pitchFamily="65" charset="-120"/>
              </a:rPr>
              <a:t>者，優先議價；得分仍</a:t>
            </a:r>
            <a:r>
              <a:rPr lang="zh-TW" altLang="zh-TW" sz="2700" u="sng" dirty="0">
                <a:solidFill>
                  <a:srgbClr val="FF0000"/>
                </a:solidFill>
                <a:latin typeface="標楷體" panose="03000509000000000000" pitchFamily="65" charset="-120"/>
                <a:ea typeface="標楷體" panose="03000509000000000000" pitchFamily="65" charset="-120"/>
              </a:rPr>
              <a:t>相同者</a:t>
            </a:r>
            <a:r>
              <a:rPr lang="zh-TW" altLang="zh-TW" sz="2700" u="sng" dirty="0">
                <a:latin typeface="標楷體" panose="03000509000000000000" pitchFamily="65" charset="-120"/>
                <a:ea typeface="標楷體" panose="03000509000000000000" pitchFamily="65" charset="-120"/>
              </a:rPr>
              <a:t>，就</a:t>
            </a:r>
            <a:r>
              <a:rPr lang="zh-TW" altLang="zh-TW" sz="2700" u="sng" dirty="0">
                <a:solidFill>
                  <a:srgbClr val="0000FF"/>
                </a:solidFill>
                <a:latin typeface="標楷體" panose="03000509000000000000" pitchFamily="65" charset="-120"/>
                <a:ea typeface="標楷體" panose="03000509000000000000" pitchFamily="65" charset="-120"/>
              </a:rPr>
              <a:t>該等廠商</a:t>
            </a:r>
            <a:r>
              <a:rPr lang="zh-TW" altLang="zh-TW" sz="2700" u="sng" dirty="0">
                <a:solidFill>
                  <a:srgbClr val="FF0000"/>
                </a:solidFill>
                <a:latin typeface="標楷體" panose="03000509000000000000" pitchFamily="65" charset="-120"/>
                <a:ea typeface="標楷體" panose="03000509000000000000" pitchFamily="65" charset="-120"/>
              </a:rPr>
              <a:t>再進行綜合評選一次</a:t>
            </a:r>
            <a:r>
              <a:rPr lang="zh-TW" altLang="zh-TW" sz="2700" u="sng" dirty="0">
                <a:latin typeface="標楷體" panose="03000509000000000000" pitchFamily="65" charset="-120"/>
                <a:ea typeface="標楷體" panose="03000509000000000000" pitchFamily="65" charset="-120"/>
              </a:rPr>
              <a:t>，以總評分最高、價格與總評分之商數最低或序位合計值最低者，優先議價；其</a:t>
            </a:r>
            <a:r>
              <a:rPr lang="zh-TW" altLang="zh-TW" sz="2700" u="sng" dirty="0">
                <a:solidFill>
                  <a:srgbClr val="FF0000"/>
                </a:solidFill>
                <a:latin typeface="標楷體" panose="03000509000000000000" pitchFamily="65" charset="-120"/>
                <a:ea typeface="標楷體" panose="03000509000000000000" pitchFamily="65" charset="-120"/>
              </a:rPr>
              <a:t>再次相同者</a:t>
            </a:r>
            <a:r>
              <a:rPr lang="zh-TW" altLang="zh-TW" sz="2700" u="sng" dirty="0">
                <a:latin typeface="標楷體" panose="03000509000000000000" pitchFamily="65" charset="-120"/>
                <a:ea typeface="標楷體" panose="03000509000000000000" pitchFamily="65" charset="-120"/>
              </a:rPr>
              <a:t>，</a:t>
            </a:r>
            <a:r>
              <a:rPr lang="zh-TW" altLang="zh-TW" sz="2700" u="sng" dirty="0">
                <a:solidFill>
                  <a:srgbClr val="FF0000"/>
                </a:solidFill>
                <a:latin typeface="標楷體" panose="03000509000000000000" pitchFamily="65" charset="-120"/>
                <a:ea typeface="標楷體" panose="03000509000000000000" pitchFamily="65" charset="-120"/>
              </a:rPr>
              <a:t>抽籤決定</a:t>
            </a:r>
            <a:r>
              <a:rPr lang="zh-TW" altLang="zh-TW" sz="2700" u="sng" dirty="0">
                <a:latin typeface="標楷體" panose="03000509000000000000" pitchFamily="65" charset="-120"/>
                <a:ea typeface="標楷體" panose="03000509000000000000" pitchFamily="65" charset="-120"/>
              </a:rPr>
              <a:t>之</a:t>
            </a:r>
            <a:r>
              <a:rPr lang="zh-TW" altLang="zh-TW" sz="2700" dirty="0">
                <a:latin typeface="標楷體" panose="03000509000000000000" pitchFamily="65" charset="-120"/>
                <a:ea typeface="標楷體" panose="03000509000000000000" pitchFamily="65" charset="-120"/>
              </a:rPr>
              <a:t>。</a:t>
            </a:r>
            <a:endParaRPr lang="en-US" altLang="zh-TW" sz="27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63436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AB24-D519-6DC8-2205-AE4C51DF977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784226A-4FB6-A758-4117-73CE042BF90E}"/>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zh-TW" dirty="0">
                <a:latin typeface="標楷體" panose="03000509000000000000" pitchFamily="65" charset="-120"/>
                <a:ea typeface="標楷體" panose="03000509000000000000" pitchFamily="65" charset="-120"/>
              </a:rPr>
              <a:t>機關委託資訊服務廠商評選及計費辦法</a:t>
            </a:r>
            <a:endParaRPr lang="zh-TW" altLang="en-US" dirty="0">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DAD23CEF-4C9C-965F-C3ED-6C7B465E7B51}"/>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5</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23</a:t>
            </a:r>
            <a:r>
              <a:rPr lang="zh-TW" altLang="en-US" sz="3200" dirty="0">
                <a:latin typeface="標楷體" panose="03000509000000000000" pitchFamily="65" charset="-120"/>
                <a:ea typeface="標楷體" panose="03000509000000000000" pitchFamily="65" charset="-120"/>
              </a:rPr>
              <a:t>日修正）：</a:t>
            </a:r>
            <a:endParaRPr lang="en-US" altLang="zh-TW" sz="3200" b="0" dirty="0">
              <a:solidFill>
                <a:srgbClr val="000000"/>
              </a:solidFill>
              <a:latin typeface="標楷體" panose="03000509000000000000" pitchFamily="65" charset="-120"/>
              <a:ea typeface="標楷體" panose="03000509000000000000" pitchFamily="65" charset="-120"/>
            </a:endParaRPr>
          </a:p>
          <a:p>
            <a:pPr marL="984250" indent="3175" algn="just">
              <a:lnSpc>
                <a:spcPct val="100000"/>
              </a:lnSpc>
              <a:buNone/>
            </a:pPr>
            <a:r>
              <a:rPr lang="zh-TW" altLang="zh-TW" sz="3100" dirty="0">
                <a:latin typeface="標楷體" panose="03000509000000000000" pitchFamily="65" charset="-120"/>
                <a:ea typeface="標楷體" panose="03000509000000000000" pitchFamily="65" charset="-120"/>
              </a:rPr>
              <a:t>評選方式辦理採購，應以廠商提出之服務內容及履約能力，作為主要選擇廠商之考量，而</a:t>
            </a:r>
            <a:r>
              <a:rPr lang="zh-TW" altLang="zh-TW" sz="3100" dirty="0">
                <a:solidFill>
                  <a:srgbClr val="FF0000"/>
                </a:solidFill>
                <a:latin typeface="標楷體" panose="03000509000000000000" pitchFamily="65" charset="-120"/>
                <a:ea typeface="標楷體" panose="03000509000000000000" pitchFamily="65" charset="-120"/>
              </a:rPr>
              <a:t>非以廠商標價</a:t>
            </a:r>
            <a:r>
              <a:rPr lang="zh-TW" altLang="zh-TW" sz="3100" dirty="0">
                <a:latin typeface="標楷體" panose="03000509000000000000" pitchFamily="65" charset="-120"/>
                <a:ea typeface="標楷體" panose="03000509000000000000" pitchFamily="65" charset="-120"/>
              </a:rPr>
              <a:t>作為優先</a:t>
            </a:r>
            <a:r>
              <a:rPr lang="zh-TW" altLang="zh-TW" sz="3100" dirty="0">
                <a:solidFill>
                  <a:srgbClr val="FF0000"/>
                </a:solidFill>
                <a:latin typeface="標楷體" panose="03000509000000000000" pitchFamily="65" charset="-120"/>
                <a:ea typeface="標楷體" panose="03000509000000000000" pitchFamily="65" charset="-120"/>
              </a:rPr>
              <a:t>評斷依據</a:t>
            </a:r>
            <a:r>
              <a:rPr lang="zh-TW" altLang="en-US" sz="3100" dirty="0">
                <a:solidFill>
                  <a:srgbClr val="FF0000"/>
                </a:solidFill>
                <a:latin typeface="標楷體" panose="03000509000000000000" pitchFamily="65" charset="-120"/>
                <a:ea typeface="標楷體" panose="03000509000000000000" pitchFamily="65" charset="-120"/>
              </a:rPr>
              <a:t>，</a:t>
            </a:r>
            <a:r>
              <a:rPr lang="zh-TW" altLang="zh-TW" sz="3100" dirty="0">
                <a:latin typeface="標楷體" panose="03000509000000000000" pitchFamily="65" charset="-120"/>
                <a:ea typeface="標楷體" panose="03000509000000000000" pitchFamily="65" charset="-120"/>
              </a:rPr>
              <a:t>修正評選結果同分或同序位處理方式，以二道評比方法，兼顧採購效益及聚焦相同廠商之綜合性考量，降低抽籤機會</a:t>
            </a:r>
            <a:r>
              <a:rPr lang="zh-TW" altLang="en-US" sz="3100" dirty="0">
                <a:latin typeface="標楷體" panose="03000509000000000000" pitchFamily="65" charset="-120"/>
                <a:ea typeface="標楷體" panose="03000509000000000000" pitchFamily="65" charset="-120"/>
              </a:rPr>
              <a:t>。</a:t>
            </a:r>
            <a:endParaRPr lang="en-US" altLang="zh-TW" sz="3100" dirty="0">
              <a:latin typeface="標楷體" panose="03000509000000000000" pitchFamily="65" charset="-120"/>
              <a:ea typeface="標楷體" panose="03000509000000000000" pitchFamily="65" charset="-120"/>
            </a:endParaRPr>
          </a:p>
          <a:p>
            <a:pPr marL="984250" indent="3175" algn="just">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389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1D944-9D10-9FEB-B007-8854E251064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9675837-401D-74F2-93ED-8A9ECB47BE6F}"/>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zh-TW" dirty="0">
                <a:latin typeface="標楷體" panose="03000509000000000000" pitchFamily="65" charset="-120"/>
                <a:ea typeface="標楷體" panose="03000509000000000000" pitchFamily="65" charset="-120"/>
              </a:rPr>
              <a:t>機關委託資訊服務廠商評選及計費辦法</a:t>
            </a:r>
            <a:endParaRPr lang="zh-TW" altLang="en-US" dirty="0">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53B7FC97-38E5-A7C6-A82E-BB0AB80FC3C6}"/>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987425" indent="0" algn="just">
              <a:lnSpc>
                <a:spcPct val="100000"/>
              </a:lnSpc>
              <a:spcBef>
                <a:spcPts val="600"/>
              </a:spcBef>
              <a:buNone/>
            </a:pPr>
            <a:r>
              <a:rPr lang="zh-TW" altLang="zh-TW" sz="2800" dirty="0">
                <a:latin typeface="標楷體" panose="03000509000000000000" pitchFamily="65" charset="-120"/>
                <a:ea typeface="標楷體" panose="03000509000000000000" pitchFamily="65" charset="-120"/>
              </a:rPr>
              <a:t>機關與評選優勝廠商之議價，應依下列方式辦理，並載明於招標文件：</a:t>
            </a:r>
            <a:r>
              <a:rPr lang="zh-TW" altLang="en-US" sz="2800" dirty="0">
                <a:latin typeface="標楷體" panose="03000509000000000000" pitchFamily="65" charset="-120"/>
                <a:ea typeface="標楷體" panose="03000509000000000000" pitchFamily="65" charset="-120"/>
              </a:rPr>
              <a:t>（</a:t>
            </a:r>
            <a:r>
              <a:rPr lang="en-US" altLang="zh-TW" sz="2800" spc="-150" dirty="0">
                <a:solidFill>
                  <a:srgbClr val="FF0000"/>
                </a:solidFill>
                <a:latin typeface="標楷體" pitchFamily="65" charset="-120"/>
                <a:ea typeface="標楷體" pitchFamily="65" charset="-120"/>
              </a:rPr>
              <a:t>§11</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1700213" indent="-712788" algn="just">
              <a:spcBef>
                <a:spcPts val="600"/>
              </a:spcBef>
              <a:buNone/>
            </a:pPr>
            <a:r>
              <a:rPr lang="zh-TW" altLang="zh-TW" sz="2700" b="0" dirty="0">
                <a:latin typeface="標楷體" panose="03000509000000000000" pitchFamily="65" charset="-120"/>
                <a:ea typeface="標楷體" panose="03000509000000000000" pitchFamily="65" charset="-120"/>
              </a:rPr>
              <a:t>二、優勝廠商</a:t>
            </a:r>
            <a:r>
              <a:rPr lang="zh-TW" altLang="zh-TW" sz="2700" b="0" u="sng" dirty="0">
                <a:latin typeface="標楷體" panose="03000509000000000000" pitchFamily="65" charset="-120"/>
                <a:ea typeface="標楷體" panose="03000509000000000000" pitchFamily="65" charset="-120"/>
              </a:rPr>
              <a:t>有</a:t>
            </a:r>
            <a:r>
              <a:rPr lang="zh-TW" altLang="zh-TW" sz="2700" b="0" dirty="0">
                <a:latin typeface="標楷體" panose="03000509000000000000" pitchFamily="65" charset="-120"/>
                <a:ea typeface="標楷體" panose="03000509000000000000" pitchFamily="65" charset="-120"/>
              </a:rPr>
              <a:t>二家以上者，依優勝</a:t>
            </a:r>
            <a:r>
              <a:rPr lang="zh-TW" altLang="zh-TW" sz="2700" b="0" u="sng" dirty="0">
                <a:latin typeface="標楷體" panose="03000509000000000000" pitchFamily="65" charset="-120"/>
                <a:ea typeface="標楷體" panose="03000509000000000000" pitchFamily="65" charset="-120"/>
              </a:rPr>
              <a:t>順</a:t>
            </a:r>
            <a:r>
              <a:rPr lang="zh-TW" altLang="zh-TW" sz="2700" b="0" dirty="0">
                <a:latin typeface="標楷體" panose="03000509000000000000" pitchFamily="65" charset="-120"/>
                <a:ea typeface="標楷體" panose="03000509000000000000" pitchFamily="65" charset="-120"/>
              </a:rPr>
              <a:t>序，自最優勝者起，依序以議價方式辦理。但有二家以上廠商為同一優勝</a:t>
            </a:r>
            <a:r>
              <a:rPr lang="zh-TW" altLang="zh-TW" sz="2700" b="0" u="sng" dirty="0">
                <a:latin typeface="標楷體" panose="03000509000000000000" pitchFamily="65" charset="-120"/>
                <a:ea typeface="標楷體" panose="03000509000000000000" pitchFamily="65" charset="-120"/>
              </a:rPr>
              <a:t>順</a:t>
            </a:r>
            <a:r>
              <a:rPr lang="zh-TW" altLang="zh-TW" sz="2700" b="0" dirty="0">
                <a:latin typeface="標楷體" panose="03000509000000000000" pitchFamily="65" charset="-120"/>
                <a:ea typeface="標楷體" panose="03000509000000000000" pitchFamily="65" charset="-120"/>
              </a:rPr>
              <a:t>序者，</a:t>
            </a:r>
            <a:r>
              <a:rPr lang="zh-TW" altLang="zh-TW" sz="2700" u="sng" dirty="0">
                <a:solidFill>
                  <a:srgbClr val="FF0000"/>
                </a:solidFill>
                <a:latin typeface="標楷體" panose="03000509000000000000" pitchFamily="65" charset="-120"/>
                <a:ea typeface="標楷體" panose="03000509000000000000" pitchFamily="65" charset="-120"/>
              </a:rPr>
              <a:t>擇配分最高之評選項目之得分合計值較高者</a:t>
            </a:r>
            <a:r>
              <a:rPr lang="zh-TW" altLang="zh-TW" sz="2700" u="sng" dirty="0">
                <a:latin typeface="標楷體" panose="03000509000000000000" pitchFamily="65" charset="-120"/>
                <a:ea typeface="標楷體" panose="03000509000000000000" pitchFamily="65" charset="-120"/>
              </a:rPr>
              <a:t>，優先議價；如配分最高之評選項目有</a:t>
            </a:r>
            <a:r>
              <a:rPr lang="zh-TW" altLang="zh-TW" sz="2700" u="sng" dirty="0">
                <a:solidFill>
                  <a:srgbClr val="0000FF"/>
                </a:solidFill>
                <a:latin typeface="標楷體" panose="03000509000000000000" pitchFamily="65" charset="-120"/>
                <a:ea typeface="標楷體" panose="03000509000000000000" pitchFamily="65" charset="-120"/>
              </a:rPr>
              <a:t>兩項以上者</a:t>
            </a:r>
            <a:r>
              <a:rPr lang="zh-TW" altLang="zh-TW" sz="2700" u="sng" dirty="0">
                <a:latin typeface="標楷體" panose="03000509000000000000" pitchFamily="65" charset="-120"/>
                <a:ea typeface="標楷體" panose="03000509000000000000" pitchFamily="65" charset="-120"/>
              </a:rPr>
              <a:t>，以該等項目得分</a:t>
            </a:r>
            <a:r>
              <a:rPr lang="zh-TW" altLang="zh-TW" sz="2700" u="sng" dirty="0">
                <a:solidFill>
                  <a:srgbClr val="0000FF"/>
                </a:solidFill>
                <a:latin typeface="標楷體" panose="03000509000000000000" pitchFamily="65" charset="-120"/>
                <a:ea typeface="標楷體" panose="03000509000000000000" pitchFamily="65" charset="-120"/>
              </a:rPr>
              <a:t>合計值較高</a:t>
            </a:r>
            <a:r>
              <a:rPr lang="zh-TW" altLang="zh-TW" sz="2700" u="sng" dirty="0">
                <a:latin typeface="標楷體" panose="03000509000000000000" pitchFamily="65" charset="-120"/>
                <a:ea typeface="標楷體" panose="03000509000000000000" pitchFamily="65" charset="-120"/>
              </a:rPr>
              <a:t>者，優先議價；得分仍</a:t>
            </a:r>
            <a:r>
              <a:rPr lang="zh-TW" altLang="zh-TW" sz="2700" u="sng" dirty="0">
                <a:solidFill>
                  <a:srgbClr val="FF0000"/>
                </a:solidFill>
                <a:latin typeface="標楷體" panose="03000509000000000000" pitchFamily="65" charset="-120"/>
                <a:ea typeface="標楷體" panose="03000509000000000000" pitchFamily="65" charset="-120"/>
              </a:rPr>
              <a:t>相同者</a:t>
            </a:r>
            <a:r>
              <a:rPr lang="zh-TW" altLang="zh-TW" sz="2700" u="sng" dirty="0">
                <a:latin typeface="標楷體" panose="03000509000000000000" pitchFamily="65" charset="-120"/>
                <a:ea typeface="標楷體" panose="03000509000000000000" pitchFamily="65" charset="-120"/>
              </a:rPr>
              <a:t>，就</a:t>
            </a:r>
            <a:r>
              <a:rPr lang="zh-TW" altLang="zh-TW" sz="2700" u="sng" dirty="0">
                <a:solidFill>
                  <a:srgbClr val="0000FF"/>
                </a:solidFill>
                <a:latin typeface="標楷體" panose="03000509000000000000" pitchFamily="65" charset="-120"/>
                <a:ea typeface="標楷體" panose="03000509000000000000" pitchFamily="65" charset="-120"/>
              </a:rPr>
              <a:t>該等廠商</a:t>
            </a:r>
            <a:r>
              <a:rPr lang="zh-TW" altLang="zh-TW" sz="2700" u="sng" dirty="0">
                <a:solidFill>
                  <a:srgbClr val="FF0000"/>
                </a:solidFill>
                <a:latin typeface="標楷體" panose="03000509000000000000" pitchFamily="65" charset="-120"/>
                <a:ea typeface="標楷體" panose="03000509000000000000" pitchFamily="65" charset="-120"/>
              </a:rPr>
              <a:t>再進行綜合評選一次</a:t>
            </a:r>
            <a:r>
              <a:rPr lang="zh-TW" altLang="zh-TW" sz="2700" u="sng" dirty="0">
                <a:latin typeface="標楷體" panose="03000509000000000000" pitchFamily="65" charset="-120"/>
                <a:ea typeface="標楷體" panose="03000509000000000000" pitchFamily="65" charset="-120"/>
              </a:rPr>
              <a:t>，以總評分最高、價格與總評分之商數最低或序位合計值最低者，優先議價；其</a:t>
            </a:r>
            <a:r>
              <a:rPr lang="zh-TW" altLang="zh-TW" sz="2700" u="sng" dirty="0">
                <a:solidFill>
                  <a:srgbClr val="FF0000"/>
                </a:solidFill>
                <a:latin typeface="標楷體" panose="03000509000000000000" pitchFamily="65" charset="-120"/>
                <a:ea typeface="標楷體" panose="03000509000000000000" pitchFamily="65" charset="-120"/>
              </a:rPr>
              <a:t>再次相同者</a:t>
            </a:r>
            <a:r>
              <a:rPr lang="zh-TW" altLang="zh-TW" sz="2700" u="sng" dirty="0">
                <a:latin typeface="標楷體" panose="03000509000000000000" pitchFamily="65" charset="-120"/>
                <a:ea typeface="標楷體" panose="03000509000000000000" pitchFamily="65" charset="-120"/>
              </a:rPr>
              <a:t>，</a:t>
            </a:r>
            <a:r>
              <a:rPr lang="zh-TW" altLang="zh-TW" sz="2700" u="sng" dirty="0">
                <a:solidFill>
                  <a:srgbClr val="FF0000"/>
                </a:solidFill>
                <a:latin typeface="標楷體" panose="03000509000000000000" pitchFamily="65" charset="-120"/>
                <a:ea typeface="標楷體" panose="03000509000000000000" pitchFamily="65" charset="-120"/>
              </a:rPr>
              <a:t>抽籤決定</a:t>
            </a:r>
            <a:r>
              <a:rPr lang="zh-TW" altLang="zh-TW" sz="2700" u="sng" dirty="0">
                <a:latin typeface="標楷體" panose="03000509000000000000" pitchFamily="65" charset="-120"/>
                <a:ea typeface="標楷體" panose="03000509000000000000" pitchFamily="65" charset="-120"/>
              </a:rPr>
              <a:t>之</a:t>
            </a:r>
            <a:r>
              <a:rPr lang="zh-TW" altLang="zh-TW" sz="2700" dirty="0">
                <a:latin typeface="標楷體" panose="03000509000000000000" pitchFamily="65" charset="-120"/>
                <a:ea typeface="標楷體" panose="03000509000000000000" pitchFamily="65" charset="-120"/>
              </a:rPr>
              <a:t>。</a:t>
            </a:r>
            <a:endParaRPr lang="en-US" altLang="zh-TW" sz="27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874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3AB85-AC56-0181-886C-12ED89F94A0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9C2BEED-311F-554E-3738-E5062CDF5933}"/>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特殊採購認定</a:t>
            </a:r>
          </a:p>
        </p:txBody>
      </p:sp>
      <p:sp>
        <p:nvSpPr>
          <p:cNvPr id="4" name="Rectangle 3">
            <a:extLst>
              <a:ext uri="{FF2B5EF4-FFF2-40B4-BE49-F238E27FC236}">
                <a16:creationId xmlns:a16="http://schemas.microsoft.com/office/drawing/2014/main" id="{5ECCEEFA-3C12-E77E-B31F-E4FCEF31ED2E}"/>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工程企字第</a:t>
            </a:r>
            <a:r>
              <a:rPr lang="en-US" altLang="zh-TW" sz="3200" dirty="0">
                <a:latin typeface="標楷體" panose="03000509000000000000" pitchFamily="65" charset="-120"/>
                <a:ea typeface="標楷體" panose="03000509000000000000" pitchFamily="65" charset="-120"/>
              </a:rPr>
              <a:t>1140100117</a:t>
            </a:r>
            <a:r>
              <a:rPr lang="zh-TW" altLang="en-US" sz="3200" dirty="0">
                <a:latin typeface="標楷體" panose="03000509000000000000" pitchFamily="65" charset="-120"/>
                <a:ea typeface="標楷體" panose="03000509000000000000" pitchFamily="65" charset="-120"/>
              </a:rPr>
              <a:t>號令</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14</a:t>
            </a:r>
            <a:r>
              <a:rPr lang="zh-TW" altLang="en-US" sz="3200" dirty="0">
                <a:latin typeface="標楷體" panose="03000509000000000000" pitchFamily="65" charset="-120"/>
                <a:ea typeface="標楷體" panose="03000509000000000000" pitchFamily="65" charset="-120"/>
              </a:rPr>
              <a:t>日</a:t>
            </a:r>
            <a:r>
              <a:rPr lang="en-US" altLang="zh-TW" sz="3200" dirty="0">
                <a:latin typeface="標楷體" panose="03000509000000000000" pitchFamily="65" charset="-120"/>
                <a:ea typeface="標楷體" panose="03000509000000000000" pitchFamily="65" charset="-120"/>
              </a:rPr>
              <a:t>)</a:t>
            </a:r>
          </a:p>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sz="3100" dirty="0">
                <a:solidFill>
                  <a:srgbClr val="000000"/>
                </a:solidFill>
                <a:latin typeface="標楷體" panose="03000509000000000000" pitchFamily="65" charset="-120"/>
                <a:ea typeface="標楷體" panose="03000509000000000000" pitchFamily="65" charset="-120"/>
              </a:rPr>
              <a:t>(1)</a:t>
            </a:r>
            <a:r>
              <a:rPr lang="zh-TW" altLang="en-US" sz="3100" dirty="0">
                <a:latin typeface="標楷體" panose="03000509000000000000" pitchFamily="65" charset="-120"/>
                <a:ea typeface="標楷體" panose="03000509000000000000" pitchFamily="65" charset="-120"/>
              </a:rPr>
              <a:t>為確保廠商具備履行契約所必須之能力，機關得於招標文件訂定投標廠商資格。</a:t>
            </a:r>
            <a:endParaRPr lang="en-US" altLang="zh-TW" sz="3100" dirty="0">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sz="3100" dirty="0">
                <a:latin typeface="標楷體" panose="03000509000000000000" pitchFamily="65" charset="-120"/>
                <a:ea typeface="標楷體" panose="03000509000000000000" pitchFamily="65" charset="-120"/>
              </a:rPr>
              <a:t>(2)</a:t>
            </a:r>
            <a:r>
              <a:rPr lang="zh-TW" altLang="en-US" sz="3100" dirty="0">
                <a:latin typeface="標楷體" panose="03000509000000000000" pitchFamily="65" charset="-120"/>
                <a:ea typeface="標楷體" panose="03000509000000000000" pitchFamily="65" charset="-120"/>
              </a:rPr>
              <a:t>採購法第</a:t>
            </a:r>
            <a:r>
              <a:rPr lang="en-US" altLang="zh-TW" sz="3100" dirty="0">
                <a:latin typeface="標楷體" panose="03000509000000000000" pitchFamily="65" charset="-120"/>
                <a:ea typeface="標楷體" panose="03000509000000000000" pitchFamily="65" charset="-120"/>
              </a:rPr>
              <a:t>39</a:t>
            </a:r>
            <a:r>
              <a:rPr lang="zh-TW" altLang="en-US" sz="3100" dirty="0">
                <a:latin typeface="標楷體" panose="03000509000000000000" pitchFamily="65" charset="-120"/>
                <a:ea typeface="標楷體" panose="03000509000000000000" pitchFamily="65" charset="-120"/>
              </a:rPr>
              <a:t>條第</a:t>
            </a:r>
            <a:r>
              <a:rPr lang="en-US" altLang="zh-TW" sz="3100" dirty="0">
                <a:latin typeface="標楷體" panose="03000509000000000000" pitchFamily="65" charset="-120"/>
                <a:ea typeface="標楷體" panose="03000509000000000000" pitchFamily="65" charset="-120"/>
              </a:rPr>
              <a:t>1</a:t>
            </a:r>
            <a:r>
              <a:rPr lang="zh-TW" altLang="en-US" sz="3100" dirty="0">
                <a:latin typeface="標楷體" panose="03000509000000000000" pitchFamily="65" charset="-120"/>
                <a:ea typeface="標楷體" panose="03000509000000000000" pitchFamily="65" charset="-120"/>
              </a:rPr>
              <a:t>項規定，專案管理採購之目的係提供機關對規劃、設計、供應或履約業務之管理，而為管理者之經驗、專業人力，應較受管理者更佳，始足以勝任管理核心能力。</a:t>
            </a:r>
          </a:p>
        </p:txBody>
      </p:sp>
    </p:spTree>
    <p:extLst>
      <p:ext uri="{BB962C8B-B14F-4D97-AF65-F5344CB8AC3E}">
        <p14:creationId xmlns:p14="http://schemas.microsoft.com/office/powerpoint/2010/main" val="422770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013E1-1F55-A083-2D82-E2401DA5F6C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6F65D7D6-7CE6-932C-8B9C-DDC1CBA33873}"/>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特殊採購認定</a:t>
            </a:r>
          </a:p>
        </p:txBody>
      </p:sp>
      <p:sp>
        <p:nvSpPr>
          <p:cNvPr id="4" name="Rectangle 3">
            <a:extLst>
              <a:ext uri="{FF2B5EF4-FFF2-40B4-BE49-F238E27FC236}">
                <a16:creationId xmlns:a16="http://schemas.microsoft.com/office/drawing/2014/main" id="{0528C6DF-12F8-FA8B-9665-720794DF34E3}"/>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增訂主管機關認定特殊採購：</a:t>
            </a:r>
            <a:endParaRPr lang="en-US" altLang="zh-TW" sz="3200" b="0" dirty="0">
              <a:solidFill>
                <a:srgbClr val="000000"/>
              </a:solidFill>
              <a:latin typeface="標楷體" panose="03000509000000000000" pitchFamily="65" charset="-120"/>
              <a:ea typeface="標楷體" panose="03000509000000000000" pitchFamily="65" charset="-120"/>
            </a:endParaRPr>
          </a:p>
          <a:p>
            <a:pPr marL="984250" indent="3175" algn="just">
              <a:lnSpc>
                <a:spcPct val="100000"/>
              </a:lnSpc>
              <a:spcBef>
                <a:spcPts val="1800"/>
              </a:spcBef>
              <a:buNone/>
            </a:pPr>
            <a:r>
              <a:rPr lang="zh-TW" altLang="en-US" dirty="0">
                <a:latin typeface="標楷體" panose="03000509000000000000" pitchFamily="65" charset="-120"/>
                <a:ea typeface="標楷體" panose="03000509000000000000" pitchFamily="65" charset="-120"/>
              </a:rPr>
              <a:t>依投標廠商資格與特殊或巨額採購認定標準第七條第五款規定認定</a:t>
            </a:r>
            <a:r>
              <a:rPr lang="zh-TW" altLang="en-US" dirty="0">
                <a:solidFill>
                  <a:srgbClr val="FF0000"/>
                </a:solidFill>
                <a:latin typeface="標楷體" panose="03000509000000000000" pitchFamily="65" charset="-120"/>
                <a:ea typeface="標楷體" panose="03000509000000000000" pitchFamily="65" charset="-120"/>
              </a:rPr>
              <a:t>專案管理勞務採購為特殊採購</a:t>
            </a:r>
            <a:r>
              <a:rPr lang="zh-TW" altLang="en-US" dirty="0">
                <a:latin typeface="標楷體" panose="03000509000000000000" pitchFamily="65" charset="-120"/>
                <a:ea typeface="標楷體" panose="03000509000000000000" pitchFamily="65" charset="-120"/>
              </a:rPr>
              <a:t>；本令自即日生效。</a:t>
            </a:r>
            <a:endParaRPr lang="en-US" altLang="zh-TW" dirty="0">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27554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8ABB7-F9D6-6018-8508-40431612A18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71F3757-4BE1-1D50-C384-DBF21B39F0B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8052F17C-0009-3257-19CD-D8DE44ACC99E}"/>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「機關辦理小額採購作業指引」（</a:t>
            </a:r>
            <a:r>
              <a:rPr lang="en-US" altLang="zh-TW" sz="3200" dirty="0">
                <a:latin typeface="標楷體" panose="03000509000000000000" pitchFamily="65" charset="-120"/>
                <a:ea typeface="標楷體" panose="03000509000000000000" pitchFamily="65" charset="-120"/>
              </a:rPr>
              <a:t>113.5.7</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目的：</a:t>
            </a:r>
            <a:endParaRPr lang="en-US" altLang="zh-TW" sz="3200" b="0" dirty="0">
              <a:solidFill>
                <a:srgbClr val="000000"/>
              </a:solidFill>
              <a:latin typeface="標楷體" panose="03000509000000000000" pitchFamily="65" charset="-120"/>
              <a:ea typeface="標楷體" panose="03000509000000000000" pitchFamily="65" charset="-120"/>
            </a:endParaRPr>
          </a:p>
          <a:p>
            <a:pPr marL="984250" indent="3175" algn="just">
              <a:lnSpc>
                <a:spcPct val="100000"/>
              </a:lnSpc>
              <a:spcBef>
                <a:spcPts val="1200"/>
              </a:spcBef>
              <a:buNone/>
            </a:pPr>
            <a:r>
              <a:rPr lang="zh-TW" altLang="en-US" dirty="0">
                <a:latin typeface="標楷體" panose="03000509000000000000" pitchFamily="65" charset="-120"/>
                <a:ea typeface="標楷體" panose="03000509000000000000" pitchFamily="65" charset="-120"/>
              </a:rPr>
              <a:t>為利機關辦理小額採購，提升採購品質及效率，避免機關不熟悉採購程序，違反法令辦理逾公告金額十分之一之採購。</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8939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9688-5A5B-5084-D39C-40B978A0A728}"/>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5EE86D9-D7BD-DBAB-56A3-B50FD47E8267}"/>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A4E33709-D32C-89C5-9E60-059F27C30A7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「機關辦理小額採購作業指引」</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確認辦理個案採購之需求、採購金額及無規避採購法之適用而分批辦理之情形。</a:t>
            </a:r>
            <a:endParaRPr lang="en-US" altLang="zh-TW" dirty="0">
              <a:latin typeface="標楷體" panose="03000509000000000000" pitchFamily="65" charset="-120"/>
              <a:ea typeface="標楷體" panose="03000509000000000000" pitchFamily="65" charset="-120"/>
            </a:endParaRPr>
          </a:p>
          <a:p>
            <a:pPr marL="1609725" indent="3175" algn="just">
              <a:buNone/>
              <a:tabLst>
                <a:tab pos="1612900" algn="l"/>
              </a:tabLst>
            </a:pPr>
            <a:r>
              <a:rPr lang="zh-TW" altLang="en-US" sz="2800" b="0" dirty="0">
                <a:latin typeface="標楷體" panose="03000509000000000000" pitchFamily="65" charset="-120"/>
                <a:ea typeface="標楷體" panose="03000509000000000000" pitchFamily="65" charset="-120"/>
              </a:rPr>
              <a:t>採購單位就業務單位所提需求，如同時有已知確認之相同需求之請購事項，請併案辦理。</a:t>
            </a:r>
            <a:endParaRPr lang="en-US" altLang="zh-TW" sz="28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9380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9688-5A5B-5084-D39C-40B978A0A728}"/>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5EE86D9-D7BD-DBAB-56A3-B50FD47E8267}"/>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sym typeface="Wingdings" panose="05000000000000000000" pitchFamily="2" charset="2"/>
              </a:rPr>
              <a:t>採購指引</a:t>
            </a:r>
          </a:p>
        </p:txBody>
      </p:sp>
      <p:sp>
        <p:nvSpPr>
          <p:cNvPr id="4" name="Rectangle 3">
            <a:extLst>
              <a:ext uri="{FF2B5EF4-FFF2-40B4-BE49-F238E27FC236}">
                <a16:creationId xmlns:a16="http://schemas.microsoft.com/office/drawing/2014/main" id="{A4E33709-D32C-89C5-9E60-059F27C30A7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447675" marR="0" lvl="1" indent="-447675" algn="just" defTabSz="914400" rtl="0" eaLnBrk="1" fontAlgn="base" latinLnBrk="0" hangingPunct="1">
              <a:lnSpc>
                <a:spcPct val="100000"/>
              </a:lnSpc>
              <a:spcBef>
                <a:spcPts val="600"/>
              </a:spcBef>
              <a:spcAft>
                <a:spcPct val="0"/>
              </a:spcAft>
              <a:buClr>
                <a:srgbClr val="00CC99"/>
              </a:buClr>
              <a:buSzPct val="90000"/>
              <a:buFont typeface="Wingdings" panose="05000000000000000000" pitchFamily="2" charset="2"/>
              <a:buChar char="u"/>
              <a:tabLst/>
              <a:defRPr/>
            </a:pPr>
            <a:r>
              <a:rPr kumimoji="0" lang="zh-TW" altLang="en-US" sz="32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sym typeface="Wingdings" panose="05000000000000000000" pitchFamily="2" charset="2"/>
              </a:rPr>
              <a:t>「機關辦理小額採購作業指引」</a:t>
            </a:r>
            <a:endParaRPr kumimoji="0" lang="en-US" altLang="zh-TW" sz="32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sym typeface="Wingdings" panose="05000000000000000000" pitchFamily="2" charset="2"/>
            </a:endParaRPr>
          </a:p>
          <a:p>
            <a:pPr marL="904875" marR="0" lvl="1" indent="-457200" algn="just" defTabSz="914400" rtl="0" eaLnBrk="1" fontAlgn="base" latinLnBrk="0" hangingPunct="1">
              <a:lnSpc>
                <a:spcPct val="100000"/>
              </a:lnSpc>
              <a:spcBef>
                <a:spcPts val="600"/>
              </a:spcBef>
              <a:spcAft>
                <a:spcPct val="0"/>
              </a:spcAft>
              <a:buClr>
                <a:srgbClr val="00CC99"/>
              </a:buClr>
              <a:buSzPct val="90000"/>
              <a:buFont typeface="Wingdings" panose="05000000000000000000" pitchFamily="2" charset="2"/>
              <a:buChar char="p"/>
              <a:tabLst/>
              <a:defRPr/>
            </a:pPr>
            <a:r>
              <a:rPr kumimoji="0" lang="zh-TW" altLang="en-US" sz="32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sym typeface="Wingdings" panose="05000000000000000000" pitchFamily="2" charset="2"/>
              </a:rPr>
              <a:t>重點：</a:t>
            </a:r>
            <a:endParaRPr kumimoji="0" lang="en-US"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Wingdings" panose="05000000000000000000" pitchFamily="2" charset="2"/>
            </a:endParaRPr>
          </a:p>
          <a:p>
            <a:pPr marL="1609725" marR="0" lvl="0" indent="-622300" algn="just" defTabSz="914400" rtl="0" eaLnBrk="0" fontAlgn="base" latinLnBrk="0" hangingPunct="0">
              <a:lnSpc>
                <a:spcPct val="90000"/>
              </a:lnSpc>
              <a:spcBef>
                <a:spcPts val="600"/>
              </a:spcBef>
              <a:spcAft>
                <a:spcPct val="0"/>
              </a:spcAft>
              <a:buClrTx/>
              <a:buSzTx/>
              <a:buFont typeface="Wingdings" panose="05000000000000000000" pitchFamily="2" charset="2"/>
              <a:buNone/>
              <a:tabLst/>
              <a:defRPr/>
            </a:pPr>
            <a:r>
              <a:rPr kumimoji="0" lang="en-US" altLang="zh-TW" sz="32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sym typeface="Wingdings" panose="05000000000000000000" pitchFamily="2" charset="2"/>
              </a:rPr>
              <a:t>(2)</a:t>
            </a:r>
            <a:r>
              <a:rPr kumimoji="0" lang="zh-TW" altLang="en-US" sz="32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sym typeface="Wingdings" panose="05000000000000000000" pitchFamily="2" charset="2"/>
              </a:rPr>
              <a:t>機關辦理小額採購，得就採購案件類型或性質區分其規模（預算金額）級距，由機關首長訂定通案授權條件，並得納入機關分層負責明細表規範。</a:t>
            </a:r>
            <a:endParaRPr kumimoji="0" lang="en-US" altLang="zh-TW" sz="32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sym typeface="Wingdings" panose="05000000000000000000" pitchFamily="2" charset="2"/>
            </a:endParaRPr>
          </a:p>
        </p:txBody>
      </p:sp>
    </p:spTree>
    <p:extLst>
      <p:ext uri="{BB962C8B-B14F-4D97-AF65-F5344CB8AC3E}">
        <p14:creationId xmlns:p14="http://schemas.microsoft.com/office/powerpoint/2010/main" val="3584425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B060-91D5-86A9-90CE-D5A13EE393D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E2D080CB-05ED-EA1B-762E-044EC30FD2B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8C12DBDC-B0BC-D53A-878D-EA063758B9F2}"/>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「機關辦理小額採購作業指引」</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重複性質、經常性之採購案，合計採購金額，得採開口契約辦理。</a:t>
            </a:r>
            <a:endParaRPr lang="en-US" altLang="zh-TW" dirty="0">
              <a:latin typeface="標楷體" panose="03000509000000000000" pitchFamily="65" charset="-120"/>
              <a:ea typeface="標楷體" panose="03000509000000000000" pitchFamily="65" charset="-120"/>
            </a:endParaRPr>
          </a:p>
          <a:p>
            <a:pPr marL="1609725" indent="3175" algn="just">
              <a:spcBef>
                <a:spcPts val="600"/>
              </a:spcBef>
              <a:buNone/>
            </a:pPr>
            <a:r>
              <a:rPr lang="zh-TW" altLang="en-US" sz="2800" b="0" dirty="0">
                <a:latin typeface="標楷體" panose="03000509000000000000" pitchFamily="65" charset="-120"/>
                <a:ea typeface="標楷體" panose="03000509000000000000" pitchFamily="65" charset="-120"/>
              </a:rPr>
              <a:t>機關每年重複性質之採購，得將重複性質採購合計採購金額，依其採購總金額核計認定。</a:t>
            </a:r>
            <a:endParaRPr lang="en-US" altLang="zh-TW" sz="2800" b="0" dirty="0">
              <a:latin typeface="標楷體" panose="03000509000000000000" pitchFamily="65" charset="-120"/>
              <a:ea typeface="標楷體" panose="03000509000000000000" pitchFamily="65" charset="-120"/>
            </a:endParaRPr>
          </a:p>
          <a:p>
            <a:pPr marL="1609725" indent="-622300" algn="just">
              <a:buNone/>
            </a:pPr>
            <a:r>
              <a:rPr lang="en-US" altLang="zh-TW" dirty="0">
                <a:latin typeface="標楷體" panose="03000509000000000000" pitchFamily="65" charset="-120"/>
                <a:ea typeface="標楷體" panose="03000509000000000000" pitchFamily="65" charset="-120"/>
              </a:rPr>
              <a:t>(4)</a:t>
            </a:r>
            <a:r>
              <a:rPr lang="zh-TW" altLang="en-US" sz="1800" b="0" i="0" u="none" strike="noStrike" baseline="0" dirty="0">
                <a:solidFill>
                  <a:srgbClr val="000000"/>
                </a:solidFill>
                <a:latin typeface="新細明體" panose="02020500000000000000" pitchFamily="18" charset="-120"/>
                <a:ea typeface="新細明體" panose="02020500000000000000" pitchFamily="18" charset="-120"/>
              </a:rPr>
              <a:t> </a:t>
            </a:r>
            <a:r>
              <a:rPr lang="zh-TW" altLang="en-US" dirty="0">
                <a:latin typeface="標楷體" panose="03000509000000000000" pitchFamily="65" charset="-120"/>
                <a:ea typeface="標楷體" panose="03000509000000000000" pitchFamily="65" charset="-120"/>
              </a:rPr>
              <a:t>逕洽服務良好廠商採購，採購前查證廠商是否為採購法第</a:t>
            </a:r>
            <a:r>
              <a:rPr lang="en-US" altLang="zh-TW" dirty="0">
                <a:latin typeface="標楷體" panose="03000509000000000000" pitchFamily="65" charset="-120"/>
                <a:ea typeface="標楷體" panose="03000509000000000000" pitchFamily="65" charset="-120"/>
              </a:rPr>
              <a:t>101</a:t>
            </a:r>
            <a:r>
              <a:rPr lang="zh-TW" altLang="en-US" dirty="0">
                <a:latin typeface="標楷體" panose="03000509000000000000" pitchFamily="65" charset="-120"/>
                <a:ea typeface="標楷體" panose="03000509000000000000" pitchFamily="65" charset="-120"/>
              </a:rPr>
              <a:t>條刊登政府採購公報廠商。</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41436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B060-91D5-86A9-90CE-D5A13EE393D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E2D080CB-05ED-EA1B-762E-044EC30FD2B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8C12DBDC-B0BC-D53A-878D-EA063758B9F2}"/>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「機關辦理小額採購作業指引」</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機關辦理採購，有蒐集商情之必要者，請自行為之，不得洽由一家廠商代為蒐集提供其他廠商之報價單或估價單</a:t>
            </a:r>
            <a:r>
              <a:rPr lang="zh-TW" altLang="en-US" sz="2800" dirty="0">
                <a:latin typeface="標楷體" panose="03000509000000000000" pitchFamily="65" charset="-120"/>
                <a:ea typeface="標楷體" panose="03000509000000000000" pitchFamily="65" charset="-120"/>
              </a:rPr>
              <a:t>。</a:t>
            </a:r>
            <a:endParaRPr lang="en-US" altLang="zh-TW" sz="2800" b="0" dirty="0">
              <a:latin typeface="標楷體" panose="03000509000000000000" pitchFamily="65" charset="-120"/>
              <a:ea typeface="標楷體" panose="03000509000000000000" pitchFamily="65" charset="-120"/>
            </a:endParaRPr>
          </a:p>
          <a:p>
            <a:pPr marL="1609725" indent="-622300" algn="just">
              <a:buNone/>
            </a:pP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符合原住民族工作權保障法「優先採購身心障礙福利機構團體或庇護工場生產物品及服務辦法」 。</a:t>
            </a:r>
            <a:endParaRPr lang="en-US" altLang="zh-TW" dirty="0">
              <a:latin typeface="標楷體" panose="03000509000000000000" pitchFamily="65" charset="-120"/>
              <a:ea typeface="標楷體" panose="03000509000000000000" pitchFamily="65" charset="-120"/>
            </a:endParaRPr>
          </a:p>
          <a:p>
            <a:pPr marL="1609725" indent="-622300" algn="just">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2057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a:extLst>
              <a:ext uri="{FF2B5EF4-FFF2-40B4-BE49-F238E27FC236}">
                <a16:creationId xmlns:a16="http://schemas.microsoft.com/office/drawing/2014/main" id="{33E5980E-30F6-4FE7-9CF3-4053C7F1AB45}"/>
              </a:ext>
            </a:extLst>
          </p:cNvPr>
          <p:cNvSpPr txBox="1">
            <a:spLocks noChangeArrowheads="1"/>
          </p:cNvSpPr>
          <p:nvPr/>
        </p:nvSpPr>
        <p:spPr bwMode="auto">
          <a:xfrm>
            <a:off x="1415845" y="2830513"/>
            <a:ext cx="681375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1169988" indent="-1169988" eaLnBrk="1" hangingPunct="1">
              <a:lnSpc>
                <a:spcPct val="100000"/>
              </a:lnSpc>
              <a:buNone/>
            </a:pPr>
            <a:r>
              <a:rPr lang="zh-TW" altLang="en-US" sz="4800" b="0" dirty="0">
                <a:solidFill>
                  <a:schemeClr val="tx1"/>
                </a:solidFill>
                <a:latin typeface="Calibri" panose="020F0502020204030204" pitchFamily="34" charset="0"/>
                <a:ea typeface="標楷體" panose="03000509000000000000" pitchFamily="65" charset="-120"/>
              </a:rPr>
              <a:t>壹、採購法規最新修正及函釋</a:t>
            </a:r>
          </a:p>
        </p:txBody>
      </p:sp>
    </p:spTree>
    <p:extLst>
      <p:ext uri="{BB962C8B-B14F-4D97-AF65-F5344CB8AC3E}">
        <p14:creationId xmlns:p14="http://schemas.microsoft.com/office/powerpoint/2010/main" val="2498242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B060-91D5-86A9-90CE-D5A13EE393D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E2D080CB-05ED-EA1B-762E-044EC30FD2B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8C12DBDC-B0BC-D53A-878D-EA063758B9F2}"/>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「機關辦理小額採購作業指引」</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機關得視採購個案特性、實際需要簽訂契約；如未訂定契約，採購標的規格、價格、工作範圍、履約（交貨）期限等之書面資料採可資確認廠商提供。</a:t>
            </a:r>
            <a:endParaRPr lang="en-US" altLang="zh-TW" dirty="0">
              <a:latin typeface="標楷體" panose="03000509000000000000" pitchFamily="65" charset="-120"/>
              <a:ea typeface="標楷體" panose="03000509000000000000" pitchFamily="65" charset="-120"/>
            </a:endParaRPr>
          </a:p>
          <a:p>
            <a:pPr marL="1609725" indent="-622300" algn="just">
              <a:buNone/>
            </a:pP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驗收得採</a:t>
            </a:r>
            <a:r>
              <a:rPr lang="zh-TW" altLang="en-US" dirty="0">
                <a:solidFill>
                  <a:srgbClr val="FF0000"/>
                </a:solidFill>
                <a:latin typeface="標楷體" panose="03000509000000000000" pitchFamily="65" charset="-120"/>
                <a:ea typeface="標楷體" panose="03000509000000000000" pitchFamily="65" charset="-120"/>
              </a:rPr>
              <a:t>書面或實地</a:t>
            </a:r>
            <a:r>
              <a:rPr lang="zh-TW" altLang="en-US" dirty="0">
                <a:latin typeface="標楷體" panose="03000509000000000000" pitchFamily="65" charset="-120"/>
                <a:ea typeface="標楷體" panose="03000509000000000000" pitchFamily="65" charset="-120"/>
              </a:rPr>
              <a:t>驗收，並確認廠商依約辦理。</a:t>
            </a:r>
            <a:endParaRPr lang="en-US" altLang="zh-TW" dirty="0">
              <a:latin typeface="標楷體" panose="03000509000000000000" pitchFamily="65" charset="-120"/>
              <a:ea typeface="標楷體" panose="03000509000000000000" pitchFamily="65" charset="-120"/>
            </a:endParaRPr>
          </a:p>
          <a:p>
            <a:pPr marL="1609725" indent="-622300" algn="just">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95643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FC20F-74ED-B912-01B4-7BC328A23D5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FB233A5-B5C1-4F4B-D0D4-6E714F04C4F5}"/>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641D6443-CF81-0D64-B245-ADE0A3B737B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r>
              <a:rPr lang="en-US" altLang="zh-TW" sz="3200" dirty="0">
                <a:latin typeface="標楷體" panose="03000509000000000000" pitchFamily="65" charset="-120"/>
                <a:ea typeface="標楷體" panose="03000509000000000000" pitchFamily="65" charset="-120"/>
              </a:rPr>
              <a:t>(113.12.16)</a:t>
            </a: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增加「最有利標作業手冊快速使用指引」及「常用程序及問題快速索引」。</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01149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66A95-EA3C-2375-B64D-6909C597EA5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7B06BFC-A636-F385-DBF2-F83504B8E59A}"/>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43381535-12A3-BD32-9267-689813AF67D7}"/>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適用最有利標之採購，評定「最有利標」僅為機關內部審標作業，非對外作成決標決定；機關決定得標廠商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宣布決標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，係對外承諾與廠商間成立契約並發生契約關係，評選結果應簽報機關首長或其授權人員核定後，再辦理決標。</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14245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FE3DE-25BB-0F31-253D-17C1EA56126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03C4F79-D31F-A017-2C1D-92C8FD9FCEDE}"/>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B39218A2-DC57-3F2C-4525-68D7A0A21196}"/>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準用最有利標之採購，機關決定得標廠商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宣布決標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，係對外承諾與廠商間成立契約並發生契約關係，議價主持人經機關首長或其授權人核定指派，完成議價程序後即決標。</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63191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81CF2-1CDD-C171-760B-CC1FEF16C9C1}"/>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29C07AE3-6FA8-4095-6502-19A1D2D8A100}"/>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C2EC9CF1-116B-37D2-9C91-C989CC97D11A}"/>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招標文件載明固定價格者，廠商如於投標文件載明報價且低於前述固定價格，視為廠商自願減價，決標時依廠商報價決標。</a:t>
            </a:r>
            <a:endParaRPr lang="en-US" altLang="zh-TW" dirty="0">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機關得將「創意」納入評選考量，惟不得將「回饋」列為評選項目，且說明兩者之差異。</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31730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CBA9E-0A50-F6D9-ECFA-CBAA88E5F928}"/>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AE01AF1-CA68-6916-E439-C9BBC9009C36}"/>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1A53C20F-AB89-26CE-3B42-884B4B257CF9}"/>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配合</a:t>
            </a:r>
            <a:r>
              <a:rPr lang="en-US" altLang="zh-TW" dirty="0">
                <a:latin typeface="標楷體" panose="03000509000000000000" pitchFamily="65" charset="-120"/>
                <a:ea typeface="標楷體" panose="03000509000000000000" pitchFamily="65" charset="-120"/>
              </a:rPr>
              <a:t>110</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日修正組織準則第</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條規定，說明不得遴選為評選委員之情形；另機關擬具建議名單前、評選會議開始前，應確認委員是否屬主管機關依規定列入不得遴選為評選委員之名單人員。</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81029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646F-2CF0-8A6C-49FD-3F3663B7C3F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335525C-108D-FADD-043E-9A93BAE4F645}"/>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9DAD309A-006D-0F87-15E2-0567C25EEBF1}"/>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修正重點：</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en-US" altLang="zh-TW" dirty="0">
                <a:latin typeface="標楷體" panose="03000509000000000000" pitchFamily="65" charset="-120"/>
                <a:ea typeface="標楷體" panose="03000509000000000000" pitchFamily="65" charset="-120"/>
              </a:rPr>
              <a:t>(7)</a:t>
            </a:r>
            <a:r>
              <a:rPr lang="zh-TW" altLang="en-US" sz="2700" dirty="0">
                <a:latin typeface="標楷體" panose="03000509000000000000" pitchFamily="65" charset="-120"/>
                <a:ea typeface="標楷體" panose="03000509000000000000" pitchFamily="65" charset="-120"/>
              </a:rPr>
              <a:t>不同廠商評選結果有明顯差異之態樣類型例示，多家廠商參與評選，同一廠商，有委員評定其序位為最優，同時亦有委員評定其序位為最差，且評定序位最優委員之評定分數為高分，評定序位最差委員之評定分數為低分。</a:t>
            </a:r>
            <a:endParaRPr lang="en-US" altLang="zh-TW" sz="27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4106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E73DC-2CE1-C562-E004-CBBDBE82C22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85361D5-C9C3-3A2A-0230-69D15984D213}"/>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87F3D05F-E81F-5A9A-5196-064F95775B86}"/>
              </a:ext>
            </a:extLst>
          </p:cNvPr>
          <p:cNvSpPr>
            <a:spLocks noChangeArrowheads="1"/>
          </p:cNvSpPr>
          <p:nvPr/>
        </p:nvSpPr>
        <p:spPr bwMode="auto">
          <a:xfrm>
            <a:off x="219075" y="1023730"/>
            <a:ext cx="8280400" cy="548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修正內容：</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600"/>
              </a:spcBef>
              <a:buNone/>
            </a:pPr>
            <a:r>
              <a:rPr lang="en-US" altLang="zh-TW" sz="2800" dirty="0">
                <a:latin typeface="標楷體" panose="03000509000000000000" pitchFamily="65" charset="-120"/>
                <a:ea typeface="標楷體" panose="03000509000000000000" pitchFamily="65" charset="-120"/>
              </a:rPr>
              <a:t>(1)</a:t>
            </a:r>
            <a:r>
              <a:rPr lang="zh-TW" altLang="en-US" sz="2800" u="sng" spc="-150" dirty="0">
                <a:solidFill>
                  <a:srgbClr val="FF0000"/>
                </a:solidFill>
                <a:latin typeface="標楷體" panose="03000509000000000000" pitchFamily="65" charset="-120"/>
                <a:ea typeface="標楷體" panose="03000509000000000000" pitchFamily="65" charset="-120"/>
              </a:rPr>
              <a:t>創意與回饋分別：</a:t>
            </a:r>
            <a:endParaRPr lang="en-US" altLang="zh-TW" sz="2800" u="sng" spc="-150" dirty="0">
              <a:solidFill>
                <a:srgbClr val="FF0000"/>
              </a:solidFill>
              <a:latin typeface="標楷體" panose="03000509000000000000" pitchFamily="65" charset="-120"/>
              <a:ea typeface="標楷體" panose="03000509000000000000" pitchFamily="65" charset="-120"/>
            </a:endParaRPr>
          </a:p>
          <a:p>
            <a:pPr marL="1520825" indent="0" algn="just">
              <a:lnSpc>
                <a:spcPct val="100000"/>
              </a:lnSpc>
              <a:spcBef>
                <a:spcPts val="1200"/>
              </a:spcBef>
              <a:buNone/>
              <a:tabLst>
                <a:tab pos="1520825" algn="l"/>
              </a:tabLst>
            </a:pPr>
            <a:r>
              <a:rPr lang="zh-TW" altLang="zh-TW" sz="2600" dirty="0">
                <a:solidFill>
                  <a:srgbClr val="0000CC"/>
                </a:solidFill>
                <a:latin typeface="標楷體" panose="03000509000000000000" pitchFamily="65" charset="-120"/>
                <a:ea typeface="標楷體" panose="03000509000000000000" pitchFamily="65" charset="-120"/>
              </a:rPr>
              <a:t>提升採購效益及評選廠商服務之差異，得將「</a:t>
            </a:r>
            <a:r>
              <a:rPr lang="zh-TW" altLang="zh-TW" sz="2600" dirty="0">
                <a:solidFill>
                  <a:srgbClr val="FF0000"/>
                </a:solidFill>
                <a:latin typeface="標楷體" panose="03000509000000000000" pitchFamily="65" charset="-120"/>
                <a:ea typeface="標楷體" panose="03000509000000000000" pitchFamily="65" charset="-120"/>
              </a:rPr>
              <a:t>創意」納入評選項目</a:t>
            </a:r>
            <a:r>
              <a:rPr lang="zh-TW" altLang="zh-TW" sz="2600" dirty="0">
                <a:solidFill>
                  <a:srgbClr val="0000CC"/>
                </a:solidFill>
                <a:latin typeface="標楷體" panose="03000509000000000000" pitchFamily="65" charset="-120"/>
                <a:ea typeface="標楷體" panose="03000509000000000000" pitchFamily="65" charset="-120"/>
              </a:rPr>
              <a:t>，以取得較佳之服務品質；惟</a:t>
            </a:r>
            <a:r>
              <a:rPr lang="zh-TW" altLang="zh-TW" sz="2600" dirty="0">
                <a:solidFill>
                  <a:srgbClr val="7030A0"/>
                </a:solidFill>
                <a:latin typeface="標楷體" panose="03000509000000000000" pitchFamily="65" charset="-120"/>
                <a:ea typeface="標楷體" panose="03000509000000000000" pitchFamily="65" charset="-120"/>
              </a:rPr>
              <a:t>不得將「回饋」列為評選項目</a:t>
            </a:r>
            <a:r>
              <a:rPr lang="zh-TW" altLang="zh-TW" sz="2600" dirty="0">
                <a:solidFill>
                  <a:srgbClr val="0000CC"/>
                </a:solidFill>
                <a:latin typeface="標楷體" panose="03000509000000000000" pitchFamily="65" charset="-120"/>
                <a:ea typeface="標楷體" panose="03000509000000000000" pitchFamily="65" charset="-120"/>
              </a:rPr>
              <a:t>。</a:t>
            </a:r>
            <a:endParaRPr lang="en-US" altLang="zh-TW" sz="2600" dirty="0">
              <a:solidFill>
                <a:srgbClr val="0000CC"/>
              </a:solidFill>
              <a:latin typeface="標楷體" panose="03000509000000000000" pitchFamily="65" charset="-120"/>
              <a:ea typeface="標楷體" panose="03000509000000000000" pitchFamily="65" charset="-120"/>
            </a:endParaRPr>
          </a:p>
          <a:p>
            <a:pPr marL="2603500" indent="-1082675" algn="just">
              <a:spcBef>
                <a:spcPts val="600"/>
              </a:spcBef>
              <a:buNone/>
              <a:tabLst>
                <a:tab pos="2782888" algn="l"/>
              </a:tabLst>
            </a:pPr>
            <a:r>
              <a:rPr lang="zh-TW" altLang="zh-TW" sz="2600" dirty="0">
                <a:solidFill>
                  <a:srgbClr val="0000CC"/>
                </a:solidFill>
                <a:latin typeface="標楷體" panose="03000509000000000000" pitchFamily="65" charset="-120"/>
                <a:ea typeface="標楷體" panose="03000509000000000000" pitchFamily="65" charset="-120"/>
              </a:rPr>
              <a:t>創意：</a:t>
            </a:r>
            <a:r>
              <a:rPr lang="zh-TW" altLang="zh-TW" sz="2600" spc="-150" dirty="0">
                <a:solidFill>
                  <a:srgbClr val="0000CC"/>
                </a:solidFill>
                <a:latin typeface="標楷體" panose="03000509000000000000" pitchFamily="65" charset="-120"/>
                <a:ea typeface="標楷體" panose="03000509000000000000" pitchFamily="65" charset="-120"/>
              </a:rPr>
              <a:t>基於原本招標文件所訂需求的延伸，例如提供品質更高的服務、延長保固等。</a:t>
            </a:r>
            <a:endParaRPr lang="en-US" altLang="zh-TW" sz="2600" spc="-150" dirty="0">
              <a:solidFill>
                <a:srgbClr val="0000CC"/>
              </a:solidFill>
              <a:latin typeface="標楷體" panose="03000509000000000000" pitchFamily="65" charset="-120"/>
              <a:ea typeface="標楷體" panose="03000509000000000000" pitchFamily="65" charset="-120"/>
            </a:endParaRPr>
          </a:p>
          <a:p>
            <a:pPr marL="2603500" indent="-1082675" algn="just">
              <a:spcBef>
                <a:spcPts val="600"/>
              </a:spcBef>
              <a:buNone/>
            </a:pPr>
            <a:r>
              <a:rPr lang="zh-TW" altLang="zh-TW" sz="2600" dirty="0">
                <a:solidFill>
                  <a:srgbClr val="0000CC"/>
                </a:solidFill>
                <a:latin typeface="標楷體" panose="03000509000000000000" pitchFamily="65" charset="-120"/>
                <a:ea typeface="標楷體" panose="03000509000000000000" pitchFamily="65" charset="-120"/>
              </a:rPr>
              <a:t>回饋：</a:t>
            </a:r>
            <a:r>
              <a:rPr lang="zh-TW" altLang="zh-TW" sz="2600" spc="-150" dirty="0">
                <a:solidFill>
                  <a:srgbClr val="0000CC"/>
                </a:solidFill>
                <a:latin typeface="標楷體" panose="03000509000000000000" pitchFamily="65" charset="-120"/>
                <a:ea typeface="標楷體" panose="03000509000000000000" pitchFamily="65" charset="-120"/>
              </a:rPr>
              <a:t>與契約主體無關，例如辦理資訊服務（勞務）採購卻提供硬體設備（財物）回饋。</a:t>
            </a:r>
            <a:endParaRPr lang="en-US" altLang="zh-TW" sz="2600" u="sng" spc="-150" dirty="0">
              <a:solidFill>
                <a:srgbClr val="FF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endParaRPr lang="en-US" altLang="zh-TW" sz="27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0326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8C43-F194-5F38-89E2-61501B02F38F}"/>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C3BA0A12-C005-49D5-5C09-338E788143C7}"/>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467F1CA9-6FE4-3C22-CCDD-3B050306622E}"/>
              </a:ext>
            </a:extLst>
          </p:cNvPr>
          <p:cNvSpPr>
            <a:spLocks noChangeArrowheads="1"/>
          </p:cNvSpPr>
          <p:nvPr/>
        </p:nvSpPr>
        <p:spPr bwMode="auto">
          <a:xfrm>
            <a:off x="219075" y="1023730"/>
            <a:ext cx="8280400" cy="548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修正內容：</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600"/>
              </a:spcBef>
              <a:buNone/>
            </a:pPr>
            <a:r>
              <a:rPr lang="en-US" altLang="zh-TW" dirty="0">
                <a:latin typeface="標楷體" panose="03000509000000000000" pitchFamily="65" charset="-120"/>
                <a:ea typeface="標楷體" panose="03000509000000000000" pitchFamily="65" charset="-120"/>
              </a:rPr>
              <a:t>(2)</a:t>
            </a:r>
            <a:r>
              <a:rPr lang="zh-TW" altLang="en-US" u="sng" spc="-150" dirty="0">
                <a:solidFill>
                  <a:srgbClr val="FF0000"/>
                </a:solidFill>
                <a:latin typeface="標楷體" panose="03000509000000000000" pitchFamily="65" charset="-120"/>
                <a:ea typeface="標楷體" panose="03000509000000000000" pitchFamily="65" charset="-120"/>
              </a:rPr>
              <a:t>明顯差異類型：</a:t>
            </a:r>
            <a:endParaRPr lang="en-US" altLang="zh-TW" u="sng" spc="-150" dirty="0">
              <a:solidFill>
                <a:srgbClr val="FF0000"/>
              </a:solidFill>
              <a:latin typeface="標楷體" panose="03000509000000000000" pitchFamily="65" charset="-120"/>
              <a:ea typeface="標楷體" panose="03000509000000000000" pitchFamily="65" charset="-120"/>
            </a:endParaRPr>
          </a:p>
          <a:p>
            <a:pPr marL="1520825" indent="0" algn="just">
              <a:lnSpc>
                <a:spcPct val="100000"/>
              </a:lnSpc>
              <a:spcBef>
                <a:spcPts val="1200"/>
              </a:spcBef>
              <a:buNone/>
              <a:tabLst>
                <a:tab pos="1520825" algn="l"/>
              </a:tabLst>
            </a:pPr>
            <a:r>
              <a:rPr lang="zh-TW" altLang="zh-TW" b="0" kern="100" dirty="0">
                <a:ea typeface="標楷體" panose="03000509000000000000" pitchFamily="65" charset="-120"/>
                <a:cs typeface="Times New Roman" panose="02020603050405020304" pitchFamily="18" charset="0"/>
              </a:rPr>
              <a:t>評選委員之評選結果有明顯差異</a:t>
            </a:r>
            <a:r>
              <a:rPr lang="zh-TW" altLang="en-US" b="0" kern="100" dirty="0">
                <a:ea typeface="標楷體" panose="03000509000000000000" pitchFamily="65" charset="-120"/>
                <a:cs typeface="Times New Roman" panose="02020603050405020304" pitchFamily="18" charset="0"/>
              </a:rPr>
              <a:t>，係就</a:t>
            </a:r>
            <a:r>
              <a:rPr lang="zh-TW" altLang="zh-TW" b="0" kern="100" dirty="0">
                <a:ea typeface="標楷體" panose="03000509000000000000" pitchFamily="65" charset="-120"/>
                <a:cs typeface="Times New Roman" panose="02020603050405020304" pitchFamily="18" charset="0"/>
              </a:rPr>
              <a:t>少數委員之極端評分，影響多數委員之評選結果</a:t>
            </a:r>
            <a:r>
              <a:rPr lang="zh-TW" altLang="en-US" b="0" kern="100" dirty="0">
                <a:ea typeface="標楷體" panose="03000509000000000000" pitchFamily="65" charset="-120"/>
                <a:cs typeface="Times New Roman" panose="02020603050405020304" pitchFamily="18" charset="0"/>
              </a:rPr>
              <a:t>。</a:t>
            </a:r>
            <a:endParaRPr lang="en-US" altLang="zh-TW" b="0" spc="-150" dirty="0">
              <a:solidFill>
                <a:srgbClr val="FF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endParaRPr lang="en-US" altLang="zh-TW" sz="27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56001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6868E-B9F2-D17A-0066-D1F388BD5B8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22F82D1A-6D20-EBE5-2261-FA43F6D74794}"/>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B93D41C9-6051-77EF-8423-9BC8286B8D88}"/>
              </a:ext>
            </a:extLst>
          </p:cNvPr>
          <p:cNvSpPr>
            <a:spLocks noChangeArrowheads="1"/>
          </p:cNvSpPr>
          <p:nvPr/>
        </p:nvSpPr>
        <p:spPr bwMode="auto">
          <a:xfrm>
            <a:off x="219075" y="1023730"/>
            <a:ext cx="8280400" cy="548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修正內容：</a:t>
            </a:r>
            <a:endParaRPr lang="en-US" altLang="zh-TW" sz="3200" b="0" dirty="0">
              <a:solidFill>
                <a:srgbClr val="000000"/>
              </a:solidFill>
              <a:latin typeface="標楷體" panose="03000509000000000000" pitchFamily="65" charset="-120"/>
              <a:ea typeface="標楷體" panose="03000509000000000000" pitchFamily="65" charset="-120"/>
            </a:endParaRPr>
          </a:p>
          <a:p>
            <a:pPr marL="1609725" indent="-622300" algn="just">
              <a:lnSpc>
                <a:spcPct val="100000"/>
              </a:lnSpc>
              <a:spcBef>
                <a:spcPts val="1200"/>
              </a:spcBef>
              <a:buNone/>
            </a:pPr>
            <a:r>
              <a:rPr lang="zh-TW" altLang="en-US" sz="2800" u="sng" spc="-150" dirty="0">
                <a:solidFill>
                  <a:srgbClr val="FF0000"/>
                </a:solidFill>
                <a:latin typeface="標楷體" panose="03000509000000000000" pitchFamily="65" charset="-120"/>
                <a:ea typeface="標楷體" panose="03000509000000000000" pitchFamily="65" charset="-120"/>
              </a:rPr>
              <a:t>類型</a:t>
            </a:r>
            <a:r>
              <a:rPr lang="en-US" altLang="zh-TW" sz="2800" u="sng" spc="-150" dirty="0">
                <a:solidFill>
                  <a:srgbClr val="FF0000"/>
                </a:solidFill>
                <a:latin typeface="標楷體" panose="03000509000000000000" pitchFamily="65" charset="-120"/>
                <a:ea typeface="標楷體" panose="03000509000000000000" pitchFamily="65" charset="-120"/>
              </a:rPr>
              <a:t>1</a:t>
            </a:r>
            <a:r>
              <a:rPr lang="zh-TW" altLang="en-US" sz="2800" u="sng" spc="-150" dirty="0">
                <a:solidFill>
                  <a:srgbClr val="FF0000"/>
                </a:solidFill>
                <a:latin typeface="標楷體" panose="03000509000000000000" pitchFamily="65" charset="-120"/>
                <a:ea typeface="標楷體" panose="03000509000000000000" pitchFamily="65" charset="-120"/>
              </a:rPr>
              <a:t>：</a:t>
            </a:r>
            <a:endParaRPr lang="en-US" altLang="zh-TW" sz="2800" u="sng" spc="-150" dirty="0">
              <a:solidFill>
                <a:srgbClr val="FF0000"/>
              </a:solidFill>
              <a:latin typeface="標楷體" panose="03000509000000000000" pitchFamily="65" charset="-120"/>
              <a:ea typeface="標楷體" panose="03000509000000000000" pitchFamily="65" charset="-120"/>
            </a:endParaRPr>
          </a:p>
          <a:p>
            <a:pPr marL="984250" indent="3175" algn="just">
              <a:lnSpc>
                <a:spcPct val="100000"/>
              </a:lnSpc>
              <a:spcBef>
                <a:spcPts val="1200"/>
              </a:spcBef>
              <a:buNone/>
            </a:pPr>
            <a:r>
              <a:rPr lang="zh-TW" altLang="zh-TW" sz="2800" dirty="0">
                <a:latin typeface="標楷體" panose="03000509000000000000" pitchFamily="65" charset="-120"/>
                <a:ea typeface="標楷體" panose="03000509000000000000" pitchFamily="65" charset="-120"/>
              </a:rPr>
              <a:t>多家廠商參與評選，同一廠商，有委員評定其序位為最優，同時亦有委員評定其序位為最差；且評定序位最優委員之評定分數為高分，評定序位最差委員之評定分數為低分</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1728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341D58D9-7E9E-4975-8376-E419DF34FC7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None/>
            </a:pPr>
            <a:r>
              <a:rPr lang="zh-TW" altLang="en-US" dirty="0">
                <a:latin typeface="標楷體" panose="03000509000000000000" pitchFamily="65" charset="-120"/>
                <a:ea typeface="標楷體" panose="03000509000000000000" pitchFamily="65" charset="-120"/>
              </a:rPr>
              <a:t>採購評選委員會組織準則</a:t>
            </a:r>
          </a:p>
        </p:txBody>
      </p:sp>
      <p:sp>
        <p:nvSpPr>
          <p:cNvPr id="4" name="Rectangle 3">
            <a:extLst>
              <a:ext uri="{FF2B5EF4-FFF2-40B4-BE49-F238E27FC236}">
                <a16:creationId xmlns:a16="http://schemas.microsoft.com/office/drawing/2014/main" id="{30233E48-8B92-4E31-A89D-D06C1EB9B0CC}"/>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9</a:t>
            </a:r>
            <a:r>
              <a:rPr lang="zh-TW" altLang="en-US" sz="3200" dirty="0">
                <a:latin typeface="標楷體" panose="03000509000000000000" pitchFamily="65" charset="-120"/>
                <a:ea typeface="標楷體" panose="03000509000000000000" pitchFamily="65" charset="-120"/>
              </a:rPr>
              <a:t>日修正）：</a:t>
            </a:r>
            <a:endParaRPr lang="en-US" altLang="zh-TW" sz="3200" dirty="0">
              <a:latin typeface="標楷體" panose="03000509000000000000" pitchFamily="65" charset="-120"/>
              <a:ea typeface="標楷體" panose="03000509000000000000" pitchFamily="65" charset="-120"/>
            </a:endParaRPr>
          </a:p>
          <a:p>
            <a:pPr marL="3051175" lvl="1" indent="-2509838" algn="just" eaLnBrk="1" hangingPunct="1">
              <a:spcBef>
                <a:spcPts val="600"/>
              </a:spcBef>
              <a:buClr>
                <a:schemeClr val="accent1"/>
              </a:buClr>
              <a:buSzPct val="90000"/>
              <a:buNone/>
            </a:pPr>
            <a:r>
              <a:rPr lang="zh-TW" altLang="en-US" sz="2800" dirty="0">
                <a:latin typeface="標楷體" panose="03000509000000000000" pitchFamily="65" charset="-120"/>
                <a:ea typeface="標楷體" panose="03000509000000000000" pitchFamily="65" charset="-120"/>
              </a:rPr>
              <a:t>　　　　　　　</a:t>
            </a:r>
            <a:r>
              <a:rPr lang="zh-TW" altLang="zh-TW" sz="3200" dirty="0">
                <a:latin typeface="標楷體" panose="03000509000000000000" pitchFamily="65" charset="-120"/>
                <a:ea typeface="標楷體" panose="03000509000000000000" pitchFamily="65" charset="-120"/>
              </a:rPr>
              <a:t>考量各級民意機關民意代表擔任機關採購案之評選委員，有造成行政權限與立法權限二者衝突之虞，增訂機關不得遴選現任各級民意機關民意代表為評選委員，但各級民意機關辦理採購時不在此限</a:t>
            </a:r>
            <a:r>
              <a:rPr lang="zh-TW" altLang="en-US" sz="3200" dirty="0">
                <a:latin typeface="標楷體" panose="03000509000000000000" pitchFamily="65" charset="-120"/>
                <a:ea typeface="標楷體" panose="03000509000000000000" pitchFamily="65" charset="-120"/>
              </a:rPr>
              <a:t>。</a:t>
            </a:r>
            <a:endParaRPr lang="en-US" altLang="zh-TW" b="0" dirty="0">
              <a:solidFill>
                <a:srgbClr val="000000"/>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8015F667-F2E7-4986-A7CC-E659FB3FC7FB}"/>
              </a:ext>
            </a:extLst>
          </p:cNvPr>
          <p:cNvPicPr>
            <a:picLocks noChangeAspect="1"/>
          </p:cNvPicPr>
          <p:nvPr/>
        </p:nvPicPr>
        <p:blipFill>
          <a:blip r:embed="rId3"/>
          <a:stretch>
            <a:fillRect/>
          </a:stretch>
        </p:blipFill>
        <p:spPr>
          <a:xfrm>
            <a:off x="644525" y="2018384"/>
            <a:ext cx="2657846" cy="17909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203C-10D6-C7DE-B6DA-5E6D20925AC3}"/>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1024B3F1-3DFE-EA08-83B6-B1675813D85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05007F1E-1F18-B733-B5CB-EFFA0A5511F8}"/>
              </a:ext>
            </a:extLst>
          </p:cNvPr>
          <p:cNvSpPr>
            <a:spLocks noChangeArrowheads="1"/>
          </p:cNvSpPr>
          <p:nvPr/>
        </p:nvSpPr>
        <p:spPr bwMode="auto">
          <a:xfrm>
            <a:off x="219075" y="1023730"/>
            <a:ext cx="8280400" cy="548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p>
          <a:p>
            <a:pPr lvl="1" indent="0" algn="just" eaLnBrk="1" hangingPunct="1">
              <a:spcBef>
                <a:spcPts val="600"/>
              </a:spcBef>
              <a:buClr>
                <a:schemeClr val="accent1"/>
              </a:buClr>
              <a:buSzPct val="90000"/>
              <a:buNone/>
            </a:pPr>
            <a:endParaRPr lang="en-US" altLang="zh-TW" sz="3200" b="0" dirty="0">
              <a:solidFill>
                <a:srgbClr val="000000"/>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20294EBF-6F96-CCE1-DFA7-61FDEB20F9C8}"/>
              </a:ext>
            </a:extLst>
          </p:cNvPr>
          <p:cNvGraphicFramePr>
            <a:graphicFrameLocks noGrp="1"/>
          </p:cNvGraphicFramePr>
          <p:nvPr>
            <p:extLst>
              <p:ext uri="{D42A27DB-BD31-4B8C-83A1-F6EECF244321}">
                <p14:modId xmlns:p14="http://schemas.microsoft.com/office/powerpoint/2010/main" val="3320201244"/>
              </p:ext>
            </p:extLst>
          </p:nvPr>
        </p:nvGraphicFramePr>
        <p:xfrm>
          <a:off x="844826" y="2146516"/>
          <a:ext cx="7911132" cy="4179908"/>
        </p:xfrm>
        <a:graphic>
          <a:graphicData uri="http://schemas.openxmlformats.org/drawingml/2006/table">
            <a:tbl>
              <a:tblPr>
                <a:tableStyleId>{ED083AE6-46FA-4A59-8FB0-9F97EB10719F}</a:tableStyleId>
              </a:tblPr>
              <a:tblGrid>
                <a:gridCol w="972668">
                  <a:extLst>
                    <a:ext uri="{9D8B030D-6E8A-4147-A177-3AD203B41FA5}">
                      <a16:colId xmlns:a16="http://schemas.microsoft.com/office/drawing/2014/main" val="20000"/>
                    </a:ext>
                  </a:extLst>
                </a:gridCol>
                <a:gridCol w="625286">
                  <a:extLst>
                    <a:ext uri="{9D8B030D-6E8A-4147-A177-3AD203B41FA5}">
                      <a16:colId xmlns:a16="http://schemas.microsoft.com/office/drawing/2014/main" val="20001"/>
                    </a:ext>
                  </a:extLst>
                </a:gridCol>
                <a:gridCol w="694763">
                  <a:extLst>
                    <a:ext uri="{9D8B030D-6E8A-4147-A177-3AD203B41FA5}">
                      <a16:colId xmlns:a16="http://schemas.microsoft.com/office/drawing/2014/main" val="20002"/>
                    </a:ext>
                  </a:extLst>
                </a:gridCol>
                <a:gridCol w="555810">
                  <a:extLst>
                    <a:ext uri="{9D8B030D-6E8A-4147-A177-3AD203B41FA5}">
                      <a16:colId xmlns:a16="http://schemas.microsoft.com/office/drawing/2014/main" val="20003"/>
                    </a:ext>
                  </a:extLst>
                </a:gridCol>
                <a:gridCol w="833716">
                  <a:extLst>
                    <a:ext uri="{9D8B030D-6E8A-4147-A177-3AD203B41FA5}">
                      <a16:colId xmlns:a16="http://schemas.microsoft.com/office/drawing/2014/main" val="20004"/>
                    </a:ext>
                  </a:extLst>
                </a:gridCol>
                <a:gridCol w="625286">
                  <a:extLst>
                    <a:ext uri="{9D8B030D-6E8A-4147-A177-3AD203B41FA5}">
                      <a16:colId xmlns:a16="http://schemas.microsoft.com/office/drawing/2014/main" val="3661151107"/>
                    </a:ext>
                  </a:extLst>
                </a:gridCol>
                <a:gridCol w="694763">
                  <a:extLst>
                    <a:ext uri="{9D8B030D-6E8A-4147-A177-3AD203B41FA5}">
                      <a16:colId xmlns:a16="http://schemas.microsoft.com/office/drawing/2014/main" val="3042391314"/>
                    </a:ext>
                  </a:extLst>
                </a:gridCol>
                <a:gridCol w="640138">
                  <a:extLst>
                    <a:ext uri="{9D8B030D-6E8A-4147-A177-3AD203B41FA5}">
                      <a16:colId xmlns:a16="http://schemas.microsoft.com/office/drawing/2014/main" val="2106476401"/>
                    </a:ext>
                  </a:extLst>
                </a:gridCol>
                <a:gridCol w="818866">
                  <a:extLst>
                    <a:ext uri="{9D8B030D-6E8A-4147-A177-3AD203B41FA5}">
                      <a16:colId xmlns:a16="http://schemas.microsoft.com/office/drawing/2014/main" val="1610859737"/>
                    </a:ext>
                  </a:extLst>
                </a:gridCol>
                <a:gridCol w="660119">
                  <a:extLst>
                    <a:ext uri="{9D8B030D-6E8A-4147-A177-3AD203B41FA5}">
                      <a16:colId xmlns:a16="http://schemas.microsoft.com/office/drawing/2014/main" val="20005"/>
                    </a:ext>
                  </a:extLst>
                </a:gridCol>
                <a:gridCol w="789717">
                  <a:extLst>
                    <a:ext uri="{9D8B030D-6E8A-4147-A177-3AD203B41FA5}">
                      <a16:colId xmlns:a16="http://schemas.microsoft.com/office/drawing/2014/main" val="2970261173"/>
                    </a:ext>
                  </a:extLst>
                </a:gridCol>
              </a:tblGrid>
              <a:tr h="259712">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廠商編號</a:t>
                      </a:r>
                    </a:p>
                  </a:txBody>
                  <a:tcPr marL="17017" marR="17017" marT="0" marB="0" anchor="ctr">
                    <a:solidFill>
                      <a:schemeClr val="bg1"/>
                    </a:solidFill>
                  </a:tcPr>
                </a:tc>
                <a:tc gridSpan="2">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甲</a:t>
                      </a: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乙</a:t>
                      </a: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丙</a:t>
                      </a: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altLang="en-US" sz="1800" u="none" kern="100" dirty="0">
                          <a:effectLst/>
                          <a:latin typeface="標楷體" panose="03000509000000000000" pitchFamily="65" charset="-120"/>
                          <a:ea typeface="標楷體" panose="03000509000000000000" pitchFamily="65" charset="-120"/>
                        </a:rPr>
                        <a:t>丁</a:t>
                      </a:r>
                      <a:endParaRPr lang="zh-TW" sz="1800" u="none" kern="100" dirty="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altLang="en-US" sz="1800" u="none" kern="100" dirty="0">
                          <a:effectLst/>
                          <a:latin typeface="標楷體" panose="03000509000000000000" pitchFamily="65" charset="-120"/>
                          <a:ea typeface="標楷體" panose="03000509000000000000" pitchFamily="65" charset="-120"/>
                        </a:rPr>
                        <a:t>戊</a:t>
                      </a:r>
                      <a:endParaRPr lang="zh-TW" sz="1800" u="none" kern="100" dirty="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hMerge="1">
                  <a:txBody>
                    <a:bodyPr/>
                    <a:lstStyle/>
                    <a:p>
                      <a:pPr algn="ctr">
                        <a:lnSpc>
                          <a:spcPts val="1800"/>
                        </a:lnSpc>
                        <a:spcAft>
                          <a:spcPts val="0"/>
                        </a:spcAft>
                      </a:pPr>
                      <a:endParaRPr lang="zh-TW" sz="1800" u="none" kern="100" dirty="0">
                        <a:effectLst/>
                        <a:latin typeface="標楷體" panose="03000509000000000000" pitchFamily="65" charset="-120"/>
                        <a:ea typeface="標楷體" panose="03000509000000000000" pitchFamily="65" charset="-120"/>
                      </a:endParaRPr>
                    </a:p>
                  </a:txBody>
                  <a:tcPr marL="17017" marR="17017" marT="0" marB="0" anchor="ctr"/>
                </a:tc>
                <a:extLst>
                  <a:ext uri="{0D108BD9-81ED-4DB2-BD59-A6C34878D82A}">
                    <a16:rowId xmlns:a16="http://schemas.microsoft.com/office/drawing/2014/main" val="10000"/>
                  </a:ext>
                </a:extLst>
              </a:tr>
              <a:tr h="307158">
                <a:tc rowSpan="2">
                  <a:txBody>
                    <a:bodyPr/>
                    <a:lstStyle/>
                    <a:p>
                      <a:pPr algn="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廠商</a:t>
                      </a:r>
                      <a:endParaRPr lang="en-US" altLang="zh-TW" sz="1800" u="none" kern="100" dirty="0">
                        <a:effectLst/>
                        <a:latin typeface="標楷體" panose="03000509000000000000" pitchFamily="65" charset="-120"/>
                        <a:ea typeface="標楷體" panose="03000509000000000000" pitchFamily="65" charset="-120"/>
                      </a:endParaRPr>
                    </a:p>
                    <a:p>
                      <a:pPr algn="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名稱</a:t>
                      </a:r>
                      <a:endParaRPr lang="en-US" altLang="zh-TW" sz="1800" u="none" kern="100" dirty="0">
                        <a:effectLst/>
                        <a:latin typeface="標楷體" panose="03000509000000000000" pitchFamily="65" charset="-120"/>
                        <a:ea typeface="標楷體" panose="03000509000000000000" pitchFamily="65" charset="-120"/>
                      </a:endParaRPr>
                    </a:p>
                    <a:p>
                      <a:pP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評選</a:t>
                      </a:r>
                      <a:endParaRPr lang="en-US" altLang="zh-TW" sz="1800" u="none" kern="100" dirty="0">
                        <a:effectLst/>
                        <a:latin typeface="標楷體" panose="03000509000000000000" pitchFamily="65" charset="-120"/>
                        <a:ea typeface="標楷體" panose="03000509000000000000" pitchFamily="65" charset="-120"/>
                      </a:endParaRPr>
                    </a:p>
                    <a:p>
                      <a:pP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委員</a:t>
                      </a:r>
                    </a:p>
                  </a:txBody>
                  <a:tcPr marL="17017" marR="17017" marT="0" marB="0">
                    <a:lnTlToBr w="12700" cap="flat" cmpd="sng" algn="ctr">
                      <a:solidFill>
                        <a:schemeClr val="tx1"/>
                      </a:solidFill>
                      <a:prstDash val="solid"/>
                      <a:round/>
                      <a:headEnd type="none" w="med" len="med"/>
                      <a:tailEnd type="none" w="med" len="med"/>
                    </a:lnTlToBr>
                    <a:solidFill>
                      <a:schemeClr val="bg1"/>
                    </a:solidFill>
                  </a:tcPr>
                </a:tc>
                <a:tc gridSpan="2">
                  <a:txBody>
                    <a:bodyPr/>
                    <a:lstStyle/>
                    <a:p>
                      <a:pPr algn="ctr" fontAlgn="auto">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endParaRPr lang="zh-TW" sz="1800" u="none"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p>
                  </a:txBody>
                  <a:tcPr marL="17017" marR="17017" marT="0" marB="0" anchor="c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p>
                  </a:txBody>
                  <a:tcPr marL="17017" marR="17017" marT="0" marB="0" anchor="ctr">
                    <a:solidFill>
                      <a:schemeClr val="bg1"/>
                    </a:solidFill>
                  </a:tcPr>
                </a:tc>
                <a:tc hMerge="1">
                  <a:txBody>
                    <a:bodyPr/>
                    <a:lstStyle/>
                    <a:p>
                      <a:pPr algn="ctr">
                        <a:lnSpc>
                          <a:spcPts val="1800"/>
                        </a:lnSpc>
                        <a:spcAft>
                          <a:spcPts val="0"/>
                        </a:spcAft>
                      </a:pPr>
                      <a:endParaRPr lang="zh-TW" sz="1800" u="none" kern="100" dirty="0">
                        <a:effectLst/>
                        <a:latin typeface="標楷體" panose="03000509000000000000" pitchFamily="65" charset="-120"/>
                        <a:ea typeface="標楷體" panose="03000509000000000000" pitchFamily="65" charset="-120"/>
                      </a:endParaRPr>
                    </a:p>
                  </a:txBody>
                  <a:tcPr marL="17017" marR="17017" marT="0" marB="0" anchor="ctr"/>
                </a:tc>
                <a:extLst>
                  <a:ext uri="{0D108BD9-81ED-4DB2-BD59-A6C34878D82A}">
                    <a16:rowId xmlns:a16="http://schemas.microsoft.com/office/drawing/2014/main" val="10001"/>
                  </a:ext>
                </a:extLst>
              </a:tr>
              <a:tr h="564060">
                <a:tc vMerge="1">
                  <a:txBody>
                    <a:bodyPr/>
                    <a:lstStyle/>
                    <a:p>
                      <a:endParaRPr lang="zh-TW" altLang="en-US"/>
                    </a:p>
                  </a:txBody>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得分加總</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序位</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得分加總</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序位</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得分加總</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序位</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得分加總</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序位</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dirty="0">
                          <a:solidFill>
                            <a:schemeClr val="tx1"/>
                          </a:solidFill>
                          <a:effectLst/>
                          <a:latin typeface="標楷體" panose="03000509000000000000" pitchFamily="65" charset="-120"/>
                          <a:ea typeface="標楷體" panose="03000509000000000000" pitchFamily="65" charset="-120"/>
                          <a:cs typeface="+mn-cs"/>
                        </a:rPr>
                        <a:t>得分加總</a:t>
                      </a: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zh-TW" altLang="en-US" sz="1800" u="none" kern="100">
                          <a:solidFill>
                            <a:schemeClr val="tx1"/>
                          </a:solidFill>
                          <a:effectLst/>
                          <a:latin typeface="標楷體" panose="03000509000000000000" pitchFamily="65" charset="-120"/>
                          <a:ea typeface="標楷體" panose="03000509000000000000" pitchFamily="65" charset="-120"/>
                          <a:cs typeface="+mn-cs"/>
                        </a:rPr>
                        <a:t>序位</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017" marR="17017" marT="0" marB="0" anchor="ctr">
                    <a:solidFill>
                      <a:schemeClr val="bg1"/>
                    </a:solidFill>
                  </a:tcPr>
                </a:tc>
                <a:extLst>
                  <a:ext uri="{0D108BD9-81ED-4DB2-BD59-A6C34878D82A}">
                    <a16:rowId xmlns:a16="http://schemas.microsoft.com/office/drawing/2014/main" val="10002"/>
                  </a:ext>
                </a:extLst>
              </a:tr>
              <a:tr h="324776">
                <a:tc>
                  <a:txBody>
                    <a:bodyPr/>
                    <a:lstStyle/>
                    <a:p>
                      <a:pPr algn="ctr">
                        <a:lnSpc>
                          <a:spcPts val="1800"/>
                        </a:lnSpc>
                        <a:spcAft>
                          <a:spcPts val="0"/>
                        </a:spcAft>
                      </a:pPr>
                      <a:r>
                        <a:rPr lang="en-US" sz="1800" u="none" kern="100">
                          <a:effectLst/>
                          <a:latin typeface="標楷體" panose="03000509000000000000" pitchFamily="65" charset="-120"/>
                          <a:ea typeface="標楷體" panose="03000509000000000000" pitchFamily="65" charset="-120"/>
                        </a:rPr>
                        <a:t>A</a:t>
                      </a:r>
                      <a:endParaRPr lang="zh-TW" sz="1800" u="none" kern="10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88</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sng" kern="100" dirty="0">
                          <a:solidFill>
                            <a:srgbClr val="FF0000"/>
                          </a:solidFill>
                          <a:effectLst/>
                          <a:latin typeface="標楷體" panose="03000509000000000000" pitchFamily="65" charset="-120"/>
                          <a:ea typeface="標楷體" panose="03000509000000000000" pitchFamily="65" charset="-120"/>
                          <a:cs typeface="+mn-cs"/>
                        </a:rPr>
                        <a:t>1</a:t>
                      </a:r>
                      <a:endParaRPr lang="zh-TW" altLang="en-US" sz="1800" u="sng" kern="100" dirty="0">
                        <a:solidFill>
                          <a:srgbClr val="FF0000"/>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86</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2</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84</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3</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80</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5</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extLst>
                  <a:ext uri="{0D108BD9-81ED-4DB2-BD59-A6C34878D82A}">
                    <a16:rowId xmlns:a16="http://schemas.microsoft.com/office/drawing/2014/main" val="10003"/>
                  </a:ext>
                </a:extLst>
              </a:tr>
              <a:tr h="291485">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B</a:t>
                      </a:r>
                      <a:endParaRPr lang="zh-TW" sz="1800" u="none" kern="100" dirty="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85</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2</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86</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1</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81</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5</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82</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extLst>
                  <a:ext uri="{0D108BD9-81ED-4DB2-BD59-A6C34878D82A}">
                    <a16:rowId xmlns:a16="http://schemas.microsoft.com/office/drawing/2014/main" val="10004"/>
                  </a:ext>
                </a:extLst>
              </a:tr>
              <a:tr h="282849">
                <a:tc>
                  <a:txBody>
                    <a:bodyPr/>
                    <a:lstStyle/>
                    <a:p>
                      <a:pPr algn="ctr">
                        <a:lnSpc>
                          <a:spcPts val="1800"/>
                        </a:lnSpc>
                        <a:spcAft>
                          <a:spcPts val="0"/>
                        </a:spcAft>
                      </a:pPr>
                      <a:r>
                        <a:rPr lang="en-US" sz="1800" u="none" kern="100">
                          <a:effectLst/>
                          <a:latin typeface="標楷體" panose="03000509000000000000" pitchFamily="65" charset="-120"/>
                          <a:ea typeface="標楷體" panose="03000509000000000000" pitchFamily="65" charset="-120"/>
                        </a:rPr>
                        <a:t>C</a:t>
                      </a:r>
                      <a:endParaRPr lang="zh-TW" sz="1800" u="none" kern="10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87</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sng" kern="100" dirty="0">
                          <a:solidFill>
                            <a:srgbClr val="FF0000"/>
                          </a:solidFill>
                          <a:effectLst/>
                          <a:latin typeface="標楷體" panose="03000509000000000000" pitchFamily="65" charset="-120"/>
                          <a:ea typeface="標楷體" panose="03000509000000000000" pitchFamily="65" charset="-120"/>
                          <a:cs typeface="+mn-cs"/>
                        </a:rPr>
                        <a:t>1</a:t>
                      </a:r>
                      <a:endParaRPr lang="zh-TW" altLang="en-US" sz="1800" u="sng" kern="100" dirty="0">
                        <a:solidFill>
                          <a:srgbClr val="FF0000"/>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86</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2</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85</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3</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83</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5</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extLst>
                  <a:ext uri="{0D108BD9-81ED-4DB2-BD59-A6C34878D82A}">
                    <a16:rowId xmlns:a16="http://schemas.microsoft.com/office/drawing/2014/main" val="10005"/>
                  </a:ext>
                </a:extLst>
              </a:tr>
              <a:tr h="292258">
                <a:tc>
                  <a:txBody>
                    <a:bodyPr/>
                    <a:lstStyle/>
                    <a:p>
                      <a:pPr algn="ctr">
                        <a:lnSpc>
                          <a:spcPts val="1800"/>
                        </a:lnSpc>
                        <a:spcAft>
                          <a:spcPts val="0"/>
                        </a:spcAft>
                      </a:pPr>
                      <a:r>
                        <a:rPr lang="en-US" sz="1800" u="none" kern="100">
                          <a:effectLst/>
                          <a:latin typeface="標楷體" panose="03000509000000000000" pitchFamily="65" charset="-120"/>
                          <a:ea typeface="標楷體" panose="03000509000000000000" pitchFamily="65" charset="-120"/>
                        </a:rPr>
                        <a:t>D</a:t>
                      </a:r>
                      <a:endParaRPr lang="zh-TW" sz="1800" u="none" kern="10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86</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2</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87</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1</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85</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82</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5</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extLst>
                  <a:ext uri="{0D108BD9-81ED-4DB2-BD59-A6C34878D82A}">
                    <a16:rowId xmlns:a16="http://schemas.microsoft.com/office/drawing/2014/main" val="10006"/>
                  </a:ext>
                </a:extLst>
              </a:tr>
              <a:tr h="233807">
                <a:tc>
                  <a:txBody>
                    <a:bodyPr/>
                    <a:lstStyle/>
                    <a:p>
                      <a:pPr algn="ctr">
                        <a:lnSpc>
                          <a:spcPts val="1800"/>
                        </a:lnSpc>
                        <a:spcAft>
                          <a:spcPts val="0"/>
                        </a:spcAft>
                      </a:pPr>
                      <a:r>
                        <a:rPr lang="en-US" sz="1800" u="none" kern="100">
                          <a:effectLst/>
                          <a:latin typeface="標楷體" panose="03000509000000000000" pitchFamily="65" charset="-120"/>
                          <a:ea typeface="標楷體" panose="03000509000000000000" pitchFamily="65" charset="-120"/>
                        </a:rPr>
                        <a:t>E</a:t>
                      </a:r>
                      <a:endParaRPr lang="zh-TW" sz="1800" u="none" kern="10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85</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sng" kern="100" dirty="0">
                          <a:solidFill>
                            <a:schemeClr val="tx1"/>
                          </a:solidFill>
                          <a:effectLst/>
                          <a:latin typeface="標楷體" panose="03000509000000000000" pitchFamily="65" charset="-120"/>
                          <a:ea typeface="標楷體" panose="03000509000000000000" pitchFamily="65" charset="-120"/>
                          <a:cs typeface="+mn-cs"/>
                        </a:rPr>
                        <a:t>1</a:t>
                      </a:r>
                      <a:endParaRPr lang="zh-TW" altLang="en-US" sz="1800" u="sng"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2</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83</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82</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81</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5</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extLst>
                  <a:ext uri="{0D108BD9-81ED-4DB2-BD59-A6C34878D82A}">
                    <a16:rowId xmlns:a16="http://schemas.microsoft.com/office/drawing/2014/main" val="10007"/>
                  </a:ext>
                </a:extLst>
              </a:tr>
              <a:tr h="233807">
                <a:tc>
                  <a:txBody>
                    <a:bodyPr/>
                    <a:lstStyle/>
                    <a:p>
                      <a:pPr algn="ctr">
                        <a:lnSpc>
                          <a:spcPts val="1800"/>
                        </a:lnSpc>
                        <a:spcAft>
                          <a:spcPts val="0"/>
                        </a:spcAft>
                      </a:pPr>
                      <a:r>
                        <a:rPr lang="en-US" sz="1800" u="none" kern="100">
                          <a:effectLst/>
                          <a:latin typeface="標楷體" panose="03000509000000000000" pitchFamily="65" charset="-120"/>
                          <a:ea typeface="標楷體" panose="03000509000000000000" pitchFamily="65" charset="-120"/>
                        </a:rPr>
                        <a:t>F</a:t>
                      </a:r>
                      <a:endParaRPr lang="zh-TW" sz="1800" u="none" kern="100">
                        <a:effectLst/>
                        <a:latin typeface="標楷體" panose="03000509000000000000" pitchFamily="65" charset="-120"/>
                        <a:ea typeface="標楷體" panose="03000509000000000000" pitchFamily="65" charset="-120"/>
                      </a:endParaRPr>
                    </a:p>
                  </a:txBody>
                  <a:tcPr marL="17017" marR="17017"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75</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sng" kern="100" dirty="0">
                          <a:solidFill>
                            <a:srgbClr val="FF0000"/>
                          </a:solidFill>
                          <a:effectLst/>
                          <a:latin typeface="標楷體" panose="03000509000000000000" pitchFamily="65" charset="-120"/>
                          <a:ea typeface="標楷體" panose="03000509000000000000" pitchFamily="65" charset="-120"/>
                          <a:cs typeface="+mn-cs"/>
                        </a:rPr>
                        <a:t>5</a:t>
                      </a:r>
                      <a:endParaRPr lang="zh-TW" altLang="en-US" sz="1800" u="sng" kern="100" dirty="0">
                        <a:solidFill>
                          <a:srgbClr val="FF0000"/>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86</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1</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85</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2</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83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3</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a:solidFill>
                            <a:schemeClr val="tx1"/>
                          </a:solidFill>
                          <a:effectLst/>
                          <a:latin typeface="標楷體" panose="03000509000000000000" pitchFamily="65" charset="-120"/>
                          <a:ea typeface="標楷體" panose="03000509000000000000" pitchFamily="65" charset="-120"/>
                          <a:cs typeface="+mn-cs"/>
                        </a:rPr>
                        <a:t>80</a:t>
                      </a:r>
                      <a:endParaRPr lang="zh-TW" altLang="en-US" sz="1800" u="none" kern="10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tc>
                  <a:txBody>
                    <a:bodyPr/>
                    <a:lstStyle/>
                    <a:p>
                      <a:pPr marL="0" algn="ctr" defTabSz="914400" rtl="0" eaLnBrk="1" fontAlgn="auto" latinLnBrk="0" hangingPunct="1">
                        <a:lnSpc>
                          <a:spcPts val="1800"/>
                        </a:lnSpc>
                        <a:spcAft>
                          <a:spcPts val="0"/>
                        </a:spcAft>
                      </a:pPr>
                      <a:r>
                        <a:rPr lang="en-US" sz="1800" u="none" kern="100" dirty="0">
                          <a:solidFill>
                            <a:schemeClr val="tx1"/>
                          </a:solidFill>
                          <a:effectLst/>
                          <a:latin typeface="標楷體" panose="03000509000000000000" pitchFamily="65" charset="-120"/>
                          <a:ea typeface="標楷體" panose="03000509000000000000" pitchFamily="65" charset="-120"/>
                          <a:cs typeface="+mn-cs"/>
                        </a:rPr>
                        <a:t>4</a:t>
                      </a:r>
                      <a:endParaRPr lang="zh-TW" altLang="en-US" sz="1800" u="none" kern="100" dirty="0">
                        <a:solidFill>
                          <a:schemeClr val="tx1"/>
                        </a:solidFill>
                        <a:effectLst/>
                        <a:latin typeface="標楷體" panose="03000509000000000000" pitchFamily="65" charset="-120"/>
                        <a:ea typeface="標楷體" panose="03000509000000000000" pitchFamily="65" charset="-120"/>
                        <a:cs typeface="+mn-cs"/>
                      </a:endParaRPr>
                    </a:p>
                  </a:txBody>
                  <a:tcPr marL="17780" marR="17780" marT="0" marB="0" anchor="ctr">
                    <a:solidFill>
                      <a:schemeClr val="bg1"/>
                    </a:solidFill>
                  </a:tcPr>
                </a:tc>
                <a:extLst>
                  <a:ext uri="{0D108BD9-81ED-4DB2-BD59-A6C34878D82A}">
                    <a16:rowId xmlns:a16="http://schemas.microsoft.com/office/drawing/2014/main" val="10008"/>
                  </a:ext>
                </a:extLst>
              </a:tr>
              <a:tr h="373233">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廠商標價</a:t>
                      </a:r>
                    </a:p>
                  </a:txBody>
                  <a:tcPr marL="17017" marR="17017" marT="0" marB="0" anchor="ctr">
                    <a:solidFill>
                      <a:schemeClr val="bg1"/>
                    </a:solidFill>
                  </a:tcPr>
                </a:tc>
                <a:tc gridSpan="2">
                  <a:txBody>
                    <a:bodyPr/>
                    <a:lstStyle/>
                    <a:p>
                      <a:pPr algn="ctr">
                        <a:lnSpc>
                          <a:spcPts val="1800"/>
                        </a:lnSpc>
                      </a:pPr>
                      <a:r>
                        <a:rPr lang="en-US" sz="1600" b="1" u="none" kern="100" dirty="0">
                          <a:effectLst/>
                          <a:latin typeface="標楷體" panose="03000509000000000000" pitchFamily="65" charset="-120"/>
                          <a:ea typeface="新細明體" panose="02020500000000000000" pitchFamily="18" charset="-120"/>
                        </a:rPr>
                        <a:t>161</a:t>
                      </a:r>
                      <a:r>
                        <a:rPr lang="en-US" altLang="zh-TW" sz="1600" b="1" u="none" kern="100" dirty="0">
                          <a:effectLst/>
                          <a:latin typeface="標楷體" panose="03000509000000000000" pitchFamily="65" charset="-120"/>
                          <a:ea typeface="新細明體" panose="02020500000000000000" pitchFamily="18" charset="-120"/>
                        </a:rPr>
                        <a:t>.</a:t>
                      </a:r>
                      <a:r>
                        <a:rPr lang="en-US" sz="1600" b="1" u="none" kern="100" dirty="0">
                          <a:effectLst/>
                          <a:latin typeface="標楷體" panose="03000509000000000000" pitchFamily="65" charset="-120"/>
                          <a:ea typeface="新細明體" panose="02020500000000000000" pitchFamily="18" charset="-120"/>
                        </a:rPr>
                        <a:t>1</a:t>
                      </a:r>
                      <a:endParaRPr lang="zh-TW" altLang="en-US" sz="1600" u="none" kern="100" dirty="0">
                        <a:effectLst/>
                        <a:latin typeface="Times New Roman" panose="02020603050405020304" pitchFamily="18" charset="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163.3</a:t>
                      </a:r>
                      <a:endParaRPr lang="zh-TW" sz="1600" b="1" u="none" kern="100" dirty="0">
                        <a:effectLst/>
                        <a:latin typeface="Times New Roman" panose="02020603050405020304" pitchFamily="18" charset="0"/>
                        <a:ea typeface="標楷體" panose="03000509000000000000" pitchFamily="65"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165.98</a:t>
                      </a:r>
                      <a:endParaRPr lang="zh-TW" altLang="zh-TW" sz="1600" u="none" kern="100" dirty="0">
                        <a:effectLst/>
                        <a:latin typeface="Times New Roman" panose="02020603050405020304" pitchFamily="18" charset="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164.75</a:t>
                      </a:r>
                      <a:endParaRPr lang="zh-TW" altLang="zh-TW" sz="1600" u="none" kern="100" dirty="0">
                        <a:effectLst/>
                        <a:latin typeface="Times New Roman" panose="02020603050405020304" pitchFamily="18" charset="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sz="1600" b="1" u="none" kern="100" dirty="0">
                          <a:effectLst/>
                          <a:latin typeface="標楷體" panose="03000509000000000000" pitchFamily="65" charset="-120"/>
                          <a:ea typeface="新細明體" panose="02020500000000000000" pitchFamily="18" charset="-120"/>
                        </a:rPr>
                        <a:t>16</a:t>
                      </a:r>
                      <a:r>
                        <a:rPr lang="en-US" altLang="zh-TW" sz="1600" b="1" u="none" kern="100" dirty="0">
                          <a:effectLst/>
                          <a:latin typeface="標楷體" panose="03000509000000000000" pitchFamily="65" charset="-120"/>
                          <a:ea typeface="新細明體" panose="02020500000000000000" pitchFamily="18" charset="-120"/>
                        </a:rPr>
                        <a:t>6.24</a:t>
                      </a:r>
                      <a:endParaRPr lang="en-US" sz="1600" b="1" u="none" kern="100" dirty="0">
                        <a:effectLst/>
                        <a:latin typeface="標楷體" panose="03000509000000000000" pitchFamily="65" charset="-120"/>
                        <a:ea typeface="新細明體" panose="02020500000000000000" pitchFamily="18" charset="-120"/>
                      </a:endParaRPr>
                    </a:p>
                  </a:txBody>
                  <a:tcPr marL="17780" marR="17780" marT="0" marB="0" anchor="ctr">
                    <a:solidFill>
                      <a:schemeClr val="bg1"/>
                    </a:solidFill>
                  </a:tcPr>
                </a:tc>
                <a:tc hMerge="1">
                  <a:txBody>
                    <a:bodyPr/>
                    <a:lstStyle/>
                    <a:p>
                      <a:pPr algn="ctr">
                        <a:lnSpc>
                          <a:spcPts val="1800"/>
                        </a:lnSpc>
                      </a:pPr>
                      <a:endParaRPr lang="en-US" sz="1400" b="1" u="none" kern="100" dirty="0">
                        <a:effectLst/>
                        <a:latin typeface="標楷體" panose="03000509000000000000" pitchFamily="65" charset="-120"/>
                        <a:ea typeface="新細明體" panose="02020500000000000000" pitchFamily="18" charset="-120"/>
                      </a:endParaRPr>
                    </a:p>
                  </a:txBody>
                  <a:tcPr marL="17780" marR="17780" marT="0" marB="0" anchor="ctr"/>
                </a:tc>
                <a:extLst>
                  <a:ext uri="{0D108BD9-81ED-4DB2-BD59-A6C34878D82A}">
                    <a16:rowId xmlns:a16="http://schemas.microsoft.com/office/drawing/2014/main" val="10010"/>
                  </a:ext>
                </a:extLst>
              </a:tr>
              <a:tr h="435609">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評分</a:t>
                      </a:r>
                      <a:endParaRPr lang="en-US" altLang="zh-TW" sz="1800" u="none" kern="100" dirty="0">
                        <a:effectLst/>
                        <a:latin typeface="標楷體" panose="03000509000000000000" pitchFamily="65" charset="-120"/>
                        <a:ea typeface="標楷體" panose="03000509000000000000" pitchFamily="65" charset="-120"/>
                      </a:endParaRPr>
                    </a:p>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（平均）</a:t>
                      </a:r>
                    </a:p>
                  </a:txBody>
                  <a:tcPr marL="17017" marR="17017" marT="0" marB="0" anchor="ctr">
                    <a:solidFill>
                      <a:schemeClr val="bg1"/>
                    </a:solidFill>
                  </a:tcPr>
                </a:tc>
                <a:tc gridSpan="2">
                  <a:txBody>
                    <a:bodyPr/>
                    <a:lstStyle/>
                    <a:p>
                      <a:pPr algn="ctr">
                        <a:lnSpc>
                          <a:spcPts val="1800"/>
                        </a:lnSpc>
                      </a:pPr>
                      <a:r>
                        <a:rPr lang="en-US" sz="1600" b="1" u="none" kern="100" dirty="0">
                          <a:effectLst/>
                          <a:latin typeface="標楷體" panose="03000509000000000000" pitchFamily="65" charset="-120"/>
                          <a:ea typeface="新細明體" panose="02020500000000000000" pitchFamily="18" charset="-120"/>
                        </a:rPr>
                        <a:t>84.33</a:t>
                      </a: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85.83</a:t>
                      </a: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84.17</a:t>
                      </a:r>
                      <a:endParaRPr lang="zh-TW" altLang="en-US" sz="1600" u="none" kern="100" dirty="0">
                        <a:effectLst/>
                        <a:latin typeface="Times New Roman" panose="02020603050405020304" pitchFamily="18" charset="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82.67</a:t>
                      </a: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sz="1600" b="1" u="none" kern="100" dirty="0">
                          <a:effectLst/>
                          <a:latin typeface="標楷體" panose="03000509000000000000" pitchFamily="65" charset="-120"/>
                          <a:ea typeface="新細明體" panose="02020500000000000000" pitchFamily="18" charset="-120"/>
                        </a:rPr>
                        <a:t>81.33</a:t>
                      </a:r>
                      <a:endParaRPr lang="zh-TW" altLang="en-US" sz="1600" u="none" kern="100" dirty="0">
                        <a:effectLst/>
                        <a:latin typeface="Times New Roman" panose="02020603050405020304" pitchFamily="18" charset="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extLst>
                  <a:ext uri="{0D108BD9-81ED-4DB2-BD59-A6C34878D82A}">
                    <a16:rowId xmlns:a16="http://schemas.microsoft.com/office/drawing/2014/main" val="10011"/>
                  </a:ext>
                </a:extLst>
              </a:tr>
              <a:tr h="254083">
                <a:tc>
                  <a:txBody>
                    <a:bodyPr/>
                    <a:lstStyle/>
                    <a:p>
                      <a:pPr algn="ctr">
                        <a:lnSpc>
                          <a:spcPts val="1800"/>
                        </a:lnSpc>
                        <a:spcAft>
                          <a:spcPts val="0"/>
                        </a:spcAft>
                      </a:pPr>
                      <a:r>
                        <a:rPr lang="zh-TW" sz="1800" u="none" kern="100">
                          <a:effectLst/>
                          <a:latin typeface="標楷體" panose="03000509000000000000" pitchFamily="65" charset="-120"/>
                          <a:ea typeface="標楷體" panose="03000509000000000000" pitchFamily="65" charset="-120"/>
                        </a:rPr>
                        <a:t>序位和</a:t>
                      </a:r>
                    </a:p>
                  </a:txBody>
                  <a:tcPr marL="17017" marR="17017" marT="0" marB="0" anchor="ctr">
                    <a:solidFill>
                      <a:schemeClr val="bg1"/>
                    </a:solidFill>
                  </a:tcPr>
                </a:tc>
                <a:tc gridSpan="2">
                  <a:txBody>
                    <a:bodyPr/>
                    <a:lstStyle/>
                    <a:p>
                      <a:pPr marL="0" algn="ctr" defTabSz="914400" rtl="0" eaLnBrk="1" latinLnBrk="0" hangingPunct="1">
                        <a:lnSpc>
                          <a:spcPts val="1800"/>
                        </a:lnSpc>
                      </a:pPr>
                      <a:r>
                        <a:rPr lang="en-US" sz="1600" b="1" u="none" kern="100" dirty="0">
                          <a:solidFill>
                            <a:srgbClr val="FF0000"/>
                          </a:solidFill>
                          <a:effectLst/>
                          <a:latin typeface="標楷體" panose="03000509000000000000" pitchFamily="65" charset="-120"/>
                          <a:ea typeface="新細明體" panose="02020500000000000000" pitchFamily="18" charset="-120"/>
                          <a:cs typeface="+mn-cs"/>
                        </a:rPr>
                        <a:t>12</a:t>
                      </a: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marL="0" algn="ctr" defTabSz="914400" rtl="0" eaLnBrk="1" latinLnBrk="0" hangingPunct="1">
                        <a:lnSpc>
                          <a:spcPts val="1800"/>
                        </a:lnSpc>
                      </a:pPr>
                      <a:r>
                        <a:rPr lang="en-US" altLang="zh-TW" sz="1600" b="1" u="none" kern="100" dirty="0">
                          <a:solidFill>
                            <a:srgbClr val="FF0000"/>
                          </a:solidFill>
                          <a:effectLst/>
                          <a:latin typeface="標楷體" panose="03000509000000000000" pitchFamily="65" charset="-120"/>
                          <a:ea typeface="新細明體" panose="02020500000000000000" pitchFamily="18" charset="-120"/>
                          <a:cs typeface="+mn-cs"/>
                        </a:rPr>
                        <a:t>9</a:t>
                      </a:r>
                      <a:endParaRPr lang="en-US" sz="1600" b="1" u="none" kern="100" dirty="0">
                        <a:solidFill>
                          <a:srgbClr val="FF0000"/>
                        </a:solidFill>
                        <a:effectLst/>
                        <a:latin typeface="標楷體" panose="03000509000000000000" pitchFamily="65" charset="-120"/>
                        <a:ea typeface="新細明體" panose="02020500000000000000" pitchFamily="18" charset="-120"/>
                        <a:cs typeface="+mn-cs"/>
                      </a:endParaRPr>
                    </a:p>
                  </a:txBody>
                  <a:tcPr marL="17780" marR="17780" marT="0" marB="0" anchor="ctr">
                    <a:solidFill>
                      <a:schemeClr val="bg1"/>
                    </a:solidFill>
                  </a:tcPr>
                </a:tc>
                <a:tc hMerge="1">
                  <a:txBody>
                    <a:bodyPr/>
                    <a:lstStyle/>
                    <a:p>
                      <a:endParaRPr dirty="0"/>
                    </a:p>
                  </a:txBody>
                  <a:tcPr marL="17780" marR="17780" marT="0" marB="0"/>
                </a:tc>
                <a:tc gridSpan="2">
                  <a:txBody>
                    <a:bodyPr/>
                    <a:lstStyle/>
                    <a:p>
                      <a:pPr marL="0" algn="ctr" defTabSz="914400" rtl="0" eaLnBrk="1" latinLnBrk="0" hangingPunct="1">
                        <a:lnSpc>
                          <a:spcPts val="1800"/>
                        </a:lnSpc>
                      </a:pPr>
                      <a:r>
                        <a:rPr lang="en-US" altLang="zh-TW" sz="1600" b="1" u="none" kern="100" dirty="0">
                          <a:solidFill>
                            <a:schemeClr val="tx1"/>
                          </a:solidFill>
                          <a:effectLst/>
                          <a:latin typeface="標楷體" panose="03000509000000000000" pitchFamily="65" charset="-120"/>
                          <a:ea typeface="新細明體" panose="02020500000000000000" pitchFamily="18" charset="-120"/>
                          <a:cs typeface="+mn-cs"/>
                        </a:rPr>
                        <a:t>17</a:t>
                      </a:r>
                      <a:endParaRPr lang="en-US" sz="1600" b="1" u="none" kern="100" dirty="0">
                        <a:solidFill>
                          <a:schemeClr val="tx1"/>
                        </a:solidFill>
                        <a:effectLst/>
                        <a:latin typeface="標楷體" panose="03000509000000000000" pitchFamily="65" charset="-120"/>
                        <a:ea typeface="新細明體" panose="02020500000000000000" pitchFamily="18" charset="-120"/>
                        <a:cs typeface="+mn-cs"/>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marL="0" algn="ctr" defTabSz="914400" rtl="0" eaLnBrk="1" latinLnBrk="0" hangingPunct="1">
                        <a:lnSpc>
                          <a:spcPts val="1800"/>
                        </a:lnSpc>
                      </a:pPr>
                      <a:r>
                        <a:rPr lang="en-US" altLang="zh-TW" sz="1600" b="1" u="none" kern="100" dirty="0">
                          <a:solidFill>
                            <a:schemeClr val="tx1"/>
                          </a:solidFill>
                          <a:effectLst/>
                          <a:latin typeface="標楷體" panose="03000509000000000000" pitchFamily="65" charset="-120"/>
                          <a:ea typeface="新細明體" panose="02020500000000000000" pitchFamily="18" charset="-120"/>
                          <a:cs typeface="+mn-cs"/>
                        </a:rPr>
                        <a:t>26</a:t>
                      </a:r>
                      <a:endParaRPr lang="en-US" sz="1600" b="1" u="none" kern="100" dirty="0">
                        <a:solidFill>
                          <a:schemeClr val="tx1"/>
                        </a:solidFill>
                        <a:effectLst/>
                        <a:latin typeface="標楷體" panose="03000509000000000000" pitchFamily="65" charset="-120"/>
                        <a:ea typeface="新細明體" panose="02020500000000000000" pitchFamily="18" charset="-120"/>
                        <a:cs typeface="+mn-cs"/>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marL="0" algn="ctr" defTabSz="914400" rtl="0" eaLnBrk="1" latinLnBrk="0" hangingPunct="1">
                        <a:lnSpc>
                          <a:spcPts val="1800"/>
                        </a:lnSpc>
                      </a:pPr>
                      <a:r>
                        <a:rPr lang="en-US" sz="1600" b="1" u="none" kern="100" dirty="0">
                          <a:solidFill>
                            <a:schemeClr val="tx1"/>
                          </a:solidFill>
                          <a:effectLst/>
                          <a:latin typeface="標楷體" panose="03000509000000000000" pitchFamily="65" charset="-120"/>
                          <a:ea typeface="新細明體" panose="02020500000000000000" pitchFamily="18" charset="-120"/>
                          <a:cs typeface="+mn-cs"/>
                        </a:rPr>
                        <a:t>29</a:t>
                      </a:r>
                      <a:endParaRPr lang="zh-TW" altLang="en-US" sz="1600" b="1" u="none" kern="100" dirty="0">
                        <a:solidFill>
                          <a:schemeClr val="tx1"/>
                        </a:solidFill>
                        <a:effectLst/>
                        <a:latin typeface="標楷體" panose="03000509000000000000" pitchFamily="65" charset="-120"/>
                        <a:ea typeface="新細明體" panose="02020500000000000000" pitchFamily="18" charset="-120"/>
                        <a:cs typeface="+mn-cs"/>
                      </a:endParaRPr>
                    </a:p>
                  </a:txBody>
                  <a:tcPr marL="17780" marR="17780" marT="0" marB="0" anchor="ctr">
                    <a:solidFill>
                      <a:schemeClr val="bg1"/>
                    </a:solidFill>
                  </a:tcPr>
                </a:tc>
                <a:tc hMerge="1">
                  <a:txBody>
                    <a:bodyPr/>
                    <a:lstStyle/>
                    <a:p>
                      <a:endParaRPr dirty="0"/>
                    </a:p>
                  </a:txBody>
                  <a:tcPr marL="17780" marR="17780" marT="0" marB="0" anchor="ctr"/>
                </a:tc>
                <a:extLst>
                  <a:ext uri="{0D108BD9-81ED-4DB2-BD59-A6C34878D82A}">
                    <a16:rowId xmlns:a16="http://schemas.microsoft.com/office/drawing/2014/main" val="10012"/>
                  </a:ext>
                </a:extLst>
              </a:tr>
              <a:tr h="262298">
                <a:tc>
                  <a:txBody>
                    <a:bodyPr/>
                    <a:lstStyle/>
                    <a:p>
                      <a:pPr algn="ctr">
                        <a:lnSpc>
                          <a:spcPts val="1800"/>
                        </a:lnSpc>
                        <a:spcAft>
                          <a:spcPts val="0"/>
                        </a:spcAft>
                      </a:pPr>
                      <a:r>
                        <a:rPr lang="zh-TW" sz="1800" u="none" kern="100">
                          <a:effectLst/>
                          <a:latin typeface="標楷體" panose="03000509000000000000" pitchFamily="65" charset="-120"/>
                          <a:ea typeface="標楷體" panose="03000509000000000000" pitchFamily="65" charset="-120"/>
                        </a:rPr>
                        <a:t>序位名次</a:t>
                      </a:r>
                    </a:p>
                  </a:txBody>
                  <a:tcPr marL="17017" marR="17017" marT="0" marB="0" anchor="ctr">
                    <a:solidFill>
                      <a:schemeClr val="bg1"/>
                    </a:solidFill>
                  </a:tcPr>
                </a:tc>
                <a:tc gridSpan="2">
                  <a:txBody>
                    <a:bodyPr/>
                    <a:lstStyle/>
                    <a:p>
                      <a:pPr algn="ctr">
                        <a:lnSpc>
                          <a:spcPts val="1800"/>
                        </a:lnSpc>
                      </a:pPr>
                      <a:r>
                        <a:rPr lang="en-US" sz="1600" b="1" u="none" kern="100" dirty="0">
                          <a:solidFill>
                            <a:srgbClr val="FF0000"/>
                          </a:solidFill>
                          <a:effectLst/>
                          <a:latin typeface="標楷體" panose="03000509000000000000" pitchFamily="65" charset="-120"/>
                          <a:ea typeface="新細明體" panose="02020500000000000000" pitchFamily="18" charset="-120"/>
                        </a:rPr>
                        <a:t>2</a:t>
                      </a: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solidFill>
                            <a:srgbClr val="FF0000"/>
                          </a:solidFill>
                          <a:effectLst/>
                          <a:latin typeface="標楷體" panose="03000509000000000000" pitchFamily="65" charset="-120"/>
                          <a:ea typeface="新細明體" panose="02020500000000000000" pitchFamily="18" charset="-120"/>
                        </a:rPr>
                        <a:t>1</a:t>
                      </a:r>
                      <a:endParaRPr lang="en-US" sz="1600" b="1" u="none" kern="100" dirty="0">
                        <a:solidFill>
                          <a:srgbClr val="FF0000"/>
                        </a:solidFill>
                        <a:effectLst/>
                        <a:latin typeface="標楷體" panose="03000509000000000000" pitchFamily="65" charset="-12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3</a:t>
                      </a:r>
                      <a:endParaRPr lang="en-US" sz="1600" b="1" u="none" kern="100" dirty="0">
                        <a:effectLst/>
                        <a:latin typeface="標楷體" panose="03000509000000000000" pitchFamily="65" charset="-12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altLang="zh-TW" sz="1600" b="1" u="none" kern="100" dirty="0">
                          <a:effectLst/>
                          <a:latin typeface="標楷體" panose="03000509000000000000" pitchFamily="65" charset="-120"/>
                          <a:ea typeface="新細明體" panose="02020500000000000000" pitchFamily="18" charset="-120"/>
                        </a:rPr>
                        <a:t>4</a:t>
                      </a:r>
                      <a:endParaRPr lang="en-US" sz="1600" b="1" u="none" kern="100" dirty="0">
                        <a:effectLst/>
                        <a:latin typeface="標楷體" panose="03000509000000000000" pitchFamily="65" charset="-12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tc gridSpan="2">
                  <a:txBody>
                    <a:bodyPr/>
                    <a:lstStyle/>
                    <a:p>
                      <a:pPr algn="ctr">
                        <a:lnSpc>
                          <a:spcPts val="1800"/>
                        </a:lnSpc>
                      </a:pPr>
                      <a:r>
                        <a:rPr lang="en-US" sz="1600" b="1" u="none" kern="100" dirty="0">
                          <a:effectLst/>
                          <a:latin typeface="標楷體" panose="03000509000000000000" pitchFamily="65" charset="-120"/>
                          <a:ea typeface="新細明體" panose="02020500000000000000" pitchFamily="18" charset="-120"/>
                        </a:rPr>
                        <a:t>5</a:t>
                      </a:r>
                      <a:endParaRPr lang="zh-TW" altLang="en-US" sz="1600" u="none" kern="100" dirty="0">
                        <a:effectLst/>
                        <a:latin typeface="Times New Roman" panose="02020603050405020304" pitchFamily="18" charset="0"/>
                        <a:ea typeface="新細明體" panose="02020500000000000000" pitchFamily="18" charset="-120"/>
                      </a:endParaRPr>
                    </a:p>
                  </a:txBody>
                  <a:tcPr marL="17780" marR="17780" marT="0" marB="0" anchor="ctr">
                    <a:solidFill>
                      <a:schemeClr val="bg1"/>
                    </a:solidFill>
                  </a:tcPr>
                </a:tc>
                <a:tc hMerge="1">
                  <a:txBody>
                    <a:bodyPr/>
                    <a:lstStyle/>
                    <a:p>
                      <a:endParaRPr dirty="0"/>
                    </a:p>
                  </a:txBody>
                  <a:tcPr marL="17780" marR="1778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497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D67EC-EF66-9A29-55C3-B202FE418A6B}"/>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D9C72B3A-E425-EEED-49E8-41AFA1CF0187}"/>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7E7BD0A2-C8FB-724F-2D99-BFA6902E8792}"/>
              </a:ext>
            </a:extLst>
          </p:cNvPr>
          <p:cNvSpPr>
            <a:spLocks noChangeArrowheads="1"/>
          </p:cNvSpPr>
          <p:nvPr/>
        </p:nvSpPr>
        <p:spPr bwMode="auto">
          <a:xfrm>
            <a:off x="219075" y="1023730"/>
            <a:ext cx="8280400" cy="548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D2ACCD26-4EB0-D58A-931E-D4E82FF62144}"/>
              </a:ext>
            </a:extLst>
          </p:cNvPr>
          <p:cNvGraphicFramePr>
            <a:graphicFrameLocks noGrp="1"/>
          </p:cNvGraphicFramePr>
          <p:nvPr>
            <p:extLst>
              <p:ext uri="{D42A27DB-BD31-4B8C-83A1-F6EECF244321}">
                <p14:modId xmlns:p14="http://schemas.microsoft.com/office/powerpoint/2010/main" val="178626868"/>
              </p:ext>
            </p:extLst>
          </p:nvPr>
        </p:nvGraphicFramePr>
        <p:xfrm>
          <a:off x="2675668" y="2385685"/>
          <a:ext cx="5995257" cy="3629134"/>
        </p:xfrm>
        <a:graphic>
          <a:graphicData uri="http://schemas.openxmlformats.org/drawingml/2006/table">
            <a:tbl>
              <a:tblPr>
                <a:tableStyleId>{8A107856-5554-42FB-B03E-39F5DBC370BA}</a:tableStyleId>
              </a:tblPr>
              <a:tblGrid>
                <a:gridCol w="1740559">
                  <a:extLst>
                    <a:ext uri="{9D8B030D-6E8A-4147-A177-3AD203B41FA5}">
                      <a16:colId xmlns:a16="http://schemas.microsoft.com/office/drawing/2014/main" val="20000"/>
                    </a:ext>
                  </a:extLst>
                </a:gridCol>
                <a:gridCol w="1353767">
                  <a:extLst>
                    <a:ext uri="{9D8B030D-6E8A-4147-A177-3AD203B41FA5}">
                      <a16:colId xmlns:a16="http://schemas.microsoft.com/office/drawing/2014/main" val="20001"/>
                    </a:ext>
                  </a:extLst>
                </a:gridCol>
                <a:gridCol w="1547164">
                  <a:extLst>
                    <a:ext uri="{9D8B030D-6E8A-4147-A177-3AD203B41FA5}">
                      <a16:colId xmlns:a16="http://schemas.microsoft.com/office/drawing/2014/main" val="20003"/>
                    </a:ext>
                  </a:extLst>
                </a:gridCol>
                <a:gridCol w="1353767">
                  <a:extLst>
                    <a:ext uri="{9D8B030D-6E8A-4147-A177-3AD203B41FA5}">
                      <a16:colId xmlns:a16="http://schemas.microsoft.com/office/drawing/2014/main" val="20005"/>
                    </a:ext>
                  </a:extLst>
                </a:gridCol>
              </a:tblGrid>
              <a:tr h="358011">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廠商編號</a:t>
                      </a:r>
                    </a:p>
                  </a:txBody>
                  <a:tcPr marL="17782" marR="17782" marT="0" marB="0" anchor="ctr">
                    <a:solidFill>
                      <a:schemeClr val="bg1"/>
                    </a:solidFill>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甲</a:t>
                      </a:r>
                    </a:p>
                  </a:txBody>
                  <a:tcPr marL="17782" marR="17782" marT="0" marB="0" anchor="ctr">
                    <a:solidFill>
                      <a:schemeClr val="bg1"/>
                    </a:solidFill>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乙</a:t>
                      </a:r>
                    </a:p>
                  </a:txBody>
                  <a:tcPr marL="17782" marR="17782" marT="0" marB="0" anchor="ctr">
                    <a:solidFill>
                      <a:schemeClr val="bg1"/>
                    </a:solidFill>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丙</a:t>
                      </a:r>
                    </a:p>
                  </a:txBody>
                  <a:tcPr marL="17782" marR="17782" marT="0" marB="0" anchor="ctr">
                    <a:solidFill>
                      <a:schemeClr val="bg1"/>
                    </a:solidFill>
                  </a:tcPr>
                </a:tc>
                <a:extLst>
                  <a:ext uri="{0D108BD9-81ED-4DB2-BD59-A6C34878D82A}">
                    <a16:rowId xmlns:a16="http://schemas.microsoft.com/office/drawing/2014/main" val="10000"/>
                  </a:ext>
                </a:extLst>
              </a:tr>
              <a:tr h="254136">
                <a:tc rowSpan="2">
                  <a:txBody>
                    <a:bodyPr/>
                    <a:lstStyle/>
                    <a:p>
                      <a:pPr algn="r">
                        <a:lnSpc>
                          <a:spcPts val="1800"/>
                        </a:lnSpc>
                        <a:spcAft>
                          <a:spcPts val="0"/>
                        </a:spcAft>
                      </a:pPr>
                      <a:r>
                        <a:rPr lang="zh-TW" sz="2000" u="none" kern="100" dirty="0">
                          <a:effectLst/>
                          <a:latin typeface="標楷體" panose="03000509000000000000" pitchFamily="65" charset="-120"/>
                          <a:ea typeface="標楷體" panose="03000509000000000000" pitchFamily="65" charset="-120"/>
                        </a:rPr>
                        <a:t>廠商名稱</a:t>
                      </a:r>
                      <a:endParaRPr lang="en-US" altLang="zh-TW" sz="2000" u="none" kern="100" dirty="0">
                        <a:effectLst/>
                        <a:latin typeface="標楷體" panose="03000509000000000000" pitchFamily="65" charset="-120"/>
                        <a:ea typeface="標楷體" panose="03000509000000000000" pitchFamily="65" charset="-120"/>
                      </a:endParaRPr>
                    </a:p>
                    <a:p>
                      <a:pPr algn="r">
                        <a:lnSpc>
                          <a:spcPts val="1800"/>
                        </a:lnSpc>
                        <a:spcAft>
                          <a:spcPts val="0"/>
                        </a:spcAft>
                      </a:pPr>
                      <a:endParaRPr lang="zh-TW" sz="2000" u="none" kern="100" dirty="0">
                        <a:effectLst/>
                        <a:latin typeface="標楷體" panose="03000509000000000000" pitchFamily="65" charset="-120"/>
                        <a:ea typeface="標楷體" panose="03000509000000000000" pitchFamily="65" charset="-120"/>
                      </a:endParaRPr>
                    </a:p>
                    <a:p>
                      <a:pPr>
                        <a:lnSpc>
                          <a:spcPts val="1800"/>
                        </a:lnSpc>
                        <a:spcAft>
                          <a:spcPts val="0"/>
                        </a:spcAft>
                      </a:pPr>
                      <a:r>
                        <a:rPr lang="zh-TW" sz="2000" u="none" kern="100" dirty="0">
                          <a:effectLst/>
                          <a:latin typeface="標楷體" panose="03000509000000000000" pitchFamily="65" charset="-120"/>
                          <a:ea typeface="標楷體" panose="03000509000000000000" pitchFamily="65" charset="-120"/>
                        </a:rPr>
                        <a:t>評選委員</a:t>
                      </a:r>
                    </a:p>
                  </a:txBody>
                  <a:tcPr marL="17782" marR="17782" marT="0" marB="0" anchor="ctr">
                    <a:lnTlToBr w="12700" cap="flat" cmpd="sng" algn="ctr">
                      <a:solidFill>
                        <a:schemeClr val="tx1"/>
                      </a:solidFill>
                      <a:prstDash val="solid"/>
                      <a:round/>
                      <a:headEnd type="none" w="med" len="med"/>
                      <a:tailEnd type="none" w="med" len="med"/>
                    </a:lnTlToBr>
                    <a:solidFill>
                      <a:schemeClr val="bg1"/>
                    </a:solidFill>
                  </a:tcPr>
                </a:tc>
                <a:tc>
                  <a:txBody>
                    <a:bodyPr/>
                    <a:lstStyle/>
                    <a:p>
                      <a:pPr algn="ctr" fontAlgn="auto">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endParaRPr lang="zh-TW" sz="1800" u="none"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2" marR="17782" marT="0" marB="0" anchor="ctr">
                    <a:solidFill>
                      <a:schemeClr val="bg1"/>
                    </a:solidFill>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p>
                  </a:txBody>
                  <a:tcPr marL="17782" marR="17782" marT="0" marB="0" anchor="ctr">
                    <a:solidFill>
                      <a:schemeClr val="bg1"/>
                    </a:solidFill>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○○公司</a:t>
                      </a:r>
                    </a:p>
                  </a:txBody>
                  <a:tcPr marL="17782" marR="17782" marT="0" marB="0" anchor="ctr">
                    <a:solidFill>
                      <a:schemeClr val="bg1"/>
                    </a:solidFill>
                  </a:tcPr>
                </a:tc>
                <a:extLst>
                  <a:ext uri="{0D108BD9-81ED-4DB2-BD59-A6C34878D82A}">
                    <a16:rowId xmlns:a16="http://schemas.microsoft.com/office/drawing/2014/main" val="10001"/>
                  </a:ext>
                </a:extLst>
              </a:tr>
              <a:tr h="456543">
                <a:tc vMerge="1">
                  <a:txBody>
                    <a:bodyPr/>
                    <a:lstStyle/>
                    <a:p>
                      <a:endParaRPr lang="zh-TW" altLang="en-US"/>
                    </a:p>
                  </a:txBody>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得分加總</a:t>
                      </a:r>
                    </a:p>
                  </a:txBody>
                  <a:tcPr marL="17782" marR="17782" marT="0" marB="0" anchor="ctr">
                    <a:solidFill>
                      <a:schemeClr val="bg1"/>
                    </a:solidFill>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得分加總</a:t>
                      </a:r>
                    </a:p>
                  </a:txBody>
                  <a:tcPr marL="17782" marR="17782" marT="0" marB="0" anchor="ctr">
                    <a:solidFill>
                      <a:schemeClr val="bg1"/>
                    </a:solidFill>
                  </a:tcPr>
                </a:tc>
                <a:tc>
                  <a:txBody>
                    <a:bodyPr/>
                    <a:lstStyle/>
                    <a:p>
                      <a:pPr algn="ctr">
                        <a:lnSpc>
                          <a:spcPts val="1800"/>
                        </a:lnSpc>
                        <a:spcAft>
                          <a:spcPts val="0"/>
                        </a:spcAft>
                      </a:pPr>
                      <a:r>
                        <a:rPr lang="zh-TW" sz="1800" u="none" kern="100" dirty="0">
                          <a:effectLst/>
                          <a:latin typeface="標楷體" panose="03000509000000000000" pitchFamily="65" charset="-120"/>
                          <a:ea typeface="標楷體" panose="03000509000000000000" pitchFamily="65" charset="-120"/>
                        </a:rPr>
                        <a:t>得分加總</a:t>
                      </a:r>
                    </a:p>
                  </a:txBody>
                  <a:tcPr marL="17782" marR="17782" marT="0" marB="0" anchor="ctr">
                    <a:solidFill>
                      <a:schemeClr val="bg1"/>
                    </a:solidFill>
                  </a:tcPr>
                </a:tc>
                <a:extLst>
                  <a:ext uri="{0D108BD9-81ED-4DB2-BD59-A6C34878D82A}">
                    <a16:rowId xmlns:a16="http://schemas.microsoft.com/office/drawing/2014/main" val="10002"/>
                  </a:ext>
                </a:extLst>
              </a:tr>
              <a:tr h="273710">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A</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75</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81</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a:effectLst/>
                          <a:latin typeface="標楷體" panose="03000509000000000000" pitchFamily="65" charset="-120"/>
                          <a:ea typeface="標楷體" panose="03000509000000000000" pitchFamily="65" charset="-120"/>
                        </a:rPr>
                        <a:t>80</a:t>
                      </a:r>
                      <a:endParaRPr lang="zh-TW" sz="1600" u="none" kern="10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3"/>
                  </a:ext>
                </a:extLst>
              </a:tr>
              <a:tr h="279122">
                <a:tc>
                  <a:txBody>
                    <a:bodyPr/>
                    <a:lstStyle/>
                    <a:p>
                      <a:pPr algn="ctr">
                        <a:lnSpc>
                          <a:spcPts val="1800"/>
                        </a:lnSpc>
                        <a:spcAft>
                          <a:spcPts val="0"/>
                        </a:spcAft>
                      </a:pPr>
                      <a:r>
                        <a:rPr lang="en-US" sz="1800" u="none" kern="100">
                          <a:effectLst/>
                          <a:latin typeface="標楷體" panose="03000509000000000000" pitchFamily="65" charset="-120"/>
                          <a:ea typeface="標楷體" panose="03000509000000000000" pitchFamily="65" charset="-120"/>
                        </a:rPr>
                        <a:t>B</a:t>
                      </a:r>
                      <a:endParaRPr lang="zh-TW" sz="1800" u="none" kern="10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72</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82</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a:effectLst/>
                          <a:latin typeface="標楷體" panose="03000509000000000000" pitchFamily="65" charset="-120"/>
                          <a:ea typeface="標楷體" panose="03000509000000000000" pitchFamily="65" charset="-120"/>
                        </a:rPr>
                        <a:t>80</a:t>
                      </a:r>
                      <a:endParaRPr lang="zh-TW" sz="1600" u="none" kern="10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4"/>
                  </a:ext>
                </a:extLst>
              </a:tr>
              <a:tr h="279122">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C</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pPr>
                      <a:r>
                        <a:rPr lang="en-US" sz="1800" b="1" u="none" kern="100">
                          <a:effectLst/>
                          <a:latin typeface="標楷體" panose="03000509000000000000" pitchFamily="65" charset="-120"/>
                          <a:ea typeface="標楷體" panose="03000509000000000000" pitchFamily="65" charset="-120"/>
                        </a:rPr>
                        <a:t>74</a:t>
                      </a:r>
                      <a:endParaRPr lang="zh-TW" sz="1600" u="none" kern="10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sng" kern="100" dirty="0">
                          <a:effectLst/>
                          <a:latin typeface="標楷體" panose="03000509000000000000" pitchFamily="65" charset="-120"/>
                          <a:ea typeface="標楷體" panose="03000509000000000000" pitchFamily="65" charset="-120"/>
                        </a:rPr>
                        <a:t>67</a:t>
                      </a:r>
                      <a:endParaRPr lang="zh-TW" sz="1600" u="sng"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80</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5"/>
                  </a:ext>
                </a:extLst>
              </a:tr>
              <a:tr h="270381">
                <a:tc>
                  <a:txBody>
                    <a:bodyPr/>
                    <a:lstStyle/>
                    <a:p>
                      <a:pPr algn="ctr">
                        <a:lnSpc>
                          <a:spcPts val="1800"/>
                        </a:lnSpc>
                        <a:spcAft>
                          <a:spcPts val="0"/>
                        </a:spcAft>
                      </a:pPr>
                      <a:r>
                        <a:rPr lang="en-US" sz="1800" u="none" kern="100">
                          <a:effectLst/>
                          <a:latin typeface="標楷體" panose="03000509000000000000" pitchFamily="65" charset="-120"/>
                          <a:ea typeface="標楷體" panose="03000509000000000000" pitchFamily="65" charset="-120"/>
                        </a:rPr>
                        <a:t>D</a:t>
                      </a:r>
                      <a:endParaRPr lang="zh-TW" sz="1800" u="none" kern="10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79</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80</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82</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6"/>
                  </a:ext>
                </a:extLst>
              </a:tr>
              <a:tr h="279122">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E</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80</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81</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1800" b="1" u="none" kern="100" dirty="0">
                          <a:effectLst/>
                          <a:latin typeface="標楷體" panose="03000509000000000000" pitchFamily="65" charset="-120"/>
                          <a:ea typeface="標楷體" panose="03000509000000000000" pitchFamily="65" charset="-120"/>
                        </a:rPr>
                        <a:t>82</a:t>
                      </a:r>
                      <a:endParaRPr lang="zh-TW" sz="16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7"/>
                  </a:ext>
                </a:extLst>
              </a:tr>
              <a:tr h="281455">
                <a:tc>
                  <a:txBody>
                    <a:bodyPr/>
                    <a:lstStyle/>
                    <a:p>
                      <a:pPr algn="ctr">
                        <a:lnSpc>
                          <a:spcPts val="1800"/>
                        </a:lnSpc>
                        <a:spcAft>
                          <a:spcPts val="0"/>
                        </a:spcAft>
                      </a:pPr>
                      <a:r>
                        <a:rPr lang="zh-TW" sz="1800" b="0" u="none" kern="100" dirty="0">
                          <a:effectLst/>
                          <a:latin typeface="標楷體" panose="03000509000000000000" pitchFamily="65" charset="-120"/>
                          <a:ea typeface="標楷體" panose="03000509000000000000" pitchFamily="65" charset="-120"/>
                        </a:rPr>
                        <a:t>廠商標價</a:t>
                      </a:r>
                    </a:p>
                  </a:txBody>
                  <a:tcPr marL="17782" marR="17782" marT="0" marB="0" anchor="ctr">
                    <a:solidFill>
                      <a:schemeClr val="bg1"/>
                    </a:solidFill>
                  </a:tcPr>
                </a:tc>
                <a:tc>
                  <a:txBody>
                    <a:bodyPr/>
                    <a:lstStyle/>
                    <a:p>
                      <a:pPr algn="ctr">
                        <a:lnSpc>
                          <a:spcPts val="1800"/>
                        </a:lnSpc>
                        <a:spcAft>
                          <a:spcPts val="0"/>
                        </a:spcAft>
                      </a:pPr>
                      <a:r>
                        <a:rPr lang="en-US" sz="1800" b="0" u="none" kern="100" dirty="0">
                          <a:effectLst/>
                          <a:latin typeface="標楷體" panose="03000509000000000000" pitchFamily="65" charset="-120"/>
                          <a:ea typeface="標楷體" panose="03000509000000000000" pitchFamily="65" charset="-120"/>
                        </a:rPr>
                        <a:t>800</a:t>
                      </a:r>
                      <a:r>
                        <a:rPr lang="zh-TW" sz="1800" b="0" u="none" kern="100" dirty="0">
                          <a:effectLst/>
                          <a:latin typeface="標楷體" panose="03000509000000000000" pitchFamily="65" charset="-120"/>
                          <a:ea typeface="標楷體" panose="03000509000000000000" pitchFamily="65" charset="-120"/>
                        </a:rPr>
                        <a:t>萬元</a:t>
                      </a:r>
                    </a:p>
                  </a:txBody>
                  <a:tcPr marL="17782" marR="17782" marT="0" marB="0" anchor="ctr">
                    <a:solidFill>
                      <a:schemeClr val="bg1"/>
                    </a:solidFill>
                  </a:tcPr>
                </a:tc>
                <a:tc>
                  <a:txBody>
                    <a:bodyPr/>
                    <a:lstStyle/>
                    <a:p>
                      <a:pPr algn="ctr">
                        <a:lnSpc>
                          <a:spcPts val="1800"/>
                        </a:lnSpc>
                        <a:spcAft>
                          <a:spcPts val="0"/>
                        </a:spcAft>
                      </a:pPr>
                      <a:r>
                        <a:rPr lang="en-US" sz="1800" b="0" u="none" kern="100" dirty="0">
                          <a:effectLst/>
                          <a:latin typeface="標楷體" panose="03000509000000000000" pitchFamily="65" charset="-120"/>
                          <a:ea typeface="標楷體" panose="03000509000000000000" pitchFamily="65" charset="-120"/>
                        </a:rPr>
                        <a:t>788</a:t>
                      </a:r>
                      <a:r>
                        <a:rPr lang="zh-TW" sz="1800" b="0" u="none" kern="100" dirty="0">
                          <a:effectLst/>
                          <a:latin typeface="標楷體" panose="03000509000000000000" pitchFamily="65" charset="-120"/>
                          <a:ea typeface="標楷體" panose="03000509000000000000" pitchFamily="65" charset="-120"/>
                        </a:rPr>
                        <a:t>萬元</a:t>
                      </a:r>
                    </a:p>
                  </a:txBody>
                  <a:tcPr marL="17782" marR="17782" marT="0" marB="0" anchor="ctr">
                    <a:solidFill>
                      <a:schemeClr val="bg1"/>
                    </a:solidFill>
                  </a:tcPr>
                </a:tc>
                <a:tc>
                  <a:txBody>
                    <a:bodyPr/>
                    <a:lstStyle/>
                    <a:p>
                      <a:pPr algn="ctr">
                        <a:lnSpc>
                          <a:spcPts val="1800"/>
                        </a:lnSpc>
                        <a:spcAft>
                          <a:spcPts val="0"/>
                        </a:spcAft>
                      </a:pPr>
                      <a:r>
                        <a:rPr lang="en-US" sz="1800" b="0" u="none" kern="100" dirty="0">
                          <a:effectLst/>
                          <a:latin typeface="標楷體" panose="03000509000000000000" pitchFamily="65" charset="-120"/>
                          <a:ea typeface="標楷體" panose="03000509000000000000" pitchFamily="65" charset="-120"/>
                        </a:rPr>
                        <a:t>800</a:t>
                      </a:r>
                      <a:r>
                        <a:rPr lang="zh-TW" sz="1800" b="0" u="none" kern="100" dirty="0">
                          <a:effectLst/>
                          <a:latin typeface="標楷體" panose="03000509000000000000" pitchFamily="65" charset="-120"/>
                          <a:ea typeface="標楷體" panose="03000509000000000000" pitchFamily="65" charset="-120"/>
                        </a:rPr>
                        <a:t>萬元</a:t>
                      </a:r>
                    </a:p>
                  </a:txBody>
                  <a:tcPr marL="17782" marR="17782" marT="0" marB="0" anchor="ctr">
                    <a:solidFill>
                      <a:schemeClr val="bg1"/>
                    </a:solidFill>
                  </a:tcPr>
                </a:tc>
                <a:extLst>
                  <a:ext uri="{0D108BD9-81ED-4DB2-BD59-A6C34878D82A}">
                    <a16:rowId xmlns:a16="http://schemas.microsoft.com/office/drawing/2014/main" val="10008"/>
                  </a:ext>
                </a:extLst>
              </a:tr>
              <a:tr h="307725">
                <a:tc>
                  <a:txBody>
                    <a:bodyPr/>
                    <a:lstStyle/>
                    <a:p>
                      <a:pPr algn="ctr">
                        <a:lnSpc>
                          <a:spcPts val="1800"/>
                        </a:lnSpc>
                        <a:spcAft>
                          <a:spcPts val="0"/>
                        </a:spcAft>
                      </a:pPr>
                      <a:r>
                        <a:rPr lang="zh-TW" sz="1800" b="0" u="none" kern="100">
                          <a:effectLst/>
                          <a:latin typeface="標楷體" panose="03000509000000000000" pitchFamily="65" charset="-120"/>
                          <a:ea typeface="標楷體" panose="03000509000000000000" pitchFamily="65" charset="-120"/>
                        </a:rPr>
                        <a:t>評分（平均）</a:t>
                      </a:r>
                    </a:p>
                  </a:txBody>
                  <a:tcPr marL="17782" marR="17782" marT="0" marB="0" anchor="ctr">
                    <a:solidFill>
                      <a:schemeClr val="bg1"/>
                    </a:solidFill>
                  </a:tcPr>
                </a:tc>
                <a:tc>
                  <a:txBody>
                    <a:bodyPr/>
                    <a:lstStyle/>
                    <a:p>
                      <a:pPr algn="ctr">
                        <a:lnSpc>
                          <a:spcPts val="1800"/>
                        </a:lnSpc>
                        <a:spcAft>
                          <a:spcPts val="0"/>
                        </a:spcAft>
                      </a:pPr>
                      <a:r>
                        <a:rPr lang="en-US" altLang="zh-TW" sz="1800" b="0" u="sng" kern="1200" dirty="0">
                          <a:solidFill>
                            <a:schemeClr val="dk1"/>
                          </a:solidFill>
                          <a:effectLst/>
                          <a:latin typeface="標楷體" panose="03000509000000000000" pitchFamily="65" charset="-120"/>
                          <a:ea typeface="標楷體" panose="03000509000000000000" pitchFamily="65" charset="-120"/>
                          <a:cs typeface="+mn-cs"/>
                        </a:rPr>
                        <a:t>76.5</a:t>
                      </a:r>
                      <a:endParaRPr lang="zh-TW" sz="1800" b="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marL="0" algn="ctr" defTabSz="914400" rtl="0" eaLnBrk="1" latinLnBrk="0" hangingPunct="1">
                        <a:lnSpc>
                          <a:spcPts val="1800"/>
                        </a:lnSpc>
                        <a:spcAft>
                          <a:spcPts val="0"/>
                        </a:spcAft>
                      </a:pPr>
                      <a:r>
                        <a:rPr lang="en-US" altLang="zh-TW" sz="1800" b="0" u="sng" kern="1200" dirty="0">
                          <a:solidFill>
                            <a:schemeClr val="dk1"/>
                          </a:solidFill>
                          <a:effectLst/>
                          <a:latin typeface="標楷體" panose="03000509000000000000" pitchFamily="65" charset="-120"/>
                          <a:ea typeface="標楷體" panose="03000509000000000000" pitchFamily="65" charset="-120"/>
                          <a:cs typeface="+mn-cs"/>
                        </a:rPr>
                        <a:t>79</a:t>
                      </a:r>
                      <a:endParaRPr lang="zh-TW" altLang="en-US" sz="1800" b="0" u="sng" kern="1200" dirty="0">
                        <a:solidFill>
                          <a:schemeClr val="dk1"/>
                        </a:solidFill>
                        <a:effectLst/>
                        <a:latin typeface="標楷體" panose="03000509000000000000" pitchFamily="65" charset="-120"/>
                        <a:ea typeface="標楷體" panose="03000509000000000000" pitchFamily="65" charset="-120"/>
                        <a:cs typeface="+mn-cs"/>
                      </a:endParaRPr>
                    </a:p>
                  </a:txBody>
                  <a:tcPr marL="17782" marR="17782" marT="0" marB="0" anchor="ctr">
                    <a:solidFill>
                      <a:schemeClr val="bg1"/>
                    </a:solidFill>
                  </a:tcPr>
                </a:tc>
                <a:tc>
                  <a:txBody>
                    <a:bodyPr/>
                    <a:lstStyle/>
                    <a:p>
                      <a:pPr marL="0" algn="ctr" defTabSz="914400" rtl="0" eaLnBrk="1" latinLnBrk="0" hangingPunct="1">
                        <a:lnSpc>
                          <a:spcPts val="1800"/>
                        </a:lnSpc>
                        <a:spcAft>
                          <a:spcPts val="0"/>
                        </a:spcAft>
                      </a:pPr>
                      <a:r>
                        <a:rPr lang="en-US" sz="1800" b="0" u="sng" kern="1200" dirty="0">
                          <a:solidFill>
                            <a:schemeClr val="dk1"/>
                          </a:solidFill>
                          <a:effectLst/>
                          <a:latin typeface="標楷體" panose="03000509000000000000" pitchFamily="65" charset="-120"/>
                          <a:ea typeface="標楷體" panose="03000509000000000000" pitchFamily="65" charset="-120"/>
                          <a:cs typeface="+mn-cs"/>
                        </a:rPr>
                        <a:t>80</a:t>
                      </a:r>
                      <a:r>
                        <a:rPr lang="en-US" altLang="zh-TW" sz="1800" b="0" u="sng" kern="1200" dirty="0">
                          <a:solidFill>
                            <a:schemeClr val="dk1"/>
                          </a:solidFill>
                          <a:effectLst/>
                          <a:latin typeface="標楷體" panose="03000509000000000000" pitchFamily="65" charset="-120"/>
                          <a:ea typeface="標楷體" panose="03000509000000000000" pitchFamily="65" charset="-120"/>
                          <a:cs typeface="+mn-cs"/>
                        </a:rPr>
                        <a:t>.83</a:t>
                      </a:r>
                      <a:endParaRPr lang="zh-TW" altLang="en-US" sz="1800" b="0" u="sng" kern="1200" dirty="0">
                        <a:solidFill>
                          <a:schemeClr val="dk1"/>
                        </a:solidFill>
                        <a:effectLst/>
                        <a:latin typeface="標楷體" panose="03000509000000000000" pitchFamily="65" charset="-120"/>
                        <a:ea typeface="標楷體" panose="03000509000000000000" pitchFamily="65" charset="-120"/>
                        <a:cs typeface="+mn-cs"/>
                      </a:endParaRPr>
                    </a:p>
                  </a:txBody>
                  <a:tcPr marL="17782" marR="17782" marT="0" marB="0" anchor="ctr">
                    <a:solidFill>
                      <a:schemeClr val="bg1"/>
                    </a:solidFill>
                  </a:tcPr>
                </a:tc>
                <a:extLst>
                  <a:ext uri="{0D108BD9-81ED-4DB2-BD59-A6C34878D82A}">
                    <a16:rowId xmlns:a16="http://schemas.microsoft.com/office/drawing/2014/main" val="10009"/>
                  </a:ext>
                </a:extLst>
              </a:tr>
              <a:tr h="290212">
                <a:tc>
                  <a:txBody>
                    <a:bodyPr/>
                    <a:lstStyle/>
                    <a:p>
                      <a:pPr algn="ctr">
                        <a:lnSpc>
                          <a:spcPts val="1800"/>
                        </a:lnSpc>
                        <a:spcAft>
                          <a:spcPts val="0"/>
                        </a:spcAft>
                      </a:pPr>
                      <a:r>
                        <a:rPr lang="zh-TW" sz="1800" u="none" kern="100">
                          <a:effectLst/>
                          <a:latin typeface="標楷體" panose="03000509000000000000" pitchFamily="65" charset="-120"/>
                          <a:ea typeface="標楷體" panose="03000509000000000000" pitchFamily="65" charset="-120"/>
                        </a:rPr>
                        <a:t>序位和</a:t>
                      </a:r>
                    </a:p>
                  </a:txBody>
                  <a:tcPr marL="17782" marR="17782" marT="0" marB="0" anchor="ctr">
                    <a:solidFill>
                      <a:schemeClr val="bg1"/>
                    </a:solidFill>
                  </a:tcPr>
                </a:tc>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14</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9</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5</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extLst>
                  <a:ext uri="{0D108BD9-81ED-4DB2-BD59-A6C34878D82A}">
                    <a16:rowId xmlns:a16="http://schemas.microsoft.com/office/drawing/2014/main" val="10010"/>
                  </a:ext>
                </a:extLst>
              </a:tr>
              <a:tr h="299595">
                <a:tc>
                  <a:txBody>
                    <a:bodyPr/>
                    <a:lstStyle/>
                    <a:p>
                      <a:pPr algn="ctr">
                        <a:lnSpc>
                          <a:spcPts val="1800"/>
                        </a:lnSpc>
                        <a:spcAft>
                          <a:spcPts val="0"/>
                        </a:spcAft>
                      </a:pPr>
                      <a:r>
                        <a:rPr lang="zh-TW" sz="1800" u="none" kern="100">
                          <a:effectLst/>
                          <a:latin typeface="標楷體" panose="03000509000000000000" pitchFamily="65" charset="-120"/>
                          <a:ea typeface="標楷體" panose="03000509000000000000" pitchFamily="65" charset="-120"/>
                        </a:rPr>
                        <a:t>序位名次</a:t>
                      </a:r>
                    </a:p>
                  </a:txBody>
                  <a:tcPr marL="17782" marR="17782" marT="0" marB="0" anchor="ctr">
                    <a:solidFill>
                      <a:schemeClr val="bg1"/>
                    </a:solidFill>
                  </a:tcPr>
                </a:tc>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3</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2</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tc>
                  <a:txBody>
                    <a:bodyPr/>
                    <a:lstStyle/>
                    <a:p>
                      <a:pPr algn="ctr">
                        <a:lnSpc>
                          <a:spcPts val="1800"/>
                        </a:lnSpc>
                        <a:spcAft>
                          <a:spcPts val="0"/>
                        </a:spcAft>
                      </a:pPr>
                      <a:r>
                        <a:rPr lang="en-US" sz="1800" u="none" kern="100" dirty="0">
                          <a:effectLst/>
                          <a:latin typeface="標楷體" panose="03000509000000000000" pitchFamily="65" charset="-120"/>
                          <a:ea typeface="標楷體" panose="03000509000000000000" pitchFamily="65" charset="-120"/>
                        </a:rPr>
                        <a:t>1</a:t>
                      </a:r>
                      <a:endParaRPr lang="zh-TW" sz="1800" u="none" kern="100" dirty="0">
                        <a:effectLst/>
                        <a:latin typeface="標楷體" panose="03000509000000000000" pitchFamily="65" charset="-120"/>
                        <a:ea typeface="標楷體" panose="03000509000000000000" pitchFamily="65" charset="-120"/>
                      </a:endParaRPr>
                    </a:p>
                  </a:txBody>
                  <a:tcPr marL="17782" marR="17782" marT="0" marB="0" anchor="ctr">
                    <a:solidFill>
                      <a:schemeClr val="bg1"/>
                    </a:solidFill>
                  </a:tcPr>
                </a:tc>
                <a:extLst>
                  <a:ext uri="{0D108BD9-81ED-4DB2-BD59-A6C34878D82A}">
                    <a16:rowId xmlns:a16="http://schemas.microsoft.com/office/drawing/2014/main" val="10011"/>
                  </a:ext>
                </a:extLst>
              </a:tr>
            </a:tbl>
          </a:graphicData>
        </a:graphic>
      </p:graphicFrame>
      <p:sp>
        <p:nvSpPr>
          <p:cNvPr id="3" name="文字方塊 2">
            <a:extLst>
              <a:ext uri="{FF2B5EF4-FFF2-40B4-BE49-F238E27FC236}">
                <a16:creationId xmlns:a16="http://schemas.microsoft.com/office/drawing/2014/main" id="{9465921B-138F-8556-8DAB-C0546484A350}"/>
              </a:ext>
            </a:extLst>
          </p:cNvPr>
          <p:cNvSpPr txBox="1"/>
          <p:nvPr/>
        </p:nvSpPr>
        <p:spPr>
          <a:xfrm>
            <a:off x="560002" y="2385685"/>
            <a:ext cx="1944216" cy="3847207"/>
          </a:xfrm>
          <a:prstGeom prst="rect">
            <a:avLst/>
          </a:prstGeom>
          <a:noFill/>
        </p:spPr>
        <p:txBody>
          <a:bodyPr wrap="square" rtlCol="0">
            <a:spAutoFit/>
          </a:bodyPr>
          <a:lstStyle/>
          <a:p>
            <a:pPr>
              <a:buNone/>
            </a:pPr>
            <a:r>
              <a:rPr lang="zh-TW" altLang="en-US" sz="2800" dirty="0">
                <a:latin typeface="標楷體" panose="03000509000000000000" pitchFamily="65" charset="-120"/>
                <a:ea typeface="標楷體" panose="03000509000000000000" pitchFamily="65" charset="-120"/>
              </a:rPr>
              <a:t>類型</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gn="just">
              <a:buNone/>
            </a:pPr>
            <a:r>
              <a:rPr lang="zh-TW" altLang="zh-TW" sz="2400" dirty="0">
                <a:solidFill>
                  <a:srgbClr val="000066"/>
                </a:solidFill>
                <a:latin typeface="標楷體" panose="03000509000000000000" pitchFamily="65" charset="-120"/>
                <a:ea typeface="標楷體" panose="03000509000000000000" pitchFamily="65" charset="-120"/>
              </a:rPr>
              <a:t>同一廠商之評選分數，有委員評定為高分，亦有委員評定為不及格分數（及格分數為</a:t>
            </a:r>
            <a:r>
              <a:rPr lang="en-US" altLang="zh-TW" sz="2400" dirty="0">
                <a:solidFill>
                  <a:srgbClr val="000066"/>
                </a:solidFill>
                <a:latin typeface="標楷體" panose="03000509000000000000" pitchFamily="65" charset="-120"/>
                <a:ea typeface="標楷體" panose="03000509000000000000" pitchFamily="65" charset="-120"/>
              </a:rPr>
              <a:t>70</a:t>
            </a:r>
            <a:r>
              <a:rPr lang="zh-TW" altLang="zh-TW" sz="2400" dirty="0">
                <a:solidFill>
                  <a:srgbClr val="000066"/>
                </a:solidFill>
                <a:latin typeface="標楷體" panose="03000509000000000000" pitchFamily="65" charset="-120"/>
                <a:ea typeface="標楷體" panose="03000509000000000000" pitchFamily="65" charset="-120"/>
              </a:rPr>
              <a:t>分）</a:t>
            </a:r>
            <a:r>
              <a:rPr lang="zh-TW" altLang="en-US" sz="2400" dirty="0">
                <a:solidFill>
                  <a:srgbClr val="000066"/>
                </a:solidFill>
                <a:latin typeface="標楷體" panose="03000509000000000000" pitchFamily="65" charset="-120"/>
                <a:ea typeface="標楷體" panose="03000509000000000000" pitchFamily="65" charset="-120"/>
              </a:rPr>
              <a:t>。 </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89082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521E7-044D-556C-8454-0E52D44B0749}"/>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0CAD99B5-75EC-B35B-27C6-641C1E132773}"/>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700BB219-AEDB-B775-0392-0E49215470EC}"/>
              </a:ext>
            </a:extLst>
          </p:cNvPr>
          <p:cNvSpPr>
            <a:spLocks noChangeArrowheads="1"/>
          </p:cNvSpPr>
          <p:nvPr/>
        </p:nvSpPr>
        <p:spPr bwMode="auto">
          <a:xfrm>
            <a:off x="219075" y="1023730"/>
            <a:ext cx="8280400" cy="548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「最有利標作業手冊」及各類採購評選項目及配分權重範例」</a:t>
            </a:r>
            <a:endParaRPr lang="en-US" altLang="zh-TW" sz="3200" dirty="0">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F79A8A44-B963-60C4-CF1D-2DAC67EB0FC7}"/>
              </a:ext>
            </a:extLst>
          </p:cNvPr>
          <p:cNvGraphicFramePr>
            <a:graphicFrameLocks noGrp="1"/>
          </p:cNvGraphicFramePr>
          <p:nvPr>
            <p:extLst>
              <p:ext uri="{D42A27DB-BD31-4B8C-83A1-F6EECF244321}">
                <p14:modId xmlns:p14="http://schemas.microsoft.com/office/powerpoint/2010/main" val="997123718"/>
              </p:ext>
            </p:extLst>
          </p:nvPr>
        </p:nvGraphicFramePr>
        <p:xfrm>
          <a:off x="3091069" y="2353947"/>
          <a:ext cx="5579856" cy="3242511"/>
        </p:xfrm>
        <a:graphic>
          <a:graphicData uri="http://schemas.openxmlformats.org/drawingml/2006/table">
            <a:tbl>
              <a:tblPr>
                <a:tableStyleId>{8A107856-5554-42FB-B03E-39F5DBC370BA}</a:tableStyleId>
              </a:tblPr>
              <a:tblGrid>
                <a:gridCol w="2789928">
                  <a:extLst>
                    <a:ext uri="{9D8B030D-6E8A-4147-A177-3AD203B41FA5}">
                      <a16:colId xmlns:a16="http://schemas.microsoft.com/office/drawing/2014/main" val="20000"/>
                    </a:ext>
                  </a:extLst>
                </a:gridCol>
                <a:gridCol w="2789928">
                  <a:extLst>
                    <a:ext uri="{9D8B030D-6E8A-4147-A177-3AD203B41FA5}">
                      <a16:colId xmlns:a16="http://schemas.microsoft.com/office/drawing/2014/main" val="20001"/>
                    </a:ext>
                  </a:extLst>
                </a:gridCol>
              </a:tblGrid>
              <a:tr h="467139">
                <a:tc>
                  <a:txBody>
                    <a:bodyPr/>
                    <a:lstStyle/>
                    <a:p>
                      <a:pPr algn="ctr">
                        <a:lnSpc>
                          <a:spcPts val="1800"/>
                        </a:lnSpc>
                        <a:spcAft>
                          <a:spcPts val="0"/>
                        </a:spcAft>
                      </a:pPr>
                      <a:r>
                        <a:rPr lang="zh-TW" sz="2000" u="none" kern="100" dirty="0">
                          <a:effectLst/>
                          <a:latin typeface="標楷體" panose="03000509000000000000" pitchFamily="65" charset="-120"/>
                          <a:ea typeface="標楷體" panose="03000509000000000000" pitchFamily="65" charset="-120"/>
                        </a:rPr>
                        <a:t>廠商編號</a:t>
                      </a:r>
                    </a:p>
                  </a:txBody>
                  <a:tcPr marL="17780" marR="17780" marT="0" marB="0" anchor="ctr">
                    <a:solidFill>
                      <a:schemeClr val="bg1"/>
                    </a:solidFill>
                  </a:tcPr>
                </a:tc>
                <a:tc>
                  <a:txBody>
                    <a:bodyPr/>
                    <a:lstStyle/>
                    <a:p>
                      <a:pPr algn="ctr">
                        <a:lnSpc>
                          <a:spcPts val="1800"/>
                        </a:lnSpc>
                        <a:spcAft>
                          <a:spcPts val="0"/>
                        </a:spcAft>
                      </a:pPr>
                      <a:r>
                        <a:rPr lang="zh-TW" sz="2000" u="none" kern="100" dirty="0">
                          <a:effectLst/>
                          <a:latin typeface="標楷體" panose="03000509000000000000" pitchFamily="65" charset="-120"/>
                          <a:ea typeface="標楷體" panose="03000509000000000000" pitchFamily="65" charset="-120"/>
                        </a:rPr>
                        <a:t>甲（○○公司）</a:t>
                      </a:r>
                    </a:p>
                  </a:txBody>
                  <a:tcPr marL="17780" marR="17780" marT="0" marB="0" anchor="ctr">
                    <a:solidFill>
                      <a:schemeClr val="bg1"/>
                    </a:solidFill>
                  </a:tcPr>
                </a:tc>
                <a:extLst>
                  <a:ext uri="{0D108BD9-81ED-4DB2-BD59-A6C34878D82A}">
                    <a16:rowId xmlns:a16="http://schemas.microsoft.com/office/drawing/2014/main" val="10000"/>
                  </a:ext>
                </a:extLst>
              </a:tr>
              <a:tr h="454077">
                <a:tc rowSpan="2">
                  <a:txBody>
                    <a:bodyPr/>
                    <a:lstStyle/>
                    <a:p>
                      <a:pPr algn="r">
                        <a:lnSpc>
                          <a:spcPts val="2000"/>
                        </a:lnSpc>
                        <a:spcAft>
                          <a:spcPts val="0"/>
                        </a:spcAft>
                      </a:pPr>
                      <a:r>
                        <a:rPr lang="zh-TW" sz="2000" u="none" kern="100" dirty="0">
                          <a:effectLst/>
                          <a:latin typeface="標楷體" panose="03000509000000000000" pitchFamily="65" charset="-120"/>
                          <a:ea typeface="標楷體" panose="03000509000000000000" pitchFamily="65" charset="-120"/>
                        </a:rPr>
                        <a:t>評選項目</a:t>
                      </a:r>
                      <a:endParaRPr lang="en-US" altLang="zh-TW" sz="2000" u="none" kern="100" dirty="0">
                        <a:effectLst/>
                        <a:latin typeface="標楷體" panose="03000509000000000000" pitchFamily="65" charset="-120"/>
                        <a:ea typeface="標楷體" panose="03000509000000000000" pitchFamily="65" charset="-120"/>
                      </a:endParaRPr>
                    </a:p>
                    <a:p>
                      <a:pPr algn="r">
                        <a:lnSpc>
                          <a:spcPts val="2000"/>
                        </a:lnSpc>
                        <a:spcAft>
                          <a:spcPts val="0"/>
                        </a:spcAft>
                      </a:pPr>
                      <a:endParaRPr lang="zh-TW" sz="2000" u="none" kern="100" dirty="0">
                        <a:effectLst/>
                        <a:latin typeface="標楷體" panose="03000509000000000000" pitchFamily="65" charset="-120"/>
                        <a:ea typeface="標楷體" panose="03000509000000000000" pitchFamily="65" charset="-120"/>
                      </a:endParaRPr>
                    </a:p>
                    <a:p>
                      <a:pPr>
                        <a:lnSpc>
                          <a:spcPts val="2200"/>
                        </a:lnSpc>
                        <a:spcAft>
                          <a:spcPts val="0"/>
                        </a:spcAft>
                      </a:pPr>
                      <a:r>
                        <a:rPr lang="zh-TW" sz="2000" u="none" kern="100" dirty="0">
                          <a:effectLst/>
                          <a:latin typeface="標楷體" panose="03000509000000000000" pitchFamily="65" charset="-120"/>
                          <a:ea typeface="標楷體" panose="03000509000000000000" pitchFamily="65" charset="-120"/>
                        </a:rPr>
                        <a:t>評選委員</a:t>
                      </a:r>
                    </a:p>
                  </a:txBody>
                  <a:tcPr marL="17780" marR="17780" marT="0" marB="0">
                    <a:lnTlToBr w="12700" cap="flat" cmpd="sng" algn="ctr">
                      <a:solidFill>
                        <a:schemeClr val="tx1"/>
                      </a:solidFill>
                      <a:prstDash val="solid"/>
                      <a:round/>
                      <a:headEnd type="none" w="med" len="med"/>
                      <a:tailEnd type="none" w="med" len="med"/>
                    </a:lnTlToBr>
                    <a:solidFill>
                      <a:schemeClr val="bg1"/>
                    </a:solidFill>
                  </a:tcPr>
                </a:tc>
                <a:tc>
                  <a:txBody>
                    <a:bodyPr/>
                    <a:lstStyle/>
                    <a:p>
                      <a:pPr algn="ctr" fontAlgn="auto">
                        <a:lnSpc>
                          <a:spcPts val="1800"/>
                        </a:lnSpc>
                        <a:spcAft>
                          <a:spcPts val="0"/>
                        </a:spcAft>
                      </a:pPr>
                      <a:r>
                        <a:rPr lang="zh-TW" altLang="zh-TW" sz="1800" b="1" u="none" kern="1200" dirty="0">
                          <a:solidFill>
                            <a:schemeClr val="dk1"/>
                          </a:solidFill>
                          <a:effectLst/>
                          <a:latin typeface="標楷體" panose="03000509000000000000" pitchFamily="65" charset="-120"/>
                          <a:ea typeface="標楷體" panose="03000509000000000000" pitchFamily="65" charset="-120"/>
                          <a:cs typeface="+mn-cs"/>
                        </a:rPr>
                        <a:t>創意項目（</a:t>
                      </a:r>
                      <a:r>
                        <a:rPr lang="en-US" altLang="zh-TW" sz="1800" b="1" u="none" kern="1200" dirty="0">
                          <a:solidFill>
                            <a:schemeClr val="dk1"/>
                          </a:solidFill>
                          <a:effectLst/>
                          <a:latin typeface="標楷體" panose="03000509000000000000" pitchFamily="65" charset="-120"/>
                          <a:ea typeface="標楷體" panose="03000509000000000000" pitchFamily="65" charset="-120"/>
                          <a:cs typeface="+mn-cs"/>
                        </a:rPr>
                        <a:t>10%</a:t>
                      </a:r>
                      <a:r>
                        <a:rPr lang="zh-TW" altLang="zh-TW" sz="1800" b="1" u="none" kern="1200" dirty="0">
                          <a:solidFill>
                            <a:schemeClr val="dk1"/>
                          </a:solidFill>
                          <a:effectLst/>
                          <a:latin typeface="標楷體" panose="03000509000000000000" pitchFamily="65" charset="-120"/>
                          <a:ea typeface="標楷體" panose="03000509000000000000" pitchFamily="65" charset="-120"/>
                          <a:cs typeface="+mn-cs"/>
                        </a:rPr>
                        <a:t>）</a:t>
                      </a:r>
                      <a:endParaRPr lang="zh-TW" sz="2000" u="none"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solidFill>
                      <a:schemeClr val="bg1"/>
                    </a:solidFill>
                  </a:tcPr>
                </a:tc>
                <a:extLst>
                  <a:ext uri="{0D108BD9-81ED-4DB2-BD59-A6C34878D82A}">
                    <a16:rowId xmlns:a16="http://schemas.microsoft.com/office/drawing/2014/main" val="10001"/>
                  </a:ext>
                </a:extLst>
              </a:tr>
              <a:tr h="447843">
                <a:tc vMerge="1">
                  <a:txBody>
                    <a:bodyPr/>
                    <a:lstStyle/>
                    <a:p>
                      <a:endParaRPr lang="zh-TW" altLang="en-US"/>
                    </a:p>
                  </a:txBody>
                  <a:tcPr/>
                </a:tc>
                <a:tc>
                  <a:txBody>
                    <a:bodyPr/>
                    <a:lstStyle/>
                    <a:p>
                      <a:pPr algn="ctr">
                        <a:lnSpc>
                          <a:spcPts val="2200"/>
                        </a:lnSpc>
                        <a:spcAft>
                          <a:spcPts val="0"/>
                        </a:spcAft>
                      </a:pPr>
                      <a:r>
                        <a:rPr lang="zh-TW" sz="2000" u="none" kern="100" dirty="0">
                          <a:effectLst/>
                          <a:latin typeface="標楷體" panose="03000509000000000000" pitchFamily="65" charset="-120"/>
                          <a:ea typeface="標楷體" panose="03000509000000000000" pitchFamily="65" charset="-120"/>
                        </a:rPr>
                        <a:t>得分</a:t>
                      </a:r>
                    </a:p>
                  </a:txBody>
                  <a:tcPr marL="17780" marR="17780" marT="0" marB="0" anchor="ctr">
                    <a:solidFill>
                      <a:schemeClr val="bg1"/>
                    </a:solidFill>
                  </a:tcPr>
                </a:tc>
                <a:extLst>
                  <a:ext uri="{0D108BD9-81ED-4DB2-BD59-A6C34878D82A}">
                    <a16:rowId xmlns:a16="http://schemas.microsoft.com/office/drawing/2014/main" val="10002"/>
                  </a:ext>
                </a:extLst>
              </a:tr>
              <a:tr h="365756">
                <a:tc>
                  <a:txBody>
                    <a:bodyPr/>
                    <a:lstStyle/>
                    <a:p>
                      <a:pPr algn="ctr">
                        <a:lnSpc>
                          <a:spcPts val="1800"/>
                        </a:lnSpc>
                        <a:spcAft>
                          <a:spcPts val="0"/>
                        </a:spcAft>
                      </a:pPr>
                      <a:r>
                        <a:rPr lang="en-US" sz="2400" u="none" kern="100" dirty="0">
                          <a:effectLst/>
                          <a:latin typeface="標楷體" panose="03000509000000000000" pitchFamily="65" charset="-120"/>
                          <a:ea typeface="標楷體" panose="03000509000000000000" pitchFamily="65" charset="-120"/>
                        </a:rPr>
                        <a:t>A</a:t>
                      </a:r>
                      <a:endParaRPr lang="zh-TW" sz="24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2000" b="1" u="none" kern="100" dirty="0">
                          <a:effectLst/>
                          <a:latin typeface="標楷體" panose="03000509000000000000" pitchFamily="65" charset="-120"/>
                          <a:ea typeface="標楷體" panose="03000509000000000000" pitchFamily="65" charset="-120"/>
                        </a:rPr>
                        <a:t>5</a:t>
                      </a:r>
                      <a:endParaRPr lang="zh-TW" sz="18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3"/>
                  </a:ext>
                </a:extLst>
              </a:tr>
              <a:tr h="351207">
                <a:tc>
                  <a:txBody>
                    <a:bodyPr/>
                    <a:lstStyle/>
                    <a:p>
                      <a:pPr algn="ctr">
                        <a:lnSpc>
                          <a:spcPts val="1800"/>
                        </a:lnSpc>
                        <a:spcAft>
                          <a:spcPts val="0"/>
                        </a:spcAft>
                      </a:pPr>
                      <a:r>
                        <a:rPr lang="en-US" sz="2400" u="none" kern="100" dirty="0">
                          <a:effectLst/>
                          <a:latin typeface="標楷體" panose="03000509000000000000" pitchFamily="65" charset="-120"/>
                          <a:ea typeface="標楷體" panose="03000509000000000000" pitchFamily="65" charset="-120"/>
                        </a:rPr>
                        <a:t>B</a:t>
                      </a:r>
                      <a:endParaRPr lang="zh-TW" sz="24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2000" b="1" u="sng" kern="100" dirty="0">
                          <a:solidFill>
                            <a:srgbClr val="FF0000"/>
                          </a:solidFill>
                          <a:effectLst/>
                          <a:latin typeface="標楷體" panose="03000509000000000000" pitchFamily="65" charset="-120"/>
                          <a:ea typeface="標楷體" panose="03000509000000000000" pitchFamily="65" charset="-120"/>
                        </a:rPr>
                        <a:t>8</a:t>
                      </a:r>
                      <a:endParaRPr lang="zh-TW" sz="1800" u="sng" kern="100" dirty="0">
                        <a:solidFill>
                          <a:srgbClr val="FF0000"/>
                        </a:solidFill>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4"/>
                  </a:ext>
                </a:extLst>
              </a:tr>
              <a:tr h="395887">
                <a:tc>
                  <a:txBody>
                    <a:bodyPr/>
                    <a:lstStyle/>
                    <a:p>
                      <a:pPr algn="ctr">
                        <a:lnSpc>
                          <a:spcPts val="1800"/>
                        </a:lnSpc>
                        <a:spcAft>
                          <a:spcPts val="0"/>
                        </a:spcAft>
                      </a:pPr>
                      <a:r>
                        <a:rPr lang="en-US" sz="2400" u="none" kern="100" dirty="0">
                          <a:effectLst/>
                          <a:latin typeface="標楷體" panose="03000509000000000000" pitchFamily="65" charset="-120"/>
                          <a:ea typeface="標楷體" panose="03000509000000000000" pitchFamily="65" charset="-120"/>
                        </a:rPr>
                        <a:t>C</a:t>
                      </a:r>
                      <a:endParaRPr lang="zh-TW" sz="24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2000" b="1" u="none" kern="100" dirty="0">
                          <a:effectLst/>
                          <a:latin typeface="標楷體" panose="03000509000000000000" pitchFamily="65" charset="-120"/>
                          <a:ea typeface="標楷體" panose="03000509000000000000" pitchFamily="65" charset="-120"/>
                        </a:rPr>
                        <a:t>7</a:t>
                      </a:r>
                      <a:endParaRPr lang="zh-TW" sz="18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5"/>
                  </a:ext>
                </a:extLst>
              </a:tr>
              <a:tr h="380301">
                <a:tc>
                  <a:txBody>
                    <a:bodyPr/>
                    <a:lstStyle/>
                    <a:p>
                      <a:pPr algn="ctr">
                        <a:lnSpc>
                          <a:spcPts val="1800"/>
                        </a:lnSpc>
                        <a:spcAft>
                          <a:spcPts val="0"/>
                        </a:spcAft>
                      </a:pPr>
                      <a:r>
                        <a:rPr lang="en-US" sz="2400" u="none" kern="100" dirty="0">
                          <a:effectLst/>
                          <a:latin typeface="標楷體" panose="03000509000000000000" pitchFamily="65" charset="-120"/>
                          <a:ea typeface="標楷體" panose="03000509000000000000" pitchFamily="65" charset="-120"/>
                        </a:rPr>
                        <a:t>D</a:t>
                      </a:r>
                      <a:endParaRPr lang="zh-TW" sz="24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2000" b="1" u="none" kern="100" dirty="0">
                          <a:effectLst/>
                          <a:latin typeface="標楷體" panose="03000509000000000000" pitchFamily="65" charset="-120"/>
                          <a:ea typeface="標楷體" panose="03000509000000000000" pitchFamily="65" charset="-120"/>
                        </a:rPr>
                        <a:t>6</a:t>
                      </a:r>
                      <a:endParaRPr lang="zh-TW" sz="18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6"/>
                  </a:ext>
                </a:extLst>
              </a:tr>
              <a:tr h="380301">
                <a:tc>
                  <a:txBody>
                    <a:bodyPr/>
                    <a:lstStyle/>
                    <a:p>
                      <a:pPr algn="ctr">
                        <a:lnSpc>
                          <a:spcPts val="1800"/>
                        </a:lnSpc>
                        <a:spcAft>
                          <a:spcPts val="0"/>
                        </a:spcAft>
                      </a:pPr>
                      <a:r>
                        <a:rPr lang="en-US" sz="2400" u="none" kern="100" dirty="0">
                          <a:effectLst/>
                          <a:latin typeface="標楷體" panose="03000509000000000000" pitchFamily="65" charset="-120"/>
                          <a:ea typeface="標楷體" panose="03000509000000000000" pitchFamily="65" charset="-120"/>
                        </a:rPr>
                        <a:t>E</a:t>
                      </a:r>
                      <a:endParaRPr lang="zh-TW" sz="2400" u="none" kern="100" dirty="0">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tc>
                  <a:txBody>
                    <a:bodyPr/>
                    <a:lstStyle/>
                    <a:p>
                      <a:pPr algn="ctr">
                        <a:lnSpc>
                          <a:spcPts val="1800"/>
                        </a:lnSpc>
                      </a:pPr>
                      <a:r>
                        <a:rPr lang="en-US" sz="2000" b="1" u="sng" kern="100" dirty="0">
                          <a:solidFill>
                            <a:srgbClr val="FF0000"/>
                          </a:solidFill>
                          <a:effectLst/>
                          <a:latin typeface="標楷體" panose="03000509000000000000" pitchFamily="65" charset="-120"/>
                          <a:ea typeface="標楷體" panose="03000509000000000000" pitchFamily="65" charset="-120"/>
                        </a:rPr>
                        <a:t>0</a:t>
                      </a:r>
                      <a:endParaRPr lang="zh-TW" sz="1800" u="sng" kern="100" dirty="0">
                        <a:solidFill>
                          <a:srgbClr val="FF0000"/>
                        </a:solidFill>
                        <a:effectLst/>
                        <a:latin typeface="標楷體" panose="03000509000000000000" pitchFamily="65" charset="-120"/>
                        <a:ea typeface="標楷體" panose="03000509000000000000" pitchFamily="65" charset="-120"/>
                      </a:endParaRPr>
                    </a:p>
                  </a:txBody>
                  <a:tcPr marL="17780" marR="17780" marT="0" marB="0" anchor="ctr">
                    <a:solidFill>
                      <a:schemeClr val="bg1"/>
                    </a:solidFill>
                  </a:tcPr>
                </a:tc>
                <a:extLst>
                  <a:ext uri="{0D108BD9-81ED-4DB2-BD59-A6C34878D82A}">
                    <a16:rowId xmlns:a16="http://schemas.microsoft.com/office/drawing/2014/main" val="10007"/>
                  </a:ext>
                </a:extLst>
              </a:tr>
            </a:tbl>
          </a:graphicData>
        </a:graphic>
      </p:graphicFrame>
      <p:sp>
        <p:nvSpPr>
          <p:cNvPr id="3" name="文字方塊 2">
            <a:extLst>
              <a:ext uri="{FF2B5EF4-FFF2-40B4-BE49-F238E27FC236}">
                <a16:creationId xmlns:a16="http://schemas.microsoft.com/office/drawing/2014/main" id="{20C04FB4-EE27-68D1-5347-057FEB0934A2}"/>
              </a:ext>
            </a:extLst>
          </p:cNvPr>
          <p:cNvSpPr txBox="1"/>
          <p:nvPr/>
        </p:nvSpPr>
        <p:spPr>
          <a:xfrm>
            <a:off x="753142" y="2353947"/>
            <a:ext cx="1944216" cy="3477875"/>
          </a:xfrm>
          <a:prstGeom prst="rect">
            <a:avLst/>
          </a:prstGeom>
          <a:noFill/>
        </p:spPr>
        <p:txBody>
          <a:bodyPr wrap="square" rtlCol="0">
            <a:spAutoFit/>
          </a:bodyPr>
          <a:lstStyle/>
          <a:p>
            <a:pPr>
              <a:buNone/>
            </a:pPr>
            <a:r>
              <a:rPr lang="zh-TW" altLang="en-US" sz="2800" dirty="0">
                <a:latin typeface="標楷體" panose="03000509000000000000" pitchFamily="65" charset="-120"/>
                <a:ea typeface="標楷體" panose="03000509000000000000" pitchFamily="65" charset="-120"/>
              </a:rPr>
              <a:t>類型</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algn="just">
              <a:buNone/>
            </a:pPr>
            <a:r>
              <a:rPr lang="zh-TW" altLang="zh-TW" sz="2400" dirty="0">
                <a:solidFill>
                  <a:srgbClr val="000066"/>
                </a:solidFill>
                <a:latin typeface="標楷體" panose="03000509000000000000" pitchFamily="65" charset="-120"/>
                <a:ea typeface="標楷體" panose="03000509000000000000" pitchFamily="65" charset="-120"/>
              </a:rPr>
              <a:t>同一廠商之同一評選項目，不同委員之評選結果，有委員評定為高分，亦有委員評定為</a:t>
            </a:r>
            <a:r>
              <a:rPr lang="en-US" altLang="zh-TW" sz="2400" dirty="0">
                <a:solidFill>
                  <a:srgbClr val="000066"/>
                </a:solidFill>
                <a:latin typeface="標楷體" panose="03000509000000000000" pitchFamily="65" charset="-120"/>
                <a:ea typeface="標楷體" panose="03000509000000000000" pitchFamily="65" charset="-120"/>
              </a:rPr>
              <a:t>0</a:t>
            </a:r>
            <a:r>
              <a:rPr lang="zh-TW" altLang="zh-TW" sz="2400" dirty="0">
                <a:solidFill>
                  <a:srgbClr val="000066"/>
                </a:solidFill>
                <a:latin typeface="標楷體" panose="03000509000000000000" pitchFamily="65" charset="-120"/>
                <a:ea typeface="標楷體" panose="03000509000000000000" pitchFamily="65" charset="-120"/>
              </a:rPr>
              <a:t>分</a:t>
            </a:r>
            <a:r>
              <a:rPr lang="zh-TW" altLang="en-US" sz="2400" dirty="0">
                <a:solidFill>
                  <a:srgbClr val="000066"/>
                </a:solidFill>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67565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C4AA5-6F75-78AB-EB78-E65A3ABAC94C}"/>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EF6D0B9-363A-C9C1-DB3D-DABE2EFF9C90}"/>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35A06CCB-399B-FF04-CE2C-08C402E8C1C0}"/>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tabLst>
                <a:tab pos="625475" algn="l"/>
              </a:tabLst>
            </a:pPr>
            <a:r>
              <a:rPr lang="zh-TW" altLang="en-US" sz="3000" dirty="0">
                <a:latin typeface="標楷體" panose="03000509000000000000" pitchFamily="65" charset="-120"/>
                <a:ea typeface="標楷體" panose="03000509000000000000" pitchFamily="65" charset="-120"/>
              </a:rPr>
              <a:t>「機關辦理公共工程完工開放使用作業指引」 </a:t>
            </a:r>
            <a:endParaRPr lang="en-US" altLang="zh-TW" sz="3000" dirty="0">
              <a:latin typeface="標楷體" panose="03000509000000000000" pitchFamily="65" charset="-120"/>
              <a:ea typeface="標楷體" panose="03000509000000000000" pitchFamily="65" charset="-120"/>
            </a:endParaRPr>
          </a:p>
          <a:p>
            <a:pPr marL="0" lvl="1" indent="0" algn="just" eaLnBrk="1" hangingPunct="1">
              <a:spcBef>
                <a:spcPts val="600"/>
              </a:spcBef>
              <a:buClr>
                <a:schemeClr val="accent1"/>
              </a:buClr>
              <a:buSzPct val="90000"/>
              <a:buNone/>
              <a:tabLst>
                <a:tab pos="625475" algn="l"/>
              </a:tabLst>
            </a:pPr>
            <a:r>
              <a:rPr lang="zh-TW" altLang="en-US" sz="3000" dirty="0">
                <a:latin typeface="標楷體" panose="03000509000000000000" pitchFamily="65" charset="-120"/>
                <a:ea typeface="標楷體" panose="03000509000000000000" pitchFamily="65" charset="-120"/>
              </a:rPr>
              <a:t>    </a:t>
            </a:r>
            <a:r>
              <a:rPr lang="en-US" altLang="zh-TW" sz="3000" dirty="0">
                <a:latin typeface="標楷體" panose="03000509000000000000" pitchFamily="65" charset="-120"/>
                <a:ea typeface="標楷體" panose="03000509000000000000" pitchFamily="65" charset="-120"/>
              </a:rPr>
              <a:t>(113.5.9)</a:t>
            </a: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目的：</a:t>
            </a:r>
            <a:endParaRPr lang="en-US" altLang="zh-TW" sz="3200" b="0" dirty="0">
              <a:solidFill>
                <a:srgbClr val="000000"/>
              </a:solidFill>
              <a:latin typeface="標楷體" panose="03000509000000000000" pitchFamily="65" charset="-120"/>
              <a:ea typeface="標楷體" panose="03000509000000000000" pitchFamily="65" charset="-120"/>
            </a:endParaRPr>
          </a:p>
          <a:p>
            <a:pPr marL="984250" indent="3175" algn="just">
              <a:spcBef>
                <a:spcPts val="0"/>
              </a:spcBef>
              <a:buNone/>
            </a:pPr>
            <a:r>
              <a:rPr lang="zh-TW" altLang="en-US" sz="2800" dirty="0">
                <a:latin typeface="標楷體" panose="03000509000000000000" pitchFamily="65" charset="-120"/>
                <a:ea typeface="標楷體" panose="03000509000000000000" pitchFamily="65" charset="-120"/>
              </a:rPr>
              <a:t>工程完成後，</a:t>
            </a:r>
            <a:r>
              <a:rPr lang="zh-TW" altLang="en-US" sz="2800" dirty="0">
                <a:solidFill>
                  <a:srgbClr val="0000FF"/>
                </a:solidFill>
                <a:latin typeface="標楷體" panose="03000509000000000000" pitchFamily="65" charset="-120"/>
                <a:ea typeface="標楷體" panose="03000509000000000000" pitchFamily="65" charset="-120"/>
              </a:rPr>
              <a:t>供大眾使用</a:t>
            </a:r>
            <a:r>
              <a:rPr lang="zh-TW" altLang="en-US" sz="2800" dirty="0">
                <a:latin typeface="標楷體" panose="03000509000000000000" pitchFamily="65" charset="-120"/>
                <a:ea typeface="標楷體" panose="03000509000000000000" pitchFamily="65" charset="-120"/>
              </a:rPr>
              <a:t>，其屬管理機關與使用者之</a:t>
            </a:r>
            <a:r>
              <a:rPr lang="zh-TW" altLang="en-US" sz="2800" dirty="0">
                <a:solidFill>
                  <a:srgbClr val="0000FF"/>
                </a:solidFill>
                <a:latin typeface="標楷體" panose="03000509000000000000" pitchFamily="65" charset="-120"/>
                <a:ea typeface="標楷體" panose="03000509000000000000" pitchFamily="65" charset="-120"/>
              </a:rPr>
              <a:t>外部關係</a:t>
            </a:r>
            <a:r>
              <a:rPr lang="zh-TW" altLang="en-US" sz="2800" dirty="0">
                <a:latin typeface="標楷體" panose="03000509000000000000" pitchFamily="65" charset="-120"/>
                <a:ea typeface="標楷體" panose="03000509000000000000" pitchFamily="65" charset="-120"/>
              </a:rPr>
              <a:t>，且涉及</a:t>
            </a:r>
            <a:r>
              <a:rPr lang="zh-TW" altLang="en-US" sz="2800" dirty="0">
                <a:solidFill>
                  <a:srgbClr val="FF0000"/>
                </a:solidFill>
                <a:latin typeface="標楷體" panose="03000509000000000000" pitchFamily="65" charset="-120"/>
                <a:ea typeface="標楷體" panose="03000509000000000000" pitchFamily="65" charset="-120"/>
              </a:rPr>
              <a:t>公共安全</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應符合目的事業法規規定</a:t>
            </a:r>
            <a:r>
              <a:rPr lang="zh-TW" altLang="en-US" sz="2800" dirty="0">
                <a:latin typeface="標楷體" panose="03000509000000000000" pitchFamily="65" charset="-120"/>
                <a:ea typeface="標楷體" panose="03000509000000000000" pitchFamily="65" charset="-120"/>
              </a:rPr>
              <a:t>，並確認具備使用性；至於政府採購之驗收或部分</a:t>
            </a:r>
            <a:r>
              <a:rPr lang="zh-TW" altLang="en-US" sz="2800" dirty="0">
                <a:solidFill>
                  <a:srgbClr val="0000FF"/>
                </a:solidFill>
                <a:latin typeface="標楷體" panose="03000509000000000000" pitchFamily="65" charset="-120"/>
                <a:ea typeface="標楷體" panose="03000509000000000000" pitchFamily="65" charset="-120"/>
              </a:rPr>
              <a:t>驗收</a:t>
            </a:r>
            <a:r>
              <a:rPr lang="zh-TW" altLang="en-US" sz="2800" dirty="0">
                <a:latin typeface="標楷體" panose="03000509000000000000" pitchFamily="65" charset="-120"/>
                <a:ea typeface="標楷體" panose="03000509000000000000" pitchFamily="65" charset="-120"/>
              </a:rPr>
              <a:t>，屬機關與廠商之</a:t>
            </a:r>
            <a:r>
              <a:rPr lang="zh-TW" altLang="en-US" sz="2800" dirty="0">
                <a:solidFill>
                  <a:srgbClr val="FF0000"/>
                </a:solidFill>
                <a:latin typeface="標楷體" panose="03000509000000000000" pitchFamily="65" charset="-120"/>
                <a:ea typeface="標楷體" panose="03000509000000000000" pitchFamily="65" charset="-120"/>
              </a:rPr>
              <a:t>契約關係</a:t>
            </a:r>
            <a:r>
              <a:rPr lang="zh-TW" altLang="en-US" sz="2800" dirty="0">
                <a:latin typeface="標楷體" panose="03000509000000000000" pitchFamily="65" charset="-120"/>
                <a:ea typeface="標楷體" panose="03000509000000000000" pitchFamily="65" charset="-120"/>
              </a:rPr>
              <a:t>，目的係</a:t>
            </a:r>
            <a:r>
              <a:rPr lang="zh-TW" altLang="en-US" sz="2800" dirty="0">
                <a:solidFill>
                  <a:srgbClr val="FF0000"/>
                </a:solidFill>
                <a:latin typeface="標楷體" panose="03000509000000000000" pitchFamily="65" charset="-120"/>
                <a:ea typeface="標楷體" panose="03000509000000000000" pitchFamily="65" charset="-120"/>
              </a:rPr>
              <a:t>確認</a:t>
            </a:r>
            <a:r>
              <a:rPr lang="zh-TW" altLang="en-US" sz="2800" dirty="0">
                <a:latin typeface="標楷體" panose="03000509000000000000" pitchFamily="65" charset="-120"/>
                <a:ea typeface="標楷體" panose="03000509000000000000" pitchFamily="65" charset="-120"/>
              </a:rPr>
              <a:t>廠商</a:t>
            </a:r>
            <a:r>
              <a:rPr lang="zh-TW" altLang="en-US" sz="2800" dirty="0">
                <a:solidFill>
                  <a:srgbClr val="FF0000"/>
                </a:solidFill>
                <a:latin typeface="標楷體" panose="03000509000000000000" pitchFamily="65" charset="-120"/>
                <a:ea typeface="標楷體" panose="03000509000000000000" pitchFamily="65" charset="-120"/>
              </a:rPr>
              <a:t>履約成果</a:t>
            </a:r>
            <a:r>
              <a:rPr lang="zh-TW" altLang="en-US" sz="2800" dirty="0">
                <a:latin typeface="標楷體" panose="03000509000000000000" pitchFamily="65" charset="-120"/>
                <a:ea typeface="標楷體" panose="03000509000000000000" pitchFamily="65" charset="-120"/>
              </a:rPr>
              <a:t>是否與</a:t>
            </a:r>
            <a:r>
              <a:rPr lang="zh-TW" altLang="en-US" sz="2800" dirty="0">
                <a:solidFill>
                  <a:srgbClr val="FF0000"/>
                </a:solidFill>
                <a:latin typeface="標楷體" panose="03000509000000000000" pitchFamily="65" charset="-120"/>
                <a:ea typeface="標楷體" panose="03000509000000000000" pitchFamily="65" charset="-120"/>
              </a:rPr>
              <a:t>契約約定相符</a:t>
            </a:r>
            <a:r>
              <a:rPr lang="zh-TW" altLang="en-US" sz="2800" dirty="0">
                <a:latin typeface="標楷體" panose="03000509000000000000" pitchFamily="65" charset="-120"/>
                <a:ea typeface="標楷體" panose="03000509000000000000" pitchFamily="65" charset="-120"/>
              </a:rPr>
              <a:t>，釐清機關與廠商權利義務。 </a:t>
            </a:r>
            <a:endParaRPr lang="en-US" altLang="zh-TW" sz="2800" dirty="0">
              <a:latin typeface="標楷體" panose="03000509000000000000" pitchFamily="65" charset="-120"/>
              <a:ea typeface="標楷體" panose="03000509000000000000" pitchFamily="65" charset="-120"/>
            </a:endParaRPr>
          </a:p>
          <a:p>
            <a:pPr marL="984250" indent="3175" algn="just">
              <a:buNone/>
            </a:pPr>
            <a:r>
              <a:rPr lang="zh-TW" altLang="en-US" sz="2800" dirty="0">
                <a:latin typeface="標楷體" panose="03000509000000000000" pitchFamily="65" charset="-120"/>
                <a:ea typeface="標楷體" panose="03000509000000000000" pitchFamily="65" charset="-120"/>
              </a:rPr>
              <a:t>外部關係及契約關係，</a:t>
            </a:r>
            <a:r>
              <a:rPr lang="zh-TW" altLang="en-US" sz="2800" dirty="0">
                <a:solidFill>
                  <a:srgbClr val="FF0000"/>
                </a:solidFill>
                <a:latin typeface="標楷體" panose="03000509000000000000" pitchFamily="65" charset="-120"/>
                <a:ea typeface="標楷體" panose="03000509000000000000" pitchFamily="65" charset="-120"/>
              </a:rPr>
              <a:t>應兼顧公共安全及採購目的之達成</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15129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C4AA5-6F75-78AB-EB78-E65A3ABAC94C}"/>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EF6D0B9-363A-C9C1-DB3D-DABE2EFF9C90}"/>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35A06CCB-399B-FF04-CE2C-08C402E8C1C0}"/>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000" dirty="0">
                <a:latin typeface="標楷體" panose="03000509000000000000" pitchFamily="65" charset="-120"/>
                <a:ea typeface="標楷體" panose="03000509000000000000" pitchFamily="65" charset="-120"/>
              </a:rPr>
              <a:t>「機關辦理公共工程完工開放使用作業指引」</a:t>
            </a:r>
            <a:endParaRPr lang="en-US" altLang="zh-TW" sz="30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態樣及條件：</a:t>
            </a:r>
            <a:endParaRPr lang="en-US" altLang="zh-TW" sz="3200" dirty="0">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81792FFF-F553-3B89-E48C-939A2D8071B9}"/>
              </a:ext>
            </a:extLst>
          </p:cNvPr>
          <p:cNvPicPr>
            <a:picLocks noChangeAspect="1"/>
          </p:cNvPicPr>
          <p:nvPr/>
        </p:nvPicPr>
        <p:blipFill>
          <a:blip r:embed="rId3"/>
          <a:stretch>
            <a:fillRect/>
          </a:stretch>
        </p:blipFill>
        <p:spPr>
          <a:xfrm>
            <a:off x="1253942" y="2281935"/>
            <a:ext cx="7057160" cy="3884579"/>
          </a:xfrm>
          <a:prstGeom prst="rect">
            <a:avLst/>
          </a:prstGeom>
        </p:spPr>
      </p:pic>
    </p:spTree>
    <p:extLst>
      <p:ext uri="{BB962C8B-B14F-4D97-AF65-F5344CB8AC3E}">
        <p14:creationId xmlns:p14="http://schemas.microsoft.com/office/powerpoint/2010/main" val="2701894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D968E-8A0A-25EE-26E8-402FB537CB2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4BCCBCC-9C5A-02B1-1C90-989FDB68BA79}"/>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45C7C9AA-2DDD-1D7B-7DA0-D5DD06A1FEC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「公共工程採減項發包策略注意事項」</a:t>
            </a:r>
            <a:r>
              <a:rPr lang="en-US" altLang="zh-TW" sz="3200" dirty="0">
                <a:latin typeface="標楷體" panose="03000509000000000000" pitchFamily="65" charset="-120"/>
                <a:ea typeface="標楷體" panose="03000509000000000000" pitchFamily="65" charset="-120"/>
              </a:rPr>
              <a:t>(114.5.28)</a:t>
            </a: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目的：</a:t>
            </a:r>
            <a:endParaRPr lang="en-US" altLang="zh-TW" sz="3200" b="0" dirty="0">
              <a:solidFill>
                <a:srgbClr val="000000"/>
              </a:solidFill>
              <a:latin typeface="標楷體" panose="03000509000000000000" pitchFamily="65" charset="-120"/>
              <a:ea typeface="標楷體" panose="03000509000000000000" pitchFamily="65" charset="-120"/>
            </a:endParaRPr>
          </a:p>
          <a:p>
            <a:pPr marL="984250" indent="3175" algn="just">
              <a:spcBef>
                <a:spcPts val="0"/>
              </a:spcBef>
              <a:buNone/>
            </a:pPr>
            <a:r>
              <a:rPr lang="zh-TW" altLang="en-US" dirty="0">
                <a:latin typeface="標楷體" panose="03000509000000000000" pitchFamily="65" charset="-120"/>
                <a:ea typeface="標楷體" panose="03000509000000000000" pitchFamily="65" charset="-120"/>
              </a:rPr>
              <a:t>工程流標後，機關採取減項發包方式因應，恐影響計畫原有功能及效益，並面臨後續追加經費情形。 </a:t>
            </a:r>
            <a:endParaRPr lang="en-US" altLang="zh-TW" dirty="0">
              <a:latin typeface="標楷體" panose="03000509000000000000" pitchFamily="65" charset="-120"/>
              <a:ea typeface="標楷體" panose="03000509000000000000" pitchFamily="65" charset="-120"/>
            </a:endParaRPr>
          </a:p>
          <a:p>
            <a:pPr marL="984250" indent="3175" algn="just">
              <a:buNone/>
            </a:pPr>
            <a:r>
              <a:rPr lang="zh-TW" altLang="en-US" dirty="0">
                <a:latin typeface="標楷體" panose="03000509000000000000" pitchFamily="65" charset="-120"/>
                <a:ea typeface="標楷體" panose="03000509000000000000" pitchFamily="65" charset="-120"/>
              </a:rPr>
              <a:t>為減少公共工程不當減項發包情形，訂定旨揭注意事項，俾各機關</a:t>
            </a:r>
            <a:r>
              <a:rPr lang="zh-TW" altLang="en-US" dirty="0">
                <a:solidFill>
                  <a:srgbClr val="FF0000"/>
                </a:solidFill>
                <a:latin typeface="標楷體" panose="03000509000000000000" pitchFamily="65" charset="-120"/>
                <a:ea typeface="標楷體" panose="03000509000000000000" pitchFamily="65" charset="-120"/>
              </a:rPr>
              <a:t>辦理工程順利執行</a:t>
            </a:r>
            <a:r>
              <a:rPr lang="zh-TW" altLang="en-US"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11967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9F11-6D98-2B28-FA9E-27518C8BD8FA}"/>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5F999292-9102-AE1B-E96E-C29C2FDD09C4}"/>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9A2E6FC9-36FB-6C04-9EE6-BCE963CE628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「公共工程採減項發包策略注意事項」</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經機關評估仍有減項必要者，應避免以</a:t>
            </a:r>
            <a:endParaRPr lang="en-US" altLang="zh-TW" dirty="0">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1D9C36F7-5247-C22C-86E6-57CDF900EF60}"/>
              </a:ext>
            </a:extLst>
          </p:cNvPr>
          <p:cNvGraphicFramePr>
            <a:graphicFrameLocks noGrp="1"/>
          </p:cNvGraphicFramePr>
          <p:nvPr>
            <p:extLst>
              <p:ext uri="{D42A27DB-BD31-4B8C-83A1-F6EECF244321}">
                <p14:modId xmlns:p14="http://schemas.microsoft.com/office/powerpoint/2010/main" val="2334683168"/>
              </p:ext>
            </p:extLst>
          </p:nvPr>
        </p:nvGraphicFramePr>
        <p:xfrm>
          <a:off x="397013" y="2257056"/>
          <a:ext cx="8607425" cy="4084320"/>
        </p:xfrm>
        <a:graphic>
          <a:graphicData uri="http://schemas.openxmlformats.org/drawingml/2006/table">
            <a:tbl>
              <a:tblPr firstRow="1" bandRow="1">
                <a:tableStyleId>{E8B1032C-EA38-4F05-BA0D-38AFFFC7BED3}</a:tableStyleId>
              </a:tblPr>
              <a:tblGrid>
                <a:gridCol w="1944670">
                  <a:extLst>
                    <a:ext uri="{9D8B030D-6E8A-4147-A177-3AD203B41FA5}">
                      <a16:colId xmlns:a16="http://schemas.microsoft.com/office/drawing/2014/main" val="2930583920"/>
                    </a:ext>
                  </a:extLst>
                </a:gridCol>
                <a:gridCol w="4009939">
                  <a:extLst>
                    <a:ext uri="{9D8B030D-6E8A-4147-A177-3AD203B41FA5}">
                      <a16:colId xmlns:a16="http://schemas.microsoft.com/office/drawing/2014/main" val="3491128581"/>
                    </a:ext>
                  </a:extLst>
                </a:gridCol>
                <a:gridCol w="2652816">
                  <a:extLst>
                    <a:ext uri="{9D8B030D-6E8A-4147-A177-3AD203B41FA5}">
                      <a16:colId xmlns:a16="http://schemas.microsoft.com/office/drawing/2014/main" val="2885085177"/>
                    </a:ext>
                  </a:extLst>
                </a:gridCol>
              </a:tblGrid>
              <a:tr h="511966">
                <a:tc>
                  <a:txBody>
                    <a:bodyPr/>
                    <a:lstStyle/>
                    <a:p>
                      <a:pPr algn="ctr"/>
                      <a:r>
                        <a:rPr lang="zh-TW" altLang="en-US" sz="2800" dirty="0">
                          <a:latin typeface="標楷體" panose="03000509000000000000" pitchFamily="65" charset="-120"/>
                          <a:ea typeface="標楷體" panose="03000509000000000000" pitchFamily="65" charset="-120"/>
                        </a:rPr>
                        <a:t>工項</a:t>
                      </a:r>
                    </a:p>
                  </a:txBody>
                  <a:tcPr>
                    <a:solidFill>
                      <a:schemeClr val="bg1"/>
                    </a:solidFill>
                  </a:tcPr>
                </a:tc>
                <a:tc>
                  <a:txBody>
                    <a:bodyPr/>
                    <a:lstStyle/>
                    <a:p>
                      <a:pPr marL="0" algn="ctr" defTabSz="914400" rtl="0" eaLnBrk="1" latinLnBrk="0" hangingPunct="1"/>
                      <a:r>
                        <a:rPr lang="zh-TW" altLang="en-US" sz="2800" b="1" kern="1200" dirty="0">
                          <a:solidFill>
                            <a:schemeClr val="tx1"/>
                          </a:solidFill>
                          <a:latin typeface="標楷體" panose="03000509000000000000" pitchFamily="65" charset="-120"/>
                          <a:ea typeface="標楷體" panose="03000509000000000000" pitchFamily="65" charset="-120"/>
                          <a:cs typeface="+mn-cs"/>
                        </a:rPr>
                        <a:t>原因</a:t>
                      </a:r>
                    </a:p>
                  </a:txBody>
                  <a:tcPr>
                    <a:solidFill>
                      <a:schemeClr val="bg1"/>
                    </a:solidFill>
                  </a:tcPr>
                </a:tc>
                <a:tc>
                  <a:txBody>
                    <a:bodyPr/>
                    <a:lstStyle/>
                    <a:p>
                      <a:pPr marL="0" algn="ctr" defTabSz="914400" rtl="0" eaLnBrk="1" latinLnBrk="0" hangingPunct="1"/>
                      <a:r>
                        <a:rPr lang="zh-TW" altLang="en-US" sz="2800" b="1" kern="1200" dirty="0">
                          <a:solidFill>
                            <a:schemeClr val="tx1"/>
                          </a:solidFill>
                          <a:latin typeface="標楷體" panose="03000509000000000000" pitchFamily="65" charset="-120"/>
                          <a:ea typeface="標楷體" panose="03000509000000000000" pitchFamily="65" charset="-120"/>
                          <a:cs typeface="+mn-cs"/>
                        </a:rPr>
                        <a:t>例示</a:t>
                      </a:r>
                    </a:p>
                  </a:txBody>
                  <a:tcPr>
                    <a:solidFill>
                      <a:schemeClr val="bg1"/>
                    </a:solidFill>
                  </a:tcPr>
                </a:tc>
                <a:extLst>
                  <a:ext uri="{0D108BD9-81ED-4DB2-BD59-A6C34878D82A}">
                    <a16:rowId xmlns:a16="http://schemas.microsoft.com/office/drawing/2014/main" val="296626560"/>
                  </a:ext>
                </a:extLst>
              </a:tr>
              <a:tr h="1174511">
                <a:tc>
                  <a:txBody>
                    <a:bodyPr/>
                    <a:lstStyle/>
                    <a:p>
                      <a:r>
                        <a:rPr lang="zh-TW" altLang="en-US" sz="2400" dirty="0">
                          <a:solidFill>
                            <a:srgbClr val="FF0000"/>
                          </a:solidFill>
                          <a:latin typeface="標楷體" panose="03000509000000000000" pitchFamily="65" charset="-120"/>
                          <a:ea typeface="標楷體" panose="03000509000000000000" pitchFamily="65" charset="-120"/>
                        </a:rPr>
                        <a:t>屬核心功能之工項</a:t>
                      </a:r>
                      <a:endParaRPr lang="zh-TW" altLang="en-US" sz="2400" dirty="0">
                        <a:latin typeface="標楷體" panose="03000509000000000000" pitchFamily="65" charset="-120"/>
                        <a:ea typeface="標楷體" panose="03000509000000000000" pitchFamily="65" charset="-120"/>
                      </a:endParaRPr>
                    </a:p>
                  </a:txBody>
                  <a:tcPr>
                    <a:solidFill>
                      <a:schemeClr val="bg1"/>
                    </a:solidFill>
                  </a:tcPr>
                </a:tc>
                <a:tc>
                  <a:txBody>
                    <a:bodyPr/>
                    <a:lstStyle/>
                    <a:p>
                      <a:r>
                        <a:rPr lang="zh-TW" altLang="en-US" sz="2400" dirty="0">
                          <a:latin typeface="標楷體" panose="03000509000000000000" pitchFamily="65" charset="-120"/>
                          <a:ea typeface="標楷體" panose="03000509000000000000" pitchFamily="65" charset="-120"/>
                        </a:rPr>
                        <a:t>履約標的之核心，減項發包將直接影響主要功能、結構安全性或使用安全性者</a:t>
                      </a:r>
                    </a:p>
                  </a:txBody>
                  <a:tcPr>
                    <a:solidFill>
                      <a:schemeClr val="bg1"/>
                    </a:solidFill>
                  </a:tcPr>
                </a:tc>
                <a:tc>
                  <a:txBody>
                    <a:bodyPr/>
                    <a:lstStyle/>
                    <a:p>
                      <a:r>
                        <a:rPr lang="zh-TW" altLang="en-US" sz="2400" kern="1200" dirty="0">
                          <a:solidFill>
                            <a:schemeClr val="dk1"/>
                          </a:solidFill>
                          <a:latin typeface="標楷體" panose="03000509000000000000" pitchFamily="65" charset="-120"/>
                          <a:ea typeface="標楷體" panose="03000509000000000000" pitchFamily="65" charset="-120"/>
                        </a:rPr>
                        <a:t>主體構造物所用混凝土、鋼筋</a:t>
                      </a:r>
                      <a:endParaRPr lang="zh-TW" altLang="en-US" sz="24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976595130"/>
                  </a:ext>
                </a:extLst>
              </a:tr>
              <a:tr h="1174511">
                <a:tc>
                  <a:txBody>
                    <a:bodyPr/>
                    <a:lstStyle/>
                    <a:p>
                      <a:r>
                        <a:rPr lang="zh-TW" altLang="en-US" sz="2400" dirty="0">
                          <a:solidFill>
                            <a:srgbClr val="FF0000"/>
                          </a:solidFill>
                          <a:latin typeface="標楷體" panose="03000509000000000000" pitchFamily="65" charset="-120"/>
                          <a:ea typeface="標楷體" panose="03000509000000000000" pitchFamily="65" charset="-120"/>
                        </a:rPr>
                        <a:t>法令要求之必要工項</a:t>
                      </a:r>
                      <a:endParaRPr lang="zh-TW" altLang="en-US" sz="2400" dirty="0">
                        <a:latin typeface="標楷體" panose="03000509000000000000" pitchFamily="65" charset="-120"/>
                        <a:ea typeface="標楷體" panose="03000509000000000000" pitchFamily="65" charset="-120"/>
                      </a:endParaRPr>
                    </a:p>
                  </a:txBody>
                  <a:tcPr>
                    <a:solidFill>
                      <a:schemeClr val="bg1"/>
                    </a:solidFill>
                  </a:tcPr>
                </a:tc>
                <a:tc>
                  <a:txBody>
                    <a:bodyPr/>
                    <a:lstStyle/>
                    <a:p>
                      <a:r>
                        <a:rPr lang="zh-TW" altLang="en-US" sz="2400" dirty="0">
                          <a:latin typeface="標楷體" panose="03000509000000000000" pitchFamily="65" charset="-120"/>
                          <a:ea typeface="標楷體" panose="03000509000000000000" pitchFamily="65" charset="-120"/>
                        </a:rPr>
                        <a:t>目的事業主管機關所定法令要求之必要項目</a:t>
                      </a:r>
                    </a:p>
                  </a:txBody>
                  <a:tcPr>
                    <a:solidFill>
                      <a:schemeClr val="bg1"/>
                    </a:solidFill>
                  </a:tcPr>
                </a:tc>
                <a:tc>
                  <a:txBody>
                    <a:bodyPr/>
                    <a:lstStyle/>
                    <a:p>
                      <a:r>
                        <a:rPr lang="zh-TW" altLang="en-US" sz="2400" kern="1200" dirty="0">
                          <a:solidFill>
                            <a:schemeClr val="dk1"/>
                          </a:solidFill>
                          <a:latin typeface="標楷體" panose="03000509000000000000" pitchFamily="65" charset="-120"/>
                          <a:ea typeface="標楷體" panose="03000509000000000000" pitchFamily="65" charset="-120"/>
                        </a:rPr>
                        <a:t>依職業安全衛生法規，應設置之安全衛生設施</a:t>
                      </a:r>
                      <a:endParaRPr lang="zh-TW" altLang="en-US" sz="24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2528841843"/>
                  </a:ext>
                </a:extLst>
              </a:tr>
              <a:tr h="1174511">
                <a:tc>
                  <a:txBody>
                    <a:bodyPr/>
                    <a:lstStyle/>
                    <a:p>
                      <a:r>
                        <a:rPr lang="zh-TW" altLang="en-US" sz="2400" dirty="0">
                          <a:solidFill>
                            <a:srgbClr val="FF0000"/>
                          </a:solidFill>
                          <a:latin typeface="標楷體" panose="03000509000000000000" pitchFamily="65" charset="-120"/>
                          <a:ea typeface="標楷體" panose="03000509000000000000" pitchFamily="65" charset="-120"/>
                        </a:rPr>
                        <a:t>影響後續啟用之工項</a:t>
                      </a:r>
                      <a:endParaRPr lang="zh-TW" altLang="en-US" sz="2400" dirty="0">
                        <a:latin typeface="標楷體" panose="03000509000000000000" pitchFamily="65" charset="-120"/>
                        <a:ea typeface="標楷體" panose="03000509000000000000" pitchFamily="65" charset="-120"/>
                      </a:endParaRPr>
                    </a:p>
                  </a:txBody>
                  <a:tcPr>
                    <a:solidFill>
                      <a:schemeClr val="bg1"/>
                    </a:solidFill>
                  </a:tcPr>
                </a:tc>
                <a:tc>
                  <a:txBody>
                    <a:bodyPr/>
                    <a:lstStyle/>
                    <a:p>
                      <a:r>
                        <a:rPr lang="zh-TW" altLang="en-US" sz="2400" dirty="0">
                          <a:latin typeface="標楷體" panose="03000509000000000000" pitchFamily="65" charset="-120"/>
                          <a:ea typeface="標楷體" panose="03000509000000000000" pitchFamily="65" charset="-120"/>
                        </a:rPr>
                        <a:t>工項如不辦理，完工後會影響後續啟用順利進行，致無法達到預定使用效益</a:t>
                      </a:r>
                    </a:p>
                  </a:txBody>
                  <a:tcPr>
                    <a:solidFill>
                      <a:schemeClr val="bg1"/>
                    </a:solidFill>
                  </a:tcPr>
                </a:tc>
                <a:tc>
                  <a:txBody>
                    <a:bodyPr/>
                    <a:lstStyle/>
                    <a:p>
                      <a:r>
                        <a:rPr lang="zh-TW" altLang="en-US" sz="2400" kern="1200" dirty="0">
                          <a:solidFill>
                            <a:schemeClr val="dk1"/>
                          </a:solidFill>
                          <a:latin typeface="標楷體" panose="03000509000000000000" pitchFamily="65" charset="-120"/>
                          <a:ea typeface="標楷體" panose="03000509000000000000" pitchFamily="65" charset="-120"/>
                        </a:rPr>
                        <a:t>建築工程之 消防設備，減項後恐影響使用執照之取得</a:t>
                      </a:r>
                      <a:endParaRPr lang="zh-TW" altLang="en-US" sz="24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1850519985"/>
                  </a:ext>
                </a:extLst>
              </a:tr>
            </a:tbl>
          </a:graphicData>
        </a:graphic>
      </p:graphicFrame>
    </p:spTree>
    <p:extLst>
      <p:ext uri="{BB962C8B-B14F-4D97-AF65-F5344CB8AC3E}">
        <p14:creationId xmlns:p14="http://schemas.microsoft.com/office/powerpoint/2010/main" val="716388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EE27-2C46-70E8-C31B-28ED6E6F8F8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BA8D5A4F-E1A3-0A5A-661E-E7D7591AA874}"/>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8EE2E176-EE97-BEDD-6D54-DF6FF9262BCF}"/>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「公共工程採減項發包策略注意事項」</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評估仍有減項必要者，可善用以下採購策略：</a:t>
            </a:r>
            <a:endParaRPr lang="en-US" altLang="zh-TW" sz="3200" dirty="0">
              <a:latin typeface="標楷體" panose="03000509000000000000" pitchFamily="65" charset="-120"/>
              <a:ea typeface="標楷體" panose="03000509000000000000" pitchFamily="65" charset="-120"/>
            </a:endParaRPr>
          </a:p>
          <a:p>
            <a:pPr marL="1609725" indent="-622300" algn="just">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減項屬</a:t>
            </a:r>
            <a:r>
              <a:rPr lang="zh-TW" altLang="en-US" dirty="0">
                <a:solidFill>
                  <a:srgbClr val="FF0000"/>
                </a:solidFill>
                <a:latin typeface="標楷體" panose="03000509000000000000" pitchFamily="65" charset="-120"/>
                <a:ea typeface="標楷體" panose="03000509000000000000" pitchFamily="65" charset="-120"/>
              </a:rPr>
              <a:t>影響工程品質及功能需求之部分必要項目</a:t>
            </a:r>
            <a:r>
              <a:rPr lang="zh-TW" altLang="en-US" dirty="0">
                <a:latin typeface="標楷體" panose="03000509000000000000" pitchFamily="65" charset="-120"/>
                <a:ea typeface="標楷體" panose="03000509000000000000" pitchFamily="65" charset="-120"/>
              </a:rPr>
              <a:t>者，得將該等部分必要項目</a:t>
            </a:r>
            <a:r>
              <a:rPr lang="zh-TW" altLang="en-US" dirty="0">
                <a:solidFill>
                  <a:srgbClr val="FF0000"/>
                </a:solidFill>
                <a:latin typeface="標楷體" panose="03000509000000000000" pitchFamily="65" charset="-120"/>
                <a:ea typeface="標楷體" panose="03000509000000000000" pitchFamily="65" charset="-120"/>
              </a:rPr>
              <a:t>納入招標文件供廠商報價</a:t>
            </a:r>
            <a:r>
              <a:rPr lang="zh-TW" altLang="en-US" dirty="0">
                <a:latin typeface="標楷體" panose="03000509000000000000" pitchFamily="65" charset="-120"/>
                <a:ea typeface="標楷體" panose="03000509000000000000" pitchFamily="65" charset="-120"/>
              </a:rPr>
              <a:t>，並於招標文件載明該部分</a:t>
            </a:r>
            <a:r>
              <a:rPr lang="zh-TW" altLang="en-US" dirty="0">
                <a:solidFill>
                  <a:srgbClr val="FF0000"/>
                </a:solidFill>
                <a:latin typeface="標楷體" panose="03000509000000000000" pitchFamily="65" charset="-120"/>
                <a:ea typeface="標楷體" panose="03000509000000000000" pitchFamily="65" charset="-120"/>
              </a:rPr>
              <a:t>俟機關通知廠商後再予續行施作</a:t>
            </a:r>
            <a:r>
              <a:rPr lang="zh-TW" altLang="en-US" dirty="0">
                <a:latin typeface="標楷體" panose="03000509000000000000" pitchFamily="65" charset="-120"/>
                <a:ea typeface="標楷體" panose="03000509000000000000" pitchFamily="65" charset="-120"/>
              </a:rPr>
              <a:t>，可避免後續擴充議價不成或另案招標無廠商投標，致延宕啟用時間，而未能及時發揮預期效益。</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02909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2EF1-0338-CBFD-DD6D-A2A513BF9CC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5606CC0D-D7CE-48D2-C222-2A5E1F8508A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採購指引</a:t>
            </a:r>
          </a:p>
        </p:txBody>
      </p:sp>
      <p:sp>
        <p:nvSpPr>
          <p:cNvPr id="4" name="Rectangle 3">
            <a:extLst>
              <a:ext uri="{FF2B5EF4-FFF2-40B4-BE49-F238E27FC236}">
                <a16:creationId xmlns:a16="http://schemas.microsoft.com/office/drawing/2014/main" id="{BB7AB9E1-1664-AEC2-3BE8-BA97B5D67FDA}"/>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「公共工程採減項發包策略注意事項」</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評估仍有減項必要者，可善用以下採購策略：</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dirty="0">
                <a:latin typeface="標楷體" panose="03000509000000000000" pitchFamily="65" charset="-120"/>
                <a:ea typeface="標楷體" panose="03000509000000000000" pitchFamily="65" charset="-120"/>
              </a:rPr>
              <a:t>(2)</a:t>
            </a:r>
            <a:r>
              <a:rPr lang="zh-TW" altLang="en-US" dirty="0">
                <a:solidFill>
                  <a:srgbClr val="FF0000"/>
                </a:solidFill>
                <a:latin typeface="標楷體" panose="03000509000000000000" pitchFamily="65" charset="-120"/>
                <a:ea typeface="標楷體" panose="03000509000000000000" pitchFamily="65" charset="-120"/>
              </a:rPr>
              <a:t>減項屬不影響工程品質及功能需求之項目者，機關仍有需求，得將減項項目以後續擴充方式或另案辦理</a:t>
            </a:r>
            <a:r>
              <a:rPr lang="zh-TW" altLang="en-US" dirty="0">
                <a:latin typeface="標楷體" panose="03000509000000000000" pitchFamily="65" charset="-120"/>
                <a:ea typeface="標楷體" panose="03000509000000000000" pitchFamily="65" charset="-120"/>
              </a:rPr>
              <a:t>；採後續擴充方式辦理者，建議於招標文件內完整揭露該等項目，使之公開透明，以減少後續履約爭議及疑慮。</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8189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359B7-D5DD-0551-1D22-F3DB36724934}"/>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E56C31D-F8BF-A18C-73B9-D1322BB90AA5}"/>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68B11507-B612-8A1D-9A00-966673362CA4}"/>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表明投標廠商名稱，無須加蓋「投標廠商章」</a:t>
            </a:r>
            <a:endParaRPr lang="en-US" altLang="zh-TW" sz="36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6</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4</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1140100271</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b="0" dirty="0">
                <a:latin typeface="標楷體" panose="03000509000000000000" pitchFamily="65" charset="-120"/>
                <a:ea typeface="標楷體" panose="03000509000000000000" pitchFamily="65" charset="-120"/>
              </a:rPr>
              <a:t>(1)</a:t>
            </a:r>
            <a:r>
              <a:rPr lang="zh-TW" altLang="en-US" b="0" dirty="0">
                <a:latin typeface="標楷體" panose="03000509000000000000" pitchFamily="65" charset="-120"/>
                <a:ea typeface="標楷體" panose="03000509000000000000" pitchFamily="65" charset="-120"/>
              </a:rPr>
              <a:t>基於廠商之投標係以意思表示為要素所為法律行為。</a:t>
            </a:r>
            <a:endParaRPr lang="en-US" altLang="zh-TW" b="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b="0" dirty="0">
                <a:latin typeface="標楷體" panose="03000509000000000000" pitchFamily="65" charset="-120"/>
                <a:ea typeface="標楷體" panose="03000509000000000000" pitchFamily="65" charset="-120"/>
              </a:rPr>
              <a:t>(2)</a:t>
            </a:r>
            <a:r>
              <a:rPr lang="zh-TW" altLang="en-US" b="0" dirty="0">
                <a:latin typeface="標楷體" panose="03000509000000000000" pitchFamily="65" charset="-120"/>
                <a:ea typeface="標楷體" panose="03000509000000000000" pitchFamily="65" charset="-120"/>
              </a:rPr>
              <a:t>依民法第</a:t>
            </a:r>
            <a:r>
              <a:rPr lang="en-US" altLang="zh-TW" b="0" dirty="0">
                <a:latin typeface="標楷體" panose="03000509000000000000" pitchFamily="65" charset="-120"/>
                <a:ea typeface="標楷體" panose="03000509000000000000" pitchFamily="65" charset="-120"/>
              </a:rPr>
              <a:t>3</a:t>
            </a:r>
            <a:r>
              <a:rPr lang="zh-TW" altLang="en-US" b="0" dirty="0">
                <a:latin typeface="標楷體" panose="03000509000000000000" pitchFamily="65" charset="-120"/>
                <a:ea typeface="標楷體" panose="03000509000000000000" pitchFamily="65" charset="-120"/>
              </a:rPr>
              <a:t>條及第</a:t>
            </a:r>
            <a:r>
              <a:rPr lang="en-US" altLang="zh-TW" b="0" dirty="0">
                <a:latin typeface="標楷體" panose="03000509000000000000" pitchFamily="65" charset="-120"/>
                <a:ea typeface="標楷體" panose="03000509000000000000" pitchFamily="65" charset="-120"/>
              </a:rPr>
              <a:t>553</a:t>
            </a:r>
            <a:r>
              <a:rPr lang="zh-TW" altLang="en-US" b="0" dirty="0">
                <a:latin typeface="標楷體" panose="03000509000000000000" pitchFamily="65" charset="-120"/>
                <a:ea typeface="標楷體" panose="03000509000000000000" pitchFamily="65" charset="-120"/>
              </a:rPr>
              <a:t>條等相關規定，投標廠商以表明廠商名稱，並經廠商負責人簽名即可，無須另行加蓋「投標廠商章」。</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521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341D58D9-7E9E-4975-8376-E419DF34FC7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採購評選委員會組織準則</a:t>
            </a:r>
          </a:p>
        </p:txBody>
      </p:sp>
      <p:sp>
        <p:nvSpPr>
          <p:cNvPr id="4" name="Rectangle 3">
            <a:extLst>
              <a:ext uri="{FF2B5EF4-FFF2-40B4-BE49-F238E27FC236}">
                <a16:creationId xmlns:a16="http://schemas.microsoft.com/office/drawing/2014/main" id="{30233E48-8B92-4E31-A89D-D06C1EB9B0CC}"/>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987425" indent="-93663" rtl="0">
              <a:spcBef>
                <a:spcPts val="600"/>
              </a:spcBef>
              <a:buNone/>
            </a:pPr>
            <a:r>
              <a:rPr lang="zh-TW" altLang="zh-TW" sz="3000" dirty="0">
                <a:latin typeface="標楷體" panose="03000509000000000000" pitchFamily="65" charset="-120"/>
                <a:ea typeface="標楷體" panose="03000509000000000000" pitchFamily="65" charset="-120"/>
              </a:rPr>
              <a:t>機關遴選本委員會委員，不得有下列情形：</a:t>
            </a:r>
            <a:r>
              <a:rPr lang="en-US" altLang="zh-TW" sz="3000" dirty="0">
                <a:latin typeface="標楷體" panose="03000509000000000000" pitchFamily="65" charset="-120"/>
                <a:ea typeface="標楷體" panose="03000509000000000000" pitchFamily="65" charset="-120"/>
              </a:rPr>
              <a:t>(§4-1Ⅰ)</a:t>
            </a:r>
          </a:p>
          <a:p>
            <a:pPr marL="1609725" indent="-715963" algn="just" rtl="0">
              <a:buNone/>
            </a:pPr>
            <a:r>
              <a:rPr lang="zh-TW" altLang="en-US" sz="3000" dirty="0">
                <a:latin typeface="標楷體" panose="03000509000000000000" pitchFamily="65" charset="-120"/>
                <a:ea typeface="標楷體" panose="03000509000000000000" pitchFamily="65" charset="-120"/>
              </a:rPr>
              <a:t>六、</a:t>
            </a:r>
            <a:r>
              <a:rPr lang="zh-TW" altLang="zh-TW" sz="3000" u="sng" dirty="0">
                <a:solidFill>
                  <a:srgbClr val="FF0000"/>
                </a:solidFill>
                <a:latin typeface="標楷體" panose="03000509000000000000" pitchFamily="65" charset="-120"/>
                <a:ea typeface="標楷體" panose="03000509000000000000" pitchFamily="65" charset="-120"/>
              </a:rPr>
              <a:t>遴選現任各級民意機關民意代表。但各級民意機關辦理採購時，不在此限。</a:t>
            </a:r>
            <a:endParaRPr lang="en-US" altLang="zh-TW" sz="3000" u="sng" dirty="0">
              <a:solidFill>
                <a:srgbClr val="FF0000"/>
              </a:solidFill>
              <a:latin typeface="標楷體" panose="03000509000000000000" pitchFamily="65" charset="-120"/>
              <a:ea typeface="標楷體" panose="03000509000000000000" pitchFamily="65" charset="-120"/>
            </a:endParaRPr>
          </a:p>
          <a:p>
            <a:pPr marL="893763" indent="715963" algn="just">
              <a:buNone/>
            </a:pPr>
            <a:r>
              <a:rPr lang="zh-TW" altLang="zh-TW" sz="3000" u="sng" dirty="0">
                <a:solidFill>
                  <a:srgbClr val="FF0000"/>
                </a:solidFill>
                <a:latin typeface="標楷體" panose="03000509000000000000" pitchFamily="65" charset="-120"/>
                <a:ea typeface="標楷體" panose="03000509000000000000" pitchFamily="65" charset="-120"/>
              </a:rPr>
              <a:t>前項第六款所稱各級民意機關民意代表，指立法院立法委員、直轄市議會議員、縣（市）議會議員、鄉（鎮、市）民代表會代表及直轄市山地原住民區民代表會代表。</a:t>
            </a:r>
            <a:r>
              <a:rPr lang="en-US" altLang="zh-TW" sz="3000" dirty="0">
                <a:latin typeface="標楷體" panose="03000509000000000000" pitchFamily="65" charset="-120"/>
                <a:ea typeface="標楷體" panose="03000509000000000000" pitchFamily="65" charset="-120"/>
              </a:rPr>
              <a:t>(Ⅱ)</a:t>
            </a:r>
          </a:p>
          <a:p>
            <a:pPr marL="0" lvl="1" indent="452438" algn="just" eaLnBrk="1" hangingPunct="1">
              <a:spcBef>
                <a:spcPts val="600"/>
              </a:spcBef>
              <a:buClr>
                <a:schemeClr val="accent1"/>
              </a:buClr>
              <a:buSzPct val="90000"/>
              <a:buNone/>
            </a:pPr>
            <a:endParaRPr lang="en-US" altLang="zh-TW" b="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21662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8FDC7-9976-49DB-20A0-D5C3A672D74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5DDD40EF-72DF-35EF-3C90-26FEB2FADEE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DC942264-DBBB-341C-2CB2-C56337FF404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表明投標廠商名稱，無須加蓋「投標廠商章」</a:t>
            </a:r>
            <a:endParaRPr lang="en-US" altLang="zh-TW" sz="36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執行方式：</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(1)</a:t>
            </a:r>
            <a:r>
              <a:rPr lang="zh-TW" altLang="en-US" sz="3000" b="0" dirty="0">
                <a:latin typeface="標楷體" panose="03000509000000000000" pitchFamily="65" charset="-120"/>
                <a:ea typeface="標楷體" panose="03000509000000000000" pitchFamily="65" charset="-120"/>
              </a:rPr>
              <a:t>為避免廠商因未蓋「投標廠商章」，致遭機關依政府採購法第</a:t>
            </a:r>
            <a:r>
              <a:rPr lang="en-US" altLang="zh-TW" sz="3000" b="0" dirty="0">
                <a:latin typeface="標楷體" panose="03000509000000000000" pitchFamily="65" charset="-120"/>
                <a:ea typeface="標楷體" panose="03000509000000000000" pitchFamily="65" charset="-120"/>
              </a:rPr>
              <a:t>50</a:t>
            </a:r>
            <a:r>
              <a:rPr lang="zh-TW" altLang="en-US" sz="3000" b="0" dirty="0">
                <a:latin typeface="標楷體" panose="03000509000000000000" pitchFamily="65" charset="-120"/>
                <a:ea typeface="標楷體" panose="03000509000000000000" pitchFamily="65" charset="-120"/>
              </a:rPr>
              <a:t>條第</a:t>
            </a:r>
            <a:r>
              <a:rPr lang="en-US" altLang="zh-TW" sz="3000" b="0" dirty="0">
                <a:latin typeface="標楷體" panose="03000509000000000000" pitchFamily="65" charset="-120"/>
                <a:ea typeface="標楷體" panose="03000509000000000000" pitchFamily="65" charset="-120"/>
              </a:rPr>
              <a:t>1</a:t>
            </a:r>
            <a:r>
              <a:rPr lang="zh-TW" altLang="en-US" sz="3000" b="0" dirty="0">
                <a:latin typeface="標楷體" panose="03000509000000000000" pitchFamily="65" charset="-120"/>
                <a:ea typeface="標楷體" panose="03000509000000000000" pitchFamily="65" charset="-120"/>
              </a:rPr>
              <a:t>項第</a:t>
            </a:r>
            <a:r>
              <a:rPr lang="en-US" altLang="zh-TW" sz="3000" b="0" dirty="0">
                <a:latin typeface="標楷體" panose="03000509000000000000" pitchFamily="65" charset="-120"/>
                <a:ea typeface="標楷體" panose="03000509000000000000" pitchFamily="65" charset="-120"/>
              </a:rPr>
              <a:t>2</a:t>
            </a:r>
            <a:r>
              <a:rPr lang="zh-TW" altLang="en-US" sz="3000" b="0" dirty="0">
                <a:latin typeface="標楷體" panose="03000509000000000000" pitchFamily="65" charset="-120"/>
                <a:ea typeface="標楷體" panose="03000509000000000000" pitchFamily="65" charset="-120"/>
              </a:rPr>
              <a:t>款規定認定不合格，爰</a:t>
            </a:r>
            <a:r>
              <a:rPr lang="zh-TW" altLang="en-US" sz="3000" b="0" dirty="0">
                <a:solidFill>
                  <a:srgbClr val="FF0000"/>
                </a:solidFill>
                <a:latin typeface="標楷體" panose="03000509000000000000" pitchFamily="65" charset="-120"/>
                <a:ea typeface="標楷體" panose="03000509000000000000" pitchFamily="65" charset="-120"/>
              </a:rPr>
              <a:t>刪除「招標投標及契約文件範本」及「投標廠商聲明書範本」</a:t>
            </a:r>
            <a:r>
              <a:rPr lang="zh-TW" altLang="en-US" sz="3000" b="0" dirty="0">
                <a:latin typeface="標楷體" panose="03000509000000000000" pitchFamily="65" charset="-120"/>
                <a:ea typeface="標楷體" panose="03000509000000000000" pitchFamily="65" charset="-120"/>
              </a:rPr>
              <a:t>之</a:t>
            </a:r>
            <a:r>
              <a:rPr lang="zh-TW" altLang="en-US" sz="3000" b="0" dirty="0">
                <a:solidFill>
                  <a:srgbClr val="FF0000"/>
                </a:solidFill>
                <a:latin typeface="標楷體" panose="03000509000000000000" pitchFamily="65" charset="-120"/>
                <a:ea typeface="標楷體" panose="03000509000000000000" pitchFamily="65" charset="-120"/>
              </a:rPr>
              <a:t>「投標廠商章」</a:t>
            </a:r>
            <a:r>
              <a:rPr lang="zh-TW" altLang="en-US" sz="3000" b="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(2)</a:t>
            </a:r>
            <a:r>
              <a:rPr lang="zh-TW" altLang="en-US" sz="3000" b="0" dirty="0">
                <a:latin typeface="標楷體" panose="03000509000000000000" pitchFamily="65" charset="-120"/>
                <a:ea typeface="標楷體" panose="03000509000000000000" pitchFamily="65" charset="-120"/>
              </a:rPr>
              <a:t>蓋章與簽名生同等之效力，將「負責人章」，修改為「負責人簽名或蓋章」。</a:t>
            </a:r>
            <a:endParaRPr lang="en-US" altLang="zh-TW" sz="30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8418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421EA-B9B1-389B-35ED-C26D24765EB1}"/>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673F9BE-49D6-8198-E68D-AFE16C2F801F}"/>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AC73288F-9FDC-E505-1139-E45803A91601}"/>
              </a:ext>
            </a:extLst>
          </p:cNvPr>
          <p:cNvSpPr>
            <a:spLocks noChangeArrowheads="1"/>
          </p:cNvSpPr>
          <p:nvPr/>
        </p:nvSpPr>
        <p:spPr bwMode="auto">
          <a:xfrm>
            <a:off x="219075" y="964096"/>
            <a:ext cx="8280400" cy="554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預定採購計畫刊登預告，訪價或商情蒐集應透過公開徵求</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5</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29</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1140100263</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800" b="0" dirty="0">
                <a:latin typeface="標楷體" panose="03000509000000000000" pitchFamily="65" charset="-120"/>
                <a:ea typeface="標楷體" panose="03000509000000000000" pitchFamily="65" charset="-120"/>
              </a:rPr>
              <a:t>(1)</a:t>
            </a:r>
            <a:r>
              <a:rPr lang="zh-TW" altLang="en-US" sz="2800" b="0" dirty="0">
                <a:latin typeface="標楷體" panose="03000509000000000000" pitchFamily="65" charset="-120"/>
                <a:ea typeface="標楷體" panose="03000509000000000000" pitchFamily="65" charset="-120"/>
              </a:rPr>
              <a:t>落實採購</a:t>
            </a:r>
            <a:r>
              <a:rPr lang="zh-TW" altLang="en-US" sz="2800" b="0" dirty="0">
                <a:solidFill>
                  <a:srgbClr val="0000FF"/>
                </a:solidFill>
                <a:latin typeface="標楷體" panose="03000509000000000000" pitchFamily="65" charset="-120"/>
                <a:ea typeface="標楷體" panose="03000509000000000000" pitchFamily="65" charset="-120"/>
              </a:rPr>
              <a:t>資訊公開原則</a:t>
            </a:r>
            <a:r>
              <a:rPr lang="zh-TW" altLang="en-US" sz="2800" b="0" dirty="0">
                <a:latin typeface="標楷體" panose="03000509000000000000" pitchFamily="65" charset="-120"/>
                <a:ea typeface="標楷體" panose="03000509000000000000" pitchFamily="65" charset="-120"/>
              </a:rPr>
              <a:t>，鼓勵機關</a:t>
            </a:r>
            <a:r>
              <a:rPr lang="zh-TW" altLang="en-US" sz="2800" b="0" dirty="0">
                <a:solidFill>
                  <a:srgbClr val="FF0000"/>
                </a:solidFill>
                <a:latin typeface="標楷體" panose="03000509000000000000" pitchFamily="65" charset="-120"/>
                <a:ea typeface="標楷體" panose="03000509000000000000" pitchFamily="65" charset="-120"/>
              </a:rPr>
              <a:t>提早預告</a:t>
            </a:r>
            <a:r>
              <a:rPr lang="zh-TW" altLang="en-US" sz="2800" b="0" dirty="0">
                <a:latin typeface="標楷體" panose="03000509000000000000" pitchFamily="65" charset="-120"/>
                <a:ea typeface="標楷體" panose="03000509000000000000" pitchFamily="65" charset="-120"/>
              </a:rPr>
              <a:t>採購標案資訊，建議各機關參照「政府採購協定」第</a:t>
            </a:r>
            <a:r>
              <a:rPr lang="en-US" altLang="zh-TW" sz="2800" b="0" dirty="0">
                <a:latin typeface="標楷體" panose="03000509000000000000" pitchFamily="65" charset="-120"/>
                <a:ea typeface="標楷體" panose="03000509000000000000" pitchFamily="65" charset="-120"/>
              </a:rPr>
              <a:t>7</a:t>
            </a:r>
            <a:r>
              <a:rPr lang="zh-TW" altLang="en-US" sz="2800" b="0" dirty="0">
                <a:latin typeface="標楷體" panose="03000509000000000000" pitchFamily="65" charset="-120"/>
                <a:ea typeface="標楷體" panose="03000509000000000000" pitchFamily="65" charset="-120"/>
              </a:rPr>
              <a:t>條採購預告方式，將標案內容刊登於政府電子採購網之政府採購預告途徑，</a:t>
            </a:r>
            <a:r>
              <a:rPr lang="zh-TW" altLang="en-US" sz="2800" b="0" dirty="0">
                <a:solidFill>
                  <a:srgbClr val="0000FF"/>
                </a:solidFill>
                <a:latin typeface="標楷體" panose="03000509000000000000" pitchFamily="65" charset="-120"/>
                <a:ea typeface="標楷體" panose="03000509000000000000" pitchFamily="65" charset="-120"/>
              </a:rPr>
              <a:t>載明採購標的</a:t>
            </a:r>
            <a:r>
              <a:rPr lang="zh-TW" altLang="en-US" sz="2800" b="0" dirty="0">
                <a:latin typeface="標楷體" panose="03000509000000000000" pitchFamily="65" charset="-120"/>
                <a:ea typeface="標楷體" panose="03000509000000000000" pitchFamily="65" charset="-120"/>
              </a:rPr>
              <a:t>、</a:t>
            </a:r>
            <a:r>
              <a:rPr lang="zh-TW" altLang="en-US" sz="2800" b="0" dirty="0">
                <a:solidFill>
                  <a:srgbClr val="0000FF"/>
                </a:solidFill>
                <a:latin typeface="標楷體" panose="03000509000000000000" pitchFamily="65" charset="-120"/>
                <a:ea typeface="標楷體" panose="03000509000000000000" pitchFamily="65" charset="-120"/>
              </a:rPr>
              <a:t>預定採購公告或邀標日</a:t>
            </a:r>
            <a:r>
              <a:rPr lang="zh-TW" altLang="en-US" sz="2800" b="0" dirty="0">
                <a:latin typeface="標楷體" panose="03000509000000000000" pitchFamily="65" charset="-120"/>
                <a:ea typeface="標楷體" panose="03000509000000000000" pitchFamily="65" charset="-120"/>
              </a:rPr>
              <a:t>、</a:t>
            </a:r>
            <a:r>
              <a:rPr lang="zh-TW" altLang="en-US" sz="2800" b="0" dirty="0">
                <a:solidFill>
                  <a:srgbClr val="0000FF"/>
                </a:solidFill>
                <a:latin typeface="標楷體" panose="03000509000000000000" pitchFamily="65" charset="-120"/>
                <a:ea typeface="標楷體" panose="03000509000000000000" pitchFamily="65" charset="-120"/>
              </a:rPr>
              <a:t>預算金額</a:t>
            </a:r>
            <a:r>
              <a:rPr lang="zh-TW" altLang="en-US" sz="2800" b="0" dirty="0">
                <a:latin typeface="標楷體" panose="03000509000000000000" pitchFamily="65" charset="-120"/>
                <a:ea typeface="標楷體" panose="03000509000000000000" pitchFamily="65" charset="-120"/>
              </a:rPr>
              <a:t>等內容，以利廠商及早掌握機關採購內容，並有</a:t>
            </a:r>
            <a:r>
              <a:rPr lang="zh-TW" altLang="en-US" sz="2800" b="0" dirty="0">
                <a:solidFill>
                  <a:srgbClr val="FF0000"/>
                </a:solidFill>
                <a:latin typeface="標楷體" panose="03000509000000000000" pitchFamily="65" charset="-120"/>
                <a:ea typeface="標楷體" panose="03000509000000000000" pitchFamily="65" charset="-120"/>
              </a:rPr>
              <a:t>充分時間備標</a:t>
            </a:r>
            <a:r>
              <a:rPr lang="zh-TW" altLang="en-US" sz="2800" b="0" dirty="0">
                <a:latin typeface="標楷體" panose="03000509000000000000" pitchFamily="65" charset="-120"/>
                <a:ea typeface="標楷體" panose="03000509000000000000" pitchFamily="65" charset="-120"/>
              </a:rPr>
              <a:t>，促進廠商參與政府採購，提升公開競爭。</a:t>
            </a: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10657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B14C0-E603-C786-D4DA-A630D1C4A274}"/>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B8A8909-5299-B198-78AC-8B0E5C2072D8}"/>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10088B3F-5DC1-853D-BDC5-DF9BAE8E4730}"/>
              </a:ext>
            </a:extLst>
          </p:cNvPr>
          <p:cNvSpPr>
            <a:spLocks noChangeArrowheads="1"/>
          </p:cNvSpPr>
          <p:nvPr/>
        </p:nvSpPr>
        <p:spPr bwMode="auto">
          <a:xfrm>
            <a:off x="219075" y="964096"/>
            <a:ext cx="8280400" cy="554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預定採購計畫刊登預告，訪價或商情蒐集應透過公開徵求</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800" b="0" dirty="0">
                <a:latin typeface="標楷體" panose="03000509000000000000" pitchFamily="65" charset="-120"/>
                <a:ea typeface="標楷體" panose="03000509000000000000" pitchFamily="65" charset="-120"/>
              </a:rPr>
              <a:t>(2)</a:t>
            </a:r>
            <a:r>
              <a:rPr lang="zh-TW" altLang="en-US" sz="2800" b="0" dirty="0">
                <a:latin typeface="標楷體" panose="03000509000000000000" pitchFamily="65" charset="-120"/>
                <a:ea typeface="標楷體" panose="03000509000000000000" pitchFamily="65" charset="-120"/>
              </a:rPr>
              <a:t>機關於辦理招標前，多有</a:t>
            </a:r>
            <a:r>
              <a:rPr lang="zh-TW" altLang="en-US" sz="2800" dirty="0">
                <a:solidFill>
                  <a:srgbClr val="0000FF"/>
                </a:solidFill>
                <a:latin typeface="標楷體" panose="03000509000000000000" pitchFamily="65" charset="-120"/>
                <a:ea typeface="標楷體" panose="03000509000000000000" pitchFamily="65" charset="-120"/>
              </a:rPr>
              <a:t>訪價或商情蒐集</a:t>
            </a:r>
            <a:r>
              <a:rPr lang="zh-TW" altLang="en-US" sz="2800" b="0" dirty="0">
                <a:latin typeface="標楷體" panose="03000509000000000000" pitchFamily="65" charset="-120"/>
                <a:ea typeface="標楷體" panose="03000509000000000000" pitchFamily="65" charset="-120"/>
              </a:rPr>
              <a:t>等</a:t>
            </a:r>
            <a:r>
              <a:rPr lang="zh-TW" altLang="en-US" sz="2800" dirty="0">
                <a:solidFill>
                  <a:srgbClr val="0000FF"/>
                </a:solidFill>
                <a:latin typeface="標楷體" panose="03000509000000000000" pitchFamily="65" charset="-120"/>
                <a:ea typeface="標楷體" panose="03000509000000000000" pitchFamily="65" charset="-120"/>
              </a:rPr>
              <a:t>請廠商提供參考資料</a:t>
            </a:r>
            <a:r>
              <a:rPr lang="zh-TW" altLang="en-US" sz="2800" b="0" dirty="0">
                <a:latin typeface="標楷體" panose="03000509000000000000" pitchFamily="65" charset="-120"/>
                <a:ea typeface="標楷體" panose="03000509000000000000" pitchFamily="65" charset="-120"/>
              </a:rPr>
              <a:t>之作業，其訪價或商情</a:t>
            </a:r>
            <a:r>
              <a:rPr lang="zh-TW" altLang="en-US" sz="2800" dirty="0">
                <a:solidFill>
                  <a:srgbClr val="0000FF"/>
                </a:solidFill>
                <a:latin typeface="標楷體" panose="03000509000000000000" pitchFamily="65" charset="-120"/>
                <a:ea typeface="標楷體" panose="03000509000000000000" pitchFamily="65" charset="-120"/>
              </a:rPr>
              <a:t>蒐集內容涉具體個案招標文件</a:t>
            </a:r>
            <a:r>
              <a:rPr lang="zh-TW" altLang="en-US" sz="2800" b="0" dirty="0">
                <a:latin typeface="標楷體" panose="03000509000000000000" pitchFamily="65" charset="-120"/>
                <a:ea typeface="標楷體" panose="03000509000000000000" pitchFamily="65" charset="-120"/>
              </a:rPr>
              <a:t>者，依採購法第</a:t>
            </a:r>
            <a:r>
              <a:rPr lang="en-US" altLang="zh-TW" sz="2800" b="0" dirty="0">
                <a:latin typeface="標楷體" panose="03000509000000000000" pitchFamily="65" charset="-120"/>
                <a:ea typeface="標楷體" panose="03000509000000000000" pitchFamily="65" charset="-120"/>
              </a:rPr>
              <a:t>34</a:t>
            </a:r>
            <a:r>
              <a:rPr lang="zh-TW" altLang="en-US" sz="2800" b="0" dirty="0">
                <a:latin typeface="標楷體" panose="03000509000000000000" pitchFamily="65" charset="-120"/>
                <a:ea typeface="標楷體" panose="03000509000000000000" pitchFamily="65" charset="-120"/>
              </a:rPr>
              <a:t>條第</a:t>
            </a:r>
            <a:r>
              <a:rPr lang="en-US" altLang="zh-TW" sz="2800" b="0" dirty="0">
                <a:latin typeface="標楷體" panose="03000509000000000000" pitchFamily="65" charset="-120"/>
                <a:ea typeface="標楷體" panose="03000509000000000000" pitchFamily="65" charset="-120"/>
              </a:rPr>
              <a:t>1</a:t>
            </a:r>
            <a:r>
              <a:rPr lang="zh-TW" altLang="en-US" sz="2800" b="0" dirty="0">
                <a:latin typeface="標楷體" panose="03000509000000000000" pitchFamily="65" charset="-120"/>
                <a:ea typeface="標楷體" panose="03000509000000000000" pitchFamily="65" charset="-120"/>
              </a:rPr>
              <a:t>項規定，機關之招標文件於</a:t>
            </a:r>
            <a:r>
              <a:rPr lang="zh-TW" altLang="en-US" sz="2800" dirty="0">
                <a:solidFill>
                  <a:srgbClr val="FF0000"/>
                </a:solidFill>
                <a:latin typeface="標楷體" panose="03000509000000000000" pitchFamily="65" charset="-120"/>
                <a:ea typeface="標楷體" panose="03000509000000000000" pitchFamily="65" charset="-120"/>
              </a:rPr>
              <a:t>公告前應予保密</a:t>
            </a:r>
            <a:r>
              <a:rPr lang="zh-TW" altLang="en-US" sz="2800" b="0" dirty="0">
                <a:latin typeface="標楷體" panose="03000509000000000000" pitchFamily="65" charset="-120"/>
                <a:ea typeface="標楷體" panose="03000509000000000000" pitchFamily="65" charset="-120"/>
              </a:rPr>
              <a:t>，為使前述作業符合採購法第</a:t>
            </a:r>
            <a:r>
              <a:rPr lang="en-US" altLang="zh-TW" sz="2800" b="0" dirty="0">
                <a:latin typeface="標楷體" panose="03000509000000000000" pitchFamily="65" charset="-120"/>
                <a:ea typeface="標楷體" panose="03000509000000000000" pitchFamily="65" charset="-120"/>
              </a:rPr>
              <a:t>34</a:t>
            </a:r>
            <a:r>
              <a:rPr lang="zh-TW" altLang="en-US" sz="2800" b="0" dirty="0">
                <a:latin typeface="標楷體" panose="03000509000000000000" pitchFamily="65" charset="-120"/>
                <a:ea typeface="標楷體" panose="03000509000000000000" pitchFamily="65" charset="-120"/>
              </a:rPr>
              <a:t>條第</a:t>
            </a:r>
            <a:r>
              <a:rPr lang="en-US" altLang="zh-TW" sz="2800" b="0" dirty="0">
                <a:latin typeface="標楷體" panose="03000509000000000000" pitchFamily="65" charset="-120"/>
                <a:ea typeface="標楷體" panose="03000509000000000000" pitchFamily="65" charset="-120"/>
              </a:rPr>
              <a:t>1</a:t>
            </a:r>
            <a:r>
              <a:rPr lang="zh-TW" altLang="en-US" sz="2800" b="0" dirty="0">
                <a:latin typeface="標楷體" panose="03000509000000000000" pitchFamily="65" charset="-120"/>
                <a:ea typeface="標楷體" panose="03000509000000000000" pitchFamily="65" charset="-120"/>
              </a:rPr>
              <a:t>項規定，機關得依該項但書規定，</a:t>
            </a:r>
            <a:r>
              <a:rPr lang="zh-TW" altLang="en-US" sz="2800" dirty="0">
                <a:solidFill>
                  <a:srgbClr val="FF0000"/>
                </a:solidFill>
                <a:latin typeface="標楷體" panose="03000509000000000000" pitchFamily="65" charset="-120"/>
                <a:ea typeface="標楷體" panose="03000509000000000000" pitchFamily="65" charset="-120"/>
              </a:rPr>
              <a:t>透過公開徵求方式</a:t>
            </a:r>
            <a:r>
              <a:rPr lang="zh-TW" altLang="en-US" sz="2800" b="0" dirty="0">
                <a:latin typeface="標楷體" panose="03000509000000000000" pitchFamily="65" charset="-120"/>
                <a:ea typeface="標楷體" panose="03000509000000000000" pitchFamily="65" charset="-120"/>
              </a:rPr>
              <a:t>排除該項本文之適用，</a:t>
            </a:r>
            <a:r>
              <a:rPr lang="zh-TW" altLang="en-US" sz="2800" dirty="0">
                <a:solidFill>
                  <a:srgbClr val="FF0000"/>
                </a:solidFill>
                <a:latin typeface="標楷體" panose="03000509000000000000" pitchFamily="65" charset="-120"/>
                <a:ea typeface="標楷體" panose="03000509000000000000" pitchFamily="65" charset="-120"/>
              </a:rPr>
              <a:t>避免洩露機密</a:t>
            </a:r>
            <a:r>
              <a:rPr lang="zh-TW" altLang="en-US" sz="2800" b="0" dirty="0">
                <a:latin typeface="標楷體" panose="03000509000000000000" pitchFamily="65" charset="-120"/>
                <a:ea typeface="標楷體" panose="03000509000000000000" pitchFamily="65" charset="-120"/>
              </a:rPr>
              <a:t>。</a:t>
            </a:r>
            <a:endParaRPr lang="en-US" altLang="zh-TW" sz="28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15698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70BF4-8B8D-E045-9BF5-04F3CBEBC94C}"/>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0E8DD48A-DD8D-2ED0-3D8E-6D5160DC8506}"/>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3D877A33-E3C3-1422-A480-A26BDAF92DCF}"/>
              </a:ext>
            </a:extLst>
          </p:cNvPr>
          <p:cNvSpPr>
            <a:spLocks noChangeArrowheads="1"/>
          </p:cNvSpPr>
          <p:nvPr/>
        </p:nvSpPr>
        <p:spPr bwMode="auto">
          <a:xfrm>
            <a:off x="219075" y="964096"/>
            <a:ext cx="8280400" cy="554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刊登廣告媒體及使用</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經機關同意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5</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20</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1140100189</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增訂「採購契約範本附記條款特別聲明」，明訂廠商禁止於違反實名制平臺刊登廣告，及禁止使用大陸</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81531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E88BC-CCB6-7EF4-BA38-0DA1B618018E}"/>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AB7A827-801B-5C62-2F68-4F18E331DDF2}"/>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A0D9B934-A183-D0A1-FFF1-AAA763C38233}"/>
              </a:ext>
            </a:extLst>
          </p:cNvPr>
          <p:cNvSpPr>
            <a:spLocks noChangeArrowheads="1"/>
          </p:cNvSpPr>
          <p:nvPr/>
        </p:nvSpPr>
        <p:spPr bwMode="auto">
          <a:xfrm>
            <a:off x="219075" y="964096"/>
            <a:ext cx="8280400" cy="554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刊登廣告媒體及使用</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經機關同意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520825" indent="-533400" algn="just">
              <a:spcBef>
                <a:spcPts val="600"/>
              </a:spcBef>
              <a:buNone/>
              <a:tabLst>
                <a:tab pos="1520825" algn="l"/>
              </a:tabLst>
            </a:pPr>
            <a:r>
              <a:rPr lang="en-US" altLang="zh-TW" sz="3000" b="0" dirty="0">
                <a:latin typeface="標楷體" panose="03000509000000000000" pitchFamily="65" charset="-120"/>
                <a:ea typeface="標楷體" panose="03000509000000000000" pitchFamily="65" charset="-120"/>
              </a:rPr>
              <a:t>(1)</a:t>
            </a:r>
            <a:r>
              <a:rPr lang="zh-TW" altLang="en-US" sz="3000" b="0" dirty="0">
                <a:solidFill>
                  <a:srgbClr val="FF0000"/>
                </a:solidFill>
                <a:latin typeface="標楷體" panose="03000509000000000000" pitchFamily="65" charset="-120"/>
                <a:ea typeface="標楷體" panose="03000509000000000000" pitchFamily="65" charset="-120"/>
              </a:rPr>
              <a:t>禁止廠商於違反詐欺犯罪危害防制條例平臺刊登廣告</a:t>
            </a:r>
            <a:r>
              <a:rPr lang="zh-TW" altLang="en-US" sz="3000" b="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1789113" indent="-801688" algn="just">
              <a:spcBef>
                <a:spcPts val="600"/>
              </a:spcBef>
              <a:buNone/>
              <a:tabLst>
                <a:tab pos="1789113" algn="l"/>
              </a:tabLst>
            </a:pPr>
            <a:r>
              <a:rPr lang="zh-TW" altLang="en-US" sz="3000" b="0" dirty="0">
                <a:latin typeface="標楷體" panose="03000509000000000000" pitchFamily="65" charset="-120"/>
                <a:ea typeface="標楷體" panose="03000509000000000000" pitchFamily="65" charset="-120"/>
              </a:rPr>
              <a:t>  </a:t>
            </a:r>
            <a:r>
              <a:rPr lang="en-US" altLang="zh-TW" sz="3000" b="0" dirty="0">
                <a:latin typeface="標楷體" panose="03000509000000000000" pitchFamily="65" charset="-120"/>
                <a:ea typeface="標楷體" panose="03000509000000000000" pitchFamily="65" charset="-120"/>
              </a:rPr>
              <a:t>1.</a:t>
            </a:r>
            <a:r>
              <a:rPr lang="zh-TW" altLang="en-US" sz="3000" b="0" dirty="0">
                <a:latin typeface="標楷體" panose="03000509000000000000" pitchFamily="65" charset="-120"/>
                <a:ea typeface="標楷體" panose="03000509000000000000" pitchFamily="65" charset="-120"/>
              </a:rPr>
              <a:t>廠商須於網路廣告平臺刊登廣告者，禁止於違反詐欺犯罪危害防制條例關於實名制規定之網路廣告平臺刊登廣告。</a:t>
            </a:r>
            <a:endParaRPr lang="en-US" altLang="zh-TW" sz="3000" b="0" dirty="0">
              <a:latin typeface="標楷體" panose="03000509000000000000" pitchFamily="65" charset="-120"/>
              <a:ea typeface="標楷體" panose="03000509000000000000" pitchFamily="65" charset="-120"/>
            </a:endParaRPr>
          </a:p>
          <a:p>
            <a:pPr marL="1789113" indent="-447675" algn="just">
              <a:spcBef>
                <a:spcPts val="600"/>
              </a:spcBef>
              <a:buNone/>
              <a:tabLst>
                <a:tab pos="1789113" algn="l"/>
              </a:tabLst>
            </a:pPr>
            <a:r>
              <a:rPr lang="en-US" altLang="zh-TW" sz="3000" b="0" dirty="0">
                <a:solidFill>
                  <a:srgbClr val="0000FF"/>
                </a:solidFill>
                <a:latin typeface="標楷體" panose="03000509000000000000" pitchFamily="65" charset="-120"/>
                <a:ea typeface="標楷體" panose="03000509000000000000" pitchFamily="65" charset="-120"/>
              </a:rPr>
              <a:t>2.</a:t>
            </a:r>
            <a:r>
              <a:rPr lang="zh-TW" altLang="en-US" sz="3000" b="0" dirty="0">
                <a:solidFill>
                  <a:srgbClr val="0000FF"/>
                </a:solidFill>
                <a:latin typeface="標楷體" panose="03000509000000000000" pitchFamily="65" charset="-120"/>
                <a:ea typeface="標楷體" panose="03000509000000000000" pitchFamily="65" charset="-120"/>
              </a:rPr>
              <a:t>廠商於刊登廣告前</a:t>
            </a:r>
            <a:r>
              <a:rPr lang="zh-TW" altLang="en-US" sz="3000" b="0" dirty="0">
                <a:latin typeface="標楷體" panose="03000509000000000000" pitchFamily="65" charset="-120"/>
                <a:ea typeface="標楷體" panose="03000509000000000000" pitchFamily="65" charset="-120"/>
              </a:rPr>
              <a:t>，</a:t>
            </a:r>
            <a:r>
              <a:rPr lang="zh-TW" altLang="en-US" sz="3000" b="0" dirty="0">
                <a:solidFill>
                  <a:srgbClr val="FF0000"/>
                </a:solidFill>
                <a:latin typeface="標楷體" panose="03000509000000000000" pitchFamily="65" charset="-120"/>
                <a:ea typeface="標楷體" panose="03000509000000000000" pitchFamily="65" charset="-120"/>
              </a:rPr>
              <a:t>應提報擬刊登廣告之平臺業者供機關審查</a:t>
            </a:r>
            <a:r>
              <a:rPr lang="zh-TW" altLang="en-US" sz="3000" b="0" dirty="0">
                <a:latin typeface="標楷體" panose="03000509000000000000" pitchFamily="65" charset="-120"/>
                <a:ea typeface="標楷體" panose="03000509000000000000" pitchFamily="65" charset="-120"/>
              </a:rPr>
              <a:t>，該平臺業者如有</a:t>
            </a:r>
            <a:r>
              <a:rPr lang="zh-TW" altLang="en-US" sz="3000" b="0" dirty="0">
                <a:solidFill>
                  <a:srgbClr val="FF0000"/>
                </a:solidFill>
                <a:latin typeface="標楷體" panose="03000509000000000000" pitchFamily="65" charset="-120"/>
                <a:ea typeface="標楷體" panose="03000509000000000000" pitchFamily="65" charset="-120"/>
              </a:rPr>
              <a:t>違反實名制</a:t>
            </a:r>
            <a:r>
              <a:rPr lang="zh-TW" altLang="en-US" sz="3000" b="0" dirty="0">
                <a:latin typeface="標楷體" panose="03000509000000000000" pitchFamily="65" charset="-120"/>
                <a:ea typeface="標楷體" panose="03000509000000000000" pitchFamily="65" charset="-120"/>
              </a:rPr>
              <a:t>規定，機關應</a:t>
            </a:r>
            <a:r>
              <a:rPr lang="zh-TW" altLang="en-US" sz="3000" b="0" dirty="0">
                <a:solidFill>
                  <a:srgbClr val="FF0000"/>
                </a:solidFill>
                <a:latin typeface="標楷體" panose="03000509000000000000" pitchFamily="65" charset="-120"/>
                <a:ea typeface="標楷體" panose="03000509000000000000" pitchFamily="65" charset="-120"/>
              </a:rPr>
              <a:t>禁止</a:t>
            </a:r>
            <a:r>
              <a:rPr lang="zh-TW" altLang="en-US" sz="3000" b="0" dirty="0">
                <a:latin typeface="標楷體" panose="03000509000000000000" pitchFamily="65" charset="-120"/>
                <a:ea typeface="標楷體" panose="03000509000000000000" pitchFamily="65" charset="-120"/>
              </a:rPr>
              <a:t>廠商於該平臺</a:t>
            </a:r>
            <a:r>
              <a:rPr lang="zh-TW" altLang="en-US" sz="3000" b="0" dirty="0">
                <a:solidFill>
                  <a:srgbClr val="FF0000"/>
                </a:solidFill>
                <a:latin typeface="標楷體" panose="03000509000000000000" pitchFamily="65" charset="-120"/>
                <a:ea typeface="標楷體" panose="03000509000000000000" pitchFamily="65" charset="-120"/>
              </a:rPr>
              <a:t>刊登廣告</a:t>
            </a:r>
            <a:r>
              <a:rPr lang="zh-TW" altLang="en-US" sz="3000" b="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38012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5039-0B59-0857-DC7D-7DA898FA4C84}"/>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1C9F98C-9A83-42B5-9E92-71BDF0C181F6}"/>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241B4C51-DEC4-F685-C034-73470E40EDF4}"/>
              </a:ext>
            </a:extLst>
          </p:cNvPr>
          <p:cNvSpPr>
            <a:spLocks noChangeArrowheads="1"/>
          </p:cNvSpPr>
          <p:nvPr/>
        </p:nvSpPr>
        <p:spPr bwMode="auto">
          <a:xfrm>
            <a:off x="219075" y="964096"/>
            <a:ext cx="8280400" cy="554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刊登廣告媒體及使用</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經機關同意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520825" indent="-533400" algn="just">
              <a:spcBef>
                <a:spcPts val="600"/>
              </a:spcBef>
              <a:buNone/>
              <a:tabLst>
                <a:tab pos="1520825" algn="l"/>
              </a:tabLst>
            </a:pPr>
            <a:r>
              <a:rPr lang="en-US" altLang="zh-TW" sz="3000" b="0" dirty="0">
                <a:latin typeface="標楷體" panose="03000509000000000000" pitchFamily="65" charset="-120"/>
                <a:ea typeface="標楷體" panose="03000509000000000000" pitchFamily="65" charset="-120"/>
              </a:rPr>
              <a:t>(2)</a:t>
            </a:r>
            <a:r>
              <a:rPr lang="zh-TW" altLang="en-US" sz="3000" b="0" dirty="0">
                <a:solidFill>
                  <a:srgbClr val="FF0000"/>
                </a:solidFill>
                <a:latin typeface="標楷體" panose="03000509000000000000" pitchFamily="65" charset="-120"/>
                <a:ea typeface="標楷體" panose="03000509000000000000" pitchFamily="65" charset="-120"/>
              </a:rPr>
              <a:t>禁止廠商使用</a:t>
            </a:r>
            <a:r>
              <a:rPr lang="en-US" altLang="zh-TW" sz="3000" b="0" dirty="0" err="1">
                <a:solidFill>
                  <a:srgbClr val="FF0000"/>
                </a:solidFill>
                <a:latin typeface="標楷體" panose="03000509000000000000" pitchFamily="65" charset="-120"/>
                <a:ea typeface="標楷體" panose="03000509000000000000" pitchFamily="65" charset="-120"/>
              </a:rPr>
              <a:t>Deepseek</a:t>
            </a:r>
            <a:r>
              <a:rPr lang="zh-TW" altLang="en-US" sz="3000" b="0" dirty="0">
                <a:solidFill>
                  <a:srgbClr val="FF0000"/>
                </a:solidFill>
                <a:latin typeface="標楷體" panose="03000509000000000000" pitchFamily="65" charset="-120"/>
                <a:ea typeface="標楷體" panose="03000509000000000000" pitchFamily="65" charset="-120"/>
              </a:rPr>
              <a:t>製作書面履約成果</a:t>
            </a:r>
            <a:r>
              <a:rPr lang="zh-TW" altLang="en-US" sz="3000" b="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1789113" indent="-447675" algn="just">
              <a:spcBef>
                <a:spcPts val="600"/>
              </a:spcBef>
              <a:buNone/>
              <a:tabLst>
                <a:tab pos="1520825" algn="l"/>
              </a:tabLst>
            </a:pPr>
            <a:r>
              <a:rPr lang="en-US" altLang="zh-TW" sz="3000" b="0" dirty="0">
                <a:latin typeface="標楷體" panose="03000509000000000000" pitchFamily="65" charset="-120"/>
                <a:ea typeface="標楷體" panose="03000509000000000000" pitchFamily="65" charset="-120"/>
              </a:rPr>
              <a:t>1.</a:t>
            </a:r>
            <a:r>
              <a:rPr lang="zh-TW" altLang="en-US" sz="2800" b="0" dirty="0">
                <a:latin typeface="標楷體" panose="03000509000000000000" pitchFamily="65" charset="-120"/>
                <a:ea typeface="標楷體" panose="03000509000000000000" pitchFamily="65" charset="-120"/>
              </a:rPr>
              <a:t>廠商</a:t>
            </a:r>
            <a:r>
              <a:rPr lang="zh-TW" altLang="zh-TW" sz="2800" b="0" dirty="0">
                <a:latin typeface="標楷體" panose="03000509000000000000" pitchFamily="65" charset="-120"/>
                <a:ea typeface="標楷體" panose="03000509000000000000" pitchFamily="65" charset="-120"/>
              </a:rPr>
              <a:t>履約過程及履約標的</a:t>
            </a:r>
            <a:r>
              <a:rPr lang="zh-TW" altLang="zh-TW" sz="2800" kern="100" dirty="0">
                <a:solidFill>
                  <a:srgbClr val="FF0000"/>
                </a:solidFill>
                <a:ea typeface="標楷體" panose="03000509000000000000" pitchFamily="65" charset="-120"/>
                <a:cs typeface="Times New Roman" panose="02020603050405020304" pitchFamily="18" charset="0"/>
              </a:rPr>
              <a:t>禁止使用</a:t>
            </a:r>
            <a:r>
              <a:rPr lang="zh-TW" altLang="zh-TW" sz="2800" b="0" dirty="0">
                <a:latin typeface="標楷體" panose="03000509000000000000" pitchFamily="65" charset="-120"/>
                <a:ea typeface="標楷體" panose="03000509000000000000" pitchFamily="65" charset="-120"/>
              </a:rPr>
              <a:t>及採購中國大陸廠牌資通訊產品</a:t>
            </a:r>
            <a:r>
              <a:rPr lang="en-US" altLang="zh-TW" sz="2800" b="0" dirty="0">
                <a:latin typeface="標楷體" panose="03000509000000000000" pitchFamily="65" charset="-120"/>
                <a:ea typeface="標楷體" panose="03000509000000000000" pitchFamily="65" charset="-120"/>
              </a:rPr>
              <a:t>[</a:t>
            </a:r>
            <a:r>
              <a:rPr lang="zh-TW" altLang="zh-TW" sz="2800" b="0" dirty="0">
                <a:latin typeface="標楷體" panose="03000509000000000000" pitchFamily="65" charset="-120"/>
                <a:ea typeface="標楷體" panose="03000509000000000000" pitchFamily="65" charset="-120"/>
              </a:rPr>
              <a:t>含軟體、硬體及服務</a:t>
            </a:r>
            <a:r>
              <a:rPr lang="en-US" altLang="zh-TW" sz="2800" b="0" dirty="0">
                <a:latin typeface="標楷體" panose="03000509000000000000" pitchFamily="65" charset="-120"/>
                <a:ea typeface="標楷體" panose="03000509000000000000" pitchFamily="65" charset="-120"/>
              </a:rPr>
              <a:t>(</a:t>
            </a:r>
            <a:r>
              <a:rPr lang="zh-TW" altLang="zh-TW" sz="2800" b="0" dirty="0">
                <a:latin typeface="標楷體" panose="03000509000000000000" pitchFamily="65" charset="-120"/>
                <a:ea typeface="標楷體" panose="03000509000000000000" pitchFamily="65" charset="-120"/>
              </a:rPr>
              <a:t>含生成式</a:t>
            </a:r>
            <a:r>
              <a:rPr lang="en-US" altLang="zh-TW" sz="2800" b="0" dirty="0">
                <a:latin typeface="標楷體" panose="03000509000000000000" pitchFamily="65" charset="-120"/>
                <a:ea typeface="標楷體" panose="03000509000000000000" pitchFamily="65" charset="-120"/>
              </a:rPr>
              <a:t>AI</a:t>
            </a:r>
            <a:r>
              <a:rPr lang="zh-TW" altLang="zh-TW" sz="2800" b="0" dirty="0">
                <a:latin typeface="標楷體" panose="03000509000000000000" pitchFamily="65" charset="-120"/>
                <a:ea typeface="標楷體" panose="03000509000000000000" pitchFamily="65" charset="-120"/>
              </a:rPr>
              <a:t>程式如：</a:t>
            </a:r>
            <a:r>
              <a:rPr lang="en-US" altLang="zh-TW" sz="2800" kern="100" dirty="0" err="1">
                <a:solidFill>
                  <a:srgbClr val="FF0000"/>
                </a:solidFill>
                <a:ea typeface="標楷體" panose="03000509000000000000" pitchFamily="65" charset="-120"/>
                <a:cs typeface="Times New Roman" panose="02020603050405020304" pitchFamily="18" charset="0"/>
              </a:rPr>
              <a:t>Deepseek</a:t>
            </a:r>
            <a:r>
              <a:rPr lang="zh-TW" altLang="zh-TW" sz="2800" b="0" dirty="0">
                <a:latin typeface="標楷體" panose="03000509000000000000" pitchFamily="65" charset="-120"/>
                <a:ea typeface="標楷體" panose="03000509000000000000" pitchFamily="65" charset="-120"/>
              </a:rPr>
              <a:t>等</a:t>
            </a:r>
            <a:r>
              <a:rPr lang="en-US" altLang="zh-TW" sz="2800" b="0" dirty="0">
                <a:latin typeface="標楷體" panose="03000509000000000000" pitchFamily="65" charset="-120"/>
                <a:ea typeface="標楷體" panose="03000509000000000000" pitchFamily="65" charset="-120"/>
              </a:rPr>
              <a:t>)] </a:t>
            </a:r>
            <a:r>
              <a:rPr lang="zh-TW" altLang="en-US" sz="3000" b="0" dirty="0">
                <a:solidFill>
                  <a:srgbClr val="FF0000"/>
                </a:solidFill>
                <a:latin typeface="標楷體" panose="03000509000000000000" pitchFamily="65" charset="-120"/>
                <a:ea typeface="標楷體" panose="03000509000000000000" pitchFamily="65" charset="-120"/>
              </a:rPr>
              <a:t>。</a:t>
            </a:r>
            <a:endParaRPr lang="en-US" altLang="zh-TW" sz="3000" b="0" dirty="0">
              <a:solidFill>
                <a:srgbClr val="FF0000"/>
              </a:solidFill>
              <a:latin typeface="標楷體" panose="03000509000000000000" pitchFamily="65" charset="-120"/>
              <a:ea typeface="標楷體" panose="03000509000000000000" pitchFamily="65" charset="-120"/>
            </a:endParaRPr>
          </a:p>
          <a:p>
            <a:pPr marL="1789113" indent="-447675" algn="just">
              <a:spcBef>
                <a:spcPts val="600"/>
              </a:spcBef>
              <a:buNone/>
              <a:tabLst>
                <a:tab pos="1520825" algn="l"/>
              </a:tabLst>
            </a:pPr>
            <a:r>
              <a:rPr lang="en-US" altLang="zh-TW" sz="2800" b="0" dirty="0">
                <a:solidFill>
                  <a:srgbClr val="FF0000"/>
                </a:solidFill>
                <a:latin typeface="標楷體" panose="03000509000000000000" pitchFamily="65" charset="-120"/>
                <a:ea typeface="標楷體" panose="03000509000000000000" pitchFamily="65" charset="-120"/>
              </a:rPr>
              <a:t>2.</a:t>
            </a:r>
            <a:r>
              <a:rPr lang="zh-TW" altLang="zh-TW" sz="2800" kern="100" dirty="0">
                <a:solidFill>
                  <a:srgbClr val="FF0000"/>
                </a:solidFill>
                <a:ea typeface="標楷體" panose="03000509000000000000" pitchFamily="65" charset="-120"/>
                <a:cs typeface="Times New Roman" panose="02020603050405020304" pitchFamily="18" charset="0"/>
              </a:rPr>
              <a:t>不得</a:t>
            </a:r>
            <a:r>
              <a:rPr lang="zh-TW" altLang="zh-TW" sz="2800" b="0" dirty="0">
                <a:latin typeface="標楷體" panose="03000509000000000000" pitchFamily="65" charset="-120"/>
                <a:ea typeface="標楷體" panose="03000509000000000000" pitchFamily="65" charset="-120"/>
              </a:rPr>
              <a:t>向生成式</a:t>
            </a:r>
            <a:r>
              <a:rPr lang="en-US" altLang="zh-TW" sz="2800" b="0" dirty="0">
                <a:latin typeface="標楷體" panose="03000509000000000000" pitchFamily="65" charset="-120"/>
                <a:ea typeface="標楷體" panose="03000509000000000000" pitchFamily="65" charset="-120"/>
              </a:rPr>
              <a:t>AI</a:t>
            </a:r>
            <a:r>
              <a:rPr lang="zh-TW" altLang="zh-TW" sz="2800" kern="100" dirty="0">
                <a:solidFill>
                  <a:srgbClr val="FF0000"/>
                </a:solidFill>
                <a:ea typeface="標楷體" panose="03000509000000000000" pitchFamily="65" charset="-120"/>
                <a:cs typeface="Times New Roman" panose="02020603050405020304" pitchFamily="18" charset="0"/>
              </a:rPr>
              <a:t>提供</a:t>
            </a:r>
            <a:r>
              <a:rPr lang="zh-TW" altLang="en-US" sz="2800" kern="100" dirty="0">
                <a:solidFill>
                  <a:srgbClr val="FF0000"/>
                </a:solidFill>
                <a:ea typeface="標楷體" panose="03000509000000000000" pitchFamily="65" charset="-120"/>
                <a:cs typeface="Times New Roman" panose="02020603050405020304" pitchFamily="18" charset="0"/>
              </a:rPr>
              <a:t>或詢問</a:t>
            </a:r>
            <a:r>
              <a:rPr lang="zh-TW" altLang="zh-TW" sz="2800" b="0" dirty="0">
                <a:latin typeface="標楷體" panose="03000509000000000000" pitchFamily="65" charset="-120"/>
                <a:ea typeface="標楷體" panose="03000509000000000000" pitchFamily="65" charset="-120"/>
              </a:rPr>
              <a:t>本</a:t>
            </a:r>
            <a:r>
              <a:rPr lang="zh-TW" altLang="zh-TW" sz="3000" b="0" dirty="0">
                <a:latin typeface="標楷體" panose="03000509000000000000" pitchFamily="65" charset="-120"/>
                <a:ea typeface="標楷體" panose="03000509000000000000" pitchFamily="65" charset="-120"/>
              </a:rPr>
              <a:t>案涉及公務應保密、個人及未經機關（構）同意公開之資訊</a:t>
            </a:r>
            <a:r>
              <a:rPr lang="zh-TW" altLang="en-US" sz="3000" b="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35957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C8A54-43AE-6857-4E5A-BDBF8A28330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EFFA1651-C29E-2115-6765-DFA794719B7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0CE2E1DA-A6A8-711D-B73B-9995C161A762}"/>
              </a:ext>
            </a:extLst>
          </p:cNvPr>
          <p:cNvSpPr>
            <a:spLocks noChangeArrowheads="1"/>
          </p:cNvSpPr>
          <p:nvPr/>
        </p:nvSpPr>
        <p:spPr bwMode="auto">
          <a:xfrm>
            <a:off x="219075" y="964096"/>
            <a:ext cx="8280400" cy="554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刊登廣告媒體及使用</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經機關同意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520825" indent="-533400" algn="just">
              <a:spcBef>
                <a:spcPts val="600"/>
              </a:spcBef>
              <a:buNone/>
              <a:tabLst>
                <a:tab pos="1520825" algn="l"/>
              </a:tabLst>
            </a:pPr>
            <a:r>
              <a:rPr lang="en-US" altLang="zh-TW" sz="3000" b="0" dirty="0">
                <a:latin typeface="標楷體" panose="03000509000000000000" pitchFamily="65" charset="-120"/>
                <a:ea typeface="標楷體" panose="03000509000000000000" pitchFamily="65" charset="-120"/>
              </a:rPr>
              <a:t>(2)</a:t>
            </a:r>
            <a:r>
              <a:rPr lang="zh-TW" altLang="en-US" sz="3000" b="0" dirty="0">
                <a:solidFill>
                  <a:srgbClr val="FF0000"/>
                </a:solidFill>
                <a:latin typeface="標楷體" panose="03000509000000000000" pitchFamily="65" charset="-120"/>
                <a:ea typeface="標楷體" panose="03000509000000000000" pitchFamily="65" charset="-120"/>
              </a:rPr>
              <a:t>禁止廠商使用</a:t>
            </a:r>
            <a:r>
              <a:rPr lang="en-US" altLang="zh-TW" sz="3000" b="0" dirty="0" err="1">
                <a:solidFill>
                  <a:srgbClr val="FF0000"/>
                </a:solidFill>
                <a:latin typeface="標楷體" panose="03000509000000000000" pitchFamily="65" charset="-120"/>
                <a:ea typeface="標楷體" panose="03000509000000000000" pitchFamily="65" charset="-120"/>
              </a:rPr>
              <a:t>Deepseek</a:t>
            </a:r>
            <a:r>
              <a:rPr lang="zh-TW" altLang="en-US" sz="3000" b="0" dirty="0">
                <a:solidFill>
                  <a:srgbClr val="FF0000"/>
                </a:solidFill>
                <a:latin typeface="標楷體" panose="03000509000000000000" pitchFamily="65" charset="-120"/>
                <a:ea typeface="標楷體" panose="03000509000000000000" pitchFamily="65" charset="-120"/>
              </a:rPr>
              <a:t>製作書面履約成果</a:t>
            </a:r>
            <a:r>
              <a:rPr lang="zh-TW" altLang="en-US" sz="3000" b="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1789113" indent="-447675" algn="just">
              <a:spcBef>
                <a:spcPts val="600"/>
              </a:spcBef>
              <a:buNone/>
              <a:tabLst>
                <a:tab pos="1520825" algn="l"/>
              </a:tabLst>
            </a:pPr>
            <a:r>
              <a:rPr lang="en-US" altLang="zh-TW" sz="3000" b="0" dirty="0">
                <a:latin typeface="標楷體" panose="03000509000000000000" pitchFamily="65" charset="-120"/>
                <a:ea typeface="標楷體" panose="03000509000000000000" pitchFamily="65" charset="-120"/>
              </a:rPr>
              <a:t>3.</a:t>
            </a:r>
            <a:r>
              <a:rPr lang="zh-TW" altLang="zh-TW" sz="2800" b="0" dirty="0">
                <a:latin typeface="標楷體" panose="03000509000000000000" pitchFamily="65" charset="-120"/>
                <a:ea typeface="標楷體" panose="03000509000000000000" pitchFamily="65" charset="-120"/>
              </a:rPr>
              <a:t>經生成式</a:t>
            </a:r>
            <a:r>
              <a:rPr lang="en-US" altLang="zh-TW" sz="2800" b="0" dirty="0">
                <a:latin typeface="標楷體" panose="03000509000000000000" pitchFamily="65" charset="-120"/>
                <a:ea typeface="標楷體" panose="03000509000000000000" pitchFamily="65" charset="-120"/>
              </a:rPr>
              <a:t>AI</a:t>
            </a:r>
            <a:r>
              <a:rPr lang="zh-TW" altLang="zh-TW" sz="2800" b="0" dirty="0">
                <a:latin typeface="標楷體" panose="03000509000000000000" pitchFamily="65" charset="-120"/>
                <a:ea typeface="標楷體" panose="03000509000000000000" pitchFamily="65" charset="-120"/>
              </a:rPr>
              <a:t>產製之履約標的及相關文件，廠商應予以</a:t>
            </a:r>
            <a:r>
              <a:rPr lang="zh-TW" altLang="zh-TW" sz="2800" kern="100" dirty="0">
                <a:solidFill>
                  <a:srgbClr val="FF0000"/>
                </a:solidFill>
                <a:ea typeface="標楷體" panose="03000509000000000000" pitchFamily="65" charset="-120"/>
                <a:cs typeface="Times New Roman" panose="02020603050405020304" pitchFamily="18" charset="0"/>
              </a:rPr>
              <a:t>標明或揭露</a:t>
            </a:r>
            <a:r>
              <a:rPr lang="zh-TW" altLang="en-US" sz="2800" kern="100" dirty="0">
                <a:solidFill>
                  <a:srgbClr val="000000"/>
                </a:solidFill>
                <a:ea typeface="標楷體" panose="03000509000000000000" pitchFamily="65" charset="-120"/>
                <a:cs typeface="Times New Roman" panose="02020603050405020304" pitchFamily="18" charset="0"/>
              </a:rPr>
              <a:t> </a:t>
            </a:r>
            <a:r>
              <a:rPr lang="zh-TW" altLang="en-US" sz="3000" b="0" dirty="0">
                <a:solidFill>
                  <a:srgbClr val="FF0000"/>
                </a:solidFill>
                <a:latin typeface="標楷體" panose="03000509000000000000" pitchFamily="65" charset="-120"/>
                <a:ea typeface="標楷體" panose="03000509000000000000" pitchFamily="65" charset="-120"/>
              </a:rPr>
              <a:t>。</a:t>
            </a:r>
            <a:endParaRPr lang="en-US" altLang="zh-TW" sz="3000" b="0" dirty="0">
              <a:solidFill>
                <a:srgbClr val="FF0000"/>
              </a:solidFill>
              <a:latin typeface="標楷體" panose="03000509000000000000" pitchFamily="65" charset="-120"/>
              <a:ea typeface="標楷體" panose="03000509000000000000" pitchFamily="65" charset="-120"/>
            </a:endParaRPr>
          </a:p>
          <a:p>
            <a:pPr marL="1789113" indent="-447675" algn="just">
              <a:spcBef>
                <a:spcPts val="600"/>
              </a:spcBef>
              <a:buNone/>
              <a:tabLst>
                <a:tab pos="1520825" algn="l"/>
              </a:tabLst>
            </a:pPr>
            <a:r>
              <a:rPr lang="en-US" altLang="zh-TW" sz="2800" b="0" dirty="0">
                <a:latin typeface="標楷體" panose="03000509000000000000" pitchFamily="65" charset="-120"/>
                <a:ea typeface="標楷體" panose="03000509000000000000" pitchFamily="65" charset="-120"/>
              </a:rPr>
              <a:t>4.</a:t>
            </a:r>
            <a:r>
              <a:rPr lang="zh-TW" altLang="zh-TW" sz="2800" b="0" dirty="0">
                <a:latin typeface="標楷體" panose="03000509000000000000" pitchFamily="65" charset="-120"/>
                <a:ea typeface="標楷體" panose="03000509000000000000" pitchFamily="65" charset="-120"/>
              </a:rPr>
              <a:t>履約過程及成果需透過使用及採購生成式</a:t>
            </a:r>
            <a:r>
              <a:rPr lang="en-US" altLang="zh-TW" sz="2800" b="0" dirty="0">
                <a:latin typeface="標楷體" panose="03000509000000000000" pitchFamily="65" charset="-120"/>
                <a:ea typeface="標楷體" panose="03000509000000000000" pitchFamily="65" charset="-120"/>
              </a:rPr>
              <a:t>AI</a:t>
            </a:r>
            <a:r>
              <a:rPr lang="zh-TW" altLang="zh-TW" sz="2800" b="0" dirty="0">
                <a:latin typeface="標楷體" panose="03000509000000000000" pitchFamily="65" charset="-120"/>
                <a:ea typeface="標楷體" panose="03000509000000000000" pitchFamily="65" charset="-120"/>
              </a:rPr>
              <a:t>以產出履約標的內容或相關文件者</a:t>
            </a:r>
            <a:r>
              <a:rPr lang="zh-TW" altLang="zh-TW" sz="2800" kern="100" dirty="0">
                <a:solidFill>
                  <a:srgbClr val="000000"/>
                </a:solidFill>
                <a:ea typeface="標楷體" panose="03000509000000000000" pitchFamily="65" charset="-120"/>
                <a:cs typeface="Times New Roman" panose="02020603050405020304" pitchFamily="18" charset="0"/>
              </a:rPr>
              <a:t>，</a:t>
            </a:r>
            <a:r>
              <a:rPr lang="zh-TW" altLang="zh-TW" sz="2800" kern="100" dirty="0">
                <a:solidFill>
                  <a:srgbClr val="FF0000"/>
                </a:solidFill>
                <a:ea typeface="標楷體" panose="03000509000000000000" pitchFamily="65" charset="-120"/>
                <a:cs typeface="Times New Roman" panose="02020603050405020304" pitchFamily="18" charset="0"/>
              </a:rPr>
              <a:t>應先徵得機關同意</a:t>
            </a:r>
            <a:r>
              <a:rPr lang="zh-TW" altLang="en-US" sz="3000" b="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1789113" indent="-804863" algn="just">
              <a:spcBef>
                <a:spcPts val="600"/>
              </a:spcBef>
              <a:buNone/>
              <a:tabLst>
                <a:tab pos="1520825" algn="l"/>
              </a:tabLst>
            </a:pPr>
            <a:r>
              <a:rPr lang="en-US" altLang="zh-TW" sz="3000" b="0" dirty="0">
                <a:latin typeface="標楷體" panose="03000509000000000000" pitchFamily="65" charset="-120"/>
                <a:ea typeface="標楷體" panose="03000509000000000000" pitchFamily="65" charset="-120"/>
              </a:rPr>
              <a:t>(3)</a:t>
            </a:r>
            <a:r>
              <a:rPr lang="zh-TW" altLang="en-US" sz="3000" b="0" dirty="0">
                <a:solidFill>
                  <a:srgbClr val="FF0000"/>
                </a:solidFill>
                <a:latin typeface="標楷體" panose="03000509000000000000" pitchFamily="65" charset="-120"/>
                <a:ea typeface="標楷體" panose="03000509000000000000" pitchFamily="65" charset="-120"/>
              </a:rPr>
              <a:t>廠商及所屬人員簽署</a:t>
            </a:r>
            <a:r>
              <a:rPr lang="zh-TW" altLang="zh-TW" sz="3000" b="0" dirty="0">
                <a:solidFill>
                  <a:srgbClr val="FF0000"/>
                </a:solidFill>
                <a:latin typeface="標楷體" panose="03000509000000000000" pitchFamily="65" charset="-120"/>
                <a:ea typeface="標楷體" panose="03000509000000000000" pitchFamily="65" charset="-120"/>
              </a:rPr>
              <a:t>「使用資通訊產品禁制事項同意書</a:t>
            </a:r>
            <a:r>
              <a:rPr lang="en-US" altLang="zh-TW" sz="3000" b="0" dirty="0">
                <a:solidFill>
                  <a:srgbClr val="FF0000"/>
                </a:solidFill>
                <a:latin typeface="標楷體" panose="03000509000000000000" pitchFamily="65" charset="-120"/>
                <a:ea typeface="標楷體" panose="03000509000000000000" pitchFamily="65" charset="-120"/>
              </a:rPr>
              <a:t>/</a:t>
            </a:r>
            <a:r>
              <a:rPr lang="zh-TW" altLang="zh-TW" sz="3000" b="0" dirty="0">
                <a:solidFill>
                  <a:srgbClr val="FF0000"/>
                </a:solidFill>
                <a:latin typeface="標楷體" panose="03000509000000000000" pitchFamily="65" charset="-120"/>
                <a:ea typeface="標楷體" panose="03000509000000000000" pitchFamily="65" charset="-120"/>
              </a:rPr>
              <a:t>切結書」</a:t>
            </a:r>
            <a:r>
              <a:rPr lang="zh-TW" altLang="en-US" sz="3000" b="0" dirty="0">
                <a:solidFill>
                  <a:srgbClr val="FF0000"/>
                </a:solidFill>
                <a:latin typeface="標楷體" panose="03000509000000000000" pitchFamily="65" charset="-120"/>
                <a:ea typeface="標楷體" panose="03000509000000000000" pitchFamily="65" charset="-120"/>
              </a:rPr>
              <a:t>，</a:t>
            </a:r>
            <a:r>
              <a:rPr lang="zh-TW" altLang="zh-TW" sz="3000" b="0" dirty="0">
                <a:solidFill>
                  <a:srgbClr val="FF0000"/>
                </a:solidFill>
                <a:latin typeface="標楷體" panose="03000509000000000000" pitchFamily="65" charset="-120"/>
                <a:ea typeface="標楷體" panose="03000509000000000000" pitchFamily="65" charset="-120"/>
              </a:rPr>
              <a:t>違反切結書負賠償責</a:t>
            </a:r>
            <a:r>
              <a:rPr lang="zh-TW" altLang="en-US" sz="3000" b="0" dirty="0">
                <a:solidFill>
                  <a:srgbClr val="FF0000"/>
                </a:solidFill>
                <a:latin typeface="標楷體" panose="03000509000000000000" pitchFamily="65" charset="-120"/>
                <a:ea typeface="標楷體" panose="03000509000000000000" pitchFamily="65" charset="-120"/>
              </a:rPr>
              <a:t>任</a:t>
            </a:r>
            <a:endParaRPr lang="en-US" altLang="zh-TW" sz="3000" b="0" dirty="0">
              <a:solidFill>
                <a:srgbClr val="FF0000"/>
              </a:solidFill>
              <a:latin typeface="標楷體" panose="03000509000000000000" pitchFamily="65" charset="-120"/>
              <a:ea typeface="標楷體" panose="03000509000000000000" pitchFamily="65" charset="-120"/>
            </a:endParaRPr>
          </a:p>
          <a:p>
            <a:pPr marL="1789113" indent="-447675" algn="just">
              <a:spcBef>
                <a:spcPts val="600"/>
              </a:spcBef>
              <a:buNone/>
              <a:tabLst>
                <a:tab pos="1520825" algn="l"/>
              </a:tabLst>
            </a:pPr>
            <a:endParaRPr lang="en-US" altLang="zh-TW" sz="3000"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1256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D3AF9-8CBA-F085-EBD3-B373B5399D44}"/>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56CE3072-E96F-5008-37AB-37EEFE42D827}"/>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831DD014-179C-8693-8E2A-017276F1F92F}"/>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修正共同投標協議書</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4</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22</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1140100056</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修正投標協議書格式：</a:t>
            </a:r>
            <a:endParaRPr lang="en-US" altLang="zh-TW" dirty="0">
              <a:latin typeface="標楷體" panose="03000509000000000000" pitchFamily="65" charset="-120"/>
              <a:ea typeface="標楷體" panose="03000509000000000000" pitchFamily="65" charset="-120"/>
            </a:endParaRPr>
          </a:p>
          <a:p>
            <a:pPr marL="2057400" indent="-447675" algn="just">
              <a:spcBef>
                <a:spcPts val="600"/>
              </a:spcBef>
              <a:buNone/>
            </a:pPr>
            <a:r>
              <a:rPr lang="en-US" altLang="zh-TW" b="0" dirty="0">
                <a:latin typeface="標楷體" panose="03000509000000000000" pitchFamily="65" charset="-120"/>
                <a:ea typeface="標楷體" panose="03000509000000000000" pitchFamily="65" charset="-120"/>
              </a:rPr>
              <a:t>1.</a:t>
            </a:r>
            <a:r>
              <a:rPr lang="zh-TW" altLang="zh-TW" b="0" dirty="0">
                <a:latin typeface="標楷體" panose="03000509000000000000" pitchFamily="65" charset="-120"/>
                <a:ea typeface="標楷體" panose="03000509000000000000" pitchFamily="65" charset="-120"/>
              </a:rPr>
              <a:t>增列得由共同投標廠商自行選擇</a:t>
            </a:r>
            <a:r>
              <a:rPr lang="zh-TW" altLang="en-US"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「由代表廠商統一受領」或「由各成員分別受領」之選項</a:t>
            </a:r>
            <a:r>
              <a:rPr lang="zh-TW" altLang="en-US" b="0" dirty="0">
                <a:latin typeface="標楷體" panose="03000509000000000000" pitchFamily="65" charset="-120"/>
                <a:ea typeface="標楷體" panose="03000509000000000000" pitchFamily="65" charset="-120"/>
              </a:rPr>
              <a:t>。</a:t>
            </a: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781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8C6D7-C943-616C-5927-BED337B7EB16}"/>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C69AD2E-F3A2-2CB0-EE31-D181359F0A37}"/>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BF8F8617-48D5-3456-6186-0C4C4FA89C61}"/>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修正共同投標協議書</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sz="3200" dirty="0">
              <a:latin typeface="標楷體" panose="03000509000000000000" pitchFamily="65" charset="-120"/>
              <a:ea typeface="標楷體" panose="03000509000000000000" pitchFamily="65" charset="-120"/>
            </a:endParaRPr>
          </a:p>
          <a:p>
            <a:pPr marL="1252538" lvl="1" indent="-358775" algn="just" eaLnBrk="1" hangingPunct="1">
              <a:spcBef>
                <a:spcPts val="600"/>
              </a:spcBef>
              <a:buClr>
                <a:schemeClr val="accent1"/>
              </a:buClr>
              <a:buSzPct val="90000"/>
              <a:buNone/>
            </a:pPr>
            <a:r>
              <a:rPr lang="en-US" altLang="zh-TW" dirty="0">
                <a:latin typeface="標楷體" panose="03000509000000000000" pitchFamily="65" charset="-120"/>
                <a:ea typeface="標楷體" panose="03000509000000000000" pitchFamily="65" charset="-120"/>
              </a:rPr>
              <a:t>2.</a:t>
            </a:r>
            <a:r>
              <a:rPr lang="zh-TW" altLang="zh-TW" b="0" dirty="0">
                <a:latin typeface="標楷體" panose="03000509000000000000" pitchFamily="65" charset="-120"/>
                <a:ea typeface="標楷體" panose="03000509000000000000" pitchFamily="65" charset="-120"/>
              </a:rPr>
              <a:t>修正第</a:t>
            </a:r>
            <a:r>
              <a:rPr lang="en-US" altLang="zh-TW" b="0" dirty="0">
                <a:latin typeface="標楷體" panose="03000509000000000000" pitchFamily="65" charset="-120"/>
                <a:ea typeface="標楷體" panose="03000509000000000000" pitchFamily="65" charset="-120"/>
              </a:rPr>
              <a:t>3</a:t>
            </a:r>
            <a:r>
              <a:rPr lang="zh-TW" altLang="zh-TW" b="0" dirty="0">
                <a:latin typeface="標楷體" panose="03000509000000000000" pitchFamily="65" charset="-120"/>
                <a:ea typeface="標楷體" panose="03000509000000000000" pitchFamily="65" charset="-120"/>
              </a:rPr>
              <a:t>點為共同投標廠商各成員所占之契約金額及其比率並列，契約價金如屬分別受領者，無須再</a:t>
            </a:r>
            <a:endParaRPr lang="en-US" altLang="zh-TW" b="0" dirty="0">
              <a:latin typeface="標楷體" panose="03000509000000000000" pitchFamily="65" charset="-120"/>
              <a:ea typeface="標楷體" panose="03000509000000000000" pitchFamily="65" charset="-120"/>
            </a:endParaRPr>
          </a:p>
          <a:p>
            <a:pPr marL="1252538" lvl="1" indent="-358775" algn="just" eaLnBrk="1" hangingPunct="1">
              <a:spcBef>
                <a:spcPts val="600"/>
              </a:spcBef>
              <a:buClr>
                <a:schemeClr val="accent1"/>
              </a:buClr>
              <a:buSzPct val="90000"/>
              <a:buNone/>
            </a:pPr>
            <a:r>
              <a:rPr lang="zh-TW" altLang="en-US" b="0" dirty="0">
                <a:latin typeface="標楷體" panose="03000509000000000000" pitchFamily="65" charset="-120"/>
                <a:ea typeface="標楷體" panose="03000509000000000000" pitchFamily="65" charset="-120"/>
              </a:rPr>
              <a:t>  </a:t>
            </a:r>
            <a:r>
              <a:rPr lang="zh-TW" altLang="zh-TW" b="0" dirty="0">
                <a:latin typeface="標楷體" panose="03000509000000000000" pitchFamily="65" charset="-120"/>
                <a:ea typeface="標楷體" panose="03000509000000000000" pitchFamily="65" charset="-120"/>
              </a:rPr>
              <a:t>於第</a:t>
            </a:r>
            <a:r>
              <a:rPr lang="en-US" altLang="zh-TW" b="0" dirty="0">
                <a:latin typeface="標楷體" panose="03000509000000000000" pitchFamily="65" charset="-120"/>
                <a:ea typeface="標楷體" panose="03000509000000000000" pitchFamily="65" charset="-120"/>
              </a:rPr>
              <a:t>6</a:t>
            </a:r>
            <a:r>
              <a:rPr lang="zh-TW" altLang="zh-TW" b="0" dirty="0">
                <a:latin typeface="標楷體" panose="03000509000000000000" pitchFamily="65" charset="-120"/>
                <a:ea typeface="標楷體" panose="03000509000000000000" pitchFamily="65" charset="-120"/>
              </a:rPr>
              <a:t>點填列，</a:t>
            </a:r>
            <a:endParaRPr lang="en-US" altLang="zh-TW" b="0" dirty="0">
              <a:latin typeface="標楷體" panose="03000509000000000000" pitchFamily="65" charset="-120"/>
              <a:ea typeface="標楷體" panose="03000509000000000000" pitchFamily="65" charset="-120"/>
            </a:endParaRPr>
          </a:p>
          <a:p>
            <a:pPr marL="1252538" lvl="1" indent="-358775" algn="just" eaLnBrk="1" hangingPunct="1">
              <a:spcBef>
                <a:spcPts val="600"/>
              </a:spcBef>
              <a:buClr>
                <a:schemeClr val="accent1"/>
              </a:buClr>
              <a:buSzPct val="90000"/>
              <a:buNone/>
            </a:pPr>
            <a:r>
              <a:rPr lang="zh-TW" altLang="en-US" b="0" dirty="0">
                <a:latin typeface="標楷體" panose="03000509000000000000" pitchFamily="65" charset="-120"/>
                <a:ea typeface="標楷體" panose="03000509000000000000" pitchFamily="65" charset="-120"/>
              </a:rPr>
              <a:t>  </a:t>
            </a:r>
            <a:r>
              <a:rPr lang="zh-TW" altLang="zh-TW" b="0" dirty="0">
                <a:latin typeface="標楷體" panose="03000509000000000000" pitchFamily="65" charset="-120"/>
                <a:ea typeface="標楷體" panose="03000509000000000000" pitchFamily="65" charset="-120"/>
              </a:rPr>
              <a:t>以簡化填寫內容。</a:t>
            </a:r>
            <a:endParaRPr lang="en-US" altLang="zh-TW" b="0" dirty="0">
              <a:latin typeface="標楷體" panose="03000509000000000000" pitchFamily="65" charset="-120"/>
              <a:ea typeface="標楷體" panose="03000509000000000000" pitchFamily="65" charset="-120"/>
            </a:endParaRPr>
          </a:p>
          <a:p>
            <a:pPr lvl="1" indent="0" algn="just" eaLnBrk="1" hangingPunct="1">
              <a:spcBef>
                <a:spcPts val="600"/>
              </a:spcBef>
              <a:buClr>
                <a:schemeClr val="accent1"/>
              </a:buClr>
              <a:buSzPct val="90000"/>
              <a:buNone/>
            </a:pPr>
            <a:endParaRPr lang="en-US" altLang="zh-TW" dirty="0">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BA5EB205-031E-2340-EBC7-C8EE100F7CB2}"/>
              </a:ext>
            </a:extLst>
          </p:cNvPr>
          <p:cNvPicPr>
            <a:picLocks noChangeAspect="1"/>
          </p:cNvPicPr>
          <p:nvPr/>
        </p:nvPicPr>
        <p:blipFill>
          <a:blip r:embed="rId3"/>
          <a:stretch>
            <a:fillRect/>
          </a:stretch>
        </p:blipFill>
        <p:spPr>
          <a:xfrm>
            <a:off x="275116" y="4717307"/>
            <a:ext cx="3756811" cy="1791648"/>
          </a:xfrm>
          <a:prstGeom prst="rect">
            <a:avLst/>
          </a:prstGeom>
          <a:ln>
            <a:solidFill>
              <a:srgbClr val="0000FF"/>
            </a:solidFill>
          </a:ln>
        </p:spPr>
      </p:pic>
      <p:pic>
        <p:nvPicPr>
          <p:cNvPr id="3" name="圖片 2">
            <a:extLst>
              <a:ext uri="{FF2B5EF4-FFF2-40B4-BE49-F238E27FC236}">
                <a16:creationId xmlns:a16="http://schemas.microsoft.com/office/drawing/2014/main" id="{E2EA87B8-0504-DA80-79BE-D4E740F41158}"/>
              </a:ext>
            </a:extLst>
          </p:cNvPr>
          <p:cNvPicPr>
            <a:picLocks noChangeAspect="1"/>
          </p:cNvPicPr>
          <p:nvPr/>
        </p:nvPicPr>
        <p:blipFill>
          <a:blip r:embed="rId4"/>
          <a:stretch>
            <a:fillRect/>
          </a:stretch>
        </p:blipFill>
        <p:spPr>
          <a:xfrm>
            <a:off x="4031927" y="3132992"/>
            <a:ext cx="4638998" cy="3438939"/>
          </a:xfrm>
          <a:prstGeom prst="rect">
            <a:avLst/>
          </a:prstGeom>
          <a:ln>
            <a:solidFill>
              <a:srgbClr val="0000FF"/>
            </a:solidFill>
          </a:ln>
        </p:spPr>
      </p:pic>
    </p:spTree>
    <p:extLst>
      <p:ext uri="{BB962C8B-B14F-4D97-AF65-F5344CB8AC3E}">
        <p14:creationId xmlns:p14="http://schemas.microsoft.com/office/powerpoint/2010/main" val="3470451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38704-3E36-AFBF-1F65-3201B03C565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398BD0E-9ECE-23F6-A991-7722DE447A73}"/>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5EBFFE15-3102-B914-033D-3FF11B350FC1}"/>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修正共同投標協議書</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履約中案件，如共同投標廠商不擬依原約定之請（受）領方式及發票開立方式請款，得於不影響機關權利，且經全體成員同意，依共同投標辦法第</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條第</a:t>
            </a: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項規定，經訂約機關同意後，依旨揭修正「共同投標協議書範本」變更共同投標協議書內容。</a:t>
            </a: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8654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341D58D9-7E9E-4975-8376-E419DF34FC7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sz="3200" dirty="0">
                <a:latin typeface="標楷體" panose="03000509000000000000" pitchFamily="65" charset="-120"/>
                <a:ea typeface="標楷體" panose="03000509000000000000" pitchFamily="65" charset="-120"/>
              </a:rPr>
              <a:t>最有利標評選辦法</a:t>
            </a:r>
            <a:endParaRPr lang="zh-TW" altLang="en-US" dirty="0">
              <a:solidFill>
                <a:srgbClr val="993300"/>
              </a:solidFill>
              <a:latin typeface="標楷體" panose="03000509000000000000" pitchFamily="65" charset="-120"/>
              <a:ea typeface="標楷體" panose="03000509000000000000" pitchFamily="65" charset="-120"/>
            </a:endParaRPr>
          </a:p>
        </p:txBody>
      </p:sp>
      <p:sp>
        <p:nvSpPr>
          <p:cNvPr id="4" name="Rectangle 3">
            <a:extLst>
              <a:ext uri="{FF2B5EF4-FFF2-40B4-BE49-F238E27FC236}">
                <a16:creationId xmlns:a16="http://schemas.microsoft.com/office/drawing/2014/main" id="{30233E48-8B92-4E31-A89D-D06C1EB9B0CC}"/>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r>
              <a:rPr lang="en-US" altLang="zh-TW" dirty="0">
                <a:latin typeface="標楷體" panose="03000509000000000000" pitchFamily="65" charset="-120"/>
                <a:ea typeface="標楷體" panose="03000509000000000000" pitchFamily="65" charset="-120"/>
              </a:rPr>
              <a:t>114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21</a:t>
            </a:r>
            <a:r>
              <a:rPr lang="zh-TW" altLang="en-US" dirty="0">
                <a:latin typeface="標楷體" panose="03000509000000000000" pitchFamily="65" charset="-120"/>
                <a:ea typeface="標楷體" panose="03000509000000000000" pitchFamily="65" charset="-120"/>
              </a:rPr>
              <a:t>日修正）：</a:t>
            </a:r>
            <a:endParaRPr lang="en-US" altLang="zh-TW" sz="2800" i="0" dirty="0">
              <a:solidFill>
                <a:srgbClr val="000000"/>
              </a:solidFill>
              <a:effectLst/>
              <a:latin typeface="標楷體" panose="03000509000000000000" pitchFamily="65" charset="-120"/>
              <a:ea typeface="標楷體" panose="03000509000000000000" pitchFamily="65" charset="-120"/>
            </a:endParaRPr>
          </a:p>
          <a:p>
            <a:pPr marL="3676650" indent="-2693988" algn="just" rtl="0">
              <a:buNone/>
            </a:pPr>
            <a:r>
              <a:rPr lang="en-US" altLang="zh-TW" sz="2800"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配合國家推動淨零轉型政策，鼓勵廠商提供低碳產品及服務，減少碳排。</a:t>
            </a:r>
            <a:endParaRPr lang="en-US" altLang="zh-TW" sz="3200" dirty="0">
              <a:latin typeface="標楷體" panose="03000509000000000000" pitchFamily="65" charset="-120"/>
              <a:ea typeface="標楷體" panose="03000509000000000000" pitchFamily="65" charset="-120"/>
            </a:endParaRPr>
          </a:p>
          <a:p>
            <a:pPr marL="3589338" indent="-541338" algn="just" rtl="0">
              <a:buNone/>
            </a:pP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防範停權廠商於拒絕往來期間，意圖規避而另以其他廠商名義參與政府採購，妨礙採購秩序。</a:t>
            </a:r>
          </a:p>
          <a:p>
            <a:pPr marL="0" lvl="1" indent="452438" algn="just" eaLnBrk="1" hangingPunct="1">
              <a:spcBef>
                <a:spcPts val="600"/>
              </a:spcBef>
              <a:buClr>
                <a:schemeClr val="accent1"/>
              </a:buClr>
              <a:buSzPct val="90000"/>
              <a:buNone/>
            </a:pPr>
            <a:endParaRPr lang="en-US" altLang="zh-TW" sz="2800" dirty="0">
              <a:latin typeface="標楷體" panose="03000509000000000000" pitchFamily="65" charset="-120"/>
              <a:ea typeface="標楷體" panose="03000509000000000000" pitchFamily="65" charset="-120"/>
            </a:endParaRPr>
          </a:p>
          <a:p>
            <a:pPr marL="0" lvl="1" indent="452438" algn="just" eaLnBrk="1" hangingPunct="1">
              <a:spcBef>
                <a:spcPts val="600"/>
              </a:spcBef>
              <a:buClr>
                <a:schemeClr val="accent1"/>
              </a:buClr>
              <a:buSzPct val="90000"/>
              <a:buNone/>
            </a:pPr>
            <a:endParaRPr lang="en-US" altLang="zh-TW" b="0" dirty="0">
              <a:solidFill>
                <a:srgbClr val="000000"/>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02A529A9-53B6-478B-9C11-8DED3BF12E1D}"/>
              </a:ext>
            </a:extLst>
          </p:cNvPr>
          <p:cNvPicPr>
            <a:picLocks noChangeAspect="1"/>
          </p:cNvPicPr>
          <p:nvPr/>
        </p:nvPicPr>
        <p:blipFill>
          <a:blip r:embed="rId3"/>
          <a:stretch>
            <a:fillRect/>
          </a:stretch>
        </p:blipFill>
        <p:spPr>
          <a:xfrm>
            <a:off x="449842" y="2433996"/>
            <a:ext cx="2805784" cy="1541206"/>
          </a:xfrm>
          <a:prstGeom prst="rect">
            <a:avLst/>
          </a:prstGeom>
        </p:spPr>
      </p:pic>
    </p:spTree>
    <p:extLst>
      <p:ext uri="{BB962C8B-B14F-4D97-AF65-F5344CB8AC3E}">
        <p14:creationId xmlns:p14="http://schemas.microsoft.com/office/powerpoint/2010/main" val="4201563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78CA0-CBAF-EA02-E382-BA61052E127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1172C67-5549-083C-F91E-B770650EA740}"/>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A13632CA-5439-8B0A-7E17-9A9A4FC9A51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廠商投標時檢附</a:t>
            </a:r>
            <a:r>
              <a:rPr lang="zh-TW" altLang="zh-TW" sz="3200" dirty="0">
                <a:latin typeface="標楷體" panose="03000509000000000000" pitchFamily="65" charset="-120"/>
                <a:ea typeface="標楷體" panose="03000509000000000000" pitchFamily="65" charset="-120"/>
              </a:rPr>
              <a:t>員工薪資文件是否違反個人資料保護法</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4</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11</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1140004370</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dirty="0">
                <a:latin typeface="標楷體" panose="03000509000000000000" pitchFamily="65" charset="-120"/>
                <a:ea typeface="標楷體" panose="03000509000000000000" pitchFamily="65" charset="-120"/>
              </a:rPr>
              <a:t>(1)</a:t>
            </a:r>
            <a:r>
              <a:rPr lang="en-US" altLang="zh-TW" sz="2900" b="0" spc="-150" dirty="0">
                <a:solidFill>
                  <a:srgbClr val="0000FF"/>
                </a:solidFill>
                <a:latin typeface="標楷體" panose="03000509000000000000" pitchFamily="65" charset="-120"/>
                <a:ea typeface="標楷體" panose="03000509000000000000" pitchFamily="65" charset="-120"/>
              </a:rPr>
              <a:t>CSR</a:t>
            </a:r>
            <a:r>
              <a:rPr lang="zh-TW" altLang="zh-TW" sz="2900" b="0" spc="-150" dirty="0">
                <a:solidFill>
                  <a:srgbClr val="0000FF"/>
                </a:solidFill>
                <a:latin typeface="標楷體" panose="03000509000000000000" pitchFamily="65" charset="-120"/>
                <a:ea typeface="標楷體" panose="03000509000000000000" pitchFamily="65" charset="-120"/>
              </a:rPr>
              <a:t>評分範本</a:t>
            </a:r>
            <a:r>
              <a:rPr lang="zh-TW" altLang="zh-TW" sz="2900" b="0" spc="-150" dirty="0">
                <a:latin typeface="標楷體" panose="03000509000000000000" pitchFamily="65" charset="-120"/>
                <a:ea typeface="標楷體" panose="03000509000000000000" pitchFamily="65" charset="-120"/>
              </a:rPr>
              <a:t>針對「近一年內曾替員工普遍性加薪」</a:t>
            </a:r>
            <a:r>
              <a:rPr lang="zh-TW" altLang="en-US" sz="2900" b="0" spc="-150" dirty="0">
                <a:latin typeface="標楷體" panose="03000509000000000000" pitchFamily="65" charset="-120"/>
                <a:ea typeface="標楷體" panose="03000509000000000000" pitchFamily="65" charset="-120"/>
              </a:rPr>
              <a:t>、</a:t>
            </a:r>
            <a:r>
              <a:rPr lang="zh-TW" altLang="zh-TW" sz="2900" b="0" spc="-150" dirty="0">
                <a:latin typeface="標楷體" panose="03000509000000000000" pitchFamily="65" charset="-120"/>
                <a:ea typeface="標楷體" panose="03000509000000000000" pitchFamily="65" charset="-120"/>
              </a:rPr>
              <a:t>「後續履約期間給與全職從事本採購案之員工薪資至少超過機關刊登招標公告日之勞動部公告最低工資</a:t>
            </a:r>
            <a:r>
              <a:rPr lang="en-US" altLang="zh-TW" sz="2900" b="0" spc="-150" dirty="0">
                <a:latin typeface="標楷體" panose="03000509000000000000" pitchFamily="65" charset="-120"/>
                <a:ea typeface="標楷體" panose="03000509000000000000" pitchFamily="65" charset="-120"/>
              </a:rPr>
              <a:t>1.1</a:t>
            </a:r>
            <a:r>
              <a:rPr lang="zh-TW" altLang="zh-TW" sz="2900" b="0" spc="-150" dirty="0">
                <a:latin typeface="標楷體" panose="03000509000000000000" pitchFamily="65" charset="-120"/>
                <a:ea typeface="標楷體" panose="03000509000000000000" pitchFamily="65" charset="-120"/>
              </a:rPr>
              <a:t>倍以上」評選項目，其</a:t>
            </a:r>
            <a:r>
              <a:rPr lang="zh-TW" altLang="zh-TW" sz="2900" b="0" spc="-150" dirty="0">
                <a:solidFill>
                  <a:srgbClr val="0000FF"/>
                </a:solidFill>
                <a:latin typeface="標楷體" panose="03000509000000000000" pitchFamily="65" charset="-120"/>
                <a:ea typeface="標楷體" panose="03000509000000000000" pitchFamily="65" charset="-120"/>
              </a:rPr>
              <a:t>證明文件</a:t>
            </a:r>
            <a:r>
              <a:rPr lang="zh-TW" altLang="zh-TW" sz="2900" b="0" spc="-150" dirty="0">
                <a:latin typeface="標楷體" panose="03000509000000000000" pitchFamily="65" charset="-120"/>
                <a:ea typeface="標楷體" panose="03000509000000000000" pitchFamily="65" charset="-120"/>
              </a:rPr>
              <a:t>載有</a:t>
            </a:r>
            <a:r>
              <a:rPr lang="zh-TW" altLang="zh-TW" sz="2900" b="0" spc="-150" dirty="0">
                <a:solidFill>
                  <a:srgbClr val="0331F7"/>
                </a:solidFill>
                <a:latin typeface="標楷體" panose="03000509000000000000" pitchFamily="65" charset="-120"/>
                <a:ea typeface="標楷體" panose="03000509000000000000" pitchFamily="65" charset="-120"/>
              </a:rPr>
              <a:t>工資清冊</a:t>
            </a:r>
            <a:r>
              <a:rPr lang="zh-TW" altLang="en-US" sz="2900" b="0" spc="-150" dirty="0">
                <a:latin typeface="標楷體" panose="03000509000000000000" pitchFamily="65" charset="-120"/>
                <a:ea typeface="標楷體" panose="03000509000000000000" pitchFamily="65" charset="-120"/>
              </a:rPr>
              <a:t>、</a:t>
            </a:r>
            <a:r>
              <a:rPr lang="zh-TW" altLang="zh-TW" sz="2900" b="0" spc="-150" dirty="0">
                <a:latin typeface="標楷體" panose="03000509000000000000" pitchFamily="65" charset="-120"/>
                <a:ea typeface="標楷體" panose="03000509000000000000" pitchFamily="65" charset="-120"/>
              </a:rPr>
              <a:t>「投標文件內載有後續履約期間全職從事本採購案員工之</a:t>
            </a:r>
            <a:r>
              <a:rPr lang="zh-TW" altLang="zh-TW" sz="2900" b="0" spc="-150" dirty="0">
                <a:solidFill>
                  <a:srgbClr val="0331F7"/>
                </a:solidFill>
                <a:latin typeface="標楷體" panose="03000509000000000000" pitchFamily="65" charset="-120"/>
                <a:ea typeface="標楷體" panose="03000509000000000000" pitchFamily="65" charset="-120"/>
              </a:rPr>
              <a:t>薪資文件或資料</a:t>
            </a:r>
            <a:r>
              <a:rPr lang="zh-TW" altLang="zh-TW" sz="2900" b="0" spc="-150" dirty="0">
                <a:latin typeface="標楷體" panose="03000509000000000000" pitchFamily="65" charset="-120"/>
                <a:ea typeface="標楷體" panose="03000509000000000000" pitchFamily="65" charset="-120"/>
              </a:rPr>
              <a:t>」</a:t>
            </a:r>
            <a:r>
              <a:rPr lang="zh-TW" altLang="en-US" sz="2900" b="0" spc="-150" dirty="0">
                <a:latin typeface="標楷體" panose="03000509000000000000" pitchFamily="65" charset="-120"/>
                <a:ea typeface="標楷體" panose="03000509000000000000" pitchFamily="65" charset="-120"/>
              </a:rPr>
              <a:t>。</a:t>
            </a:r>
            <a:endParaRPr lang="en-US" altLang="zh-TW" sz="29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05432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0DA25-7BA8-4313-E44D-602052BB794F}"/>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5880D1E6-9507-1A8E-E9B2-AE94A369AEE7}"/>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787626E3-270A-E39D-1A8E-C0CC05014136}"/>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廠商投標時檢附</a:t>
            </a:r>
            <a:r>
              <a:rPr lang="zh-TW" altLang="zh-TW" sz="3200" dirty="0">
                <a:latin typeface="標楷體" panose="03000509000000000000" pitchFamily="65" charset="-120"/>
                <a:ea typeface="標楷體" panose="03000509000000000000" pitchFamily="65" charset="-120"/>
              </a:rPr>
              <a:t>員工薪資文件是否違反個人資料保護法</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(2)</a:t>
            </a:r>
            <a:r>
              <a:rPr lang="zh-TW" altLang="zh-TW" sz="3000" b="0" spc="-150" dirty="0">
                <a:latin typeface="標楷體" panose="03000509000000000000" pitchFamily="65" charset="-120"/>
                <a:ea typeface="標楷體" panose="03000509000000000000" pitchFamily="65" charset="-120"/>
              </a:rPr>
              <a:t>廠商投標文件檢附「薪資文件」、「工資清冊」等資料，因廠商必須確保資料之正確性及真實性，可採「</a:t>
            </a:r>
            <a:r>
              <a:rPr lang="zh-TW" altLang="zh-TW" sz="3000" b="0" spc="-150" dirty="0">
                <a:solidFill>
                  <a:srgbClr val="FF0000"/>
                </a:solidFill>
                <a:latin typeface="標楷體" panose="03000509000000000000" pitchFamily="65" charset="-120"/>
                <a:ea typeface="標楷體" panose="03000509000000000000" pitchFamily="65" charset="-120"/>
              </a:rPr>
              <a:t>去識別化</a:t>
            </a:r>
            <a:r>
              <a:rPr lang="zh-TW" altLang="zh-TW" sz="3000" b="0" spc="-150" dirty="0">
                <a:latin typeface="標楷體" panose="03000509000000000000" pitchFamily="65" charset="-120"/>
                <a:ea typeface="標楷體" panose="03000509000000000000" pitchFamily="65" charset="-120"/>
              </a:rPr>
              <a:t>」方式，依個案具體事實將相關個資遮蔽，致</a:t>
            </a:r>
            <a:r>
              <a:rPr lang="zh-TW" altLang="zh-TW" sz="3000" b="0" spc="-150" dirty="0">
                <a:solidFill>
                  <a:srgbClr val="FF0000"/>
                </a:solidFill>
                <a:latin typeface="標楷體" panose="03000509000000000000" pitchFamily="65" charset="-120"/>
                <a:ea typeface="標楷體" panose="03000509000000000000" pitchFamily="65" charset="-120"/>
              </a:rPr>
              <a:t>無從辨識該特定個人之程度</a:t>
            </a:r>
            <a:r>
              <a:rPr lang="zh-TW" altLang="zh-TW" sz="3000" b="0" spc="-150" dirty="0">
                <a:latin typeface="標楷體" panose="03000509000000000000" pitchFamily="65" charset="-120"/>
                <a:ea typeface="標楷體" panose="03000509000000000000" pitchFamily="65" charset="-120"/>
              </a:rPr>
              <a:t>（例如：姓名僅留姓氏的第一個字，英文姓名僅留第</a:t>
            </a:r>
            <a:r>
              <a:rPr lang="en-US" altLang="zh-TW" sz="3000" b="0" spc="-150" dirty="0">
                <a:latin typeface="標楷體" panose="03000509000000000000" pitchFamily="65" charset="-120"/>
                <a:ea typeface="標楷體" panose="03000509000000000000" pitchFamily="65" charset="-120"/>
              </a:rPr>
              <a:t>1</a:t>
            </a:r>
            <a:r>
              <a:rPr lang="zh-TW" altLang="zh-TW" sz="3000" b="0" spc="-150" dirty="0">
                <a:latin typeface="標楷體" panose="03000509000000000000" pitchFamily="65" charset="-120"/>
                <a:ea typeface="標楷體" panose="03000509000000000000" pitchFamily="65" charset="-120"/>
              </a:rPr>
              <a:t>碼大寫英文，其餘以○○遮罩），降低個資法之疑慮</a:t>
            </a:r>
            <a:r>
              <a:rPr lang="zh-TW" altLang="en-US" sz="3000" b="0" spc="-15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7026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F46F1-5F67-EA03-EAA0-72212C6E4AE9}"/>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38AB0333-38EB-7FE1-33E6-1EE09DB54F6D}"/>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2A384844-3811-E399-96DE-A8CE542D633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廠商投標時檢附</a:t>
            </a:r>
            <a:r>
              <a:rPr lang="zh-TW" altLang="zh-TW" sz="3200" dirty="0">
                <a:latin typeface="標楷體" panose="03000509000000000000" pitchFamily="65" charset="-120"/>
                <a:ea typeface="標楷體" panose="03000509000000000000" pitchFamily="65" charset="-120"/>
              </a:rPr>
              <a:t>員工薪資文件是否違反個人資料保護法</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dirty="0">
                <a:latin typeface="標楷體" panose="03000509000000000000" pitchFamily="65" charset="-120"/>
                <a:ea typeface="標楷體" panose="03000509000000000000" pitchFamily="65" charset="-120"/>
              </a:rPr>
              <a:t>(3)</a:t>
            </a:r>
            <a:r>
              <a:rPr lang="zh-TW" altLang="zh-TW" sz="2900" b="0" spc="-150" dirty="0">
                <a:latin typeface="標楷體" panose="03000509000000000000" pitchFamily="65" charset="-120"/>
                <a:ea typeface="標楷體" panose="03000509000000000000" pitchFamily="65" charset="-120"/>
              </a:rPr>
              <a:t>評選委員質疑公司加薪公告真實可靠性，廠商之投標為要約，係以意思表示為要素所為法律行為，</a:t>
            </a:r>
            <a:r>
              <a:rPr lang="zh-TW" altLang="zh-TW" sz="2900" b="0" spc="-150" dirty="0">
                <a:solidFill>
                  <a:srgbClr val="0331F7"/>
                </a:solidFill>
                <a:latin typeface="標楷體" panose="03000509000000000000" pitchFamily="65" charset="-120"/>
                <a:ea typeface="標楷體" panose="03000509000000000000" pitchFamily="65" charset="-120"/>
              </a:rPr>
              <a:t>廠商</a:t>
            </a:r>
            <a:r>
              <a:rPr lang="zh-TW" altLang="zh-TW" sz="2900" b="0" spc="-150" dirty="0">
                <a:latin typeface="標楷體" panose="03000509000000000000" pitchFamily="65" charset="-120"/>
                <a:ea typeface="標楷體" panose="03000509000000000000" pitchFamily="65" charset="-120"/>
              </a:rPr>
              <a:t>本應</a:t>
            </a:r>
            <a:r>
              <a:rPr lang="zh-TW" altLang="zh-TW" sz="2900" b="0" spc="-150" dirty="0">
                <a:solidFill>
                  <a:srgbClr val="0331F7"/>
                </a:solidFill>
                <a:latin typeface="標楷體" panose="03000509000000000000" pitchFamily="65" charset="-120"/>
                <a:ea typeface="標楷體" panose="03000509000000000000" pitchFamily="65" charset="-120"/>
              </a:rPr>
              <a:t>對</a:t>
            </a:r>
            <a:r>
              <a:rPr lang="zh-TW" altLang="zh-TW" sz="2900" b="0" spc="-150" dirty="0">
                <a:latin typeface="標楷體" panose="03000509000000000000" pitchFamily="65" charset="-120"/>
                <a:ea typeface="標楷體" panose="03000509000000000000" pitchFamily="65" charset="-120"/>
              </a:rPr>
              <a:t>其</a:t>
            </a:r>
            <a:r>
              <a:rPr lang="zh-TW" altLang="zh-TW" sz="2900" b="0" spc="-150" dirty="0">
                <a:solidFill>
                  <a:srgbClr val="0331F7"/>
                </a:solidFill>
                <a:latin typeface="標楷體" panose="03000509000000000000" pitchFamily="65" charset="-120"/>
                <a:ea typeface="標楷體" panose="03000509000000000000" pitchFamily="65" charset="-120"/>
              </a:rPr>
              <a:t>投標文件內容之真實性負責</a:t>
            </a:r>
            <a:r>
              <a:rPr lang="zh-TW" altLang="zh-TW" sz="2900" b="0" spc="-150" dirty="0">
                <a:latin typeface="標楷體" panose="03000509000000000000" pitchFamily="65" charset="-120"/>
                <a:ea typeface="標楷體" panose="03000509000000000000" pitchFamily="65" charset="-120"/>
              </a:rPr>
              <a:t>。機關審查廠商投標文件，對其內容有疑義時，得依政府採購法第</a:t>
            </a:r>
            <a:r>
              <a:rPr lang="en-US" altLang="zh-TW" sz="2900" b="0" spc="-150" dirty="0">
                <a:latin typeface="標楷體" panose="03000509000000000000" pitchFamily="65" charset="-120"/>
                <a:ea typeface="標楷體" panose="03000509000000000000" pitchFamily="65" charset="-120"/>
              </a:rPr>
              <a:t>51</a:t>
            </a:r>
            <a:r>
              <a:rPr lang="zh-TW" altLang="zh-TW" sz="2900" b="0" spc="-150" dirty="0">
                <a:latin typeface="標楷體" panose="03000509000000000000" pitchFamily="65" charset="-120"/>
                <a:ea typeface="標楷體" panose="03000509000000000000" pitchFamily="65" charset="-120"/>
              </a:rPr>
              <a:t>條第</a:t>
            </a:r>
            <a:r>
              <a:rPr lang="en-US" altLang="zh-TW" sz="2900" b="0" spc="-150" dirty="0">
                <a:latin typeface="標楷體" panose="03000509000000000000" pitchFamily="65" charset="-120"/>
                <a:ea typeface="標楷體" panose="03000509000000000000" pitchFamily="65" charset="-120"/>
              </a:rPr>
              <a:t>1</a:t>
            </a:r>
            <a:r>
              <a:rPr lang="zh-TW" altLang="zh-TW" sz="2900" b="0" spc="-150" dirty="0">
                <a:latin typeface="標楷體" panose="03000509000000000000" pitchFamily="65" charset="-120"/>
                <a:ea typeface="標楷體" panose="03000509000000000000" pitchFamily="65" charset="-120"/>
              </a:rPr>
              <a:t>項及其施行細則第</a:t>
            </a:r>
            <a:r>
              <a:rPr lang="en-US" altLang="zh-TW" sz="2900" b="0" spc="-150" dirty="0">
                <a:latin typeface="標楷體" panose="03000509000000000000" pitchFamily="65" charset="-120"/>
                <a:ea typeface="標楷體" panose="03000509000000000000" pitchFamily="65" charset="-120"/>
              </a:rPr>
              <a:t>60</a:t>
            </a:r>
            <a:r>
              <a:rPr lang="zh-TW" altLang="zh-TW" sz="2900" b="0" spc="-150" dirty="0">
                <a:latin typeface="標楷體" panose="03000509000000000000" pitchFamily="65" charset="-120"/>
                <a:ea typeface="標楷體" panose="03000509000000000000" pitchFamily="65" charset="-120"/>
              </a:rPr>
              <a:t>條規定，通知投標</a:t>
            </a:r>
            <a:r>
              <a:rPr lang="zh-TW" altLang="zh-TW" sz="2900" b="0" spc="-150" dirty="0">
                <a:solidFill>
                  <a:srgbClr val="FF0000"/>
                </a:solidFill>
                <a:latin typeface="標楷體" panose="03000509000000000000" pitchFamily="65" charset="-120"/>
                <a:ea typeface="標楷體" panose="03000509000000000000" pitchFamily="65" charset="-120"/>
              </a:rPr>
              <a:t>廠商</a:t>
            </a:r>
            <a:r>
              <a:rPr lang="zh-TW" altLang="zh-TW" sz="2900" b="0" spc="-150" dirty="0">
                <a:latin typeface="標楷體" panose="03000509000000000000" pitchFamily="65" charset="-120"/>
                <a:ea typeface="標楷體" panose="03000509000000000000" pitchFamily="65" charset="-120"/>
              </a:rPr>
              <a:t>提出</a:t>
            </a:r>
            <a:r>
              <a:rPr lang="zh-TW" altLang="zh-TW" sz="2900" b="0" spc="-150" dirty="0">
                <a:solidFill>
                  <a:srgbClr val="FF0000"/>
                </a:solidFill>
                <a:latin typeface="標楷體" panose="03000509000000000000" pitchFamily="65" charset="-120"/>
                <a:ea typeface="標楷體" panose="03000509000000000000" pitchFamily="65" charset="-120"/>
              </a:rPr>
              <a:t>說明</a:t>
            </a:r>
            <a:r>
              <a:rPr lang="zh-TW" altLang="zh-TW" sz="2900" b="0" spc="-150" dirty="0">
                <a:latin typeface="標楷體" panose="03000509000000000000" pitchFamily="65" charset="-120"/>
                <a:ea typeface="標楷體" panose="03000509000000000000" pitchFamily="65" charset="-120"/>
              </a:rPr>
              <a:t>，以</a:t>
            </a:r>
            <a:r>
              <a:rPr lang="zh-TW" altLang="zh-TW" sz="2900" b="0" spc="-150" dirty="0">
                <a:solidFill>
                  <a:srgbClr val="FF0000"/>
                </a:solidFill>
                <a:latin typeface="標楷體" panose="03000509000000000000" pitchFamily="65" charset="-120"/>
                <a:ea typeface="標楷體" panose="03000509000000000000" pitchFamily="65" charset="-120"/>
              </a:rPr>
              <a:t>確認其正確之內容</a:t>
            </a:r>
            <a:r>
              <a:rPr lang="zh-TW" altLang="zh-TW" sz="2900" b="0" spc="-150" dirty="0">
                <a:latin typeface="標楷體" panose="03000509000000000000" pitchFamily="65" charset="-120"/>
                <a:ea typeface="標楷體" panose="03000509000000000000" pitchFamily="65" charset="-120"/>
              </a:rPr>
              <a:t>，或由投標</a:t>
            </a:r>
            <a:r>
              <a:rPr lang="zh-TW" altLang="zh-TW" sz="2900" b="0" spc="-150" dirty="0">
                <a:solidFill>
                  <a:srgbClr val="FF0000"/>
                </a:solidFill>
                <a:latin typeface="標楷體" panose="03000509000000000000" pitchFamily="65" charset="-120"/>
                <a:ea typeface="標楷體" panose="03000509000000000000" pitchFamily="65" charset="-120"/>
              </a:rPr>
              <a:t>廠商自行切結真實性</a:t>
            </a:r>
            <a:r>
              <a:rPr lang="zh-TW" altLang="zh-TW" sz="2900" b="0" spc="-150" dirty="0">
                <a:latin typeface="標楷體" panose="03000509000000000000" pitchFamily="65" charset="-120"/>
                <a:ea typeface="標楷體" panose="03000509000000000000" pitchFamily="65" charset="-120"/>
              </a:rPr>
              <a:t>，不實者並自負法律責任</a:t>
            </a:r>
            <a:r>
              <a:rPr lang="zh-TW" altLang="en-US" sz="2900" b="0" spc="-150" dirty="0">
                <a:latin typeface="標楷體" panose="03000509000000000000" pitchFamily="65" charset="-120"/>
                <a:ea typeface="標楷體" panose="03000509000000000000" pitchFamily="65" charset="-120"/>
              </a:rPr>
              <a:t>。</a:t>
            </a:r>
            <a:endParaRPr lang="en-US" altLang="zh-TW" sz="29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46492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01050-7BCE-A069-9780-51C281E1754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C7EB17C-0C75-3D9D-7087-5582A8C4E010}"/>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DDB3C2FB-A577-6CCE-931A-3316A2EE2362}"/>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評選同分抽籤處理</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3</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26</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1140100136</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984250" indent="3175" algn="just">
              <a:spcBef>
                <a:spcPts val="600"/>
              </a:spcBef>
              <a:buNone/>
            </a:pPr>
            <a:r>
              <a:rPr lang="zh-TW" altLang="zh-TW" b="0" dirty="0">
                <a:solidFill>
                  <a:srgbClr val="0331F7"/>
                </a:solidFill>
                <a:latin typeface="標楷體" panose="03000509000000000000" pitchFamily="65" charset="-120"/>
                <a:ea typeface="標楷體" panose="03000509000000000000" pitchFamily="65" charset="-120"/>
              </a:rPr>
              <a:t>招標文件除載明抽籤方式</a:t>
            </a:r>
            <a:r>
              <a:rPr lang="zh-TW" altLang="zh-TW" b="0" dirty="0">
                <a:solidFill>
                  <a:srgbClr val="000000"/>
                </a:solidFill>
                <a:latin typeface="標楷體" panose="03000509000000000000" pitchFamily="65" charset="-120"/>
                <a:ea typeface="標楷體" panose="03000509000000000000" pitchFamily="65" charset="-120"/>
              </a:rPr>
              <a:t>以外，參照政府採購法第</a:t>
            </a:r>
            <a:r>
              <a:rPr lang="en-US" altLang="zh-TW" b="0" dirty="0">
                <a:solidFill>
                  <a:srgbClr val="000000"/>
                </a:solidFill>
                <a:latin typeface="標楷體" panose="03000509000000000000" pitchFamily="65" charset="-120"/>
                <a:ea typeface="標楷體" panose="03000509000000000000" pitchFamily="65" charset="-120"/>
              </a:rPr>
              <a:t>60</a:t>
            </a:r>
            <a:r>
              <a:rPr lang="zh-TW" altLang="zh-TW" b="0" dirty="0">
                <a:solidFill>
                  <a:srgbClr val="000000"/>
                </a:solidFill>
                <a:latin typeface="標楷體" panose="03000509000000000000" pitchFamily="65" charset="-120"/>
                <a:ea typeface="標楷體" panose="03000509000000000000" pitchFamily="65" charset="-120"/>
              </a:rPr>
              <a:t>條規定，併請載明辦理前</a:t>
            </a:r>
            <a:r>
              <a:rPr lang="zh-TW" altLang="zh-TW" b="0" dirty="0">
                <a:solidFill>
                  <a:srgbClr val="FF0000"/>
                </a:solidFill>
                <a:latin typeface="標楷體" panose="03000509000000000000" pitchFamily="65" charset="-120"/>
                <a:ea typeface="標楷體" panose="03000509000000000000" pitchFamily="65" charset="-120"/>
              </a:rPr>
              <a:t>通知廠商至機關指定地點抽籤，</a:t>
            </a:r>
            <a:r>
              <a:rPr lang="zh-TW" altLang="zh-TW" b="0" dirty="0">
                <a:solidFill>
                  <a:srgbClr val="000000"/>
                </a:solidFill>
                <a:latin typeface="標楷體" panose="03000509000000000000" pitchFamily="65" charset="-120"/>
                <a:ea typeface="標楷體" panose="03000509000000000000" pitchFamily="65" charset="-120"/>
              </a:rPr>
              <a:t>並由到場之廠商自行抽籤，如廠商</a:t>
            </a:r>
            <a:r>
              <a:rPr lang="zh-TW" altLang="zh-TW" b="0" dirty="0">
                <a:solidFill>
                  <a:srgbClr val="FF0000"/>
                </a:solidFill>
                <a:latin typeface="標楷體" panose="03000509000000000000" pitchFamily="65" charset="-120"/>
                <a:ea typeface="標楷體" panose="03000509000000000000" pitchFamily="65" charset="-120"/>
              </a:rPr>
              <a:t>未</a:t>
            </a:r>
            <a:r>
              <a:rPr lang="zh-TW" altLang="zh-TW" b="0" dirty="0">
                <a:solidFill>
                  <a:srgbClr val="000000"/>
                </a:solidFill>
                <a:latin typeface="標楷體" panose="03000509000000000000" pitchFamily="65" charset="-120"/>
                <a:ea typeface="標楷體" panose="03000509000000000000" pitchFamily="65" charset="-120"/>
              </a:rPr>
              <a:t>依通知時間</a:t>
            </a:r>
            <a:r>
              <a:rPr lang="zh-TW" altLang="zh-TW" b="0" dirty="0">
                <a:solidFill>
                  <a:srgbClr val="FF0000"/>
                </a:solidFill>
                <a:latin typeface="標楷體" panose="03000509000000000000" pitchFamily="65" charset="-120"/>
                <a:ea typeface="標楷體" panose="03000509000000000000" pitchFamily="65" charset="-120"/>
              </a:rPr>
              <a:t>到場</a:t>
            </a:r>
            <a:r>
              <a:rPr lang="zh-TW" altLang="zh-TW" b="0" dirty="0">
                <a:solidFill>
                  <a:srgbClr val="000000"/>
                </a:solidFill>
                <a:latin typeface="標楷體" panose="03000509000000000000" pitchFamily="65" charset="-120"/>
                <a:ea typeface="標楷體" panose="03000509000000000000" pitchFamily="65" charset="-120"/>
              </a:rPr>
              <a:t>，則由機關或採購評選委員會指定人員</a:t>
            </a:r>
            <a:r>
              <a:rPr lang="zh-TW" altLang="zh-TW" b="0" dirty="0">
                <a:solidFill>
                  <a:srgbClr val="FF0000"/>
                </a:solidFill>
                <a:latin typeface="標楷體" panose="03000509000000000000" pitchFamily="65" charset="-120"/>
                <a:ea typeface="標楷體" panose="03000509000000000000" pitchFamily="65" charset="-120"/>
              </a:rPr>
              <a:t>代為抽籤</a:t>
            </a:r>
            <a:r>
              <a:rPr lang="zh-TW" altLang="en-US" b="0" dirty="0">
                <a:latin typeface="標楷體" panose="03000509000000000000" pitchFamily="65" charset="-120"/>
                <a:ea typeface="標楷體" panose="03000509000000000000" pitchFamily="65" charset="-120"/>
              </a:rPr>
              <a:t>。</a:t>
            </a: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64788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4748A-0811-6F33-86B8-411BC589E9C3}"/>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22C4DBF1-0796-8DDF-A45A-4B2F3FC52C09}"/>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F10E00D2-5C08-969C-39BE-F6EB6A8B4E58}"/>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數行為各自處罰廠商刊登公報</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3</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4</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11301006031</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b="0" dirty="0">
                <a:latin typeface="標楷體" panose="03000509000000000000" pitchFamily="65" charset="-120"/>
                <a:ea typeface="標楷體" panose="03000509000000000000" pitchFamily="65" charset="-120"/>
              </a:rPr>
              <a:t>(1)</a:t>
            </a:r>
            <a:r>
              <a:rPr lang="zh-TW" altLang="zh-TW" b="0" dirty="0">
                <a:latin typeface="標楷體" panose="03000509000000000000" pitchFamily="65" charset="-120"/>
                <a:ea typeface="標楷體" panose="03000509000000000000" pitchFamily="65" charset="-120"/>
              </a:rPr>
              <a:t>採購法第</a:t>
            </a:r>
            <a:r>
              <a:rPr lang="en-US" altLang="zh-TW" b="0" dirty="0">
                <a:latin typeface="標楷體" panose="03000509000000000000" pitchFamily="65" charset="-120"/>
                <a:ea typeface="標楷體" panose="03000509000000000000" pitchFamily="65" charset="-120"/>
              </a:rPr>
              <a:t>101</a:t>
            </a:r>
            <a:r>
              <a:rPr lang="zh-TW" altLang="zh-TW" b="0" dirty="0">
                <a:latin typeface="標楷體" panose="03000509000000000000" pitchFamily="65" charset="-120"/>
                <a:ea typeface="標楷體" panose="03000509000000000000" pitchFamily="65" charset="-120"/>
              </a:rPr>
              <a:t>條第</a:t>
            </a:r>
            <a:r>
              <a:rPr lang="en-US" altLang="zh-TW" b="0" dirty="0">
                <a:latin typeface="標楷體" panose="03000509000000000000" pitchFamily="65" charset="-120"/>
                <a:ea typeface="標楷體" panose="03000509000000000000" pitchFamily="65" charset="-120"/>
              </a:rPr>
              <a:t>1</a:t>
            </a:r>
            <a:r>
              <a:rPr lang="zh-TW" altLang="zh-TW" b="0" dirty="0">
                <a:latin typeface="標楷體" panose="03000509000000000000" pitchFamily="65" charset="-120"/>
                <a:ea typeface="標楷體" panose="03000509000000000000" pitchFamily="65" charset="-120"/>
              </a:rPr>
              <a:t>項對廠商之通知，參照最高行政法院</a:t>
            </a:r>
            <a:r>
              <a:rPr lang="en-US" altLang="zh-TW" b="0" dirty="0">
                <a:latin typeface="標楷體" panose="03000509000000000000" pitchFamily="65" charset="-120"/>
                <a:ea typeface="標楷體" panose="03000509000000000000" pitchFamily="65" charset="-120"/>
              </a:rPr>
              <a:t>101</a:t>
            </a:r>
            <a:r>
              <a:rPr lang="zh-TW" altLang="zh-TW" b="0" dirty="0">
                <a:latin typeface="標楷體" panose="03000509000000000000" pitchFamily="65" charset="-120"/>
                <a:ea typeface="標楷體" panose="03000509000000000000" pitchFamily="65" charset="-120"/>
              </a:rPr>
              <a:t>年度</a:t>
            </a:r>
            <a:r>
              <a:rPr lang="en-US" altLang="zh-TW" b="0" dirty="0">
                <a:latin typeface="標楷體" panose="03000509000000000000" pitchFamily="65" charset="-120"/>
                <a:ea typeface="標楷體" panose="03000509000000000000" pitchFamily="65" charset="-120"/>
              </a:rPr>
              <a:t>6</a:t>
            </a:r>
            <a:r>
              <a:rPr lang="zh-TW" altLang="zh-TW" b="0" dirty="0">
                <a:latin typeface="標楷體" panose="03000509000000000000" pitchFamily="65" charset="-120"/>
                <a:ea typeface="標楷體" panose="03000509000000000000" pitchFamily="65" charset="-120"/>
              </a:rPr>
              <a:t>月份第</a:t>
            </a:r>
            <a:r>
              <a:rPr lang="en-US" altLang="zh-TW" b="0" dirty="0">
                <a:latin typeface="標楷體" panose="03000509000000000000" pitchFamily="65" charset="-120"/>
                <a:ea typeface="標楷體" panose="03000509000000000000" pitchFamily="65" charset="-120"/>
              </a:rPr>
              <a:t>1</a:t>
            </a:r>
            <a:r>
              <a:rPr lang="zh-TW" altLang="zh-TW" b="0" dirty="0">
                <a:latin typeface="標楷體" panose="03000509000000000000" pitchFamily="65" charset="-120"/>
                <a:ea typeface="標楷體" panose="03000509000000000000" pitchFamily="65" charset="-120"/>
              </a:rPr>
              <a:t>次庭長法官聯席會議決議，屬行政罰</a:t>
            </a:r>
            <a:r>
              <a:rPr lang="zh-TW" altLang="en-US" sz="2800" b="0" spc="-150" dirty="0">
                <a:latin typeface="標楷體" panose="03000509000000000000" pitchFamily="65" charset="-120"/>
                <a:ea typeface="標楷體" panose="03000509000000000000" pitchFamily="65" charset="-120"/>
              </a:rPr>
              <a:t>。</a:t>
            </a:r>
            <a:endParaRPr lang="en-US" altLang="zh-TW" sz="28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65340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11046-48DC-04E8-F3E0-0643959AE14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A02AC04-584C-E138-6198-401F3A943DC4}"/>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1FC37D43-7D8F-6B98-1E34-C101B1487647}"/>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數行為各自處罰廠商刊登公報</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800" b="0" dirty="0">
                <a:latin typeface="標楷體" panose="03000509000000000000" pitchFamily="65" charset="-120"/>
                <a:ea typeface="標楷體" panose="03000509000000000000" pitchFamily="65" charset="-120"/>
              </a:rPr>
              <a:t>(2)</a:t>
            </a:r>
            <a:r>
              <a:rPr lang="zh-TW" altLang="zh-TW" sz="2800" b="0" dirty="0">
                <a:latin typeface="標楷體" panose="03000509000000000000" pitchFamily="65" charset="-120"/>
                <a:ea typeface="標楷體" panose="03000509000000000000" pitchFamily="65" charset="-120"/>
              </a:rPr>
              <a:t>按行政罰法第</a:t>
            </a:r>
            <a:r>
              <a:rPr lang="en-US" altLang="zh-TW" sz="2800" b="0" dirty="0">
                <a:latin typeface="標楷體" panose="03000509000000000000" pitchFamily="65" charset="-120"/>
                <a:ea typeface="標楷體" panose="03000509000000000000" pitchFamily="65" charset="-120"/>
              </a:rPr>
              <a:t>25</a:t>
            </a:r>
            <a:r>
              <a:rPr lang="zh-TW" altLang="zh-TW" sz="2800" b="0" dirty="0">
                <a:latin typeface="標楷體" panose="03000509000000000000" pitchFamily="65" charset="-120"/>
                <a:ea typeface="標楷體" panose="03000509000000000000" pitchFamily="65" charset="-120"/>
              </a:rPr>
              <a:t>條規定：「數行為違反同一或不同行政法上義務之規定者，分別處罰之。」機關如發現廠商於</a:t>
            </a:r>
            <a:r>
              <a:rPr lang="zh-TW" altLang="zh-TW" sz="2800" b="0" dirty="0">
                <a:solidFill>
                  <a:srgbClr val="0331F7"/>
                </a:solidFill>
                <a:latin typeface="標楷體" panose="03000509000000000000" pitchFamily="65" charset="-120"/>
                <a:ea typeface="標楷體" panose="03000509000000000000" pitchFamily="65" charset="-120"/>
              </a:rPr>
              <a:t>不同採購案</a:t>
            </a:r>
            <a:r>
              <a:rPr lang="zh-TW" altLang="zh-TW" sz="2800" b="0" dirty="0">
                <a:latin typeface="標楷體" panose="03000509000000000000" pitchFamily="65" charset="-120"/>
                <a:ea typeface="標楷體" panose="03000509000000000000" pitchFamily="65" charset="-120"/>
              </a:rPr>
              <a:t>分別</a:t>
            </a:r>
            <a:r>
              <a:rPr lang="zh-TW" altLang="zh-TW" sz="2800" b="0" dirty="0">
                <a:solidFill>
                  <a:srgbClr val="0331F7"/>
                </a:solidFill>
                <a:latin typeface="標楷體" panose="03000509000000000000" pitchFamily="65" charset="-120"/>
                <a:ea typeface="標楷體" panose="03000509000000000000" pitchFamily="65" charset="-120"/>
              </a:rPr>
              <a:t>涉</a:t>
            </a:r>
            <a:r>
              <a:rPr lang="zh-TW" altLang="zh-TW" sz="2800" b="0" dirty="0">
                <a:latin typeface="標楷體" panose="03000509000000000000" pitchFamily="65" charset="-120"/>
                <a:ea typeface="標楷體" panose="03000509000000000000" pitchFamily="65" charset="-120"/>
              </a:rPr>
              <a:t>有採購法第</a:t>
            </a:r>
            <a:r>
              <a:rPr lang="en-US" altLang="zh-TW" sz="2800" b="0" dirty="0">
                <a:latin typeface="標楷體" panose="03000509000000000000" pitchFamily="65" charset="-120"/>
                <a:ea typeface="標楷體" panose="03000509000000000000" pitchFamily="65" charset="-120"/>
              </a:rPr>
              <a:t>101</a:t>
            </a:r>
            <a:r>
              <a:rPr lang="zh-TW" altLang="zh-TW" sz="2800" b="0" dirty="0">
                <a:latin typeface="標楷體" panose="03000509000000000000" pitchFamily="65" charset="-120"/>
                <a:ea typeface="標楷體" panose="03000509000000000000" pitchFamily="65" charset="-120"/>
              </a:rPr>
              <a:t>條</a:t>
            </a:r>
            <a:r>
              <a:rPr lang="zh-TW" altLang="zh-TW" sz="2800" b="0" dirty="0">
                <a:solidFill>
                  <a:srgbClr val="0331F7"/>
                </a:solidFill>
                <a:latin typeface="標楷體" panose="03000509000000000000" pitchFamily="65" charset="-120"/>
                <a:ea typeface="標楷體" panose="03000509000000000000" pitchFamily="65" charset="-120"/>
              </a:rPr>
              <a:t>第</a:t>
            </a:r>
            <a:r>
              <a:rPr lang="en-US" altLang="zh-TW" sz="2800" b="0" dirty="0">
                <a:solidFill>
                  <a:srgbClr val="0331F7"/>
                </a:solidFill>
                <a:latin typeface="標楷體" panose="03000509000000000000" pitchFamily="65" charset="-120"/>
                <a:ea typeface="標楷體" panose="03000509000000000000" pitchFamily="65" charset="-120"/>
              </a:rPr>
              <a:t>1</a:t>
            </a:r>
            <a:r>
              <a:rPr lang="zh-TW" altLang="zh-TW" sz="2800" b="0" dirty="0">
                <a:solidFill>
                  <a:srgbClr val="0331F7"/>
                </a:solidFill>
                <a:latin typeface="標楷體" panose="03000509000000000000" pitchFamily="65" charset="-120"/>
                <a:ea typeface="標楷體" panose="03000509000000000000" pitchFamily="65" charset="-120"/>
              </a:rPr>
              <a:t>項各款情形之一</a:t>
            </a:r>
            <a:r>
              <a:rPr lang="zh-TW" altLang="zh-TW" sz="2800" b="0" dirty="0">
                <a:latin typeface="標楷體" panose="03000509000000000000" pitchFamily="65" charset="-120"/>
                <a:ea typeface="標楷體" panose="03000509000000000000" pitchFamily="65" charset="-120"/>
              </a:rPr>
              <a:t>（例如不同採購案，皆分別違犯採購法第</a:t>
            </a:r>
            <a:r>
              <a:rPr lang="en-US" altLang="zh-TW" sz="2800" b="0" dirty="0">
                <a:latin typeface="標楷體" panose="03000509000000000000" pitchFamily="65" charset="-120"/>
                <a:ea typeface="標楷體" panose="03000509000000000000" pitchFamily="65" charset="-120"/>
              </a:rPr>
              <a:t>87</a:t>
            </a:r>
            <a:r>
              <a:rPr lang="zh-TW" altLang="zh-TW" sz="2800" b="0" dirty="0">
                <a:latin typeface="標楷體" panose="03000509000000000000" pitchFamily="65" charset="-120"/>
                <a:ea typeface="標楷體" panose="03000509000000000000" pitchFamily="65" charset="-120"/>
              </a:rPr>
              <a:t>條之罪，經第一審為有罪判決），因上開「不同採購案」之違法或違約情形，</a:t>
            </a:r>
            <a:r>
              <a:rPr lang="zh-TW" altLang="zh-TW" sz="2800" b="0" dirty="0">
                <a:solidFill>
                  <a:srgbClr val="FF0000"/>
                </a:solidFill>
                <a:latin typeface="標楷體" panose="03000509000000000000" pitchFamily="65" charset="-120"/>
                <a:ea typeface="標楷體" panose="03000509000000000000" pitchFamily="65" charset="-120"/>
              </a:rPr>
              <a:t>屬不同行為</a:t>
            </a:r>
            <a:r>
              <a:rPr lang="zh-TW" altLang="zh-TW" sz="2800" b="0" dirty="0">
                <a:latin typeface="標楷體" panose="03000509000000000000" pitchFamily="65" charset="-120"/>
                <a:ea typeface="標楷體" panose="03000509000000000000" pitchFamily="65" charset="-120"/>
              </a:rPr>
              <a:t>，依行政罰法第</a:t>
            </a:r>
            <a:r>
              <a:rPr lang="en-US" altLang="zh-TW" sz="2800" b="0" dirty="0">
                <a:latin typeface="標楷體" panose="03000509000000000000" pitchFamily="65" charset="-120"/>
                <a:ea typeface="標楷體" panose="03000509000000000000" pitchFamily="65" charset="-120"/>
              </a:rPr>
              <a:t>25</a:t>
            </a:r>
            <a:r>
              <a:rPr lang="zh-TW" altLang="zh-TW" sz="2800" b="0" dirty="0">
                <a:latin typeface="標楷體" panose="03000509000000000000" pitchFamily="65" charset="-120"/>
                <a:ea typeface="標楷體" panose="03000509000000000000" pitchFamily="65" charset="-120"/>
              </a:rPr>
              <a:t>條規定，機關應就該等不同行為之「不同案件」</a:t>
            </a:r>
            <a:r>
              <a:rPr lang="zh-TW" altLang="zh-TW" sz="2800" b="0" dirty="0">
                <a:solidFill>
                  <a:srgbClr val="FF0000"/>
                </a:solidFill>
                <a:latin typeface="標楷體" panose="03000509000000000000" pitchFamily="65" charset="-120"/>
                <a:ea typeface="標楷體" panose="03000509000000000000" pitchFamily="65" charset="-120"/>
              </a:rPr>
              <a:t>分別啟動通知程序</a:t>
            </a:r>
            <a:r>
              <a:rPr lang="zh-TW" altLang="en-US" sz="2800" b="0" spc="-150" dirty="0">
                <a:latin typeface="標楷體" panose="03000509000000000000" pitchFamily="65" charset="-120"/>
                <a:ea typeface="標楷體" panose="03000509000000000000" pitchFamily="65" charset="-120"/>
              </a:rPr>
              <a:t>。</a:t>
            </a:r>
            <a:endParaRPr lang="en-US" altLang="zh-TW" sz="28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1297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F885C-3CA3-073E-D041-DAC22F6605B4}"/>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BD345B74-2F73-AEF2-B85A-A1D77294DD4A}"/>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6FC4A928-5E4E-B5C4-CFC5-C7C8354D04E5}"/>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數行為各自處罰廠商刊登公報</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dirty="0">
                <a:latin typeface="標楷體" panose="03000509000000000000" pitchFamily="65" charset="-120"/>
                <a:ea typeface="標楷體" panose="03000509000000000000" pitchFamily="65" charset="-120"/>
              </a:rPr>
              <a:t>(3)</a:t>
            </a:r>
            <a:r>
              <a:rPr lang="zh-TW" altLang="zh-TW" sz="2900" b="0" dirty="0">
                <a:latin typeface="標楷體" panose="03000509000000000000" pitchFamily="65" charset="-120"/>
                <a:ea typeface="標楷體" panose="03000509000000000000" pitchFamily="65" charset="-120"/>
              </a:rPr>
              <a:t>案件經異議及申訴程序後，於符合採購法第</a:t>
            </a:r>
            <a:r>
              <a:rPr lang="en-US" altLang="zh-TW" sz="2900" b="0" dirty="0">
                <a:latin typeface="標楷體" panose="03000509000000000000" pitchFamily="65" charset="-120"/>
                <a:ea typeface="標楷體" panose="03000509000000000000" pitchFamily="65" charset="-120"/>
              </a:rPr>
              <a:t>102</a:t>
            </a:r>
            <a:r>
              <a:rPr lang="zh-TW" altLang="zh-TW" sz="2900" b="0" dirty="0">
                <a:latin typeface="標楷體" panose="03000509000000000000" pitchFamily="65" charset="-120"/>
                <a:ea typeface="標楷體" panose="03000509000000000000" pitchFamily="65" charset="-120"/>
              </a:rPr>
              <a:t>條第</a:t>
            </a:r>
            <a:r>
              <a:rPr lang="en-US" altLang="zh-TW" sz="2900" b="0" dirty="0">
                <a:latin typeface="標楷體" panose="03000509000000000000" pitchFamily="65" charset="-120"/>
                <a:ea typeface="標楷體" panose="03000509000000000000" pitchFamily="65" charset="-120"/>
              </a:rPr>
              <a:t>3</a:t>
            </a:r>
            <a:r>
              <a:rPr lang="zh-TW" altLang="zh-TW" sz="2900" b="0" dirty="0">
                <a:latin typeface="標楷體" panose="03000509000000000000" pitchFamily="65" charset="-120"/>
                <a:ea typeface="標楷體" panose="03000509000000000000" pitchFamily="65" charset="-120"/>
              </a:rPr>
              <a:t>項前段所定情形，機關依該項後段規定，應即將該「</a:t>
            </a:r>
            <a:r>
              <a:rPr lang="zh-TW" altLang="zh-TW" sz="2900" b="0" dirty="0">
                <a:solidFill>
                  <a:srgbClr val="FF0000"/>
                </a:solidFill>
                <a:latin typeface="標楷體" panose="03000509000000000000" pitchFamily="65" charset="-120"/>
                <a:ea typeface="標楷體" panose="03000509000000000000" pitchFamily="65" charset="-120"/>
              </a:rPr>
              <a:t>不同案件</a:t>
            </a:r>
            <a:r>
              <a:rPr lang="zh-TW" altLang="zh-TW" sz="2900" b="0" dirty="0">
                <a:latin typeface="標楷體" panose="03000509000000000000" pitchFamily="65" charset="-120"/>
                <a:ea typeface="標楷體" panose="03000509000000000000" pitchFamily="65" charset="-120"/>
              </a:rPr>
              <a:t>」之廠商名稱及相關情形</a:t>
            </a:r>
            <a:r>
              <a:rPr lang="zh-TW" altLang="zh-TW" sz="2900" b="0" dirty="0">
                <a:solidFill>
                  <a:srgbClr val="FF0000"/>
                </a:solidFill>
                <a:latin typeface="標楷體" panose="03000509000000000000" pitchFamily="65" charset="-120"/>
                <a:ea typeface="標楷體" panose="03000509000000000000" pitchFamily="65" charset="-120"/>
              </a:rPr>
              <a:t>分別刊登政府採購公報</a:t>
            </a:r>
            <a:r>
              <a:rPr lang="zh-TW" altLang="zh-TW" sz="2900" b="0" dirty="0">
                <a:latin typeface="標楷體" panose="03000509000000000000" pitchFamily="65" charset="-120"/>
                <a:ea typeface="標楷體" panose="03000509000000000000" pitchFamily="65" charset="-120"/>
              </a:rPr>
              <a:t>，並</a:t>
            </a:r>
            <a:r>
              <a:rPr lang="zh-TW" altLang="zh-TW" sz="2900" b="0" dirty="0">
                <a:solidFill>
                  <a:srgbClr val="FF0000"/>
                </a:solidFill>
                <a:latin typeface="標楷體" panose="03000509000000000000" pitchFamily="65" charset="-120"/>
                <a:ea typeface="標楷體" panose="03000509000000000000" pitchFamily="65" charset="-120"/>
              </a:rPr>
              <a:t>分別</a:t>
            </a:r>
            <a:r>
              <a:rPr lang="zh-TW" altLang="zh-TW" sz="2900" b="0" dirty="0">
                <a:latin typeface="標楷體" panose="03000509000000000000" pitchFamily="65" charset="-120"/>
                <a:ea typeface="標楷體" panose="03000509000000000000" pitchFamily="65" charset="-120"/>
              </a:rPr>
              <a:t>依採購法第</a:t>
            </a:r>
            <a:r>
              <a:rPr lang="en-US" altLang="zh-TW" sz="2900" b="0" dirty="0">
                <a:latin typeface="標楷體" panose="03000509000000000000" pitchFamily="65" charset="-120"/>
                <a:ea typeface="標楷體" panose="03000509000000000000" pitchFamily="65" charset="-120"/>
              </a:rPr>
              <a:t>103</a:t>
            </a:r>
            <a:r>
              <a:rPr lang="zh-TW" altLang="zh-TW" sz="2900" b="0" dirty="0">
                <a:latin typeface="標楷體" panose="03000509000000000000" pitchFamily="65" charset="-120"/>
                <a:ea typeface="標楷體" panose="03000509000000000000" pitchFamily="65" charset="-120"/>
              </a:rPr>
              <a:t>條第</a:t>
            </a:r>
            <a:r>
              <a:rPr lang="en-US" altLang="zh-TW" sz="2900" b="0" dirty="0">
                <a:latin typeface="標楷體" panose="03000509000000000000" pitchFamily="65" charset="-120"/>
                <a:ea typeface="標楷體" panose="03000509000000000000" pitchFamily="65" charset="-120"/>
              </a:rPr>
              <a:t>1</a:t>
            </a:r>
            <a:r>
              <a:rPr lang="zh-TW" altLang="zh-TW" sz="2900" b="0" dirty="0">
                <a:latin typeface="標楷體" panose="03000509000000000000" pitchFamily="65" charset="-120"/>
                <a:ea typeface="標楷體" panose="03000509000000000000" pitchFamily="65" charset="-120"/>
              </a:rPr>
              <a:t>項規定「自刊登之次日」</a:t>
            </a:r>
            <a:r>
              <a:rPr lang="zh-TW" altLang="zh-TW" sz="2900" b="0" dirty="0">
                <a:solidFill>
                  <a:srgbClr val="FF0000"/>
                </a:solidFill>
                <a:latin typeface="標楷體" panose="03000509000000000000" pitchFamily="65" charset="-120"/>
                <a:ea typeface="標楷體" panose="03000509000000000000" pitchFamily="65" charset="-120"/>
              </a:rPr>
              <a:t>計算停權期間</a:t>
            </a:r>
            <a:r>
              <a:rPr lang="zh-TW" altLang="zh-TW" sz="2900" b="0" dirty="0">
                <a:latin typeface="標楷體" panose="03000509000000000000" pitchFamily="65" charset="-120"/>
                <a:ea typeface="標楷體" panose="03000509000000000000" pitchFamily="65" charset="-120"/>
              </a:rPr>
              <a:t>，俾嗣後其他機關得依採購法第</a:t>
            </a:r>
            <a:r>
              <a:rPr lang="en-US" altLang="zh-TW" sz="2900" b="0" dirty="0">
                <a:latin typeface="標楷體" panose="03000509000000000000" pitchFamily="65" charset="-120"/>
                <a:ea typeface="標楷體" panose="03000509000000000000" pitchFamily="65" charset="-120"/>
              </a:rPr>
              <a:t>103</a:t>
            </a:r>
            <a:r>
              <a:rPr lang="zh-TW" altLang="zh-TW" sz="2900" b="0" dirty="0">
                <a:latin typeface="標楷體" panose="03000509000000000000" pitchFamily="65" charset="-120"/>
                <a:ea typeface="標楷體" panose="03000509000000000000" pitchFamily="65" charset="-120"/>
              </a:rPr>
              <a:t>條第</a:t>
            </a:r>
            <a:r>
              <a:rPr lang="en-US" altLang="zh-TW" sz="2900" b="0" dirty="0">
                <a:latin typeface="標楷體" panose="03000509000000000000" pitchFamily="65" charset="-120"/>
                <a:ea typeface="標楷體" panose="03000509000000000000" pitchFamily="65" charset="-120"/>
              </a:rPr>
              <a:t>1</a:t>
            </a:r>
            <a:r>
              <a:rPr lang="zh-TW" altLang="zh-TW" sz="2900" b="0" dirty="0">
                <a:latin typeface="標楷體" panose="03000509000000000000" pitchFamily="65" charset="-120"/>
                <a:ea typeface="標楷體" panose="03000509000000000000" pitchFamily="65" charset="-120"/>
              </a:rPr>
              <a:t>項第</a:t>
            </a:r>
            <a:r>
              <a:rPr lang="en-US" altLang="zh-TW" sz="2900" b="0" dirty="0">
                <a:latin typeface="標楷體" panose="03000509000000000000" pitchFamily="65" charset="-120"/>
                <a:ea typeface="標楷體" panose="03000509000000000000" pitchFamily="65" charset="-120"/>
              </a:rPr>
              <a:t>3</a:t>
            </a:r>
            <a:r>
              <a:rPr lang="zh-TW" altLang="zh-TW" sz="2900" b="0" dirty="0">
                <a:latin typeface="標楷體" panose="03000509000000000000" pitchFamily="65" charset="-120"/>
                <a:ea typeface="標楷體" panose="03000509000000000000" pitchFamily="65" charset="-120"/>
              </a:rPr>
              <a:t>款規定</a:t>
            </a:r>
            <a:r>
              <a:rPr lang="zh-TW" altLang="zh-TW" sz="2900" b="0" dirty="0">
                <a:solidFill>
                  <a:srgbClr val="FF0000"/>
                </a:solidFill>
                <a:latin typeface="標楷體" panose="03000509000000000000" pitchFamily="65" charset="-120"/>
                <a:ea typeface="標楷體" panose="03000509000000000000" pitchFamily="65" charset="-120"/>
              </a:rPr>
              <a:t>計算該廠商刊登次數</a:t>
            </a:r>
            <a:r>
              <a:rPr lang="zh-TW" altLang="zh-TW" sz="2900" b="0" dirty="0">
                <a:latin typeface="標楷體" panose="03000509000000000000" pitchFamily="65" charset="-120"/>
                <a:ea typeface="標楷體" panose="03000509000000000000" pitchFamily="65" charset="-120"/>
              </a:rPr>
              <a:t>及拒絕往來期間</a:t>
            </a:r>
            <a:r>
              <a:rPr lang="zh-TW" altLang="en-US" sz="2900" b="0" spc="-150" dirty="0">
                <a:latin typeface="標楷體" panose="03000509000000000000" pitchFamily="65" charset="-120"/>
                <a:ea typeface="標楷體" panose="03000509000000000000" pitchFamily="65" charset="-120"/>
              </a:rPr>
              <a:t>。</a:t>
            </a:r>
            <a:endParaRPr lang="en-US" altLang="zh-TW" sz="29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13335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454D1-E267-EB00-9EC1-0F46830FA09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F739CFB-A678-FF5B-E2C6-0A7E253C66C6}"/>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B435BEC0-37E8-46EB-8DA2-AEED9DFABFA3}"/>
              </a:ext>
            </a:extLst>
          </p:cNvPr>
          <p:cNvSpPr>
            <a:spLocks noChangeArrowheads="1"/>
          </p:cNvSpPr>
          <p:nvPr/>
        </p:nvSpPr>
        <p:spPr bwMode="auto">
          <a:xfrm>
            <a:off x="219075" y="960120"/>
            <a:ext cx="8280400" cy="554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解除契約回復原狀及損賠</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3</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3</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1130030052</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緣由：</a:t>
            </a:r>
            <a:endParaRPr lang="en-US" altLang="zh-TW" dirty="0">
              <a:latin typeface="標楷體" panose="03000509000000000000" pitchFamily="65" charset="-120"/>
              <a:ea typeface="標楷體" panose="03000509000000000000" pitchFamily="65" charset="-120"/>
            </a:endParaRPr>
          </a:p>
          <a:p>
            <a:pPr marL="990600" indent="-3175" algn="just">
              <a:spcBef>
                <a:spcPts val="600"/>
              </a:spcBef>
              <a:buNone/>
            </a:pPr>
            <a:r>
              <a:rPr lang="zh-TW" altLang="en-US" sz="2800" b="0" dirty="0">
                <a:latin typeface="標楷體" panose="03000509000000000000" pitchFamily="65" charset="-120"/>
                <a:ea typeface="標楷體" panose="03000509000000000000" pitchFamily="65" charset="-120"/>
              </a:rPr>
              <a:t>機關辦理</a:t>
            </a:r>
            <a:r>
              <a:rPr lang="zh-TW" altLang="zh-TW" sz="2800" b="0" dirty="0">
                <a:latin typeface="標楷體" panose="03000509000000000000" pitchFamily="65" charset="-120"/>
                <a:ea typeface="標楷體" panose="03000509000000000000" pitchFamily="65" charset="-120"/>
              </a:rPr>
              <a:t>「差勤管理系統建置採購案」</a:t>
            </a:r>
            <a:r>
              <a:rPr lang="zh-TW" altLang="en-US" sz="2800" b="0" dirty="0">
                <a:latin typeface="標楷體" panose="03000509000000000000" pitchFamily="65" charset="-120"/>
                <a:ea typeface="標楷體" panose="03000509000000000000" pitchFamily="65" charset="-120"/>
              </a:rPr>
              <a:t>，因延宕及功能不符機關需求，</a:t>
            </a:r>
            <a:r>
              <a:rPr lang="zh-TW" altLang="zh-TW" sz="2800" b="0" dirty="0">
                <a:latin typeface="標楷體" panose="03000509000000000000" pitchFamily="65" charset="-120"/>
                <a:ea typeface="標楷體" panose="03000509000000000000" pitchFamily="65" charset="-120"/>
              </a:rPr>
              <a:t>與廠商解除契約</a:t>
            </a:r>
            <a:r>
              <a:rPr lang="zh-TW" altLang="en-US" sz="2800" b="0" dirty="0">
                <a:latin typeface="標楷體" panose="03000509000000000000" pitchFamily="65" charset="-120"/>
                <a:ea typeface="標楷體" panose="03000509000000000000" pitchFamily="65" charset="-120"/>
              </a:rPr>
              <a:t>，惟</a:t>
            </a:r>
            <a:r>
              <a:rPr lang="zh-TW" altLang="zh-TW" sz="2800" b="0" dirty="0">
                <a:latin typeface="標楷體" panose="03000509000000000000" pitchFamily="65" charset="-120"/>
                <a:ea typeface="標楷體" panose="03000509000000000000" pitchFamily="65" charset="-120"/>
              </a:rPr>
              <a:t>機關伺服器配合開發已安裝「</a:t>
            </a:r>
            <a:r>
              <a:rPr lang="en-US" altLang="zh-TW" sz="2800" b="0" dirty="0">
                <a:latin typeface="標楷體" panose="03000509000000000000" pitchFamily="65" charset="-120"/>
                <a:ea typeface="標楷體" panose="03000509000000000000" pitchFamily="65" charset="-120"/>
              </a:rPr>
              <a:t>Windows </a:t>
            </a:r>
            <a:r>
              <a:rPr lang="en-US" altLang="zh-TW" sz="2800" b="0" dirty="0" err="1">
                <a:latin typeface="標楷體" panose="03000509000000000000" pitchFamily="65" charset="-120"/>
                <a:ea typeface="標楷體" panose="03000509000000000000" pitchFamily="65" charset="-120"/>
              </a:rPr>
              <a:t>Svr</a:t>
            </a:r>
            <a:r>
              <a:rPr lang="en-US" altLang="zh-TW" sz="2800" b="0" dirty="0">
                <a:latin typeface="標楷體" panose="03000509000000000000" pitchFamily="65" charset="-120"/>
                <a:ea typeface="標楷體" panose="03000509000000000000" pitchFamily="65" charset="-120"/>
              </a:rPr>
              <a:t> Std 2022 64Bit </a:t>
            </a:r>
            <a:r>
              <a:rPr lang="en-US" altLang="zh-TW" sz="2800" b="0" dirty="0" err="1">
                <a:latin typeface="標楷體" panose="03000509000000000000" pitchFamily="65" charset="-120"/>
                <a:ea typeface="標楷體" panose="03000509000000000000" pitchFamily="65" charset="-120"/>
              </a:rPr>
              <a:t>ChnTrad</a:t>
            </a:r>
            <a:r>
              <a:rPr lang="zh-TW" altLang="zh-TW" sz="2800" b="0" dirty="0">
                <a:latin typeface="標楷體" panose="03000509000000000000" pitchFamily="65" charset="-120"/>
                <a:ea typeface="標楷體" panose="03000509000000000000" pitchFamily="65" charset="-120"/>
              </a:rPr>
              <a:t>」</a:t>
            </a:r>
            <a:r>
              <a:rPr lang="en-US" altLang="zh-TW" sz="2800" b="0" dirty="0">
                <a:latin typeface="標楷體" panose="03000509000000000000" pitchFamily="65" charset="-120"/>
                <a:ea typeface="標楷體" panose="03000509000000000000" pitchFamily="65" charset="-120"/>
              </a:rPr>
              <a:t>(</a:t>
            </a:r>
            <a:r>
              <a:rPr lang="zh-TW" altLang="zh-TW" sz="2800" b="0" dirty="0">
                <a:latin typeface="標楷體" panose="03000509000000000000" pitchFamily="65" charset="-120"/>
                <a:ea typeface="標楷體" panose="03000509000000000000" pitchFamily="65" charset="-120"/>
              </a:rPr>
              <a:t>伺服器作業軟體</a:t>
            </a:r>
            <a:r>
              <a:rPr lang="en-US" altLang="zh-TW" sz="2800" b="0" dirty="0">
                <a:latin typeface="標楷體" panose="03000509000000000000" pitchFamily="65" charset="-120"/>
                <a:ea typeface="標楷體" panose="03000509000000000000" pitchFamily="65" charset="-120"/>
              </a:rPr>
              <a:t>)</a:t>
            </a:r>
            <a:r>
              <a:rPr lang="zh-TW" altLang="zh-TW" sz="2800" b="0" dirty="0">
                <a:latin typeface="標楷體" panose="03000509000000000000" pitchFamily="65" charset="-120"/>
                <a:ea typeface="標楷體" panose="03000509000000000000" pitchFamily="65" charset="-120"/>
              </a:rPr>
              <a:t>與「</a:t>
            </a:r>
            <a:r>
              <a:rPr lang="en-US" altLang="zh-TW" sz="2800" b="0" dirty="0">
                <a:latin typeface="標楷體" panose="03000509000000000000" pitchFamily="65" charset="-120"/>
                <a:ea typeface="標楷體" panose="03000509000000000000" pitchFamily="65" charset="-120"/>
              </a:rPr>
              <a:t>SQL Server 2022-1 User CAL</a:t>
            </a:r>
            <a:r>
              <a:rPr lang="zh-TW" altLang="zh-TW" sz="2800" b="0" dirty="0">
                <a:latin typeface="標楷體" panose="03000509000000000000" pitchFamily="65" charset="-120"/>
                <a:ea typeface="標楷體" panose="03000509000000000000" pitchFamily="65" charset="-120"/>
              </a:rPr>
              <a:t>、</a:t>
            </a:r>
            <a:r>
              <a:rPr lang="en-US" altLang="zh-TW" sz="2800" b="0" dirty="0">
                <a:latin typeface="標楷體" panose="03000509000000000000" pitchFamily="65" charset="-120"/>
                <a:ea typeface="標楷體" panose="03000509000000000000" pitchFamily="65" charset="-120"/>
              </a:rPr>
              <a:t>SQL Server 2022 Standard Edition</a:t>
            </a:r>
            <a:r>
              <a:rPr lang="zh-TW" altLang="zh-TW" sz="2800" b="0" dirty="0">
                <a:latin typeface="標楷體" panose="03000509000000000000" pitchFamily="65" charset="-120"/>
                <a:ea typeface="標楷體" panose="03000509000000000000" pitchFamily="65" charset="-120"/>
              </a:rPr>
              <a:t>」</a:t>
            </a:r>
            <a:r>
              <a:rPr lang="en-US" altLang="zh-TW" sz="2800" b="0" dirty="0">
                <a:latin typeface="標楷體" panose="03000509000000000000" pitchFamily="65" charset="-120"/>
                <a:ea typeface="標楷體" panose="03000509000000000000" pitchFamily="65" charset="-120"/>
              </a:rPr>
              <a:t>(</a:t>
            </a:r>
            <a:r>
              <a:rPr lang="zh-TW" altLang="zh-TW" sz="2800" b="0" dirty="0">
                <a:latin typeface="標楷體" panose="03000509000000000000" pitchFamily="65" charset="-120"/>
                <a:ea typeface="標楷體" panose="03000509000000000000" pitchFamily="65" charset="-120"/>
              </a:rPr>
              <a:t>資料庫軟體</a:t>
            </a:r>
            <a:r>
              <a:rPr lang="en-US" altLang="zh-TW" sz="2800" b="0" dirty="0">
                <a:latin typeface="標楷體" panose="03000509000000000000" pitchFamily="65" charset="-120"/>
                <a:ea typeface="標楷體" panose="03000509000000000000" pitchFamily="65" charset="-120"/>
              </a:rPr>
              <a:t>2</a:t>
            </a:r>
            <a:r>
              <a:rPr lang="zh-TW" altLang="zh-TW" sz="2800" b="0" dirty="0">
                <a:latin typeface="標楷體" panose="03000509000000000000" pitchFamily="65" charset="-120"/>
                <a:ea typeface="標楷體" panose="03000509000000000000" pitchFamily="65" charset="-120"/>
              </a:rPr>
              <a:t>組</a:t>
            </a:r>
            <a:r>
              <a:rPr lang="en-US" altLang="zh-TW" sz="2800" b="0" dirty="0">
                <a:latin typeface="標楷體" panose="03000509000000000000" pitchFamily="65" charset="-120"/>
                <a:ea typeface="標楷體" panose="03000509000000000000" pitchFamily="65" charset="-120"/>
              </a:rPr>
              <a:t>)</a:t>
            </a:r>
            <a:r>
              <a:rPr lang="zh-TW" altLang="zh-TW" sz="2800" b="0" dirty="0">
                <a:latin typeface="標楷體" panose="03000509000000000000" pitchFamily="65" charset="-120"/>
                <a:ea typeface="標楷體" panose="03000509000000000000" pitchFamily="65" charset="-120"/>
              </a:rPr>
              <a:t>，上開軟體因已安裝於伺服器，授權無法移轉予廠商，故廠商要求</a:t>
            </a:r>
            <a:r>
              <a:rPr lang="zh-TW" altLang="en-US" sz="2800" b="0" dirty="0">
                <a:latin typeface="標楷體" panose="03000509000000000000" pitchFamily="65" charset="-120"/>
                <a:ea typeface="標楷體" panose="03000509000000000000" pitchFamily="65" charset="-120"/>
              </a:rPr>
              <a:t>機關</a:t>
            </a:r>
            <a:r>
              <a:rPr lang="zh-TW" altLang="zh-TW" sz="2800" b="0" dirty="0">
                <a:latin typeface="標楷體" panose="03000509000000000000" pitchFamily="65" charset="-120"/>
                <a:ea typeface="標楷體" panose="03000509000000000000" pitchFamily="65" charset="-120"/>
              </a:rPr>
              <a:t>償付無法回復原狀之作業系統</a:t>
            </a:r>
            <a:r>
              <a:rPr lang="en-US" altLang="zh-TW" sz="2800" b="0" dirty="0">
                <a:latin typeface="標楷體" panose="03000509000000000000" pitchFamily="65" charset="-120"/>
                <a:ea typeface="標楷體" panose="03000509000000000000" pitchFamily="65" charset="-120"/>
              </a:rPr>
              <a:t>1</a:t>
            </a:r>
            <a:r>
              <a:rPr lang="zh-TW" altLang="zh-TW" sz="2800" b="0" dirty="0">
                <a:latin typeface="標楷體" panose="03000509000000000000" pitchFamily="65" charset="-120"/>
                <a:ea typeface="標楷體" panose="03000509000000000000" pitchFamily="65" charset="-120"/>
              </a:rPr>
              <a:t>套及資料庫軟體</a:t>
            </a:r>
            <a:r>
              <a:rPr lang="en-US" altLang="zh-TW" sz="2800" b="0" dirty="0">
                <a:latin typeface="標楷體" panose="03000509000000000000" pitchFamily="65" charset="-120"/>
                <a:ea typeface="標楷體" panose="03000509000000000000" pitchFamily="65" charset="-120"/>
              </a:rPr>
              <a:t>2</a:t>
            </a:r>
            <a:r>
              <a:rPr lang="zh-TW" altLang="zh-TW" sz="2800" b="0" dirty="0">
                <a:latin typeface="標楷體" panose="03000509000000000000" pitchFamily="65" charset="-120"/>
                <a:ea typeface="標楷體" panose="03000509000000000000" pitchFamily="65" charset="-120"/>
              </a:rPr>
              <a:t>組費用。</a:t>
            </a:r>
            <a:endParaRPr lang="en-US" altLang="zh-TW" sz="2800" b="0" dirty="0">
              <a:latin typeface="標楷體" panose="03000509000000000000" pitchFamily="65" charset="-120"/>
              <a:ea typeface="標楷體" panose="03000509000000000000" pitchFamily="65" charset="-120"/>
            </a:endParaRPr>
          </a:p>
          <a:p>
            <a:pPr marL="898525" indent="88900" algn="just">
              <a:spcBef>
                <a:spcPts val="600"/>
              </a:spcBef>
              <a:buNone/>
            </a:pPr>
            <a:endParaRPr lang="en-US" altLang="zh-TW" sz="28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9884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D8B2-C48B-7069-B8C2-6B46341DAF2A}"/>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9100F95-C3FB-15FA-5C8A-5D03719AE702}"/>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1D847EBF-ED06-4BF5-CFE7-10B6AF57B99E}"/>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解除契約回復原狀及損賠</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(1)</a:t>
            </a: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民法第</a:t>
            </a:r>
            <a:r>
              <a:rPr lang="en-US" altLang="zh-TW" sz="3000" b="0" spc="-150" dirty="0">
                <a:latin typeface="標楷體" panose="03000509000000000000" pitchFamily="65" charset="-120"/>
                <a:ea typeface="標楷體" panose="03000509000000000000" pitchFamily="65" charset="-120"/>
                <a:cs typeface="Times New Roman" panose="02020603050405020304" pitchFamily="18" charset="0"/>
              </a:rPr>
              <a:t>259</a:t>
            </a: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3000" b="0" spc="-150" dirty="0">
                <a:latin typeface="標楷體" panose="03000509000000000000" pitchFamily="65" charset="-120"/>
                <a:ea typeface="標楷體" panose="03000509000000000000" pitchFamily="65" charset="-120"/>
                <a:cs typeface="Times New Roman" panose="02020603050405020304" pitchFamily="18" charset="0"/>
              </a:rPr>
              <a:t>1</a:t>
            </a: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項規定：「契約解除時，當事人雙方回復原狀之義務，除法律另有規定或契約另有訂定外，依左列之規定：一、由他方所受領之給付物，應返還之；</a:t>
            </a:r>
            <a:r>
              <a:rPr lang="en-US" altLang="zh-TW" sz="3000" b="0" spc="-15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三、受領之給付為勞務或為物之使用者，應照受領時之價額，以金錢償還之；</a:t>
            </a:r>
            <a:r>
              <a:rPr lang="en-US" altLang="zh-TW" sz="3000" b="0" spc="-15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六、應返還之物有毀損、滅失或因其他事由，致不能返還者，應償還其價額。」前開規定，依學說及</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3777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16A4-A08B-8CD3-1DD1-D245D0E1EB0A}"/>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C332ABDB-63E5-C100-2DBE-587D6468A648}"/>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69192F97-71D5-2D74-924D-168C2BE12D0D}"/>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解除契約回復原狀及損賠</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431925" indent="0" algn="just">
              <a:spcBef>
                <a:spcPts val="600"/>
              </a:spcBef>
              <a:buNone/>
            </a:pP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實務有</a:t>
            </a:r>
            <a:r>
              <a:rPr lang="zh-TW" altLang="zh-TW" sz="3000" b="0" spc="-150" dirty="0">
                <a:solidFill>
                  <a:srgbClr val="0331F7"/>
                </a:solidFill>
                <a:latin typeface="標楷體" panose="03000509000000000000" pitchFamily="65" charset="-120"/>
                <a:ea typeface="標楷體" panose="03000509000000000000" pitchFamily="65" charset="-120"/>
                <a:cs typeface="Times New Roman" panose="02020603050405020304" pitchFamily="18" charset="0"/>
              </a:rPr>
              <a:t>不當得利</a:t>
            </a: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之性質，即受領人</a:t>
            </a:r>
            <a:r>
              <a:rPr lang="zh-TW" altLang="zh-TW" sz="3000" b="0" spc="-15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無保有受領物法律上之原因，應依該條規定返還</a:t>
            </a:r>
            <a:r>
              <a:rPr lang="zh-TW" altLang="zh-TW" sz="3000" b="0" spc="-15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000" b="0" spc="-150" dirty="0">
                <a:latin typeface="標楷體" panose="03000509000000000000" pitchFamily="65" charset="-120"/>
                <a:ea typeface="標楷體" panose="03000509000000000000" pitchFamily="65" charset="-120"/>
                <a:cs typeface="Times New Roman" panose="02020603050405020304" pitchFamily="18" charset="0"/>
              </a:rPr>
              <a:t>本會資</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訊服務採購契約範本第</a:t>
            </a:r>
            <a:r>
              <a:rPr lang="en-US" altLang="zh-TW" sz="3000" b="0" dirty="0">
                <a:latin typeface="標楷體" panose="03000509000000000000" pitchFamily="65" charset="-120"/>
                <a:ea typeface="標楷體" panose="03000509000000000000" pitchFamily="65" charset="-120"/>
                <a:cs typeface="Times New Roman" panose="02020603050405020304" pitchFamily="18" charset="0"/>
              </a:rPr>
              <a:t>18</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條第（一）款所稱損失，係指廠商因解除或終止契約時之損失，兩者尚有不同。爰此，個案契約解除時，除契約另有約定外，</a:t>
            </a:r>
            <a:r>
              <a:rPr lang="zh-TW" altLang="en-US" sz="30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機關</a:t>
            </a:r>
            <a:r>
              <a:rPr lang="zh-TW" altLang="zh-TW" sz="30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與廠商均負回復原狀之義務</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3000" b="0" dirty="0">
              <a:latin typeface="標楷體" panose="03000509000000000000" pitchFamily="65" charset="-120"/>
              <a:ea typeface="標楷體" panose="03000509000000000000" pitchFamily="65" charset="-120"/>
              <a:cs typeface="Times New Roman" panose="02020603050405020304" pitchFamily="18" charset="0"/>
            </a:endParaRPr>
          </a:p>
          <a:p>
            <a:pPr marL="1431925" indent="-533400" algn="just">
              <a:spcBef>
                <a:spcPts val="600"/>
              </a:spcBef>
              <a:buNone/>
            </a:pPr>
            <a:r>
              <a:rPr lang="en-US" altLang="zh-TW" sz="3000" b="0" dirty="0">
                <a:latin typeface="標楷體" panose="03000509000000000000" pitchFamily="65" charset="-120"/>
                <a:ea typeface="標楷體" panose="03000509000000000000" pitchFamily="65" charset="-120"/>
                <a:cs typeface="Times New Roman" panose="02020603050405020304" pitchFamily="18" charset="0"/>
              </a:rPr>
              <a:t>(2)</a:t>
            </a:r>
            <a:r>
              <a:rPr lang="zh-TW" altLang="zh-TW" sz="3000" b="0" dirty="0">
                <a:solidFill>
                  <a:srgbClr val="0331F7"/>
                </a:solidFill>
                <a:latin typeface="標楷體" panose="03000509000000000000" pitchFamily="65" charset="-120"/>
                <a:ea typeface="標楷體" panose="03000509000000000000" pitchFamily="65" charset="-120"/>
                <a:cs typeface="Times New Roman" panose="02020603050405020304" pitchFamily="18" charset="0"/>
              </a:rPr>
              <a:t>機關主張</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因本案延宕</a:t>
            </a:r>
            <a:r>
              <a:rPr lang="zh-TW" altLang="zh-TW" sz="3000" b="0" dirty="0">
                <a:solidFill>
                  <a:srgbClr val="0331F7"/>
                </a:solidFill>
                <a:latin typeface="標楷體" panose="03000509000000000000" pitchFamily="65" charset="-120"/>
                <a:ea typeface="標楷體" panose="03000509000000000000" pitchFamily="65" charset="-120"/>
                <a:cs typeface="Times New Roman" panose="02020603050405020304" pitchFamily="18" charset="0"/>
              </a:rPr>
              <a:t>未獲任何利益</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，且原訂系統預期功能</a:t>
            </a:r>
            <a:r>
              <a:rPr lang="zh-TW" altLang="zh-TW" sz="3000" b="0"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無法順利運作</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，致</a:t>
            </a:r>
            <a:r>
              <a:rPr lang="zh-TW" altLang="zh-TW" sz="3000" b="0"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影</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3944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341D58D9-7E9E-4975-8376-E419DF34FC7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採購評選委員會組織準則</a:t>
            </a:r>
          </a:p>
        </p:txBody>
      </p:sp>
      <p:sp>
        <p:nvSpPr>
          <p:cNvPr id="4" name="Rectangle 3">
            <a:extLst>
              <a:ext uri="{FF2B5EF4-FFF2-40B4-BE49-F238E27FC236}">
                <a16:creationId xmlns:a16="http://schemas.microsoft.com/office/drawing/2014/main" id="{30233E48-8B92-4E31-A89D-D06C1EB9B0CC}"/>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804863" indent="0" rtl="0">
              <a:spcBef>
                <a:spcPts val="600"/>
              </a:spcBef>
              <a:buNone/>
            </a:pPr>
            <a:r>
              <a:rPr lang="zh-TW" altLang="zh-TW" sz="3000" dirty="0">
                <a:latin typeface="標楷體" panose="03000509000000000000" pitchFamily="65" charset="-120"/>
                <a:ea typeface="標楷體" panose="03000509000000000000" pitchFamily="65" charset="-120"/>
              </a:rPr>
              <a:t>最有利標之評選項目及子項，得就下列事項擇定之：</a:t>
            </a:r>
            <a:r>
              <a:rPr lang="en-US" altLang="zh-TW" sz="3000" dirty="0">
                <a:latin typeface="標楷體" panose="03000509000000000000" pitchFamily="65" charset="-120"/>
                <a:ea typeface="標楷體" panose="03000509000000000000" pitchFamily="65" charset="-120"/>
              </a:rPr>
              <a:t>(§5)</a:t>
            </a:r>
          </a:p>
          <a:p>
            <a:pPr marL="1520825" indent="-715963" algn="just" rtl="0">
              <a:buNone/>
            </a:pPr>
            <a:r>
              <a:rPr lang="zh-TW" altLang="en-US" sz="3000" dirty="0">
                <a:latin typeface="標楷體" panose="03000509000000000000" pitchFamily="65" charset="-120"/>
                <a:ea typeface="標楷體" panose="03000509000000000000" pitchFamily="65" charset="-120"/>
              </a:rPr>
              <a:t>一、技術。如技術規格性能、</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環境保護程度、</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、自然生態保育、</a:t>
            </a:r>
            <a:r>
              <a:rPr lang="zh-TW" altLang="en-US" sz="3000" u="sng" dirty="0">
                <a:solidFill>
                  <a:srgbClr val="FF0000"/>
                </a:solidFill>
                <a:latin typeface="標楷體" panose="03000509000000000000" pitchFamily="65" charset="-120"/>
                <a:ea typeface="標楷體" panose="03000509000000000000" pitchFamily="65" charset="-120"/>
              </a:rPr>
              <a:t>減少溫室氣體排放</a:t>
            </a:r>
            <a:r>
              <a:rPr lang="zh-TW" altLang="en-US" sz="3000" dirty="0">
                <a:latin typeface="標楷體" panose="03000509000000000000" pitchFamily="65" charset="-120"/>
                <a:ea typeface="標楷體" panose="03000509000000000000" pitchFamily="65" charset="-120"/>
              </a:rPr>
              <a:t>、考量弱勢使用者之需要、計畫之完整性或對本採購之瞭解程度等。</a:t>
            </a:r>
            <a:endParaRPr lang="en-US" altLang="zh-TW" sz="3000" dirty="0">
              <a:latin typeface="標楷體" panose="03000509000000000000" pitchFamily="65" charset="-120"/>
              <a:ea typeface="標楷體" panose="03000509000000000000" pitchFamily="65" charset="-120"/>
            </a:endParaRPr>
          </a:p>
          <a:p>
            <a:pPr marL="1520825" indent="-715963" algn="just" rtl="0">
              <a:spcBef>
                <a:spcPts val="600"/>
              </a:spcBef>
              <a:buNone/>
            </a:pPr>
            <a:r>
              <a:rPr lang="zh-TW" altLang="en-US" sz="3000" dirty="0">
                <a:latin typeface="標楷體" panose="03000509000000000000" pitchFamily="65" charset="-120"/>
                <a:ea typeface="標楷體" panose="03000509000000000000" pitchFamily="65" charset="-120"/>
              </a:rPr>
              <a:t>六、過去履約績效。如履約紀錄、</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a:t>
            </a:r>
            <a:r>
              <a:rPr lang="zh-TW" altLang="en-US" sz="3000" u="sng" dirty="0">
                <a:solidFill>
                  <a:srgbClr val="FF0000"/>
                </a:solidFill>
                <a:latin typeface="標楷體" panose="03000509000000000000" pitchFamily="65" charset="-120"/>
                <a:ea typeface="標楷體" panose="03000509000000000000" pitchFamily="65" charset="-120"/>
              </a:rPr>
              <a:t>投標廠商負責人或以其為負責人之其他廠商遭機關依本法第一百零二條第三項規定刊登政府採購公報等情形</a:t>
            </a:r>
            <a:r>
              <a:rPr lang="zh-TW" altLang="en-US" sz="3000" dirty="0">
                <a:latin typeface="標楷體" panose="03000509000000000000" pitchFamily="65" charset="-120"/>
                <a:ea typeface="標楷體" panose="03000509000000000000" pitchFamily="65" charset="-120"/>
              </a:rPr>
              <a:t>。</a:t>
            </a:r>
          </a:p>
          <a:p>
            <a:pPr marL="0" lvl="1" indent="452438" algn="just" eaLnBrk="1" hangingPunct="1">
              <a:spcBef>
                <a:spcPts val="600"/>
              </a:spcBef>
              <a:buClr>
                <a:schemeClr val="accent1"/>
              </a:buClr>
              <a:buSzPct val="90000"/>
              <a:buNone/>
            </a:pPr>
            <a:endParaRPr lang="en-US" altLang="zh-TW" b="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09124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32CEB-A0F5-A8BF-35FA-7A1C31867A49}"/>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0D3B6BE8-E9E9-1CC7-1C5D-0DA8A68F9A3C}"/>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782422C4-B870-922B-0A04-E893AEEA716F}"/>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解除契約回復原狀及損賠</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431925" indent="-533400" algn="just">
              <a:spcBef>
                <a:spcPts val="600"/>
              </a:spcBef>
              <a:buNone/>
            </a:pPr>
            <a:r>
              <a:rPr lang="en-US" altLang="zh-TW" sz="3000" b="0"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3000" b="0"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響機關權益</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，倘尚需額外支付費用是否合理等節，尚</a:t>
            </a:r>
            <a:r>
              <a:rPr lang="zh-TW" altLang="zh-TW" sz="30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不影響</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契約雙方依民法第</a:t>
            </a:r>
            <a:r>
              <a:rPr lang="en-US" altLang="zh-TW" sz="3000" b="0" dirty="0">
                <a:latin typeface="標楷體" panose="03000509000000000000" pitchFamily="65" charset="-120"/>
                <a:ea typeface="標楷體" panose="03000509000000000000" pitchFamily="65" charset="-120"/>
                <a:cs typeface="Times New Roman" panose="02020603050405020304" pitchFamily="18" charset="0"/>
              </a:rPr>
              <a:t>259</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條規定於契約</a:t>
            </a:r>
            <a:r>
              <a:rPr lang="zh-TW" altLang="zh-TW" sz="30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解除時互負回復原狀之義務</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，惟機關如認</a:t>
            </a:r>
            <a:r>
              <a:rPr lang="zh-TW" altLang="zh-TW" sz="30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受</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有</a:t>
            </a:r>
            <a:r>
              <a:rPr lang="zh-TW" altLang="zh-TW" sz="30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損害</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，得依個案實際情形依契約約定、法律規定</a:t>
            </a:r>
            <a:r>
              <a:rPr lang="zh-TW" altLang="zh-TW" sz="3000"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請求損害賠償</a:t>
            </a:r>
            <a:r>
              <a:rPr lang="zh-TW" altLang="zh-TW" sz="3000" b="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3000" b="0" dirty="0">
              <a:latin typeface="標楷體" panose="03000509000000000000" pitchFamily="65" charset="-120"/>
              <a:ea typeface="標楷體" panose="03000509000000000000" pitchFamily="65" charset="-120"/>
            </a:endParaRPr>
          </a:p>
          <a:p>
            <a:pPr marL="1609725" indent="-622300" algn="just">
              <a:spcBef>
                <a:spcPts val="600"/>
              </a:spcBef>
              <a:buNone/>
            </a:pP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2406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CA113-3BA9-B523-17B1-1E24F97EB2E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77ACB35-862A-205E-8E33-B0FB60615EEA}"/>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786D47E4-723C-A83B-FBF9-E81BC1E384B4}"/>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進口物品查證機制</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114</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2</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18</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1140002465</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(1)</a:t>
            </a:r>
            <a:r>
              <a:rPr lang="zh-TW" altLang="zh-TW" sz="3000" b="0" dirty="0">
                <a:latin typeface="標楷體" panose="03000509000000000000" pitchFamily="65" charset="-120"/>
                <a:ea typeface="標楷體" panose="03000509000000000000" pitchFamily="65" charset="-120"/>
              </a:rPr>
              <a:t>財物採購契約範本增訂「政府採購進口報單資訊查證機制」</a:t>
            </a:r>
            <a:r>
              <a:rPr lang="zh-TW" altLang="en-US" sz="3000" b="0" dirty="0">
                <a:latin typeface="標楷體" panose="03000509000000000000" pitchFamily="65" charset="-120"/>
                <a:ea typeface="標楷體" panose="03000509000000000000" pitchFamily="65" charset="-120"/>
              </a:rPr>
              <a:t>，</a:t>
            </a:r>
            <a:r>
              <a:rPr lang="zh-TW" altLang="zh-TW" sz="3000" b="0" dirty="0">
                <a:latin typeface="標楷體" panose="03000509000000000000" pitchFamily="65" charset="-120"/>
                <a:ea typeface="標楷體" panose="03000509000000000000" pitchFamily="65" charset="-120"/>
              </a:rPr>
              <a:t>訂有原產地限制之進口貨品之查證</a:t>
            </a:r>
            <a:r>
              <a:rPr lang="zh-TW" altLang="en-US" sz="3000" b="0" spc="-150" dirty="0">
                <a:latin typeface="標楷體" panose="03000509000000000000" pitchFamily="65" charset="-120"/>
                <a:ea typeface="標楷體" panose="03000509000000000000" pitchFamily="65" charset="-120"/>
              </a:rPr>
              <a:t>。</a:t>
            </a:r>
            <a:endParaRPr lang="en-US" altLang="zh-TW" sz="3000" b="0" spc="-15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spc="-150" dirty="0">
                <a:latin typeface="標楷體" panose="03000509000000000000" pitchFamily="65" charset="-120"/>
                <a:ea typeface="標楷體" panose="03000509000000000000" pitchFamily="65" charset="-120"/>
              </a:rPr>
              <a:t>(2)</a:t>
            </a:r>
            <a:r>
              <a:rPr lang="zh-TW" altLang="en-US" sz="3000" b="0" dirty="0">
                <a:latin typeface="標楷體" panose="03000509000000000000" pitchFamily="65" charset="-120"/>
                <a:ea typeface="標楷體" panose="03000509000000000000" pitchFamily="65" charset="-120"/>
              </a:rPr>
              <a:t>廠商向</a:t>
            </a:r>
            <a:r>
              <a:rPr lang="zh-TW" altLang="zh-TW" sz="3000" b="0" dirty="0">
                <a:latin typeface="標楷體" panose="03000509000000000000" pitchFamily="65" charset="-120"/>
                <a:ea typeface="標楷體" panose="03000509000000000000" pitchFamily="65" charset="-120"/>
              </a:rPr>
              <a:t>財政部關務署進口地海關申請（紙本或電子方式）核發進口報單副本逕送採購機關，併作為本採購案履約管理及驗收之文件</a:t>
            </a:r>
            <a:r>
              <a:rPr lang="zh-TW" altLang="en-US" sz="3000" b="0" spc="-15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196967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FE43-239B-E6A4-F10D-B2CFFA4031B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19CA77C4-7937-5F36-3018-BD6D112B8FEA}"/>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6BC40F68-E40A-EFBA-1E46-546B34357BC0}"/>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進口物品查證機制</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查證方式：</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dirty="0">
                <a:latin typeface="標楷體" panose="03000509000000000000" pitchFamily="65" charset="-120"/>
                <a:ea typeface="標楷體" panose="03000509000000000000" pitchFamily="65" charset="-120"/>
              </a:rPr>
              <a:t>(1)</a:t>
            </a:r>
            <a:r>
              <a:rPr lang="zh-TW" altLang="zh-TW" sz="2900" dirty="0">
                <a:solidFill>
                  <a:srgbClr val="0000FF"/>
                </a:solidFill>
                <a:latin typeface="標楷體" panose="03000509000000000000" pitchFamily="65" charset="-120"/>
                <a:ea typeface="標楷體" panose="03000509000000000000" pitchFamily="65" charset="-120"/>
              </a:rPr>
              <a:t>紙本申請</a:t>
            </a:r>
            <a:r>
              <a:rPr lang="zh-TW" altLang="zh-TW" sz="2900" b="0" dirty="0">
                <a:latin typeface="標楷體" panose="03000509000000000000" pitchFamily="65" charset="-120"/>
                <a:ea typeface="標楷體" panose="03000509000000000000" pitchFamily="65" charset="-120"/>
              </a:rPr>
              <a:t>：由申請人</a:t>
            </a:r>
            <a:r>
              <a:rPr lang="en-US" altLang="zh-TW" sz="2900" b="0" dirty="0">
                <a:latin typeface="標楷體" panose="03000509000000000000" pitchFamily="65" charset="-120"/>
                <a:ea typeface="標楷體" panose="03000509000000000000" pitchFamily="65" charset="-120"/>
              </a:rPr>
              <a:t>(</a:t>
            </a:r>
            <a:r>
              <a:rPr lang="zh-TW" altLang="zh-TW" sz="2900" b="0" dirty="0">
                <a:latin typeface="標楷體" panose="03000509000000000000" pitchFamily="65" charset="-120"/>
                <a:ea typeface="標楷體" panose="03000509000000000000" pitchFamily="65" charset="-120"/>
              </a:rPr>
              <a:t>具適法申請取得報關資料資格者</a:t>
            </a:r>
            <a:r>
              <a:rPr lang="en-US" altLang="zh-TW" sz="2900" b="0" dirty="0">
                <a:latin typeface="標楷體" panose="03000509000000000000" pitchFamily="65" charset="-120"/>
                <a:ea typeface="標楷體" panose="03000509000000000000" pitchFamily="65" charset="-120"/>
              </a:rPr>
              <a:t>)</a:t>
            </a:r>
            <a:r>
              <a:rPr lang="zh-TW" altLang="zh-TW" sz="2900" b="0" dirty="0">
                <a:latin typeface="標楷體" panose="03000509000000000000" pitchFamily="65" charset="-120"/>
                <a:ea typeface="標楷體" panose="03000509000000000000" pitchFamily="65" charset="-120"/>
              </a:rPr>
              <a:t>依財政部關務署規定，提出紙本申請，並由</a:t>
            </a:r>
            <a:r>
              <a:rPr lang="zh-TW" altLang="zh-TW" sz="2900" dirty="0">
                <a:solidFill>
                  <a:srgbClr val="FF0000"/>
                </a:solidFill>
                <a:latin typeface="標楷體" panose="03000509000000000000" pitchFamily="65" charset="-120"/>
                <a:ea typeface="標楷體" panose="03000509000000000000" pitchFamily="65" charset="-120"/>
              </a:rPr>
              <a:t>海關核發後逕寄送至採購機關</a:t>
            </a:r>
            <a:r>
              <a:rPr lang="zh-TW" altLang="en-US" sz="2900" b="0" spc="-150" dirty="0">
                <a:latin typeface="標楷體" panose="03000509000000000000" pitchFamily="65" charset="-120"/>
                <a:ea typeface="標楷體" panose="03000509000000000000" pitchFamily="65" charset="-120"/>
              </a:rPr>
              <a:t>。</a:t>
            </a:r>
            <a:endParaRPr lang="en-US" altLang="zh-TW" sz="2900" b="0" spc="-15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spc="-150" dirty="0">
                <a:latin typeface="標楷體" panose="03000509000000000000" pitchFamily="65" charset="-120"/>
                <a:ea typeface="標楷體" panose="03000509000000000000" pitchFamily="65" charset="-120"/>
              </a:rPr>
              <a:t>(2)</a:t>
            </a:r>
            <a:r>
              <a:rPr lang="zh-TW" altLang="zh-TW" sz="2900" spc="-150" dirty="0">
                <a:solidFill>
                  <a:srgbClr val="0000FF"/>
                </a:solidFill>
                <a:latin typeface="標楷體" panose="03000509000000000000" pitchFamily="65" charset="-120"/>
                <a:ea typeface="標楷體" panose="03000509000000000000" pitchFamily="65" charset="-120"/>
              </a:rPr>
              <a:t>電子申請</a:t>
            </a:r>
            <a:r>
              <a:rPr lang="zh-TW" altLang="zh-TW" sz="2900" b="0" spc="-150" dirty="0">
                <a:latin typeface="標楷體" panose="03000509000000000000" pitchFamily="65" charset="-120"/>
                <a:ea typeface="標楷體" panose="03000509000000000000" pitchFamily="65" charset="-120"/>
              </a:rPr>
              <a:t>：由申請人依財政部關務署規定，提出線上申請，取得</a:t>
            </a:r>
            <a:r>
              <a:rPr lang="zh-TW" altLang="zh-TW" sz="2900" spc="-150" dirty="0">
                <a:solidFill>
                  <a:srgbClr val="FF0000"/>
                </a:solidFill>
                <a:latin typeface="標楷體" panose="03000509000000000000" pitchFamily="65" charset="-120"/>
                <a:ea typeface="標楷體" panose="03000509000000000000" pitchFamily="65" charset="-120"/>
              </a:rPr>
              <a:t>一次性驗證碼</a:t>
            </a:r>
            <a:r>
              <a:rPr lang="zh-TW" altLang="zh-TW" sz="2900" b="0" spc="-150" dirty="0">
                <a:latin typeface="標楷體" panose="03000509000000000000" pitchFamily="65" charset="-120"/>
                <a:ea typeface="標楷體" panose="03000509000000000000" pitchFamily="65" charset="-120"/>
              </a:rPr>
              <a:t>（得下載一次報單副本）後，配合採購機關於</a:t>
            </a:r>
            <a:r>
              <a:rPr lang="zh-TW" altLang="zh-TW" sz="2900" spc="-150" dirty="0">
                <a:solidFill>
                  <a:srgbClr val="0000FF"/>
                </a:solidFill>
                <a:latin typeface="標楷體" panose="03000509000000000000" pitchFamily="65" charset="-120"/>
                <a:ea typeface="標楷體" panose="03000509000000000000" pitchFamily="65" charset="-120"/>
              </a:rPr>
              <a:t>指定查驗地點</a:t>
            </a:r>
            <a:r>
              <a:rPr lang="zh-TW" altLang="zh-TW" sz="2900" b="0" spc="-150" dirty="0">
                <a:latin typeface="標楷體" panose="03000509000000000000" pitchFamily="65" charset="-120"/>
                <a:ea typeface="標楷體" panose="03000509000000000000" pitchFamily="65" charset="-120"/>
              </a:rPr>
              <a:t>，以讀卡機及可</a:t>
            </a:r>
            <a:r>
              <a:rPr lang="zh-TW" altLang="zh-TW" sz="2900" spc="-150" dirty="0">
                <a:solidFill>
                  <a:srgbClr val="0000FF"/>
                </a:solidFill>
                <a:latin typeface="標楷體" panose="03000509000000000000" pitchFamily="65" charset="-120"/>
                <a:ea typeface="標楷體" panose="03000509000000000000" pitchFamily="65" charset="-120"/>
              </a:rPr>
              <a:t>上網之電腦</a:t>
            </a:r>
            <a:r>
              <a:rPr lang="zh-TW" altLang="zh-TW" sz="2900" b="0" spc="-150" dirty="0">
                <a:latin typeface="標楷體" panose="03000509000000000000" pitchFamily="65" charset="-120"/>
                <a:ea typeface="標楷體" panose="03000509000000000000" pitchFamily="65" charset="-120"/>
              </a:rPr>
              <a:t>裝置，持</a:t>
            </a:r>
            <a:r>
              <a:rPr lang="zh-TW" altLang="zh-TW" sz="2900" spc="-150" dirty="0">
                <a:solidFill>
                  <a:srgbClr val="FF0000"/>
                </a:solidFill>
                <a:latin typeface="標楷體" panose="03000509000000000000" pitchFamily="65" charset="-120"/>
                <a:ea typeface="標楷體" panose="03000509000000000000" pitchFamily="65" charset="-120"/>
              </a:rPr>
              <a:t>申請人數位憑證</a:t>
            </a:r>
            <a:r>
              <a:rPr lang="zh-TW" altLang="zh-TW" sz="2900" b="0" spc="-150" dirty="0">
                <a:latin typeface="標楷體" panose="03000509000000000000" pitchFamily="65" charset="-120"/>
                <a:ea typeface="標楷體" panose="03000509000000000000" pitchFamily="65" charset="-120"/>
              </a:rPr>
              <a:t>，當場下載檔案並交付採購機關。</a:t>
            </a:r>
            <a:endParaRPr lang="en-US" altLang="zh-TW" sz="2900" b="0" spc="-150" dirty="0">
              <a:latin typeface="標楷體" panose="03000509000000000000" pitchFamily="65" charset="-120"/>
              <a:ea typeface="標楷體" panose="03000509000000000000" pitchFamily="65" charset="-120"/>
            </a:endParaRPr>
          </a:p>
          <a:p>
            <a:pPr marL="1609725" indent="-622300" algn="just">
              <a:spcBef>
                <a:spcPts val="600"/>
              </a:spcBef>
              <a:buNone/>
            </a:pPr>
            <a:endParaRPr lang="en-US" altLang="zh-TW" sz="28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6355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A3688-82A0-0EEF-AD39-AC5604E4126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EC0EF75-4263-B1A5-3F7D-2366D7553352}"/>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71F198FB-7D1D-976B-2677-700D4BC47797}"/>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除投標廠商以外，得否提供</a:t>
            </a:r>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廠商服務建議書及各評審委員評分表</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113</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10</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14</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1130012997</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789113" indent="-622300" algn="just">
              <a:spcBef>
                <a:spcPts val="600"/>
              </a:spcBef>
              <a:buNone/>
            </a:pPr>
            <a:r>
              <a:rPr lang="en-US" altLang="zh-TW" b="0" dirty="0">
                <a:latin typeface="標楷體" panose="03000509000000000000" pitchFamily="65" charset="-120"/>
                <a:ea typeface="標楷體" panose="03000509000000000000" pitchFamily="65" charset="-120"/>
              </a:rPr>
              <a:t>(1)</a:t>
            </a:r>
            <a:r>
              <a:rPr lang="zh-TW" altLang="zh-TW" b="0" spc="-150" dirty="0">
                <a:latin typeface="標楷體" panose="03000509000000000000" pitchFamily="65" charset="-120"/>
                <a:ea typeface="標楷體" panose="03000509000000000000" pitchFamily="65" charset="-120"/>
              </a:rPr>
              <a:t>採購法與政府資訊公開法</a:t>
            </a:r>
            <a:r>
              <a:rPr lang="en-US" altLang="zh-TW" b="0" spc="-150" dirty="0">
                <a:latin typeface="標楷體" panose="03000509000000000000" pitchFamily="65" charset="-120"/>
                <a:ea typeface="標楷體" panose="03000509000000000000" pitchFamily="65" charset="-120"/>
              </a:rPr>
              <a:t>(</a:t>
            </a:r>
            <a:r>
              <a:rPr lang="zh-TW" altLang="zh-TW" b="0" spc="-150" dirty="0">
                <a:latin typeface="標楷體" panose="03000509000000000000" pitchFamily="65" charset="-120"/>
                <a:ea typeface="標楷體" panose="03000509000000000000" pitchFamily="65" charset="-120"/>
              </a:rPr>
              <a:t>下稱政資法</a:t>
            </a:r>
            <a:r>
              <a:rPr lang="en-US" altLang="zh-TW" b="0" spc="-150" dirty="0">
                <a:latin typeface="標楷體" panose="03000509000000000000" pitchFamily="65" charset="-120"/>
                <a:ea typeface="標楷體" panose="03000509000000000000" pitchFamily="65" charset="-120"/>
              </a:rPr>
              <a:t>)</a:t>
            </a:r>
            <a:r>
              <a:rPr lang="zh-TW" altLang="zh-TW" b="0" spc="-150" dirty="0">
                <a:latin typeface="標楷體" panose="03000509000000000000" pitchFamily="65" charset="-120"/>
                <a:ea typeface="標楷體" panose="03000509000000000000" pitchFamily="65" charset="-120"/>
              </a:rPr>
              <a:t>之規定，政資法對於政府資訊之公開規定，屬普通法性質；</a:t>
            </a:r>
            <a:r>
              <a:rPr lang="zh-TW" altLang="zh-TW" b="0" spc="-150" dirty="0">
                <a:solidFill>
                  <a:srgbClr val="FF0000"/>
                </a:solidFill>
                <a:latin typeface="標楷體" panose="03000509000000000000" pitchFamily="65" charset="-120"/>
                <a:ea typeface="標楷體" panose="03000509000000000000" pitchFamily="65" charset="-120"/>
              </a:rPr>
              <a:t>採購法</a:t>
            </a:r>
            <a:r>
              <a:rPr lang="zh-TW" altLang="zh-TW" b="0" spc="-150" dirty="0">
                <a:latin typeface="標楷體" panose="03000509000000000000" pitchFamily="65" charset="-120"/>
                <a:ea typeface="標楷體" panose="03000509000000000000" pitchFamily="65" charset="-120"/>
              </a:rPr>
              <a:t>就機關所</a:t>
            </a:r>
            <a:r>
              <a:rPr lang="zh-TW" altLang="zh-TW" b="0" spc="-150" dirty="0">
                <a:solidFill>
                  <a:srgbClr val="0331F7"/>
                </a:solidFill>
                <a:latin typeface="標楷體" panose="03000509000000000000" pitchFamily="65" charset="-120"/>
                <a:ea typeface="標楷體" panose="03000509000000000000" pitchFamily="65" charset="-120"/>
              </a:rPr>
              <a:t>蒐集資料</a:t>
            </a:r>
            <a:r>
              <a:rPr lang="zh-TW" altLang="zh-TW" b="0" spc="-150" dirty="0">
                <a:latin typeface="標楷體" panose="03000509000000000000" pitchFamily="65" charset="-120"/>
                <a:ea typeface="標楷體" panose="03000509000000000000" pitchFamily="65" charset="-120"/>
              </a:rPr>
              <a:t>是否</a:t>
            </a:r>
            <a:r>
              <a:rPr lang="zh-TW" altLang="zh-TW" b="0" spc="-150" dirty="0">
                <a:solidFill>
                  <a:srgbClr val="0331F7"/>
                </a:solidFill>
                <a:latin typeface="標楷體" panose="03000509000000000000" pitchFamily="65" charset="-120"/>
                <a:ea typeface="標楷體" panose="03000509000000000000" pitchFamily="65" charset="-120"/>
              </a:rPr>
              <a:t>應予公開</a:t>
            </a:r>
            <a:r>
              <a:rPr lang="zh-TW" altLang="zh-TW" b="0" spc="-150" dirty="0">
                <a:latin typeface="標楷體" panose="03000509000000000000" pitchFamily="65" charset="-120"/>
                <a:ea typeface="標楷體" panose="03000509000000000000" pitchFamily="65" charset="-120"/>
              </a:rPr>
              <a:t>、得予公開或應予保密，於個別條文已有規定者，</a:t>
            </a:r>
            <a:r>
              <a:rPr lang="zh-TW" altLang="zh-TW" b="0" spc="-150" dirty="0">
                <a:solidFill>
                  <a:srgbClr val="FF0000"/>
                </a:solidFill>
                <a:latin typeface="標楷體" panose="03000509000000000000" pitchFamily="65" charset="-120"/>
                <a:ea typeface="標楷體" panose="03000509000000000000" pitchFamily="65" charset="-120"/>
              </a:rPr>
              <a:t>優先</a:t>
            </a:r>
            <a:r>
              <a:rPr lang="zh-TW" altLang="zh-TW" b="0" spc="-150" dirty="0">
                <a:latin typeface="標楷體" panose="03000509000000000000" pitchFamily="65" charset="-120"/>
                <a:ea typeface="標楷體" panose="03000509000000000000" pitchFamily="65" charset="-120"/>
              </a:rPr>
              <a:t>於</a:t>
            </a:r>
            <a:r>
              <a:rPr lang="zh-TW" altLang="zh-TW" b="0" spc="-150" dirty="0">
                <a:solidFill>
                  <a:srgbClr val="FF0000"/>
                </a:solidFill>
                <a:latin typeface="標楷體" panose="03000509000000000000" pitchFamily="65" charset="-120"/>
                <a:ea typeface="標楷體" panose="03000509000000000000" pitchFamily="65" charset="-120"/>
              </a:rPr>
              <a:t>政資法</a:t>
            </a:r>
            <a:r>
              <a:rPr lang="zh-TW" altLang="zh-TW" b="0" spc="-150" dirty="0">
                <a:latin typeface="標楷體" panose="03000509000000000000" pitchFamily="65" charset="-120"/>
                <a:ea typeface="標楷體" panose="03000509000000000000" pitchFamily="65" charset="-120"/>
              </a:rPr>
              <a:t>之適用</a:t>
            </a:r>
            <a:r>
              <a:rPr lang="zh-TW" altLang="en-US" b="0" spc="-150" dirty="0">
                <a:latin typeface="標楷體" panose="03000509000000000000" pitchFamily="65" charset="-120"/>
                <a:ea typeface="標楷體" panose="03000509000000000000" pitchFamily="65" charset="-120"/>
              </a:rPr>
              <a:t>。</a:t>
            </a:r>
            <a:endParaRPr lang="en-US" altLang="zh-TW" b="0" spc="-15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46221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FD294-1D50-D6F4-6D1D-784C1C260C7D}"/>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109EAADB-2DF2-2A32-7B71-305320DBAB92}"/>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03A3A2BA-5C38-0D9D-7AD2-C694FCAE8A76}"/>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除投標廠商以外，得否提供</a:t>
            </a:r>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廠商服務建議書及各評審委員評分表</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789113" indent="-622300" algn="just">
              <a:spcBef>
                <a:spcPts val="600"/>
              </a:spcBef>
              <a:buNone/>
            </a:pPr>
            <a:r>
              <a:rPr lang="en-US" altLang="zh-TW" b="0" dirty="0">
                <a:latin typeface="標楷體" panose="03000509000000000000" pitchFamily="65" charset="-120"/>
                <a:ea typeface="標楷體" panose="03000509000000000000" pitchFamily="65" charset="-120"/>
              </a:rPr>
              <a:t>(2)</a:t>
            </a:r>
            <a:r>
              <a:rPr lang="zh-TW" altLang="zh-TW" b="0" spc="-150" dirty="0">
                <a:latin typeface="標楷體" panose="03000509000000000000" pitchFamily="65" charset="-120"/>
                <a:ea typeface="標楷體" panose="03000509000000000000" pitchFamily="65" charset="-120"/>
              </a:rPr>
              <a:t>地方立法機關或民意代表基於問政需要，請求行政機關提供投標廠商之服務建議書及各評審委員評分表</a:t>
            </a:r>
            <a:r>
              <a:rPr lang="zh-TW" altLang="en-US" b="0" spc="-150" dirty="0">
                <a:latin typeface="標楷體" panose="03000509000000000000" pitchFamily="65" charset="-120"/>
                <a:ea typeface="標楷體" panose="03000509000000000000" pitchFamily="65" charset="-120"/>
              </a:rPr>
              <a:t>：</a:t>
            </a:r>
            <a:endParaRPr lang="en-US" altLang="zh-TW" b="0" spc="-150" dirty="0">
              <a:latin typeface="標楷體" panose="03000509000000000000" pitchFamily="65" charset="-120"/>
              <a:ea typeface="標楷體" panose="03000509000000000000" pitchFamily="65" charset="-120"/>
            </a:endParaRPr>
          </a:p>
          <a:p>
            <a:pPr marL="2246313" indent="-457200" algn="just">
              <a:spcBef>
                <a:spcPts val="600"/>
              </a:spcBef>
              <a:buNone/>
            </a:pPr>
            <a:r>
              <a:rPr lang="en-US" altLang="zh-TW" sz="2800" b="0" spc="-150" dirty="0">
                <a:latin typeface="標楷體" panose="03000509000000000000" pitchFamily="65" charset="-120"/>
                <a:ea typeface="標楷體" panose="03000509000000000000" pitchFamily="65" charset="-120"/>
              </a:rPr>
              <a:t>1.</a:t>
            </a:r>
            <a:r>
              <a:rPr lang="zh-TW" altLang="zh-TW" sz="2800" b="0" spc="-150" dirty="0">
                <a:latin typeface="標楷體" panose="03000509000000000000" pitchFamily="65" charset="-120"/>
                <a:ea typeface="標楷體" panose="03000509000000000000" pitchFamily="65" charset="-120"/>
              </a:rPr>
              <a:t>採購法第</a:t>
            </a:r>
            <a:r>
              <a:rPr lang="en-US" altLang="zh-TW" sz="2800" b="0" spc="-150" dirty="0">
                <a:latin typeface="標楷體" panose="03000509000000000000" pitchFamily="65" charset="-120"/>
                <a:ea typeface="標楷體" panose="03000509000000000000" pitchFamily="65" charset="-120"/>
              </a:rPr>
              <a:t>34</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4</a:t>
            </a:r>
            <a:r>
              <a:rPr lang="zh-TW" altLang="zh-TW" sz="2800" b="0" spc="-150" dirty="0">
                <a:latin typeface="標楷體" panose="03000509000000000000" pitchFamily="65" charset="-120"/>
                <a:ea typeface="標楷體" panose="03000509000000000000" pitchFamily="65" charset="-120"/>
              </a:rPr>
              <a:t>項及最有利標評選辦法第</a:t>
            </a:r>
            <a:r>
              <a:rPr lang="en-US" altLang="zh-TW" sz="2800" b="0" spc="-150" dirty="0">
                <a:latin typeface="標楷體" panose="03000509000000000000" pitchFamily="65" charset="-120"/>
                <a:ea typeface="標楷體" panose="03000509000000000000" pitchFamily="65" charset="-120"/>
              </a:rPr>
              <a:t>20</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3</a:t>
            </a:r>
            <a:r>
              <a:rPr lang="zh-TW" altLang="zh-TW" sz="2800" b="0" spc="-150" dirty="0">
                <a:latin typeface="標楷體" panose="03000509000000000000" pitchFamily="65" charset="-120"/>
                <a:ea typeface="標楷體" panose="03000509000000000000" pitchFamily="65" charset="-120"/>
              </a:rPr>
              <a:t>項所稱「除法令另有規定」之情形，例如立法院職權行使法</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第</a:t>
            </a:r>
            <a:r>
              <a:rPr lang="en-US" altLang="zh-TW" sz="2800" b="0" spc="-150" dirty="0">
                <a:latin typeface="標楷體" panose="03000509000000000000" pitchFamily="65" charset="-120"/>
                <a:ea typeface="標楷體" panose="03000509000000000000" pitchFamily="65" charset="-120"/>
              </a:rPr>
              <a:t>8</a:t>
            </a:r>
            <a:r>
              <a:rPr lang="zh-TW" altLang="zh-TW" sz="2800" b="0" spc="-150" dirty="0">
                <a:latin typeface="標楷體" panose="03000509000000000000" pitchFamily="65" charset="-120"/>
                <a:ea typeface="標楷體" panose="03000509000000000000" pitchFamily="65" charset="-120"/>
              </a:rPr>
              <a:t>章文件調閱之處理</a:t>
            </a:r>
            <a:r>
              <a:rPr lang="en-US" altLang="zh-TW" sz="2800" b="0" spc="-150" dirty="0">
                <a:latin typeface="標楷體" panose="03000509000000000000" pitchFamily="65" charset="-120"/>
                <a:ea typeface="標楷體" panose="03000509000000000000" pitchFamily="65" charset="-120"/>
              </a:rPr>
              <a:t>)</a:t>
            </a:r>
            <a:r>
              <a:rPr lang="zh-TW" altLang="en-US" sz="2800" b="0" spc="-150" dirty="0">
                <a:latin typeface="標楷體" panose="03000509000000000000" pitchFamily="65" charset="-120"/>
                <a:ea typeface="標楷體" panose="03000509000000000000" pitchFamily="65" charset="-120"/>
              </a:rPr>
              <a:t>。</a:t>
            </a:r>
            <a:endParaRPr lang="en-US" altLang="zh-TW" sz="2800" b="0" spc="-15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43431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16EF-6E96-17D6-86CE-F4C657CD201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D046ECD-1341-BCB8-379A-A166785F3A75}"/>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B52159B8-0A4F-34F0-26B4-439A66A23FD8}"/>
              </a:ext>
            </a:extLst>
          </p:cNvPr>
          <p:cNvSpPr>
            <a:spLocks noChangeArrowheads="1"/>
          </p:cNvSpPr>
          <p:nvPr/>
        </p:nvSpPr>
        <p:spPr bwMode="auto">
          <a:xfrm>
            <a:off x="219075" y="944218"/>
            <a:ext cx="8280400" cy="556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除投標廠商以外，得否提供</a:t>
            </a:r>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廠商服務建議書及各評審委員評分表</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lnSpc>
                <a:spcPts val="2500"/>
              </a:lnSpc>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sz="3200" dirty="0">
              <a:latin typeface="標楷體" panose="03000509000000000000" pitchFamily="65" charset="-120"/>
              <a:ea typeface="標楷體" panose="03000509000000000000" pitchFamily="65" charset="-120"/>
            </a:endParaRPr>
          </a:p>
          <a:p>
            <a:pPr marL="2149475" indent="-357188" algn="just">
              <a:spcBef>
                <a:spcPts val="600"/>
              </a:spcBef>
              <a:buNone/>
            </a:pPr>
            <a:r>
              <a:rPr lang="en-US" altLang="zh-TW" sz="2800" b="0" spc="-150" dirty="0">
                <a:latin typeface="標楷體" panose="03000509000000000000" pitchFamily="65" charset="-120"/>
                <a:ea typeface="標楷體" panose="03000509000000000000" pitchFamily="65" charset="-120"/>
              </a:rPr>
              <a:t>2.</a:t>
            </a:r>
            <a:r>
              <a:rPr lang="zh-TW" altLang="zh-TW" sz="2800" b="0" spc="-150" dirty="0">
                <a:solidFill>
                  <a:srgbClr val="FF0000"/>
                </a:solidFill>
                <a:latin typeface="標楷體" panose="03000509000000000000" pitchFamily="65" charset="-120"/>
                <a:ea typeface="標楷體" panose="03000509000000000000" pitchFamily="65" charset="-120"/>
              </a:rPr>
              <a:t>廠商服務建議書</a:t>
            </a:r>
            <a:r>
              <a:rPr lang="zh-TW" altLang="zh-TW" sz="2800" b="0" spc="-150" dirty="0">
                <a:latin typeface="標楷體" panose="03000509000000000000" pitchFamily="65" charset="-120"/>
                <a:ea typeface="標楷體" panose="03000509000000000000" pitchFamily="65" charset="-120"/>
              </a:rPr>
              <a:t>為投標文件之一部分，屬採購法第</a:t>
            </a:r>
            <a:r>
              <a:rPr lang="en-US" altLang="zh-TW" sz="2800" b="0" spc="-150" dirty="0">
                <a:latin typeface="標楷體" panose="03000509000000000000" pitchFamily="65" charset="-120"/>
                <a:ea typeface="標楷體" panose="03000509000000000000" pitchFamily="65" charset="-120"/>
              </a:rPr>
              <a:t>34</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4</a:t>
            </a:r>
            <a:r>
              <a:rPr lang="zh-TW" altLang="zh-TW" sz="2800" b="0" spc="-150" dirty="0">
                <a:latin typeface="標楷體" panose="03000509000000000000" pitchFamily="65" charset="-120"/>
                <a:ea typeface="標楷體" panose="03000509000000000000" pitchFamily="65" charset="-120"/>
              </a:rPr>
              <a:t>項適用範圍，屬原則應保密事項。惟「</a:t>
            </a:r>
            <a:r>
              <a:rPr lang="zh-TW" altLang="zh-TW" sz="2800" b="0" spc="-150" dirty="0">
                <a:solidFill>
                  <a:srgbClr val="FF0000"/>
                </a:solidFill>
                <a:latin typeface="標楷體" panose="03000509000000000000" pitchFamily="65" charset="-120"/>
                <a:ea typeface="標楷體" panose="03000509000000000000" pitchFamily="65" charset="-120"/>
              </a:rPr>
              <a:t>得標</a:t>
            </a:r>
            <a:r>
              <a:rPr lang="zh-TW" altLang="zh-TW" sz="2800" b="0" spc="-150" dirty="0">
                <a:latin typeface="標楷體" panose="03000509000000000000" pitchFamily="65" charset="-120"/>
                <a:ea typeface="標楷體" panose="03000509000000000000" pitchFamily="65" charset="-120"/>
              </a:rPr>
              <a:t>廠商」</a:t>
            </a:r>
            <a:r>
              <a:rPr lang="zh-TW" altLang="zh-TW" sz="2800" b="0" spc="-150" dirty="0">
                <a:solidFill>
                  <a:srgbClr val="FF0000"/>
                </a:solidFill>
                <a:latin typeface="標楷體" panose="03000509000000000000" pitchFamily="65" charset="-120"/>
                <a:ea typeface="標楷體" panose="03000509000000000000" pitchFamily="65" charset="-120"/>
              </a:rPr>
              <a:t>服務建議書</a:t>
            </a:r>
            <a:r>
              <a:rPr lang="zh-TW" altLang="zh-TW" sz="2800" b="0" spc="-150" dirty="0">
                <a:latin typeface="標楷體" panose="03000509000000000000" pitchFamily="65" charset="-120"/>
                <a:ea typeface="標楷體" panose="03000509000000000000" pitchFamily="65" charset="-120"/>
              </a:rPr>
              <a:t>，因屬</a:t>
            </a:r>
            <a:r>
              <a:rPr lang="zh-TW" altLang="zh-TW" sz="2800" b="0" spc="-150" dirty="0">
                <a:solidFill>
                  <a:srgbClr val="FF0000"/>
                </a:solidFill>
                <a:latin typeface="標楷體" panose="03000509000000000000" pitchFamily="65" charset="-120"/>
                <a:ea typeface="標楷體" panose="03000509000000000000" pitchFamily="65" charset="-120"/>
              </a:rPr>
              <a:t>契約之一部分</a:t>
            </a:r>
            <a:r>
              <a:rPr lang="zh-TW" altLang="zh-TW" sz="2800" b="0" spc="-150" dirty="0">
                <a:latin typeface="標楷體" panose="03000509000000000000" pitchFamily="65" charset="-120"/>
                <a:ea typeface="標楷體" panose="03000509000000000000" pitchFamily="65" charset="-120"/>
              </a:rPr>
              <a:t>，除依</a:t>
            </a:r>
            <a:r>
              <a:rPr lang="zh-TW" altLang="zh-TW" sz="2800" spc="-150" dirty="0">
                <a:solidFill>
                  <a:srgbClr val="7030A0"/>
                </a:solidFill>
                <a:latin typeface="標楷體" panose="03000509000000000000" pitchFamily="65" charset="-120"/>
                <a:ea typeface="標楷體" panose="03000509000000000000" pitchFamily="65" charset="-120"/>
              </a:rPr>
              <a:t>政資法第</a:t>
            </a:r>
            <a:r>
              <a:rPr lang="en-US" altLang="zh-TW" sz="2800" spc="-150" dirty="0">
                <a:solidFill>
                  <a:srgbClr val="7030A0"/>
                </a:solidFill>
                <a:latin typeface="標楷體" panose="03000509000000000000" pitchFamily="65" charset="-120"/>
                <a:ea typeface="標楷體" panose="03000509000000000000" pitchFamily="65" charset="-120"/>
              </a:rPr>
              <a:t>18</a:t>
            </a:r>
            <a:r>
              <a:rPr lang="zh-TW" altLang="zh-TW" sz="2800" spc="-150" dirty="0">
                <a:solidFill>
                  <a:srgbClr val="7030A0"/>
                </a:solidFill>
                <a:latin typeface="標楷體" panose="03000509000000000000" pitchFamily="65" charset="-120"/>
                <a:ea typeface="標楷體" panose="03000509000000000000" pitchFamily="65" charset="-120"/>
              </a:rPr>
              <a:t>條規定限制公開或不予提供者</a:t>
            </a:r>
            <a:r>
              <a:rPr lang="zh-TW" altLang="zh-TW" sz="2800" b="0" spc="-150" dirty="0">
                <a:latin typeface="標楷體" panose="03000509000000000000" pitchFamily="65" charset="-120"/>
                <a:ea typeface="標楷體" panose="03000509000000000000" pitchFamily="65" charset="-120"/>
              </a:rPr>
              <a:t>外，</a:t>
            </a:r>
            <a:r>
              <a:rPr lang="zh-TW" altLang="zh-TW" sz="2800" b="0" spc="-150" dirty="0">
                <a:solidFill>
                  <a:srgbClr val="FF0000"/>
                </a:solidFill>
                <a:latin typeface="標楷體" panose="03000509000000000000" pitchFamily="65" charset="-120"/>
                <a:ea typeface="標楷體" panose="03000509000000000000" pitchFamily="65" charset="-120"/>
              </a:rPr>
              <a:t>應主動公開</a:t>
            </a:r>
            <a:r>
              <a:rPr lang="zh-TW" altLang="en-US" sz="2800" b="0" spc="-150" dirty="0">
                <a:latin typeface="標楷體" panose="03000509000000000000" pitchFamily="65" charset="-120"/>
                <a:ea typeface="標楷體" panose="03000509000000000000" pitchFamily="65" charset="-120"/>
              </a:rPr>
              <a:t>。</a:t>
            </a:r>
            <a:endParaRPr lang="en-US" altLang="zh-TW" sz="2800" b="0" spc="-150" dirty="0">
              <a:latin typeface="標楷體" panose="03000509000000000000" pitchFamily="65" charset="-120"/>
              <a:ea typeface="標楷體" panose="03000509000000000000" pitchFamily="65" charset="-120"/>
            </a:endParaRPr>
          </a:p>
          <a:p>
            <a:pPr marL="2149475" indent="-357188" algn="just">
              <a:spcBef>
                <a:spcPts val="600"/>
              </a:spcBef>
              <a:buNone/>
            </a:pPr>
            <a:r>
              <a:rPr lang="en-US" altLang="zh-TW" sz="2800" b="0" spc="-150" dirty="0">
                <a:latin typeface="標楷體" panose="03000509000000000000" pitchFamily="65" charset="-120"/>
                <a:ea typeface="標楷體" panose="03000509000000000000" pitchFamily="65" charset="-120"/>
              </a:rPr>
              <a:t>3.</a:t>
            </a:r>
            <a:r>
              <a:rPr lang="zh-TW" altLang="zh-TW" sz="2800" b="0" spc="-150" dirty="0">
                <a:solidFill>
                  <a:srgbClr val="FF0000"/>
                </a:solidFill>
                <a:latin typeface="標楷體" panose="03000509000000000000" pitchFamily="65" charset="-120"/>
                <a:ea typeface="標楷體" panose="03000509000000000000" pitchFamily="65" charset="-120"/>
              </a:rPr>
              <a:t>各評審委員評分表</a:t>
            </a:r>
            <a:r>
              <a:rPr lang="zh-TW" altLang="zh-TW" sz="2800" b="0" spc="-150" dirty="0">
                <a:latin typeface="標楷體" panose="03000509000000000000" pitchFamily="65" charset="-120"/>
                <a:ea typeface="標楷體" panose="03000509000000000000" pitchFamily="65" charset="-120"/>
              </a:rPr>
              <a:t>，依最有利標評選辦法第</a:t>
            </a:r>
            <a:r>
              <a:rPr lang="en-US" altLang="zh-TW" sz="2800" b="0" spc="-150" dirty="0">
                <a:latin typeface="標楷體" panose="03000509000000000000" pitchFamily="65" charset="-120"/>
                <a:ea typeface="標楷體" panose="03000509000000000000" pitchFamily="65" charset="-120"/>
              </a:rPr>
              <a:t>20</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3</a:t>
            </a:r>
            <a:r>
              <a:rPr lang="zh-TW" altLang="zh-TW" sz="2800" b="0" spc="-150" dirty="0">
                <a:latin typeface="標楷體" panose="03000509000000000000" pitchFamily="65" charset="-120"/>
                <a:ea typeface="標楷體" panose="03000509000000000000" pitchFamily="65" charset="-120"/>
              </a:rPr>
              <a:t>項規定，除法令另有規定外，屬原則應保密事項，</a:t>
            </a:r>
            <a:r>
              <a:rPr lang="zh-TW" altLang="zh-TW" sz="2800" b="0" spc="-150" dirty="0">
                <a:solidFill>
                  <a:srgbClr val="FF0000"/>
                </a:solidFill>
                <a:latin typeface="標楷體" panose="03000509000000000000" pitchFamily="65" charset="-120"/>
                <a:ea typeface="標楷體" panose="03000509000000000000" pitchFamily="65" charset="-120"/>
              </a:rPr>
              <a:t>不得申請閱覽、抄寫、複印或攝影。</a:t>
            </a:r>
            <a:endParaRPr lang="en-US" altLang="zh-TW" sz="2800" b="0" spc="-150" dirty="0">
              <a:solidFill>
                <a:srgbClr val="FF0000"/>
              </a:solidFill>
              <a:latin typeface="標楷體" panose="03000509000000000000" pitchFamily="65" charset="-120"/>
              <a:ea typeface="標楷體" panose="03000509000000000000" pitchFamily="65" charset="-120"/>
            </a:endParaRPr>
          </a:p>
          <a:p>
            <a:pPr lvl="1" indent="0" algn="just" eaLnBrk="1" hangingPunct="1">
              <a:spcBef>
                <a:spcPts val="600"/>
              </a:spcBef>
              <a:buClr>
                <a:schemeClr val="accent1"/>
              </a:buClr>
              <a:buSzPct val="9000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5872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9E7CB-91D3-4544-E619-F7EFB464DCF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31AE715-7E56-6DA9-8896-09F535F29818}"/>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779A8C26-CF08-3863-1004-CEF452350100}"/>
              </a:ext>
            </a:extLst>
          </p:cNvPr>
          <p:cNvSpPr>
            <a:spLocks noChangeArrowheads="1"/>
          </p:cNvSpPr>
          <p:nvPr/>
        </p:nvSpPr>
        <p:spPr bwMode="auto">
          <a:xfrm>
            <a:off x="219075" y="914400"/>
            <a:ext cx="8280400" cy="559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除投標廠商以外，得否提供</a:t>
            </a:r>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廠商服務建議書及各評審委員評分表</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789113" indent="-622300" algn="just">
              <a:spcBef>
                <a:spcPts val="600"/>
              </a:spcBef>
              <a:buNone/>
            </a:pPr>
            <a:r>
              <a:rPr lang="en-US" altLang="zh-TW" b="0" dirty="0">
                <a:latin typeface="標楷體" panose="03000509000000000000" pitchFamily="65" charset="-120"/>
                <a:ea typeface="標楷體" panose="03000509000000000000" pitchFamily="65" charset="-120"/>
              </a:rPr>
              <a:t>(3)</a:t>
            </a:r>
            <a:r>
              <a:rPr lang="zh-TW" altLang="zh-TW" b="0" spc="-150" dirty="0">
                <a:latin typeface="標楷體" panose="03000509000000000000" pitchFamily="65" charset="-120"/>
                <a:ea typeface="標楷體" panose="03000509000000000000" pitchFamily="65" charset="-120"/>
              </a:rPr>
              <a:t>採購評選委員會會議紀錄及評選總表，</a:t>
            </a:r>
            <a:r>
              <a:rPr lang="zh-TW" altLang="zh-TW" b="0" spc="-150" dirty="0">
                <a:solidFill>
                  <a:srgbClr val="FF0000"/>
                </a:solidFill>
                <a:latin typeface="標楷體" panose="03000509000000000000" pitchFamily="65" charset="-120"/>
                <a:ea typeface="標楷體" panose="03000509000000000000" pitchFamily="65" charset="-120"/>
              </a:rPr>
              <a:t>是否不得提供第三人申請閱覽、抄寫、複印或攝影</a:t>
            </a:r>
            <a:r>
              <a:rPr lang="zh-TW" altLang="en-US" b="0" spc="-150" dirty="0">
                <a:latin typeface="標楷體" panose="03000509000000000000" pitchFamily="65" charset="-120"/>
                <a:ea typeface="標楷體" panose="03000509000000000000" pitchFamily="65" charset="-120"/>
              </a:rPr>
              <a:t>：</a:t>
            </a:r>
            <a:endParaRPr lang="en-US" altLang="zh-TW" b="0" spc="-150" dirty="0">
              <a:latin typeface="標楷體" panose="03000509000000000000" pitchFamily="65" charset="-120"/>
              <a:ea typeface="標楷體" panose="03000509000000000000" pitchFamily="65" charset="-120"/>
            </a:endParaRPr>
          </a:p>
          <a:p>
            <a:pPr marL="2246313" indent="-457200" algn="just">
              <a:spcBef>
                <a:spcPts val="600"/>
              </a:spcBef>
              <a:buNone/>
            </a:pPr>
            <a:r>
              <a:rPr lang="en-US" altLang="zh-TW" sz="2800" b="0" spc="-150" dirty="0">
                <a:latin typeface="標楷體" panose="03000509000000000000" pitchFamily="65" charset="-120"/>
                <a:ea typeface="標楷體" panose="03000509000000000000" pitchFamily="65" charset="-120"/>
              </a:rPr>
              <a:t>1.</a:t>
            </a:r>
            <a:r>
              <a:rPr lang="zh-TW" altLang="zh-TW" sz="2800" b="0" spc="-150" dirty="0">
                <a:latin typeface="標楷體" panose="03000509000000000000" pitchFamily="65" charset="-120"/>
                <a:ea typeface="標楷體" panose="03000509000000000000" pitchFamily="65" charset="-120"/>
              </a:rPr>
              <a:t>最有利標評選辦法第</a:t>
            </a:r>
            <a:r>
              <a:rPr lang="en-US" altLang="zh-TW" sz="2800" b="0" spc="-150" dirty="0">
                <a:latin typeface="標楷體" panose="03000509000000000000" pitchFamily="65" charset="-120"/>
                <a:ea typeface="標楷體" panose="03000509000000000000" pitchFamily="65" charset="-120"/>
              </a:rPr>
              <a:t>20</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2</a:t>
            </a:r>
            <a:r>
              <a:rPr lang="zh-TW" altLang="zh-TW" sz="2800" b="0" spc="-150" dirty="0">
                <a:latin typeface="標楷體" panose="03000509000000000000" pitchFamily="65" charset="-120"/>
                <a:ea typeface="標楷體" panose="03000509000000000000" pitchFamily="65" charset="-120"/>
              </a:rPr>
              <a:t>項</a:t>
            </a:r>
            <a:r>
              <a:rPr lang="zh-TW" altLang="en-US" sz="2800" b="0" spc="-150" dirty="0">
                <a:latin typeface="標楷體" panose="03000509000000000000" pitchFamily="65" charset="-120"/>
                <a:ea typeface="標楷體" panose="03000509000000000000" pitchFamily="65" charset="-120"/>
              </a:rPr>
              <a:t>，</a:t>
            </a:r>
            <a:r>
              <a:rPr lang="en-US" altLang="zh-TW" sz="2800" b="0" spc="-150" dirty="0">
                <a:latin typeface="標楷體" panose="03000509000000000000" pitchFamily="65" charset="-120"/>
                <a:ea typeface="標楷體" panose="03000509000000000000" pitchFamily="65" charset="-120"/>
              </a:rPr>
              <a:t>92</a:t>
            </a:r>
            <a:r>
              <a:rPr lang="zh-TW" altLang="zh-TW" sz="2800" b="0" spc="-150" dirty="0">
                <a:latin typeface="標楷體" panose="03000509000000000000" pitchFamily="65" charset="-120"/>
                <a:ea typeface="標楷體" panose="03000509000000000000" pitchFamily="65" charset="-120"/>
              </a:rPr>
              <a:t>年修正時有意排除行政程序法第</a:t>
            </a:r>
            <a:r>
              <a:rPr lang="en-US" altLang="zh-TW" sz="2800" b="0" spc="-150" dirty="0">
                <a:latin typeface="標楷體" panose="03000509000000000000" pitchFamily="65" charset="-120"/>
                <a:ea typeface="標楷體" panose="03000509000000000000" pitchFamily="65" charset="-120"/>
              </a:rPr>
              <a:t>45</a:t>
            </a:r>
            <a:r>
              <a:rPr lang="zh-TW" altLang="zh-TW" sz="2800" b="0" spc="-150" dirty="0">
                <a:latin typeface="標楷體" panose="03000509000000000000" pitchFamily="65" charset="-120"/>
                <a:ea typeface="標楷體" panose="03000509000000000000" pitchFamily="65" charset="-120"/>
              </a:rPr>
              <a:t>條，而</a:t>
            </a:r>
            <a:r>
              <a:rPr lang="zh-TW" altLang="zh-TW" sz="2800" b="0" spc="-150" dirty="0">
                <a:solidFill>
                  <a:srgbClr val="FF0000"/>
                </a:solidFill>
                <a:latin typeface="標楷體" panose="03000509000000000000" pitchFamily="65" charset="-120"/>
                <a:ea typeface="標楷體" panose="03000509000000000000" pitchFamily="65" charset="-120"/>
              </a:rPr>
              <a:t>不對不特定人公開</a:t>
            </a:r>
            <a:r>
              <a:rPr lang="zh-TW" altLang="zh-TW" sz="2800" b="0" spc="-150" dirty="0">
                <a:latin typeface="標楷體" panose="03000509000000000000" pitchFamily="65" charset="-120"/>
                <a:ea typeface="標楷體" panose="03000509000000000000" pitchFamily="65" charset="-120"/>
              </a:rPr>
              <a:t>之意</a:t>
            </a:r>
            <a:r>
              <a:rPr lang="zh-TW" altLang="en-US" sz="2800" b="0" spc="-150" dirty="0">
                <a:latin typeface="標楷體" panose="03000509000000000000" pitchFamily="65" charset="-120"/>
                <a:ea typeface="標楷體" panose="03000509000000000000" pitchFamily="65" charset="-120"/>
              </a:rPr>
              <a:t>。</a:t>
            </a:r>
            <a:endParaRPr lang="en-US" altLang="zh-TW" sz="2800" b="0" spc="-150" dirty="0">
              <a:latin typeface="標楷體" panose="03000509000000000000" pitchFamily="65" charset="-120"/>
              <a:ea typeface="標楷體" panose="03000509000000000000" pitchFamily="65" charset="-120"/>
            </a:endParaRPr>
          </a:p>
          <a:p>
            <a:pPr marL="2246313" indent="-457200" algn="just">
              <a:spcBef>
                <a:spcPts val="600"/>
              </a:spcBef>
              <a:buNone/>
            </a:pPr>
            <a:r>
              <a:rPr lang="en-US" altLang="zh-TW" sz="2800" b="0" spc="-150" dirty="0">
                <a:latin typeface="標楷體" panose="03000509000000000000" pitchFamily="65" charset="-120"/>
                <a:ea typeface="標楷體" panose="03000509000000000000" pitchFamily="65" charset="-120"/>
              </a:rPr>
              <a:t>2.</a:t>
            </a:r>
            <a:r>
              <a:rPr lang="zh-TW" altLang="zh-TW" sz="2800" b="0" spc="-150" dirty="0">
                <a:latin typeface="標楷體" panose="03000509000000000000" pitchFamily="65" charset="-120"/>
                <a:ea typeface="標楷體" panose="03000509000000000000" pitchFamily="65" charset="-120"/>
              </a:rPr>
              <a:t>行政程序法第</a:t>
            </a:r>
            <a:r>
              <a:rPr lang="en-US" altLang="zh-TW" sz="2800" b="0" spc="-150" dirty="0">
                <a:latin typeface="標楷體" panose="03000509000000000000" pitchFamily="65" charset="-120"/>
                <a:ea typeface="標楷體" panose="03000509000000000000" pitchFamily="65" charset="-120"/>
              </a:rPr>
              <a:t>46</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1</a:t>
            </a:r>
            <a:r>
              <a:rPr lang="zh-TW" altLang="zh-TW" sz="2800" b="0" spc="-150" dirty="0">
                <a:latin typeface="標楷體" panose="03000509000000000000" pitchFamily="65" charset="-120"/>
                <a:ea typeface="標楷體" panose="03000509000000000000" pitchFamily="65" charset="-120"/>
              </a:rPr>
              <a:t>項</a:t>
            </a:r>
            <a:r>
              <a:rPr lang="zh-TW" altLang="en-US" sz="2800" b="0" spc="-150" dirty="0">
                <a:latin typeface="標楷體" panose="03000509000000000000" pitchFamily="65" charset="-120"/>
                <a:ea typeface="標楷體" panose="03000509000000000000" pitchFamily="65" charset="-120"/>
              </a:rPr>
              <a:t>及</a:t>
            </a:r>
            <a:r>
              <a:rPr lang="zh-TW" altLang="zh-TW" sz="2800" b="0" spc="-150" dirty="0">
                <a:latin typeface="標楷體" panose="03000509000000000000" pitchFamily="65" charset="-120"/>
                <a:ea typeface="標楷體" panose="03000509000000000000" pitchFamily="65" charset="-120"/>
              </a:rPr>
              <a:t>最有利標評選辦法第</a:t>
            </a:r>
            <a:r>
              <a:rPr lang="en-US" altLang="zh-TW" sz="2800" b="0" spc="-150" dirty="0">
                <a:latin typeface="標楷體" panose="03000509000000000000" pitchFamily="65" charset="-120"/>
                <a:ea typeface="標楷體" panose="03000509000000000000" pitchFamily="65" charset="-120"/>
              </a:rPr>
              <a:t>20</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2</a:t>
            </a:r>
            <a:r>
              <a:rPr lang="zh-TW" altLang="zh-TW" sz="2800" b="0" spc="-150" dirty="0">
                <a:latin typeface="標楷體" panose="03000509000000000000" pitchFamily="65" charset="-120"/>
                <a:ea typeface="標楷體" panose="03000509000000000000" pitchFamily="65" charset="-120"/>
              </a:rPr>
              <a:t>項規定</a:t>
            </a:r>
            <a:r>
              <a:rPr lang="zh-TW" altLang="en-US"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明文</a:t>
            </a:r>
            <a:r>
              <a:rPr lang="zh-TW" altLang="zh-TW" sz="2800" b="0" spc="-150" dirty="0">
                <a:solidFill>
                  <a:srgbClr val="FF0000"/>
                </a:solidFill>
                <a:latin typeface="標楷體" panose="03000509000000000000" pitchFamily="65" charset="-120"/>
                <a:ea typeface="標楷體" panose="03000509000000000000" pitchFamily="65" charset="-120"/>
              </a:rPr>
              <a:t>申請</a:t>
            </a:r>
            <a:r>
              <a:rPr lang="zh-TW" altLang="en-US" sz="2800" b="0" spc="-150" dirty="0">
                <a:solidFill>
                  <a:srgbClr val="FF0000"/>
                </a:solidFill>
                <a:latin typeface="標楷體" panose="03000509000000000000" pitchFamily="65" charset="-120"/>
                <a:ea typeface="標楷體" panose="03000509000000000000" pitchFamily="65" charset="-120"/>
              </a:rPr>
              <a:t>者</a:t>
            </a:r>
            <a:r>
              <a:rPr lang="zh-TW" altLang="en-US" sz="2800" b="0" spc="-150" dirty="0">
                <a:latin typeface="標楷體" panose="03000509000000000000" pitchFamily="65" charset="-120"/>
                <a:ea typeface="標楷體" panose="03000509000000000000" pitchFamily="65" charset="-120"/>
              </a:rPr>
              <a:t>為</a:t>
            </a:r>
            <a:r>
              <a:rPr lang="zh-TW" altLang="zh-TW" sz="2800" b="0" spc="-150" dirty="0">
                <a:latin typeface="標楷體" panose="03000509000000000000" pitchFamily="65" charset="-120"/>
                <a:ea typeface="標楷體" panose="03000509000000000000" pitchFamily="65" charset="-120"/>
              </a:rPr>
              <a:t>評選作業之</a:t>
            </a:r>
            <a:r>
              <a:rPr lang="zh-TW" altLang="zh-TW" sz="2800" b="0" spc="-150" dirty="0">
                <a:solidFill>
                  <a:srgbClr val="FF0000"/>
                </a:solidFill>
                <a:latin typeface="標楷體" panose="03000509000000000000" pitchFamily="65" charset="-120"/>
                <a:ea typeface="標楷體" panose="03000509000000000000" pitchFamily="65" charset="-120"/>
              </a:rPr>
              <a:t>當事人或利害關係人</a:t>
            </a:r>
            <a:r>
              <a:rPr lang="zh-TW" altLang="en-US" sz="2800" b="0" spc="-150" dirty="0">
                <a:latin typeface="標楷體" panose="03000509000000000000" pitchFamily="65" charset="-120"/>
                <a:ea typeface="標楷體" panose="03000509000000000000" pitchFamily="65" charset="-120"/>
              </a:rPr>
              <a:t>。</a:t>
            </a:r>
            <a:endParaRPr lang="en-US" altLang="zh-TW" sz="2800" b="0" spc="-15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20933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F9EAF-10A4-64B9-4566-A7993E5921F7}"/>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646BDEE-ED1D-50AF-7C43-9A3875AA07D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496279A2-C2C5-D6B6-C22B-8B5A5306499E}"/>
              </a:ext>
            </a:extLst>
          </p:cNvPr>
          <p:cNvSpPr>
            <a:spLocks noChangeArrowheads="1"/>
          </p:cNvSpPr>
          <p:nvPr/>
        </p:nvSpPr>
        <p:spPr bwMode="auto">
          <a:xfrm>
            <a:off x="219075" y="944218"/>
            <a:ext cx="8280400" cy="556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除投標廠商以外，得否提供</a:t>
            </a:r>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廠商服務建議書及各評審委員評分表</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lnSpc>
                <a:spcPts val="2500"/>
              </a:lnSpc>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sz="3200" dirty="0">
              <a:latin typeface="標楷體" panose="03000509000000000000" pitchFamily="65" charset="-120"/>
              <a:ea typeface="標楷體" panose="03000509000000000000" pitchFamily="65" charset="-120"/>
            </a:endParaRPr>
          </a:p>
          <a:p>
            <a:pPr marL="2149475" indent="-357188" algn="just">
              <a:spcBef>
                <a:spcPts val="600"/>
              </a:spcBef>
              <a:buNone/>
            </a:pPr>
            <a:r>
              <a:rPr lang="en-US" altLang="zh-TW" sz="2800" b="0" spc="-150" dirty="0">
                <a:latin typeface="標楷體" panose="03000509000000000000" pitchFamily="65" charset="-120"/>
                <a:ea typeface="標楷體" panose="03000509000000000000" pitchFamily="65" charset="-120"/>
              </a:rPr>
              <a:t>3.</a:t>
            </a:r>
            <a:r>
              <a:rPr lang="zh-TW" altLang="zh-TW" sz="2800" b="0" spc="-150" dirty="0">
                <a:latin typeface="標楷體" panose="03000509000000000000" pitchFamily="65" charset="-120"/>
                <a:ea typeface="標楷體" panose="03000509000000000000" pitchFamily="65" charset="-120"/>
              </a:rPr>
              <a:t>「採購評選委員會審議規則」第</a:t>
            </a:r>
            <a:r>
              <a:rPr lang="en-US" altLang="zh-TW" sz="2800" b="0" spc="-150" dirty="0">
                <a:latin typeface="標楷體" panose="03000509000000000000" pitchFamily="65" charset="-120"/>
                <a:ea typeface="標楷體" panose="03000509000000000000" pitchFamily="65" charset="-120"/>
              </a:rPr>
              <a:t>7</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1</a:t>
            </a:r>
            <a:r>
              <a:rPr lang="zh-TW" altLang="zh-TW" sz="2800" b="0" spc="-150" dirty="0">
                <a:latin typeface="標楷體" panose="03000509000000000000" pitchFamily="65" charset="-120"/>
                <a:ea typeface="標楷體" panose="03000509000000000000" pitchFamily="65" charset="-120"/>
              </a:rPr>
              <a:t>項規定</a:t>
            </a:r>
            <a:r>
              <a:rPr lang="zh-TW" altLang="en-US" sz="2800" b="0" spc="-150" dirty="0">
                <a:latin typeface="標楷體" panose="03000509000000000000" pitchFamily="65" charset="-120"/>
                <a:ea typeface="標楷體" panose="03000509000000000000" pitchFamily="65" charset="-120"/>
              </a:rPr>
              <a:t>，</a:t>
            </a:r>
            <a:r>
              <a:rPr lang="zh-TW" altLang="zh-TW" sz="2800" b="0" spc="-150" dirty="0">
                <a:solidFill>
                  <a:srgbClr val="0331F7"/>
                </a:solidFill>
                <a:latin typeface="標楷體" panose="03000509000000000000" pitchFamily="65" charset="-120"/>
                <a:ea typeface="標楷體" panose="03000509000000000000" pitchFamily="65" charset="-120"/>
              </a:rPr>
              <a:t>初審意見</a:t>
            </a:r>
            <a:r>
              <a:rPr lang="zh-TW" altLang="zh-TW" sz="2800" b="0" spc="-150" dirty="0">
                <a:latin typeface="標楷體" panose="03000509000000000000" pitchFamily="65" charset="-120"/>
                <a:ea typeface="標楷體" panose="03000509000000000000" pitchFamily="65" charset="-120"/>
              </a:rPr>
              <a:t>及委員會</a:t>
            </a:r>
            <a:r>
              <a:rPr lang="zh-TW" altLang="zh-TW" sz="2800" b="0" spc="-150" dirty="0">
                <a:solidFill>
                  <a:srgbClr val="0331F7"/>
                </a:solidFill>
                <a:latin typeface="標楷體" panose="03000509000000000000" pitchFamily="65" charset="-120"/>
                <a:ea typeface="標楷體" panose="03000509000000000000" pitchFamily="65" charset="-120"/>
              </a:rPr>
              <a:t>審查、議決</a:t>
            </a:r>
            <a:r>
              <a:rPr lang="zh-TW" altLang="zh-TW" sz="2800" b="0" spc="-150" dirty="0">
                <a:latin typeface="標楷體" panose="03000509000000000000" pitchFamily="65" charset="-120"/>
                <a:ea typeface="標楷體" panose="03000509000000000000" pitchFamily="65" charset="-120"/>
              </a:rPr>
              <a:t>等</a:t>
            </a:r>
            <a:r>
              <a:rPr lang="zh-TW" altLang="zh-TW" sz="2800" b="0" spc="-150" dirty="0">
                <a:solidFill>
                  <a:srgbClr val="0331F7"/>
                </a:solidFill>
                <a:latin typeface="標楷體" panose="03000509000000000000" pitchFamily="65" charset="-120"/>
                <a:ea typeface="標楷體" panose="03000509000000000000" pitchFamily="65" charset="-120"/>
              </a:rPr>
              <a:t>評選作業</a:t>
            </a:r>
            <a:r>
              <a:rPr lang="zh-TW" altLang="zh-TW" sz="2800" b="0" spc="-150" dirty="0">
                <a:latin typeface="標楷體" panose="03000509000000000000" pitchFamily="65" charset="-120"/>
                <a:ea typeface="標楷體" panose="03000509000000000000" pitchFamily="65" charset="-120"/>
              </a:rPr>
              <a:t>，以</a:t>
            </a:r>
            <a:r>
              <a:rPr lang="zh-TW" altLang="zh-TW" sz="2800" b="0" spc="-150" dirty="0">
                <a:solidFill>
                  <a:srgbClr val="FF0000"/>
                </a:solidFill>
                <a:latin typeface="標楷體" panose="03000509000000000000" pitchFamily="65" charset="-120"/>
                <a:ea typeface="標楷體" panose="03000509000000000000" pitchFamily="65" charset="-120"/>
              </a:rPr>
              <a:t>記名方式秘密為之</a:t>
            </a:r>
            <a:r>
              <a:rPr lang="zh-TW" altLang="zh-TW" sz="2800" b="0" spc="-150" dirty="0">
                <a:latin typeface="標楷體" panose="03000509000000000000" pitchFamily="65" charset="-120"/>
                <a:ea typeface="標楷體" panose="03000509000000000000" pitchFamily="65" charset="-120"/>
              </a:rPr>
              <a:t>為原則。投標廠商以外之第三人均可申請查閱，與上開第</a:t>
            </a:r>
            <a:r>
              <a:rPr lang="en-US" altLang="zh-TW" sz="2800" b="0" spc="-150" dirty="0">
                <a:latin typeface="標楷體" panose="03000509000000000000" pitchFamily="65" charset="-120"/>
                <a:ea typeface="標楷體" panose="03000509000000000000" pitchFamily="65" charset="-120"/>
              </a:rPr>
              <a:t>7</a:t>
            </a:r>
            <a:r>
              <a:rPr lang="zh-TW" altLang="zh-TW" sz="2800" b="0" spc="-150" dirty="0">
                <a:latin typeface="標楷體" panose="03000509000000000000" pitchFamily="65" charset="-120"/>
                <a:ea typeface="標楷體" panose="03000509000000000000" pitchFamily="65" charset="-120"/>
              </a:rPr>
              <a:t>條第</a:t>
            </a:r>
            <a:r>
              <a:rPr lang="en-US" altLang="zh-TW" sz="2800" b="0" spc="-150" dirty="0">
                <a:latin typeface="標楷體" panose="03000509000000000000" pitchFamily="65" charset="-120"/>
                <a:ea typeface="標楷體" panose="03000509000000000000" pitchFamily="65" charset="-120"/>
              </a:rPr>
              <a:t>1</a:t>
            </a:r>
            <a:r>
              <a:rPr lang="zh-TW" altLang="zh-TW" sz="2800" b="0" spc="-150" dirty="0">
                <a:latin typeface="標楷體" panose="03000509000000000000" pitchFamily="65" charset="-120"/>
                <a:ea typeface="標楷體" panose="03000509000000000000" pitchFamily="65" charset="-120"/>
              </a:rPr>
              <a:t>項所定「秘密為之」之目的有違。</a:t>
            </a:r>
            <a:endParaRPr lang="en-US" altLang="zh-TW" sz="2800" b="0" spc="-150" dirty="0">
              <a:latin typeface="標楷體" panose="03000509000000000000" pitchFamily="65" charset="-120"/>
              <a:ea typeface="標楷體" panose="03000509000000000000" pitchFamily="65" charset="-120"/>
            </a:endParaRPr>
          </a:p>
          <a:p>
            <a:pPr marL="2149475" indent="-357188" algn="just">
              <a:spcBef>
                <a:spcPts val="600"/>
              </a:spcBef>
              <a:buNone/>
            </a:pPr>
            <a:r>
              <a:rPr lang="en-US" altLang="zh-TW" sz="2800" b="0" spc="-150" dirty="0">
                <a:latin typeface="標楷體" panose="03000509000000000000" pitchFamily="65" charset="-120"/>
                <a:ea typeface="標楷體" panose="03000509000000000000" pitchFamily="65" charset="-120"/>
              </a:rPr>
              <a:t>4.</a:t>
            </a:r>
            <a:r>
              <a:rPr lang="zh-TW" altLang="zh-TW" sz="2800" b="0" spc="-150" dirty="0">
                <a:latin typeface="標楷體" panose="03000509000000000000" pitchFamily="65" charset="-120"/>
                <a:ea typeface="標楷體" panose="03000509000000000000" pitchFamily="65" charset="-120"/>
              </a:rPr>
              <a:t>評選委員會之</a:t>
            </a:r>
            <a:r>
              <a:rPr lang="zh-TW" altLang="zh-TW" sz="2800" b="0" spc="-150" dirty="0">
                <a:solidFill>
                  <a:srgbClr val="FF0000"/>
                </a:solidFill>
                <a:latin typeface="標楷體" panose="03000509000000000000" pitchFamily="65" charset="-120"/>
                <a:ea typeface="標楷體" panose="03000509000000000000" pitchFamily="65" charset="-120"/>
              </a:rPr>
              <a:t>會議紀錄</a:t>
            </a:r>
            <a:r>
              <a:rPr lang="zh-TW" altLang="zh-TW" sz="2800" b="0" spc="-150" dirty="0">
                <a:latin typeface="標楷體" panose="03000509000000000000" pitchFamily="65" charset="-120"/>
                <a:ea typeface="標楷體" panose="03000509000000000000" pitchFamily="65" charset="-120"/>
              </a:rPr>
              <a:t>及機關於委員</a:t>
            </a:r>
            <a:r>
              <a:rPr lang="zh-TW" altLang="zh-TW" sz="2800" b="0" spc="-150" dirty="0">
                <a:solidFill>
                  <a:srgbClr val="FF0000"/>
                </a:solidFill>
                <a:latin typeface="標楷體" panose="03000509000000000000" pitchFamily="65" charset="-120"/>
                <a:ea typeface="標楷體" panose="03000509000000000000" pitchFamily="65" charset="-120"/>
              </a:rPr>
              <a:t>評選</a:t>
            </a:r>
            <a:r>
              <a:rPr lang="zh-TW" altLang="zh-TW" sz="2800" b="0" spc="-150" dirty="0">
                <a:latin typeface="標楷體" panose="03000509000000000000" pitchFamily="65" charset="-120"/>
                <a:ea typeface="標楷體" panose="03000509000000000000" pitchFamily="65" charset="-120"/>
              </a:rPr>
              <a:t>後彙總製作之</a:t>
            </a:r>
            <a:r>
              <a:rPr lang="zh-TW" altLang="zh-TW" sz="2800" b="0" spc="-150" dirty="0">
                <a:solidFill>
                  <a:srgbClr val="FF0000"/>
                </a:solidFill>
                <a:latin typeface="標楷體" panose="03000509000000000000" pitchFamily="65" charset="-120"/>
                <a:ea typeface="標楷體" panose="03000509000000000000" pitchFamily="65" charset="-120"/>
              </a:rPr>
              <a:t>總表</a:t>
            </a:r>
            <a:r>
              <a:rPr lang="zh-TW" altLang="zh-TW" sz="2800" b="0" spc="-150" dirty="0">
                <a:latin typeface="標楷體" panose="03000509000000000000" pitchFamily="65" charset="-120"/>
                <a:ea typeface="標楷體" panose="03000509000000000000" pitchFamily="65" charset="-120"/>
              </a:rPr>
              <a:t>，除法令另有規定外，投標廠商以外之</a:t>
            </a:r>
            <a:r>
              <a:rPr lang="zh-TW" altLang="zh-TW" sz="2800" b="0" spc="-150" dirty="0">
                <a:solidFill>
                  <a:srgbClr val="FF0000"/>
                </a:solidFill>
                <a:latin typeface="標楷體" panose="03000509000000000000" pitchFamily="65" charset="-120"/>
                <a:ea typeface="標楷體" panose="03000509000000000000" pitchFamily="65" charset="-120"/>
              </a:rPr>
              <a:t>第三人不得申請</a:t>
            </a:r>
            <a:r>
              <a:rPr lang="zh-TW" altLang="zh-TW" sz="2800" b="0" spc="-150" dirty="0">
                <a:latin typeface="標楷體" panose="03000509000000000000" pitchFamily="65" charset="-120"/>
                <a:ea typeface="標楷體" panose="03000509000000000000" pitchFamily="65" charset="-120"/>
              </a:rPr>
              <a:t>閱覽、抄寫、複印或攝影</a:t>
            </a:r>
            <a:r>
              <a:rPr lang="zh-TW" altLang="zh-TW" sz="2800" b="0" spc="-150">
                <a:latin typeface="標楷體" panose="03000509000000000000" pitchFamily="65" charset="-120"/>
                <a:ea typeface="標楷體" panose="03000509000000000000" pitchFamily="65" charset="-120"/>
              </a:rPr>
              <a:t>。 </a:t>
            </a:r>
            <a:endParaRPr lang="en-US" altLang="zh-TW" sz="2800" b="0" spc="-150" dirty="0">
              <a:solidFill>
                <a:srgbClr val="FF0000"/>
              </a:solidFill>
              <a:latin typeface="標楷體" panose="03000509000000000000" pitchFamily="65" charset="-120"/>
              <a:ea typeface="標楷體" panose="03000509000000000000" pitchFamily="65" charset="-120"/>
            </a:endParaRPr>
          </a:p>
          <a:p>
            <a:pPr lvl="1" indent="0" algn="just" eaLnBrk="1" hangingPunct="1">
              <a:spcBef>
                <a:spcPts val="600"/>
              </a:spcBef>
              <a:buClr>
                <a:schemeClr val="accent1"/>
              </a:buClr>
              <a:buSzPct val="9000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23754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5CA4C-54CA-0AC1-186D-FD1820C45CE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269191CB-4FA7-C34D-7FA6-44F06859EE15}"/>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622D4CDC-BBBF-F5CF-23B8-DDB8210F5701}"/>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機關招、審、決標各階段結果通知</a:t>
            </a:r>
            <a:r>
              <a:rPr lang="zh-TW" altLang="zh-TW" sz="3200" dirty="0">
                <a:latin typeface="標楷體" panose="03000509000000000000" pitchFamily="65" charset="-120"/>
                <a:ea typeface="標楷體" panose="03000509000000000000" pitchFamily="65" charset="-120"/>
              </a:rPr>
              <a:t>應為救濟期間之教示</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113</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9</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26</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1130100288</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(1)</a:t>
            </a:r>
            <a:r>
              <a:rPr lang="zh-TW" altLang="zh-TW" sz="3000" b="0" dirty="0">
                <a:latin typeface="標楷體" panose="03000509000000000000" pitchFamily="65" charset="-120"/>
                <a:ea typeface="標楷體" panose="03000509000000000000" pitchFamily="65" charset="-120"/>
              </a:rPr>
              <a:t>最高行政法院</a:t>
            </a:r>
            <a:r>
              <a:rPr lang="en-US" altLang="zh-TW" sz="3000" b="0" dirty="0">
                <a:latin typeface="標楷體" panose="03000509000000000000" pitchFamily="65" charset="-120"/>
                <a:ea typeface="標楷體" panose="03000509000000000000" pitchFamily="65" charset="-120"/>
              </a:rPr>
              <a:t>113</a:t>
            </a:r>
            <a:r>
              <a:rPr lang="zh-TW" altLang="zh-TW" sz="3000" b="0" dirty="0">
                <a:latin typeface="標楷體" panose="03000509000000000000" pitchFamily="65" charset="-120"/>
                <a:ea typeface="標楷體" panose="03000509000000000000" pitchFamily="65" charset="-120"/>
              </a:rPr>
              <a:t>年</a:t>
            </a:r>
            <a:r>
              <a:rPr lang="en-US" altLang="zh-TW" sz="3000" b="0" dirty="0">
                <a:latin typeface="標楷體" panose="03000509000000000000" pitchFamily="65" charset="-120"/>
                <a:ea typeface="標楷體" panose="03000509000000000000" pitchFamily="65" charset="-120"/>
              </a:rPr>
              <a:t>3</a:t>
            </a:r>
            <a:r>
              <a:rPr lang="zh-TW" altLang="zh-TW" sz="3000" b="0" dirty="0">
                <a:latin typeface="標楷體" panose="03000509000000000000" pitchFamily="65" charset="-120"/>
                <a:ea typeface="標楷體" panose="03000509000000000000" pitchFamily="65" charset="-120"/>
              </a:rPr>
              <a:t>月</a:t>
            </a:r>
            <a:r>
              <a:rPr lang="en-US" altLang="zh-TW" sz="3000" b="0" dirty="0">
                <a:latin typeface="標楷體" panose="03000509000000000000" pitchFamily="65" charset="-120"/>
                <a:ea typeface="標楷體" panose="03000509000000000000" pitchFamily="65" charset="-120"/>
              </a:rPr>
              <a:t>1</a:t>
            </a:r>
            <a:r>
              <a:rPr lang="zh-TW" altLang="zh-TW" sz="3000" b="0" dirty="0">
                <a:latin typeface="標楷體" panose="03000509000000000000" pitchFamily="65" charset="-120"/>
                <a:ea typeface="標楷體" panose="03000509000000000000" pitchFamily="65" charset="-120"/>
              </a:rPr>
              <a:t>日</a:t>
            </a:r>
            <a:r>
              <a:rPr lang="en-US" altLang="zh-TW" sz="3000" b="0" dirty="0">
                <a:latin typeface="標楷體" panose="03000509000000000000" pitchFamily="65" charset="-120"/>
                <a:ea typeface="標楷體" panose="03000509000000000000" pitchFamily="65" charset="-120"/>
              </a:rPr>
              <a:t>112</a:t>
            </a:r>
            <a:r>
              <a:rPr lang="zh-TW" altLang="zh-TW" sz="3000" b="0" dirty="0">
                <a:latin typeface="標楷體" panose="03000509000000000000" pitchFamily="65" charset="-120"/>
                <a:ea typeface="標楷體" panose="03000509000000000000" pitchFamily="65" charset="-120"/>
              </a:rPr>
              <a:t>年度大字第</a:t>
            </a:r>
            <a:r>
              <a:rPr lang="en-US" altLang="zh-TW" sz="3000" b="0" dirty="0">
                <a:latin typeface="標楷體" panose="03000509000000000000" pitchFamily="65" charset="-120"/>
                <a:ea typeface="標楷體" panose="03000509000000000000" pitchFamily="65" charset="-120"/>
              </a:rPr>
              <a:t>2</a:t>
            </a:r>
            <a:r>
              <a:rPr lang="zh-TW" altLang="zh-TW" sz="3000" b="0" dirty="0">
                <a:latin typeface="標楷體" panose="03000509000000000000" pitchFamily="65" charset="-120"/>
                <a:ea typeface="標楷體" panose="03000509000000000000" pitchFamily="65" charset="-120"/>
              </a:rPr>
              <a:t>號裁定主文：「以</a:t>
            </a:r>
            <a:r>
              <a:rPr lang="zh-TW" altLang="zh-TW" sz="3000" b="0" dirty="0">
                <a:solidFill>
                  <a:srgbClr val="0331F7"/>
                </a:solidFill>
                <a:latin typeface="標楷體" panose="03000509000000000000" pitchFamily="65" charset="-120"/>
                <a:ea typeface="標楷體" panose="03000509000000000000" pitchFamily="65" charset="-120"/>
              </a:rPr>
              <a:t>言詞</a:t>
            </a:r>
            <a:r>
              <a:rPr lang="zh-TW" altLang="zh-TW" sz="3000" b="0" dirty="0">
                <a:latin typeface="標楷體" panose="03000509000000000000" pitchFamily="65" charset="-120"/>
                <a:ea typeface="標楷體" panose="03000509000000000000" pitchFamily="65" charset="-120"/>
              </a:rPr>
              <a:t>所為</a:t>
            </a:r>
            <a:r>
              <a:rPr lang="zh-TW" altLang="zh-TW" sz="3000" b="0" dirty="0">
                <a:solidFill>
                  <a:srgbClr val="0331F7"/>
                </a:solidFill>
                <a:latin typeface="標楷體" panose="03000509000000000000" pitchFamily="65" charset="-120"/>
                <a:ea typeface="標楷體" panose="03000509000000000000" pitchFamily="65" charset="-120"/>
              </a:rPr>
              <a:t>不具一般處分</a:t>
            </a:r>
            <a:r>
              <a:rPr lang="zh-TW" altLang="zh-TW" sz="3000" b="0" dirty="0">
                <a:latin typeface="標楷體" panose="03000509000000000000" pitchFamily="65" charset="-120"/>
                <a:ea typeface="標楷體" panose="03000509000000000000" pitchFamily="65" charset="-120"/>
              </a:rPr>
              <a:t>性質之</a:t>
            </a:r>
            <a:r>
              <a:rPr lang="zh-TW" altLang="zh-TW" sz="3000" b="0" dirty="0">
                <a:solidFill>
                  <a:srgbClr val="0331F7"/>
                </a:solidFill>
                <a:latin typeface="標楷體" panose="03000509000000000000" pitchFamily="65" charset="-120"/>
                <a:ea typeface="標楷體" panose="03000509000000000000" pitchFamily="65" charset="-120"/>
              </a:rPr>
              <a:t>行政處分</a:t>
            </a:r>
            <a:r>
              <a:rPr lang="zh-TW" altLang="zh-TW" sz="3000" b="0" dirty="0">
                <a:latin typeface="標楷體" panose="03000509000000000000" pitchFamily="65" charset="-120"/>
                <a:ea typeface="標楷體" panose="03000509000000000000" pitchFamily="65" charset="-120"/>
              </a:rPr>
              <a:t>，</a:t>
            </a:r>
            <a:r>
              <a:rPr lang="zh-TW" altLang="zh-TW" sz="3000" b="0" dirty="0">
                <a:solidFill>
                  <a:srgbClr val="FF0000"/>
                </a:solidFill>
                <a:latin typeface="標楷體" panose="03000509000000000000" pitchFamily="65" charset="-120"/>
                <a:ea typeface="標楷體" panose="03000509000000000000" pitchFamily="65" charset="-120"/>
              </a:rPr>
              <a:t>未</a:t>
            </a:r>
            <a:r>
              <a:rPr lang="zh-TW" altLang="zh-TW" sz="3000" b="0" dirty="0">
                <a:latin typeface="標楷體" panose="03000509000000000000" pitchFamily="65" charset="-120"/>
                <a:ea typeface="標楷體" panose="03000509000000000000" pitchFamily="65" charset="-120"/>
              </a:rPr>
              <a:t>為</a:t>
            </a:r>
            <a:r>
              <a:rPr lang="zh-TW" altLang="zh-TW" sz="3000" b="0" dirty="0">
                <a:solidFill>
                  <a:srgbClr val="FF0000"/>
                </a:solidFill>
                <a:latin typeface="標楷體" panose="03000509000000000000" pitchFamily="65" charset="-120"/>
                <a:ea typeface="標楷體" panose="03000509000000000000" pitchFamily="65" charset="-120"/>
              </a:rPr>
              <a:t>救濟</a:t>
            </a:r>
            <a:r>
              <a:rPr lang="zh-TW" altLang="zh-TW" sz="3000" b="0" dirty="0">
                <a:latin typeface="標楷體" panose="03000509000000000000" pitchFamily="65" charset="-120"/>
                <a:ea typeface="標楷體" panose="03000509000000000000" pitchFamily="65" charset="-120"/>
              </a:rPr>
              <a:t>期間之</a:t>
            </a:r>
            <a:r>
              <a:rPr lang="zh-TW" altLang="zh-TW" sz="3000" b="0" dirty="0">
                <a:solidFill>
                  <a:srgbClr val="FF0000"/>
                </a:solidFill>
                <a:latin typeface="標楷體" panose="03000509000000000000" pitchFamily="65" charset="-120"/>
                <a:ea typeface="標楷體" panose="03000509000000000000" pitchFamily="65" charset="-120"/>
              </a:rPr>
              <a:t>教示</a:t>
            </a:r>
            <a:r>
              <a:rPr lang="zh-TW" altLang="zh-TW" sz="3000" b="0" dirty="0">
                <a:latin typeface="標楷體" panose="03000509000000000000" pitchFamily="65" charset="-120"/>
                <a:ea typeface="標楷體" panose="03000509000000000000" pitchFamily="65" charset="-120"/>
              </a:rPr>
              <a:t>時，法律效果應類推適用行政程序法第</a:t>
            </a:r>
            <a:r>
              <a:rPr lang="en-US" altLang="zh-TW" sz="3000" b="0" dirty="0">
                <a:latin typeface="標楷體" panose="03000509000000000000" pitchFamily="65" charset="-120"/>
                <a:ea typeface="標楷體" panose="03000509000000000000" pitchFamily="65" charset="-120"/>
              </a:rPr>
              <a:t>98</a:t>
            </a:r>
            <a:r>
              <a:rPr lang="zh-TW" altLang="zh-TW" sz="3000" b="0" dirty="0">
                <a:latin typeface="標楷體" panose="03000509000000000000" pitchFamily="65" charset="-120"/>
                <a:ea typeface="標楷體" panose="03000509000000000000" pitchFamily="65" charset="-120"/>
              </a:rPr>
              <a:t>條第</a:t>
            </a:r>
            <a:r>
              <a:rPr lang="en-US" altLang="zh-TW" sz="3000" b="0" dirty="0">
                <a:latin typeface="標楷體" panose="03000509000000000000" pitchFamily="65" charset="-120"/>
                <a:ea typeface="標楷體" panose="03000509000000000000" pitchFamily="65" charset="-120"/>
              </a:rPr>
              <a:t>3</a:t>
            </a:r>
            <a:r>
              <a:rPr lang="zh-TW" altLang="zh-TW" sz="3000" b="0" dirty="0">
                <a:latin typeface="標楷體" panose="03000509000000000000" pitchFamily="65" charset="-120"/>
                <a:ea typeface="標楷體" panose="03000509000000000000" pitchFamily="65" charset="-120"/>
              </a:rPr>
              <a:t>項規定」 </a:t>
            </a:r>
            <a:r>
              <a:rPr lang="zh-TW" altLang="en-US" sz="3000" b="0" spc="-15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95135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A2592-252B-8A68-A99E-10A3FE0254C1}"/>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BA7F747D-A21E-4CBF-F251-7A3A77B3D82C}"/>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751BD433-9D38-02A9-C890-6491C5771D3B}"/>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機關招、審、決標各階段結果通知</a:t>
            </a:r>
            <a:r>
              <a:rPr lang="zh-TW" altLang="zh-TW" sz="3200" dirty="0">
                <a:latin typeface="標楷體" panose="03000509000000000000" pitchFamily="65" charset="-120"/>
                <a:ea typeface="標楷體" panose="03000509000000000000" pitchFamily="65" charset="-120"/>
              </a:rPr>
              <a:t>應為救濟期間之教示</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(2)</a:t>
            </a:r>
            <a:r>
              <a:rPr lang="zh-TW" altLang="zh-TW" sz="3000" b="0" spc="-150" dirty="0">
                <a:latin typeface="標楷體" panose="03000509000000000000" pitchFamily="65" charset="-120"/>
                <a:ea typeface="標楷體" panose="03000509000000000000" pitchFamily="65" charset="-120"/>
              </a:rPr>
              <a:t>為使廠商知悉其權利，以避免爭議，按大字第</a:t>
            </a:r>
            <a:r>
              <a:rPr lang="en-US" altLang="zh-TW" sz="3000" b="0" spc="-150" dirty="0">
                <a:latin typeface="標楷體" panose="03000509000000000000" pitchFamily="65" charset="-120"/>
                <a:ea typeface="標楷體" panose="03000509000000000000" pitchFamily="65" charset="-120"/>
              </a:rPr>
              <a:t>2</a:t>
            </a:r>
            <a:r>
              <a:rPr lang="zh-TW" altLang="zh-TW" sz="3000" b="0" spc="-150" dirty="0">
                <a:latin typeface="標楷體" panose="03000509000000000000" pitchFamily="65" charset="-120"/>
                <a:ea typeface="標楷體" panose="03000509000000000000" pitchFamily="65" charset="-120"/>
              </a:rPr>
              <a:t>號裁定意旨，機關為招標、審標及決標等決定時，無論採書面或口頭方式通知廠商結果，均應為救濟期間之教示，其通知方式如下：</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558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341D58D9-7E9E-4975-8376-E419DF34FC7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None/>
            </a:pPr>
            <a:r>
              <a:rPr lang="zh-TW" altLang="en-US" dirty="0">
                <a:latin typeface="標楷體" panose="03000509000000000000" pitchFamily="65" charset="-120"/>
                <a:ea typeface="標楷體" panose="03000509000000000000" pitchFamily="65" charset="-120"/>
              </a:rPr>
              <a:t>電子採購作業辦法</a:t>
            </a:r>
          </a:p>
        </p:txBody>
      </p:sp>
      <p:sp>
        <p:nvSpPr>
          <p:cNvPr id="4" name="Rectangle 3">
            <a:extLst>
              <a:ext uri="{FF2B5EF4-FFF2-40B4-BE49-F238E27FC236}">
                <a16:creationId xmlns:a16="http://schemas.microsoft.com/office/drawing/2014/main" id="{30233E48-8B92-4E31-A89D-D06C1EB9B0CC}"/>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修正重點（</a:t>
            </a:r>
            <a:r>
              <a:rPr lang="en-US" altLang="zh-TW" sz="3200" dirty="0">
                <a:latin typeface="標楷體" panose="03000509000000000000" pitchFamily="65" charset="-120"/>
                <a:ea typeface="標楷體" panose="03000509000000000000" pitchFamily="65" charset="-120"/>
              </a:rPr>
              <a:t>114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3</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27</a:t>
            </a:r>
            <a:r>
              <a:rPr lang="zh-TW" altLang="en-US" sz="3200" dirty="0">
                <a:latin typeface="標楷體" panose="03000509000000000000" pitchFamily="65" charset="-120"/>
                <a:ea typeface="標楷體" panose="03000509000000000000" pitchFamily="65" charset="-120"/>
              </a:rPr>
              <a:t>日修正）：</a:t>
            </a:r>
            <a:endParaRPr lang="en-US" altLang="zh-TW" sz="3200" b="0" dirty="0">
              <a:solidFill>
                <a:srgbClr val="000000"/>
              </a:solidFill>
              <a:latin typeface="標楷體" panose="03000509000000000000" pitchFamily="65" charset="-120"/>
              <a:ea typeface="標楷體" panose="03000509000000000000" pitchFamily="65" charset="-120"/>
            </a:endParaRPr>
          </a:p>
          <a:p>
            <a:pPr marL="1700213" indent="-712788" algn="just">
              <a:buNone/>
            </a:pP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維護採購秩序，電子化方式辦理領標之廠商，投標時應檢附電子領標憑據。</a:t>
            </a:r>
            <a:endParaRPr lang="en-US" altLang="zh-TW" dirty="0">
              <a:latin typeface="標楷體" panose="03000509000000000000" pitchFamily="65" charset="-120"/>
              <a:ea typeface="標楷體" panose="03000509000000000000" pitchFamily="65" charset="-120"/>
            </a:endParaRPr>
          </a:p>
          <a:p>
            <a:pPr marL="1700213" indent="-712788" algn="just">
              <a:buNone/>
            </a:pP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定明機關應於招標文件規定廠商投標之方式。</a:t>
            </a:r>
          </a:p>
          <a:p>
            <a:pPr marL="1700213" indent="-712788" algn="just">
              <a:buNone/>
            </a:pP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允許廠商以電子資料傳輸投標者，得於招標文件中規定廠商應以電子及其他形式提出投標文件。</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87109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0167F-8E33-6C02-1477-FD042D26934C}"/>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F2666E9E-3D7E-4D12-0E1B-B70C5AFBC20E}"/>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9BB7C11D-27FA-CF20-AA34-D799258A9BD3}"/>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機關招、審、決標各階段結果通知</a:t>
            </a:r>
            <a:r>
              <a:rPr lang="zh-TW" altLang="zh-TW" sz="3200" dirty="0">
                <a:latin typeface="標楷體" panose="03000509000000000000" pitchFamily="65" charset="-120"/>
                <a:ea typeface="標楷體" panose="03000509000000000000" pitchFamily="65" charset="-120"/>
              </a:rPr>
              <a:t>應為救濟期間之教示</a:t>
            </a:r>
            <a:endParaRPr lang="en-US" altLang="zh-TW" sz="3200" dirty="0">
              <a:latin typeface="標楷體" panose="03000509000000000000" pitchFamily="65" charset="-120"/>
              <a:ea typeface="標楷體" panose="03000509000000000000" pitchFamily="65" charset="-120"/>
            </a:endParaRPr>
          </a:p>
          <a:p>
            <a:pPr marL="1878013" indent="-354013" algn="just">
              <a:spcBef>
                <a:spcPts val="600"/>
              </a:spcBef>
              <a:buNone/>
            </a:pPr>
            <a:r>
              <a:rPr lang="en-US" altLang="zh-TW" sz="2800" b="0" spc="-150" dirty="0">
                <a:latin typeface="標楷體" panose="03000509000000000000" pitchFamily="65" charset="-120"/>
                <a:ea typeface="標楷體" panose="03000509000000000000" pitchFamily="65" charset="-120"/>
              </a:rPr>
              <a:t>1.</a:t>
            </a:r>
            <a:r>
              <a:rPr lang="zh-TW" altLang="zh-TW" sz="2800" spc="-150" dirty="0">
                <a:solidFill>
                  <a:srgbClr val="FF0000"/>
                </a:solidFill>
                <a:latin typeface="標楷體" panose="03000509000000000000" pitchFamily="65" charset="-120"/>
                <a:ea typeface="標楷體" panose="03000509000000000000" pitchFamily="65" charset="-120"/>
              </a:rPr>
              <a:t>書面</a:t>
            </a:r>
            <a:r>
              <a:rPr lang="zh-TW" altLang="zh-TW" sz="2800" b="0" spc="-150" dirty="0">
                <a:latin typeface="標楷體" panose="03000509000000000000" pitchFamily="65" charset="-120"/>
                <a:ea typeface="標楷體" panose="03000509000000000000" pitchFamily="65" charset="-120"/>
              </a:rPr>
              <a:t>為之者，請於</a:t>
            </a:r>
            <a:r>
              <a:rPr lang="zh-TW" altLang="zh-TW" sz="2800" spc="-150" dirty="0">
                <a:solidFill>
                  <a:srgbClr val="FF0000"/>
                </a:solidFill>
                <a:latin typeface="標楷體" panose="03000509000000000000" pitchFamily="65" charset="-120"/>
                <a:ea typeface="標楷體" panose="03000509000000000000" pitchFamily="65" charset="-120"/>
              </a:rPr>
              <a:t>書面通知附記救濟途徑、期間及受理機關</a:t>
            </a:r>
            <a:r>
              <a:rPr lang="zh-TW" altLang="zh-TW" sz="2800" b="0" spc="-150" dirty="0">
                <a:latin typeface="標楷體" panose="03000509000000000000" pitchFamily="65" charset="-120"/>
                <a:ea typeface="標楷體" panose="03000509000000000000" pitchFamily="65" charset="-120"/>
              </a:rPr>
              <a:t>；參考文字如：「貴廠商如對</a:t>
            </a:r>
            <a:r>
              <a:rPr lang="en-US" altLang="zh-TW" sz="2800" b="0" spc="-150" dirty="0">
                <a:latin typeface="標楷體" panose="03000509000000000000" pitchFamily="65" charset="-120"/>
                <a:ea typeface="標楷體" panose="03000509000000000000" pitchFamily="65" charset="-120"/>
              </a:rPr>
              <a:t>OO(</a:t>
            </a:r>
            <a:r>
              <a:rPr lang="zh-TW" altLang="zh-TW" sz="2800" b="0" spc="-150" dirty="0">
                <a:latin typeface="標楷體" panose="03000509000000000000" pitchFamily="65" charset="-120"/>
                <a:ea typeface="標楷體" panose="03000509000000000000" pitchFamily="65" charset="-120"/>
              </a:rPr>
              <a:t>資格審查</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規格審查</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價格審查</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評選</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決標等</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結果，認為違反法令，致損害貴廠商權利或利益者，請於文到</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或接獲通知</a:t>
            </a:r>
            <a:r>
              <a:rPr lang="en-US" altLang="zh-TW" sz="2800" b="0" spc="-150" dirty="0">
                <a:latin typeface="標楷體" panose="03000509000000000000" pitchFamily="65" charset="-120"/>
                <a:ea typeface="標楷體" panose="03000509000000000000" pitchFamily="65" charset="-120"/>
              </a:rPr>
              <a:t>)</a:t>
            </a:r>
            <a:r>
              <a:rPr lang="zh-TW" altLang="zh-TW" sz="2800" b="0" spc="-150" dirty="0">
                <a:latin typeface="標楷體" panose="03000509000000000000" pitchFamily="65" charset="-120"/>
                <a:ea typeface="標楷體" panose="03000509000000000000" pitchFamily="65" charset="-120"/>
              </a:rPr>
              <a:t>之次日起</a:t>
            </a:r>
            <a:r>
              <a:rPr lang="en-US" altLang="zh-TW" sz="2800" b="0" spc="-150" dirty="0">
                <a:latin typeface="標楷體" panose="03000509000000000000" pitchFamily="65" charset="-120"/>
                <a:ea typeface="標楷體" panose="03000509000000000000" pitchFamily="65" charset="-120"/>
              </a:rPr>
              <a:t>10</a:t>
            </a:r>
            <a:r>
              <a:rPr lang="zh-TW" altLang="zh-TW" sz="2800" b="0" spc="-150" dirty="0">
                <a:latin typeface="標楷體" panose="03000509000000000000" pitchFamily="65" charset="-120"/>
                <a:ea typeface="標楷體" panose="03000509000000000000" pitchFamily="65" charset="-120"/>
              </a:rPr>
              <a:t>日內以書面向招標機關提出異議。」</a:t>
            </a:r>
            <a:endParaRPr lang="en-US" altLang="zh-TW" sz="2800" b="0" spc="-150" dirty="0">
              <a:latin typeface="標楷體" panose="03000509000000000000" pitchFamily="65" charset="-120"/>
              <a:ea typeface="標楷體" panose="03000509000000000000" pitchFamily="65" charset="-120"/>
            </a:endParaRPr>
          </a:p>
          <a:p>
            <a:pPr marL="1878013" indent="-354013" algn="just">
              <a:spcBef>
                <a:spcPts val="600"/>
              </a:spcBef>
              <a:buNone/>
            </a:pPr>
            <a:r>
              <a:rPr lang="en-US" altLang="zh-TW" sz="2800" b="0" spc="-150" dirty="0">
                <a:latin typeface="標楷體" panose="03000509000000000000" pitchFamily="65" charset="-120"/>
                <a:ea typeface="標楷體" panose="03000509000000000000" pitchFamily="65" charset="-120"/>
              </a:rPr>
              <a:t>2.</a:t>
            </a:r>
            <a:r>
              <a:rPr lang="zh-TW" altLang="zh-TW" sz="2800" b="0" spc="-150" dirty="0">
                <a:latin typeface="標楷體" panose="03000509000000000000" pitchFamily="65" charset="-120"/>
                <a:ea typeface="標楷體" panose="03000509000000000000" pitchFamily="65" charset="-120"/>
              </a:rPr>
              <a:t>以</a:t>
            </a:r>
            <a:r>
              <a:rPr lang="zh-TW" altLang="zh-TW" sz="2800" spc="-150" dirty="0">
                <a:solidFill>
                  <a:srgbClr val="FF0000"/>
                </a:solidFill>
                <a:latin typeface="標楷體" panose="03000509000000000000" pitchFamily="65" charset="-120"/>
                <a:ea typeface="標楷體" panose="03000509000000000000" pitchFamily="65" charset="-120"/>
              </a:rPr>
              <a:t>口頭</a:t>
            </a:r>
            <a:r>
              <a:rPr lang="zh-TW" altLang="zh-TW" sz="2800" b="0" spc="-150" dirty="0">
                <a:latin typeface="標楷體" panose="03000509000000000000" pitchFamily="65" charset="-120"/>
                <a:ea typeface="標楷體" panose="03000509000000000000" pitchFamily="65" charset="-120"/>
              </a:rPr>
              <a:t>為之者，請</a:t>
            </a:r>
            <a:r>
              <a:rPr lang="zh-TW" altLang="zh-TW" sz="2800" spc="-150" dirty="0">
                <a:solidFill>
                  <a:srgbClr val="FF0000"/>
                </a:solidFill>
                <a:latin typeface="標楷體" panose="03000509000000000000" pitchFamily="65" charset="-120"/>
                <a:ea typeface="標楷體" panose="03000509000000000000" pitchFamily="65" charset="-120"/>
              </a:rPr>
              <a:t>一併告知救濟途徑、期間及受理機關</a:t>
            </a:r>
            <a:r>
              <a:rPr lang="zh-TW" altLang="zh-TW" sz="2800" b="0" spc="-150" dirty="0">
                <a:latin typeface="標楷體" panose="03000509000000000000" pitchFamily="65" charset="-120"/>
                <a:ea typeface="標楷體" panose="03000509000000000000" pitchFamily="65" charset="-120"/>
              </a:rPr>
              <a:t>；就該口頭告知程序予以</a:t>
            </a:r>
            <a:r>
              <a:rPr lang="zh-TW" altLang="zh-TW" sz="2800" spc="-150" dirty="0">
                <a:solidFill>
                  <a:srgbClr val="FF0000"/>
                </a:solidFill>
                <a:latin typeface="標楷體" panose="03000509000000000000" pitchFamily="65" charset="-120"/>
                <a:ea typeface="標楷體" panose="03000509000000000000" pitchFamily="65" charset="-120"/>
              </a:rPr>
              <a:t>錄音錄影</a:t>
            </a:r>
            <a:r>
              <a:rPr lang="zh-TW" altLang="zh-TW" sz="2800" b="0" spc="-150" dirty="0">
                <a:latin typeface="標楷體" panose="03000509000000000000" pitchFamily="65" charset="-120"/>
                <a:ea typeface="標楷體" panose="03000509000000000000" pitchFamily="65" charset="-120"/>
              </a:rPr>
              <a:t>，或為其他</a:t>
            </a:r>
            <a:r>
              <a:rPr lang="zh-TW" altLang="zh-TW" sz="2800" spc="-150" dirty="0">
                <a:solidFill>
                  <a:srgbClr val="0000FF"/>
                </a:solidFill>
                <a:latin typeface="標楷體" panose="03000509000000000000" pitchFamily="65" charset="-120"/>
                <a:ea typeface="標楷體" panose="03000509000000000000" pitchFamily="65" charset="-120"/>
              </a:rPr>
              <a:t>可資證明之紀錄方式</a:t>
            </a:r>
            <a:r>
              <a:rPr lang="zh-TW" altLang="zh-TW" sz="2800" b="0" spc="-150" dirty="0">
                <a:latin typeface="標楷體" panose="03000509000000000000" pitchFamily="65" charset="-120"/>
                <a:ea typeface="標楷體" panose="03000509000000000000" pitchFamily="65" charset="-120"/>
              </a:rPr>
              <a:t>。</a:t>
            </a:r>
            <a:endParaRPr lang="en-US" altLang="zh-TW" sz="2800" b="0" spc="-15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81409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3947-598D-68C5-FA98-0FD4FAD19A70}"/>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363331F-1F39-38FA-E44C-C397A56AFE7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F72F3C70-F8E9-C204-E4FF-94953229DE99}"/>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驗收後得否減價收受</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113</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8</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5</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1130015472</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dirty="0">
                <a:latin typeface="標楷體" panose="03000509000000000000" pitchFamily="65" charset="-120"/>
                <a:ea typeface="標楷體" panose="03000509000000000000" pitchFamily="65" charset="-120"/>
              </a:rPr>
              <a:t>(1)</a:t>
            </a:r>
            <a:r>
              <a:rPr lang="zh-TW" altLang="zh-TW" sz="2900" b="0" dirty="0">
                <a:latin typeface="標楷體" panose="03000509000000000000" pitchFamily="65" charset="-120"/>
                <a:ea typeface="標楷體" panose="03000509000000000000" pitchFamily="65" charset="-120"/>
              </a:rPr>
              <a:t>政府採購法第</a:t>
            </a:r>
            <a:r>
              <a:rPr lang="en-US" altLang="zh-TW" sz="2900" b="0" dirty="0">
                <a:latin typeface="標楷體" panose="03000509000000000000" pitchFamily="65" charset="-120"/>
                <a:ea typeface="標楷體" panose="03000509000000000000" pitchFamily="65" charset="-120"/>
              </a:rPr>
              <a:t>72</a:t>
            </a:r>
            <a:r>
              <a:rPr lang="zh-TW" altLang="zh-TW" sz="2900" b="0" dirty="0">
                <a:latin typeface="標楷體" panose="03000509000000000000" pitchFamily="65" charset="-120"/>
                <a:ea typeface="標楷體" panose="03000509000000000000" pitchFamily="65" charset="-120"/>
              </a:rPr>
              <a:t>條第</a:t>
            </a:r>
            <a:r>
              <a:rPr lang="en-US" altLang="zh-TW" sz="2900" b="0" dirty="0">
                <a:latin typeface="標楷體" panose="03000509000000000000" pitchFamily="65" charset="-120"/>
                <a:ea typeface="標楷體" panose="03000509000000000000" pitchFamily="65" charset="-120"/>
              </a:rPr>
              <a:t>2</a:t>
            </a:r>
            <a:r>
              <a:rPr lang="zh-TW" altLang="zh-TW" sz="2900" b="0" dirty="0">
                <a:latin typeface="標楷體" panose="03000509000000000000" pitchFamily="65" charset="-120"/>
                <a:ea typeface="標楷體" panose="03000509000000000000" pitchFamily="65" charset="-120"/>
              </a:rPr>
              <a:t>項所稱驗收結果與規定不符，並未規定已驗收合格即無該項之適用</a:t>
            </a:r>
            <a:r>
              <a:rPr lang="zh-TW" altLang="en-US" sz="2900" b="0" spc="-150" dirty="0">
                <a:latin typeface="標楷體" panose="03000509000000000000" pitchFamily="65" charset="-120"/>
                <a:ea typeface="標楷體" panose="03000509000000000000" pitchFamily="65" charset="-120"/>
              </a:rPr>
              <a:t>。</a:t>
            </a:r>
            <a:endParaRPr lang="en-US" altLang="zh-TW" sz="2900" b="0" spc="-15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spc="-150" dirty="0">
                <a:latin typeface="標楷體" panose="03000509000000000000" pitchFamily="65" charset="-120"/>
                <a:ea typeface="標楷體" panose="03000509000000000000" pitchFamily="65" charset="-120"/>
              </a:rPr>
              <a:t>(2)</a:t>
            </a:r>
            <a:r>
              <a:rPr lang="zh-TW" altLang="zh-TW" sz="2900" b="0" dirty="0">
                <a:latin typeface="標楷體" panose="03000509000000000000" pitchFamily="65" charset="-120"/>
                <a:ea typeface="標楷體" panose="03000509000000000000" pitchFamily="65" charset="-120"/>
              </a:rPr>
              <a:t>近期法院實務判決，個案契約第</a:t>
            </a:r>
            <a:r>
              <a:rPr lang="en-US" altLang="zh-TW" sz="2900" b="0" dirty="0">
                <a:latin typeface="標楷體" panose="03000509000000000000" pitchFamily="65" charset="-120"/>
                <a:ea typeface="標楷體" panose="03000509000000000000" pitchFamily="65" charset="-120"/>
              </a:rPr>
              <a:t>4</a:t>
            </a:r>
            <a:r>
              <a:rPr lang="zh-TW" altLang="zh-TW" sz="2900" b="0" dirty="0">
                <a:latin typeface="標楷體" panose="03000509000000000000" pitchFamily="65" charset="-120"/>
                <a:ea typeface="標楷體" panose="03000509000000000000" pitchFamily="65" charset="-120"/>
              </a:rPr>
              <a:t>條第</a:t>
            </a:r>
            <a:r>
              <a:rPr lang="en-US" altLang="zh-TW" sz="2900" b="0" dirty="0">
                <a:latin typeface="標楷體" panose="03000509000000000000" pitchFamily="65" charset="-120"/>
                <a:ea typeface="標楷體" panose="03000509000000000000" pitchFamily="65" charset="-120"/>
              </a:rPr>
              <a:t>(</a:t>
            </a:r>
            <a:r>
              <a:rPr lang="zh-TW" altLang="zh-TW" sz="2900" b="0" dirty="0">
                <a:latin typeface="標楷體" panose="03000509000000000000" pitchFamily="65" charset="-120"/>
                <a:ea typeface="標楷體" panose="03000509000000000000" pitchFamily="65" charset="-120"/>
              </a:rPr>
              <a:t>一</a:t>
            </a:r>
            <a:r>
              <a:rPr lang="en-US" altLang="zh-TW" sz="2900" b="0" dirty="0">
                <a:latin typeface="標楷體" panose="03000509000000000000" pitchFamily="65" charset="-120"/>
                <a:ea typeface="標楷體" panose="03000509000000000000" pitchFamily="65" charset="-120"/>
              </a:rPr>
              <a:t>)</a:t>
            </a:r>
            <a:r>
              <a:rPr lang="zh-TW" altLang="zh-TW" sz="2900" b="0" dirty="0">
                <a:latin typeface="標楷體" panose="03000509000000000000" pitchFamily="65" charset="-120"/>
                <a:ea typeface="標楷體" panose="03000509000000000000" pitchFamily="65" charset="-120"/>
              </a:rPr>
              <a:t>款</a:t>
            </a:r>
            <a:r>
              <a:rPr lang="zh-TW" altLang="zh-TW" sz="2900" b="0" dirty="0">
                <a:solidFill>
                  <a:srgbClr val="FF0000"/>
                </a:solidFill>
                <a:latin typeface="標楷體" panose="03000509000000000000" pitchFamily="65" charset="-120"/>
                <a:ea typeface="標楷體" panose="03000509000000000000" pitchFamily="65" charset="-120"/>
              </a:rPr>
              <a:t>未限制</a:t>
            </a:r>
            <a:r>
              <a:rPr lang="zh-TW" altLang="zh-TW" sz="2900" b="0" dirty="0">
                <a:latin typeface="標楷體" panose="03000509000000000000" pitchFamily="65" charset="-120"/>
                <a:ea typeface="標楷體" panose="03000509000000000000" pitchFamily="65" charset="-120"/>
              </a:rPr>
              <a:t>減價收受及計罰違約金</a:t>
            </a:r>
            <a:r>
              <a:rPr lang="zh-TW" altLang="zh-TW" sz="2900" b="0" dirty="0">
                <a:solidFill>
                  <a:srgbClr val="FF0000"/>
                </a:solidFill>
                <a:latin typeface="標楷體" panose="03000509000000000000" pitchFamily="65" charset="-120"/>
                <a:ea typeface="標楷體" panose="03000509000000000000" pitchFamily="65" charset="-120"/>
              </a:rPr>
              <a:t>不得於驗收後為之</a:t>
            </a:r>
            <a:r>
              <a:rPr lang="zh-TW" altLang="zh-TW" sz="2900" b="0" dirty="0">
                <a:latin typeface="標楷體" panose="03000509000000000000" pitchFamily="65" charset="-120"/>
                <a:ea typeface="標楷體" panose="03000509000000000000" pitchFamily="65" charset="-120"/>
              </a:rPr>
              <a:t>；驗收合格後始發現工程保險之履約情形與契約約定不符，倘有減價之必要，得依採購法第</a:t>
            </a:r>
            <a:r>
              <a:rPr lang="en-US" altLang="zh-TW" sz="2900" b="0" dirty="0">
                <a:latin typeface="標楷體" panose="03000509000000000000" pitchFamily="65" charset="-120"/>
                <a:ea typeface="標楷體" panose="03000509000000000000" pitchFamily="65" charset="-120"/>
              </a:rPr>
              <a:t>72</a:t>
            </a:r>
            <a:r>
              <a:rPr lang="zh-TW" altLang="zh-TW" sz="2900" b="0" dirty="0">
                <a:latin typeface="標楷體" panose="03000509000000000000" pitchFamily="65" charset="-120"/>
                <a:ea typeface="標楷體" panose="03000509000000000000" pitchFamily="65" charset="-120"/>
              </a:rPr>
              <a:t>條第</a:t>
            </a:r>
            <a:r>
              <a:rPr lang="en-US" altLang="zh-TW" sz="2900" b="0" dirty="0">
                <a:latin typeface="標楷體" panose="03000509000000000000" pitchFamily="65" charset="-120"/>
                <a:ea typeface="標楷體" panose="03000509000000000000" pitchFamily="65" charset="-120"/>
              </a:rPr>
              <a:t>2</a:t>
            </a:r>
            <a:r>
              <a:rPr lang="zh-TW" altLang="zh-TW" sz="2900" b="0" dirty="0">
                <a:latin typeface="標楷體" panose="03000509000000000000" pitchFamily="65" charset="-120"/>
                <a:ea typeface="標楷體" panose="03000509000000000000" pitchFamily="65" charset="-120"/>
              </a:rPr>
              <a:t>項檢討辦理</a:t>
            </a:r>
            <a:r>
              <a:rPr lang="zh-TW" altLang="en-US" sz="2900" b="0" spc="-150" dirty="0">
                <a:latin typeface="標楷體" panose="03000509000000000000" pitchFamily="65" charset="-120"/>
                <a:ea typeface="標楷體" panose="03000509000000000000" pitchFamily="65" charset="-120"/>
              </a:rPr>
              <a:t>。</a:t>
            </a:r>
            <a:endParaRPr lang="en-US" altLang="zh-TW" sz="29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04258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8AE6D-7B19-2147-824C-A3B04E36D58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CD582393-4FA8-D3C1-6705-1BF20B77FDBB}"/>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7A226046-D884-A8F3-3F28-F16A8D6C9112}"/>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勞務採購驗收及履約管理方式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113</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11</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7</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11301004821</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b="0" dirty="0">
                <a:latin typeface="標楷體" panose="03000509000000000000" pitchFamily="65" charset="-120"/>
                <a:ea typeface="標楷體" panose="03000509000000000000" pitchFamily="65" charset="-120"/>
              </a:rPr>
              <a:t>(1)</a:t>
            </a:r>
            <a:r>
              <a:rPr lang="zh-TW" altLang="zh-TW" b="0" dirty="0">
                <a:latin typeface="標楷體" panose="03000509000000000000" pitchFamily="65" charset="-120"/>
                <a:ea typeface="標楷體" panose="03000509000000000000" pitchFamily="65" charset="-120"/>
              </a:rPr>
              <a:t>勞務採購，</a:t>
            </a:r>
            <a:r>
              <a:rPr lang="zh-TW" altLang="zh-TW" b="0" dirty="0">
                <a:solidFill>
                  <a:srgbClr val="0331F7"/>
                </a:solidFill>
                <a:latin typeface="標楷體" panose="03000509000000000000" pitchFamily="65" charset="-120"/>
                <a:ea typeface="標楷體" panose="03000509000000000000" pitchFamily="65" charset="-120"/>
              </a:rPr>
              <a:t>可</a:t>
            </a:r>
            <a:r>
              <a:rPr lang="zh-TW" altLang="zh-TW" b="0" dirty="0">
                <a:latin typeface="標楷體" panose="03000509000000000000" pitchFamily="65" charset="-120"/>
                <a:ea typeface="標楷體" panose="03000509000000000000" pitchFamily="65" charset="-120"/>
              </a:rPr>
              <a:t>採</a:t>
            </a:r>
            <a:r>
              <a:rPr lang="zh-TW" altLang="zh-TW" b="0" dirty="0">
                <a:solidFill>
                  <a:srgbClr val="0331F7"/>
                </a:solidFill>
                <a:latin typeface="標楷體" panose="03000509000000000000" pitchFamily="65" charset="-120"/>
                <a:ea typeface="標楷體" panose="03000509000000000000" pitchFamily="65" charset="-120"/>
              </a:rPr>
              <a:t>現場查驗</a:t>
            </a:r>
            <a:r>
              <a:rPr lang="zh-TW" altLang="zh-TW" b="0" dirty="0">
                <a:latin typeface="標楷體" panose="03000509000000000000" pitchFamily="65" charset="-120"/>
                <a:ea typeface="標楷體" panose="03000509000000000000" pitchFamily="65" charset="-120"/>
              </a:rPr>
              <a:t>方式者，仍應以</a:t>
            </a:r>
            <a:r>
              <a:rPr lang="zh-TW" altLang="zh-TW" b="0" dirty="0">
                <a:solidFill>
                  <a:srgbClr val="FF0000"/>
                </a:solidFill>
                <a:latin typeface="標楷體" panose="03000509000000000000" pitchFamily="65" charset="-120"/>
                <a:ea typeface="標楷體" panose="03000509000000000000" pitchFamily="65" charset="-120"/>
              </a:rPr>
              <a:t>現場查驗</a:t>
            </a:r>
            <a:r>
              <a:rPr lang="zh-TW" altLang="zh-TW" b="0" dirty="0">
                <a:latin typeface="標楷體" panose="03000509000000000000" pitchFamily="65" charset="-120"/>
                <a:ea typeface="標楷體" panose="03000509000000000000" pitchFamily="65" charset="-120"/>
              </a:rPr>
              <a:t>為之，並依案件屬性，妥適訂定履約管理方式</a:t>
            </a:r>
            <a:r>
              <a:rPr lang="zh-TW" altLang="en-US" b="0" spc="-150" dirty="0">
                <a:latin typeface="標楷體" panose="03000509000000000000" pitchFamily="65" charset="-120"/>
                <a:ea typeface="標楷體" panose="03000509000000000000" pitchFamily="65" charset="-120"/>
              </a:rPr>
              <a:t>。</a:t>
            </a:r>
            <a:endParaRPr lang="en-US" altLang="zh-TW" b="0" spc="-15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b="0" spc="-150" dirty="0">
                <a:latin typeface="標楷體" panose="03000509000000000000" pitchFamily="65" charset="-120"/>
                <a:ea typeface="標楷體" panose="03000509000000000000" pitchFamily="65" charset="-120"/>
              </a:rPr>
              <a:t>(2)</a:t>
            </a:r>
            <a:r>
              <a:rPr lang="zh-TW" altLang="zh-TW" b="0" dirty="0">
                <a:latin typeface="標楷體" panose="03000509000000000000" pitchFamily="65" charset="-120"/>
                <a:ea typeface="標楷體" panose="03000509000000000000" pitchFamily="65" charset="-120"/>
              </a:rPr>
              <a:t>為確保勞務採購之品質管理，依案件屬性導入合宜之科技管理方式。</a:t>
            </a:r>
            <a:endParaRPr lang="en-US" altLang="zh-TW" b="0" dirty="0">
              <a:latin typeface="標楷體" panose="03000509000000000000" pitchFamily="65" charset="-120"/>
              <a:ea typeface="標楷體" panose="03000509000000000000" pitchFamily="65" charset="-120"/>
            </a:endParaRPr>
          </a:p>
          <a:p>
            <a:pPr marL="1609725" indent="-622300" algn="just">
              <a:spcBef>
                <a:spcPts val="600"/>
              </a:spcBef>
              <a:buNone/>
            </a:pPr>
            <a:endParaRPr lang="en-US" altLang="zh-TW" sz="28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040543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4E58F-2B26-16EF-A292-45A5C535FE63}"/>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970D5F3D-C531-7520-44C0-0FAC6902E45E}"/>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627478CB-9E6E-A684-44CA-D154354C3DF9}"/>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勞務採購驗收及履約管理方式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執行方式：</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(1)</a:t>
            </a:r>
            <a:r>
              <a:rPr lang="zh-TW" altLang="zh-TW" sz="3000" b="0" spc="-150" dirty="0">
                <a:latin typeface="標楷體" panose="03000509000000000000" pitchFamily="65" charset="-120"/>
                <a:ea typeface="標楷體" panose="03000509000000000000" pitchFamily="65" charset="-120"/>
              </a:rPr>
              <a:t>採購法第</a:t>
            </a:r>
            <a:r>
              <a:rPr lang="en-US" altLang="zh-TW" sz="3000" b="0" spc="-150" dirty="0">
                <a:latin typeface="標楷體" panose="03000509000000000000" pitchFamily="65" charset="-120"/>
                <a:ea typeface="標楷體" panose="03000509000000000000" pitchFamily="65" charset="-120"/>
              </a:rPr>
              <a:t>71</a:t>
            </a:r>
            <a:r>
              <a:rPr lang="zh-TW" altLang="zh-TW" sz="3000" b="0" spc="-150" dirty="0">
                <a:latin typeface="標楷體" panose="03000509000000000000" pitchFamily="65" charset="-120"/>
                <a:ea typeface="標楷體" panose="03000509000000000000" pitchFamily="65" charset="-120"/>
              </a:rPr>
              <a:t>條規定：「機關辦理工程、財物採購，應限期辦理驗收，並得辦理部分驗收</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第</a:t>
            </a:r>
            <a:r>
              <a:rPr lang="en-US" altLang="zh-TW" sz="3000" b="0" spc="-150" dirty="0">
                <a:latin typeface="標楷體" panose="03000509000000000000" pitchFamily="65" charset="-120"/>
                <a:ea typeface="標楷體" panose="03000509000000000000" pitchFamily="65" charset="-120"/>
              </a:rPr>
              <a:t>1</a:t>
            </a:r>
            <a:r>
              <a:rPr lang="zh-TW" altLang="zh-TW" sz="3000" b="0" spc="-150" dirty="0">
                <a:latin typeface="標楷體" panose="03000509000000000000" pitchFamily="65" charset="-120"/>
                <a:ea typeface="標楷體" panose="03000509000000000000" pitchFamily="65" charset="-120"/>
              </a:rPr>
              <a:t>項</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前三項之規定，於勞務採購準用之</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第</a:t>
            </a:r>
            <a:r>
              <a:rPr lang="en-US" altLang="zh-TW" sz="3000" b="0" spc="-150" dirty="0">
                <a:latin typeface="標楷體" panose="03000509000000000000" pitchFamily="65" charset="-120"/>
                <a:ea typeface="標楷體" panose="03000509000000000000" pitchFamily="65" charset="-120"/>
              </a:rPr>
              <a:t>4</a:t>
            </a:r>
            <a:r>
              <a:rPr lang="zh-TW" altLang="zh-TW" sz="3000" b="0" spc="-150" dirty="0">
                <a:latin typeface="標楷體" panose="03000509000000000000" pitchFamily="65" charset="-120"/>
                <a:ea typeface="標楷體" panose="03000509000000000000" pitchFamily="65" charset="-120"/>
              </a:rPr>
              <a:t>項</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。」機關辦理勞務採購之驗收，倘標的兼有工程或財物性質</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例如：資訊服務之硬體設備等</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，而可採現場查驗者，仍應以現場查驗為之，而非一律採書面驗收</a:t>
            </a:r>
            <a:r>
              <a:rPr lang="zh-TW" altLang="en-US" sz="3000" b="0" spc="-15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90674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E0AB2-45B5-95C7-17F3-5A3E51E33C1C}"/>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017B4A65-9B01-C5E8-9D0B-5861ED8CDB0D}"/>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43D1FA61-724B-9885-3680-D2602E68798D}"/>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勞務採購驗收及履約管理方式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執行方式：</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dirty="0">
                <a:latin typeface="標楷體" panose="03000509000000000000" pitchFamily="65" charset="-120"/>
                <a:ea typeface="標楷體" panose="03000509000000000000" pitchFamily="65" charset="-120"/>
              </a:rPr>
              <a:t>(2)</a:t>
            </a:r>
            <a:r>
              <a:rPr lang="zh-TW" altLang="zh-TW" sz="3000" b="0" spc="-150" dirty="0">
                <a:latin typeface="標楷體" panose="03000509000000000000" pitchFamily="65" charset="-120"/>
                <a:ea typeface="標楷體" panose="03000509000000000000" pitchFamily="65" charset="-120"/>
              </a:rPr>
              <a:t>採購法第</a:t>
            </a:r>
            <a:r>
              <a:rPr lang="en-US" altLang="zh-TW" sz="3000" b="0" spc="-150" dirty="0">
                <a:latin typeface="標楷體" panose="03000509000000000000" pitchFamily="65" charset="-120"/>
                <a:ea typeface="標楷體" panose="03000509000000000000" pitchFamily="65" charset="-120"/>
              </a:rPr>
              <a:t>70</a:t>
            </a:r>
            <a:r>
              <a:rPr lang="zh-TW" altLang="zh-TW" sz="3000" b="0" spc="-150" dirty="0">
                <a:latin typeface="標楷體" panose="03000509000000000000" pitchFamily="65" charset="-120"/>
                <a:ea typeface="標楷體" panose="03000509000000000000" pitchFamily="65" charset="-120"/>
              </a:rPr>
              <a:t>條規定</a:t>
            </a:r>
            <a:r>
              <a:rPr lang="zh-TW" altLang="en-US"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機關辦理需經一定履約過程之勞務採購案</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如：草坪修剪、灌木修剪、環境清潔等</a:t>
            </a:r>
            <a:r>
              <a:rPr lang="en-US" altLang="zh-TW" sz="3000" b="0" spc="-150" dirty="0">
                <a:latin typeface="標楷體" panose="03000509000000000000" pitchFamily="65" charset="-120"/>
                <a:ea typeface="標楷體" panose="03000509000000000000" pitchFamily="65" charset="-120"/>
              </a:rPr>
              <a:t>)</a:t>
            </a:r>
            <a:r>
              <a:rPr lang="zh-TW" altLang="zh-TW" sz="3000" b="0" spc="-150" dirty="0">
                <a:latin typeface="標楷體" panose="03000509000000000000" pitchFamily="65" charset="-120"/>
                <a:ea typeface="標楷體" panose="03000509000000000000" pitchFamily="65" charset="-120"/>
              </a:rPr>
              <a:t>，對重點項目應訂定檢查程序及檢驗標準、頻率，強化履約管理，並得辦理分段查驗</a:t>
            </a:r>
            <a:r>
              <a:rPr lang="zh-TW" altLang="en-US" sz="3000" b="0" spc="-150" dirty="0">
                <a:latin typeface="標楷體" panose="03000509000000000000" pitchFamily="65" charset="-120"/>
                <a:ea typeface="標楷體" panose="03000509000000000000" pitchFamily="65" charset="-120"/>
              </a:rPr>
              <a:t>。</a:t>
            </a:r>
            <a:endParaRPr lang="en-US" altLang="zh-TW" sz="3000" b="0" spc="-15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3000" b="0" spc="-150" dirty="0">
                <a:latin typeface="標楷體" panose="03000509000000000000" pitchFamily="65" charset="-120"/>
                <a:ea typeface="標楷體" panose="03000509000000000000" pitchFamily="65" charset="-120"/>
              </a:rPr>
              <a:t>(3)</a:t>
            </a:r>
            <a:r>
              <a:rPr lang="zh-TW" altLang="zh-TW" sz="3000" b="0" spc="-150" dirty="0">
                <a:latin typeface="標楷體" panose="03000509000000000000" pitchFamily="65" charset="-120"/>
                <a:ea typeface="標楷體" panose="03000509000000000000" pitchFamily="65" charset="-120"/>
              </a:rPr>
              <a:t>機關為確保勞務採購之品質管理，請依案件屬性導入合宜之科技管理方式，舉例如下供參</a:t>
            </a:r>
            <a:r>
              <a:rPr lang="zh-TW" altLang="en-US" sz="3000" b="0" spc="-150" dirty="0">
                <a:latin typeface="標楷體" panose="03000509000000000000" pitchFamily="65" charset="-120"/>
                <a:ea typeface="標楷體" panose="03000509000000000000" pitchFamily="65" charset="-120"/>
              </a:rPr>
              <a:t>：</a:t>
            </a:r>
            <a:endParaRPr lang="en-US" altLang="zh-TW" sz="30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06429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ACB0-A94F-81BD-17DE-4545B477B6F5}"/>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739D0DAD-21B8-D4F5-F0E3-57EE003221AE}"/>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4CA87981-7D60-4437-D4D6-6DBE90B4DDE8}"/>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勞務採購驗收及履約管理方式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執行方式：</a:t>
            </a:r>
            <a:endParaRPr lang="en-US" altLang="zh-TW" dirty="0">
              <a:latin typeface="標楷體" panose="03000509000000000000" pitchFamily="65" charset="-120"/>
              <a:ea typeface="標楷體" panose="03000509000000000000" pitchFamily="65" charset="-120"/>
            </a:endParaRPr>
          </a:p>
          <a:p>
            <a:pPr marL="1878013" indent="-354013" algn="just">
              <a:spcBef>
                <a:spcPts val="600"/>
              </a:spcBef>
              <a:buNone/>
            </a:pPr>
            <a:r>
              <a:rPr lang="en-US" altLang="zh-TW" sz="3000" b="0" spc="-150" dirty="0">
                <a:latin typeface="標楷體" panose="03000509000000000000" pitchFamily="65" charset="-120"/>
                <a:ea typeface="標楷體" panose="03000509000000000000" pitchFamily="65" charset="-120"/>
              </a:rPr>
              <a:t>1.</a:t>
            </a:r>
            <a:r>
              <a:rPr lang="zh-TW" altLang="zh-TW" sz="3000" b="0" spc="-150" dirty="0">
                <a:latin typeface="標楷體" panose="03000509000000000000" pitchFamily="65" charset="-120"/>
                <a:ea typeface="標楷體" panose="03000509000000000000" pitchFamily="65" charset="-120"/>
              </a:rPr>
              <a:t>清潔類、巡邏類：</a:t>
            </a:r>
            <a:endParaRPr lang="en-US" altLang="zh-TW" sz="3000" b="0" spc="-150" dirty="0">
              <a:latin typeface="標楷體" panose="03000509000000000000" pitchFamily="65" charset="-120"/>
              <a:ea typeface="標楷體" panose="03000509000000000000" pitchFamily="65" charset="-120"/>
            </a:endParaRPr>
          </a:p>
          <a:p>
            <a:pPr marL="2149475" indent="-350838" algn="just">
              <a:spcBef>
                <a:spcPts val="600"/>
              </a:spcBef>
              <a:buNone/>
            </a:pPr>
            <a:r>
              <a:rPr lang="en-US" altLang="zh-TW" sz="3000" b="0" spc="-150" dirty="0">
                <a:latin typeface="標楷體" panose="03000509000000000000" pitchFamily="65" charset="-120"/>
                <a:ea typeface="標楷體" panose="03000509000000000000" pitchFamily="65" charset="-120"/>
              </a:rPr>
              <a:t>A.</a:t>
            </a:r>
            <a:r>
              <a:rPr lang="zh-TW" altLang="zh-TW" sz="3000" b="0" spc="-150" dirty="0">
                <a:latin typeface="標楷體" panose="03000509000000000000" pitchFamily="65" charset="-120"/>
                <a:ea typeface="標楷體" panose="03000509000000000000" pitchFamily="65" charset="-120"/>
              </a:rPr>
              <a:t>運用</a:t>
            </a:r>
            <a:r>
              <a:rPr lang="zh-TW" altLang="zh-TW" sz="3000" b="0" spc="-150" dirty="0">
                <a:solidFill>
                  <a:srgbClr val="0331F7"/>
                </a:solidFill>
                <a:latin typeface="標楷體" panose="03000509000000000000" pitchFamily="65" charset="-120"/>
                <a:ea typeface="標楷體" panose="03000509000000000000" pitchFamily="65" charset="-120"/>
              </a:rPr>
              <a:t>巡簽系統</a:t>
            </a:r>
            <a:r>
              <a:rPr lang="zh-TW" altLang="zh-TW" sz="3000" b="0" spc="-150" dirty="0">
                <a:latin typeface="標楷體" panose="03000509000000000000" pitchFamily="65" charset="-120"/>
                <a:ea typeface="標楷體" panose="03000509000000000000" pitchFamily="65" charset="-120"/>
              </a:rPr>
              <a:t>搭配智慧型</a:t>
            </a:r>
            <a:r>
              <a:rPr lang="zh-TW" altLang="zh-TW" sz="3000" b="0" spc="-150" dirty="0">
                <a:solidFill>
                  <a:srgbClr val="0331F7"/>
                </a:solidFill>
                <a:latin typeface="標楷體" panose="03000509000000000000" pitchFamily="65" charset="-120"/>
                <a:ea typeface="標楷體" panose="03000509000000000000" pitchFamily="65" charset="-120"/>
              </a:rPr>
              <a:t>手機</a:t>
            </a:r>
            <a:r>
              <a:rPr lang="zh-TW" altLang="zh-TW" sz="3000" b="0" spc="-150" dirty="0">
                <a:latin typeface="標楷體" panose="03000509000000000000" pitchFamily="65" charset="-120"/>
                <a:ea typeface="標楷體" panose="03000509000000000000" pitchFamily="65" charset="-120"/>
              </a:rPr>
              <a:t>，於定點設置</a:t>
            </a:r>
            <a:r>
              <a:rPr lang="zh-TW" altLang="zh-TW" sz="3000" b="0" spc="-150" dirty="0">
                <a:solidFill>
                  <a:srgbClr val="0331F7"/>
                </a:solidFill>
                <a:latin typeface="標楷體" panose="03000509000000000000" pitchFamily="65" charset="-120"/>
                <a:ea typeface="標楷體" panose="03000509000000000000" pitchFamily="65" charset="-120"/>
              </a:rPr>
              <a:t>打卡簽到</a:t>
            </a:r>
            <a:r>
              <a:rPr lang="zh-TW" altLang="zh-TW" sz="3000" b="0" spc="-150" dirty="0">
                <a:latin typeface="標楷體" panose="03000509000000000000" pitchFamily="65" charset="-120"/>
                <a:ea typeface="標楷體" panose="03000509000000000000" pitchFamily="65" charset="-120"/>
              </a:rPr>
              <a:t>點或規定於定點</a:t>
            </a:r>
            <a:r>
              <a:rPr lang="zh-TW" altLang="zh-TW" sz="3000" b="0" spc="-150" dirty="0">
                <a:solidFill>
                  <a:srgbClr val="0331F7"/>
                </a:solidFill>
                <a:latin typeface="標楷體" panose="03000509000000000000" pitchFamily="65" charset="-120"/>
                <a:ea typeface="標楷體" panose="03000509000000000000" pitchFamily="65" charset="-120"/>
              </a:rPr>
              <a:t>自拍上傳照片</a:t>
            </a:r>
            <a:r>
              <a:rPr lang="zh-TW" altLang="zh-TW" sz="3000" b="0" spc="-150" dirty="0">
                <a:latin typeface="標楷體" panose="03000509000000000000" pitchFamily="65" charset="-120"/>
                <a:ea typeface="標楷體" panose="03000509000000000000" pitchFamily="65" charset="-120"/>
              </a:rPr>
              <a:t>，以查知實際簽到時間及地點，避免履約人員事先簽到、代為簽到等情形</a:t>
            </a:r>
            <a:r>
              <a:rPr lang="zh-TW" altLang="en-US" sz="3000" b="0" spc="-150" dirty="0">
                <a:latin typeface="標楷體" panose="03000509000000000000" pitchFamily="65" charset="-120"/>
                <a:ea typeface="標楷體" panose="03000509000000000000" pitchFamily="65" charset="-120"/>
              </a:rPr>
              <a:t>。</a:t>
            </a:r>
            <a:endParaRPr lang="en-US" altLang="zh-TW" sz="3000" b="0" spc="-150" dirty="0">
              <a:latin typeface="標楷體" panose="03000509000000000000" pitchFamily="65" charset="-120"/>
              <a:ea typeface="標楷體" panose="03000509000000000000" pitchFamily="65" charset="-120"/>
            </a:endParaRPr>
          </a:p>
          <a:p>
            <a:pPr marL="2149475" indent="-350838" algn="just">
              <a:spcBef>
                <a:spcPts val="600"/>
              </a:spcBef>
              <a:buNone/>
            </a:pPr>
            <a:r>
              <a:rPr lang="en-US" altLang="zh-TW" sz="3000" b="0" spc="-150" dirty="0">
                <a:latin typeface="標楷體" panose="03000509000000000000" pitchFamily="65" charset="-120"/>
                <a:ea typeface="標楷體" panose="03000509000000000000" pitchFamily="65" charset="-120"/>
              </a:rPr>
              <a:t>B.</a:t>
            </a:r>
            <a:r>
              <a:rPr lang="zh-TW" altLang="zh-TW" sz="3000" b="0" spc="-150" dirty="0">
                <a:latin typeface="標楷體" panose="03000509000000000000" pitchFamily="65" charset="-120"/>
                <a:ea typeface="標楷體" panose="03000509000000000000" pitchFamily="65" charset="-120"/>
              </a:rPr>
              <a:t>以</a:t>
            </a:r>
            <a:r>
              <a:rPr lang="en-US" altLang="zh-TW" sz="3000" b="0" spc="-150" dirty="0">
                <a:solidFill>
                  <a:srgbClr val="0331F7"/>
                </a:solidFill>
                <a:latin typeface="標楷體" panose="03000509000000000000" pitchFamily="65" charset="-120"/>
                <a:ea typeface="標楷體" panose="03000509000000000000" pitchFamily="65" charset="-120"/>
              </a:rPr>
              <a:t>GPS</a:t>
            </a:r>
            <a:r>
              <a:rPr lang="zh-TW" altLang="zh-TW" sz="3000" b="0" spc="-150" dirty="0">
                <a:solidFill>
                  <a:srgbClr val="0331F7"/>
                </a:solidFill>
                <a:latin typeface="標楷體" panose="03000509000000000000" pitchFamily="65" charset="-120"/>
                <a:ea typeface="標楷體" panose="03000509000000000000" pitchFamily="65" charset="-120"/>
              </a:rPr>
              <a:t>記錄巡檢軌跡</a:t>
            </a:r>
            <a:r>
              <a:rPr lang="zh-TW" altLang="zh-TW" sz="3000" b="0" spc="-150" dirty="0">
                <a:latin typeface="標楷體" panose="03000509000000000000" pitchFamily="65" charset="-120"/>
                <a:ea typeface="標楷體" panose="03000509000000000000" pitchFamily="65" charset="-120"/>
              </a:rPr>
              <a:t>，或每日安排不同巡檢路線，彈性調整人力分布，確認人員移動速度之合理性</a:t>
            </a:r>
            <a:r>
              <a:rPr lang="zh-TW" altLang="en-US" sz="3000" b="0" spc="-150" dirty="0">
                <a:latin typeface="標楷體" panose="03000509000000000000" pitchFamily="65" charset="-120"/>
                <a:ea typeface="標楷體" panose="03000509000000000000" pitchFamily="65" charset="-120"/>
              </a:rPr>
              <a:t>。</a:t>
            </a:r>
            <a:endParaRPr lang="en-US" altLang="zh-TW" sz="3000" b="0" spc="-15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28477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71F44-D9E4-66A3-5C91-5F9268087DBF}"/>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D96E3F86-2F86-839D-1BD4-DE58B4573885}"/>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EBFF7BC4-B4D0-27F1-DBAC-049616D36C09}"/>
              </a:ext>
            </a:extLst>
          </p:cNvPr>
          <p:cNvSpPr>
            <a:spLocks noChangeArrowheads="1"/>
          </p:cNvSpPr>
          <p:nvPr/>
        </p:nvSpPr>
        <p:spPr bwMode="auto">
          <a:xfrm>
            <a:off x="219075" y="929640"/>
            <a:ext cx="8280400" cy="557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勞務採購驗收及履約管理方式</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執行方式：</a:t>
            </a:r>
            <a:endParaRPr lang="en-US" altLang="zh-TW" dirty="0">
              <a:latin typeface="標楷體" panose="03000509000000000000" pitchFamily="65" charset="-120"/>
              <a:ea typeface="標楷體" panose="03000509000000000000" pitchFamily="65" charset="-120"/>
            </a:endParaRPr>
          </a:p>
          <a:p>
            <a:pPr marL="1878013" indent="-354013" algn="just">
              <a:spcBef>
                <a:spcPts val="600"/>
              </a:spcBef>
              <a:buNone/>
            </a:pPr>
            <a:r>
              <a:rPr lang="en-US" altLang="zh-TW" sz="2900" b="0" spc="-150" dirty="0">
                <a:latin typeface="標楷體" panose="03000509000000000000" pitchFamily="65" charset="-120"/>
                <a:ea typeface="標楷體" panose="03000509000000000000" pitchFamily="65" charset="-120"/>
              </a:rPr>
              <a:t>2.</a:t>
            </a:r>
            <a:r>
              <a:rPr lang="zh-TW" altLang="zh-TW" sz="2900" b="0" spc="-150" dirty="0">
                <a:latin typeface="標楷體" panose="03000509000000000000" pitchFamily="65" charset="-120"/>
                <a:ea typeface="標楷體" panose="03000509000000000000" pitchFamily="65" charset="-120"/>
              </a:rPr>
              <a:t>清潔類、植栽修剪類</a:t>
            </a:r>
            <a:r>
              <a:rPr lang="zh-TW" altLang="en-US" sz="2900" b="0" spc="-150" dirty="0">
                <a:latin typeface="標楷體" panose="03000509000000000000" pitchFamily="65" charset="-120"/>
                <a:ea typeface="標楷體" panose="03000509000000000000" pitchFamily="65" charset="-120"/>
              </a:rPr>
              <a:t>：</a:t>
            </a:r>
            <a:endParaRPr lang="en-US" altLang="zh-TW" sz="2900" b="0" spc="-150" dirty="0">
              <a:latin typeface="標楷體" panose="03000509000000000000" pitchFamily="65" charset="-120"/>
              <a:ea typeface="標楷體" panose="03000509000000000000" pitchFamily="65" charset="-120"/>
            </a:endParaRPr>
          </a:p>
          <a:p>
            <a:pPr marL="2149475" indent="-350838" algn="just">
              <a:spcBef>
                <a:spcPts val="600"/>
              </a:spcBef>
              <a:buNone/>
            </a:pPr>
            <a:r>
              <a:rPr lang="en-US" altLang="zh-TW" sz="2900" b="0" spc="-150" dirty="0">
                <a:latin typeface="標楷體" panose="03000509000000000000" pitchFamily="65" charset="-120"/>
                <a:ea typeface="標楷體" panose="03000509000000000000" pitchFamily="65" charset="-120"/>
              </a:rPr>
              <a:t>A.</a:t>
            </a:r>
            <a:r>
              <a:rPr lang="zh-TW" altLang="zh-TW" sz="2900" b="0" spc="-150" dirty="0">
                <a:latin typeface="標楷體" panose="03000509000000000000" pitchFamily="65" charset="-120"/>
                <a:ea typeface="標楷體" panose="03000509000000000000" pitchFamily="65" charset="-120"/>
              </a:rPr>
              <a:t>機關就廠商提交</a:t>
            </a:r>
            <a:r>
              <a:rPr lang="zh-TW" altLang="zh-TW" sz="2900" b="0" spc="-150" dirty="0">
                <a:solidFill>
                  <a:srgbClr val="0331F7"/>
                </a:solidFill>
                <a:latin typeface="標楷體" panose="03000509000000000000" pitchFamily="65" charset="-120"/>
                <a:ea typeface="標楷體" panose="03000509000000000000" pitchFamily="65" charset="-120"/>
              </a:rPr>
              <a:t>施作前中後照片</a:t>
            </a:r>
            <a:r>
              <a:rPr lang="zh-TW" altLang="zh-TW" sz="2900" b="0" spc="-150" dirty="0">
                <a:latin typeface="標楷體" panose="03000509000000000000" pitchFamily="65" charset="-120"/>
                <a:ea typeface="標楷體" panose="03000509000000000000" pitchFamily="65" charset="-120"/>
              </a:rPr>
              <a:t>，要求</a:t>
            </a:r>
            <a:r>
              <a:rPr lang="zh-TW" altLang="zh-TW" sz="2900" b="0" spc="-150" dirty="0">
                <a:solidFill>
                  <a:srgbClr val="0331F7"/>
                </a:solidFill>
                <a:latin typeface="標楷體" panose="03000509000000000000" pitchFamily="65" charset="-120"/>
                <a:ea typeface="標楷體" panose="03000509000000000000" pitchFamily="65" charset="-120"/>
              </a:rPr>
              <a:t>一定解析度以上</a:t>
            </a:r>
            <a:r>
              <a:rPr lang="zh-TW" altLang="zh-TW" sz="2900" b="0" spc="-150" dirty="0">
                <a:latin typeface="標楷體" panose="03000509000000000000" pitchFamily="65" charset="-120"/>
                <a:ea typeface="標楷體" panose="03000509000000000000" pitchFamily="65" charset="-120"/>
              </a:rPr>
              <a:t>，搭配導入</a:t>
            </a:r>
            <a:r>
              <a:rPr lang="zh-TW" altLang="zh-TW" sz="2900" b="0" spc="-150" dirty="0">
                <a:solidFill>
                  <a:srgbClr val="FF0000"/>
                </a:solidFill>
                <a:latin typeface="標楷體" panose="03000509000000000000" pitchFamily="65" charset="-120"/>
                <a:ea typeface="標楷體" panose="03000509000000000000" pitchFamily="65" charset="-120"/>
              </a:rPr>
              <a:t>軟體</a:t>
            </a:r>
            <a:r>
              <a:rPr lang="zh-TW" altLang="zh-TW" sz="2900" b="0" spc="-150" dirty="0">
                <a:latin typeface="標楷體" panose="03000509000000000000" pitchFamily="65" charset="-120"/>
                <a:ea typeface="標楷體" panose="03000509000000000000" pitchFamily="65" charset="-120"/>
              </a:rPr>
              <a:t>協助</a:t>
            </a:r>
            <a:r>
              <a:rPr lang="zh-TW" altLang="zh-TW" sz="2900" b="0" spc="-150" dirty="0">
                <a:solidFill>
                  <a:srgbClr val="FF0000"/>
                </a:solidFill>
                <a:latin typeface="標楷體" panose="03000509000000000000" pitchFamily="65" charset="-120"/>
                <a:ea typeface="標楷體" panose="03000509000000000000" pitchFamily="65" charset="-120"/>
              </a:rPr>
              <a:t>比對</a:t>
            </a:r>
            <a:r>
              <a:rPr lang="zh-TW" altLang="zh-TW" sz="2900" b="0" spc="-150" dirty="0">
                <a:latin typeface="標楷體" panose="03000509000000000000" pitchFamily="65" charset="-120"/>
                <a:ea typeface="標楷體" panose="03000509000000000000" pitchFamily="65" charset="-120"/>
              </a:rPr>
              <a:t>書面報告照片或表格之</a:t>
            </a:r>
            <a:r>
              <a:rPr lang="zh-TW" altLang="zh-TW" sz="2900" b="0" spc="-150" dirty="0">
                <a:solidFill>
                  <a:srgbClr val="FF0000"/>
                </a:solidFill>
                <a:latin typeface="標楷體" panose="03000509000000000000" pitchFamily="65" charset="-120"/>
                <a:ea typeface="標楷體" panose="03000509000000000000" pitchFamily="65" charset="-120"/>
              </a:rPr>
              <a:t>異同性</a:t>
            </a:r>
            <a:r>
              <a:rPr lang="zh-TW" altLang="zh-TW" sz="2900" b="0" spc="-150" dirty="0">
                <a:latin typeface="標楷體" panose="03000509000000000000" pitchFamily="65" charset="-120"/>
                <a:ea typeface="標楷體" panose="03000509000000000000" pitchFamily="65" charset="-120"/>
              </a:rPr>
              <a:t>。</a:t>
            </a:r>
            <a:endParaRPr lang="en-US" altLang="zh-TW" sz="2900" b="0" spc="-150" dirty="0">
              <a:latin typeface="標楷體" panose="03000509000000000000" pitchFamily="65" charset="-120"/>
              <a:ea typeface="標楷體" panose="03000509000000000000" pitchFamily="65" charset="-120"/>
            </a:endParaRPr>
          </a:p>
          <a:p>
            <a:pPr marL="2149475" indent="-350838" algn="just">
              <a:spcBef>
                <a:spcPts val="600"/>
              </a:spcBef>
              <a:buNone/>
            </a:pPr>
            <a:r>
              <a:rPr lang="en-US" altLang="zh-TW" sz="2900" b="0" spc="-150" dirty="0">
                <a:latin typeface="標楷體" panose="03000509000000000000" pitchFamily="65" charset="-120"/>
                <a:ea typeface="標楷體" panose="03000509000000000000" pitchFamily="65" charset="-120"/>
              </a:rPr>
              <a:t>B.</a:t>
            </a:r>
            <a:r>
              <a:rPr lang="zh-TW" altLang="zh-TW" sz="2900" b="0" spc="-150" dirty="0">
                <a:latin typeface="標楷體" panose="03000509000000000000" pitchFamily="65" charset="-120"/>
                <a:ea typeface="標楷體" panose="03000509000000000000" pitchFamily="65" charset="-120"/>
              </a:rPr>
              <a:t>大面積範圍履約可搭配運用無人機，抽查廠商履約情形。</a:t>
            </a:r>
            <a:endParaRPr lang="en-US" altLang="zh-TW" sz="2900" b="0" spc="-150" dirty="0">
              <a:latin typeface="標楷體" panose="03000509000000000000" pitchFamily="65" charset="-120"/>
              <a:ea typeface="標楷體" panose="03000509000000000000" pitchFamily="65" charset="-120"/>
            </a:endParaRPr>
          </a:p>
          <a:p>
            <a:pPr marL="1878013" indent="-354013" algn="just">
              <a:spcBef>
                <a:spcPts val="600"/>
              </a:spcBef>
              <a:buNone/>
            </a:pPr>
            <a:r>
              <a:rPr lang="en-US" altLang="zh-TW" sz="2900" b="0" spc="-150" dirty="0">
                <a:latin typeface="標楷體" panose="03000509000000000000" pitchFamily="65" charset="-120"/>
                <a:ea typeface="標楷體" panose="03000509000000000000" pitchFamily="65" charset="-120"/>
              </a:rPr>
              <a:t>3.</a:t>
            </a:r>
            <a:r>
              <a:rPr lang="zh-TW" altLang="zh-TW" sz="2900" b="0" spc="-150" dirty="0">
                <a:latin typeface="標楷體" panose="03000509000000000000" pitchFamily="65" charset="-120"/>
                <a:ea typeface="標楷體" panose="03000509000000000000" pitchFamily="65" charset="-120"/>
              </a:rPr>
              <a:t>取樣監測類：</a:t>
            </a:r>
            <a:endParaRPr lang="en-US" altLang="zh-TW" sz="2900" b="0" spc="-150" dirty="0">
              <a:latin typeface="標楷體" panose="03000509000000000000" pitchFamily="65" charset="-120"/>
              <a:ea typeface="標楷體" panose="03000509000000000000" pitchFamily="65" charset="-120"/>
            </a:endParaRPr>
          </a:p>
          <a:p>
            <a:pPr marL="1797050" indent="0" algn="just">
              <a:spcBef>
                <a:spcPts val="600"/>
              </a:spcBef>
              <a:buNone/>
            </a:pPr>
            <a:r>
              <a:rPr lang="zh-TW" altLang="zh-TW" sz="2900" b="0" spc="-150" dirty="0">
                <a:latin typeface="標楷體" panose="03000509000000000000" pitchFamily="65" charset="-120"/>
                <a:ea typeface="標楷體" panose="03000509000000000000" pitchFamily="65" charset="-120"/>
              </a:rPr>
              <a:t>配合衛星影像、空拍圖及</a:t>
            </a:r>
            <a:r>
              <a:rPr lang="en-US" altLang="zh-TW" sz="2900" b="0" spc="-150" dirty="0">
                <a:latin typeface="標楷體" panose="03000509000000000000" pitchFamily="65" charset="-120"/>
                <a:ea typeface="標楷體" panose="03000509000000000000" pitchFamily="65" charset="-120"/>
              </a:rPr>
              <a:t>GPS</a:t>
            </a:r>
            <a:r>
              <a:rPr lang="zh-TW" altLang="zh-TW" sz="2900" b="0" spc="-150" dirty="0">
                <a:latin typeface="標楷體" panose="03000509000000000000" pitchFamily="65" charset="-120"/>
                <a:ea typeface="標楷體" panose="03000509000000000000" pitchFamily="65" charset="-120"/>
              </a:rPr>
              <a:t>定位，標記廠商取樣點位及時間，確認現況地形及距離，以輔助確認廠商取樣之可信度。</a:t>
            </a:r>
            <a:endParaRPr lang="en-US" altLang="zh-TW" sz="2900" b="0" spc="-15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140652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34AE8-39B2-DB23-EB54-C5B25DDAACAE}"/>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D81D10CF-C01A-2006-7D99-EFCD1623DFC2}"/>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82631398-6427-0E3E-C7CD-3ACBFB57D412}"/>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採購人員請假得否代理人執行</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en-US" altLang="zh-TW" sz="3200" spc="-150" dirty="0">
                <a:latin typeface="標楷體" panose="03000509000000000000" pitchFamily="65" charset="-120"/>
                <a:ea typeface="標楷體" panose="03000509000000000000" pitchFamily="65" charset="-120"/>
              </a:rPr>
              <a:t>113</a:t>
            </a:r>
            <a:r>
              <a:rPr lang="zh-TW" altLang="en-US" sz="3200" spc="-150" dirty="0">
                <a:latin typeface="標楷體" panose="03000509000000000000" pitchFamily="65" charset="-120"/>
                <a:ea typeface="標楷體" panose="03000509000000000000" pitchFamily="65" charset="-120"/>
              </a:rPr>
              <a:t>年</a:t>
            </a:r>
            <a:r>
              <a:rPr lang="en-US" altLang="zh-TW" sz="3200" spc="-150" dirty="0">
                <a:latin typeface="標楷體" panose="03000509000000000000" pitchFamily="65" charset="-120"/>
                <a:ea typeface="標楷體" panose="03000509000000000000" pitchFamily="65" charset="-120"/>
              </a:rPr>
              <a:t>10</a:t>
            </a:r>
            <a:r>
              <a:rPr lang="zh-TW" altLang="en-US" sz="3200" spc="-150" dirty="0">
                <a:latin typeface="標楷體" panose="03000509000000000000" pitchFamily="65" charset="-120"/>
                <a:ea typeface="標楷體" panose="03000509000000000000" pitchFamily="65" charset="-120"/>
              </a:rPr>
              <a:t>月</a:t>
            </a:r>
            <a:r>
              <a:rPr lang="en-US" altLang="zh-TW" sz="3200" spc="-150" dirty="0">
                <a:latin typeface="標楷體" panose="03000509000000000000" pitchFamily="65" charset="-120"/>
                <a:ea typeface="標楷體" panose="03000509000000000000" pitchFamily="65" charset="-120"/>
              </a:rPr>
              <a:t>25</a:t>
            </a:r>
            <a:r>
              <a:rPr lang="zh-TW" altLang="en-US" sz="3200" spc="-150" dirty="0">
                <a:latin typeface="標楷體" panose="03000509000000000000" pitchFamily="65" charset="-120"/>
                <a:ea typeface="標楷體" panose="03000509000000000000" pitchFamily="65" charset="-120"/>
              </a:rPr>
              <a:t>日</a:t>
            </a:r>
            <a:r>
              <a:rPr lang="zh-TW" altLang="zh-TW" sz="3200" spc="-150" dirty="0">
                <a:latin typeface="標楷體" panose="03000509000000000000" pitchFamily="65" charset="-120"/>
                <a:ea typeface="標楷體" panose="03000509000000000000" pitchFamily="65" charset="-120"/>
              </a:rPr>
              <a:t>工程企字第</a:t>
            </a:r>
            <a:r>
              <a:rPr lang="en-US" altLang="zh-TW" sz="3200" spc="-150" dirty="0">
                <a:latin typeface="標楷體" panose="03000509000000000000" pitchFamily="65" charset="-120"/>
                <a:ea typeface="標楷體" panose="03000509000000000000" pitchFamily="65" charset="-120"/>
              </a:rPr>
              <a:t>1130022758</a:t>
            </a:r>
            <a:r>
              <a:rPr lang="zh-TW" altLang="zh-TW" sz="3200" spc="-150" dirty="0">
                <a:latin typeface="標楷體" panose="03000509000000000000" pitchFamily="65" charset="-120"/>
                <a:ea typeface="標楷體" panose="03000509000000000000" pitchFamily="65" charset="-120"/>
              </a:rPr>
              <a:t>號</a:t>
            </a:r>
            <a:r>
              <a:rPr lang="zh-TW" altLang="en-US" sz="3200" spc="-150" dirty="0">
                <a:latin typeface="標楷體" panose="03000509000000000000" pitchFamily="65" charset="-120"/>
                <a:ea typeface="標楷體" panose="03000509000000000000" pitchFamily="65" charset="-120"/>
              </a:rPr>
              <a:t>函</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緣由：</a:t>
            </a:r>
            <a:endParaRPr lang="en-US" altLang="zh-TW" dirty="0">
              <a:latin typeface="標楷體" panose="03000509000000000000" pitchFamily="65" charset="-120"/>
              <a:ea typeface="標楷體" panose="03000509000000000000" pitchFamily="65" charset="-120"/>
            </a:endParaRPr>
          </a:p>
          <a:p>
            <a:pPr marL="1082675" indent="-95250" algn="just">
              <a:spcBef>
                <a:spcPts val="600"/>
              </a:spcBef>
              <a:buNone/>
            </a:pPr>
            <a:r>
              <a:rPr lang="zh-TW" altLang="zh-TW" b="0" dirty="0">
                <a:latin typeface="標楷體" panose="03000509000000000000" pitchFamily="65" charset="-120"/>
                <a:ea typeface="標楷體" panose="03000509000000000000" pitchFamily="65" charset="-120"/>
              </a:rPr>
              <a:t>辦理採購作業之核准（授權）層級表內之機關首長授權人員請假（或公差、公假及公出）時，逕由其職務代理人辦理其採購作業是否妥適。</a:t>
            </a:r>
            <a:endParaRPr lang="en-US" altLang="zh-TW" b="0" dirty="0">
              <a:latin typeface="標楷體" panose="03000509000000000000" pitchFamily="65" charset="-120"/>
              <a:ea typeface="標楷體" panose="03000509000000000000" pitchFamily="65" charset="-120"/>
            </a:endParaRPr>
          </a:p>
          <a:p>
            <a:pPr marL="1609725" indent="-622300" algn="just">
              <a:spcBef>
                <a:spcPts val="600"/>
              </a:spcBef>
              <a:buNone/>
            </a:pPr>
            <a:endParaRPr lang="en-US" altLang="zh-TW" sz="28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87743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55E1E-9CE9-CC60-2458-5046C813ADA2}"/>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33F65ABA-63A7-9B46-0B1E-9EF36B6CBDDC}"/>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3A1D7627-6B17-76B9-AD11-26847DEF869A}"/>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採購人員請假得否代理人執行</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dirty="0">
                <a:latin typeface="標楷體" panose="03000509000000000000" pitchFamily="65" charset="-120"/>
                <a:ea typeface="標楷體" panose="03000509000000000000" pitchFamily="65" charset="-120"/>
              </a:rPr>
              <a:t>(1)</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主驗人或主持開標人員之指派，依採購法第</a:t>
            </a:r>
            <a:r>
              <a:rPr lang="en-US" altLang="zh-TW" sz="2900" b="0" spc="-150" dirty="0">
                <a:latin typeface="標楷體" panose="03000509000000000000" pitchFamily="65" charset="-120"/>
                <a:ea typeface="標楷體" panose="03000509000000000000" pitchFamily="65" charset="-120"/>
                <a:cs typeface="Times New Roman" panose="02020603050405020304" pitchFamily="18" charset="0"/>
              </a:rPr>
              <a:t>71</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900" b="0" spc="-150" dirty="0">
                <a:latin typeface="標楷體" panose="03000509000000000000" pitchFamily="65" charset="-120"/>
                <a:ea typeface="標楷體" panose="03000509000000000000" pitchFamily="65" charset="-120"/>
                <a:cs typeface="Times New Roman" panose="02020603050405020304" pitchFamily="18" charset="0"/>
              </a:rPr>
              <a:t>2</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項及施行細則第</a:t>
            </a:r>
            <a:r>
              <a:rPr lang="en-US" altLang="zh-TW" sz="2900" b="0" spc="-150" dirty="0">
                <a:latin typeface="標楷體" panose="03000509000000000000" pitchFamily="65" charset="-120"/>
                <a:ea typeface="標楷體" panose="03000509000000000000" pitchFamily="65" charset="-120"/>
                <a:cs typeface="Times New Roman" panose="02020603050405020304" pitchFamily="18" charset="0"/>
              </a:rPr>
              <a:t>50</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900" b="0" spc="-150" dirty="0">
                <a:latin typeface="標楷體" panose="03000509000000000000" pitchFamily="65" charset="-120"/>
                <a:ea typeface="標楷體" panose="03000509000000000000" pitchFamily="65" charset="-120"/>
                <a:cs typeface="Times New Roman" panose="02020603050405020304" pitchFamily="18" charset="0"/>
              </a:rPr>
              <a:t>2</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項規定，係由「機關首長『或其授權人員』指派適當人員」擔任</a:t>
            </a:r>
            <a:r>
              <a:rPr lang="zh-TW" altLang="en-US" sz="2900" b="0" spc="-150" dirty="0">
                <a:latin typeface="標楷體" panose="03000509000000000000" pitchFamily="65" charset="-120"/>
                <a:ea typeface="標楷體" panose="03000509000000000000" pitchFamily="65" charset="-120"/>
              </a:rPr>
              <a:t>。</a:t>
            </a:r>
            <a:endParaRPr lang="en-US" altLang="zh-TW" sz="2900" b="0" spc="-150"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spc="-150" dirty="0">
                <a:latin typeface="標楷體" panose="03000509000000000000" pitchFamily="65" charset="-120"/>
                <a:ea typeface="標楷體" panose="03000509000000000000" pitchFamily="65" charset="-120"/>
              </a:rPr>
              <a:t>(2)</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所稱「或其授權人員」，指</a:t>
            </a:r>
            <a:r>
              <a:rPr lang="zh-TW" altLang="zh-TW" sz="2900" spc="-150" dirty="0">
                <a:solidFill>
                  <a:srgbClr val="0331F7"/>
                </a:solidFill>
                <a:latin typeface="標楷體" panose="03000509000000000000" pitchFamily="65" charset="-120"/>
                <a:ea typeface="標楷體" panose="03000509000000000000" pitchFamily="65" charset="-120"/>
                <a:cs typeface="Times New Roman" panose="02020603050405020304" pitchFamily="18" charset="0"/>
              </a:rPr>
              <a:t>機關首長授予指派權限之人員</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，該授權人員不得為再授權；若機關首長之</a:t>
            </a:r>
            <a:r>
              <a:rPr lang="zh-TW" altLang="zh-TW" sz="2900" spc="-150" dirty="0">
                <a:solidFill>
                  <a:srgbClr val="0331F7"/>
                </a:solidFill>
                <a:latin typeface="標楷體" panose="03000509000000000000" pitchFamily="65" charset="-120"/>
                <a:ea typeface="標楷體" panose="03000509000000000000" pitchFamily="65" charset="-120"/>
                <a:cs typeface="Times New Roman" panose="02020603050405020304" pitchFamily="18" charset="0"/>
              </a:rPr>
              <a:t>授權人員請假</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，而逕由其</a:t>
            </a:r>
            <a:r>
              <a:rPr lang="zh-TW" altLang="zh-TW" sz="2900" spc="-15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職務代理人</a:t>
            </a:r>
            <a:r>
              <a:rPr lang="zh-TW" altLang="zh-TW" sz="2900" spc="-150"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代理行使</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指派主驗人或主持開標人，屬</a:t>
            </a:r>
            <a:r>
              <a:rPr lang="zh-TW" altLang="zh-TW" sz="2900" spc="-150"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再授權情形</a:t>
            </a:r>
            <a:r>
              <a:rPr lang="zh-TW" altLang="zh-TW" sz="2900" b="0" spc="-150" dirty="0">
                <a:latin typeface="標楷體" panose="03000509000000000000" pitchFamily="65" charset="-120"/>
                <a:ea typeface="標楷體" panose="03000509000000000000" pitchFamily="65" charset="-120"/>
                <a:cs typeface="Times New Roman" panose="02020603050405020304" pitchFamily="18" charset="0"/>
              </a:rPr>
              <a:t>，不符上開規定，應由首長或其他授權人員行使。</a:t>
            </a:r>
            <a:endParaRPr lang="en-US" altLang="zh-TW" sz="2900" b="0" dirty="0">
              <a:latin typeface="標楷體" panose="03000509000000000000" pitchFamily="65" charset="-120"/>
              <a:ea typeface="標楷體" panose="03000509000000000000" pitchFamily="65" charset="-120"/>
            </a:endParaRPr>
          </a:p>
          <a:p>
            <a:pPr marL="2057400" indent="-447675"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28596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34E99-60A5-5484-336C-ACED49433CF4}"/>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C697BEF8-24AC-16C6-26BC-A4A1F3133892}"/>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函釋</a:t>
            </a:r>
          </a:p>
        </p:txBody>
      </p:sp>
      <p:sp>
        <p:nvSpPr>
          <p:cNvPr id="4" name="Rectangle 3">
            <a:extLst>
              <a:ext uri="{FF2B5EF4-FFF2-40B4-BE49-F238E27FC236}">
                <a16:creationId xmlns:a16="http://schemas.microsoft.com/office/drawing/2014/main" id="{97C6AB07-24BC-F805-D4D0-9C1AFBE443D5}"/>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採購人員請假得否代理人執行</a:t>
            </a:r>
            <a:endParaRPr lang="en-US" altLang="zh-TW" sz="3200" dirty="0">
              <a:latin typeface="標楷體" panose="03000509000000000000" pitchFamily="65" charset="-120"/>
              <a:ea typeface="標楷體" panose="03000509000000000000" pitchFamily="65" charset="-120"/>
            </a:endParaRPr>
          </a:p>
          <a:p>
            <a:pPr marL="904875" lvl="1" indent="-457200" algn="just" eaLnBrk="1" hangingPunct="1">
              <a:spcBef>
                <a:spcPts val="600"/>
              </a:spcBef>
              <a:buClr>
                <a:schemeClr val="accent1"/>
              </a:buClr>
              <a:buSzPct val="90000"/>
              <a:buFont typeface="Wingdings" panose="05000000000000000000" pitchFamily="2" charset="2"/>
              <a:buChar char="p"/>
            </a:pPr>
            <a:r>
              <a:rPr lang="zh-TW" altLang="en-US" sz="3200" dirty="0">
                <a:latin typeface="標楷體" panose="03000509000000000000" pitchFamily="65" charset="-120"/>
                <a:ea typeface="標楷體" panose="03000509000000000000" pitchFamily="65" charset="-120"/>
              </a:rPr>
              <a:t>重點：</a:t>
            </a:r>
            <a:endParaRPr lang="en-US" altLang="zh-TW" dirty="0">
              <a:latin typeface="標楷體" panose="03000509000000000000" pitchFamily="65" charset="-120"/>
              <a:ea typeface="標楷體" panose="03000509000000000000" pitchFamily="65" charset="-120"/>
            </a:endParaRPr>
          </a:p>
          <a:p>
            <a:pPr marL="1609725" indent="-622300" algn="just">
              <a:spcBef>
                <a:spcPts val="600"/>
              </a:spcBef>
              <a:buNone/>
            </a:pPr>
            <a:r>
              <a:rPr lang="en-US" altLang="zh-TW" sz="2900" b="0" dirty="0">
                <a:latin typeface="標楷體" panose="03000509000000000000" pitchFamily="65" charset="-120"/>
                <a:ea typeface="標楷體" panose="03000509000000000000" pitchFamily="65" charset="-120"/>
              </a:rPr>
              <a:t>(3)</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業經機關首長或其授權人員指派之</a:t>
            </a:r>
            <a:r>
              <a:rPr lang="zh-TW" altLang="zh-TW" b="0" dirty="0">
                <a:solidFill>
                  <a:srgbClr val="0331F7"/>
                </a:solidFill>
                <a:latin typeface="標楷體" panose="03000509000000000000" pitchFamily="65" charset="-120"/>
                <a:ea typeface="標楷體" panose="03000509000000000000" pitchFamily="65" charset="-120"/>
                <a:cs typeface="Times New Roman" panose="02020603050405020304" pitchFamily="18" charset="0"/>
              </a:rPr>
              <a:t>主驗人</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或</a:t>
            </a:r>
            <a:r>
              <a:rPr lang="zh-TW" altLang="zh-TW" b="0" dirty="0">
                <a:solidFill>
                  <a:srgbClr val="0331F7"/>
                </a:solidFill>
                <a:latin typeface="標楷體" panose="03000509000000000000" pitchFamily="65" charset="-120"/>
                <a:ea typeface="標楷體" panose="03000509000000000000" pitchFamily="65" charset="-120"/>
                <a:cs typeface="Times New Roman" panose="02020603050405020304" pitchFamily="18" charset="0"/>
              </a:rPr>
              <a:t>主持開標人員因故請假</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無法擔任，擬由其</a:t>
            </a:r>
            <a:r>
              <a:rPr lang="zh-TW" altLang="zh-TW"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職務代理人</a:t>
            </a:r>
            <a:r>
              <a:rPr lang="zh-TW" altLang="zh-TW" b="0" dirty="0">
                <a:solidFill>
                  <a:srgbClr val="7030A0"/>
                </a:solidFill>
                <a:latin typeface="標楷體" panose="03000509000000000000" pitchFamily="65" charset="-120"/>
                <a:ea typeface="標楷體" panose="03000509000000000000" pitchFamily="65" charset="-120"/>
                <a:cs typeface="Times New Roman" panose="02020603050405020304" pitchFamily="18" charset="0"/>
              </a:rPr>
              <a:t>代理</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主持</a:t>
            </a:r>
            <a:r>
              <a:rPr lang="zh-TW" altLang="zh-TW"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開標或主驗</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者，該職務代理人仍須符合採購法第</a:t>
            </a:r>
            <a:r>
              <a:rPr lang="en-US" altLang="zh-TW" b="0" dirty="0">
                <a:latin typeface="標楷體" panose="03000509000000000000" pitchFamily="65" charset="-120"/>
                <a:ea typeface="標楷體" panose="03000509000000000000" pitchFamily="65" charset="-120"/>
                <a:cs typeface="Times New Roman" panose="02020603050405020304" pitchFamily="18" charset="0"/>
              </a:rPr>
              <a:t>71</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條第</a:t>
            </a:r>
            <a:r>
              <a:rPr lang="en-US" altLang="zh-TW" b="0" dirty="0">
                <a:latin typeface="標楷體" panose="03000509000000000000" pitchFamily="65" charset="-120"/>
                <a:ea typeface="標楷體" panose="03000509000000000000" pitchFamily="65" charset="-120"/>
                <a:cs typeface="Times New Roman" panose="02020603050405020304" pitchFamily="18" charset="0"/>
              </a:rPr>
              <a:t>2</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項及施行細則第</a:t>
            </a:r>
            <a:r>
              <a:rPr lang="en-US" altLang="zh-TW" b="0" dirty="0">
                <a:latin typeface="標楷體" panose="03000509000000000000" pitchFamily="65" charset="-120"/>
                <a:ea typeface="標楷體" panose="03000509000000000000" pitchFamily="65" charset="-120"/>
                <a:cs typeface="Times New Roman" panose="02020603050405020304" pitchFamily="18" charset="0"/>
              </a:rPr>
              <a:t>50</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條第</a:t>
            </a:r>
            <a:r>
              <a:rPr lang="en-US" altLang="zh-TW" b="0" dirty="0">
                <a:latin typeface="標楷體" panose="03000509000000000000" pitchFamily="65" charset="-120"/>
                <a:ea typeface="標楷體" panose="03000509000000000000" pitchFamily="65" charset="-120"/>
                <a:cs typeface="Times New Roman" panose="02020603050405020304" pitchFamily="18" charset="0"/>
              </a:rPr>
              <a:t>2</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項規定，由</a:t>
            </a:r>
            <a:r>
              <a:rPr lang="zh-TW" altLang="zh-TW" b="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機關首長或其授權人員指派</a:t>
            </a:r>
            <a:r>
              <a:rPr lang="zh-TW" altLang="zh-TW" b="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900" b="0" spc="-150" dirty="0">
              <a:latin typeface="標楷體" panose="03000509000000000000" pitchFamily="65" charset="-120"/>
              <a:ea typeface="標楷體" panose="03000509000000000000" pitchFamily="65" charset="-120"/>
            </a:endParaRPr>
          </a:p>
          <a:p>
            <a:pPr marL="1609725" indent="-622300" algn="just">
              <a:spcBef>
                <a:spcPts val="600"/>
              </a:spcBef>
              <a:buNone/>
            </a:pPr>
            <a:endParaRPr lang="en-US" altLang="zh-TW" b="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2306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FBF22-909D-E74A-92C6-EF44EB6B1E21}"/>
            </a:ext>
          </a:extLst>
        </p:cNvPr>
        <p:cNvGrpSpPr/>
        <p:nvPr/>
      </p:nvGrpSpPr>
      <p:grpSpPr>
        <a:xfrm>
          <a:off x="0" y="0"/>
          <a:ext cx="0" cy="0"/>
          <a:chOff x="0" y="0"/>
          <a:chExt cx="0" cy="0"/>
        </a:xfrm>
      </p:grpSpPr>
      <p:sp>
        <p:nvSpPr>
          <p:cNvPr id="10242" name="標題 1">
            <a:extLst>
              <a:ext uri="{FF2B5EF4-FFF2-40B4-BE49-F238E27FC236}">
                <a16:creationId xmlns:a16="http://schemas.microsoft.com/office/drawing/2014/main" id="{8A0A569F-5929-FFD9-7CB6-E21D7131B5F1}"/>
              </a:ext>
            </a:extLst>
          </p:cNvPr>
          <p:cNvSpPr txBox="1">
            <a:spLocks noChangeArrowheads="1"/>
          </p:cNvSpPr>
          <p:nvPr/>
        </p:nvSpPr>
        <p:spPr bwMode="auto">
          <a:xfrm>
            <a:off x="317500" y="427038"/>
            <a:ext cx="8353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None/>
            </a:pPr>
            <a:r>
              <a:rPr lang="zh-TW" altLang="en-US" dirty="0">
                <a:latin typeface="標楷體" panose="03000509000000000000" pitchFamily="65" charset="-120"/>
                <a:ea typeface="標楷體" panose="03000509000000000000" pitchFamily="65" charset="-120"/>
              </a:rPr>
              <a:t>電子採購作業辦法</a:t>
            </a:r>
          </a:p>
        </p:txBody>
      </p:sp>
      <p:sp>
        <p:nvSpPr>
          <p:cNvPr id="4" name="Rectangle 3">
            <a:extLst>
              <a:ext uri="{FF2B5EF4-FFF2-40B4-BE49-F238E27FC236}">
                <a16:creationId xmlns:a16="http://schemas.microsoft.com/office/drawing/2014/main" id="{866EDF8D-2EA4-8379-1C35-8CBE94656120}"/>
              </a:ext>
            </a:extLst>
          </p:cNvPr>
          <p:cNvSpPr>
            <a:spLocks noChangeArrowheads="1"/>
          </p:cNvSpPr>
          <p:nvPr/>
        </p:nvSpPr>
        <p:spPr bwMode="auto">
          <a:xfrm>
            <a:off x="219075" y="1109714"/>
            <a:ext cx="8280400" cy="539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sz="3200" dirty="0">
                <a:latin typeface="標楷體" panose="03000509000000000000" pitchFamily="65" charset="-120"/>
                <a:ea typeface="標楷體" panose="03000509000000000000" pitchFamily="65" charset="-120"/>
              </a:rPr>
              <a:t>修正條文：</a:t>
            </a:r>
            <a:endParaRPr lang="en-US" altLang="zh-TW" sz="3200" b="0" dirty="0">
              <a:solidFill>
                <a:srgbClr val="000000"/>
              </a:solidFill>
              <a:latin typeface="標楷體" panose="03000509000000000000" pitchFamily="65" charset="-120"/>
              <a:ea typeface="標楷體" panose="03000509000000000000" pitchFamily="65" charset="-120"/>
            </a:endParaRPr>
          </a:p>
          <a:p>
            <a:pPr marL="804863" indent="0" algn="just">
              <a:lnSpc>
                <a:spcPct val="100000"/>
              </a:lnSpc>
              <a:spcBef>
                <a:spcPts val="1200"/>
              </a:spcBef>
              <a:spcAft>
                <a:spcPts val="600"/>
              </a:spcAft>
              <a:buNone/>
            </a:pPr>
            <a:r>
              <a:rPr lang="zh-TW" altLang="en-US" spc="-150" dirty="0">
                <a:latin typeface="標楷體" panose="03000509000000000000" pitchFamily="65" charset="-120"/>
                <a:ea typeface="標楷體" panose="03000509000000000000" pitchFamily="65" charset="-120"/>
              </a:rPr>
              <a:t>機關允許廠商以電子化方式辦理領標（以下簡稱電子領標）者，應於招標公告及招標文件中</a:t>
            </a:r>
            <a:r>
              <a:rPr lang="zh-TW" altLang="en-US" u="sng" spc="-150" dirty="0">
                <a:solidFill>
                  <a:srgbClr val="FF0000"/>
                </a:solidFill>
                <a:latin typeface="標楷體" panose="03000509000000000000" pitchFamily="65" charset="-120"/>
                <a:ea typeface="標楷體" panose="03000509000000000000" pitchFamily="65" charset="-120"/>
              </a:rPr>
              <a:t>規定，並應於招標文件訂明電子領標之廠商，以電子資料傳輸投標（以下簡稱電子投標）或書面投標時，均應檢附主管機關指定資訊系統之領標電子憑據；其未檢附者，依本法第五十條規定辦理。</a:t>
            </a:r>
            <a:r>
              <a:rPr lang="en-US" altLang="zh-TW" spc="-150" dirty="0">
                <a:latin typeface="標楷體" panose="03000509000000000000" pitchFamily="65" charset="-120"/>
                <a:ea typeface="標楷體" panose="03000509000000000000" pitchFamily="65" charset="-120"/>
              </a:rPr>
              <a:t> (§6Ⅱ)</a:t>
            </a:r>
          </a:p>
          <a:p>
            <a:pPr marL="987425" indent="0" algn="just">
              <a:spcBef>
                <a:spcPts val="600"/>
              </a:spcBef>
              <a:buNone/>
            </a:pP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580317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a:extLst>
              <a:ext uri="{FF2B5EF4-FFF2-40B4-BE49-F238E27FC236}">
                <a16:creationId xmlns:a16="http://schemas.microsoft.com/office/drawing/2014/main" id="{33E5980E-30F6-4FE7-9CF3-4053C7F1AB45}"/>
              </a:ext>
            </a:extLst>
          </p:cNvPr>
          <p:cNvSpPr txBox="1">
            <a:spLocks noChangeArrowheads="1"/>
          </p:cNvSpPr>
          <p:nvPr/>
        </p:nvSpPr>
        <p:spPr bwMode="auto">
          <a:xfrm>
            <a:off x="1415845" y="2830513"/>
            <a:ext cx="681375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1169988" indent="-1169988" eaLnBrk="1" hangingPunct="1">
              <a:lnSpc>
                <a:spcPct val="100000"/>
              </a:lnSpc>
              <a:buNone/>
            </a:pPr>
            <a:r>
              <a:rPr lang="zh-TW" altLang="en-US" sz="4800" b="0" dirty="0">
                <a:solidFill>
                  <a:schemeClr val="tx1"/>
                </a:solidFill>
                <a:latin typeface="Calibri" panose="020F0502020204030204" pitchFamily="34" charset="0"/>
                <a:ea typeface="標楷體" panose="03000509000000000000" pitchFamily="65" charset="-120"/>
              </a:rPr>
              <a:t>貳、採購監辦相關規定</a:t>
            </a:r>
          </a:p>
        </p:txBody>
      </p:sp>
    </p:spTree>
    <p:extLst>
      <p:ext uri="{BB962C8B-B14F-4D97-AF65-F5344CB8AC3E}">
        <p14:creationId xmlns:p14="http://schemas.microsoft.com/office/powerpoint/2010/main" val="25536636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AEAA5FC3-BC88-404B-A8B8-D8439DB3CA77}"/>
              </a:ext>
            </a:extLst>
          </p:cNvPr>
          <p:cNvSpPr txBox="1">
            <a:spLocks noChangeArrowheads="1"/>
          </p:cNvSpPr>
          <p:nvPr/>
        </p:nvSpPr>
        <p:spPr bwMode="auto">
          <a:xfrm>
            <a:off x="409575" y="288925"/>
            <a:ext cx="8353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微軟正黑體" panose="020B0604030504040204" pitchFamily="34" charset="-120"/>
                <a:ea typeface="標楷體" panose="03000509000000000000" pitchFamily="65" charset="-120"/>
              </a:rPr>
              <a:t>採購監辦相關規定</a:t>
            </a:r>
            <a:endParaRPr lang="zh-TW" altLang="en-US">
              <a:solidFill>
                <a:srgbClr val="FF0000"/>
              </a:solidFill>
              <a:latin typeface="Arial Narrow" panose="020B0606020202030204" pitchFamily="34" charset="0"/>
              <a:ea typeface="全真疊圓體"/>
              <a:cs typeface="全真疊圓體"/>
            </a:endParaRPr>
          </a:p>
        </p:txBody>
      </p:sp>
      <p:sp>
        <p:nvSpPr>
          <p:cNvPr id="14339" name="Rectangle 3">
            <a:extLst>
              <a:ext uri="{FF2B5EF4-FFF2-40B4-BE49-F238E27FC236}">
                <a16:creationId xmlns:a16="http://schemas.microsoft.com/office/drawing/2014/main" id="{302EFCCC-0145-4E5B-B8D7-C1856A363B4D}"/>
              </a:ext>
            </a:extLst>
          </p:cNvPr>
          <p:cNvSpPr>
            <a:spLocks noChangeArrowheads="1"/>
          </p:cNvSpPr>
          <p:nvPr/>
        </p:nvSpPr>
        <p:spPr bwMode="auto">
          <a:xfrm>
            <a:off x="219075" y="1158875"/>
            <a:ext cx="8280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chemeClr val="accent1"/>
              </a:buClr>
              <a:buSzPct val="90000"/>
              <a:buFont typeface="Wingdings" panose="05000000000000000000" pitchFamily="2" charset="2"/>
              <a:buChar char="u"/>
            </a:pPr>
            <a:r>
              <a:rPr lang="zh-TW" altLang="en-US" b="0" dirty="0">
                <a:solidFill>
                  <a:schemeClr val="tx1"/>
                </a:solidFill>
                <a:latin typeface="Times New Roman" panose="02020603050405020304" pitchFamily="18" charset="0"/>
                <a:ea typeface="標楷體" panose="03000509000000000000" pitchFamily="65" charset="-120"/>
              </a:rPr>
              <a:t>採購法第</a:t>
            </a:r>
            <a:r>
              <a:rPr lang="en-US" altLang="zh-TW" b="0" dirty="0">
                <a:solidFill>
                  <a:schemeClr val="tx1"/>
                </a:solidFill>
                <a:latin typeface="Times New Roman" panose="02020603050405020304" pitchFamily="18" charset="0"/>
                <a:ea typeface="標楷體" panose="03000509000000000000" pitchFamily="65" charset="-120"/>
              </a:rPr>
              <a:t>12</a:t>
            </a:r>
            <a:r>
              <a:rPr lang="zh-TW" altLang="en-US" b="0" dirty="0">
                <a:solidFill>
                  <a:schemeClr val="tx1"/>
                </a:solidFill>
                <a:latin typeface="Times New Roman" panose="02020603050405020304" pitchFamily="18" charset="0"/>
                <a:ea typeface="標楷體" panose="03000509000000000000" pitchFamily="65" charset="-120"/>
              </a:rPr>
              <a:t>條及第</a:t>
            </a:r>
            <a:r>
              <a:rPr lang="en-US" altLang="zh-TW" b="0" dirty="0">
                <a:solidFill>
                  <a:schemeClr val="tx1"/>
                </a:solidFill>
                <a:latin typeface="Times New Roman" panose="02020603050405020304" pitchFamily="18" charset="0"/>
                <a:ea typeface="標楷體" panose="03000509000000000000" pitchFamily="65" charset="-120"/>
              </a:rPr>
              <a:t>13</a:t>
            </a:r>
            <a:r>
              <a:rPr lang="zh-TW" altLang="en-US" b="0" dirty="0">
                <a:solidFill>
                  <a:schemeClr val="tx1"/>
                </a:solidFill>
                <a:latin typeface="Times New Roman" panose="02020603050405020304" pitchFamily="18" charset="0"/>
                <a:ea typeface="標楷體" panose="03000509000000000000" pitchFamily="65" charset="-120"/>
              </a:rPr>
              <a:t>條</a:t>
            </a:r>
            <a:endParaRPr lang="en-US" altLang="zh-TW" b="0" dirty="0">
              <a:solidFill>
                <a:schemeClr val="tx1"/>
              </a:solidFill>
              <a:latin typeface="Times New Roman" panose="02020603050405020304" pitchFamily="18" charset="0"/>
              <a:ea typeface="標楷體" panose="03000509000000000000" pitchFamily="65" charset="-120"/>
            </a:endParaRPr>
          </a:p>
          <a:p>
            <a:pPr lvl="1" algn="just" eaLnBrk="1" hangingPunct="1">
              <a:spcBef>
                <a:spcPts val="600"/>
              </a:spcBef>
              <a:buClr>
                <a:schemeClr val="accent1"/>
              </a:buClr>
              <a:buSzPct val="90000"/>
              <a:buFont typeface="Wingdings" panose="05000000000000000000" pitchFamily="2" charset="2"/>
              <a:buChar char="u"/>
            </a:pPr>
            <a:r>
              <a:rPr lang="zh-TW" altLang="en-US" b="0" dirty="0">
                <a:solidFill>
                  <a:schemeClr val="tx1"/>
                </a:solidFill>
                <a:latin typeface="Times New Roman" panose="02020603050405020304" pitchFamily="18" charset="0"/>
                <a:ea typeface="標楷體" panose="03000509000000000000" pitchFamily="65" charset="-120"/>
              </a:rPr>
              <a:t>採購法施行細則第</a:t>
            </a:r>
            <a:r>
              <a:rPr lang="en-US" altLang="zh-TW" b="0" dirty="0">
                <a:solidFill>
                  <a:schemeClr val="tx1"/>
                </a:solidFill>
                <a:latin typeface="Times New Roman" panose="02020603050405020304" pitchFamily="18" charset="0"/>
                <a:ea typeface="標楷體" panose="03000509000000000000" pitchFamily="65" charset="-120"/>
              </a:rPr>
              <a:t>7</a:t>
            </a:r>
            <a:r>
              <a:rPr lang="zh-TW" altLang="en-US" b="0" dirty="0">
                <a:solidFill>
                  <a:schemeClr val="tx1"/>
                </a:solidFill>
                <a:latin typeface="Times New Roman" panose="02020603050405020304" pitchFamily="18" charset="0"/>
                <a:ea typeface="標楷體" panose="03000509000000000000" pitchFamily="65" charset="-120"/>
              </a:rPr>
              <a:t>條至第</a:t>
            </a:r>
            <a:r>
              <a:rPr lang="en-US" altLang="zh-TW" b="0" dirty="0">
                <a:solidFill>
                  <a:schemeClr val="tx1"/>
                </a:solidFill>
                <a:latin typeface="Times New Roman" panose="02020603050405020304" pitchFamily="18" charset="0"/>
                <a:ea typeface="標楷體" panose="03000509000000000000" pitchFamily="65" charset="-120"/>
              </a:rPr>
              <a:t>11</a:t>
            </a:r>
            <a:r>
              <a:rPr lang="zh-TW" altLang="en-US" b="0" dirty="0">
                <a:solidFill>
                  <a:schemeClr val="tx1"/>
                </a:solidFill>
                <a:latin typeface="Times New Roman" panose="02020603050405020304" pitchFamily="18" charset="0"/>
                <a:ea typeface="標楷體" panose="03000509000000000000" pitchFamily="65" charset="-120"/>
              </a:rPr>
              <a:t>條</a:t>
            </a:r>
            <a:endParaRPr lang="en-US" altLang="zh-TW" b="0" dirty="0">
              <a:solidFill>
                <a:schemeClr val="tx1"/>
              </a:solidFill>
              <a:latin typeface="Times New Roman" panose="02020603050405020304" pitchFamily="18" charset="0"/>
              <a:ea typeface="標楷體" panose="03000509000000000000" pitchFamily="65" charset="-120"/>
            </a:endParaRPr>
          </a:p>
          <a:p>
            <a:pPr lvl="1" algn="just" eaLnBrk="1" hangingPunct="1">
              <a:spcBef>
                <a:spcPts val="600"/>
              </a:spcBef>
              <a:buClr>
                <a:schemeClr val="accent1"/>
              </a:buClr>
              <a:buSzPct val="90000"/>
              <a:buFont typeface="Wingdings" panose="05000000000000000000" pitchFamily="2" charset="2"/>
              <a:buChar char="u"/>
            </a:pPr>
            <a:r>
              <a:rPr lang="zh-TW" altLang="en-US" b="0" u="sng" dirty="0">
                <a:solidFill>
                  <a:srgbClr val="FF00FF"/>
                </a:solidFill>
                <a:latin typeface="Times New Roman" panose="02020603050405020304" pitchFamily="18" charset="0"/>
                <a:ea typeface="標楷體" panose="03000509000000000000" pitchFamily="65" charset="-120"/>
              </a:rPr>
              <a:t>中央機關</a:t>
            </a:r>
            <a:r>
              <a:rPr lang="zh-TW" altLang="en-US" b="0" dirty="0">
                <a:solidFill>
                  <a:schemeClr val="tx1"/>
                </a:solidFill>
                <a:latin typeface="Times New Roman" panose="02020603050405020304" pitchFamily="18" charset="0"/>
                <a:ea typeface="標楷體" panose="03000509000000000000" pitchFamily="65" charset="-120"/>
              </a:rPr>
              <a:t>未達公告金額採購監辦辦法</a:t>
            </a:r>
          </a:p>
          <a:p>
            <a:pPr lvl="1" algn="just" eaLnBrk="1" hangingPunct="1">
              <a:spcBef>
                <a:spcPts val="600"/>
              </a:spcBef>
              <a:buClr>
                <a:schemeClr val="accent1"/>
              </a:buClr>
              <a:buSzPct val="90000"/>
              <a:buFont typeface="Wingdings" panose="05000000000000000000" pitchFamily="2" charset="2"/>
              <a:buChar char="u"/>
            </a:pPr>
            <a:r>
              <a:rPr lang="zh-TW" altLang="en-US" b="0" dirty="0">
                <a:solidFill>
                  <a:srgbClr val="FF0000"/>
                </a:solidFill>
                <a:latin typeface="Times New Roman" panose="02020603050405020304" pitchFamily="18" charset="0"/>
                <a:ea typeface="標楷體" panose="03000509000000000000" pitchFamily="65" charset="-120"/>
              </a:rPr>
              <a:t>機關主會計及有關單位會同監辦採購辦法</a:t>
            </a:r>
          </a:p>
        </p:txBody>
      </p:sp>
      <p:graphicFrame>
        <p:nvGraphicFramePr>
          <p:cNvPr id="8197" name="Group 5">
            <a:extLst>
              <a:ext uri="{FF2B5EF4-FFF2-40B4-BE49-F238E27FC236}">
                <a16:creationId xmlns:a16="http://schemas.microsoft.com/office/drawing/2014/main" id="{9B34DE05-153F-4031-8B28-CB811A4C8230}"/>
              </a:ext>
            </a:extLst>
          </p:cNvPr>
          <p:cNvGraphicFramePr>
            <a:graphicFrameLocks noGrp="1"/>
          </p:cNvGraphicFramePr>
          <p:nvPr>
            <p:extLst>
              <p:ext uri="{D42A27DB-BD31-4B8C-83A1-F6EECF244321}">
                <p14:modId xmlns:p14="http://schemas.microsoft.com/office/powerpoint/2010/main" val="3081039244"/>
              </p:ext>
            </p:extLst>
          </p:nvPr>
        </p:nvGraphicFramePr>
        <p:xfrm>
          <a:off x="581025" y="3597275"/>
          <a:ext cx="5229225" cy="2317750"/>
        </p:xfrm>
        <a:graphic>
          <a:graphicData uri="http://schemas.openxmlformats.org/drawingml/2006/table">
            <a:tbl>
              <a:tblPr/>
              <a:tblGrid>
                <a:gridCol w="1136650">
                  <a:extLst>
                    <a:ext uri="{9D8B030D-6E8A-4147-A177-3AD203B41FA5}">
                      <a16:colId xmlns:a16="http://schemas.microsoft.com/office/drawing/2014/main" val="20000"/>
                    </a:ext>
                  </a:extLst>
                </a:gridCol>
                <a:gridCol w="1263650">
                  <a:extLst>
                    <a:ext uri="{9D8B030D-6E8A-4147-A177-3AD203B41FA5}">
                      <a16:colId xmlns:a16="http://schemas.microsoft.com/office/drawing/2014/main" val="20001"/>
                    </a:ext>
                  </a:extLst>
                </a:gridCol>
                <a:gridCol w="1263650">
                  <a:extLst>
                    <a:ext uri="{9D8B030D-6E8A-4147-A177-3AD203B41FA5}">
                      <a16:colId xmlns:a16="http://schemas.microsoft.com/office/drawing/2014/main" val="20002"/>
                    </a:ext>
                  </a:extLst>
                </a:gridCol>
                <a:gridCol w="1565275">
                  <a:extLst>
                    <a:ext uri="{9D8B030D-6E8A-4147-A177-3AD203B41FA5}">
                      <a16:colId xmlns:a16="http://schemas.microsoft.com/office/drawing/2014/main" val="20003"/>
                    </a:ext>
                  </a:extLst>
                </a:gridCol>
              </a:tblGrid>
              <a:tr h="46355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FFFFFF"/>
                          </a:solidFill>
                          <a:effectLst/>
                          <a:latin typeface="標楷體" pitchFamily="65" charset="-120"/>
                          <a:ea typeface="標楷體" pitchFamily="65" charset="-120"/>
                          <a:cs typeface="華康魏碑體"/>
                        </a:rPr>
                        <a:t>採購分類</a:t>
                      </a:r>
                      <a:endParaRPr kumimoji="0" lang="zh-TW" altLang="en-US" sz="1800" b="1" i="0" u="none" strike="noStrike" cap="none" normalizeH="0" baseline="0">
                        <a:ln>
                          <a:noFill/>
                        </a:ln>
                        <a:solidFill>
                          <a:srgbClr val="FFFFFF"/>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FFFFFF"/>
                          </a:solidFill>
                          <a:effectLst/>
                          <a:latin typeface="標楷體" pitchFamily="65" charset="-120"/>
                          <a:ea typeface="標楷體" pitchFamily="65" charset="-120"/>
                          <a:cs typeface="華康魏碑體"/>
                        </a:rPr>
                        <a:t>工程</a:t>
                      </a:r>
                      <a:endParaRPr kumimoji="0" lang="zh-TW" altLang="en-US" sz="1800" b="1" i="0" u="none" strike="noStrike" cap="none" normalizeH="0" baseline="0">
                        <a:ln>
                          <a:noFill/>
                        </a:ln>
                        <a:solidFill>
                          <a:srgbClr val="FFFFFF"/>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FFFFFF"/>
                          </a:solidFill>
                          <a:effectLst/>
                          <a:latin typeface="標楷體" pitchFamily="65" charset="-120"/>
                          <a:ea typeface="標楷體" pitchFamily="65" charset="-120"/>
                          <a:cs typeface="華康魏碑體"/>
                        </a:rPr>
                        <a:t>財物</a:t>
                      </a:r>
                      <a:endParaRPr kumimoji="0" lang="zh-TW" altLang="en-US" sz="1800" b="1" i="0" u="none" strike="noStrike" cap="none" normalizeH="0" baseline="0">
                        <a:ln>
                          <a:noFill/>
                        </a:ln>
                        <a:solidFill>
                          <a:srgbClr val="FFFFFF"/>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FFFFFF"/>
                          </a:solidFill>
                          <a:effectLst/>
                          <a:latin typeface="標楷體" pitchFamily="65" charset="-120"/>
                          <a:ea typeface="標楷體" pitchFamily="65" charset="-120"/>
                          <a:cs typeface="華康魏碑體"/>
                        </a:rPr>
                        <a:t>勞務</a:t>
                      </a:r>
                      <a:endParaRPr kumimoji="0" lang="zh-TW" altLang="en-US" sz="1800" b="1" i="0" u="none" strike="noStrike" cap="none" normalizeH="0" baseline="0">
                        <a:ln>
                          <a:noFill/>
                        </a:ln>
                        <a:solidFill>
                          <a:srgbClr val="FFFFFF"/>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小額採購</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1</a:t>
                      </a:r>
                      <a:r>
                        <a:rPr kumimoji="0" lang="en-US" altLang="zh-TW" sz="1800" b="0" i="0" u="none" strike="noStrike" cap="none" normalizeH="0" baseline="0" dirty="0">
                          <a:ln>
                            <a:noFill/>
                          </a:ln>
                          <a:solidFill>
                            <a:srgbClr val="000000"/>
                          </a:solidFill>
                          <a:effectLst/>
                          <a:latin typeface="標楷體" pitchFamily="65" charset="-120"/>
                          <a:ea typeface="標楷體" pitchFamily="65" charset="-120"/>
                          <a:cs typeface="華康魏碑體"/>
                        </a:rPr>
                        <a:t>5</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萬元以下</a:t>
                      </a:r>
                      <a:endParaRPr kumimoji="0" lang="zh-TW" altLang="en-US" sz="1800" b="1" i="0" u="none" strike="noStrike" cap="none" normalizeH="0" baseline="0" dirty="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公告金額</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1</a:t>
                      </a:r>
                      <a:r>
                        <a:rPr kumimoji="0" lang="en-US" altLang="zh-TW" sz="1800" b="0" i="0" u="none" strike="noStrike" cap="none" normalizeH="0" baseline="0" dirty="0">
                          <a:ln>
                            <a:noFill/>
                          </a:ln>
                          <a:solidFill>
                            <a:srgbClr val="000000"/>
                          </a:solidFill>
                          <a:effectLst/>
                          <a:latin typeface="標楷體" pitchFamily="65" charset="-120"/>
                          <a:ea typeface="標楷體" pitchFamily="65" charset="-120"/>
                          <a:cs typeface="華康魏碑體"/>
                        </a:rPr>
                        <a:t>5</a:t>
                      </a: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0</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萬</a:t>
                      </a:r>
                      <a:endParaRPr kumimoji="0" lang="zh-TW" altLang="en-US" sz="1800" b="1" i="0" u="none" strike="noStrike" cap="none" normalizeH="0" baseline="0" dirty="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查核金額</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a:ln>
                            <a:noFill/>
                          </a:ln>
                          <a:solidFill>
                            <a:srgbClr val="000000"/>
                          </a:solidFill>
                          <a:effectLst/>
                          <a:latin typeface="標楷體" pitchFamily="65" charset="-120"/>
                          <a:ea typeface="標楷體" pitchFamily="65" charset="-120"/>
                          <a:cs typeface="華康魏碑體"/>
                        </a:rPr>
                        <a:t>5,000</a:t>
                      </a: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萬元</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a:ln>
                            <a:noFill/>
                          </a:ln>
                          <a:solidFill>
                            <a:srgbClr val="000000"/>
                          </a:solidFill>
                          <a:effectLst/>
                          <a:latin typeface="標楷體" pitchFamily="65" charset="-120"/>
                          <a:ea typeface="標楷體" pitchFamily="65" charset="-120"/>
                          <a:cs typeface="華康魏碑體"/>
                        </a:rPr>
                        <a:t>1000</a:t>
                      </a: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萬元</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463550">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巨額</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a:ln>
                            <a:noFill/>
                          </a:ln>
                          <a:solidFill>
                            <a:srgbClr val="000000"/>
                          </a:solidFill>
                          <a:effectLst/>
                          <a:latin typeface="標楷體" pitchFamily="65" charset="-120"/>
                          <a:ea typeface="標楷體" pitchFamily="65" charset="-120"/>
                          <a:cs typeface="華康魏碑體"/>
                        </a:rPr>
                        <a:t>2</a:t>
                      </a: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億元以上</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a:ln>
                            <a:noFill/>
                          </a:ln>
                          <a:solidFill>
                            <a:srgbClr val="000000"/>
                          </a:solidFill>
                          <a:effectLst/>
                          <a:latin typeface="標楷體" pitchFamily="65" charset="-120"/>
                          <a:ea typeface="標楷體" pitchFamily="65" charset="-120"/>
                          <a:cs typeface="華康魏碑體"/>
                        </a:rPr>
                        <a:t>1</a:t>
                      </a:r>
                      <a:r>
                        <a:rPr kumimoji="0" lang="zh-TW" altLang="en-US" sz="1800" b="0" i="0" u="none" strike="noStrike" cap="none" normalizeH="0" baseline="0">
                          <a:ln>
                            <a:noFill/>
                          </a:ln>
                          <a:solidFill>
                            <a:srgbClr val="000000"/>
                          </a:solidFill>
                          <a:effectLst/>
                          <a:latin typeface="標楷體" pitchFamily="65" charset="-120"/>
                          <a:ea typeface="標楷體" pitchFamily="65" charset="-120"/>
                          <a:cs typeface="華康魏碑體"/>
                        </a:rPr>
                        <a:t>億元以上</a:t>
                      </a:r>
                      <a:endParaRPr kumimoji="0" lang="zh-TW" altLang="en-US" sz="1800" b="1" i="0" u="none" strike="noStrike" cap="none" normalizeH="0" baseline="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2000</a:t>
                      </a:r>
                      <a:r>
                        <a:rPr kumimoji="0" lang="zh-TW" altLang="en-US" sz="1800" b="0" i="0" u="none" strike="noStrike" cap="none" normalizeH="0" baseline="0" dirty="0">
                          <a:ln>
                            <a:noFill/>
                          </a:ln>
                          <a:solidFill>
                            <a:srgbClr val="000000"/>
                          </a:solidFill>
                          <a:effectLst/>
                          <a:latin typeface="標楷體" pitchFamily="65" charset="-120"/>
                          <a:ea typeface="標楷體" pitchFamily="65" charset="-120"/>
                          <a:cs typeface="華康魏碑體"/>
                        </a:rPr>
                        <a:t>萬元以上</a:t>
                      </a:r>
                      <a:endParaRPr kumimoji="0" lang="zh-TW" altLang="en-US" sz="1800" b="1" i="0" u="none" strike="noStrike" cap="none" normalizeH="0" baseline="0" dirty="0">
                        <a:ln>
                          <a:noFill/>
                        </a:ln>
                        <a:solidFill>
                          <a:srgbClr val="000000"/>
                        </a:solidFill>
                        <a:effectLst/>
                        <a:latin typeface="標楷體" pitchFamily="65" charset="-120"/>
                        <a:ea typeface="華康魏碑體"/>
                        <a:cs typeface="華康魏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bl>
          </a:graphicData>
        </a:graphic>
      </p:graphicFrame>
      <p:sp>
        <p:nvSpPr>
          <p:cNvPr id="14369" name="圓角矩形 44">
            <a:extLst>
              <a:ext uri="{FF2B5EF4-FFF2-40B4-BE49-F238E27FC236}">
                <a16:creationId xmlns:a16="http://schemas.microsoft.com/office/drawing/2014/main" id="{C44B3455-8B25-4E2B-BFB9-99BB999CCDAC}"/>
              </a:ext>
            </a:extLst>
          </p:cNvPr>
          <p:cNvSpPr>
            <a:spLocks noChangeArrowheads="1"/>
          </p:cNvSpPr>
          <p:nvPr/>
        </p:nvSpPr>
        <p:spPr bwMode="auto">
          <a:xfrm>
            <a:off x="5934075" y="3905250"/>
            <a:ext cx="1752600" cy="579438"/>
          </a:xfrm>
          <a:prstGeom prst="roundRect">
            <a:avLst>
              <a:gd name="adj" fmla="val 16667"/>
            </a:avLst>
          </a:prstGeom>
          <a:solidFill>
            <a:schemeClr val="accent2"/>
          </a:solidFill>
          <a:ln w="25400">
            <a:solidFill>
              <a:srgbClr val="232395"/>
            </a:solidFill>
            <a:round/>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20000"/>
              </a:spcBef>
              <a:buClr>
                <a:srgbClr val="0000FF"/>
              </a:buClr>
              <a:buFont typeface="Arial" panose="020B0604020202020204" pitchFamily="34" charset="0"/>
              <a:buNone/>
            </a:pPr>
            <a:r>
              <a:rPr lang="zh-TW" altLang="en-US" sz="2800" b="0">
                <a:solidFill>
                  <a:srgbClr val="FFFFFF"/>
                </a:solidFill>
                <a:latin typeface="標楷體" panose="03000509000000000000" pitchFamily="65" charset="-120"/>
                <a:ea typeface="標楷體" panose="03000509000000000000" pitchFamily="65" charset="-120"/>
              </a:rPr>
              <a:t>招標機關</a:t>
            </a:r>
            <a:endParaRPr lang="zh-TW" altLang="en-US" sz="2800">
              <a:solidFill>
                <a:schemeClr val="tx1"/>
              </a:solidFill>
              <a:latin typeface="標楷體" panose="03000509000000000000" pitchFamily="65" charset="-120"/>
              <a:ea typeface="標楷體" panose="03000509000000000000" pitchFamily="65" charset="-120"/>
            </a:endParaRPr>
          </a:p>
        </p:txBody>
      </p:sp>
      <p:sp>
        <p:nvSpPr>
          <p:cNvPr id="14370" name="圓角矩形 45">
            <a:extLst>
              <a:ext uri="{FF2B5EF4-FFF2-40B4-BE49-F238E27FC236}">
                <a16:creationId xmlns:a16="http://schemas.microsoft.com/office/drawing/2014/main" id="{C463C505-2FE1-4F7F-854A-BA4C40063157}"/>
              </a:ext>
            </a:extLst>
          </p:cNvPr>
          <p:cNvSpPr>
            <a:spLocks noChangeArrowheads="1"/>
          </p:cNvSpPr>
          <p:nvPr/>
        </p:nvSpPr>
        <p:spPr bwMode="auto">
          <a:xfrm>
            <a:off x="6553200" y="5476875"/>
            <a:ext cx="1762125" cy="579438"/>
          </a:xfrm>
          <a:prstGeom prst="roundRect">
            <a:avLst>
              <a:gd name="adj" fmla="val 16667"/>
            </a:avLst>
          </a:prstGeom>
          <a:solidFill>
            <a:schemeClr val="accent2"/>
          </a:solidFill>
          <a:ln w="25400">
            <a:solidFill>
              <a:srgbClr val="232395"/>
            </a:solidFill>
            <a:round/>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20000"/>
              </a:spcBef>
              <a:buClr>
                <a:srgbClr val="0000FF"/>
              </a:buClr>
              <a:buFont typeface="Arial" panose="020B0604020202020204" pitchFamily="34" charset="0"/>
              <a:buNone/>
            </a:pPr>
            <a:r>
              <a:rPr lang="zh-TW" altLang="en-US" sz="2800" b="0">
                <a:solidFill>
                  <a:srgbClr val="FFFFFF"/>
                </a:solidFill>
                <a:latin typeface="標楷體" panose="03000509000000000000" pitchFamily="65" charset="-120"/>
                <a:ea typeface="標楷體" panose="03000509000000000000" pitchFamily="65" charset="-120"/>
              </a:rPr>
              <a:t>上級機關</a:t>
            </a:r>
            <a:endParaRPr lang="zh-TW" altLang="en-US" sz="2800">
              <a:solidFill>
                <a:schemeClr val="tx1"/>
              </a:solidFill>
              <a:latin typeface="標楷體" panose="03000509000000000000" pitchFamily="65" charset="-120"/>
              <a:ea typeface="標楷體" panose="03000509000000000000" pitchFamily="65" charset="-120"/>
            </a:endParaRPr>
          </a:p>
        </p:txBody>
      </p:sp>
      <p:grpSp>
        <p:nvGrpSpPr>
          <p:cNvPr id="14371" name="Group 36">
            <a:extLst>
              <a:ext uri="{FF2B5EF4-FFF2-40B4-BE49-F238E27FC236}">
                <a16:creationId xmlns:a16="http://schemas.microsoft.com/office/drawing/2014/main" id="{CFCAE3FE-2C8E-4302-A1CC-B0BF0D1461E6}"/>
              </a:ext>
            </a:extLst>
          </p:cNvPr>
          <p:cNvGrpSpPr>
            <a:grpSpLocks/>
          </p:cNvGrpSpPr>
          <p:nvPr/>
        </p:nvGrpSpPr>
        <p:grpSpPr bwMode="auto">
          <a:xfrm>
            <a:off x="7508875" y="1541463"/>
            <a:ext cx="1606550" cy="1450975"/>
            <a:chOff x="0" y="0"/>
            <a:chExt cx="2390" cy="2210"/>
          </a:xfrm>
        </p:grpSpPr>
        <p:sp>
          <p:nvSpPr>
            <p:cNvPr id="14375" name="爆炸 2 51">
              <a:extLst>
                <a:ext uri="{FF2B5EF4-FFF2-40B4-BE49-F238E27FC236}">
                  <a16:creationId xmlns:a16="http://schemas.microsoft.com/office/drawing/2014/main" id="{FE112C64-0206-4106-992A-7584B29712A6}"/>
                </a:ext>
              </a:extLst>
            </p:cNvPr>
            <p:cNvSpPr>
              <a:spLocks noChangeArrowheads="1"/>
            </p:cNvSpPr>
            <p:nvPr/>
          </p:nvSpPr>
          <p:spPr bwMode="auto">
            <a:xfrm rot="3333465">
              <a:off x="90" y="-90"/>
              <a:ext cx="2210" cy="2390"/>
            </a:xfrm>
            <a:prstGeom prst="irregularSeal2">
              <a:avLst/>
            </a:prstGeom>
            <a:solidFill>
              <a:srgbClr val="FF0000"/>
            </a:solidFill>
            <a:ln w="25400">
              <a:solidFill>
                <a:schemeClr val="bg1"/>
              </a:solidFill>
              <a:miter lim="800000"/>
              <a:headEnd/>
              <a:tailEnd/>
            </a:ln>
          </p:spPr>
          <p:txBody>
            <a:bodyPr rot="10800000" vert="eaVert"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4376" name="文字方塊 49">
              <a:extLst>
                <a:ext uri="{FF2B5EF4-FFF2-40B4-BE49-F238E27FC236}">
                  <a16:creationId xmlns:a16="http://schemas.microsoft.com/office/drawing/2014/main" id="{769C9993-DADB-4769-B3AC-46795863A7AC}"/>
                </a:ext>
              </a:extLst>
            </p:cNvPr>
            <p:cNvSpPr txBox="1">
              <a:spLocks noChangeArrowheads="1"/>
            </p:cNvSpPr>
            <p:nvPr/>
          </p:nvSpPr>
          <p:spPr bwMode="auto">
            <a:xfrm>
              <a:off x="215" y="522"/>
              <a:ext cx="1635"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ts val="2300"/>
                </a:lnSpc>
                <a:spcBef>
                  <a:spcPct val="0"/>
                </a:spcBef>
                <a:buFont typeface="Arial" panose="020B0604020202020204" pitchFamily="34" charset="0"/>
                <a:buNone/>
              </a:pPr>
              <a:r>
                <a:rPr lang="zh-TW" altLang="en-US" sz="2200" b="0">
                  <a:solidFill>
                    <a:schemeClr val="bg1"/>
                  </a:solidFill>
                  <a:latin typeface="Calibri" panose="020F0502020204030204" pitchFamily="34" charset="0"/>
                  <a:ea typeface="標楷體" panose="03000509000000000000" pitchFamily="65" charset="-120"/>
                </a:rPr>
                <a:t>地方未另定者</a:t>
              </a:r>
            </a:p>
          </p:txBody>
        </p:sp>
      </p:grpSp>
      <p:sp>
        <p:nvSpPr>
          <p:cNvPr id="14372" name="文字方塊 58">
            <a:extLst>
              <a:ext uri="{FF2B5EF4-FFF2-40B4-BE49-F238E27FC236}">
                <a16:creationId xmlns:a16="http://schemas.microsoft.com/office/drawing/2014/main" id="{54E03472-D7E7-41C9-BF57-5950065C3D3E}"/>
              </a:ext>
            </a:extLst>
          </p:cNvPr>
          <p:cNvSpPr txBox="1">
            <a:spLocks noChangeArrowheads="1"/>
          </p:cNvSpPr>
          <p:nvPr/>
        </p:nvSpPr>
        <p:spPr bwMode="auto">
          <a:xfrm>
            <a:off x="7543800" y="4610100"/>
            <a:ext cx="8001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ts val="2000"/>
              </a:lnSpc>
              <a:spcBef>
                <a:spcPct val="0"/>
              </a:spcBef>
              <a:buFont typeface="Arial" panose="020B0604020202020204" pitchFamily="34" charset="0"/>
              <a:buNone/>
            </a:pPr>
            <a:r>
              <a:rPr lang="zh-TW" altLang="en-US" sz="2200" b="0">
                <a:solidFill>
                  <a:schemeClr val="tx1"/>
                </a:solidFill>
                <a:latin typeface="Calibri" panose="020F0502020204030204" pitchFamily="34" charset="0"/>
                <a:ea typeface="標楷體" panose="03000509000000000000" pitchFamily="65" charset="-120"/>
              </a:rPr>
              <a:t>查核金額</a:t>
            </a:r>
          </a:p>
        </p:txBody>
      </p:sp>
      <p:sp>
        <p:nvSpPr>
          <p:cNvPr id="14373" name="向上箭號 59">
            <a:extLst>
              <a:ext uri="{FF2B5EF4-FFF2-40B4-BE49-F238E27FC236}">
                <a16:creationId xmlns:a16="http://schemas.microsoft.com/office/drawing/2014/main" id="{1BB7C0B9-78EF-4898-AA39-315B7418E285}"/>
              </a:ext>
            </a:extLst>
          </p:cNvPr>
          <p:cNvSpPr>
            <a:spLocks noChangeArrowheads="1"/>
          </p:cNvSpPr>
          <p:nvPr/>
        </p:nvSpPr>
        <p:spPr bwMode="auto">
          <a:xfrm rot="9471132">
            <a:off x="6743700" y="4695825"/>
            <a:ext cx="638175" cy="571500"/>
          </a:xfrm>
          <a:prstGeom prst="upArrow">
            <a:avLst>
              <a:gd name="adj1" fmla="val 50000"/>
              <a:gd name="adj2" fmla="val 50000"/>
            </a:avLst>
          </a:prstGeom>
          <a:solidFill>
            <a:srgbClr val="FFC000"/>
          </a:solidFill>
          <a:ln w="25400">
            <a:solidFill>
              <a:srgbClr val="00956F"/>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14374" name="AutoShape 41">
            <a:extLst>
              <a:ext uri="{FF2B5EF4-FFF2-40B4-BE49-F238E27FC236}">
                <a16:creationId xmlns:a16="http://schemas.microsoft.com/office/drawing/2014/main" id="{90A2DA2B-58BA-44A0-9C55-2EA01D7E13C8}"/>
              </a:ext>
            </a:extLst>
          </p:cNvPr>
          <p:cNvSpPr>
            <a:spLocks/>
          </p:cNvSpPr>
          <p:nvPr/>
        </p:nvSpPr>
        <p:spPr bwMode="auto">
          <a:xfrm rot="20280000" flipH="1">
            <a:off x="7254875" y="2552700"/>
            <a:ext cx="544513" cy="468313"/>
          </a:xfrm>
          <a:custGeom>
            <a:avLst/>
            <a:gdLst>
              <a:gd name="T0" fmla="*/ 408385 w 21600"/>
              <a:gd name="T1" fmla="*/ 0 h 21600"/>
              <a:gd name="T2" fmla="*/ 408385 w 21600"/>
              <a:gd name="T3" fmla="*/ 117078 h 21600"/>
              <a:gd name="T4" fmla="*/ 85080 w 21600"/>
              <a:gd name="T5" fmla="*/ 117078 h 21600"/>
              <a:gd name="T6" fmla="*/ 85080 w 21600"/>
              <a:gd name="T7" fmla="*/ 351235 h 21600"/>
              <a:gd name="T8" fmla="*/ 408385 w 21600"/>
              <a:gd name="T9" fmla="*/ 351235 h 21600"/>
              <a:gd name="T10" fmla="*/ 408385 w 21600"/>
              <a:gd name="T11" fmla="*/ 468313 h 21600"/>
              <a:gd name="T12" fmla="*/ 544513 w 21600"/>
              <a:gd name="T13" fmla="*/ 234157 h 21600"/>
              <a:gd name="T14" fmla="*/ 34032 w 21600"/>
              <a:gd name="T15" fmla="*/ 117078 h 21600"/>
              <a:gd name="T16" fmla="*/ 34032 w 21600"/>
              <a:gd name="T17" fmla="*/ 351235 h 21600"/>
              <a:gd name="T18" fmla="*/ 68064 w 21600"/>
              <a:gd name="T19" fmla="*/ 351235 h 21600"/>
              <a:gd name="T20" fmla="*/ 68064 w 21600"/>
              <a:gd name="T21" fmla="*/ 117078 h 21600"/>
              <a:gd name="T22" fmla="*/ 0 w 21600"/>
              <a:gd name="T23" fmla="*/ 117078 h 21600"/>
              <a:gd name="T24" fmla="*/ 0 w 21600"/>
              <a:gd name="T25" fmla="*/ 351235 h 21600"/>
              <a:gd name="T26" fmla="*/ 17016 w 21600"/>
              <a:gd name="T27" fmla="*/ 351235 h 21600"/>
              <a:gd name="T28" fmla="*/ 17016 w 21600"/>
              <a:gd name="T29" fmla="*/ 117078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3375 w 21600"/>
              <a:gd name="T46" fmla="*/ 5400 h 21600"/>
              <a:gd name="T47" fmla="*/ 18900 w 21600"/>
              <a:gd name="T48" fmla="*/ 162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a:noFill/>
          </a:ln>
          <a:effectLst>
            <a:outerShdw dist="17961" dir="2700000" algn="ctr" rotWithShape="0">
              <a:srgbClr val="990000"/>
            </a:outerShdw>
          </a:effectLst>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zh-TW"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3794B015-5894-4F99-B0D5-0B5AB10F5842}"/>
              </a:ext>
            </a:extLst>
          </p:cNvPr>
          <p:cNvSpPr txBox="1">
            <a:spLocks noChangeArrowheads="1"/>
          </p:cNvSpPr>
          <p:nvPr/>
        </p:nvSpPr>
        <p:spPr bwMode="auto">
          <a:xfrm>
            <a:off x="673100" y="266700"/>
            <a:ext cx="7680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Calibri" panose="020F0502020204030204" pitchFamily="34" charset="0"/>
                <a:ea typeface="標楷體" panose="03000509000000000000" pitchFamily="65" charset="-120"/>
              </a:rPr>
              <a:t>監辦之定義</a:t>
            </a:r>
            <a:r>
              <a:rPr lang="en-US" altLang="zh-TW">
                <a:solidFill>
                  <a:schemeClr val="tx1"/>
                </a:solidFill>
                <a:latin typeface="Calibri" panose="020F0502020204030204" pitchFamily="34" charset="0"/>
                <a:ea typeface="標楷體" panose="03000509000000000000" pitchFamily="65" charset="-120"/>
              </a:rPr>
              <a:t>(</a:t>
            </a:r>
            <a:r>
              <a:rPr lang="zh-TW" altLang="en-US">
                <a:solidFill>
                  <a:schemeClr val="tx1"/>
                </a:solidFill>
                <a:latin typeface="Calibri" panose="020F0502020204030204" pitchFamily="34" charset="0"/>
                <a:ea typeface="標楷體" panose="03000509000000000000" pitchFamily="65" charset="-120"/>
              </a:rPr>
              <a:t>細</a:t>
            </a:r>
            <a:r>
              <a:rPr lang="en-US" altLang="zh-TW">
                <a:solidFill>
                  <a:schemeClr val="tx1"/>
                </a:solidFill>
                <a:latin typeface="Calibri" panose="020F0502020204030204" pitchFamily="34" charset="0"/>
                <a:ea typeface="標楷體" panose="03000509000000000000" pitchFamily="65" charset="-120"/>
              </a:rPr>
              <a:t>11)</a:t>
            </a:r>
          </a:p>
        </p:txBody>
      </p:sp>
      <p:sp>
        <p:nvSpPr>
          <p:cNvPr id="16387" name="文字方塊 18">
            <a:extLst>
              <a:ext uri="{FF2B5EF4-FFF2-40B4-BE49-F238E27FC236}">
                <a16:creationId xmlns:a16="http://schemas.microsoft.com/office/drawing/2014/main" id="{68BF7160-E350-4894-839B-E63F148E84AD}"/>
              </a:ext>
            </a:extLst>
          </p:cNvPr>
          <p:cNvSpPr txBox="1">
            <a:spLocks noChangeArrowheads="1"/>
          </p:cNvSpPr>
          <p:nvPr/>
        </p:nvSpPr>
        <p:spPr bwMode="auto">
          <a:xfrm>
            <a:off x="757238" y="5081588"/>
            <a:ext cx="6130579" cy="1244600"/>
          </a:xfrm>
          <a:prstGeom prst="rect">
            <a:avLst/>
          </a:prstGeom>
          <a:solidFill>
            <a:srgbClr val="FFFF66"/>
          </a:solidFill>
          <a:ln w="9525">
            <a:solidFill>
              <a:srgbClr val="000000"/>
            </a:solidFill>
            <a:prstDash val="dash"/>
            <a:miter lim="800000"/>
            <a:headEnd/>
            <a:tailEnd/>
          </a:ln>
        </p:spPr>
        <p:txBody>
          <a:bodyPr wrap="square">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ts val="3000"/>
              </a:lnSpc>
              <a:spcBef>
                <a:spcPct val="0"/>
              </a:spcBef>
              <a:buClr>
                <a:srgbClr val="CC00CC"/>
              </a:buClr>
              <a:buFont typeface="Arial" panose="020B0604020202020204" pitchFamily="34" charset="0"/>
              <a:buChar char="•"/>
            </a:pPr>
            <a:r>
              <a:rPr lang="zh-TW" altLang="en-US" sz="2200" b="0" dirty="0">
                <a:solidFill>
                  <a:schemeClr val="tx1"/>
                </a:solidFill>
                <a:latin typeface="Calibri" panose="020F0502020204030204" pitchFamily="34" charset="0"/>
                <a:ea typeface="標楷體" panose="03000509000000000000" pitchFamily="65" charset="-120"/>
              </a:rPr>
              <a:t>監辦人員於完成監辦後，應於紀錄簽名</a:t>
            </a:r>
            <a:endParaRPr lang="en-US" altLang="zh-TW" sz="2200" b="0" dirty="0">
              <a:solidFill>
                <a:schemeClr val="tx1"/>
              </a:solidFill>
              <a:latin typeface="Calibri" panose="020F0502020204030204" pitchFamily="34" charset="0"/>
              <a:ea typeface="標楷體" panose="03000509000000000000" pitchFamily="65" charset="-120"/>
            </a:endParaRPr>
          </a:p>
          <a:p>
            <a:pPr marL="179388" indent="-179388" eaLnBrk="1" hangingPunct="1">
              <a:lnSpc>
                <a:spcPts val="3000"/>
              </a:lnSpc>
              <a:spcBef>
                <a:spcPct val="0"/>
              </a:spcBef>
              <a:buClr>
                <a:srgbClr val="CC00CC"/>
              </a:buClr>
              <a:buNone/>
            </a:pPr>
            <a:r>
              <a:rPr lang="zh-TW" altLang="en-US" sz="2200" b="0" dirty="0">
                <a:solidFill>
                  <a:schemeClr val="tx1"/>
                </a:solidFill>
                <a:latin typeface="Calibri" panose="020F0502020204030204" pitchFamily="34" charset="0"/>
                <a:ea typeface="標楷體" panose="03000509000000000000" pitchFamily="65" charset="-120"/>
              </a:rPr>
              <a:t>  </a:t>
            </a:r>
            <a:r>
              <a:rPr lang="en-US" altLang="zh-TW" sz="2200" b="0" dirty="0">
                <a:solidFill>
                  <a:schemeClr val="tx1"/>
                </a:solidFill>
                <a:latin typeface="Calibri" panose="020F0502020204030204" pitchFamily="34" charset="0"/>
                <a:ea typeface="標楷體" panose="03000509000000000000" pitchFamily="65" charset="-120"/>
              </a:rPr>
              <a:t>(</a:t>
            </a:r>
            <a:r>
              <a:rPr lang="zh-TW" altLang="en-US" sz="2200" b="0" dirty="0">
                <a:solidFill>
                  <a:schemeClr val="tx1"/>
                </a:solidFill>
                <a:latin typeface="Calibri" panose="020F0502020204030204" pitchFamily="34" charset="0"/>
                <a:ea typeface="標楷體" panose="03000509000000000000" pitchFamily="65" charset="-120"/>
              </a:rPr>
              <a:t>得於相關人員均簽名後為之</a:t>
            </a:r>
            <a:r>
              <a:rPr lang="en-US" altLang="zh-TW" sz="2200" b="0" dirty="0">
                <a:solidFill>
                  <a:schemeClr val="tx1"/>
                </a:solidFill>
                <a:latin typeface="Calibri" panose="020F0502020204030204" pitchFamily="34" charset="0"/>
                <a:ea typeface="標楷體" panose="03000509000000000000" pitchFamily="65" charset="-120"/>
              </a:rPr>
              <a:t>)</a:t>
            </a:r>
          </a:p>
          <a:p>
            <a:pPr eaLnBrk="1" hangingPunct="1">
              <a:lnSpc>
                <a:spcPts val="3000"/>
              </a:lnSpc>
              <a:spcBef>
                <a:spcPct val="0"/>
              </a:spcBef>
              <a:buClr>
                <a:srgbClr val="CC00CC"/>
              </a:buClr>
              <a:buFont typeface="Arial" panose="020B0604020202020204" pitchFamily="34" charset="0"/>
              <a:buChar char="•"/>
            </a:pPr>
            <a:r>
              <a:rPr lang="zh-TW" altLang="en-US" sz="2200" b="0" dirty="0">
                <a:solidFill>
                  <a:srgbClr val="FF0000"/>
                </a:solidFill>
                <a:latin typeface="Calibri" panose="020F0502020204030204" pitchFamily="34" charset="0"/>
                <a:ea typeface="標楷體" panose="03000509000000000000" pitchFamily="65" charset="-120"/>
              </a:rPr>
              <a:t>書面監辦者，應於紀錄載明「書面審核監辦」</a:t>
            </a:r>
          </a:p>
        </p:txBody>
      </p:sp>
      <p:sp>
        <p:nvSpPr>
          <p:cNvPr id="9220" name="Text Box 9">
            <a:extLst>
              <a:ext uri="{FF2B5EF4-FFF2-40B4-BE49-F238E27FC236}">
                <a16:creationId xmlns:a16="http://schemas.microsoft.com/office/drawing/2014/main" id="{8E1871BF-2018-4973-8477-E3BD038032F0}"/>
              </a:ext>
            </a:extLst>
          </p:cNvPr>
          <p:cNvSpPr txBox="1">
            <a:spLocks noChangeArrowheads="1"/>
          </p:cNvSpPr>
          <p:nvPr/>
        </p:nvSpPr>
        <p:spPr bwMode="auto">
          <a:xfrm>
            <a:off x="304800" y="1009650"/>
            <a:ext cx="8515350" cy="4183063"/>
          </a:xfrm>
          <a:prstGeom prst="rect">
            <a:avLst/>
          </a:prstGeom>
          <a:noFill/>
          <a:ln w="9525">
            <a:noFill/>
            <a:miter lim="800000"/>
            <a:headEnd/>
            <a:tailEnd/>
          </a:ln>
          <a:effectLst>
            <a:prstShdw prst="shdw17" dist="17961" dir="2700000">
              <a:srgbClr val="000099"/>
            </a:prstShdw>
          </a:effectLst>
        </p:spPr>
        <p:txBody>
          <a:bodyPr>
            <a:spAutoFit/>
          </a:bodyPr>
          <a:lstStyle/>
          <a:p>
            <a:pPr algn="just" eaLnBrk="1" hangingPunct="1">
              <a:lnSpc>
                <a:spcPts val="3120"/>
              </a:lnSpc>
              <a:spcBef>
                <a:spcPts val="400"/>
              </a:spcBef>
              <a:buClr>
                <a:srgbClr val="CC3300"/>
              </a:buClr>
              <a:buFont typeface="Wingdings" pitchFamily="2" charset="2"/>
              <a:buChar char="Ø"/>
              <a:defRPr/>
            </a:pPr>
            <a:r>
              <a:rPr lang="zh-TW" altLang="en-US" sz="2600" dirty="0"/>
              <a:t>指監辦人員</a:t>
            </a:r>
            <a:r>
              <a:rPr lang="zh-TW" altLang="en-US" sz="2600" u="sng" dirty="0">
                <a:solidFill>
                  <a:srgbClr val="0000FF"/>
                </a:solidFill>
              </a:rPr>
              <a:t>實地監視</a:t>
            </a:r>
            <a:r>
              <a:rPr lang="zh-TW" altLang="en-US" sz="2600" dirty="0"/>
              <a:t>或</a:t>
            </a:r>
            <a:r>
              <a:rPr lang="zh-TW" altLang="en-US" sz="2600" u="sng" dirty="0">
                <a:solidFill>
                  <a:srgbClr val="0000FF"/>
                </a:solidFill>
              </a:rPr>
              <a:t>書面審核</a:t>
            </a:r>
            <a:r>
              <a:rPr lang="zh-TW" altLang="en-US" sz="2600" dirty="0"/>
              <a:t>機關辦理</a:t>
            </a:r>
            <a:r>
              <a:rPr lang="zh-TW" altLang="en-US" sz="2600" dirty="0">
                <a:solidFill>
                  <a:srgbClr val="FF0000"/>
                </a:solidFill>
              </a:rPr>
              <a:t>開標、比</a:t>
            </a:r>
          </a:p>
          <a:p>
            <a:pPr eaLnBrk="1" hangingPunct="1">
              <a:lnSpc>
                <a:spcPts val="3120"/>
              </a:lnSpc>
              <a:spcBef>
                <a:spcPts val="400"/>
              </a:spcBef>
              <a:buClr>
                <a:srgbClr val="CC3300"/>
              </a:buClr>
              <a:buFont typeface="Wingdings" pitchFamily="2" charset="2"/>
              <a:buNone/>
              <a:defRPr/>
            </a:pPr>
            <a:r>
              <a:rPr lang="zh-TW" altLang="en-US" sz="2600" dirty="0">
                <a:solidFill>
                  <a:srgbClr val="FF0000"/>
                </a:solidFill>
              </a:rPr>
              <a:t>    價、議價、決標及驗收</a:t>
            </a:r>
            <a:r>
              <a:rPr lang="zh-TW" altLang="en-US" sz="2600" u="sng" dirty="0">
                <a:solidFill>
                  <a:srgbClr val="0000FF"/>
                </a:solidFill>
              </a:rPr>
              <a:t>是否符合採購法規定之程序</a:t>
            </a:r>
            <a:r>
              <a:rPr lang="zh-TW" altLang="en-US" sz="2600" dirty="0"/>
              <a:t>。</a:t>
            </a:r>
          </a:p>
          <a:p>
            <a:pPr eaLnBrk="1" hangingPunct="1">
              <a:lnSpc>
                <a:spcPts val="3120"/>
              </a:lnSpc>
              <a:spcBef>
                <a:spcPts val="400"/>
              </a:spcBef>
              <a:buClr>
                <a:srgbClr val="CC3300"/>
              </a:buClr>
              <a:buFont typeface="Wingdings" pitchFamily="2" charset="2"/>
              <a:buChar char="Ø"/>
              <a:defRPr/>
            </a:pPr>
            <a:r>
              <a:rPr lang="zh-TW" altLang="en-US" sz="2600" dirty="0"/>
              <a:t>監辦不包括涉及廠商資格、規格、商業條款、底價訂</a:t>
            </a:r>
          </a:p>
          <a:p>
            <a:pPr algn="just" eaLnBrk="1" hangingPunct="1">
              <a:lnSpc>
                <a:spcPts val="3120"/>
              </a:lnSpc>
              <a:spcBef>
                <a:spcPts val="400"/>
              </a:spcBef>
              <a:buClr>
                <a:srgbClr val="CC3300"/>
              </a:buClr>
              <a:buFont typeface="Wingdings" pitchFamily="2" charset="2"/>
              <a:buNone/>
              <a:defRPr/>
            </a:pPr>
            <a:r>
              <a:rPr lang="zh-TW" altLang="en-US" sz="2600" dirty="0"/>
              <a:t>    定、決標條件及驗收方法等實質或技術事項之審查。</a:t>
            </a:r>
            <a:r>
              <a:rPr lang="zh-TW" altLang="en-US" sz="2600" dirty="0">
                <a:solidFill>
                  <a:srgbClr val="0000FF"/>
                </a:solidFill>
              </a:rPr>
              <a:t>監</a:t>
            </a:r>
          </a:p>
          <a:p>
            <a:pPr eaLnBrk="1" hangingPunct="1">
              <a:lnSpc>
                <a:spcPts val="3120"/>
              </a:lnSpc>
              <a:spcBef>
                <a:spcPts val="400"/>
              </a:spcBef>
              <a:buClr>
                <a:srgbClr val="CC3300"/>
              </a:buClr>
              <a:buFont typeface="Wingdings" pitchFamily="2" charset="2"/>
              <a:buNone/>
              <a:defRPr/>
            </a:pPr>
            <a:r>
              <a:rPr lang="zh-TW" altLang="en-US" sz="2600" dirty="0">
                <a:solidFill>
                  <a:srgbClr val="0000FF"/>
                </a:solidFill>
              </a:rPr>
              <a:t>    辦人員發現該等事項有違反法令情形，仍得提出意見。</a:t>
            </a:r>
            <a:r>
              <a:rPr lang="en-US" sz="2600" dirty="0"/>
              <a:t> </a:t>
            </a:r>
          </a:p>
          <a:p>
            <a:pPr algn="just" eaLnBrk="1" hangingPunct="1">
              <a:lnSpc>
                <a:spcPts val="3120"/>
              </a:lnSpc>
              <a:spcBef>
                <a:spcPts val="400"/>
              </a:spcBef>
              <a:buClr>
                <a:srgbClr val="CC3300"/>
              </a:buClr>
              <a:buFont typeface="Wingdings" pitchFamily="2" charset="2"/>
              <a:buChar char="Ø"/>
              <a:defRPr/>
            </a:pPr>
            <a:r>
              <a:rPr lang="zh-TW" altLang="en-US" sz="2600" dirty="0"/>
              <a:t>監辦人員對採購不符合採購法規定程序而提出意見，辦</a:t>
            </a:r>
          </a:p>
          <a:p>
            <a:pPr algn="just" eaLnBrk="1" hangingPunct="1">
              <a:lnSpc>
                <a:spcPts val="3120"/>
              </a:lnSpc>
              <a:spcBef>
                <a:spcPts val="400"/>
              </a:spcBef>
              <a:buClr>
                <a:srgbClr val="CC3300"/>
              </a:buClr>
              <a:buFont typeface="Wingdings" pitchFamily="2" charset="2"/>
              <a:buNone/>
              <a:defRPr/>
            </a:pPr>
            <a:r>
              <a:rPr lang="zh-TW" altLang="en-US" sz="2600" dirty="0"/>
              <a:t>    理採購之主持人或主驗人如不接受，</a:t>
            </a:r>
            <a:r>
              <a:rPr lang="zh-TW" altLang="en-US" sz="2600" dirty="0">
                <a:solidFill>
                  <a:srgbClr val="0000FF"/>
                </a:solidFill>
              </a:rPr>
              <a:t>應納入紀錄</a:t>
            </a:r>
            <a:r>
              <a:rPr lang="zh-TW" altLang="en-US" sz="2600" dirty="0"/>
              <a:t>，報機</a:t>
            </a:r>
          </a:p>
          <a:p>
            <a:pPr eaLnBrk="1" hangingPunct="1">
              <a:lnSpc>
                <a:spcPts val="3120"/>
              </a:lnSpc>
              <a:spcBef>
                <a:spcPts val="400"/>
              </a:spcBef>
              <a:buClr>
                <a:srgbClr val="CC3300"/>
              </a:buClr>
              <a:buFont typeface="Wingdings" pitchFamily="2" charset="2"/>
              <a:buNone/>
              <a:defRPr/>
            </a:pPr>
            <a:r>
              <a:rPr lang="zh-TW" altLang="en-US" sz="2600" dirty="0"/>
              <a:t>    關首長或其授權人員決定之。</a:t>
            </a:r>
            <a:r>
              <a:rPr lang="zh-TW" altLang="en-US" sz="2600" dirty="0">
                <a:solidFill>
                  <a:srgbClr val="FF0000"/>
                </a:solidFill>
              </a:rPr>
              <a:t>但不接受上級機關監辦人</a:t>
            </a:r>
          </a:p>
          <a:p>
            <a:pPr eaLnBrk="1" hangingPunct="1">
              <a:lnSpc>
                <a:spcPts val="3120"/>
              </a:lnSpc>
              <a:spcBef>
                <a:spcPts val="400"/>
              </a:spcBef>
              <a:buClr>
                <a:srgbClr val="CC3300"/>
              </a:buClr>
              <a:buFont typeface="Wingdings" pitchFamily="2" charset="2"/>
              <a:buNone/>
              <a:defRPr/>
            </a:pPr>
            <a:r>
              <a:rPr lang="zh-TW" altLang="en-US" sz="2600" dirty="0">
                <a:solidFill>
                  <a:srgbClr val="FF0000"/>
                </a:solidFill>
              </a:rPr>
              <a:t>    員意見者，應報上級機關核准</a:t>
            </a:r>
            <a:r>
              <a:rPr lang="zh-TW" altLang="en-US" sz="2600" dirty="0"/>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3D5F50B-6DB6-4628-9993-B55A069474AF}"/>
              </a:ext>
            </a:extLst>
          </p:cNvPr>
          <p:cNvSpPr>
            <a:spLocks noChangeArrowheads="1"/>
          </p:cNvSpPr>
          <p:nvPr/>
        </p:nvSpPr>
        <p:spPr bwMode="auto">
          <a:xfrm>
            <a:off x="468313" y="1054100"/>
            <a:ext cx="79565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447675" indent="-447675">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spcBef>
                <a:spcPts val="600"/>
              </a:spcBef>
              <a:buClr>
                <a:srgbClr val="CC3300"/>
              </a:buClr>
              <a:buSzPct val="90000"/>
              <a:buFont typeface="Wingdings" panose="05000000000000000000" pitchFamily="2" charset="2"/>
              <a:buChar char="Ø"/>
            </a:pPr>
            <a:r>
              <a:rPr lang="zh-TW" altLang="en-US" b="0" dirty="0">
                <a:solidFill>
                  <a:schemeClr val="tx1"/>
                </a:solidFill>
                <a:latin typeface="Times New Roman" panose="02020603050405020304" pitchFamily="18" charset="0"/>
                <a:ea typeface="標楷體" panose="03000509000000000000" pitchFamily="65" charset="-120"/>
              </a:rPr>
              <a:t>機關辦理公告金額以上採購之</a:t>
            </a:r>
            <a:r>
              <a:rPr lang="zh-TW" altLang="en-US" b="0" dirty="0">
                <a:solidFill>
                  <a:srgbClr val="FF0000"/>
                </a:solidFill>
                <a:latin typeface="Times New Roman" panose="02020603050405020304" pitchFamily="18" charset="0"/>
                <a:ea typeface="標楷體" panose="03000509000000000000" pitchFamily="65" charset="-120"/>
              </a:rPr>
              <a:t>開標、比價、議價、決標及驗收</a:t>
            </a:r>
            <a:r>
              <a:rPr lang="zh-TW" altLang="en-US" b="0" dirty="0">
                <a:solidFill>
                  <a:schemeClr val="tx1"/>
                </a:solidFill>
                <a:latin typeface="Times New Roman" panose="02020603050405020304" pitchFamily="18" charset="0"/>
                <a:ea typeface="標楷體" panose="03000509000000000000" pitchFamily="65" charset="-120"/>
              </a:rPr>
              <a:t>，除有特殊情形者外，應由其</a:t>
            </a:r>
            <a:r>
              <a:rPr lang="zh-TW" altLang="en-US" dirty="0">
                <a:solidFill>
                  <a:srgbClr val="0000FF"/>
                </a:solidFill>
                <a:latin typeface="Times New Roman" panose="02020603050405020304" pitchFamily="18" charset="0"/>
                <a:ea typeface="標楷體" panose="03000509000000000000" pitchFamily="65" charset="-120"/>
              </a:rPr>
              <a:t>主</a:t>
            </a:r>
            <a:r>
              <a:rPr lang="en-US" altLang="zh-TW" dirty="0">
                <a:solidFill>
                  <a:srgbClr val="0000FF"/>
                </a:solidFill>
                <a:latin typeface="Times New Roman" panose="02020603050405020304" pitchFamily="18" charset="0"/>
                <a:ea typeface="標楷體" panose="03000509000000000000" pitchFamily="65" charset="-120"/>
              </a:rPr>
              <a:t>(</a:t>
            </a:r>
            <a:r>
              <a:rPr lang="zh-TW" altLang="en-US" dirty="0">
                <a:solidFill>
                  <a:srgbClr val="0000FF"/>
                </a:solidFill>
                <a:latin typeface="Times New Roman" panose="02020603050405020304" pitchFamily="18" charset="0"/>
                <a:ea typeface="標楷體" panose="03000509000000000000" pitchFamily="65" charset="-120"/>
              </a:rPr>
              <a:t>會</a:t>
            </a:r>
            <a:r>
              <a:rPr lang="en-US" altLang="zh-TW" dirty="0">
                <a:solidFill>
                  <a:srgbClr val="0000FF"/>
                </a:solidFill>
                <a:latin typeface="Times New Roman" panose="02020603050405020304" pitchFamily="18" charset="0"/>
                <a:ea typeface="標楷體" panose="03000509000000000000" pitchFamily="65" charset="-120"/>
              </a:rPr>
              <a:t>)</a:t>
            </a:r>
            <a:r>
              <a:rPr lang="zh-TW" altLang="en-US" dirty="0">
                <a:solidFill>
                  <a:srgbClr val="0000FF"/>
                </a:solidFill>
                <a:latin typeface="Times New Roman" panose="02020603050405020304" pitchFamily="18" charset="0"/>
                <a:ea typeface="標楷體" panose="03000509000000000000" pitchFamily="65" charset="-120"/>
              </a:rPr>
              <a:t>計</a:t>
            </a:r>
            <a:r>
              <a:rPr lang="zh-TW" altLang="en-US" u="sng" dirty="0">
                <a:solidFill>
                  <a:srgbClr val="FF00FF"/>
                </a:solidFill>
                <a:latin typeface="Times New Roman" panose="02020603050405020304" pitchFamily="18" charset="0"/>
                <a:ea typeface="標楷體" panose="03000509000000000000" pitchFamily="65" charset="-120"/>
              </a:rPr>
              <a:t>及</a:t>
            </a:r>
            <a:r>
              <a:rPr lang="zh-TW" altLang="en-US" dirty="0">
                <a:solidFill>
                  <a:srgbClr val="0000FF"/>
                </a:solidFill>
                <a:latin typeface="Times New Roman" panose="02020603050405020304" pitchFamily="18" charset="0"/>
                <a:ea typeface="標楷體" panose="03000509000000000000" pitchFamily="65" charset="-120"/>
              </a:rPr>
              <a:t>有關單位</a:t>
            </a:r>
            <a:r>
              <a:rPr lang="zh-TW" altLang="en-US" b="0" dirty="0">
                <a:solidFill>
                  <a:schemeClr val="tx1"/>
                </a:solidFill>
                <a:latin typeface="Times New Roman" panose="02020603050405020304" pitchFamily="18" charset="0"/>
                <a:ea typeface="標楷體" panose="03000509000000000000" pitchFamily="65" charset="-120"/>
              </a:rPr>
              <a:t>會同監辦。</a:t>
            </a:r>
            <a:r>
              <a:rPr lang="en-US" altLang="zh-TW" b="0" dirty="0">
                <a:solidFill>
                  <a:schemeClr val="tx1"/>
                </a:solidFill>
                <a:latin typeface="Times New Roman" panose="02020603050405020304" pitchFamily="18" charset="0"/>
                <a:ea typeface="標楷體" panose="03000509000000000000" pitchFamily="65" charset="-120"/>
              </a:rPr>
              <a:t>(</a:t>
            </a:r>
            <a:r>
              <a:rPr lang="zh-TW" altLang="en-US" b="0" dirty="0">
                <a:solidFill>
                  <a:schemeClr val="tx1"/>
                </a:solidFill>
                <a:latin typeface="Times New Roman" panose="02020603050405020304" pitchFamily="18" charset="0"/>
                <a:ea typeface="標楷體" panose="03000509000000000000" pitchFamily="65" charset="-120"/>
              </a:rPr>
              <a:t>第</a:t>
            </a:r>
            <a:r>
              <a:rPr lang="en-US" altLang="zh-TW" b="0" dirty="0">
                <a:solidFill>
                  <a:schemeClr val="tx1"/>
                </a:solidFill>
                <a:latin typeface="Times New Roman" panose="02020603050405020304" pitchFamily="18" charset="0"/>
                <a:ea typeface="標楷體" panose="03000509000000000000" pitchFamily="65" charset="-120"/>
              </a:rPr>
              <a:t>1</a:t>
            </a:r>
            <a:r>
              <a:rPr lang="zh-TW" altLang="en-US" b="0" dirty="0">
                <a:solidFill>
                  <a:schemeClr val="tx1"/>
                </a:solidFill>
                <a:latin typeface="Times New Roman" panose="02020603050405020304" pitchFamily="18" charset="0"/>
                <a:ea typeface="標楷體" panose="03000509000000000000" pitchFamily="65" charset="-120"/>
              </a:rPr>
              <a:t>項</a:t>
            </a:r>
            <a:r>
              <a:rPr lang="en-US" altLang="zh-TW" b="0" dirty="0">
                <a:solidFill>
                  <a:schemeClr val="tx1"/>
                </a:solidFill>
                <a:latin typeface="Times New Roman" panose="02020603050405020304" pitchFamily="18" charset="0"/>
                <a:ea typeface="標楷體" panose="03000509000000000000" pitchFamily="65" charset="-120"/>
              </a:rPr>
              <a:t>)</a:t>
            </a:r>
          </a:p>
          <a:p>
            <a:pPr lvl="1" algn="just" eaLnBrk="1" hangingPunct="1">
              <a:spcBef>
                <a:spcPts val="600"/>
              </a:spcBef>
              <a:buClr>
                <a:srgbClr val="CC3300"/>
              </a:buClr>
              <a:buSzPct val="90000"/>
              <a:buFont typeface="Wingdings" panose="05000000000000000000" pitchFamily="2" charset="2"/>
              <a:buChar char="Ø"/>
            </a:pPr>
            <a:r>
              <a:rPr lang="zh-TW" altLang="en-US" b="0" dirty="0">
                <a:solidFill>
                  <a:schemeClr val="tx1"/>
                </a:solidFill>
                <a:latin typeface="Times New Roman" panose="02020603050405020304" pitchFamily="18" charset="0"/>
                <a:ea typeface="標楷體" panose="03000509000000000000" pitchFamily="65" charset="-120"/>
              </a:rPr>
              <a:t>未達公告金額採購之監辦，依其屬中央或地方，由主管機關、直轄市或縣</a:t>
            </a:r>
            <a:r>
              <a:rPr lang="en-US" altLang="zh-TW" b="0" dirty="0">
                <a:solidFill>
                  <a:schemeClr val="tx1"/>
                </a:solidFill>
                <a:latin typeface="Times New Roman" panose="02020603050405020304" pitchFamily="18" charset="0"/>
                <a:ea typeface="標楷體" panose="03000509000000000000" pitchFamily="65" charset="-120"/>
              </a:rPr>
              <a:t>(</a:t>
            </a:r>
            <a:r>
              <a:rPr lang="zh-TW" altLang="en-US" b="0" dirty="0">
                <a:solidFill>
                  <a:schemeClr val="tx1"/>
                </a:solidFill>
                <a:latin typeface="Times New Roman" panose="02020603050405020304" pitchFamily="18" charset="0"/>
                <a:ea typeface="標楷體" panose="03000509000000000000" pitchFamily="65" charset="-120"/>
              </a:rPr>
              <a:t>市</a:t>
            </a:r>
            <a:r>
              <a:rPr lang="en-US" altLang="zh-TW" b="0" dirty="0">
                <a:solidFill>
                  <a:schemeClr val="tx1"/>
                </a:solidFill>
                <a:latin typeface="Times New Roman" panose="02020603050405020304" pitchFamily="18" charset="0"/>
                <a:ea typeface="標楷體" panose="03000509000000000000" pitchFamily="65" charset="-120"/>
              </a:rPr>
              <a:t>) </a:t>
            </a:r>
            <a:r>
              <a:rPr lang="zh-TW" altLang="en-US" b="0" dirty="0">
                <a:solidFill>
                  <a:schemeClr val="tx1"/>
                </a:solidFill>
                <a:latin typeface="Times New Roman" panose="02020603050405020304" pitchFamily="18" charset="0"/>
                <a:ea typeface="標楷體" panose="03000509000000000000" pitchFamily="65" charset="-120"/>
              </a:rPr>
              <a:t>政府另定之。</a:t>
            </a:r>
            <a:r>
              <a:rPr lang="zh-TW" altLang="en-US" b="0" u="sng" dirty="0">
                <a:solidFill>
                  <a:srgbClr val="FF00FF"/>
                </a:solidFill>
                <a:latin typeface="Times New Roman" panose="02020603050405020304" pitchFamily="18" charset="0"/>
                <a:ea typeface="標楷體" panose="03000509000000000000" pitchFamily="65" charset="-120"/>
              </a:rPr>
              <a:t>未另定者，比照前項規定辦理。</a:t>
            </a:r>
            <a:r>
              <a:rPr lang="en-US" altLang="zh-TW" b="0" dirty="0">
                <a:solidFill>
                  <a:schemeClr val="tx1"/>
                </a:solidFill>
                <a:latin typeface="Times New Roman" panose="02020603050405020304" pitchFamily="18" charset="0"/>
                <a:ea typeface="標楷體" panose="03000509000000000000" pitchFamily="65" charset="-120"/>
              </a:rPr>
              <a:t> (</a:t>
            </a:r>
            <a:r>
              <a:rPr lang="zh-TW" altLang="en-US" b="0" dirty="0">
                <a:solidFill>
                  <a:schemeClr val="tx1"/>
                </a:solidFill>
                <a:latin typeface="Times New Roman" panose="02020603050405020304" pitchFamily="18" charset="0"/>
                <a:ea typeface="標楷體" panose="03000509000000000000" pitchFamily="65" charset="-120"/>
              </a:rPr>
              <a:t>第</a:t>
            </a:r>
            <a:r>
              <a:rPr lang="en-US" altLang="zh-TW" b="0" dirty="0">
                <a:solidFill>
                  <a:schemeClr val="tx1"/>
                </a:solidFill>
                <a:latin typeface="Times New Roman" panose="02020603050405020304" pitchFamily="18" charset="0"/>
                <a:ea typeface="標楷體" panose="03000509000000000000" pitchFamily="65" charset="-120"/>
              </a:rPr>
              <a:t>2</a:t>
            </a:r>
            <a:r>
              <a:rPr lang="zh-TW" altLang="en-US" b="0" dirty="0">
                <a:solidFill>
                  <a:schemeClr val="tx1"/>
                </a:solidFill>
                <a:latin typeface="Times New Roman" panose="02020603050405020304" pitchFamily="18" charset="0"/>
                <a:ea typeface="標楷體" panose="03000509000000000000" pitchFamily="65" charset="-120"/>
              </a:rPr>
              <a:t>項</a:t>
            </a:r>
            <a:r>
              <a:rPr lang="en-US" altLang="zh-TW" b="0" dirty="0">
                <a:solidFill>
                  <a:schemeClr val="tx1"/>
                </a:solidFill>
                <a:latin typeface="Times New Roman" panose="02020603050405020304" pitchFamily="18" charset="0"/>
                <a:ea typeface="標楷體" panose="03000509000000000000" pitchFamily="65" charset="-120"/>
              </a:rPr>
              <a:t>)</a:t>
            </a:r>
            <a:endParaRPr lang="en-US" altLang="zh-TW" b="0" u="sng" dirty="0">
              <a:solidFill>
                <a:srgbClr val="FF0000"/>
              </a:solidFill>
              <a:latin typeface="Times New Roman" panose="02020603050405020304" pitchFamily="18" charset="0"/>
              <a:ea typeface="標楷體" panose="03000509000000000000" pitchFamily="65" charset="-120"/>
            </a:endParaRPr>
          </a:p>
          <a:p>
            <a:pPr lvl="1" algn="just" eaLnBrk="1" hangingPunct="1">
              <a:spcBef>
                <a:spcPts val="600"/>
              </a:spcBef>
              <a:buClr>
                <a:srgbClr val="CC3300"/>
              </a:buClr>
              <a:buSzPct val="90000"/>
              <a:buFont typeface="Wingdings" panose="05000000000000000000" pitchFamily="2" charset="2"/>
              <a:buChar char="Ø"/>
            </a:pPr>
            <a:endParaRPr lang="zh-TW" altLang="en-US" sz="2400" b="0" dirty="0">
              <a:solidFill>
                <a:schemeClr val="tx1"/>
              </a:solidFill>
              <a:latin typeface="Times New Roman" panose="02020603050405020304" pitchFamily="18" charset="0"/>
              <a:ea typeface="標楷體" panose="03000509000000000000" pitchFamily="65" charset="-120"/>
            </a:endParaRPr>
          </a:p>
        </p:txBody>
      </p:sp>
      <p:sp>
        <p:nvSpPr>
          <p:cNvPr id="18435" name="Text Box 6">
            <a:extLst>
              <a:ext uri="{FF2B5EF4-FFF2-40B4-BE49-F238E27FC236}">
                <a16:creationId xmlns:a16="http://schemas.microsoft.com/office/drawing/2014/main" id="{74908A40-ADE5-4FF8-ABED-35B0BC232317}"/>
              </a:ext>
            </a:extLst>
          </p:cNvPr>
          <p:cNvSpPr txBox="1">
            <a:spLocks noChangeArrowheads="1"/>
          </p:cNvSpPr>
          <p:nvPr/>
        </p:nvSpPr>
        <p:spPr bwMode="auto">
          <a:xfrm>
            <a:off x="349250" y="3814763"/>
            <a:ext cx="8051800" cy="2301875"/>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lvl="1" algn="just" eaLnBrk="1" hangingPunct="1">
              <a:lnSpc>
                <a:spcPts val="2900"/>
              </a:lnSpc>
              <a:spcBef>
                <a:spcPct val="0"/>
              </a:spcBef>
              <a:buClr>
                <a:srgbClr val="FF9900"/>
              </a:buClr>
              <a:buFont typeface="Wingdings" panose="05000000000000000000" pitchFamily="2" charset="2"/>
              <a:buChar char="l"/>
            </a:pPr>
            <a:r>
              <a:rPr lang="zh-TW" altLang="en-US" sz="2600" b="0" dirty="0">
                <a:solidFill>
                  <a:schemeClr val="tx1"/>
                </a:solidFill>
                <a:latin typeface="Calibri" panose="020F0502020204030204" pitchFamily="34" charset="0"/>
                <a:ea typeface="標楷體" panose="03000509000000000000" pitchFamily="65" charset="-120"/>
              </a:rPr>
              <a:t>「主（會）計」</a:t>
            </a:r>
            <a:r>
              <a:rPr lang="zh-TW" altLang="en-US" sz="2600" b="0" dirty="0">
                <a:solidFill>
                  <a:schemeClr val="tx1"/>
                </a:solidFill>
                <a:latin typeface="Calibri" panose="020F0502020204030204" pitchFamily="34" charset="0"/>
                <a:ea typeface="新細明體" panose="02020500000000000000" pitchFamily="18" charset="-120"/>
              </a:rPr>
              <a:t>：</a:t>
            </a:r>
            <a:r>
              <a:rPr lang="zh-TW" altLang="en-US" sz="2600" b="0" dirty="0">
                <a:solidFill>
                  <a:schemeClr val="tx1"/>
                </a:solidFill>
                <a:latin typeface="Calibri" panose="020F0502020204030204" pitchFamily="34" charset="0"/>
                <a:ea typeface="標楷體" panose="03000509000000000000" pitchFamily="65" charset="-120"/>
              </a:rPr>
              <a:t> 係指各機關編設之主（會）計單位及因事務簡單或合併辦理而未設有該等單位，其負責會計事務人員。</a:t>
            </a:r>
          </a:p>
          <a:p>
            <a:pPr lvl="1" algn="just" eaLnBrk="1" hangingPunct="1">
              <a:lnSpc>
                <a:spcPts val="2900"/>
              </a:lnSpc>
              <a:spcBef>
                <a:spcPct val="0"/>
              </a:spcBef>
              <a:buClr>
                <a:srgbClr val="FF9900"/>
              </a:buClr>
              <a:buFont typeface="Wingdings" panose="05000000000000000000" pitchFamily="2" charset="2"/>
              <a:buChar char="l"/>
            </a:pPr>
            <a:r>
              <a:rPr lang="zh-TW" altLang="en-US" sz="2600" b="0" dirty="0">
                <a:solidFill>
                  <a:schemeClr val="tx1"/>
                </a:solidFill>
                <a:latin typeface="Calibri" panose="020F0502020204030204" pitchFamily="34" charset="0"/>
                <a:ea typeface="標楷體" panose="03000509000000000000" pitchFamily="65" charset="-120"/>
              </a:rPr>
              <a:t>「有關單位」：機關首長或其授權人員就機關內之政風、監查（察）、督察、檢核或稽核單位擇一指定之。</a:t>
            </a:r>
          </a:p>
        </p:txBody>
      </p:sp>
      <p:sp>
        <p:nvSpPr>
          <p:cNvPr id="18436" name="Text Box 5">
            <a:extLst>
              <a:ext uri="{FF2B5EF4-FFF2-40B4-BE49-F238E27FC236}">
                <a16:creationId xmlns:a16="http://schemas.microsoft.com/office/drawing/2014/main" id="{EEEB9F95-F01D-4404-997F-E137334E5D37}"/>
              </a:ext>
            </a:extLst>
          </p:cNvPr>
          <p:cNvSpPr txBox="1">
            <a:spLocks noChangeArrowheads="1"/>
          </p:cNvSpPr>
          <p:nvPr/>
        </p:nvSpPr>
        <p:spPr bwMode="auto">
          <a:xfrm>
            <a:off x="2901950" y="5921375"/>
            <a:ext cx="3681413" cy="438150"/>
          </a:xfrm>
          <a:prstGeom prst="rect">
            <a:avLst/>
          </a:prstGeom>
          <a:solidFill>
            <a:srgbClr val="FFFF99"/>
          </a:solidFill>
          <a:ln w="9525">
            <a:solidFill>
              <a:schemeClr val="tx1"/>
            </a:solidFill>
            <a:miter lim="800000"/>
            <a:headEnd/>
            <a:tailEnd/>
          </a:ln>
        </p:spPr>
        <p:txBody>
          <a:bodyPr wrap="none" lIns="90170" tIns="46990" rIns="90170" bIns="46990">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tx1"/>
                </a:solidFill>
                <a:latin typeface="標楷體" panose="03000509000000000000" pitchFamily="65" charset="-120"/>
                <a:ea typeface="標楷體" panose="03000509000000000000" pitchFamily="65" charset="-120"/>
              </a:rPr>
              <a:t>Q:機關未設政風等有關單位?</a:t>
            </a:r>
          </a:p>
        </p:txBody>
      </p:sp>
      <p:sp>
        <p:nvSpPr>
          <p:cNvPr id="18437" name="標題 1">
            <a:extLst>
              <a:ext uri="{FF2B5EF4-FFF2-40B4-BE49-F238E27FC236}">
                <a16:creationId xmlns:a16="http://schemas.microsoft.com/office/drawing/2014/main" id="{6166F021-047F-4D11-A836-52035734A4F3}"/>
              </a:ext>
            </a:extLst>
          </p:cNvPr>
          <p:cNvSpPr txBox="1">
            <a:spLocks noChangeArrowheads="1"/>
          </p:cNvSpPr>
          <p:nvPr/>
        </p:nvSpPr>
        <p:spPr bwMode="auto">
          <a:xfrm>
            <a:off x="614363" y="276225"/>
            <a:ext cx="7680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Calibri" panose="020F0502020204030204" pitchFamily="34" charset="0"/>
                <a:ea typeface="標楷體" panose="03000509000000000000" pitchFamily="65" charset="-120"/>
              </a:rPr>
              <a:t>監辦時機</a:t>
            </a:r>
            <a:r>
              <a:rPr lang="en-US" altLang="zh-TW">
                <a:solidFill>
                  <a:schemeClr val="tx1"/>
                </a:solidFill>
                <a:latin typeface="Calibri" panose="020F0502020204030204" pitchFamily="34" charset="0"/>
                <a:ea typeface="標楷體" panose="03000509000000000000" pitchFamily="65" charset="-120"/>
              </a:rPr>
              <a:t>(</a:t>
            </a:r>
            <a:r>
              <a:rPr lang="zh-TW" altLang="en-US">
                <a:solidFill>
                  <a:schemeClr val="tx1"/>
                </a:solidFill>
                <a:latin typeface="Calibri" panose="020F0502020204030204" pitchFamily="34" charset="0"/>
                <a:ea typeface="標楷體" panose="03000509000000000000" pitchFamily="65" charset="-120"/>
              </a:rPr>
              <a:t>採</a:t>
            </a:r>
            <a:r>
              <a:rPr lang="en-US" altLang="zh-TW">
                <a:solidFill>
                  <a:schemeClr val="tx1"/>
                </a:solidFill>
                <a:latin typeface="Calibri" panose="020F0502020204030204" pitchFamily="34" charset="0"/>
                <a:ea typeface="標楷體" panose="03000509000000000000" pitchFamily="65" charset="-120"/>
              </a:rPr>
              <a:t>13)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流程圖: 替代處理程序 64">
            <a:extLst>
              <a:ext uri="{FF2B5EF4-FFF2-40B4-BE49-F238E27FC236}">
                <a16:creationId xmlns:a16="http://schemas.microsoft.com/office/drawing/2014/main" id="{444ECA0E-6EA0-4EE9-8CB4-EB0534B5CFDF}"/>
              </a:ext>
            </a:extLst>
          </p:cNvPr>
          <p:cNvSpPr>
            <a:spLocks noChangeArrowheads="1"/>
          </p:cNvSpPr>
          <p:nvPr/>
        </p:nvSpPr>
        <p:spPr bwMode="auto">
          <a:xfrm>
            <a:off x="6297613" y="4173538"/>
            <a:ext cx="2590800" cy="2143125"/>
          </a:xfrm>
          <a:prstGeom prst="flowChartAlternateProcess">
            <a:avLst/>
          </a:prstGeom>
          <a:solidFill>
            <a:srgbClr val="FFFFCC"/>
          </a:solidFill>
          <a:ln w="25400">
            <a:solidFill>
              <a:srgbClr val="0D0D0D"/>
            </a:solidFill>
            <a:prstDash val="dash"/>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nvGrpSpPr>
          <p:cNvPr id="20483" name="Group 3">
            <a:extLst>
              <a:ext uri="{FF2B5EF4-FFF2-40B4-BE49-F238E27FC236}">
                <a16:creationId xmlns:a16="http://schemas.microsoft.com/office/drawing/2014/main" id="{458BADE0-53CC-47BC-926F-676F411D7CEC}"/>
              </a:ext>
            </a:extLst>
          </p:cNvPr>
          <p:cNvGrpSpPr>
            <a:grpSpLocks/>
          </p:cNvGrpSpPr>
          <p:nvPr/>
        </p:nvGrpSpPr>
        <p:grpSpPr bwMode="auto">
          <a:xfrm>
            <a:off x="849313" y="1328738"/>
            <a:ext cx="825500" cy="2692400"/>
            <a:chOff x="0" y="0"/>
            <a:chExt cx="520" cy="1864"/>
          </a:xfrm>
        </p:grpSpPr>
        <p:sp>
          <p:nvSpPr>
            <p:cNvPr id="20542" name="AutoShape 7">
              <a:extLst>
                <a:ext uri="{FF2B5EF4-FFF2-40B4-BE49-F238E27FC236}">
                  <a16:creationId xmlns:a16="http://schemas.microsoft.com/office/drawing/2014/main" id="{56F87A03-C5C4-4B20-89B8-428BAEB226D4}"/>
                </a:ext>
              </a:extLst>
            </p:cNvPr>
            <p:cNvSpPr>
              <a:spLocks noChangeArrowheads="1"/>
            </p:cNvSpPr>
            <p:nvPr/>
          </p:nvSpPr>
          <p:spPr bwMode="auto">
            <a:xfrm>
              <a:off x="0" y="0"/>
              <a:ext cx="520" cy="1400"/>
            </a:xfrm>
            <a:prstGeom prst="flowChartAlternateProcess">
              <a:avLst/>
            </a:prstGeom>
            <a:solidFill>
              <a:srgbClr val="800080"/>
            </a:solidFill>
            <a:ln w="9525">
              <a:solidFill>
                <a:schemeClr val="tx1"/>
              </a:solidFill>
              <a:miter lim="800000"/>
              <a:headEnd/>
              <a:tailEnd/>
            </a:ln>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20543" name="Text Box 8">
              <a:extLst>
                <a:ext uri="{FF2B5EF4-FFF2-40B4-BE49-F238E27FC236}">
                  <a16:creationId xmlns:a16="http://schemas.microsoft.com/office/drawing/2014/main" id="{AEFD352A-F397-4512-ABB1-91788FA70E39}"/>
                </a:ext>
              </a:extLst>
            </p:cNvPr>
            <p:cNvSpPr txBox="1">
              <a:spLocks noChangeArrowheads="1"/>
            </p:cNvSpPr>
            <p:nvPr/>
          </p:nvSpPr>
          <p:spPr bwMode="auto">
            <a:xfrm>
              <a:off x="50" y="16"/>
              <a:ext cx="462" cy="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3600" b="0">
                  <a:solidFill>
                    <a:schemeClr val="bg1"/>
                  </a:solidFill>
                  <a:latin typeface="Calibri" panose="020F0502020204030204" pitchFamily="34" charset="0"/>
                  <a:ea typeface="標楷體" panose="03000509000000000000" pitchFamily="65" charset="-120"/>
                </a:rPr>
                <a:t>監辦方式</a:t>
              </a:r>
            </a:p>
          </p:txBody>
        </p:sp>
      </p:grpSp>
      <p:sp>
        <p:nvSpPr>
          <p:cNvPr id="20484" name="Text Box 9">
            <a:extLst>
              <a:ext uri="{FF2B5EF4-FFF2-40B4-BE49-F238E27FC236}">
                <a16:creationId xmlns:a16="http://schemas.microsoft.com/office/drawing/2014/main" id="{55E4CBA4-E996-498C-8C47-8E9FF84A4E62}"/>
              </a:ext>
            </a:extLst>
          </p:cNvPr>
          <p:cNvSpPr txBox="1">
            <a:spLocks noChangeArrowheads="1"/>
          </p:cNvSpPr>
          <p:nvPr/>
        </p:nvSpPr>
        <p:spPr bwMode="auto">
          <a:xfrm>
            <a:off x="4570413" y="1741488"/>
            <a:ext cx="1898650" cy="436562"/>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a:solidFill>
                  <a:srgbClr val="FF0066"/>
                </a:solidFill>
                <a:latin typeface="Calibri" panose="020F0502020204030204" pitchFamily="34" charset="0"/>
                <a:ea typeface="標楷體" panose="03000509000000000000" pitchFamily="65" charset="-120"/>
              </a:rPr>
              <a:t>書面審核監辦</a:t>
            </a: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20485" name="Text Box 10">
            <a:extLst>
              <a:ext uri="{FF2B5EF4-FFF2-40B4-BE49-F238E27FC236}">
                <a16:creationId xmlns:a16="http://schemas.microsoft.com/office/drawing/2014/main" id="{0AB1ACF1-D384-489E-93E0-4B4C0681C13F}"/>
              </a:ext>
            </a:extLst>
          </p:cNvPr>
          <p:cNvSpPr txBox="1">
            <a:spLocks noChangeArrowheads="1"/>
          </p:cNvSpPr>
          <p:nvPr/>
        </p:nvSpPr>
        <p:spPr bwMode="auto">
          <a:xfrm>
            <a:off x="2189163" y="1341438"/>
            <a:ext cx="1930400" cy="588962"/>
          </a:xfrm>
          <a:prstGeom prst="rect">
            <a:avLst/>
          </a:prstGeom>
          <a:solidFill>
            <a:srgbClr val="FFFF99"/>
          </a:solidFill>
          <a:ln w="9525">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b="0">
                <a:solidFill>
                  <a:schemeClr val="tx1"/>
                </a:solidFill>
                <a:latin typeface="Calibri" panose="020F0502020204030204" pitchFamily="34" charset="0"/>
                <a:ea typeface="標楷體" panose="03000509000000000000" pitchFamily="65" charset="-120"/>
              </a:rPr>
              <a:t>派員監辦</a:t>
            </a:r>
          </a:p>
        </p:txBody>
      </p:sp>
      <p:sp>
        <p:nvSpPr>
          <p:cNvPr id="20486" name="Text Box 11">
            <a:extLst>
              <a:ext uri="{FF2B5EF4-FFF2-40B4-BE49-F238E27FC236}">
                <a16:creationId xmlns:a16="http://schemas.microsoft.com/office/drawing/2014/main" id="{D3ADB785-49E3-43C7-840A-6E7D61392953}"/>
              </a:ext>
            </a:extLst>
          </p:cNvPr>
          <p:cNvSpPr txBox="1">
            <a:spLocks noChangeArrowheads="1"/>
          </p:cNvSpPr>
          <p:nvPr/>
        </p:nvSpPr>
        <p:spPr bwMode="auto">
          <a:xfrm>
            <a:off x="2185988" y="2751138"/>
            <a:ext cx="2425700" cy="588962"/>
          </a:xfrm>
          <a:prstGeom prst="rect">
            <a:avLst/>
          </a:prstGeom>
          <a:solidFill>
            <a:srgbClr val="FFFF99"/>
          </a:solidFill>
          <a:ln w="9525">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b="0">
                <a:solidFill>
                  <a:srgbClr val="FF0066"/>
                </a:solidFill>
                <a:latin typeface="Calibri" panose="020F0502020204030204" pitchFamily="34" charset="0"/>
                <a:ea typeface="標楷體" panose="03000509000000000000" pitchFamily="65" charset="-120"/>
              </a:rPr>
              <a:t>不派員監辦</a:t>
            </a:r>
          </a:p>
        </p:txBody>
      </p:sp>
      <p:sp>
        <p:nvSpPr>
          <p:cNvPr id="20487" name="Text Box 12">
            <a:extLst>
              <a:ext uri="{FF2B5EF4-FFF2-40B4-BE49-F238E27FC236}">
                <a16:creationId xmlns:a16="http://schemas.microsoft.com/office/drawing/2014/main" id="{B263A8FC-541C-4D56-A479-6429C8C32224}"/>
              </a:ext>
            </a:extLst>
          </p:cNvPr>
          <p:cNvSpPr txBox="1">
            <a:spLocks noChangeArrowheads="1"/>
          </p:cNvSpPr>
          <p:nvPr/>
        </p:nvSpPr>
        <p:spPr bwMode="auto">
          <a:xfrm>
            <a:off x="4567238" y="804863"/>
            <a:ext cx="3454400" cy="771525"/>
          </a:xfrm>
          <a:prstGeom prst="rect">
            <a:avLst/>
          </a:prstGeom>
          <a:solidFill>
            <a:srgbClr val="FFFF99"/>
          </a:solidFill>
          <a:ln w="9525">
            <a:solidFill>
              <a:srgbClr val="00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a:solidFill>
                  <a:srgbClr val="FF0066"/>
                </a:solidFill>
                <a:latin typeface="Calibri" panose="020F0502020204030204" pitchFamily="34" charset="0"/>
                <a:ea typeface="標楷體" panose="03000509000000000000" pitchFamily="65" charset="-120"/>
              </a:rPr>
              <a:t>實地監視</a:t>
            </a:r>
            <a:r>
              <a:rPr lang="en-US" altLang="zh-TW" sz="2200">
                <a:solidFill>
                  <a:srgbClr val="FF0066"/>
                </a:solidFill>
                <a:latin typeface="Calibri" panose="020F0502020204030204" pitchFamily="34" charset="0"/>
                <a:ea typeface="標楷體" panose="03000509000000000000" pitchFamily="65" charset="-120"/>
              </a:rPr>
              <a:t>:</a:t>
            </a:r>
            <a:r>
              <a:rPr lang="zh-TW" altLang="en-US" sz="2200">
                <a:solidFill>
                  <a:schemeClr val="tx1"/>
                </a:solidFill>
                <a:latin typeface="Calibri" panose="020F0502020204030204" pitchFamily="34" charset="0"/>
                <a:ea typeface="標楷體" panose="03000509000000000000" pitchFamily="65" charset="-120"/>
              </a:rPr>
              <a:t>依採購單位通知時間地點實地監辦</a:t>
            </a:r>
          </a:p>
        </p:txBody>
      </p:sp>
      <p:sp>
        <p:nvSpPr>
          <p:cNvPr id="20488" name="Line 13">
            <a:extLst>
              <a:ext uri="{FF2B5EF4-FFF2-40B4-BE49-F238E27FC236}">
                <a16:creationId xmlns:a16="http://schemas.microsoft.com/office/drawing/2014/main" id="{1E82635C-2777-4F0F-8AA4-F6CFCE795497}"/>
              </a:ext>
            </a:extLst>
          </p:cNvPr>
          <p:cNvSpPr>
            <a:spLocks noChangeShapeType="1"/>
          </p:cNvSpPr>
          <p:nvPr/>
        </p:nvSpPr>
        <p:spPr bwMode="auto">
          <a:xfrm flipH="1">
            <a:off x="4292600" y="1198563"/>
            <a:ext cx="276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89" name="Line 14">
            <a:extLst>
              <a:ext uri="{FF2B5EF4-FFF2-40B4-BE49-F238E27FC236}">
                <a16:creationId xmlns:a16="http://schemas.microsoft.com/office/drawing/2014/main" id="{305DEA61-AD49-4B62-B6CC-5A2D0F9F9E9D}"/>
              </a:ext>
            </a:extLst>
          </p:cNvPr>
          <p:cNvSpPr>
            <a:spLocks noChangeShapeType="1"/>
          </p:cNvSpPr>
          <p:nvPr/>
        </p:nvSpPr>
        <p:spPr bwMode="auto">
          <a:xfrm flipH="1">
            <a:off x="4284663" y="1960563"/>
            <a:ext cx="276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90" name="Line 15">
            <a:extLst>
              <a:ext uri="{FF2B5EF4-FFF2-40B4-BE49-F238E27FC236}">
                <a16:creationId xmlns:a16="http://schemas.microsoft.com/office/drawing/2014/main" id="{C20ED841-869D-4155-9FAD-DF0058BD94C0}"/>
              </a:ext>
            </a:extLst>
          </p:cNvPr>
          <p:cNvSpPr>
            <a:spLocks noChangeShapeType="1"/>
          </p:cNvSpPr>
          <p:nvPr/>
        </p:nvSpPr>
        <p:spPr bwMode="auto">
          <a:xfrm>
            <a:off x="4291013" y="1198563"/>
            <a:ext cx="0" cy="7477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91" name="Line 16">
            <a:extLst>
              <a:ext uri="{FF2B5EF4-FFF2-40B4-BE49-F238E27FC236}">
                <a16:creationId xmlns:a16="http://schemas.microsoft.com/office/drawing/2014/main" id="{0D27421A-A1A6-49F8-9C32-BDCF8E016C50}"/>
              </a:ext>
            </a:extLst>
          </p:cNvPr>
          <p:cNvSpPr>
            <a:spLocks noChangeShapeType="1"/>
          </p:cNvSpPr>
          <p:nvPr/>
        </p:nvSpPr>
        <p:spPr bwMode="auto">
          <a:xfrm flipH="1">
            <a:off x="4116388" y="1647825"/>
            <a:ext cx="174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92" name="Line 17">
            <a:extLst>
              <a:ext uri="{FF2B5EF4-FFF2-40B4-BE49-F238E27FC236}">
                <a16:creationId xmlns:a16="http://schemas.microsoft.com/office/drawing/2014/main" id="{50DB16A8-E9F5-4772-BC99-419F4AF22C9F}"/>
              </a:ext>
            </a:extLst>
          </p:cNvPr>
          <p:cNvSpPr>
            <a:spLocks noChangeShapeType="1"/>
          </p:cNvSpPr>
          <p:nvPr/>
        </p:nvSpPr>
        <p:spPr bwMode="auto">
          <a:xfrm flipH="1">
            <a:off x="1919288" y="1633538"/>
            <a:ext cx="273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93" name="Line 18">
            <a:extLst>
              <a:ext uri="{FF2B5EF4-FFF2-40B4-BE49-F238E27FC236}">
                <a16:creationId xmlns:a16="http://schemas.microsoft.com/office/drawing/2014/main" id="{9250EB34-A558-45D8-AD9F-A21C5EB2904F}"/>
              </a:ext>
            </a:extLst>
          </p:cNvPr>
          <p:cNvSpPr>
            <a:spLocks noChangeShapeType="1"/>
          </p:cNvSpPr>
          <p:nvPr/>
        </p:nvSpPr>
        <p:spPr bwMode="auto">
          <a:xfrm flipH="1" flipV="1">
            <a:off x="1922463" y="3030538"/>
            <a:ext cx="2413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94" name="Line 19">
            <a:extLst>
              <a:ext uri="{FF2B5EF4-FFF2-40B4-BE49-F238E27FC236}">
                <a16:creationId xmlns:a16="http://schemas.microsoft.com/office/drawing/2014/main" id="{C57BAB3F-C8B6-4192-BC98-7F0E90D245B2}"/>
              </a:ext>
            </a:extLst>
          </p:cNvPr>
          <p:cNvSpPr>
            <a:spLocks noChangeShapeType="1"/>
          </p:cNvSpPr>
          <p:nvPr/>
        </p:nvSpPr>
        <p:spPr bwMode="auto">
          <a:xfrm>
            <a:off x="1919288" y="1633538"/>
            <a:ext cx="0" cy="140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495" name="Line 20">
            <a:extLst>
              <a:ext uri="{FF2B5EF4-FFF2-40B4-BE49-F238E27FC236}">
                <a16:creationId xmlns:a16="http://schemas.microsoft.com/office/drawing/2014/main" id="{CA802486-B1EA-4723-8819-3222418DD96F}"/>
              </a:ext>
            </a:extLst>
          </p:cNvPr>
          <p:cNvSpPr>
            <a:spLocks noChangeShapeType="1"/>
          </p:cNvSpPr>
          <p:nvPr/>
        </p:nvSpPr>
        <p:spPr bwMode="auto">
          <a:xfrm flipH="1">
            <a:off x="1649413" y="2341563"/>
            <a:ext cx="266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0496" name="Group 18">
            <a:extLst>
              <a:ext uri="{FF2B5EF4-FFF2-40B4-BE49-F238E27FC236}">
                <a16:creationId xmlns:a16="http://schemas.microsoft.com/office/drawing/2014/main" id="{261D7C6B-5D17-4195-9DA9-0ADA9B75C866}"/>
              </a:ext>
            </a:extLst>
          </p:cNvPr>
          <p:cNvGrpSpPr>
            <a:grpSpLocks/>
          </p:cNvGrpSpPr>
          <p:nvPr/>
        </p:nvGrpSpPr>
        <p:grpSpPr bwMode="auto">
          <a:xfrm>
            <a:off x="5351463" y="2579688"/>
            <a:ext cx="2476500" cy="927100"/>
            <a:chOff x="0" y="0"/>
            <a:chExt cx="1560" cy="584"/>
          </a:xfrm>
        </p:grpSpPr>
        <p:sp>
          <p:nvSpPr>
            <p:cNvPr id="20540" name="AutoShape 35">
              <a:extLst>
                <a:ext uri="{FF2B5EF4-FFF2-40B4-BE49-F238E27FC236}">
                  <a16:creationId xmlns:a16="http://schemas.microsoft.com/office/drawing/2014/main" id="{8658EFB3-87BA-49D1-BACE-03E12402F825}"/>
                </a:ext>
              </a:extLst>
            </p:cNvPr>
            <p:cNvSpPr>
              <a:spLocks noChangeArrowheads="1"/>
            </p:cNvSpPr>
            <p:nvPr/>
          </p:nvSpPr>
          <p:spPr bwMode="auto">
            <a:xfrm>
              <a:off x="0" y="0"/>
              <a:ext cx="1560" cy="584"/>
            </a:xfrm>
            <a:prstGeom prst="flowChartAlternateProcess">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20541" name="Text Box 36">
              <a:extLst>
                <a:ext uri="{FF2B5EF4-FFF2-40B4-BE49-F238E27FC236}">
                  <a16:creationId xmlns:a16="http://schemas.microsoft.com/office/drawing/2014/main" id="{4551F42B-C85A-4A10-AF44-AAFECA903FC9}"/>
                </a:ext>
              </a:extLst>
            </p:cNvPr>
            <p:cNvSpPr txBox="1">
              <a:spLocks noChangeArrowheads="1"/>
            </p:cNvSpPr>
            <p:nvPr/>
          </p:nvSpPr>
          <p:spPr bwMode="auto">
            <a:xfrm>
              <a:off x="64" y="48"/>
              <a:ext cx="1416" cy="480"/>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200" b="0">
                  <a:solidFill>
                    <a:schemeClr val="bg1"/>
                  </a:solidFill>
                  <a:latin typeface="Calibri" panose="020F0502020204030204" pitchFamily="34" charset="0"/>
                  <a:ea typeface="標楷體" panose="03000509000000000000" pitchFamily="65" charset="-120"/>
                </a:rPr>
                <a:t>應經機關首長或其授權人員核准</a:t>
              </a:r>
            </a:p>
          </p:txBody>
        </p:sp>
      </p:grpSp>
      <p:sp>
        <p:nvSpPr>
          <p:cNvPr id="20497" name="AutoShape 43">
            <a:extLst>
              <a:ext uri="{FF2B5EF4-FFF2-40B4-BE49-F238E27FC236}">
                <a16:creationId xmlns:a16="http://schemas.microsoft.com/office/drawing/2014/main" id="{5067BA23-CDF8-4756-8163-03D2019AB59C}"/>
              </a:ext>
            </a:extLst>
          </p:cNvPr>
          <p:cNvSpPr>
            <a:spLocks/>
          </p:cNvSpPr>
          <p:nvPr/>
        </p:nvSpPr>
        <p:spPr bwMode="auto">
          <a:xfrm rot="5400000">
            <a:off x="6545263" y="1919288"/>
            <a:ext cx="635000" cy="571500"/>
          </a:xfrm>
          <a:custGeom>
            <a:avLst/>
            <a:gdLst>
              <a:gd name="T0" fmla="*/ 2147483646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2427 w 21600"/>
              <a:gd name="T34" fmla="*/ 2912 h 21600"/>
              <a:gd name="T35" fmla="*/ 18227 w 21600"/>
              <a:gd name="T36" fmla="*/ 9246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FF"/>
          </a:solidFill>
          <a:ln>
            <a:noFill/>
          </a:ln>
          <a:effectLst>
            <a:prstShdw prst="shdw17" dist="17961" dir="2700000">
              <a:srgbClr val="00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0498" name="AutoShape 44">
            <a:extLst>
              <a:ext uri="{FF2B5EF4-FFF2-40B4-BE49-F238E27FC236}">
                <a16:creationId xmlns:a16="http://schemas.microsoft.com/office/drawing/2014/main" id="{D0FEF52A-B24D-4E67-9788-656D8349D038}"/>
              </a:ext>
            </a:extLst>
          </p:cNvPr>
          <p:cNvSpPr>
            <a:spLocks noChangeArrowheads="1"/>
          </p:cNvSpPr>
          <p:nvPr/>
        </p:nvSpPr>
        <p:spPr bwMode="auto">
          <a:xfrm>
            <a:off x="4716463" y="2884488"/>
            <a:ext cx="533400" cy="381000"/>
          </a:xfrm>
          <a:prstGeom prst="rightArrow">
            <a:avLst>
              <a:gd name="adj1" fmla="val 50000"/>
              <a:gd name="adj2" fmla="val 35000"/>
            </a:avLst>
          </a:prstGeom>
          <a:solidFill>
            <a:srgbClr val="00FFFF"/>
          </a:solidFill>
          <a:ln>
            <a:noFill/>
          </a:ln>
          <a:effectLst>
            <a:prstShdw prst="shdw17" dist="17961" dir="2700000">
              <a:srgbClr val="00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20499" name="Text Box 11">
            <a:extLst>
              <a:ext uri="{FF2B5EF4-FFF2-40B4-BE49-F238E27FC236}">
                <a16:creationId xmlns:a16="http://schemas.microsoft.com/office/drawing/2014/main" id="{3A51E5BC-601E-4EA2-807E-01750BAD7AC4}"/>
              </a:ext>
            </a:extLst>
          </p:cNvPr>
          <p:cNvSpPr txBox="1">
            <a:spLocks noChangeArrowheads="1"/>
          </p:cNvSpPr>
          <p:nvPr/>
        </p:nvSpPr>
        <p:spPr bwMode="auto">
          <a:xfrm>
            <a:off x="3656013" y="5357813"/>
            <a:ext cx="2298700" cy="584200"/>
          </a:xfrm>
          <a:prstGeom prst="rect">
            <a:avLst/>
          </a:prstGeom>
          <a:solidFill>
            <a:srgbClr val="00B0F0"/>
          </a:solidFill>
          <a:ln w="9525">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b="0">
                <a:solidFill>
                  <a:schemeClr val="bg1"/>
                </a:solidFill>
                <a:latin typeface="Calibri" panose="020F0502020204030204" pitchFamily="34" charset="0"/>
                <a:ea typeface="標楷體" panose="03000509000000000000" pitchFamily="65" charset="-120"/>
              </a:rPr>
              <a:t>得通案簽准</a:t>
            </a:r>
            <a:endParaRPr lang="zh-TW" altLang="en-US" sz="2400" b="0">
              <a:solidFill>
                <a:schemeClr val="bg1"/>
              </a:solidFill>
              <a:latin typeface="Calibri" panose="020F0502020204030204" pitchFamily="34" charset="0"/>
              <a:ea typeface="標楷體" panose="03000509000000000000" pitchFamily="65" charset="-120"/>
            </a:endParaRPr>
          </a:p>
        </p:txBody>
      </p:sp>
      <p:sp>
        <p:nvSpPr>
          <p:cNvPr id="20500" name="Text Box 11">
            <a:extLst>
              <a:ext uri="{FF2B5EF4-FFF2-40B4-BE49-F238E27FC236}">
                <a16:creationId xmlns:a16="http://schemas.microsoft.com/office/drawing/2014/main" id="{53686C53-D395-4ACF-B5A6-5620719F5DC6}"/>
              </a:ext>
            </a:extLst>
          </p:cNvPr>
          <p:cNvSpPr txBox="1">
            <a:spLocks noChangeArrowheads="1"/>
          </p:cNvSpPr>
          <p:nvPr/>
        </p:nvSpPr>
        <p:spPr bwMode="auto">
          <a:xfrm>
            <a:off x="3633788" y="3868738"/>
            <a:ext cx="2327275" cy="584200"/>
          </a:xfrm>
          <a:prstGeom prst="rect">
            <a:avLst/>
          </a:prstGeom>
          <a:solidFill>
            <a:srgbClr val="00B0F0"/>
          </a:solidFill>
          <a:ln w="9525">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b="0">
                <a:solidFill>
                  <a:schemeClr val="bg1"/>
                </a:solidFill>
                <a:latin typeface="Calibri" panose="020F0502020204030204" pitchFamily="34" charset="0"/>
                <a:ea typeface="標楷體" panose="03000509000000000000" pitchFamily="65" charset="-120"/>
              </a:rPr>
              <a:t>須逐案簽准</a:t>
            </a:r>
          </a:p>
        </p:txBody>
      </p:sp>
      <p:grpSp>
        <p:nvGrpSpPr>
          <p:cNvPr id="20501" name="Group 25">
            <a:extLst>
              <a:ext uri="{FF2B5EF4-FFF2-40B4-BE49-F238E27FC236}">
                <a16:creationId xmlns:a16="http://schemas.microsoft.com/office/drawing/2014/main" id="{3E5F557B-ABB1-4394-999D-2AE871991757}"/>
              </a:ext>
            </a:extLst>
          </p:cNvPr>
          <p:cNvGrpSpPr>
            <a:grpSpLocks/>
          </p:cNvGrpSpPr>
          <p:nvPr/>
        </p:nvGrpSpPr>
        <p:grpSpPr bwMode="auto">
          <a:xfrm>
            <a:off x="862013" y="5135563"/>
            <a:ext cx="1930400" cy="1077912"/>
            <a:chOff x="0" y="0"/>
            <a:chExt cx="1930400" cy="1077218"/>
          </a:xfrm>
        </p:grpSpPr>
        <p:sp>
          <p:nvSpPr>
            <p:cNvPr id="20538" name="橢圓 32">
              <a:extLst>
                <a:ext uri="{FF2B5EF4-FFF2-40B4-BE49-F238E27FC236}">
                  <a16:creationId xmlns:a16="http://schemas.microsoft.com/office/drawing/2014/main" id="{5FF2A5E5-53F4-4096-8CF7-923C603F0EE5}"/>
                </a:ext>
              </a:extLst>
            </p:cNvPr>
            <p:cNvSpPr>
              <a:spLocks noChangeArrowheads="1"/>
            </p:cNvSpPr>
            <p:nvPr/>
          </p:nvSpPr>
          <p:spPr bwMode="auto">
            <a:xfrm>
              <a:off x="0" y="0"/>
              <a:ext cx="1930400" cy="1066112"/>
            </a:xfrm>
            <a:prstGeom prst="ellipse">
              <a:avLst/>
            </a:prstGeom>
            <a:solidFill>
              <a:srgbClr val="FFC000"/>
            </a:solidFill>
            <a:ln w="25400">
              <a:solidFill>
                <a:srgbClr val="00956F"/>
              </a:solidFill>
              <a:round/>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0539" name="文字方塊 33">
              <a:extLst>
                <a:ext uri="{FF2B5EF4-FFF2-40B4-BE49-F238E27FC236}">
                  <a16:creationId xmlns:a16="http://schemas.microsoft.com/office/drawing/2014/main" id="{F4E91D05-D508-4AF9-BACA-EFA8B9DAA2D4}"/>
                </a:ext>
              </a:extLst>
            </p:cNvPr>
            <p:cNvSpPr txBox="1">
              <a:spLocks noChangeArrowheads="1"/>
            </p:cNvSpPr>
            <p:nvPr/>
          </p:nvSpPr>
          <p:spPr bwMode="auto">
            <a:xfrm>
              <a:off x="76200" y="0"/>
              <a:ext cx="1841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b="0">
                  <a:solidFill>
                    <a:schemeClr val="tx1"/>
                  </a:solidFill>
                  <a:latin typeface="Calibri" panose="020F0502020204030204" pitchFamily="34" charset="0"/>
                  <a:ea typeface="標楷體" panose="03000509000000000000" pitchFamily="65" charset="-120"/>
                </a:rPr>
                <a:t>書面審核監辦</a:t>
              </a:r>
            </a:p>
          </p:txBody>
        </p:sp>
      </p:grpSp>
      <p:grpSp>
        <p:nvGrpSpPr>
          <p:cNvPr id="20502" name="Group 28">
            <a:extLst>
              <a:ext uri="{FF2B5EF4-FFF2-40B4-BE49-F238E27FC236}">
                <a16:creationId xmlns:a16="http://schemas.microsoft.com/office/drawing/2014/main" id="{FE7A5B97-C1AB-4882-B624-451BDB685A47}"/>
              </a:ext>
            </a:extLst>
          </p:cNvPr>
          <p:cNvGrpSpPr>
            <a:grpSpLocks/>
          </p:cNvGrpSpPr>
          <p:nvPr/>
        </p:nvGrpSpPr>
        <p:grpSpPr bwMode="auto">
          <a:xfrm>
            <a:off x="881063" y="3709988"/>
            <a:ext cx="1930400" cy="1077912"/>
            <a:chOff x="0" y="0"/>
            <a:chExt cx="1930400" cy="1077218"/>
          </a:xfrm>
        </p:grpSpPr>
        <p:sp>
          <p:nvSpPr>
            <p:cNvPr id="20536" name="橢圓 34">
              <a:extLst>
                <a:ext uri="{FF2B5EF4-FFF2-40B4-BE49-F238E27FC236}">
                  <a16:creationId xmlns:a16="http://schemas.microsoft.com/office/drawing/2014/main" id="{4A158F5E-D459-4266-B48B-932A85719DCC}"/>
                </a:ext>
              </a:extLst>
            </p:cNvPr>
            <p:cNvSpPr>
              <a:spLocks noChangeArrowheads="1"/>
            </p:cNvSpPr>
            <p:nvPr/>
          </p:nvSpPr>
          <p:spPr bwMode="auto">
            <a:xfrm>
              <a:off x="0" y="0"/>
              <a:ext cx="1930400" cy="1066112"/>
            </a:xfrm>
            <a:prstGeom prst="ellipse">
              <a:avLst/>
            </a:prstGeom>
            <a:solidFill>
              <a:srgbClr val="FFC000"/>
            </a:solidFill>
            <a:ln w="25400">
              <a:solidFill>
                <a:srgbClr val="00956F"/>
              </a:solidFill>
              <a:round/>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0537" name="文字方塊 35">
              <a:extLst>
                <a:ext uri="{FF2B5EF4-FFF2-40B4-BE49-F238E27FC236}">
                  <a16:creationId xmlns:a16="http://schemas.microsoft.com/office/drawing/2014/main" id="{FA97C072-350F-4EC7-9F75-93E9C0F4A8A6}"/>
                </a:ext>
              </a:extLst>
            </p:cNvPr>
            <p:cNvSpPr txBox="1">
              <a:spLocks noChangeArrowheads="1"/>
            </p:cNvSpPr>
            <p:nvPr/>
          </p:nvSpPr>
          <p:spPr bwMode="auto">
            <a:xfrm>
              <a:off x="190500" y="0"/>
              <a:ext cx="157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b="0">
                  <a:solidFill>
                    <a:schemeClr val="tx1"/>
                  </a:solidFill>
                  <a:latin typeface="Calibri" panose="020F0502020204030204" pitchFamily="34" charset="0"/>
                  <a:ea typeface="標楷體" panose="03000509000000000000" pitchFamily="65" charset="-120"/>
                </a:rPr>
                <a:t>不派員監辦</a:t>
              </a:r>
            </a:p>
          </p:txBody>
        </p:sp>
      </p:grpSp>
      <p:sp>
        <p:nvSpPr>
          <p:cNvPr id="20503" name="向右箭號 40">
            <a:extLst>
              <a:ext uri="{FF2B5EF4-FFF2-40B4-BE49-F238E27FC236}">
                <a16:creationId xmlns:a16="http://schemas.microsoft.com/office/drawing/2014/main" id="{E4B04AA6-E081-467E-9DA3-D7E45E61799F}"/>
              </a:ext>
            </a:extLst>
          </p:cNvPr>
          <p:cNvSpPr>
            <a:spLocks noChangeArrowheads="1"/>
          </p:cNvSpPr>
          <p:nvPr/>
        </p:nvSpPr>
        <p:spPr bwMode="auto">
          <a:xfrm>
            <a:off x="2938463" y="4027488"/>
            <a:ext cx="495300" cy="368300"/>
          </a:xfrm>
          <a:prstGeom prst="rightArrow">
            <a:avLst>
              <a:gd name="adj1" fmla="val 50000"/>
              <a:gd name="adj2" fmla="val 50001"/>
            </a:avLst>
          </a:prstGeom>
          <a:solidFill>
            <a:schemeClr val="accent1"/>
          </a:solidFill>
          <a:ln w="25400">
            <a:solidFill>
              <a:srgbClr val="00956F"/>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0504" name="向右箭號 41">
            <a:extLst>
              <a:ext uri="{FF2B5EF4-FFF2-40B4-BE49-F238E27FC236}">
                <a16:creationId xmlns:a16="http://schemas.microsoft.com/office/drawing/2014/main" id="{BE5C2D7C-AF57-4B02-84A2-86DEF409FD26}"/>
              </a:ext>
            </a:extLst>
          </p:cNvPr>
          <p:cNvSpPr>
            <a:spLocks noChangeArrowheads="1"/>
          </p:cNvSpPr>
          <p:nvPr/>
        </p:nvSpPr>
        <p:spPr bwMode="auto">
          <a:xfrm>
            <a:off x="2970213" y="5478463"/>
            <a:ext cx="495300" cy="368300"/>
          </a:xfrm>
          <a:prstGeom prst="rightArrow">
            <a:avLst>
              <a:gd name="adj1" fmla="val 50000"/>
              <a:gd name="adj2" fmla="val 50001"/>
            </a:avLst>
          </a:prstGeom>
          <a:solidFill>
            <a:schemeClr val="accent1"/>
          </a:solidFill>
          <a:ln w="25400">
            <a:solidFill>
              <a:srgbClr val="00956F"/>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nvGrpSpPr>
          <p:cNvPr id="20505" name="Group 33">
            <a:extLst>
              <a:ext uri="{FF2B5EF4-FFF2-40B4-BE49-F238E27FC236}">
                <a16:creationId xmlns:a16="http://schemas.microsoft.com/office/drawing/2014/main" id="{86CC1C48-52FD-4EA6-BF4A-0B87557E27C9}"/>
              </a:ext>
            </a:extLst>
          </p:cNvPr>
          <p:cNvGrpSpPr>
            <a:grpSpLocks/>
          </p:cNvGrpSpPr>
          <p:nvPr/>
        </p:nvGrpSpPr>
        <p:grpSpPr bwMode="auto">
          <a:xfrm>
            <a:off x="6291263" y="4370388"/>
            <a:ext cx="977900" cy="736600"/>
            <a:chOff x="0" y="0"/>
            <a:chExt cx="977900" cy="736600"/>
          </a:xfrm>
        </p:grpSpPr>
        <p:grpSp>
          <p:nvGrpSpPr>
            <p:cNvPr id="20532" name="Group 34">
              <a:extLst>
                <a:ext uri="{FF2B5EF4-FFF2-40B4-BE49-F238E27FC236}">
                  <a16:creationId xmlns:a16="http://schemas.microsoft.com/office/drawing/2014/main" id="{028E2E2F-8248-431D-9E3F-2E8B6AA8FD6E}"/>
                </a:ext>
              </a:extLst>
            </p:cNvPr>
            <p:cNvGrpSpPr>
              <a:grpSpLocks/>
            </p:cNvGrpSpPr>
            <p:nvPr/>
          </p:nvGrpSpPr>
          <p:grpSpPr bwMode="auto">
            <a:xfrm>
              <a:off x="-29464" y="-30988"/>
              <a:ext cx="1030224" cy="792480"/>
              <a:chOff x="0" y="0"/>
              <a:chExt cx="1030224" cy="792480"/>
            </a:xfrm>
          </p:grpSpPr>
          <p:pic>
            <p:nvPicPr>
              <p:cNvPr id="20534" name="橢圓 42">
                <a:extLst>
                  <a:ext uri="{FF2B5EF4-FFF2-40B4-BE49-F238E27FC236}">
                    <a16:creationId xmlns:a16="http://schemas.microsoft.com/office/drawing/2014/main" id="{2762F7FC-E53B-48E7-AADA-44DDC91737A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0224"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5" name="Text Box 36">
                <a:extLst>
                  <a:ext uri="{FF2B5EF4-FFF2-40B4-BE49-F238E27FC236}">
                    <a16:creationId xmlns:a16="http://schemas.microsoft.com/office/drawing/2014/main" id="{587C91AF-2B1B-4AC1-8E56-5DE1784BAA24}"/>
                  </a:ext>
                </a:extLst>
              </p:cNvPr>
              <p:cNvSpPr txBox="1">
                <a:spLocks noChangeArrowheads="1"/>
              </p:cNvSpPr>
              <p:nvPr/>
            </p:nvSpPr>
            <p:spPr bwMode="auto">
              <a:xfrm>
                <a:off x="172674" y="138860"/>
                <a:ext cx="691480" cy="52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sp>
          <p:nvSpPr>
            <p:cNvPr id="20533" name="文字方塊 43">
              <a:extLst>
                <a:ext uri="{FF2B5EF4-FFF2-40B4-BE49-F238E27FC236}">
                  <a16:creationId xmlns:a16="http://schemas.microsoft.com/office/drawing/2014/main" id="{90146149-AB58-41C6-BB66-3F75B4D731CF}"/>
                </a:ext>
              </a:extLst>
            </p:cNvPr>
            <p:cNvSpPr txBox="1">
              <a:spLocks noChangeArrowheads="1"/>
            </p:cNvSpPr>
            <p:nvPr/>
          </p:nvSpPr>
          <p:spPr bwMode="auto">
            <a:xfrm>
              <a:off x="139700" y="114300"/>
              <a:ext cx="76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a:solidFill>
                    <a:schemeClr val="tx1"/>
                  </a:solidFill>
                  <a:latin typeface="Calibri" panose="020F0502020204030204" pitchFamily="34" charset="0"/>
                  <a:ea typeface="標楷體" panose="03000509000000000000" pitchFamily="65" charset="-120"/>
                </a:rPr>
                <a:t>異議</a:t>
              </a:r>
            </a:p>
          </p:txBody>
        </p:sp>
      </p:grpSp>
      <p:grpSp>
        <p:nvGrpSpPr>
          <p:cNvPr id="20506" name="Group 38">
            <a:extLst>
              <a:ext uri="{FF2B5EF4-FFF2-40B4-BE49-F238E27FC236}">
                <a16:creationId xmlns:a16="http://schemas.microsoft.com/office/drawing/2014/main" id="{A024644D-527D-43B1-AD18-5CF399F9D78E}"/>
              </a:ext>
            </a:extLst>
          </p:cNvPr>
          <p:cNvGrpSpPr>
            <a:grpSpLocks/>
          </p:cNvGrpSpPr>
          <p:nvPr/>
        </p:nvGrpSpPr>
        <p:grpSpPr bwMode="auto">
          <a:xfrm>
            <a:off x="7396163" y="5195888"/>
            <a:ext cx="977900" cy="736600"/>
            <a:chOff x="0" y="0"/>
            <a:chExt cx="977900" cy="736600"/>
          </a:xfrm>
        </p:grpSpPr>
        <p:grpSp>
          <p:nvGrpSpPr>
            <p:cNvPr id="20528" name="Group 39">
              <a:extLst>
                <a:ext uri="{FF2B5EF4-FFF2-40B4-BE49-F238E27FC236}">
                  <a16:creationId xmlns:a16="http://schemas.microsoft.com/office/drawing/2014/main" id="{38DB7E78-D94B-46C8-AADB-28BC62523195}"/>
                </a:ext>
              </a:extLst>
            </p:cNvPr>
            <p:cNvGrpSpPr>
              <a:grpSpLocks/>
            </p:cNvGrpSpPr>
            <p:nvPr/>
          </p:nvGrpSpPr>
          <p:grpSpPr bwMode="auto">
            <a:xfrm>
              <a:off x="-30988" y="-33528"/>
              <a:ext cx="1036320" cy="792480"/>
              <a:chOff x="0" y="0"/>
              <a:chExt cx="1036320" cy="792480"/>
            </a:xfrm>
          </p:grpSpPr>
          <p:pic>
            <p:nvPicPr>
              <p:cNvPr id="20530" name="橢圓 46">
                <a:extLst>
                  <a:ext uri="{FF2B5EF4-FFF2-40B4-BE49-F238E27FC236}">
                    <a16:creationId xmlns:a16="http://schemas.microsoft.com/office/drawing/2014/main" id="{FFF205D3-A427-4006-9DFC-ED543401F8E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36320"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1" name="Text Box 41">
                <a:extLst>
                  <a:ext uri="{FF2B5EF4-FFF2-40B4-BE49-F238E27FC236}">
                    <a16:creationId xmlns:a16="http://schemas.microsoft.com/office/drawing/2014/main" id="{405DF17E-54A0-4D98-BD9D-A7930183A10E}"/>
                  </a:ext>
                </a:extLst>
              </p:cNvPr>
              <p:cNvSpPr txBox="1">
                <a:spLocks noChangeArrowheads="1"/>
              </p:cNvSpPr>
              <p:nvPr/>
            </p:nvSpPr>
            <p:spPr bwMode="auto">
              <a:xfrm>
                <a:off x="174198" y="141400"/>
                <a:ext cx="691480" cy="52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sp>
          <p:nvSpPr>
            <p:cNvPr id="20529" name="文字方塊 47">
              <a:extLst>
                <a:ext uri="{FF2B5EF4-FFF2-40B4-BE49-F238E27FC236}">
                  <a16:creationId xmlns:a16="http://schemas.microsoft.com/office/drawing/2014/main" id="{FE2081D2-418C-46C5-80A4-DDF0B3CE036A}"/>
                </a:ext>
              </a:extLst>
            </p:cNvPr>
            <p:cNvSpPr txBox="1">
              <a:spLocks noChangeArrowheads="1"/>
            </p:cNvSpPr>
            <p:nvPr/>
          </p:nvSpPr>
          <p:spPr bwMode="auto">
            <a:xfrm>
              <a:off x="88900" y="114300"/>
              <a:ext cx="76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a:solidFill>
                    <a:schemeClr val="tx1"/>
                  </a:solidFill>
                  <a:latin typeface="Calibri" panose="020F0502020204030204" pitchFamily="34" charset="0"/>
                  <a:ea typeface="標楷體" panose="03000509000000000000" pitchFamily="65" charset="-120"/>
                </a:rPr>
                <a:t>訴訟</a:t>
              </a:r>
            </a:p>
          </p:txBody>
        </p:sp>
      </p:grpSp>
      <p:grpSp>
        <p:nvGrpSpPr>
          <p:cNvPr id="20507" name="Group 43">
            <a:extLst>
              <a:ext uri="{FF2B5EF4-FFF2-40B4-BE49-F238E27FC236}">
                <a16:creationId xmlns:a16="http://schemas.microsoft.com/office/drawing/2014/main" id="{FF4E755C-D0C5-4FFE-8A57-BE5F6B9F646C}"/>
              </a:ext>
            </a:extLst>
          </p:cNvPr>
          <p:cNvGrpSpPr>
            <a:grpSpLocks/>
          </p:cNvGrpSpPr>
          <p:nvPr/>
        </p:nvGrpSpPr>
        <p:grpSpPr bwMode="auto">
          <a:xfrm>
            <a:off x="7840663" y="4675188"/>
            <a:ext cx="977900" cy="736600"/>
            <a:chOff x="0" y="0"/>
            <a:chExt cx="977900" cy="736600"/>
          </a:xfrm>
        </p:grpSpPr>
        <p:grpSp>
          <p:nvGrpSpPr>
            <p:cNvPr id="20524" name="Group 44">
              <a:extLst>
                <a:ext uri="{FF2B5EF4-FFF2-40B4-BE49-F238E27FC236}">
                  <a16:creationId xmlns:a16="http://schemas.microsoft.com/office/drawing/2014/main" id="{6969A0F4-45B3-4BA8-9508-B08095F25A9B}"/>
                </a:ext>
              </a:extLst>
            </p:cNvPr>
            <p:cNvGrpSpPr>
              <a:grpSpLocks/>
            </p:cNvGrpSpPr>
            <p:nvPr/>
          </p:nvGrpSpPr>
          <p:grpSpPr bwMode="auto">
            <a:xfrm>
              <a:off x="-30480" y="-30988"/>
              <a:ext cx="1030224" cy="792480"/>
              <a:chOff x="0" y="0"/>
              <a:chExt cx="1030224" cy="792480"/>
            </a:xfrm>
          </p:grpSpPr>
          <p:pic>
            <p:nvPicPr>
              <p:cNvPr id="20526" name="橢圓 49">
                <a:extLst>
                  <a:ext uri="{FF2B5EF4-FFF2-40B4-BE49-F238E27FC236}">
                    <a16:creationId xmlns:a16="http://schemas.microsoft.com/office/drawing/2014/main" id="{05BB69DD-FEBC-496B-AF5C-9B22EB5C7C6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30224"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7" name="Text Box 46">
                <a:extLst>
                  <a:ext uri="{FF2B5EF4-FFF2-40B4-BE49-F238E27FC236}">
                    <a16:creationId xmlns:a16="http://schemas.microsoft.com/office/drawing/2014/main" id="{0242EAE7-DA83-433D-816B-A7E1CBF599A7}"/>
                  </a:ext>
                </a:extLst>
              </p:cNvPr>
              <p:cNvSpPr txBox="1">
                <a:spLocks noChangeArrowheads="1"/>
              </p:cNvSpPr>
              <p:nvPr/>
            </p:nvSpPr>
            <p:spPr bwMode="auto">
              <a:xfrm>
                <a:off x="173690" y="138860"/>
                <a:ext cx="691480" cy="52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sp>
          <p:nvSpPr>
            <p:cNvPr id="20525" name="文字方塊 50">
              <a:extLst>
                <a:ext uri="{FF2B5EF4-FFF2-40B4-BE49-F238E27FC236}">
                  <a16:creationId xmlns:a16="http://schemas.microsoft.com/office/drawing/2014/main" id="{2801037C-A89B-40F0-9093-E1892DAAA55F}"/>
                </a:ext>
              </a:extLst>
            </p:cNvPr>
            <p:cNvSpPr txBox="1">
              <a:spLocks noChangeArrowheads="1"/>
            </p:cNvSpPr>
            <p:nvPr/>
          </p:nvSpPr>
          <p:spPr bwMode="auto">
            <a:xfrm>
              <a:off x="88900" y="114300"/>
              <a:ext cx="76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a:solidFill>
                    <a:schemeClr val="tx1"/>
                  </a:solidFill>
                  <a:latin typeface="Calibri" panose="020F0502020204030204" pitchFamily="34" charset="0"/>
                  <a:ea typeface="標楷體" panose="03000509000000000000" pitchFamily="65" charset="-120"/>
                </a:rPr>
                <a:t>調解</a:t>
              </a:r>
            </a:p>
          </p:txBody>
        </p:sp>
      </p:grpSp>
      <p:grpSp>
        <p:nvGrpSpPr>
          <p:cNvPr id="20508" name="Group 48">
            <a:extLst>
              <a:ext uri="{FF2B5EF4-FFF2-40B4-BE49-F238E27FC236}">
                <a16:creationId xmlns:a16="http://schemas.microsoft.com/office/drawing/2014/main" id="{313A4FB8-9D26-41AD-B82E-C29ACF45242D}"/>
              </a:ext>
            </a:extLst>
          </p:cNvPr>
          <p:cNvGrpSpPr>
            <a:grpSpLocks/>
          </p:cNvGrpSpPr>
          <p:nvPr/>
        </p:nvGrpSpPr>
        <p:grpSpPr bwMode="auto">
          <a:xfrm>
            <a:off x="6608763" y="4929188"/>
            <a:ext cx="977900" cy="736600"/>
            <a:chOff x="0" y="0"/>
            <a:chExt cx="977900" cy="736600"/>
          </a:xfrm>
        </p:grpSpPr>
        <p:grpSp>
          <p:nvGrpSpPr>
            <p:cNvPr id="20520" name="Group 49">
              <a:extLst>
                <a:ext uri="{FF2B5EF4-FFF2-40B4-BE49-F238E27FC236}">
                  <a16:creationId xmlns:a16="http://schemas.microsoft.com/office/drawing/2014/main" id="{D160144B-D9FB-4692-ABD8-339579F0A972}"/>
                </a:ext>
              </a:extLst>
            </p:cNvPr>
            <p:cNvGrpSpPr>
              <a:grpSpLocks/>
            </p:cNvGrpSpPr>
            <p:nvPr/>
          </p:nvGrpSpPr>
          <p:grpSpPr bwMode="auto">
            <a:xfrm>
              <a:off x="-29972" y="-28956"/>
              <a:ext cx="1030224" cy="792480"/>
              <a:chOff x="0" y="0"/>
              <a:chExt cx="1030224" cy="792480"/>
            </a:xfrm>
          </p:grpSpPr>
          <p:pic>
            <p:nvPicPr>
              <p:cNvPr id="20522" name="橢圓 52">
                <a:extLst>
                  <a:ext uri="{FF2B5EF4-FFF2-40B4-BE49-F238E27FC236}">
                    <a16:creationId xmlns:a16="http://schemas.microsoft.com/office/drawing/2014/main" id="{D72CEEFE-85FF-40AB-9EEA-841FDBA71FE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30224"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3" name="Text Box 51">
                <a:extLst>
                  <a:ext uri="{FF2B5EF4-FFF2-40B4-BE49-F238E27FC236}">
                    <a16:creationId xmlns:a16="http://schemas.microsoft.com/office/drawing/2014/main" id="{7D5738F4-49A3-4DA8-8239-B4F62C949D1B}"/>
                  </a:ext>
                </a:extLst>
              </p:cNvPr>
              <p:cNvSpPr txBox="1">
                <a:spLocks noChangeArrowheads="1"/>
              </p:cNvSpPr>
              <p:nvPr/>
            </p:nvSpPr>
            <p:spPr bwMode="auto">
              <a:xfrm>
                <a:off x="173182" y="136828"/>
                <a:ext cx="691480" cy="52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sp>
          <p:nvSpPr>
            <p:cNvPr id="20521" name="文字方塊 53">
              <a:extLst>
                <a:ext uri="{FF2B5EF4-FFF2-40B4-BE49-F238E27FC236}">
                  <a16:creationId xmlns:a16="http://schemas.microsoft.com/office/drawing/2014/main" id="{5471FD81-7890-499D-910F-14E2209DD467}"/>
                </a:ext>
              </a:extLst>
            </p:cNvPr>
            <p:cNvSpPr txBox="1">
              <a:spLocks noChangeArrowheads="1"/>
            </p:cNvSpPr>
            <p:nvPr/>
          </p:nvSpPr>
          <p:spPr bwMode="auto">
            <a:xfrm>
              <a:off x="88900" y="114300"/>
              <a:ext cx="76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a:solidFill>
                    <a:schemeClr val="tx1"/>
                  </a:solidFill>
                  <a:latin typeface="Calibri" panose="020F0502020204030204" pitchFamily="34" charset="0"/>
                  <a:ea typeface="標楷體" panose="03000509000000000000" pitchFamily="65" charset="-120"/>
                </a:rPr>
                <a:t>仲裁</a:t>
              </a:r>
            </a:p>
          </p:txBody>
        </p:sp>
      </p:grpSp>
      <p:grpSp>
        <p:nvGrpSpPr>
          <p:cNvPr id="20509" name="Group 53">
            <a:extLst>
              <a:ext uri="{FF2B5EF4-FFF2-40B4-BE49-F238E27FC236}">
                <a16:creationId xmlns:a16="http://schemas.microsoft.com/office/drawing/2014/main" id="{6ACD15A1-07B5-4661-8FAA-2585C9CB535E}"/>
              </a:ext>
            </a:extLst>
          </p:cNvPr>
          <p:cNvGrpSpPr>
            <a:grpSpLocks/>
          </p:cNvGrpSpPr>
          <p:nvPr/>
        </p:nvGrpSpPr>
        <p:grpSpPr bwMode="auto">
          <a:xfrm>
            <a:off x="7142163" y="4370388"/>
            <a:ext cx="977900" cy="736600"/>
            <a:chOff x="0" y="0"/>
            <a:chExt cx="977900" cy="736600"/>
          </a:xfrm>
        </p:grpSpPr>
        <p:grpSp>
          <p:nvGrpSpPr>
            <p:cNvPr id="20516" name="Group 54">
              <a:extLst>
                <a:ext uri="{FF2B5EF4-FFF2-40B4-BE49-F238E27FC236}">
                  <a16:creationId xmlns:a16="http://schemas.microsoft.com/office/drawing/2014/main" id="{E8ADCE56-F642-49F7-BE2A-424701C2C682}"/>
                </a:ext>
              </a:extLst>
            </p:cNvPr>
            <p:cNvGrpSpPr>
              <a:grpSpLocks/>
            </p:cNvGrpSpPr>
            <p:nvPr/>
          </p:nvGrpSpPr>
          <p:grpSpPr bwMode="auto">
            <a:xfrm>
              <a:off x="-33020" y="-30988"/>
              <a:ext cx="1036320" cy="792480"/>
              <a:chOff x="0" y="0"/>
              <a:chExt cx="1036320" cy="792480"/>
            </a:xfrm>
          </p:grpSpPr>
          <p:pic>
            <p:nvPicPr>
              <p:cNvPr id="20518" name="橢圓 55">
                <a:extLst>
                  <a:ext uri="{FF2B5EF4-FFF2-40B4-BE49-F238E27FC236}">
                    <a16:creationId xmlns:a16="http://schemas.microsoft.com/office/drawing/2014/main" id="{54072AB7-EB3A-4F17-B0BF-D3B302B242E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36320"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Text Box 56">
                <a:extLst>
                  <a:ext uri="{FF2B5EF4-FFF2-40B4-BE49-F238E27FC236}">
                    <a16:creationId xmlns:a16="http://schemas.microsoft.com/office/drawing/2014/main" id="{0F8DDB8C-3034-476C-A636-BFF35A1EA635}"/>
                  </a:ext>
                </a:extLst>
              </p:cNvPr>
              <p:cNvSpPr txBox="1">
                <a:spLocks noChangeArrowheads="1"/>
              </p:cNvSpPr>
              <p:nvPr/>
            </p:nvSpPr>
            <p:spPr bwMode="auto">
              <a:xfrm>
                <a:off x="176230" y="138860"/>
                <a:ext cx="691480" cy="52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sp>
          <p:nvSpPr>
            <p:cNvPr id="20517" name="文字方塊 56">
              <a:extLst>
                <a:ext uri="{FF2B5EF4-FFF2-40B4-BE49-F238E27FC236}">
                  <a16:creationId xmlns:a16="http://schemas.microsoft.com/office/drawing/2014/main" id="{AE09B38C-D78F-440E-BD98-AA6952CEED90}"/>
                </a:ext>
              </a:extLst>
            </p:cNvPr>
            <p:cNvSpPr txBox="1">
              <a:spLocks noChangeArrowheads="1"/>
            </p:cNvSpPr>
            <p:nvPr/>
          </p:nvSpPr>
          <p:spPr bwMode="auto">
            <a:xfrm>
              <a:off x="88900" y="114300"/>
              <a:ext cx="76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a:solidFill>
                    <a:schemeClr val="tx1"/>
                  </a:solidFill>
                  <a:latin typeface="Calibri" panose="020F0502020204030204" pitchFamily="34" charset="0"/>
                  <a:ea typeface="標楷體" panose="03000509000000000000" pitchFamily="65" charset="-120"/>
                </a:rPr>
                <a:t>申訴</a:t>
              </a:r>
            </a:p>
          </p:txBody>
        </p:sp>
      </p:grpSp>
      <p:grpSp>
        <p:nvGrpSpPr>
          <p:cNvPr id="20510" name="Group 58">
            <a:extLst>
              <a:ext uri="{FF2B5EF4-FFF2-40B4-BE49-F238E27FC236}">
                <a16:creationId xmlns:a16="http://schemas.microsoft.com/office/drawing/2014/main" id="{C8459819-B56B-4990-9FA2-5C39FC9510EA}"/>
              </a:ext>
            </a:extLst>
          </p:cNvPr>
          <p:cNvGrpSpPr>
            <a:grpSpLocks/>
          </p:cNvGrpSpPr>
          <p:nvPr/>
        </p:nvGrpSpPr>
        <p:grpSpPr bwMode="auto">
          <a:xfrm>
            <a:off x="6608763" y="5576888"/>
            <a:ext cx="977900" cy="736600"/>
            <a:chOff x="0" y="0"/>
            <a:chExt cx="977900" cy="736600"/>
          </a:xfrm>
        </p:grpSpPr>
        <p:grpSp>
          <p:nvGrpSpPr>
            <p:cNvPr id="20512" name="Group 59">
              <a:extLst>
                <a:ext uri="{FF2B5EF4-FFF2-40B4-BE49-F238E27FC236}">
                  <a16:creationId xmlns:a16="http://schemas.microsoft.com/office/drawing/2014/main" id="{FF89D014-46B9-4AC2-A3C4-F807F60055B4}"/>
                </a:ext>
              </a:extLst>
            </p:cNvPr>
            <p:cNvGrpSpPr>
              <a:grpSpLocks/>
            </p:cNvGrpSpPr>
            <p:nvPr/>
          </p:nvGrpSpPr>
          <p:grpSpPr bwMode="auto">
            <a:xfrm>
              <a:off x="-29972" y="-30480"/>
              <a:ext cx="1030224" cy="792480"/>
              <a:chOff x="0" y="0"/>
              <a:chExt cx="1030224" cy="792480"/>
            </a:xfrm>
          </p:grpSpPr>
          <p:pic>
            <p:nvPicPr>
              <p:cNvPr id="20514" name="橢圓 58">
                <a:extLst>
                  <a:ext uri="{FF2B5EF4-FFF2-40B4-BE49-F238E27FC236}">
                    <a16:creationId xmlns:a16="http://schemas.microsoft.com/office/drawing/2014/main" id="{6C91C16C-AF25-40FD-8C0E-5BBC7E79093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0224"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5" name="Text Box 61">
                <a:extLst>
                  <a:ext uri="{FF2B5EF4-FFF2-40B4-BE49-F238E27FC236}">
                    <a16:creationId xmlns:a16="http://schemas.microsoft.com/office/drawing/2014/main" id="{C3E42C95-85BF-422B-B302-823AC84C799E}"/>
                  </a:ext>
                </a:extLst>
              </p:cNvPr>
              <p:cNvSpPr txBox="1">
                <a:spLocks noChangeArrowheads="1"/>
              </p:cNvSpPr>
              <p:nvPr/>
            </p:nvSpPr>
            <p:spPr bwMode="auto">
              <a:xfrm>
                <a:off x="173182" y="138352"/>
                <a:ext cx="691480" cy="52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grpSp>
        <p:sp>
          <p:nvSpPr>
            <p:cNvPr id="20513" name="文字方塊 59">
              <a:extLst>
                <a:ext uri="{FF2B5EF4-FFF2-40B4-BE49-F238E27FC236}">
                  <a16:creationId xmlns:a16="http://schemas.microsoft.com/office/drawing/2014/main" id="{6ED607ED-C9AA-43A4-8F14-AB0AD516E7DC}"/>
                </a:ext>
              </a:extLst>
            </p:cNvPr>
            <p:cNvSpPr txBox="1">
              <a:spLocks noChangeArrowheads="1"/>
            </p:cNvSpPr>
            <p:nvPr/>
          </p:nvSpPr>
          <p:spPr bwMode="auto">
            <a:xfrm>
              <a:off x="88900" y="114300"/>
              <a:ext cx="76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200">
                  <a:solidFill>
                    <a:schemeClr val="tx1"/>
                  </a:solidFill>
                  <a:latin typeface="Calibri" panose="020F0502020204030204" pitchFamily="34" charset="0"/>
                  <a:ea typeface="標楷體" panose="03000509000000000000" pitchFamily="65" charset="-120"/>
                </a:rPr>
                <a:t>異常</a:t>
              </a:r>
            </a:p>
          </p:txBody>
        </p:sp>
      </p:grpSp>
      <p:sp>
        <p:nvSpPr>
          <p:cNvPr id="20511" name="文字方塊 63">
            <a:extLst>
              <a:ext uri="{FF2B5EF4-FFF2-40B4-BE49-F238E27FC236}">
                <a16:creationId xmlns:a16="http://schemas.microsoft.com/office/drawing/2014/main" id="{FA9F6330-9E40-4521-94D0-38D530FB0A79}"/>
              </a:ext>
            </a:extLst>
          </p:cNvPr>
          <p:cNvSpPr txBox="1">
            <a:spLocks noChangeArrowheads="1"/>
          </p:cNvSpPr>
          <p:nvPr/>
        </p:nvSpPr>
        <p:spPr bwMode="auto">
          <a:xfrm>
            <a:off x="6338888" y="3722688"/>
            <a:ext cx="2501900" cy="498475"/>
          </a:xfrm>
          <a:prstGeom prst="rect">
            <a:avLst/>
          </a:prstGeom>
          <a:solidFill>
            <a:srgbClr val="FF99CC"/>
          </a:solidFill>
          <a:ln w="9525">
            <a:solidFill>
              <a:schemeClr val="tx1"/>
            </a:solidFill>
            <a:miter lim="800000"/>
            <a:headEnd/>
            <a:tailEnd/>
          </a:ln>
        </p:spPr>
        <p:txBody>
          <a:bodyPr lIns="90170" tIns="46990" rIns="90170" bIns="46990">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不得核准不派員</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圓角矩形 44">
            <a:extLst>
              <a:ext uri="{FF2B5EF4-FFF2-40B4-BE49-F238E27FC236}">
                <a16:creationId xmlns:a16="http://schemas.microsoft.com/office/drawing/2014/main" id="{92116DE6-130F-4B0A-A2BA-8913A7529588}"/>
              </a:ext>
            </a:extLst>
          </p:cNvPr>
          <p:cNvSpPr>
            <a:spLocks noChangeArrowheads="1"/>
          </p:cNvSpPr>
          <p:nvPr/>
        </p:nvSpPr>
        <p:spPr bwMode="auto">
          <a:xfrm>
            <a:off x="1090613" y="1123950"/>
            <a:ext cx="7048500" cy="5346700"/>
          </a:xfrm>
          <a:prstGeom prst="roundRect">
            <a:avLst>
              <a:gd name="adj" fmla="val 16667"/>
            </a:avLst>
          </a:prstGeom>
          <a:solidFill>
            <a:srgbClr val="FFFFCC"/>
          </a:solidFill>
          <a:ln w="25400">
            <a:solidFill>
              <a:srgbClr val="00956F"/>
            </a:solidFill>
            <a:round/>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2531" name="Text Box 79">
            <a:extLst>
              <a:ext uri="{FF2B5EF4-FFF2-40B4-BE49-F238E27FC236}">
                <a16:creationId xmlns:a16="http://schemas.microsoft.com/office/drawing/2014/main" id="{D2AE88F2-DBB3-4ABE-AA55-8D680E4DCE0C}"/>
              </a:ext>
            </a:extLst>
          </p:cNvPr>
          <p:cNvSpPr txBox="1">
            <a:spLocks noChangeArrowheads="1"/>
          </p:cNvSpPr>
          <p:nvPr/>
        </p:nvSpPr>
        <p:spPr bwMode="auto">
          <a:xfrm>
            <a:off x="4268788" y="5268913"/>
            <a:ext cx="3352800" cy="10318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經政府機關或公正第三人查驗，並有相關規格、品質、數量之證明文書供驗收</a:t>
            </a:r>
          </a:p>
        </p:txBody>
      </p:sp>
      <p:sp>
        <p:nvSpPr>
          <p:cNvPr id="22532" name="文字方塊 29">
            <a:extLst>
              <a:ext uri="{FF2B5EF4-FFF2-40B4-BE49-F238E27FC236}">
                <a16:creationId xmlns:a16="http://schemas.microsoft.com/office/drawing/2014/main" id="{6F91AC56-1918-496B-90AD-4BADFE95B9E0}"/>
              </a:ext>
            </a:extLst>
          </p:cNvPr>
          <p:cNvSpPr txBox="1">
            <a:spLocks noChangeArrowheads="1"/>
          </p:cNvSpPr>
          <p:nvPr/>
        </p:nvSpPr>
        <p:spPr bwMode="auto">
          <a:xfrm>
            <a:off x="4257675" y="4086225"/>
            <a:ext cx="3378200" cy="1031875"/>
          </a:xfrm>
          <a:prstGeom prst="rect">
            <a:avLst/>
          </a:prstGeom>
          <a:solidFill>
            <a:srgbClr val="FFCCFF"/>
          </a:solidFill>
          <a:ln w="25400">
            <a:solidFill>
              <a:srgbClr val="FF0000"/>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以書面或電子化方式進行開比議決驗，以會簽主（會）計及有關單位方式處理</a:t>
            </a:r>
          </a:p>
        </p:txBody>
      </p:sp>
      <p:sp>
        <p:nvSpPr>
          <p:cNvPr id="22533" name="文字方塊 30">
            <a:extLst>
              <a:ext uri="{FF2B5EF4-FFF2-40B4-BE49-F238E27FC236}">
                <a16:creationId xmlns:a16="http://schemas.microsoft.com/office/drawing/2014/main" id="{64C6626C-836F-4BDA-AE6F-9E479F64D661}"/>
              </a:ext>
            </a:extLst>
          </p:cNvPr>
          <p:cNvSpPr txBox="1">
            <a:spLocks noChangeArrowheads="1"/>
          </p:cNvSpPr>
          <p:nvPr/>
        </p:nvSpPr>
        <p:spPr bwMode="auto">
          <a:xfrm>
            <a:off x="1525588" y="2570163"/>
            <a:ext cx="2565400" cy="7270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已洽請代辦機關之類似單位代辦監辦</a:t>
            </a:r>
          </a:p>
        </p:txBody>
      </p:sp>
      <p:sp>
        <p:nvSpPr>
          <p:cNvPr id="22534" name="文字方塊 31">
            <a:extLst>
              <a:ext uri="{FF2B5EF4-FFF2-40B4-BE49-F238E27FC236}">
                <a16:creationId xmlns:a16="http://schemas.microsoft.com/office/drawing/2014/main" id="{0E5B82F0-9889-41ED-92F4-E3A7445C2832}"/>
              </a:ext>
            </a:extLst>
          </p:cNvPr>
          <p:cNvSpPr txBox="1">
            <a:spLocks noChangeArrowheads="1"/>
          </p:cNvSpPr>
          <p:nvPr/>
        </p:nvSpPr>
        <p:spPr bwMode="auto">
          <a:xfrm>
            <a:off x="1525588" y="1643063"/>
            <a:ext cx="2552700" cy="7270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未設主（會）計單位及有關單位</a:t>
            </a:r>
          </a:p>
        </p:txBody>
      </p:sp>
      <p:sp>
        <p:nvSpPr>
          <p:cNvPr id="22535" name="文字方塊 32">
            <a:extLst>
              <a:ext uri="{FF2B5EF4-FFF2-40B4-BE49-F238E27FC236}">
                <a16:creationId xmlns:a16="http://schemas.microsoft.com/office/drawing/2014/main" id="{5BE2646B-D769-40F4-91DF-9DB2478653C0}"/>
              </a:ext>
            </a:extLst>
          </p:cNvPr>
          <p:cNvSpPr txBox="1">
            <a:spLocks noChangeArrowheads="1"/>
          </p:cNvSpPr>
          <p:nvPr/>
        </p:nvSpPr>
        <p:spPr bwMode="auto">
          <a:xfrm>
            <a:off x="1500188" y="3459163"/>
            <a:ext cx="2590800" cy="7270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重複性採購，同年度已有監辦前例</a:t>
            </a:r>
          </a:p>
        </p:txBody>
      </p:sp>
      <p:sp>
        <p:nvSpPr>
          <p:cNvPr id="22536" name="文字方塊 33">
            <a:extLst>
              <a:ext uri="{FF2B5EF4-FFF2-40B4-BE49-F238E27FC236}">
                <a16:creationId xmlns:a16="http://schemas.microsoft.com/office/drawing/2014/main" id="{4784321F-8540-4F2F-92F4-1CE5C28042E1}"/>
              </a:ext>
            </a:extLst>
          </p:cNvPr>
          <p:cNvSpPr txBox="1">
            <a:spLocks noChangeArrowheads="1"/>
          </p:cNvSpPr>
          <p:nvPr/>
        </p:nvSpPr>
        <p:spPr bwMode="auto">
          <a:xfrm>
            <a:off x="4268788" y="1239838"/>
            <a:ext cx="3378200" cy="7270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FF"/>
                </a:solidFill>
                <a:latin typeface="標楷體" panose="03000509000000000000" pitchFamily="65" charset="-120"/>
                <a:ea typeface="標楷體" panose="03000509000000000000" pitchFamily="65" charset="-120"/>
              </a:rPr>
              <a:t>重要公務需處理或地區偏遠，無人可供分派</a:t>
            </a:r>
          </a:p>
        </p:txBody>
      </p:sp>
      <p:sp>
        <p:nvSpPr>
          <p:cNvPr id="22537" name="文字方塊 35">
            <a:extLst>
              <a:ext uri="{FF2B5EF4-FFF2-40B4-BE49-F238E27FC236}">
                <a16:creationId xmlns:a16="http://schemas.microsoft.com/office/drawing/2014/main" id="{50780AA5-C357-48D3-9456-ABCF636A0B55}"/>
              </a:ext>
            </a:extLst>
          </p:cNvPr>
          <p:cNvSpPr txBox="1">
            <a:spLocks noChangeArrowheads="1"/>
          </p:cNvSpPr>
          <p:nvPr/>
        </p:nvSpPr>
        <p:spPr bwMode="auto">
          <a:xfrm>
            <a:off x="1512888" y="5275263"/>
            <a:ext cx="2603500" cy="7270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不可遇見之突發事故，無法監辦</a:t>
            </a:r>
          </a:p>
        </p:txBody>
      </p:sp>
      <p:sp>
        <p:nvSpPr>
          <p:cNvPr id="22538" name="文字方塊 36">
            <a:extLst>
              <a:ext uri="{FF2B5EF4-FFF2-40B4-BE49-F238E27FC236}">
                <a16:creationId xmlns:a16="http://schemas.microsoft.com/office/drawing/2014/main" id="{7329ED9F-21DB-44A8-A2D6-A13221FFFC83}"/>
              </a:ext>
            </a:extLst>
          </p:cNvPr>
          <p:cNvSpPr txBox="1">
            <a:spLocks noChangeArrowheads="1"/>
          </p:cNvSpPr>
          <p:nvPr/>
        </p:nvSpPr>
        <p:spPr bwMode="auto">
          <a:xfrm>
            <a:off x="1487488" y="4373563"/>
            <a:ext cx="2616200" cy="757237"/>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招標結果流標</a:t>
            </a:r>
            <a:r>
              <a:rPr lang="zh-TW" altLang="en-US" sz="2200" b="0">
                <a:solidFill>
                  <a:schemeClr val="tx1"/>
                </a:solidFill>
                <a:latin typeface="Calibri" panose="020F0502020204030204" pitchFamily="34" charset="0"/>
                <a:ea typeface="標楷體" panose="03000509000000000000" pitchFamily="65" charset="-120"/>
              </a:rPr>
              <a:t>、</a:t>
            </a:r>
            <a:r>
              <a:rPr lang="zh-TW" altLang="en-US" sz="2000" b="0">
                <a:solidFill>
                  <a:srgbClr val="000000"/>
                </a:solidFill>
                <a:latin typeface="標楷體" panose="03000509000000000000" pitchFamily="65" charset="-120"/>
                <a:ea typeface="標楷體" panose="03000509000000000000" pitchFamily="65" charset="-120"/>
              </a:rPr>
              <a:t>無減價之可能</a:t>
            </a:r>
          </a:p>
        </p:txBody>
      </p:sp>
      <p:sp>
        <p:nvSpPr>
          <p:cNvPr id="22539" name="文字方塊 37">
            <a:extLst>
              <a:ext uri="{FF2B5EF4-FFF2-40B4-BE49-F238E27FC236}">
                <a16:creationId xmlns:a16="http://schemas.microsoft.com/office/drawing/2014/main" id="{4AAC659C-C665-4A0C-93B3-C0CE751014B4}"/>
              </a:ext>
            </a:extLst>
          </p:cNvPr>
          <p:cNvSpPr txBox="1">
            <a:spLocks noChangeArrowheads="1"/>
          </p:cNvSpPr>
          <p:nvPr/>
        </p:nvSpPr>
        <p:spPr bwMode="auto">
          <a:xfrm>
            <a:off x="4268788" y="2060575"/>
            <a:ext cx="3365500" cy="10318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即買即用或自供應至使用之期間甚為短暫，實地監辦驗收有困難</a:t>
            </a:r>
          </a:p>
        </p:txBody>
      </p:sp>
      <p:sp>
        <p:nvSpPr>
          <p:cNvPr id="22540" name="文字方塊 38">
            <a:extLst>
              <a:ext uri="{FF2B5EF4-FFF2-40B4-BE49-F238E27FC236}">
                <a16:creationId xmlns:a16="http://schemas.microsoft.com/office/drawing/2014/main" id="{9C32DE56-E199-4C6D-B7EE-4D337BB07E0B}"/>
              </a:ext>
            </a:extLst>
          </p:cNvPr>
          <p:cNvSpPr txBox="1">
            <a:spLocks noChangeArrowheads="1"/>
          </p:cNvSpPr>
          <p:nvPr/>
        </p:nvSpPr>
        <p:spPr bwMode="auto">
          <a:xfrm>
            <a:off x="4257675" y="3214688"/>
            <a:ext cx="3378200" cy="7270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sz="2000" b="0">
                <a:solidFill>
                  <a:srgbClr val="000000"/>
                </a:solidFill>
                <a:latin typeface="標楷體" panose="03000509000000000000" pitchFamily="65" charset="-120"/>
                <a:ea typeface="標楷體" panose="03000509000000000000" pitchFamily="65" charset="-120"/>
              </a:rPr>
              <a:t>辦理分批或部分驗收，其驗收金額未達公告金額</a:t>
            </a:r>
          </a:p>
        </p:txBody>
      </p:sp>
      <p:sp>
        <p:nvSpPr>
          <p:cNvPr id="22541" name="文字方塊 16">
            <a:extLst>
              <a:ext uri="{FF2B5EF4-FFF2-40B4-BE49-F238E27FC236}">
                <a16:creationId xmlns:a16="http://schemas.microsoft.com/office/drawing/2014/main" id="{1A704605-0BD7-4094-AF7E-8C72F91CCA66}"/>
              </a:ext>
            </a:extLst>
          </p:cNvPr>
          <p:cNvSpPr txBox="1">
            <a:spLocks noChangeArrowheads="1"/>
          </p:cNvSpPr>
          <p:nvPr/>
        </p:nvSpPr>
        <p:spPr bwMode="auto">
          <a:xfrm>
            <a:off x="2408238" y="279400"/>
            <a:ext cx="440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Arial" panose="020B0604020202020204" pitchFamily="34" charset="0"/>
              <a:buNone/>
            </a:pPr>
            <a:r>
              <a:rPr lang="zh-TW" altLang="en-US" b="0" dirty="0">
                <a:solidFill>
                  <a:srgbClr val="000000"/>
                </a:solidFill>
                <a:latin typeface="標楷體" panose="03000509000000000000" pitchFamily="65" charset="-120"/>
                <a:ea typeface="標楷體" panose="03000509000000000000" pitchFamily="65" charset="-120"/>
                <a:cs typeface="華康談楷體W5"/>
              </a:rPr>
              <a:t>不派員監辦之特殊情形</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id="{77E4F270-8B0D-4DB4-88E7-29752659D3D5}"/>
              </a:ext>
            </a:extLst>
          </p:cNvPr>
          <p:cNvSpPr txBox="1">
            <a:spLocks noChangeArrowheads="1"/>
          </p:cNvSpPr>
          <p:nvPr/>
        </p:nvSpPr>
        <p:spPr bwMode="auto">
          <a:xfrm>
            <a:off x="517525" y="293688"/>
            <a:ext cx="8353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微軟正黑體" panose="020B0604030504040204" pitchFamily="34" charset="-120"/>
                <a:ea typeface="標楷體" panose="03000509000000000000" pitchFamily="65" charset="-120"/>
              </a:rPr>
              <a:t>查核金額以上之監辦</a:t>
            </a:r>
            <a:endParaRPr lang="zh-TW" altLang="en-US">
              <a:solidFill>
                <a:srgbClr val="FF0000"/>
              </a:solidFill>
              <a:latin typeface="Arial Narrow" panose="020B0606020202030204" pitchFamily="34" charset="0"/>
              <a:ea typeface="全真疊圓體"/>
              <a:cs typeface="全真疊圓體"/>
            </a:endParaRPr>
          </a:p>
        </p:txBody>
      </p:sp>
      <p:sp>
        <p:nvSpPr>
          <p:cNvPr id="24579" name="Text Box 9">
            <a:extLst>
              <a:ext uri="{FF2B5EF4-FFF2-40B4-BE49-F238E27FC236}">
                <a16:creationId xmlns:a16="http://schemas.microsoft.com/office/drawing/2014/main" id="{4E11F5BC-8BCE-4F15-A306-CA97AD056122}"/>
              </a:ext>
            </a:extLst>
          </p:cNvPr>
          <p:cNvSpPr txBox="1">
            <a:spLocks noChangeArrowheads="1"/>
          </p:cNvSpPr>
          <p:nvPr/>
        </p:nvSpPr>
        <p:spPr bwMode="auto">
          <a:xfrm>
            <a:off x="487363" y="1104900"/>
            <a:ext cx="8050212" cy="427038"/>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endParaRPr lang="zh-TW" altLang="en-US" sz="2200" b="0">
              <a:solidFill>
                <a:schemeClr val="tx1"/>
              </a:solidFill>
              <a:latin typeface="Calibri" panose="020F0502020204030204" pitchFamily="34" charset="0"/>
              <a:ea typeface="標楷體" panose="03000509000000000000" pitchFamily="65" charset="-120"/>
            </a:endParaRPr>
          </a:p>
        </p:txBody>
      </p:sp>
      <p:sp>
        <p:nvSpPr>
          <p:cNvPr id="24580" name="Text Box 10">
            <a:extLst>
              <a:ext uri="{FF2B5EF4-FFF2-40B4-BE49-F238E27FC236}">
                <a16:creationId xmlns:a16="http://schemas.microsoft.com/office/drawing/2014/main" id="{36860BCC-183B-4E14-9A6C-F45A6D897CCF}"/>
              </a:ext>
            </a:extLst>
          </p:cNvPr>
          <p:cNvSpPr txBox="1">
            <a:spLocks noChangeArrowheads="1"/>
          </p:cNvSpPr>
          <p:nvPr/>
        </p:nvSpPr>
        <p:spPr bwMode="auto">
          <a:xfrm>
            <a:off x="582613" y="1066800"/>
            <a:ext cx="7897812" cy="5232400"/>
          </a:xfrm>
          <a:prstGeom prst="rect">
            <a:avLst/>
          </a:prstGeom>
          <a:noFill/>
          <a:ln>
            <a:noFill/>
          </a:ln>
          <a:effectLst>
            <a:prstShdw prst="shdw17" dist="17961" dir="2700000">
              <a:srgbClr val="00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上級機關派員監辦</a:t>
            </a:r>
            <a:r>
              <a:rPr lang="en-US" altLang="zh-TW" sz="2800" b="0" dirty="0">
                <a:solidFill>
                  <a:schemeClr val="tx1"/>
                </a:solidFill>
                <a:latin typeface="標楷體" panose="03000509000000000000" pitchFamily="65" charset="-120"/>
                <a:ea typeface="標楷體" panose="03000509000000000000" pitchFamily="65" charset="-120"/>
              </a:rPr>
              <a:t>(</a:t>
            </a:r>
            <a:r>
              <a:rPr lang="zh-TW" altLang="en-US" sz="2800" b="0" dirty="0">
                <a:solidFill>
                  <a:schemeClr val="tx1"/>
                </a:solidFill>
                <a:latin typeface="標楷體" panose="03000509000000000000" pitchFamily="65" charset="-120"/>
                <a:ea typeface="標楷體" panose="03000509000000000000" pitchFamily="65" charset="-120"/>
              </a:rPr>
              <a:t>採</a:t>
            </a:r>
            <a:r>
              <a:rPr lang="en-US" altLang="zh-TW" sz="2800" b="0" dirty="0">
                <a:solidFill>
                  <a:schemeClr val="tx1"/>
                </a:solidFill>
                <a:latin typeface="標楷體" panose="03000509000000000000" pitchFamily="65" charset="-120"/>
                <a:ea typeface="標楷體" panose="03000509000000000000" pitchFamily="65" charset="-120"/>
              </a:rPr>
              <a:t>12)</a:t>
            </a:r>
            <a:endParaRPr lang="zh-TW" altLang="en-US" sz="2800" b="0" dirty="0">
              <a:solidFill>
                <a:schemeClr val="tx1"/>
              </a:solidFill>
              <a:latin typeface="標楷體" panose="03000509000000000000" pitchFamily="65" charset="-120"/>
              <a:ea typeface="標楷體" panose="03000509000000000000" pitchFamily="65" charset="-120"/>
            </a:endParaRPr>
          </a:p>
          <a:p>
            <a:pPr eaLnBrk="1" hangingPunct="1">
              <a:lnSpc>
                <a:spcPct val="105000"/>
              </a:lnSpc>
              <a:spcBef>
                <a:spcPct val="0"/>
              </a:spcBef>
              <a:buFont typeface="Arial" panose="020B0604020202020204" pitchFamily="34" charset="0"/>
              <a:buNone/>
            </a:pPr>
            <a:r>
              <a:rPr lang="en-US" altLang="zh-TW" sz="2600" b="0" dirty="0">
                <a:solidFill>
                  <a:schemeClr val="tx1"/>
                </a:solidFill>
                <a:latin typeface="標楷體" panose="03000509000000000000" pitchFamily="65" charset="-120"/>
                <a:ea typeface="標楷體" panose="03000509000000000000" pitchFamily="65" charset="-120"/>
              </a:rPr>
              <a:t> &gt;</a:t>
            </a:r>
            <a:r>
              <a:rPr lang="zh-TW" altLang="en-US" sz="2600" b="0" dirty="0">
                <a:solidFill>
                  <a:schemeClr val="tx1"/>
                </a:solidFill>
                <a:latin typeface="標楷體" panose="03000509000000000000" pitchFamily="65" charset="-120"/>
                <a:ea typeface="標楷體" panose="03000509000000000000" pitchFamily="65" charset="-120"/>
              </a:rPr>
              <a:t>機關辦理查核金額以上採購之開標、比價、議價、</a:t>
            </a:r>
          </a:p>
          <a:p>
            <a:pPr algn="just" eaLnBrk="1" hangingPunct="1">
              <a:lnSpc>
                <a:spcPct val="105000"/>
              </a:lnSpc>
              <a:spcBef>
                <a:spcPct val="0"/>
              </a:spcBef>
              <a:buFont typeface="Arial" panose="020B0604020202020204" pitchFamily="34" charset="0"/>
              <a:buNone/>
            </a:pPr>
            <a:r>
              <a:rPr lang="zh-TW" altLang="en-US" sz="2600" b="0" dirty="0">
                <a:solidFill>
                  <a:schemeClr val="tx1"/>
                </a:solidFill>
                <a:latin typeface="標楷體" panose="03000509000000000000" pitchFamily="65" charset="-120"/>
                <a:ea typeface="標楷體" panose="03000509000000000000" pitchFamily="65" charset="-120"/>
              </a:rPr>
              <a:t>  決標及</a:t>
            </a:r>
            <a:r>
              <a:rPr lang="zh-TW" altLang="en-US" sz="2600" b="0" dirty="0">
                <a:solidFill>
                  <a:srgbClr val="0000FF"/>
                </a:solidFill>
                <a:latin typeface="標楷體" panose="03000509000000000000" pitchFamily="65" charset="-120"/>
                <a:ea typeface="標楷體" panose="03000509000000000000" pitchFamily="65" charset="-120"/>
              </a:rPr>
              <a:t>驗收</a:t>
            </a:r>
            <a:r>
              <a:rPr lang="zh-TW" altLang="en-US" sz="2600" b="0" dirty="0">
                <a:solidFill>
                  <a:schemeClr val="tx1"/>
                </a:solidFill>
                <a:latin typeface="標楷體" panose="03000509000000000000" pitchFamily="65" charset="-120"/>
                <a:ea typeface="標楷體" panose="03000509000000000000" pitchFamily="65" charset="-120"/>
              </a:rPr>
              <a:t>時，</a:t>
            </a:r>
            <a:r>
              <a:rPr lang="zh-TW" altLang="en-US" sz="2600" b="0" dirty="0">
                <a:solidFill>
                  <a:srgbClr val="FF0000"/>
                </a:solidFill>
                <a:latin typeface="標楷體" panose="03000509000000000000" pitchFamily="65" charset="-120"/>
                <a:ea typeface="標楷體" panose="03000509000000000000" pitchFamily="65" charset="-120"/>
              </a:rPr>
              <a:t>應於規定期限內</a:t>
            </a:r>
            <a:r>
              <a:rPr lang="zh-TW" altLang="en-US" sz="2600" b="0" dirty="0">
                <a:solidFill>
                  <a:schemeClr val="tx1"/>
                </a:solidFill>
                <a:latin typeface="標楷體" panose="03000509000000000000" pitchFamily="65" charset="-120"/>
                <a:ea typeface="標楷體" panose="03000509000000000000" pitchFamily="65" charset="-120"/>
              </a:rPr>
              <a:t>，檢送相關文件報</a:t>
            </a:r>
          </a:p>
          <a:p>
            <a:pPr eaLnBrk="1" hangingPunct="1">
              <a:lnSpc>
                <a:spcPct val="105000"/>
              </a:lnSpc>
              <a:spcBef>
                <a:spcPct val="0"/>
              </a:spcBef>
              <a:buFont typeface="Arial" panose="020B0604020202020204" pitchFamily="34" charset="0"/>
              <a:buNone/>
            </a:pPr>
            <a:r>
              <a:rPr lang="zh-TW" altLang="en-US" sz="2600" b="0" dirty="0">
                <a:solidFill>
                  <a:schemeClr val="tx1"/>
                </a:solidFill>
                <a:latin typeface="標楷體" panose="03000509000000000000" pitchFamily="65" charset="-120"/>
                <a:ea typeface="標楷體" panose="03000509000000000000" pitchFamily="65" charset="-120"/>
              </a:rPr>
              <a:t>  請上級機關派員監辦；</a:t>
            </a:r>
            <a:r>
              <a:rPr lang="zh-TW" altLang="en-US" sz="2600" b="0" u="sng" dirty="0">
                <a:solidFill>
                  <a:srgbClr val="FF0000"/>
                </a:solidFill>
                <a:latin typeface="標楷體" panose="03000509000000000000" pitchFamily="65" charset="-120"/>
                <a:ea typeface="標楷體" panose="03000509000000000000" pitchFamily="65" charset="-120"/>
              </a:rPr>
              <a:t>上級機關得視事實需要訂定</a:t>
            </a:r>
          </a:p>
          <a:p>
            <a:pPr eaLnBrk="1" hangingPunct="1">
              <a:lnSpc>
                <a:spcPct val="105000"/>
              </a:lnSpc>
              <a:spcBef>
                <a:spcPct val="0"/>
              </a:spcBef>
              <a:buFont typeface="Arial" panose="020B0604020202020204" pitchFamily="34" charset="0"/>
              <a:buNone/>
            </a:pPr>
            <a:r>
              <a:rPr lang="zh-TW" altLang="en-US" sz="2600" b="0" dirty="0">
                <a:solidFill>
                  <a:srgbClr val="FF0000"/>
                </a:solidFill>
                <a:latin typeface="標楷體" panose="03000509000000000000" pitchFamily="65" charset="-120"/>
                <a:ea typeface="標楷體" panose="03000509000000000000" pitchFamily="65" charset="-120"/>
              </a:rPr>
              <a:t>  </a:t>
            </a:r>
            <a:r>
              <a:rPr lang="zh-TW" altLang="en-US" sz="2600" b="0" u="sng" dirty="0">
                <a:solidFill>
                  <a:srgbClr val="FF0000"/>
                </a:solidFill>
                <a:latin typeface="標楷體" panose="03000509000000000000" pitchFamily="65" charset="-120"/>
                <a:ea typeface="標楷體" panose="03000509000000000000" pitchFamily="65" charset="-120"/>
              </a:rPr>
              <a:t>授權條件，由機關自行辦理。</a:t>
            </a:r>
            <a:endParaRPr lang="en-US" altLang="zh-TW" sz="2600" b="0" u="sng" dirty="0">
              <a:solidFill>
                <a:srgbClr val="FF0000"/>
              </a:solidFill>
              <a:latin typeface="標楷體" panose="03000509000000000000" pitchFamily="65" charset="-120"/>
              <a:ea typeface="標楷體" panose="03000509000000000000" pitchFamily="65" charset="-120"/>
            </a:endParaRPr>
          </a:p>
          <a:p>
            <a:pPr eaLnBrk="1" hangingPunct="1">
              <a:lnSpc>
                <a:spcPct val="105000"/>
              </a:lnSpc>
              <a:spcBef>
                <a:spcPct val="0"/>
              </a:spcBef>
              <a:buFont typeface="Arial" panose="020B0604020202020204" pitchFamily="34" charset="0"/>
              <a:buNone/>
            </a:pPr>
            <a:r>
              <a:rPr lang="en-US" altLang="zh-TW" sz="2600" b="0" dirty="0">
                <a:solidFill>
                  <a:schemeClr val="tx1"/>
                </a:solidFill>
                <a:latin typeface="標楷體" panose="03000509000000000000" pitchFamily="65" charset="-120"/>
                <a:ea typeface="標楷體" panose="03000509000000000000" pitchFamily="65" charset="-120"/>
              </a:rPr>
              <a:t> &gt;</a:t>
            </a:r>
            <a:r>
              <a:rPr lang="zh-TW" altLang="en-US" sz="2600" b="0" dirty="0">
                <a:solidFill>
                  <a:schemeClr val="tx1"/>
                </a:solidFill>
                <a:latin typeface="標楷體" panose="03000509000000000000" pitchFamily="65" charset="-120"/>
                <a:ea typeface="標楷體" panose="03000509000000000000" pitchFamily="65" charset="-120"/>
              </a:rPr>
              <a:t>機關辦理未達查核金額之採購，其決標金額達查核</a:t>
            </a:r>
          </a:p>
          <a:p>
            <a:pPr eaLnBrk="1" hangingPunct="1">
              <a:lnSpc>
                <a:spcPct val="105000"/>
              </a:lnSpc>
              <a:spcBef>
                <a:spcPct val="0"/>
              </a:spcBef>
              <a:buFont typeface="Arial" panose="020B0604020202020204" pitchFamily="34" charset="0"/>
              <a:buNone/>
            </a:pPr>
            <a:r>
              <a:rPr lang="zh-TW" altLang="en-US" sz="2600" b="0" dirty="0">
                <a:solidFill>
                  <a:schemeClr val="tx1"/>
                </a:solidFill>
                <a:latin typeface="標楷體" panose="03000509000000000000" pitchFamily="65" charset="-120"/>
                <a:ea typeface="標楷體" panose="03000509000000000000" pitchFamily="65" charset="-120"/>
              </a:rPr>
              <a:t>  金額者，或</a:t>
            </a:r>
            <a:r>
              <a:rPr lang="zh-TW" altLang="en-US" sz="2600" b="0" dirty="0">
                <a:solidFill>
                  <a:srgbClr val="FF0000"/>
                </a:solidFill>
                <a:latin typeface="標楷體" panose="03000509000000000000" pitchFamily="65" charset="-120"/>
                <a:ea typeface="標楷體" panose="03000509000000000000" pitchFamily="65" charset="-120"/>
              </a:rPr>
              <a:t>契約變更後其金額達查核金額者，機關</a:t>
            </a:r>
          </a:p>
          <a:p>
            <a:pPr eaLnBrk="1" hangingPunct="1">
              <a:lnSpc>
                <a:spcPct val="105000"/>
              </a:lnSpc>
              <a:spcBef>
                <a:spcPct val="0"/>
              </a:spcBef>
              <a:buFont typeface="Arial" panose="020B0604020202020204" pitchFamily="34" charset="0"/>
              <a:buNone/>
            </a:pPr>
            <a:r>
              <a:rPr lang="zh-TW" altLang="en-US" sz="2600" b="0" dirty="0">
                <a:solidFill>
                  <a:srgbClr val="FF0000"/>
                </a:solidFill>
                <a:latin typeface="標楷體" panose="03000509000000000000" pitchFamily="65" charset="-120"/>
                <a:ea typeface="標楷體" panose="03000509000000000000" pitchFamily="65" charset="-120"/>
              </a:rPr>
              <a:t>  應補具相關文件</a:t>
            </a:r>
            <a:r>
              <a:rPr lang="zh-TW" altLang="en-US" sz="2600" b="0" dirty="0">
                <a:solidFill>
                  <a:srgbClr val="0066FF"/>
                </a:solidFill>
                <a:latin typeface="標楷體" panose="03000509000000000000" pitchFamily="65" charset="-120"/>
                <a:ea typeface="標楷體" panose="03000509000000000000" pitchFamily="65" charset="-120"/>
              </a:rPr>
              <a:t>送上級機關備查。</a:t>
            </a:r>
            <a:endParaRPr lang="en-US" altLang="zh-TW" sz="2600" b="0" dirty="0">
              <a:solidFill>
                <a:srgbClr val="0066FF"/>
              </a:solidFill>
              <a:latin typeface="標楷體" panose="03000509000000000000" pitchFamily="65" charset="-120"/>
              <a:ea typeface="標楷體" panose="03000509000000000000" pitchFamily="65" charset="-120"/>
            </a:endParaRPr>
          </a:p>
          <a:p>
            <a:pPr eaLnBrk="1" hangingPunct="1">
              <a:lnSpc>
                <a:spcPct val="105000"/>
              </a:lnSpc>
              <a:spcBef>
                <a:spcPct val="0"/>
              </a:spcBef>
              <a:buClr>
                <a:srgbClr val="CC3300"/>
              </a:buClr>
              <a:buFont typeface="Wingdings" panose="05000000000000000000" pitchFamily="2" charset="2"/>
              <a:buChar char="Ø"/>
            </a:pPr>
            <a:r>
              <a:rPr lang="zh-TW" altLang="en-US" sz="2800" b="0" dirty="0">
                <a:solidFill>
                  <a:schemeClr val="tx1"/>
                </a:solidFill>
                <a:latin typeface="標楷體" panose="03000509000000000000" pitchFamily="65" charset="-120"/>
                <a:ea typeface="標楷體" panose="03000509000000000000" pitchFamily="65" charset="-120"/>
              </a:rPr>
              <a:t>上級機關得斟酌金額、地區或其他特殊情形，</a:t>
            </a:r>
          </a:p>
          <a:p>
            <a:pPr eaLnBrk="1" hangingPunct="1">
              <a:lnSpc>
                <a:spcPct val="105000"/>
              </a:lnSpc>
              <a:spcBef>
                <a:spcPct val="0"/>
              </a:spcBef>
              <a:buFont typeface="Arial" panose="020B0604020202020204" pitchFamily="34" charset="0"/>
              <a:buNone/>
            </a:pPr>
            <a:r>
              <a:rPr lang="zh-TW" altLang="en-US" sz="2800" b="0" dirty="0">
                <a:solidFill>
                  <a:schemeClr val="tx1"/>
                </a:solidFill>
                <a:latin typeface="標楷體" panose="03000509000000000000" pitchFamily="65" charset="-120"/>
                <a:ea typeface="標楷體" panose="03000509000000000000" pitchFamily="65" charset="-120"/>
              </a:rPr>
              <a:t>  決定應否派員監辦。其未派員監辦者，應事先</a:t>
            </a:r>
          </a:p>
          <a:p>
            <a:pPr eaLnBrk="1" hangingPunct="1">
              <a:lnSpc>
                <a:spcPct val="105000"/>
              </a:lnSpc>
              <a:spcBef>
                <a:spcPct val="0"/>
              </a:spcBef>
              <a:buFont typeface="Arial" panose="020B0604020202020204" pitchFamily="34" charset="0"/>
              <a:buNone/>
            </a:pPr>
            <a:r>
              <a:rPr lang="zh-TW" altLang="en-US" sz="2800" b="0" dirty="0">
                <a:solidFill>
                  <a:schemeClr val="tx1"/>
                </a:solidFill>
                <a:latin typeface="標楷體" panose="03000509000000000000" pitchFamily="65" charset="-120"/>
                <a:ea typeface="標楷體" panose="03000509000000000000" pitchFamily="65" charset="-120"/>
              </a:rPr>
              <a:t>  通知機關自行依法辦理</a:t>
            </a:r>
            <a:r>
              <a:rPr lang="zh-TW" altLang="en-US" sz="2200" b="0" dirty="0">
                <a:solidFill>
                  <a:schemeClr val="tx1"/>
                </a:solidFill>
                <a:latin typeface="標楷體" panose="03000509000000000000" pitchFamily="65" charset="-120"/>
                <a:ea typeface="標楷體" panose="03000509000000000000" pitchFamily="65" charset="-120"/>
              </a:rPr>
              <a:t>。</a:t>
            </a:r>
            <a:r>
              <a:rPr lang="en-US" altLang="zh-TW" sz="2800" b="0" dirty="0">
                <a:solidFill>
                  <a:schemeClr val="tx1"/>
                </a:solidFill>
                <a:latin typeface="標楷體" panose="03000509000000000000" pitchFamily="65" charset="-120"/>
                <a:ea typeface="標楷體" panose="03000509000000000000" pitchFamily="65" charset="-120"/>
              </a:rPr>
              <a:t>(</a:t>
            </a:r>
            <a:r>
              <a:rPr lang="zh-TW" altLang="en-US" sz="2800" b="0" dirty="0">
                <a:solidFill>
                  <a:schemeClr val="tx1"/>
                </a:solidFill>
                <a:latin typeface="標楷體" panose="03000509000000000000" pitchFamily="65" charset="-120"/>
                <a:ea typeface="標楷體" panose="03000509000000000000" pitchFamily="65" charset="-120"/>
              </a:rPr>
              <a:t>細</a:t>
            </a:r>
            <a:r>
              <a:rPr lang="en-US" altLang="zh-TW" sz="2800" b="0" dirty="0">
                <a:solidFill>
                  <a:schemeClr val="tx1"/>
                </a:solidFill>
                <a:latin typeface="標楷體" panose="03000509000000000000" pitchFamily="65" charset="-120"/>
                <a:ea typeface="標楷體" panose="03000509000000000000" pitchFamily="65" charset="-120"/>
              </a:rPr>
              <a:t>10)</a:t>
            </a:r>
          </a:p>
          <a:p>
            <a:pPr eaLnBrk="1" hangingPunct="1">
              <a:lnSpc>
                <a:spcPct val="100000"/>
              </a:lnSpc>
              <a:spcBef>
                <a:spcPct val="0"/>
              </a:spcBef>
              <a:buFont typeface="Arial" panose="020B0604020202020204" pitchFamily="34" charset="0"/>
              <a:buNone/>
            </a:pPr>
            <a:endParaRPr lang="zh-TW" altLang="en-US" sz="2800" b="0" dirty="0">
              <a:solidFill>
                <a:schemeClr val="tx1"/>
              </a:solidFill>
              <a:latin typeface="標楷體" panose="03000509000000000000" pitchFamily="65" charset="-120"/>
              <a:ea typeface="標楷體" panose="03000509000000000000" pitchFamily="65" charset="-120"/>
            </a:endParaRPr>
          </a:p>
        </p:txBody>
      </p:sp>
      <p:sp>
        <p:nvSpPr>
          <p:cNvPr id="24581" name="Text Box 9">
            <a:extLst>
              <a:ext uri="{FF2B5EF4-FFF2-40B4-BE49-F238E27FC236}">
                <a16:creationId xmlns:a16="http://schemas.microsoft.com/office/drawing/2014/main" id="{8629654E-9C3F-4D1C-8544-25DB87FBB2B0}"/>
              </a:ext>
            </a:extLst>
          </p:cNvPr>
          <p:cNvSpPr txBox="1">
            <a:spLocks noChangeArrowheads="1"/>
          </p:cNvSpPr>
          <p:nvPr/>
        </p:nvSpPr>
        <p:spPr bwMode="auto">
          <a:xfrm>
            <a:off x="2116931" y="5832475"/>
            <a:ext cx="5154612" cy="466725"/>
          </a:xfrm>
          <a:prstGeom prst="rect">
            <a:avLst/>
          </a:prstGeom>
          <a:solidFill>
            <a:srgbClr val="FFFF99"/>
          </a:solidFill>
          <a:ln w="9525">
            <a:solidFill>
              <a:srgbClr val="000000"/>
            </a:solidFill>
            <a:miter lim="800000"/>
            <a:headEnd/>
            <a:tailEnd/>
          </a:ln>
          <a:effectLst>
            <a:prstShdw prst="shdw17" dist="17961" dir="2700000">
              <a:srgbClr val="000000"/>
            </a:prstShdw>
          </a:effec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400" b="0">
                <a:solidFill>
                  <a:schemeClr val="tx1"/>
                </a:solidFill>
                <a:latin typeface="Calibri" panose="020F0502020204030204" pitchFamily="34" charset="0"/>
                <a:ea typeface="標楷體" panose="03000509000000000000" pitchFamily="65" charset="-120"/>
              </a:rPr>
              <a:t>Q:</a:t>
            </a:r>
            <a:r>
              <a:rPr lang="zh-TW" altLang="en-US" sz="2400" b="0">
                <a:solidFill>
                  <a:schemeClr val="tx1"/>
                </a:solidFill>
                <a:latin typeface="Calibri" panose="020F0502020204030204" pitchFamily="34" charset="0"/>
                <a:ea typeface="標楷體" panose="03000509000000000000" pitchFamily="65" charset="-120"/>
              </a:rPr>
              <a:t>辦理部分驗收時，是否需通知監辦</a:t>
            </a:r>
            <a:r>
              <a:rPr lang="en-US" altLang="zh-TW" sz="2400" b="0">
                <a:solidFill>
                  <a:schemeClr val="tx1"/>
                </a:solidFill>
                <a:latin typeface="Calibri" panose="020F0502020204030204" pitchFamily="34" charset="0"/>
                <a:ea typeface="標楷體" panose="03000509000000000000" pitchFamily="65" charset="-120"/>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966058BC-2FAA-4185-8360-38E24EEC641F}"/>
              </a:ext>
            </a:extLst>
          </p:cNvPr>
          <p:cNvSpPr txBox="1">
            <a:spLocks noChangeArrowheads="1"/>
          </p:cNvSpPr>
          <p:nvPr/>
        </p:nvSpPr>
        <p:spPr bwMode="auto">
          <a:xfrm>
            <a:off x="517525" y="293688"/>
            <a:ext cx="83534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890588">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defTabSz="890588">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defTabSz="890588">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defTabSz="890588">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defTabSz="890588"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0" lvl="1" algn="ctr">
              <a:spcBef>
                <a:spcPct val="0"/>
              </a:spcBef>
              <a:buFont typeface="Arial" panose="020B0604020202020204" pitchFamily="34" charset="0"/>
              <a:buNone/>
            </a:pPr>
            <a:r>
              <a:rPr lang="zh-TW" altLang="en-US" sz="3200">
                <a:solidFill>
                  <a:schemeClr val="tx1"/>
                </a:solidFill>
                <a:latin typeface="Times New Roman" panose="02020603050405020304" pitchFamily="18" charset="0"/>
                <a:ea typeface="標楷體" panose="03000509000000000000" pitchFamily="65" charset="-120"/>
              </a:rPr>
              <a:t>報請上級機關監辦期限</a:t>
            </a:r>
            <a:endParaRPr lang="en-US" altLang="zh-TW" sz="3200">
              <a:solidFill>
                <a:schemeClr val="tx1"/>
              </a:solidFill>
              <a:latin typeface="Times New Roman" panose="02020603050405020304" pitchFamily="18" charset="0"/>
              <a:ea typeface="標楷體" panose="03000509000000000000" pitchFamily="65" charset="-120"/>
            </a:endParaRPr>
          </a:p>
        </p:txBody>
      </p:sp>
      <p:sp>
        <p:nvSpPr>
          <p:cNvPr id="14340" name="Rectangle 3">
            <a:extLst>
              <a:ext uri="{FF2B5EF4-FFF2-40B4-BE49-F238E27FC236}">
                <a16:creationId xmlns:a16="http://schemas.microsoft.com/office/drawing/2014/main" id="{95745392-4EFF-4F2A-9C43-5ADEE1878451}"/>
              </a:ext>
            </a:extLst>
          </p:cNvPr>
          <p:cNvSpPr>
            <a:spLocks noChangeArrowheads="1"/>
          </p:cNvSpPr>
          <p:nvPr/>
        </p:nvSpPr>
        <p:spPr bwMode="auto">
          <a:xfrm>
            <a:off x="279400" y="1111250"/>
            <a:ext cx="8562975" cy="5187950"/>
          </a:xfrm>
          <a:prstGeom prst="rect">
            <a:avLst/>
          </a:prstGeom>
          <a:solidFill>
            <a:schemeClr val="bg1"/>
          </a:solidFill>
          <a:ln w="9525">
            <a:noFill/>
            <a:miter lim="800000"/>
            <a:headEnd/>
            <a:tailEnd/>
          </a:ln>
        </p:spPr>
        <p:txBody>
          <a:bodyPr/>
          <a:lstStyle/>
          <a:p>
            <a:pPr marL="541338" lvl="1" indent="-360363" algn="just" eaLnBrk="1" hangingPunct="1">
              <a:spcBef>
                <a:spcPts val="600"/>
              </a:spcBef>
              <a:buClr>
                <a:srgbClr val="CC3300"/>
              </a:buClr>
              <a:buSzPct val="90000"/>
              <a:buFont typeface="Wingdings" pitchFamily="2" charset="2"/>
              <a:buChar char="Ø"/>
              <a:defRPr/>
            </a:pPr>
            <a:r>
              <a:rPr lang="zh-TW" altLang="en-US" sz="2500" dirty="0">
                <a:latin typeface="Times New Roman" pitchFamily="18" charset="0"/>
              </a:rPr>
              <a:t>招標階段：應於</a:t>
            </a:r>
            <a:r>
              <a:rPr lang="zh-TW" altLang="en-US" sz="2500" dirty="0">
                <a:solidFill>
                  <a:srgbClr val="FF0000"/>
                </a:solidFill>
                <a:latin typeface="Times New Roman" pitchFamily="18" charset="0"/>
              </a:rPr>
              <a:t>等標期或截止收件日</a:t>
            </a:r>
            <a:r>
              <a:rPr lang="en-US" altLang="zh-TW" sz="2500" dirty="0">
                <a:solidFill>
                  <a:srgbClr val="FF0000"/>
                </a:solidFill>
                <a:latin typeface="Times New Roman" pitchFamily="18" charset="0"/>
              </a:rPr>
              <a:t>5</a:t>
            </a:r>
            <a:r>
              <a:rPr lang="zh-TW" altLang="en-US" sz="2500" dirty="0">
                <a:solidFill>
                  <a:srgbClr val="FF0000"/>
                </a:solidFill>
                <a:latin typeface="Times New Roman" pitchFamily="18" charset="0"/>
              </a:rPr>
              <a:t>日前</a:t>
            </a:r>
            <a:r>
              <a:rPr lang="zh-TW" altLang="en-US" sz="2500" dirty="0">
                <a:latin typeface="Times New Roman" pitchFamily="18" charset="0"/>
              </a:rPr>
              <a:t>檢送</a:t>
            </a:r>
            <a:r>
              <a:rPr lang="zh-TW" altLang="en-US" sz="2500" u="sng" dirty="0">
                <a:solidFill>
                  <a:srgbClr val="0000FF"/>
                </a:solidFill>
                <a:latin typeface="Times New Roman" pitchFamily="18" charset="0"/>
              </a:rPr>
              <a:t>採購預算資料</a:t>
            </a:r>
            <a:r>
              <a:rPr lang="zh-TW" altLang="en-US" sz="2500" dirty="0">
                <a:latin typeface="Times New Roman" pitchFamily="18" charset="0"/>
              </a:rPr>
              <a:t>、</a:t>
            </a:r>
            <a:r>
              <a:rPr lang="zh-TW" altLang="en-US" sz="2500" u="sng" dirty="0">
                <a:solidFill>
                  <a:srgbClr val="0000FF"/>
                </a:solidFill>
                <a:latin typeface="Times New Roman" pitchFamily="18" charset="0"/>
              </a:rPr>
              <a:t>招標文件</a:t>
            </a:r>
            <a:r>
              <a:rPr lang="zh-TW" altLang="en-US" sz="2500" dirty="0">
                <a:latin typeface="Times New Roman" pitchFamily="18" charset="0"/>
              </a:rPr>
              <a:t>及</a:t>
            </a:r>
            <a:r>
              <a:rPr lang="zh-TW" altLang="en-US" sz="2500" u="sng" dirty="0">
                <a:solidFill>
                  <a:srgbClr val="0000FF"/>
                </a:solidFill>
                <a:latin typeface="Times New Roman" pitchFamily="18" charset="0"/>
              </a:rPr>
              <a:t>相關文件</a:t>
            </a:r>
            <a:r>
              <a:rPr lang="zh-TW" altLang="en-US" sz="2500" dirty="0">
                <a:latin typeface="Times New Roman" pitchFamily="18" charset="0"/>
              </a:rPr>
              <a:t>。流標、廢標或重行招標時，該期限得予縮短。</a:t>
            </a:r>
            <a:r>
              <a:rPr lang="en-US" altLang="zh-TW" sz="2500" dirty="0">
                <a:latin typeface="Times New Roman" pitchFamily="18" charset="0"/>
              </a:rPr>
              <a:t>(</a:t>
            </a:r>
            <a:r>
              <a:rPr lang="zh-TW" altLang="en-US" sz="2500" dirty="0">
                <a:latin typeface="Times New Roman" pitchFamily="18" charset="0"/>
              </a:rPr>
              <a:t>細</a:t>
            </a:r>
            <a:r>
              <a:rPr lang="en-US" altLang="zh-TW" sz="2500" dirty="0">
                <a:latin typeface="Times New Roman" pitchFamily="18" charset="0"/>
              </a:rPr>
              <a:t>7)</a:t>
            </a:r>
            <a:endParaRPr lang="zh-TW" altLang="en-US" sz="2500" dirty="0">
              <a:latin typeface="Times New Roman" pitchFamily="18" charset="0"/>
            </a:endParaRPr>
          </a:p>
          <a:p>
            <a:pPr marL="541338" lvl="1" indent="-360363" algn="just" eaLnBrk="1" hangingPunct="1">
              <a:spcBef>
                <a:spcPts val="600"/>
              </a:spcBef>
              <a:buClr>
                <a:srgbClr val="CC3300"/>
              </a:buClr>
              <a:buSzPct val="90000"/>
              <a:buFont typeface="Wingdings" pitchFamily="2" charset="2"/>
              <a:buChar char="Ø"/>
              <a:defRPr/>
            </a:pPr>
            <a:r>
              <a:rPr lang="zh-TW" altLang="en-US" sz="2500" dirty="0">
                <a:latin typeface="Times New Roman" pitchFamily="18" charset="0"/>
              </a:rPr>
              <a:t>開標決標階段：決標不與開標、比價或議價合併辦理者，應於</a:t>
            </a:r>
            <a:r>
              <a:rPr lang="zh-TW" altLang="en-US" sz="2500" dirty="0">
                <a:solidFill>
                  <a:srgbClr val="FF0000"/>
                </a:solidFill>
                <a:latin typeface="Times New Roman" pitchFamily="18" charset="0"/>
              </a:rPr>
              <a:t>預定決標日</a:t>
            </a:r>
            <a:r>
              <a:rPr lang="en-US" altLang="zh-TW" sz="2500" dirty="0">
                <a:solidFill>
                  <a:srgbClr val="FF0000"/>
                </a:solidFill>
                <a:latin typeface="Times New Roman" pitchFamily="18" charset="0"/>
              </a:rPr>
              <a:t>3</a:t>
            </a:r>
            <a:r>
              <a:rPr lang="zh-TW" altLang="en-US" sz="2500" dirty="0">
                <a:solidFill>
                  <a:srgbClr val="FF0000"/>
                </a:solidFill>
                <a:latin typeface="Times New Roman" pitchFamily="18" charset="0"/>
              </a:rPr>
              <a:t>日前</a:t>
            </a:r>
            <a:r>
              <a:rPr lang="zh-TW" altLang="en-US" sz="2500" dirty="0">
                <a:latin typeface="Times New Roman" pitchFamily="18" charset="0"/>
              </a:rPr>
              <a:t>，</a:t>
            </a:r>
            <a:r>
              <a:rPr lang="zh-TW" altLang="en-US" sz="2500" u="sng" dirty="0">
                <a:solidFill>
                  <a:srgbClr val="0000FF"/>
                </a:solidFill>
                <a:latin typeface="Times New Roman" pitchFamily="18" charset="0"/>
              </a:rPr>
              <a:t>檢送審標結果</a:t>
            </a:r>
            <a:r>
              <a:rPr lang="zh-TW" altLang="en-US" sz="2500" dirty="0">
                <a:latin typeface="Times New Roman" pitchFamily="18" charset="0"/>
              </a:rPr>
              <a:t>；合併辦理者，應於決標前當場確認審標結果，並列入紀錄。</a:t>
            </a:r>
            <a:r>
              <a:rPr lang="en-US" altLang="zh-TW" sz="2500" dirty="0">
                <a:latin typeface="Times New Roman" pitchFamily="18" charset="0"/>
              </a:rPr>
              <a:t>(</a:t>
            </a:r>
            <a:r>
              <a:rPr lang="zh-TW" altLang="en-US" sz="2500" dirty="0">
                <a:latin typeface="Times New Roman" pitchFamily="18" charset="0"/>
              </a:rPr>
              <a:t>細</a:t>
            </a:r>
            <a:r>
              <a:rPr lang="en-US" altLang="zh-TW" sz="2500" dirty="0">
                <a:latin typeface="Times New Roman" pitchFamily="18" charset="0"/>
              </a:rPr>
              <a:t>8)</a:t>
            </a:r>
          </a:p>
          <a:p>
            <a:pPr marL="541338" lvl="1" indent="-360363" algn="just" eaLnBrk="1" hangingPunct="1">
              <a:spcBef>
                <a:spcPts val="600"/>
              </a:spcBef>
              <a:buClr>
                <a:srgbClr val="CC3300"/>
              </a:buClr>
              <a:buSzPct val="90000"/>
              <a:buFont typeface="Wingdings" pitchFamily="2" charset="2"/>
              <a:buChar char="Ø"/>
              <a:defRPr/>
            </a:pPr>
            <a:r>
              <a:rPr lang="zh-TW" altLang="en-US" sz="2500" dirty="0">
                <a:latin typeface="Times New Roman" pitchFamily="18" charset="0"/>
              </a:rPr>
              <a:t>驗收階段：應於</a:t>
            </a:r>
            <a:r>
              <a:rPr lang="zh-TW" altLang="en-US" sz="2500" dirty="0">
                <a:solidFill>
                  <a:srgbClr val="FF0000"/>
                </a:solidFill>
                <a:latin typeface="Times New Roman" pitchFamily="18" charset="0"/>
              </a:rPr>
              <a:t>預定驗收日5日前</a:t>
            </a:r>
            <a:r>
              <a:rPr lang="zh-TW" altLang="en-US" sz="2500" dirty="0">
                <a:latin typeface="Times New Roman" pitchFamily="18" charset="0"/>
              </a:rPr>
              <a:t>，檢送</a:t>
            </a:r>
            <a:r>
              <a:rPr lang="zh-TW" altLang="en-US" sz="2500" u="sng" dirty="0">
                <a:solidFill>
                  <a:srgbClr val="0000FF"/>
                </a:solidFill>
                <a:latin typeface="Times New Roman" pitchFamily="18" charset="0"/>
              </a:rPr>
              <a:t>結算表及相關文件</a:t>
            </a:r>
            <a:r>
              <a:rPr lang="zh-TW" altLang="en-US" sz="2500" dirty="0"/>
              <a:t>，報請上級機關派員監辦</a:t>
            </a:r>
            <a:r>
              <a:rPr lang="zh-TW" altLang="en-US" dirty="0"/>
              <a:t>。</a:t>
            </a:r>
            <a:r>
              <a:rPr lang="zh-TW" altLang="en-US" sz="2500" dirty="0">
                <a:latin typeface="Times New Roman" pitchFamily="18" charset="0"/>
              </a:rPr>
              <a:t>該等文件併入結算驗收證明書編送時，得免另行填送。財物驗收因其特性報請上級機關監辦確有困難</a:t>
            </a:r>
            <a:r>
              <a:rPr lang="en-US" altLang="zh-TW" sz="2500" dirty="0">
                <a:latin typeface="Times New Roman" pitchFamily="18" charset="0"/>
              </a:rPr>
              <a:t>(</a:t>
            </a:r>
            <a:r>
              <a:rPr lang="zh-TW" altLang="en-US" sz="2500" dirty="0">
                <a:latin typeface="Times New Roman" pitchFamily="18" charset="0"/>
              </a:rPr>
              <a:t>如緊急需要必須立即使用</a:t>
            </a:r>
            <a:r>
              <a:rPr lang="en-US" altLang="zh-TW" sz="2500" dirty="0">
                <a:latin typeface="Times New Roman" pitchFamily="18" charset="0"/>
              </a:rPr>
              <a:t>)</a:t>
            </a:r>
            <a:r>
              <a:rPr lang="zh-TW" altLang="en-US" sz="2500" dirty="0">
                <a:solidFill>
                  <a:srgbClr val="FF0000"/>
                </a:solidFill>
                <a:latin typeface="Times New Roman" pitchFamily="18" charset="0"/>
              </a:rPr>
              <a:t>，</a:t>
            </a:r>
            <a:r>
              <a:rPr lang="zh-TW" altLang="en-US" sz="2500" b="1" dirty="0">
                <a:solidFill>
                  <a:srgbClr val="FF0000"/>
                </a:solidFill>
                <a:effectLst>
                  <a:outerShdw blurRad="38100" dist="38100" dir="2700000" algn="tl">
                    <a:srgbClr val="C0C0C0"/>
                  </a:outerShdw>
                </a:effectLst>
                <a:latin typeface="Times New Roman" pitchFamily="18" charset="0"/>
              </a:rPr>
              <a:t>得事先敘明理由</a:t>
            </a:r>
            <a:r>
              <a:rPr lang="zh-TW" altLang="en-US" sz="2500" dirty="0">
                <a:solidFill>
                  <a:srgbClr val="FF0000"/>
                </a:solidFill>
                <a:latin typeface="Times New Roman" pitchFamily="18" charset="0"/>
              </a:rPr>
              <a:t>，函請上級機關同意後自行辦理</a:t>
            </a:r>
            <a:r>
              <a:rPr lang="zh-TW" altLang="en-US" sz="2500" dirty="0">
                <a:latin typeface="Times New Roman" pitchFamily="18" charset="0"/>
              </a:rPr>
              <a:t>，並於全部驗收完成後一個月內，將</a:t>
            </a:r>
            <a:r>
              <a:rPr lang="zh-TW" altLang="en-US" sz="2500" u="sng" dirty="0">
                <a:solidFill>
                  <a:srgbClr val="0000FF"/>
                </a:solidFill>
                <a:latin typeface="Times New Roman" pitchFamily="18" charset="0"/>
              </a:rPr>
              <a:t>結算表及相關文件</a:t>
            </a:r>
            <a:r>
              <a:rPr lang="zh-TW" altLang="en-US" sz="2500" dirty="0">
                <a:latin typeface="Times New Roman" pitchFamily="18" charset="0"/>
              </a:rPr>
              <a:t>彙總報請上級機關</a:t>
            </a:r>
            <a:r>
              <a:rPr lang="zh-TW" altLang="en-US" sz="2500" u="sng" dirty="0">
                <a:solidFill>
                  <a:srgbClr val="0000FF"/>
                </a:solidFill>
                <a:latin typeface="Times New Roman" pitchFamily="18" charset="0"/>
              </a:rPr>
              <a:t>備查</a:t>
            </a:r>
            <a:r>
              <a:rPr lang="zh-TW" altLang="en-US" sz="2500" dirty="0">
                <a:latin typeface="Times New Roman" pitchFamily="18" charset="0"/>
              </a:rPr>
              <a:t>。</a:t>
            </a:r>
            <a:r>
              <a:rPr lang="en-US" altLang="zh-TW" sz="2500" dirty="0"/>
              <a:t>(</a:t>
            </a:r>
            <a:r>
              <a:rPr lang="zh-TW" altLang="en-US" sz="2500" dirty="0"/>
              <a:t>細</a:t>
            </a:r>
            <a:r>
              <a:rPr lang="en-US" altLang="zh-TW" sz="2500" dirty="0"/>
              <a:t>9)</a:t>
            </a:r>
            <a:endParaRPr lang="en-US" sz="25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向右箭號圖說文字 3">
            <a:extLst>
              <a:ext uri="{FF2B5EF4-FFF2-40B4-BE49-F238E27FC236}">
                <a16:creationId xmlns:a16="http://schemas.microsoft.com/office/drawing/2014/main" id="{A407D837-0C1F-48CF-9124-9CE3CBE38479}"/>
              </a:ext>
            </a:extLst>
          </p:cNvPr>
          <p:cNvSpPr>
            <a:spLocks noChangeArrowheads="1"/>
          </p:cNvSpPr>
          <p:nvPr/>
        </p:nvSpPr>
        <p:spPr bwMode="auto">
          <a:xfrm>
            <a:off x="168275" y="463550"/>
            <a:ext cx="758825" cy="2079625"/>
          </a:xfrm>
          <a:prstGeom prst="rightArrowCallout">
            <a:avLst>
              <a:gd name="adj1" fmla="val 29005"/>
              <a:gd name="adj2" fmla="val 29005"/>
              <a:gd name="adj3" fmla="val 25000"/>
              <a:gd name="adj4" fmla="val 64977"/>
            </a:avLst>
          </a:prstGeom>
          <a:solidFill>
            <a:srgbClr val="FFCCFF"/>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8675" name="文字方塊 4">
            <a:extLst>
              <a:ext uri="{FF2B5EF4-FFF2-40B4-BE49-F238E27FC236}">
                <a16:creationId xmlns:a16="http://schemas.microsoft.com/office/drawing/2014/main" id="{E9B13087-86C6-431F-9A39-1E4F4800D900}"/>
              </a:ext>
            </a:extLst>
          </p:cNvPr>
          <p:cNvSpPr txBox="1">
            <a:spLocks noChangeArrowheads="1"/>
          </p:cNvSpPr>
          <p:nvPr/>
        </p:nvSpPr>
        <p:spPr bwMode="auto">
          <a:xfrm>
            <a:off x="117475" y="795338"/>
            <a:ext cx="58420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案   例</a:t>
            </a:r>
          </a:p>
        </p:txBody>
      </p:sp>
      <p:sp>
        <p:nvSpPr>
          <p:cNvPr id="28676" name="Text Box 4">
            <a:extLst>
              <a:ext uri="{FF2B5EF4-FFF2-40B4-BE49-F238E27FC236}">
                <a16:creationId xmlns:a16="http://schemas.microsoft.com/office/drawing/2014/main" id="{A10B5A53-FFC8-4912-B726-3217EE0D15ED}"/>
              </a:ext>
            </a:extLst>
          </p:cNvPr>
          <p:cNvSpPr txBox="1">
            <a:spLocks noChangeArrowheads="1"/>
          </p:cNvSpPr>
          <p:nvPr/>
        </p:nvSpPr>
        <p:spPr bwMode="auto">
          <a:xfrm>
            <a:off x="922338" y="469900"/>
            <a:ext cx="8015287" cy="2089150"/>
          </a:xfrm>
          <a:prstGeom prst="rect">
            <a:avLst/>
          </a:prstGeom>
          <a:solidFill>
            <a:srgbClr val="FFFFCC"/>
          </a:solidFill>
          <a:ln w="9525">
            <a:solidFill>
              <a:schemeClr val="tx1"/>
            </a:solidFill>
            <a:miter lim="800000"/>
            <a:headEnd/>
            <a:tailEnd/>
          </a:ln>
        </p:spPr>
        <p:txBody>
          <a:bodyPr lIns="90170" tIns="46990" rIns="90170" bIns="46990">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zh-TW" altLang="en-US" sz="2600" b="0" dirty="0">
                <a:solidFill>
                  <a:schemeClr val="tx1"/>
                </a:solidFill>
                <a:latin typeface="Calibri" panose="020F0502020204030204" pitchFamily="34" charset="0"/>
                <a:ea typeface="標楷體" panose="03000509000000000000" pitchFamily="65" charset="-120"/>
              </a:rPr>
              <a:t>某機關辦理公告金額以上未達查核金額之財物採購，於開標、比(議)價及決標時，未依規定期限通知主(會)計或有關單位(如政風)參與監辦，其決標是否有效力?又如辦理查核金額以上之採購，承辦單位未在規定期限內通知上級機關監辦，上級機關可否不派員?</a:t>
            </a:r>
          </a:p>
        </p:txBody>
      </p:sp>
      <p:sp>
        <p:nvSpPr>
          <p:cNvPr id="28677" name="向右箭號圖說文字 9">
            <a:extLst>
              <a:ext uri="{FF2B5EF4-FFF2-40B4-BE49-F238E27FC236}">
                <a16:creationId xmlns:a16="http://schemas.microsoft.com/office/drawing/2014/main" id="{5417A5E8-64D8-4390-92F0-BF0D063F0DFF}"/>
              </a:ext>
            </a:extLst>
          </p:cNvPr>
          <p:cNvSpPr>
            <a:spLocks noChangeArrowheads="1"/>
          </p:cNvSpPr>
          <p:nvPr/>
        </p:nvSpPr>
        <p:spPr bwMode="auto">
          <a:xfrm>
            <a:off x="192088" y="2809875"/>
            <a:ext cx="760412" cy="1577975"/>
          </a:xfrm>
          <a:prstGeom prst="rightArrowCallout">
            <a:avLst>
              <a:gd name="adj1" fmla="val 22001"/>
              <a:gd name="adj2" fmla="val 21991"/>
              <a:gd name="adj3" fmla="val 25000"/>
              <a:gd name="adj4" fmla="val 64977"/>
            </a:avLst>
          </a:prstGeom>
          <a:solidFill>
            <a:srgbClr val="FFC000"/>
          </a:solidFill>
          <a:ln w="25400">
            <a:solidFill>
              <a:schemeClr val="tx1"/>
            </a:solidFill>
            <a:miter lim="800000"/>
            <a:headEnd/>
            <a:tailEnd/>
          </a:ln>
        </p:spPr>
        <p:txBody>
          <a:bodyPr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endParaRPr lang="zh-TW" altLang="en-US" sz="2200" b="0">
              <a:solidFill>
                <a:srgbClr val="FFFFFF"/>
              </a:solidFill>
              <a:latin typeface="Times New Roman" panose="02020603050405020304" pitchFamily="18" charset="0"/>
              <a:ea typeface="華康談楷體W5"/>
              <a:cs typeface="華康談楷體W5"/>
            </a:endParaRPr>
          </a:p>
        </p:txBody>
      </p:sp>
      <p:sp>
        <p:nvSpPr>
          <p:cNvPr id="28678" name="文字方塊 10">
            <a:extLst>
              <a:ext uri="{FF2B5EF4-FFF2-40B4-BE49-F238E27FC236}">
                <a16:creationId xmlns:a16="http://schemas.microsoft.com/office/drawing/2014/main" id="{779662C7-F602-45E5-96C9-54AD8523B6B3}"/>
              </a:ext>
            </a:extLst>
          </p:cNvPr>
          <p:cNvSpPr txBox="1">
            <a:spLocks noChangeArrowheads="1"/>
          </p:cNvSpPr>
          <p:nvPr/>
        </p:nvSpPr>
        <p:spPr bwMode="auto">
          <a:xfrm>
            <a:off x="176213" y="2779713"/>
            <a:ext cx="58102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eaLnBrk="1" hangingPunct="1">
              <a:lnSpc>
                <a:spcPct val="100000"/>
              </a:lnSpc>
              <a:spcBef>
                <a:spcPct val="0"/>
              </a:spcBef>
              <a:buFont typeface="Arial" panose="020B0604020202020204" pitchFamily="34" charset="0"/>
              <a:buNone/>
            </a:pPr>
            <a:r>
              <a:rPr lang="zh-TW" altLang="en-US" sz="2600" b="0">
                <a:solidFill>
                  <a:schemeClr val="tx1"/>
                </a:solidFill>
                <a:latin typeface="Calibri" panose="020F0502020204030204" pitchFamily="34" charset="0"/>
                <a:ea typeface="標楷體" panose="03000509000000000000" pitchFamily="65" charset="-120"/>
              </a:rPr>
              <a:t>思考方向</a:t>
            </a:r>
          </a:p>
        </p:txBody>
      </p:sp>
      <p:sp>
        <p:nvSpPr>
          <p:cNvPr id="2" name="Text Box 9">
            <a:extLst>
              <a:ext uri="{FF2B5EF4-FFF2-40B4-BE49-F238E27FC236}">
                <a16:creationId xmlns:a16="http://schemas.microsoft.com/office/drawing/2014/main" id="{85C3C4E5-9CD7-4FE1-967B-A16F9A8F553B}"/>
              </a:ext>
            </a:extLst>
          </p:cNvPr>
          <p:cNvSpPr txBox="1">
            <a:spLocks noChangeArrowheads="1"/>
          </p:cNvSpPr>
          <p:nvPr/>
        </p:nvSpPr>
        <p:spPr bwMode="auto">
          <a:xfrm>
            <a:off x="946150" y="2890838"/>
            <a:ext cx="7729538" cy="1385887"/>
          </a:xfrm>
          <a:prstGeom prst="rect">
            <a:avLst/>
          </a:prstGeom>
          <a:solidFill>
            <a:srgbClr val="CCFFFF"/>
          </a:solidFill>
          <a:ln w="9525">
            <a:solidFill>
              <a:schemeClr val="tx1"/>
            </a:solidFill>
            <a:miter lim="800000"/>
            <a:headEnd/>
            <a:tailEnd/>
          </a:ln>
        </p:spPr>
        <p:txBody>
          <a:bodyPr lIns="90170" tIns="46990" rIns="90170" bIns="46990">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spcBef>
                <a:spcPct val="0"/>
              </a:spcBef>
              <a:buFont typeface="Wingdings" panose="05000000000000000000" pitchFamily="2" charset="2"/>
              <a:buChar char="u"/>
            </a:pPr>
            <a:r>
              <a:rPr lang="zh-TW" altLang="en-US" sz="2800" b="0" dirty="0">
                <a:solidFill>
                  <a:schemeClr val="tx1"/>
                </a:solidFill>
                <a:latin typeface="標楷體" panose="03000509000000000000" pitchFamily="65" charset="-120"/>
                <a:ea typeface="標楷體" panose="03000509000000000000" pitchFamily="65" charset="-120"/>
              </a:rPr>
              <a:t>機關行政疏失波及廠商權益</a:t>
            </a:r>
            <a:r>
              <a:rPr lang="zh-TW" altLang="en-US" sz="2200" b="0" dirty="0">
                <a:solidFill>
                  <a:schemeClr val="tx1"/>
                </a:solidFill>
                <a:latin typeface="Calibri" panose="020F0502020204030204" pitchFamily="34" charset="0"/>
                <a:ea typeface="標楷體" panose="03000509000000000000" pitchFamily="65" charset="-120"/>
              </a:rPr>
              <a:t>。</a:t>
            </a:r>
            <a:endParaRPr lang="en-US" altLang="zh-TW" sz="2800" b="0" dirty="0">
              <a:solidFill>
                <a:schemeClr val="tx1"/>
              </a:solidFill>
              <a:latin typeface="標楷體" panose="03000509000000000000" pitchFamily="65" charset="-120"/>
              <a:ea typeface="標楷體" panose="03000509000000000000" pitchFamily="65" charset="-120"/>
            </a:endParaRPr>
          </a:p>
          <a:p>
            <a:pPr eaLnBrk="1" hangingPunct="1">
              <a:lnSpc>
                <a:spcPct val="100000"/>
              </a:lnSpc>
              <a:spcBef>
                <a:spcPct val="0"/>
              </a:spcBef>
              <a:buFont typeface="Wingdings" panose="05000000000000000000" pitchFamily="2" charset="2"/>
              <a:buChar char="u"/>
            </a:pPr>
            <a:r>
              <a:rPr lang="zh-TW" altLang="en-US" sz="2800" b="0" dirty="0">
                <a:solidFill>
                  <a:schemeClr val="tx1"/>
                </a:solidFill>
                <a:latin typeface="標楷體" panose="03000509000000000000" pitchFamily="65" charset="-120"/>
                <a:ea typeface="標楷體" panose="03000509000000000000" pitchFamily="65" charset="-120"/>
              </a:rPr>
              <a:t>機關間之「通知」規定</a:t>
            </a:r>
            <a:r>
              <a:rPr lang="en-US" altLang="zh-TW" sz="2800" b="0" dirty="0">
                <a:solidFill>
                  <a:schemeClr val="tx1"/>
                </a:solidFill>
                <a:latin typeface="標楷體" panose="03000509000000000000" pitchFamily="65" charset="-120"/>
                <a:ea typeface="標楷體" panose="03000509000000000000" pitchFamily="65" charset="-120"/>
              </a:rPr>
              <a:t>?</a:t>
            </a:r>
          </a:p>
          <a:p>
            <a:pPr eaLnBrk="1" hangingPunct="1">
              <a:lnSpc>
                <a:spcPct val="100000"/>
              </a:lnSpc>
              <a:spcBef>
                <a:spcPct val="0"/>
              </a:spcBef>
              <a:buFont typeface="Wingdings" panose="05000000000000000000" pitchFamily="2" charset="2"/>
              <a:buChar char="u"/>
            </a:pPr>
            <a:r>
              <a:rPr lang="zh-TW" altLang="en-US" sz="2800" b="0" dirty="0">
                <a:solidFill>
                  <a:schemeClr val="tx1"/>
                </a:solidFill>
                <a:latin typeface="標楷體" panose="03000509000000000000" pitchFamily="65" charset="-120"/>
                <a:ea typeface="標楷體" panose="03000509000000000000" pitchFamily="65" charset="-120"/>
              </a:rPr>
              <a:t>上級機關得不派員之情形</a:t>
            </a:r>
            <a:r>
              <a:rPr lang="en-US" altLang="zh-TW" sz="2800" b="0" dirty="0">
                <a:solidFill>
                  <a:schemeClr val="tx1"/>
                </a:solidFill>
                <a:latin typeface="標楷體" panose="03000509000000000000" pitchFamily="65" charset="-120"/>
                <a:ea typeface="標楷體" panose="03000509000000000000" pitchFamily="65" charset="-120"/>
              </a:rPr>
              <a:t>?</a:t>
            </a:r>
            <a:endParaRPr lang="zh-TW" altLang="en-US" sz="2800" b="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89830DEF-3B0E-41BE-9A6F-16E78EE3E2F2}"/>
              </a:ext>
            </a:extLst>
          </p:cNvPr>
          <p:cNvSpPr txBox="1">
            <a:spLocks noChangeArrowheads="1"/>
          </p:cNvSpPr>
          <p:nvPr/>
        </p:nvSpPr>
        <p:spPr bwMode="auto">
          <a:xfrm>
            <a:off x="779463" y="266700"/>
            <a:ext cx="76803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algn="ctr">
              <a:lnSpc>
                <a:spcPct val="100000"/>
              </a:lnSpc>
              <a:spcBef>
                <a:spcPct val="0"/>
              </a:spcBef>
              <a:buFont typeface="Arial" panose="020B0604020202020204" pitchFamily="34" charset="0"/>
              <a:buNone/>
            </a:pPr>
            <a:r>
              <a:rPr lang="zh-TW" altLang="en-US">
                <a:solidFill>
                  <a:schemeClr val="tx1"/>
                </a:solidFill>
                <a:latin typeface="Calibri" panose="020F0502020204030204" pitchFamily="34" charset="0"/>
                <a:ea typeface="標楷體" panose="03000509000000000000" pitchFamily="65" charset="-120"/>
              </a:rPr>
              <a:t>不適用監辦程序情形</a:t>
            </a:r>
            <a:endParaRPr lang="en-US" altLang="zh-TW">
              <a:solidFill>
                <a:schemeClr val="tx1"/>
              </a:solidFill>
              <a:latin typeface="Calibri" panose="020F0502020204030204" pitchFamily="34" charset="0"/>
              <a:ea typeface="標楷體" panose="03000509000000000000" pitchFamily="65" charset="-120"/>
            </a:endParaRPr>
          </a:p>
        </p:txBody>
      </p:sp>
      <p:sp>
        <p:nvSpPr>
          <p:cNvPr id="30723" name="Rectangle 3">
            <a:extLst>
              <a:ext uri="{FF2B5EF4-FFF2-40B4-BE49-F238E27FC236}">
                <a16:creationId xmlns:a16="http://schemas.microsoft.com/office/drawing/2014/main" id="{127C42CE-7B29-485E-A4A4-02D804365B40}"/>
              </a:ext>
            </a:extLst>
          </p:cNvPr>
          <p:cNvSpPr>
            <a:spLocks noChangeArrowheads="1"/>
          </p:cNvSpPr>
          <p:nvPr/>
        </p:nvSpPr>
        <p:spPr bwMode="auto">
          <a:xfrm>
            <a:off x="450850" y="1071563"/>
            <a:ext cx="84264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marL="265113" indent="-265113" algn="just" eaLnBrk="1" hangingPunct="1">
              <a:lnSpc>
                <a:spcPts val="35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未達公告金額採購，依採購法第</a:t>
            </a:r>
            <a:r>
              <a:rPr lang="en-US" altLang="zh-TW" sz="2600" b="0" dirty="0">
                <a:solidFill>
                  <a:schemeClr val="tx1"/>
                </a:solidFill>
                <a:latin typeface="Calibri" panose="020F0502020204030204" pitchFamily="34" charset="0"/>
                <a:ea typeface="標楷體" panose="03000509000000000000" pitchFamily="65" charset="-120"/>
              </a:rPr>
              <a:t>49</a:t>
            </a:r>
            <a:r>
              <a:rPr lang="zh-TW" altLang="en-US" sz="2600" b="0" dirty="0">
                <a:solidFill>
                  <a:schemeClr val="tx1"/>
                </a:solidFill>
                <a:latin typeface="Calibri" panose="020F0502020204030204" pitchFamily="34" charset="0"/>
                <a:ea typeface="標楷體" panose="03000509000000000000" pitchFamily="65" charset="-120"/>
              </a:rPr>
              <a:t>條規定公開徵求廠商提供書面報價或企劃書，</a:t>
            </a:r>
            <a:r>
              <a:rPr lang="zh-TW" altLang="en-US" sz="2600" b="0" dirty="0">
                <a:solidFill>
                  <a:srgbClr val="FF0000"/>
                </a:solidFill>
                <a:latin typeface="Calibri" panose="020F0502020204030204" pitchFamily="34" charset="0"/>
                <a:ea typeface="標楷體" panose="03000509000000000000" pitchFamily="65" charset="-120"/>
              </a:rPr>
              <a:t>招標公告及招標文件未載明開標時間地點者，不適用採購法開標及監辦程序。</a:t>
            </a:r>
          </a:p>
          <a:p>
            <a:pPr marL="265113" indent="-265113" algn="just" eaLnBrk="1" hangingPunct="1">
              <a:lnSpc>
                <a:spcPts val="35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選擇性招標，為建立合格廠商名單而預先辦理資格審查者，廠商所遞送之資格文件，其拆封審查，無採購法開標及監辦程序之適用。</a:t>
            </a:r>
          </a:p>
          <a:p>
            <a:pPr marL="265113" indent="-265113" algn="just" eaLnBrk="1" hangingPunct="1">
              <a:lnSpc>
                <a:spcPts val="35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未涉及開標、比價、議價、決標、驗收程序者。</a:t>
            </a:r>
            <a:r>
              <a:rPr lang="en-US" altLang="zh-TW" sz="2600" b="0" dirty="0">
                <a:solidFill>
                  <a:schemeClr val="tx1"/>
                </a:solidFill>
                <a:latin typeface="Calibri" panose="020F0502020204030204" pitchFamily="34" charset="0"/>
                <a:ea typeface="標楷體" panose="03000509000000000000" pitchFamily="65" charset="-120"/>
              </a:rPr>
              <a:t>(</a:t>
            </a:r>
            <a:r>
              <a:rPr lang="zh-TW" altLang="en-US" sz="2600" b="0" dirty="0">
                <a:solidFill>
                  <a:srgbClr val="FF0000"/>
                </a:solidFill>
                <a:latin typeface="Calibri" panose="020F0502020204030204" pitchFamily="34" charset="0"/>
                <a:ea typeface="標楷體" panose="03000509000000000000" pitchFamily="65" charset="-120"/>
              </a:rPr>
              <a:t>例如評選過程</a:t>
            </a:r>
            <a:r>
              <a:rPr lang="en-US" altLang="zh-TW" sz="2600" b="0" dirty="0">
                <a:solidFill>
                  <a:schemeClr val="tx1"/>
                </a:solidFill>
                <a:latin typeface="Calibri" panose="020F0502020204030204" pitchFamily="34" charset="0"/>
                <a:ea typeface="標楷體" panose="03000509000000000000" pitchFamily="65" charset="-120"/>
              </a:rPr>
              <a:t>)</a:t>
            </a:r>
          </a:p>
          <a:p>
            <a:pPr algn="just" eaLnBrk="1" hangingPunct="1">
              <a:lnSpc>
                <a:spcPts val="35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機關補助法人或團體辦理之採購。</a:t>
            </a:r>
            <a:r>
              <a:rPr lang="en-US" altLang="zh-TW" sz="2600" b="0" dirty="0">
                <a:solidFill>
                  <a:schemeClr val="tx1"/>
                </a:solidFill>
                <a:latin typeface="Calibri" panose="020F0502020204030204" pitchFamily="34" charset="0"/>
                <a:ea typeface="標楷體" panose="03000509000000000000" pitchFamily="65" charset="-120"/>
              </a:rPr>
              <a:t>(</a:t>
            </a:r>
            <a:r>
              <a:rPr lang="zh-TW" altLang="en-US" sz="2600" b="0" dirty="0">
                <a:solidFill>
                  <a:schemeClr val="tx1"/>
                </a:solidFill>
                <a:latin typeface="Calibri" panose="020F0502020204030204" pitchFamily="34" charset="0"/>
                <a:ea typeface="標楷體" panose="03000509000000000000" pitchFamily="65" charset="-120"/>
              </a:rPr>
              <a:t>監督≠ 監辦</a:t>
            </a:r>
            <a:r>
              <a:rPr lang="en-US" altLang="zh-TW" sz="2600" b="0" dirty="0">
                <a:solidFill>
                  <a:schemeClr val="tx1"/>
                </a:solidFill>
                <a:latin typeface="Calibri" panose="020F0502020204030204" pitchFamily="34" charset="0"/>
                <a:ea typeface="標楷體" panose="03000509000000000000" pitchFamily="65" charset="-120"/>
              </a:rPr>
              <a:t>)</a:t>
            </a:r>
          </a:p>
          <a:p>
            <a:pPr marL="265113" indent="-265113" algn="just" eaLnBrk="1" hangingPunct="1">
              <a:lnSpc>
                <a:spcPts val="3500"/>
              </a:lnSpc>
              <a:spcBef>
                <a:spcPct val="0"/>
              </a:spcBef>
              <a:buFont typeface="Wingdings" panose="05000000000000000000" pitchFamily="2" charset="2"/>
              <a:buChar char="Ø"/>
            </a:pPr>
            <a:r>
              <a:rPr lang="zh-TW" altLang="en-US" sz="2600" b="0" dirty="0">
                <a:solidFill>
                  <a:schemeClr val="tx1"/>
                </a:solidFill>
                <a:latin typeface="Calibri" panose="020F0502020204030204" pitchFamily="34" charset="0"/>
                <a:ea typeface="標楷體" panose="03000509000000000000" pitchFamily="65" charset="-120"/>
              </a:rPr>
              <a:t>不適用政府採購法之案件。</a:t>
            </a:r>
            <a:r>
              <a:rPr lang="en-US" altLang="zh-TW" sz="2600" b="0" dirty="0">
                <a:solidFill>
                  <a:schemeClr val="tx1"/>
                </a:solidFill>
                <a:latin typeface="Calibri" panose="020F0502020204030204" pitchFamily="34" charset="0"/>
                <a:ea typeface="標楷體" panose="03000509000000000000" pitchFamily="65" charset="-120"/>
              </a:rPr>
              <a:t>(</a:t>
            </a:r>
            <a:r>
              <a:rPr lang="zh-TW" altLang="en-US" sz="2600" b="0" dirty="0">
                <a:solidFill>
                  <a:schemeClr val="tx1"/>
                </a:solidFill>
                <a:latin typeface="Calibri" panose="020F0502020204030204" pitchFamily="34" charset="0"/>
                <a:ea typeface="標楷體" panose="03000509000000000000" pitchFamily="65" charset="-120"/>
              </a:rPr>
              <a:t>例如財物出租、變賣、</a:t>
            </a:r>
            <a:r>
              <a:rPr lang="zh-TW" altLang="en-US" sz="2600" b="0" dirty="0">
                <a:solidFill>
                  <a:srgbClr val="FF0000"/>
                </a:solidFill>
                <a:latin typeface="Calibri" panose="020F0502020204030204" pitchFamily="34" charset="0"/>
                <a:ea typeface="標楷體" panose="03000509000000000000" pitchFamily="65" charset="-120"/>
              </a:rPr>
              <a:t>繳規費</a:t>
            </a:r>
            <a:r>
              <a:rPr lang="en-US" altLang="zh-TW" sz="2200" b="0" dirty="0">
                <a:solidFill>
                  <a:schemeClr val="tx1"/>
                </a:solidFill>
                <a:latin typeface="Calibri" panose="020F0502020204030204" pitchFamily="34" charset="0"/>
                <a:ea typeface="標楷體" panose="03000509000000000000" pitchFamily="65" charset="-120"/>
              </a:rPr>
              <a:t>)</a:t>
            </a:r>
          </a:p>
        </p:txBody>
      </p:sp>
      <p:sp>
        <p:nvSpPr>
          <p:cNvPr id="4" name="文字方塊 3">
            <a:extLst>
              <a:ext uri="{FF2B5EF4-FFF2-40B4-BE49-F238E27FC236}">
                <a16:creationId xmlns:a16="http://schemas.microsoft.com/office/drawing/2014/main" id="{BE776DB6-40B8-4055-BAE9-991F2B8BA5FA}"/>
              </a:ext>
            </a:extLst>
          </p:cNvPr>
          <p:cNvSpPr txBox="1">
            <a:spLocks noChangeArrowheads="1"/>
          </p:cNvSpPr>
          <p:nvPr/>
        </p:nvSpPr>
        <p:spPr bwMode="auto">
          <a:xfrm>
            <a:off x="1963738" y="5768010"/>
            <a:ext cx="718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50000"/>
              </a:spcBef>
              <a:buFont typeface="Wingdings" panose="05000000000000000000" pitchFamily="2" charset="2"/>
              <a:buChar char="n"/>
              <a:defRPr sz="3200" b="1">
                <a:solidFill>
                  <a:srgbClr val="000066"/>
                </a:solidFill>
                <a:latin typeface="Baskerville Old Face" panose="02020602080505020303" pitchFamily="18" charset="0"/>
                <a:ea typeface="華康魏碑體"/>
                <a:cs typeface="華康魏碑體"/>
              </a:defRPr>
            </a:lvl1pPr>
            <a:lvl2pPr marL="742950" indent="-285750">
              <a:spcBef>
                <a:spcPct val="20000"/>
              </a:spcBef>
              <a:buFont typeface="Wingdings" panose="05000000000000000000" pitchFamily="2" charset="2"/>
              <a:buChar char="–"/>
              <a:defRPr sz="2800" b="1">
                <a:solidFill>
                  <a:srgbClr val="000066"/>
                </a:solidFill>
                <a:latin typeface="Baskerville Old Face" panose="02020602080505020303" pitchFamily="18" charset="0"/>
                <a:ea typeface="華康魏碑體"/>
                <a:cs typeface="華康魏碑體"/>
              </a:defRPr>
            </a:lvl2pPr>
            <a:lvl3pPr marL="1143000" indent="-228600">
              <a:spcBef>
                <a:spcPct val="20000"/>
              </a:spcBef>
              <a:buFont typeface="Wingdings" panose="05000000000000000000" pitchFamily="2" charset="2"/>
              <a:buChar char="§"/>
              <a:defRPr sz="2400">
                <a:solidFill>
                  <a:srgbClr val="000066"/>
                </a:solidFill>
                <a:latin typeface="Times New Roman" panose="02020603050405020304" pitchFamily="18" charset="0"/>
                <a:ea typeface="標楷體" panose="03000509000000000000" pitchFamily="65" charset="-120"/>
                <a:cs typeface="華康魏碑體"/>
              </a:defRPr>
            </a:lvl3pPr>
            <a:lvl4pPr marL="16002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4pPr>
            <a:lvl5pPr marL="2057400" indent="-228600">
              <a:spcBef>
                <a:spcPct val="20000"/>
              </a:spcBef>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5pPr>
            <a:lvl6pPr marL="25146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6pPr>
            <a:lvl7pPr marL="29718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7pPr>
            <a:lvl8pPr marL="34290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8pPr>
            <a:lvl9pPr marL="3886200" indent="-228600" eaLnBrk="0" fontAlgn="base" hangingPunct="0">
              <a:spcBef>
                <a:spcPct val="20000"/>
              </a:spcBef>
              <a:spcAft>
                <a:spcPct val="0"/>
              </a:spcAft>
              <a:buFont typeface="Wingdings" panose="05000000000000000000" pitchFamily="2" charset="2"/>
              <a:buChar char="»"/>
              <a:defRPr sz="2000">
                <a:solidFill>
                  <a:srgbClr val="000066"/>
                </a:solidFill>
                <a:latin typeface="Times New Roman" panose="02020603050405020304" pitchFamily="18" charset="0"/>
                <a:ea typeface="標楷體" panose="03000509000000000000" pitchFamily="65" charset="-120"/>
                <a:cs typeface="華康魏碑體"/>
              </a:defRPr>
            </a:lvl9pPr>
          </a:lstStyle>
          <a:p>
            <a:pPr eaLnBrk="1" hangingPunct="1">
              <a:lnSpc>
                <a:spcPct val="100000"/>
              </a:lnSpc>
              <a:buFont typeface="Arial" panose="020B0604020202020204" pitchFamily="34" charset="0"/>
              <a:buNone/>
            </a:pPr>
            <a:r>
              <a:rPr lang="en-US" altLang="zh-TW" sz="2200" b="0" dirty="0">
                <a:solidFill>
                  <a:schemeClr val="tx1"/>
                </a:solidFill>
                <a:latin typeface="標楷體" panose="03000509000000000000" pitchFamily="65" charset="-120"/>
                <a:ea typeface="標楷體" panose="03000509000000000000" pitchFamily="65" charset="-120"/>
              </a:rPr>
              <a:t>Q</a:t>
            </a:r>
            <a:r>
              <a:rPr lang="zh-TW" altLang="en-US" sz="2200" b="0" dirty="0">
                <a:solidFill>
                  <a:schemeClr val="tx1"/>
                </a:solidFill>
                <a:latin typeface="標楷體" panose="03000509000000000000" pitchFamily="65" charset="-120"/>
                <a:ea typeface="標楷體" panose="03000509000000000000" pitchFamily="65" charset="-120"/>
              </a:rPr>
              <a:t>：發包程序不合法是否可拒絕監辦？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Baskerville Old Face"/>
        <a:ea typeface="全真疊黑體"/>
        <a:cs typeface="全真疊黑體"/>
      </a:majorFont>
      <a:minorFont>
        <a:latin typeface="Baskerville Old Face"/>
        <a:ea typeface="華康魏碑體"/>
        <a:cs typeface="華康魏碑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FF">
              <a:gamma/>
              <a:shade val="60000"/>
              <a:invGamma/>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Arial" pitchFamily="34" charset="0"/>
          <a:buNone/>
          <a:tabLst/>
          <a:defRPr kumimoji="0" lang="zh-TW" sz="2200" b="0" i="0" u="none" strike="noStrike" cap="none" normalizeH="0" baseline="0" smtClean="0">
            <a:ln>
              <a:noFill/>
            </a:ln>
            <a:solidFill>
              <a:schemeClr val="tx1"/>
            </a:solidFill>
            <a:effectLst/>
            <a:latin typeface="Calibri" pitchFamily="34" charset="0"/>
            <a:ea typeface="標楷體" pitchFamily="65" charset="-120"/>
            <a:sym typeface="Wingdings" pitchFamily="2"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FF">
              <a:gamma/>
              <a:shade val="60000"/>
              <a:invGamma/>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Arial" pitchFamily="34" charset="0"/>
          <a:buNone/>
          <a:tabLst/>
          <a:defRPr kumimoji="0" lang="zh-TW" sz="2200" b="0" i="0" u="none" strike="noStrike" cap="none" normalizeH="0" baseline="0" smtClean="0">
            <a:ln>
              <a:noFill/>
            </a:ln>
            <a:solidFill>
              <a:schemeClr val="tx1"/>
            </a:solidFill>
            <a:effectLst/>
            <a:latin typeface="Calibri" pitchFamily="34" charset="0"/>
            <a:ea typeface="標楷體" pitchFamily="65" charset="-120"/>
            <a:sym typeface="Wingdings" pitchFamily="2" charset="2"/>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1_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預設簡報設計">
      <a:majorFont>
        <a:latin typeface="Baskerville Old Face"/>
        <a:ea typeface="全真疊黑體"/>
        <a:cs typeface="全真疊黑體"/>
      </a:majorFont>
      <a:minorFont>
        <a:latin typeface="Baskerville Old Face"/>
        <a:ea typeface="華康魏碑體"/>
        <a:cs typeface="華康魏碑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FF">
              <a:gamma/>
              <a:shade val="60000"/>
              <a:invGamma/>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Arial" pitchFamily="34" charset="0"/>
          <a:buNone/>
          <a:tabLst/>
          <a:defRPr kumimoji="0" lang="zh-TW" sz="2200" b="0" i="0" u="none" strike="noStrike" cap="none" normalizeH="0" baseline="0" smtClean="0">
            <a:ln>
              <a:noFill/>
            </a:ln>
            <a:solidFill>
              <a:schemeClr val="tx1"/>
            </a:solidFill>
            <a:effectLst/>
            <a:latin typeface="Calibri" pitchFamily="34" charset="0"/>
            <a:ea typeface="標楷體" pitchFamily="65" charset="-120"/>
            <a:sym typeface="Wingdings" pitchFamily="2"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00FF">
              <a:gamma/>
              <a:shade val="60000"/>
              <a:invGamma/>
            </a:srgbClr>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Arial" pitchFamily="34" charset="0"/>
          <a:buNone/>
          <a:tabLst/>
          <a:defRPr kumimoji="0" lang="zh-TW" sz="2200" b="0" i="0" u="none" strike="noStrike" cap="none" normalizeH="0" baseline="0" smtClean="0">
            <a:ln>
              <a:noFill/>
            </a:ln>
            <a:solidFill>
              <a:schemeClr val="tx1"/>
            </a:solidFill>
            <a:effectLst/>
            <a:latin typeface="Calibri" pitchFamily="34" charset="0"/>
            <a:ea typeface="標楷體" pitchFamily="65" charset="-120"/>
            <a:sym typeface="Wingdings" pitchFamily="2" charset="2"/>
          </a:defRPr>
        </a:defPPr>
      </a:lstStyle>
    </a:lnDef>
  </a:objectDefaults>
  <a:extraClrSchemeLst>
    <a:extraClrScheme>
      <a:clrScheme name="1_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3007</TotalTime>
  <Pages>0</Pages>
  <Words>18952</Words>
  <Characters>0</Characters>
  <Application>Microsoft Office PowerPoint</Application>
  <DocSecurity>0</DocSecurity>
  <PresentationFormat>如螢幕大小 (4:3)</PresentationFormat>
  <Lines>0</Lines>
  <Paragraphs>1533</Paragraphs>
  <Slides>167</Slides>
  <Notes>167</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167</vt:i4>
      </vt:variant>
    </vt:vector>
  </HeadingPairs>
  <TitlesOfParts>
    <vt:vector size="181" baseType="lpstr">
      <vt:lpstr>細明體</vt:lpstr>
      <vt:lpstr>微軟正黑體</vt:lpstr>
      <vt:lpstr>新細明體</vt:lpstr>
      <vt:lpstr>標楷體</vt:lpstr>
      <vt:lpstr>Arial</vt:lpstr>
      <vt:lpstr>Arial Narrow</vt:lpstr>
      <vt:lpstr>Baskerville Old Face</vt:lpstr>
      <vt:lpstr>Calibri</vt:lpstr>
      <vt:lpstr>Century Schoolbook</vt:lpstr>
      <vt:lpstr>Tahoma</vt:lpstr>
      <vt:lpstr>Times New Roman</vt:lpstr>
      <vt:lpstr>Wingdings</vt:lpstr>
      <vt:lpstr>預設簡報設計</vt:lpstr>
      <vt:lpstr>1_預設簡報設計</vt:lpstr>
      <vt:lpstr>政府採購監辦實務 (含政府採購法規)</vt:lpstr>
      <vt:lpstr>授課重點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某學校辦理高三畢業旅行採購，向旅館訂房(8萬)，找餐廳訂餐(4萬)，洽租車公司租遊覽車(2萬)，分別以小額採購辦理簽約，是否屬「中央機關未達公告金額採購招標辦法」(下稱本辦法)第6條所定意圖規避本辦法之適用，分批辦理採購?</vt:lpstr>
      <vt:lpstr>PowerPoint 簡報</vt:lpstr>
      <vt:lpstr>機關投標須知於投標廠商資格文件列有廠商信用證明，如投標廠商不具法人人格（例建築師事務所、獨資企業行），是否應以其負責人個人戶查詢之票據信用資料方視為合格廠商？若謹以行號戶名及統一編號查詢之票據信用資料則為不合格廠商？ 若投標須知於投標廠商資格文件列有廠商信用證明，謹載明「票據交換機構或受理查詢之金融機構於截止投標日之前半年內所出具之非拒絕往來戶及最近三年內無退票紀錄證明」，不具法人人格之投標廠商以戶名及統一編號查詢之票據信用資料是否審查為合格？</vt:lpstr>
      <vt:lpstr>PowerPoint 簡報</vt:lpstr>
      <vt:lpstr>PowerPoint 簡報</vt:lpstr>
      <vt:lpstr>PowerPoint 簡報</vt:lpstr>
      <vt:lpstr>PowerPoint 簡報</vt:lpstr>
      <vt:lpstr>某機關辦理一太陽能熱水系統採購，民眾檢舉集招標文件所載集熱板尺寸、鍍膜等規格有綁標。機關回復略以：「查市面上至少有10家合格安裝銷售商得提供，無規格限制之疑。」</vt:lpstr>
      <vt:lpstr>PowerPoint 簡報</vt:lpstr>
      <vt:lpstr>PowerPoint 簡報</vt:lpstr>
      <vt:lpstr>PowerPoint 簡報</vt:lpstr>
      <vt:lpstr>PowerPoint 簡報</vt:lpstr>
      <vt:lpstr>投標文件重大異常關聯(採50-1-5)</vt:lpstr>
      <vt:lpstr>可能有圍標之情形</vt:lpstr>
      <vt:lpstr>PowerPoint 簡報</vt:lpstr>
      <vt:lpstr>PowerPoint 簡報</vt:lpstr>
      <vt:lpstr>PowerPoint 簡報</vt:lpstr>
      <vt:lpstr>PowerPoint 簡報</vt:lpstr>
      <vt:lpstr>最低標比減價</vt:lpstr>
      <vt:lpstr> 最低標比減價</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決標程序常犯錯誤</vt:lpstr>
      <vt:lpstr>撤銷決標</vt:lpstr>
      <vt:lpstr>撤銷決標</vt:lpstr>
      <vt:lpstr>PowerPoint 簡報</vt:lpstr>
      <vt:lpstr>驗收不符之處置方式</vt:lpstr>
      <vt:lpstr>驗收不符之處置方式</vt:lpstr>
      <vt:lpstr>驗收不符之處置方式</vt:lpstr>
      <vt:lpstr>逾期違約金計算</vt:lpstr>
      <vt:lpstr>PowerPoint 簡報</vt:lpstr>
      <vt:lpstr>契約變更</vt:lpstr>
      <vt:lpstr>採購契約變更或加減價核准監辦備查規定一覽表</vt:lpstr>
      <vt:lpstr>契約變更一覽表附記</vt:lpstr>
      <vt:lpstr>PowerPoint 簡報</vt:lpstr>
      <vt:lpstr>PowerPoint 簡報</vt:lpstr>
      <vt:lpstr>PowerPoint 簡報</vt:lpstr>
      <vt:lpstr>PowerPoint 簡報</vt:lpstr>
      <vt:lpstr>PowerPoint 簡報</vt:lpstr>
      <vt:lpstr>驗收作業程序</vt:lpstr>
      <vt:lpstr>PowerPoint 簡報</vt:lpstr>
      <vt:lpstr>驗收作業執行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採購監辦實務</dc:title>
  <dc:creator>user</dc:creator>
  <cp:lastModifiedBy>陳仲祐</cp:lastModifiedBy>
  <cp:revision>171</cp:revision>
  <dcterms:created xsi:type="dcterms:W3CDTF">2017-11-29T15:33:20Z</dcterms:created>
  <dcterms:modified xsi:type="dcterms:W3CDTF">2025-06-30T12:29:07Z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2052-9.1.0.4369</vt:lpwstr>
  </property>
</Properties>
</file>