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35"/>
  </p:notesMasterIdLst>
  <p:handoutMasterIdLst>
    <p:handoutMasterId r:id="rId36"/>
  </p:handoutMasterIdLst>
  <p:sldIdLst>
    <p:sldId id="256" r:id="rId3"/>
    <p:sldId id="271" r:id="rId4"/>
    <p:sldId id="283" r:id="rId5"/>
    <p:sldId id="258" r:id="rId6"/>
    <p:sldId id="290" r:id="rId7"/>
    <p:sldId id="291" r:id="rId8"/>
    <p:sldId id="292" r:id="rId9"/>
    <p:sldId id="293" r:id="rId10"/>
    <p:sldId id="294" r:id="rId11"/>
    <p:sldId id="295" r:id="rId12"/>
    <p:sldId id="297" r:id="rId13"/>
    <p:sldId id="296" r:id="rId14"/>
    <p:sldId id="298" r:id="rId15"/>
    <p:sldId id="299" r:id="rId16"/>
    <p:sldId id="300" r:id="rId17"/>
    <p:sldId id="301" r:id="rId18"/>
    <p:sldId id="303" r:id="rId19"/>
    <p:sldId id="304" r:id="rId20"/>
    <p:sldId id="305" r:id="rId21"/>
    <p:sldId id="306" r:id="rId22"/>
    <p:sldId id="307" r:id="rId23"/>
    <p:sldId id="308" r:id="rId24"/>
    <p:sldId id="309" r:id="rId25"/>
    <p:sldId id="311" r:id="rId26"/>
    <p:sldId id="312" r:id="rId27"/>
    <p:sldId id="313" r:id="rId28"/>
    <p:sldId id="314" r:id="rId29"/>
    <p:sldId id="315" r:id="rId30"/>
    <p:sldId id="318" r:id="rId31"/>
    <p:sldId id="316" r:id="rId32"/>
    <p:sldId id="319" r:id="rId33"/>
    <p:sldId id="302" r:id="rId34"/>
  </p:sldIdLst>
  <p:sldSz cx="12192000" cy="6858000"/>
  <p:notesSz cx="6797675" cy="99266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CC99FF"/>
    <a:srgbClr val="CCCCFF"/>
    <a:srgbClr val="FFFF99"/>
    <a:srgbClr val="FFCCFF"/>
    <a:srgbClr val="EDFFB9"/>
    <a:srgbClr val="317EE1"/>
    <a:srgbClr val="FF714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1" autoAdjust="0"/>
    <p:restoredTop sz="96405"/>
  </p:normalViewPr>
  <p:slideViewPr>
    <p:cSldViewPr snapToGrid="0">
      <p:cViewPr varScale="1">
        <p:scale>
          <a:sx n="101" d="100"/>
          <a:sy n="101" d="100"/>
        </p:scale>
        <p:origin x="27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BBD4686-D85E-4103-874C-8B91726B2A96}" type="datetimeFigureOut">
              <a:rPr lang="zh-TW" altLang="en-US" smtClean="0"/>
              <a:t>2026/3/6</a:t>
            </a:fld>
            <a:endParaRPr lang="zh-TW" altLang="en-US"/>
          </a:p>
        </p:txBody>
      </p:sp>
      <p:sp>
        <p:nvSpPr>
          <p:cNvPr id="4" name="頁尾版面配置區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C8915F37-2E54-4D3A-8FE4-5007320A4BB5}" type="slidenum">
              <a:rPr lang="zh-TW" altLang="en-US" smtClean="0"/>
              <a:t>‹#›</a:t>
            </a:fld>
            <a:endParaRPr lang="zh-TW" altLang="en-US"/>
          </a:p>
        </p:txBody>
      </p:sp>
    </p:spTree>
    <p:extLst>
      <p:ext uri="{BB962C8B-B14F-4D97-AF65-F5344CB8AC3E}">
        <p14:creationId xmlns:p14="http://schemas.microsoft.com/office/powerpoint/2010/main" val="28100922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765D91C-145A-C94C-BC1E-77640F12ADEE}" type="datetimeFigureOut">
              <a:rPr kumimoji="1" lang="zh-TW" altLang="en-US" smtClean="0"/>
              <a:t>2026/3/6</a:t>
            </a:fld>
            <a:endParaRPr kumimoji="1" lang="zh-TW" altLang="en-US"/>
          </a:p>
        </p:txBody>
      </p:sp>
      <p:sp>
        <p:nvSpPr>
          <p:cNvPr id="4" name="投影片影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3284114-95FA-F047-9702-C3E330A690F5}" type="slidenum">
              <a:rPr kumimoji="1" lang="zh-TW" altLang="en-US" smtClean="0"/>
              <a:t>‹#›</a:t>
            </a:fld>
            <a:endParaRPr kumimoji="1" lang="zh-TW" altLang="en-US"/>
          </a:p>
        </p:txBody>
      </p:sp>
    </p:spTree>
    <p:extLst>
      <p:ext uri="{BB962C8B-B14F-4D97-AF65-F5344CB8AC3E}">
        <p14:creationId xmlns:p14="http://schemas.microsoft.com/office/powerpoint/2010/main" val="12716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2FCD696A-E9C2-E129-AF2D-155D203A46E7}"/>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1" name="圖片 10">
            <a:extLst>
              <a:ext uri="{FF2B5EF4-FFF2-40B4-BE49-F238E27FC236}">
                <a16:creationId xmlns="" xmlns:a16="http://schemas.microsoft.com/office/drawing/2014/main" id="{9C4CE376-CEF8-5701-0583-BE8A354D5691}"/>
              </a:ext>
            </a:extLst>
          </p:cNvPr>
          <p:cNvPicPr>
            <a:picLocks noChangeAspect="1"/>
          </p:cNvPicPr>
          <p:nvPr userDrawn="1"/>
        </p:nvPicPr>
        <p:blipFill>
          <a:blip r:embed="rId2">
            <a:alphaModFix amt="20000"/>
          </a:blip>
          <a:stretch>
            <a:fillRect/>
          </a:stretch>
        </p:blipFill>
        <p:spPr>
          <a:xfrm>
            <a:off x="4462730" y="-43130"/>
            <a:ext cx="7772400" cy="5865571"/>
          </a:xfrm>
          <a:prstGeom prst="rect">
            <a:avLst/>
          </a:prstGeom>
        </p:spPr>
      </p:pic>
      <p:sp>
        <p:nvSpPr>
          <p:cNvPr id="3" name="副標題 2">
            <a:extLst>
              <a:ext uri="{FF2B5EF4-FFF2-40B4-BE49-F238E27FC236}">
                <a16:creationId xmlns="" xmlns:a16="http://schemas.microsoft.com/office/drawing/2014/main" id="{41189ACC-1EB4-80BA-90AF-9F7911805140}"/>
              </a:ext>
            </a:extLst>
          </p:cNvPr>
          <p:cNvSpPr>
            <a:spLocks noGrp="1"/>
          </p:cNvSpPr>
          <p:nvPr>
            <p:ph type="subTitle" idx="1"/>
          </p:nvPr>
        </p:nvSpPr>
        <p:spPr>
          <a:xfrm>
            <a:off x="648520" y="3396723"/>
            <a:ext cx="9670181" cy="2266508"/>
          </a:xfrm>
        </p:spPr>
        <p:txBody>
          <a:bodyPr>
            <a:normAutofit/>
          </a:bodyPr>
          <a:lstStyle>
            <a:lvl1pPr marL="0" indent="0" algn="l">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TW" altLang="en-US" dirty="0"/>
              <a:t>按一下以編輯母片子標題樣式</a:t>
            </a:r>
          </a:p>
        </p:txBody>
      </p:sp>
      <p:pic>
        <p:nvPicPr>
          <p:cNvPr id="9" name="圖片 8">
            <a:extLst>
              <a:ext uri="{FF2B5EF4-FFF2-40B4-BE49-F238E27FC236}">
                <a16:creationId xmlns="" xmlns:a16="http://schemas.microsoft.com/office/drawing/2014/main" id="{F07621A3-8B25-6EE3-E678-498BB2A525A1}"/>
              </a:ext>
            </a:extLst>
          </p:cNvPr>
          <p:cNvPicPr>
            <a:picLocks noChangeAspect="1"/>
          </p:cNvPicPr>
          <p:nvPr userDrawn="1"/>
        </p:nvPicPr>
        <p:blipFill>
          <a:blip r:embed="rId3"/>
          <a:srcRect/>
          <a:stretch/>
        </p:blipFill>
        <p:spPr>
          <a:xfrm>
            <a:off x="732884" y="5942764"/>
            <a:ext cx="2421360" cy="427773"/>
          </a:xfrm>
          <a:prstGeom prst="rect">
            <a:avLst/>
          </a:prstGeom>
        </p:spPr>
      </p:pic>
      <p:sp>
        <p:nvSpPr>
          <p:cNvPr id="2" name="標題 1">
            <a:extLst>
              <a:ext uri="{FF2B5EF4-FFF2-40B4-BE49-F238E27FC236}">
                <a16:creationId xmlns="" xmlns:a16="http://schemas.microsoft.com/office/drawing/2014/main" id="{7A6E0625-62FF-D4E3-6BCA-B440EC73DFAB}"/>
              </a:ext>
            </a:extLst>
          </p:cNvPr>
          <p:cNvSpPr>
            <a:spLocks noGrp="1"/>
          </p:cNvSpPr>
          <p:nvPr>
            <p:ph type="ctrTitle"/>
          </p:nvPr>
        </p:nvSpPr>
        <p:spPr>
          <a:xfrm>
            <a:off x="648520" y="797780"/>
            <a:ext cx="9670181" cy="2387600"/>
          </a:xfrm>
        </p:spPr>
        <p:txBody>
          <a:bodyPr anchor="b"/>
          <a:lstStyle>
            <a:lvl1pPr algn="l">
              <a:defRPr sz="6000">
                <a:solidFill>
                  <a:schemeClr val="bg1"/>
                </a:solidFill>
              </a:defRPr>
            </a:lvl1pPr>
          </a:lstStyle>
          <a:p>
            <a:r>
              <a:rPr kumimoji="1" lang="zh-TW" altLang="en-US" dirty="0"/>
              <a:t>按一下以編輯母片標題樣式</a:t>
            </a:r>
          </a:p>
        </p:txBody>
      </p:sp>
    </p:spTree>
    <p:extLst>
      <p:ext uri="{BB962C8B-B14F-4D97-AF65-F5344CB8AC3E}">
        <p14:creationId xmlns:p14="http://schemas.microsoft.com/office/powerpoint/2010/main" val="1150764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3603BC22-0E03-588D-B3E4-4CA3B8F780D9}"/>
              </a:ext>
            </a:extLst>
          </p:cNvPr>
          <p:cNvSpPr>
            <a:spLocks noGrp="1"/>
          </p:cNvSpPr>
          <p:nvPr>
            <p:ph type="title"/>
          </p:nvPr>
        </p:nvSpPr>
        <p:spPr/>
        <p:txBody>
          <a:bodyPr/>
          <a:lstStyle/>
          <a:p>
            <a:r>
              <a:rPr kumimoji="1" lang="zh-TW" altLang="en-US"/>
              <a:t>按一下以編輯母片標題樣式</a:t>
            </a:r>
          </a:p>
        </p:txBody>
      </p:sp>
      <p:sp>
        <p:nvSpPr>
          <p:cNvPr id="3" name="直排文字版面配置區 2">
            <a:extLst>
              <a:ext uri="{FF2B5EF4-FFF2-40B4-BE49-F238E27FC236}">
                <a16:creationId xmlns="" xmlns:a16="http://schemas.microsoft.com/office/drawing/2014/main" id="{31256901-7563-40DF-09DA-F3EA41E021A9}"/>
              </a:ext>
            </a:extLst>
          </p:cNvPr>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 xmlns:a16="http://schemas.microsoft.com/office/drawing/2014/main" id="{332434E2-C274-AE42-CC96-16C60AAA7F39}"/>
              </a:ext>
            </a:extLst>
          </p:cNvPr>
          <p:cNvSpPr>
            <a:spLocks noGrp="1"/>
          </p:cNvSpPr>
          <p:nvPr>
            <p:ph type="dt" sz="half" idx="10"/>
          </p:nvPr>
        </p:nvSpPr>
        <p:spPr/>
        <p:txBody>
          <a:bodyPr/>
          <a:lstStyle/>
          <a:p>
            <a:fld id="{6B18AE26-866A-AA42-AF14-F13629982045}" type="datetime1">
              <a:rPr kumimoji="1" lang="zh-TW" altLang="en-US" smtClean="0"/>
              <a:t>2026/3/6</a:t>
            </a:fld>
            <a:endParaRPr kumimoji="1" lang="zh-TW" altLang="en-US"/>
          </a:p>
        </p:txBody>
      </p:sp>
      <p:sp>
        <p:nvSpPr>
          <p:cNvPr id="5" name="頁尾版面配置區 4">
            <a:extLst>
              <a:ext uri="{FF2B5EF4-FFF2-40B4-BE49-F238E27FC236}">
                <a16:creationId xmlns="" xmlns:a16="http://schemas.microsoft.com/office/drawing/2014/main" id="{D583330B-77A0-2BB4-9D9B-536875092AF4}"/>
              </a:ext>
            </a:extLst>
          </p:cNvPr>
          <p:cNvSpPr>
            <a:spLocks noGrp="1"/>
          </p:cNvSpPr>
          <p:nvPr>
            <p:ph type="ftr" sz="quarter" idx="11"/>
          </p:nvPr>
        </p:nvSpPr>
        <p:spPr/>
        <p:txBody>
          <a:bodyPr/>
          <a:lstStyle/>
          <a:p>
            <a:r>
              <a:rPr kumimoji="1" lang="zh-TW" altLang="en-US"/>
              <a:t>◯◯◯◯◯處 ◯◯◯ 科  </a:t>
            </a:r>
            <a:r>
              <a:rPr kumimoji="1" lang="en-US" altLang="zh-TW"/>
              <a:t>/  </a:t>
            </a:r>
            <a:r>
              <a:rPr kumimoji="1" lang="zh-TW" altLang="en-US"/>
              <a:t>承辦人員◯◯◯</a:t>
            </a:r>
          </a:p>
        </p:txBody>
      </p:sp>
      <p:sp>
        <p:nvSpPr>
          <p:cNvPr id="6" name="投影片編號版面配置區 5">
            <a:extLst>
              <a:ext uri="{FF2B5EF4-FFF2-40B4-BE49-F238E27FC236}">
                <a16:creationId xmlns="" xmlns:a16="http://schemas.microsoft.com/office/drawing/2014/main" id="{68D1C8B7-A1C1-3565-9C36-5CAA27946819}"/>
              </a:ext>
            </a:extLst>
          </p:cNvPr>
          <p:cNvSpPr>
            <a:spLocks noGrp="1"/>
          </p:cNvSpPr>
          <p:nvPr>
            <p:ph type="sldNum" sz="quarter" idx="12"/>
          </p:nvPr>
        </p:nvSpPr>
        <p:spPr/>
        <p:txBody>
          <a:bodyPr/>
          <a:lstStyle/>
          <a:p>
            <a:fld id="{0B6C5D7C-6173-5140-82F4-0BA7B906A956}" type="slidenum">
              <a:rPr kumimoji="1" lang="zh-TW" altLang="en-US" smtClean="0"/>
              <a:t>‹#›</a:t>
            </a:fld>
            <a:endParaRPr kumimoji="1" lang="zh-TW" altLang="en-US"/>
          </a:p>
        </p:txBody>
      </p:sp>
      <p:cxnSp>
        <p:nvCxnSpPr>
          <p:cNvPr id="7" name="直線接點 6">
            <a:extLst>
              <a:ext uri="{FF2B5EF4-FFF2-40B4-BE49-F238E27FC236}">
                <a16:creationId xmlns="" xmlns:a16="http://schemas.microsoft.com/office/drawing/2014/main" id="{3C33B256-40F3-DA11-4D6E-D07B3CFE1297}"/>
              </a:ext>
            </a:extLst>
          </p:cNvPr>
          <p:cNvCxnSpPr>
            <a:cxnSpLocks/>
          </p:cNvCxnSpPr>
          <p:nvPr userDrawn="1"/>
        </p:nvCxnSpPr>
        <p:spPr>
          <a:xfrm flipH="1">
            <a:off x="838200" y="381640"/>
            <a:ext cx="10515600" cy="0"/>
          </a:xfrm>
          <a:prstGeom prst="line">
            <a:avLst/>
          </a:prstGeom>
          <a:ln w="19050">
            <a:solidFill>
              <a:srgbClr val="317EE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96429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 xmlns:a16="http://schemas.microsoft.com/office/drawing/2014/main" id="{9B0BCE67-1288-4DEB-21DA-6E789BDEF037}"/>
              </a:ext>
            </a:extLst>
          </p:cNvPr>
          <p:cNvSpPr>
            <a:spLocks noGrp="1"/>
          </p:cNvSpPr>
          <p:nvPr>
            <p:ph type="title" orient="vert"/>
          </p:nvPr>
        </p:nvSpPr>
        <p:spPr>
          <a:xfrm>
            <a:off x="8724900" y="365125"/>
            <a:ext cx="2628900" cy="5811838"/>
          </a:xfrm>
        </p:spPr>
        <p:txBody>
          <a:bodyPr vert="eaVert"/>
          <a:lstStyle/>
          <a:p>
            <a:r>
              <a:rPr kumimoji="1" lang="zh-TW" altLang="en-US"/>
              <a:t>按一下以編輯母片標題樣式</a:t>
            </a:r>
          </a:p>
        </p:txBody>
      </p:sp>
      <p:sp>
        <p:nvSpPr>
          <p:cNvPr id="3" name="直排文字版面配置區 2">
            <a:extLst>
              <a:ext uri="{FF2B5EF4-FFF2-40B4-BE49-F238E27FC236}">
                <a16:creationId xmlns="" xmlns:a16="http://schemas.microsoft.com/office/drawing/2014/main" id="{453EA23F-19B3-7B1C-92B5-26D00E9EE63C}"/>
              </a:ext>
            </a:extLst>
          </p:cNvPr>
          <p:cNvSpPr>
            <a:spLocks noGrp="1"/>
          </p:cNvSpPr>
          <p:nvPr>
            <p:ph type="body" orient="vert" idx="1"/>
          </p:nvPr>
        </p:nvSpPr>
        <p:spPr>
          <a:xfrm>
            <a:off x="838200" y="365125"/>
            <a:ext cx="7734300" cy="5811838"/>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 xmlns:a16="http://schemas.microsoft.com/office/drawing/2014/main" id="{2D7B458F-3D07-9275-9A58-B2030ED23447}"/>
              </a:ext>
            </a:extLst>
          </p:cNvPr>
          <p:cNvSpPr>
            <a:spLocks noGrp="1"/>
          </p:cNvSpPr>
          <p:nvPr>
            <p:ph type="dt" sz="half" idx="10"/>
          </p:nvPr>
        </p:nvSpPr>
        <p:spPr/>
        <p:txBody>
          <a:bodyPr/>
          <a:lstStyle/>
          <a:p>
            <a:fld id="{F909522B-0764-6A41-A925-3231BA84FC35}" type="datetime1">
              <a:rPr kumimoji="1" lang="zh-TW" altLang="en-US" smtClean="0"/>
              <a:t>2026/3/6</a:t>
            </a:fld>
            <a:endParaRPr kumimoji="1" lang="zh-TW" altLang="en-US"/>
          </a:p>
        </p:txBody>
      </p:sp>
      <p:sp>
        <p:nvSpPr>
          <p:cNvPr id="5" name="頁尾版面配置區 4">
            <a:extLst>
              <a:ext uri="{FF2B5EF4-FFF2-40B4-BE49-F238E27FC236}">
                <a16:creationId xmlns="" xmlns:a16="http://schemas.microsoft.com/office/drawing/2014/main" id="{DF2EA1E9-A8C8-2F11-D948-0246A8B959C7}"/>
              </a:ext>
            </a:extLst>
          </p:cNvPr>
          <p:cNvSpPr>
            <a:spLocks noGrp="1"/>
          </p:cNvSpPr>
          <p:nvPr>
            <p:ph type="ftr" sz="quarter" idx="11"/>
          </p:nvPr>
        </p:nvSpPr>
        <p:spPr/>
        <p:txBody>
          <a:bodyPr/>
          <a:lstStyle/>
          <a:p>
            <a:r>
              <a:rPr kumimoji="1" lang="zh-TW" altLang="en-US"/>
              <a:t>◯◯◯◯◯處 ◯◯◯ 科  </a:t>
            </a:r>
            <a:r>
              <a:rPr kumimoji="1" lang="en-US" altLang="zh-TW"/>
              <a:t>/  </a:t>
            </a:r>
            <a:r>
              <a:rPr kumimoji="1" lang="zh-TW" altLang="en-US"/>
              <a:t>承辦人員◯◯◯</a:t>
            </a:r>
          </a:p>
        </p:txBody>
      </p:sp>
      <p:sp>
        <p:nvSpPr>
          <p:cNvPr id="6" name="投影片編號版面配置區 5">
            <a:extLst>
              <a:ext uri="{FF2B5EF4-FFF2-40B4-BE49-F238E27FC236}">
                <a16:creationId xmlns="" xmlns:a16="http://schemas.microsoft.com/office/drawing/2014/main" id="{5707E092-00FC-3492-D51D-FE027E144AB2}"/>
              </a:ext>
            </a:extLst>
          </p:cNvPr>
          <p:cNvSpPr>
            <a:spLocks noGrp="1"/>
          </p:cNvSpPr>
          <p:nvPr>
            <p:ph type="sldNum" sz="quarter" idx="12"/>
          </p:nvPr>
        </p:nvSpPr>
        <p:spPr>
          <a:xfrm>
            <a:off x="10963266" y="6250334"/>
            <a:ext cx="607997" cy="365125"/>
          </a:xfrm>
        </p:spPr>
        <p:txBody>
          <a:bodyPr/>
          <a:lstStyle/>
          <a:p>
            <a:fld id="{0B6C5D7C-6173-5140-82F4-0BA7B906A956}" type="slidenum">
              <a:rPr kumimoji="1" lang="zh-TW" altLang="en-US" smtClean="0"/>
              <a:t>‹#›</a:t>
            </a:fld>
            <a:endParaRPr kumimoji="1" lang="zh-TW" altLang="en-US"/>
          </a:p>
        </p:txBody>
      </p:sp>
      <p:sp>
        <p:nvSpPr>
          <p:cNvPr id="7" name="矩形 6">
            <a:extLst>
              <a:ext uri="{FF2B5EF4-FFF2-40B4-BE49-F238E27FC236}">
                <a16:creationId xmlns="" xmlns:a16="http://schemas.microsoft.com/office/drawing/2014/main" id="{244F9C8C-C4E4-10E3-36E8-F7DED5DB2720}"/>
              </a:ext>
            </a:extLst>
          </p:cNvPr>
          <p:cNvSpPr/>
          <p:nvPr userDrawn="1"/>
        </p:nvSpPr>
        <p:spPr>
          <a:xfrm>
            <a:off x="11760591" y="0"/>
            <a:ext cx="431409" cy="6858000"/>
          </a:xfrm>
          <a:prstGeom prst="rect">
            <a:avLst/>
          </a:prstGeom>
          <a:solidFill>
            <a:srgbClr val="317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793407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封底">
    <p:spTree>
      <p:nvGrpSpPr>
        <p:cNvPr id="1" name=""/>
        <p:cNvGrpSpPr/>
        <p:nvPr/>
      </p:nvGrpSpPr>
      <p:grpSpPr>
        <a:xfrm>
          <a:off x="0" y="0"/>
          <a:ext cx="0" cy="0"/>
          <a:chOff x="0" y="0"/>
          <a:chExt cx="0" cy="0"/>
        </a:xfrm>
      </p:grpSpPr>
      <p:sp>
        <p:nvSpPr>
          <p:cNvPr id="14" name="文字版面配置區 13">
            <a:extLst>
              <a:ext uri="{FF2B5EF4-FFF2-40B4-BE49-F238E27FC236}">
                <a16:creationId xmlns="" xmlns:a16="http://schemas.microsoft.com/office/drawing/2014/main" id="{4F377138-FA3D-D40C-EFF8-3C6FE655CEDB}"/>
              </a:ext>
            </a:extLst>
          </p:cNvPr>
          <p:cNvSpPr>
            <a:spLocks noGrp="1"/>
          </p:cNvSpPr>
          <p:nvPr>
            <p:ph type="body" sz="quarter" idx="13" hasCustomPrompt="1"/>
          </p:nvPr>
        </p:nvSpPr>
        <p:spPr>
          <a:xfrm>
            <a:off x="6582018" y="1779140"/>
            <a:ext cx="4813300" cy="1484515"/>
          </a:xfrm>
        </p:spPr>
        <p:txBody>
          <a:bodyPr anchor="ctr">
            <a:normAutofit/>
          </a:bodyPr>
          <a:lstStyle>
            <a:lvl1pPr marL="0" indent="0" algn="ctr">
              <a:buNone/>
              <a:defRPr kumimoji="1" lang="zh-TW" altLang="en-US" sz="5400" b="1" i="0" kern="1200" dirty="0">
                <a:solidFill>
                  <a:srgbClr val="317EE1"/>
                </a:solidFill>
                <a:latin typeface="Noto Sans TC" panose="020B0500000000000000" pitchFamily="34" charset="-128"/>
                <a:ea typeface="Noto Sans TC" panose="020B0500000000000000" pitchFamily="34" charset="-128"/>
                <a:cs typeface="+mn-cs"/>
              </a:defRPr>
            </a:lvl1pPr>
          </a:lstStyle>
          <a:p>
            <a:pPr lvl="0"/>
            <a:r>
              <a:rPr kumimoji="1" lang="zh-TW" altLang="en-US" dirty="0"/>
              <a:t>編輯文字</a:t>
            </a:r>
          </a:p>
        </p:txBody>
      </p:sp>
      <p:sp>
        <p:nvSpPr>
          <p:cNvPr id="17" name="文字版面配置區 16">
            <a:extLst>
              <a:ext uri="{FF2B5EF4-FFF2-40B4-BE49-F238E27FC236}">
                <a16:creationId xmlns="" xmlns:a16="http://schemas.microsoft.com/office/drawing/2014/main" id="{131C4971-238B-B455-D5D0-10DF0B592954}"/>
              </a:ext>
            </a:extLst>
          </p:cNvPr>
          <p:cNvSpPr>
            <a:spLocks noGrp="1"/>
          </p:cNvSpPr>
          <p:nvPr>
            <p:ph type="body" sz="quarter" idx="10"/>
          </p:nvPr>
        </p:nvSpPr>
        <p:spPr>
          <a:xfrm>
            <a:off x="6582506" y="3429000"/>
            <a:ext cx="4812324" cy="2740793"/>
          </a:xfrm>
        </p:spPr>
        <p:txBody>
          <a:bodyPr anchor="ctr">
            <a:normAutofit/>
          </a:bodyPr>
          <a:lstStyle>
            <a:lvl1pPr marL="0" indent="0" algn="ctr">
              <a:lnSpc>
                <a:spcPct val="100000"/>
              </a:lnSpc>
              <a:buNone/>
              <a:defRPr kumimoji="1" lang="zh-TW" altLang="en-US" sz="2400" kern="1200" dirty="0">
                <a:solidFill>
                  <a:schemeClr val="tx1"/>
                </a:solidFill>
                <a:latin typeface="Noto Sans TC" panose="020B0500000000000000" pitchFamily="34" charset="-128"/>
                <a:ea typeface="Noto Sans TC" panose="020B0500000000000000" pitchFamily="34" charset="-128"/>
                <a:cs typeface="+mn-cs"/>
              </a:defRPr>
            </a:lvl1pPr>
            <a:lvl2pPr marL="457200" indent="0">
              <a:buNone/>
              <a:defRPr/>
            </a:lvl2pPr>
          </a:lstStyle>
          <a:p>
            <a:pPr marL="0" lvl="0" indent="0" algn="ctr" defTabSz="914400" rtl="0" eaLnBrk="1" latinLnBrk="0" hangingPunct="1">
              <a:lnSpc>
                <a:spcPct val="130000"/>
              </a:lnSpc>
              <a:spcBef>
                <a:spcPts val="1000"/>
              </a:spcBef>
              <a:buClr>
                <a:srgbClr val="317EE1"/>
              </a:buClr>
              <a:buFont typeface="Wingdings" pitchFamily="2" charset="2"/>
              <a:buNone/>
            </a:pPr>
            <a:r>
              <a:rPr kumimoji="1" lang="zh-TW" altLang="en-US" dirty="0"/>
              <a:t>按一下以編輯母片文字樣式</a:t>
            </a:r>
            <a:endParaRPr kumimoji="1" lang="en-US" altLang="zh-TW" dirty="0"/>
          </a:p>
        </p:txBody>
      </p:sp>
      <p:sp>
        <p:nvSpPr>
          <p:cNvPr id="2" name="矩形 1">
            <a:extLst>
              <a:ext uri="{FF2B5EF4-FFF2-40B4-BE49-F238E27FC236}">
                <a16:creationId xmlns="" xmlns:a16="http://schemas.microsoft.com/office/drawing/2014/main" id="{B1E53243-CF55-2AB0-EA7B-77F72980EAF8}"/>
              </a:ext>
            </a:extLst>
          </p:cNvPr>
          <p:cNvSpPr/>
          <p:nvPr userDrawn="1"/>
        </p:nvSpPr>
        <p:spPr>
          <a:xfrm>
            <a:off x="-3" y="0"/>
            <a:ext cx="5961413" cy="6858000"/>
          </a:xfrm>
          <a:prstGeom prst="rect">
            <a:avLst/>
          </a:prstGeom>
          <a:solidFill>
            <a:srgbClr val="317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3" name="圖片 2">
            <a:extLst>
              <a:ext uri="{FF2B5EF4-FFF2-40B4-BE49-F238E27FC236}">
                <a16:creationId xmlns="" xmlns:a16="http://schemas.microsoft.com/office/drawing/2014/main" id="{09AB407F-CAFA-000F-3BCF-21C34BD79D31}"/>
              </a:ext>
            </a:extLst>
          </p:cNvPr>
          <p:cNvPicPr>
            <a:picLocks noChangeAspect="1"/>
          </p:cNvPicPr>
          <p:nvPr userDrawn="1"/>
        </p:nvPicPr>
        <p:blipFill>
          <a:blip r:embed="rId2"/>
          <a:srcRect/>
          <a:stretch/>
        </p:blipFill>
        <p:spPr>
          <a:xfrm>
            <a:off x="1662050" y="5270760"/>
            <a:ext cx="2637308" cy="465925"/>
          </a:xfrm>
          <a:prstGeom prst="rect">
            <a:avLst/>
          </a:prstGeom>
        </p:spPr>
      </p:pic>
      <p:pic>
        <p:nvPicPr>
          <p:cNvPr id="4" name="圖片 3">
            <a:extLst>
              <a:ext uri="{FF2B5EF4-FFF2-40B4-BE49-F238E27FC236}">
                <a16:creationId xmlns="" xmlns:a16="http://schemas.microsoft.com/office/drawing/2014/main" id="{D96E4B61-EBA3-A747-70D0-86275D079AB3}"/>
              </a:ext>
            </a:extLst>
          </p:cNvPr>
          <p:cNvPicPr>
            <a:picLocks noChangeAspect="1"/>
          </p:cNvPicPr>
          <p:nvPr userDrawn="1"/>
        </p:nvPicPr>
        <p:blipFill rotWithShape="1">
          <a:blip r:embed="rId3"/>
          <a:srcRect l="23557"/>
          <a:stretch/>
        </p:blipFill>
        <p:spPr>
          <a:xfrm>
            <a:off x="622043" y="2631012"/>
            <a:ext cx="4812323" cy="891833"/>
          </a:xfrm>
          <a:prstGeom prst="rect">
            <a:avLst/>
          </a:prstGeom>
        </p:spPr>
      </p:pic>
    </p:spTree>
    <p:extLst>
      <p:ext uri="{BB962C8B-B14F-4D97-AF65-F5344CB8AC3E}">
        <p14:creationId xmlns:p14="http://schemas.microsoft.com/office/powerpoint/2010/main" val="3925310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Master1-Layout12-cust-封底">
    <p:spTree>
      <p:nvGrpSpPr>
        <p:cNvPr id="1" name=""/>
        <p:cNvGrpSpPr/>
        <p:nvPr/>
      </p:nvGrpSpPr>
      <p:grpSpPr>
        <a:xfrm>
          <a:off x="0" y="0"/>
          <a:ext cx="0" cy="0"/>
          <a:chOff x="0" y="0"/>
          <a:chExt cx="0" cy="0"/>
        </a:xfrm>
      </p:grpSpPr>
      <p:sp>
        <p:nvSpPr>
          <p:cNvPr id="115" name="PlaceHolder 1"/>
          <p:cNvSpPr>
            <a:spLocks noGrp="1"/>
          </p:cNvSpPr>
          <p:nvPr>
            <p:ph type="title"/>
          </p:nvPr>
        </p:nvSpPr>
        <p:spPr>
          <a:xfrm>
            <a:off x="609480" y="273600"/>
            <a:ext cx="10972440" cy="1144800"/>
          </a:xfrm>
          <a:prstGeom prst="rect">
            <a:avLst/>
          </a:prstGeom>
          <a:noFill/>
          <a:ln w="1260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16" name="PlaceHolder 2"/>
          <p:cNvSpPr>
            <a:spLocks noGrp="1"/>
          </p:cNvSpPr>
          <p:nvPr>
            <p:ph/>
          </p:nvPr>
        </p:nvSpPr>
        <p:spPr>
          <a:xfrm>
            <a:off x="6581880" y="1793160"/>
            <a:ext cx="4813200" cy="1470600"/>
          </a:xfrm>
          <a:prstGeom prst="rect">
            <a:avLst/>
          </a:prstGeom>
          <a:noFill/>
          <a:ln w="1260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Tree>
    <p:extLst>
      <p:ext uri="{BB962C8B-B14F-4D97-AF65-F5344CB8AC3E}">
        <p14:creationId xmlns:p14="http://schemas.microsoft.com/office/powerpoint/2010/main" val="3662875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CABE820-CB8A-492F-741F-E579BF66CD96}"/>
              </a:ext>
            </a:extLst>
          </p:cNvPr>
          <p:cNvSpPr>
            <a:spLocks noGrp="1"/>
          </p:cNvSpPr>
          <p:nvPr>
            <p:ph type="title"/>
          </p:nvPr>
        </p:nvSpPr>
        <p:spPr/>
        <p:txBody>
          <a:bodyPr/>
          <a:lstStyle/>
          <a:p>
            <a:r>
              <a:rPr kumimoji="1" lang="zh-TW" altLang="en-US"/>
              <a:t>按一下以編輯母片標題樣式</a:t>
            </a:r>
          </a:p>
        </p:txBody>
      </p:sp>
      <p:sp>
        <p:nvSpPr>
          <p:cNvPr id="3" name="內容版面配置區 2">
            <a:extLst>
              <a:ext uri="{FF2B5EF4-FFF2-40B4-BE49-F238E27FC236}">
                <a16:creationId xmlns="" xmlns:a16="http://schemas.microsoft.com/office/drawing/2014/main" id="{4A9F01C9-A4F6-390F-D4DF-1E39B6067C88}"/>
              </a:ext>
            </a:extLst>
          </p:cNvPr>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a:extLst>
              <a:ext uri="{FF2B5EF4-FFF2-40B4-BE49-F238E27FC236}">
                <a16:creationId xmlns="" xmlns:a16="http://schemas.microsoft.com/office/drawing/2014/main" id="{1CD37C5C-075A-42F3-8D01-B95456BBC3FE}"/>
              </a:ext>
            </a:extLst>
          </p:cNvPr>
          <p:cNvSpPr>
            <a:spLocks noGrp="1"/>
          </p:cNvSpPr>
          <p:nvPr>
            <p:ph type="dt" sz="half" idx="10"/>
          </p:nvPr>
        </p:nvSpPr>
        <p:spPr/>
        <p:txBody>
          <a:bodyPr/>
          <a:lstStyle/>
          <a:p>
            <a:fld id="{D0EF5595-C8A4-AB40-B85F-F8BF24004D58}" type="datetime1">
              <a:rPr kumimoji="1" lang="zh-TW" altLang="en-US" smtClean="0"/>
              <a:t>2026/3/6</a:t>
            </a:fld>
            <a:endParaRPr kumimoji="1" lang="zh-TW" altLang="en-US"/>
          </a:p>
        </p:txBody>
      </p:sp>
      <p:sp>
        <p:nvSpPr>
          <p:cNvPr id="5" name="頁尾版面配置區 4">
            <a:extLst>
              <a:ext uri="{FF2B5EF4-FFF2-40B4-BE49-F238E27FC236}">
                <a16:creationId xmlns="" xmlns:a16="http://schemas.microsoft.com/office/drawing/2014/main" id="{F7191C5E-5B48-6747-7D30-23FFDBDA29D8}"/>
              </a:ext>
            </a:extLst>
          </p:cNvPr>
          <p:cNvSpPr>
            <a:spLocks noGrp="1"/>
          </p:cNvSpPr>
          <p:nvPr>
            <p:ph type="ftr" sz="quarter" idx="11"/>
          </p:nvPr>
        </p:nvSpPr>
        <p:spPr/>
        <p:txBody>
          <a:bodyPr/>
          <a:lstStyle/>
          <a:p>
            <a:r>
              <a:rPr kumimoji="1" lang="zh-TW" altLang="en-US"/>
              <a:t>◯◯◯◯◯處 ◯◯◯ 科  </a:t>
            </a:r>
            <a:r>
              <a:rPr kumimoji="1" lang="en-US" altLang="zh-TW"/>
              <a:t>/  </a:t>
            </a:r>
            <a:r>
              <a:rPr kumimoji="1" lang="zh-TW" altLang="en-US"/>
              <a:t>承辦人員◯◯◯</a:t>
            </a:r>
          </a:p>
        </p:txBody>
      </p:sp>
      <p:sp>
        <p:nvSpPr>
          <p:cNvPr id="6" name="投影片編號版面配置區 5">
            <a:extLst>
              <a:ext uri="{FF2B5EF4-FFF2-40B4-BE49-F238E27FC236}">
                <a16:creationId xmlns="" xmlns:a16="http://schemas.microsoft.com/office/drawing/2014/main" id="{4F88CBBF-0BF5-A307-37EC-CC9496C7C0C8}"/>
              </a:ext>
            </a:extLst>
          </p:cNvPr>
          <p:cNvSpPr>
            <a:spLocks noGrp="1"/>
          </p:cNvSpPr>
          <p:nvPr>
            <p:ph type="sldNum" sz="quarter" idx="12"/>
          </p:nvPr>
        </p:nvSpPr>
        <p:spPr/>
        <p:txBody>
          <a:bodyPr/>
          <a:lstStyle/>
          <a:p>
            <a:fld id="{0B6C5D7C-6173-5140-82F4-0BA7B906A956}" type="slidenum">
              <a:rPr kumimoji="1" lang="zh-TW" altLang="en-US" smtClean="0"/>
              <a:t>‹#›</a:t>
            </a:fld>
            <a:endParaRPr kumimoji="1" lang="zh-TW" altLang="en-US"/>
          </a:p>
        </p:txBody>
      </p:sp>
    </p:spTree>
    <p:extLst>
      <p:ext uri="{BB962C8B-B14F-4D97-AF65-F5344CB8AC3E}">
        <p14:creationId xmlns:p14="http://schemas.microsoft.com/office/powerpoint/2010/main" val="3806267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章節標題">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A32F926E-E5BA-4BAC-D63D-B1A4F69A9A7F}"/>
              </a:ext>
            </a:extLst>
          </p:cNvPr>
          <p:cNvSpPr/>
          <p:nvPr userDrawn="1"/>
        </p:nvSpPr>
        <p:spPr>
          <a:xfrm>
            <a:off x="10594206" y="0"/>
            <a:ext cx="1597793" cy="6858000"/>
          </a:xfrm>
          <a:prstGeom prst="rect">
            <a:avLst/>
          </a:prstGeom>
          <a:solidFill>
            <a:srgbClr val="317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 xmlns:a16="http://schemas.microsoft.com/office/drawing/2014/main" id="{5B9CA5AF-E786-E53F-4182-78DD3F330AA4}"/>
              </a:ext>
            </a:extLst>
          </p:cNvPr>
          <p:cNvSpPr>
            <a:spLocks noGrp="1"/>
          </p:cNvSpPr>
          <p:nvPr>
            <p:ph type="title"/>
          </p:nvPr>
        </p:nvSpPr>
        <p:spPr>
          <a:xfrm>
            <a:off x="831850" y="1092799"/>
            <a:ext cx="10515600" cy="2852737"/>
          </a:xfrm>
        </p:spPr>
        <p:txBody>
          <a:bodyPr anchor="b"/>
          <a:lstStyle>
            <a:lvl1pPr>
              <a:defRPr sz="6000"/>
            </a:lvl1pPr>
          </a:lstStyle>
          <a:p>
            <a:r>
              <a:rPr kumimoji="1" lang="zh-TW" altLang="en-US" dirty="0"/>
              <a:t>按一下以編輯母片標題樣式</a:t>
            </a:r>
          </a:p>
        </p:txBody>
      </p:sp>
      <p:sp>
        <p:nvSpPr>
          <p:cNvPr id="3" name="文字版面配置區 2">
            <a:extLst>
              <a:ext uri="{FF2B5EF4-FFF2-40B4-BE49-F238E27FC236}">
                <a16:creationId xmlns="" xmlns:a16="http://schemas.microsoft.com/office/drawing/2014/main" id="{B3236901-B5F4-26BC-DF1B-E9976BF13CC0}"/>
              </a:ext>
            </a:extLst>
          </p:cNvPr>
          <p:cNvSpPr>
            <a:spLocks noGrp="1"/>
          </p:cNvSpPr>
          <p:nvPr>
            <p:ph type="body" idx="1"/>
          </p:nvPr>
        </p:nvSpPr>
        <p:spPr>
          <a:xfrm>
            <a:off x="831850" y="4184556"/>
            <a:ext cx="10515600" cy="141438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TW" altLang="en-US" dirty="0"/>
              <a:t>按一下以編輯母片文字樣式</a:t>
            </a:r>
          </a:p>
        </p:txBody>
      </p:sp>
      <p:pic>
        <p:nvPicPr>
          <p:cNvPr id="9" name="圖片 8">
            <a:extLst>
              <a:ext uri="{FF2B5EF4-FFF2-40B4-BE49-F238E27FC236}">
                <a16:creationId xmlns="" xmlns:a16="http://schemas.microsoft.com/office/drawing/2014/main" id="{B3004FB0-8C58-0F94-C1F2-6C8B01E23DEC}"/>
              </a:ext>
            </a:extLst>
          </p:cNvPr>
          <p:cNvPicPr>
            <a:picLocks noChangeAspect="1"/>
          </p:cNvPicPr>
          <p:nvPr userDrawn="1"/>
        </p:nvPicPr>
        <p:blipFill rotWithShape="1">
          <a:blip r:embed="rId2"/>
          <a:srcRect l="86895"/>
          <a:stretch/>
        </p:blipFill>
        <p:spPr>
          <a:xfrm>
            <a:off x="10623287" y="0"/>
            <a:ext cx="1597793" cy="6858000"/>
          </a:xfrm>
          <a:prstGeom prst="rect">
            <a:avLst/>
          </a:prstGeom>
        </p:spPr>
      </p:pic>
      <p:pic>
        <p:nvPicPr>
          <p:cNvPr id="12" name="圖片 11">
            <a:extLst>
              <a:ext uri="{FF2B5EF4-FFF2-40B4-BE49-F238E27FC236}">
                <a16:creationId xmlns="" xmlns:a16="http://schemas.microsoft.com/office/drawing/2014/main" id="{B78CBE23-FD14-5B03-4385-A1E7F87BC4DC}"/>
              </a:ext>
            </a:extLst>
          </p:cNvPr>
          <p:cNvPicPr>
            <a:picLocks noChangeAspect="1"/>
          </p:cNvPicPr>
          <p:nvPr userDrawn="1"/>
        </p:nvPicPr>
        <p:blipFill>
          <a:blip r:embed="rId3"/>
          <a:srcRect/>
          <a:stretch/>
        </p:blipFill>
        <p:spPr>
          <a:xfrm>
            <a:off x="879694" y="5933526"/>
            <a:ext cx="2457686" cy="434191"/>
          </a:xfrm>
          <a:prstGeom prst="rect">
            <a:avLst/>
          </a:prstGeom>
        </p:spPr>
      </p:pic>
    </p:spTree>
    <p:extLst>
      <p:ext uri="{BB962C8B-B14F-4D97-AF65-F5344CB8AC3E}">
        <p14:creationId xmlns:p14="http://schemas.microsoft.com/office/powerpoint/2010/main" val="3494591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4593CA4A-7CC0-BDB3-F820-D202D4E6563E}"/>
              </a:ext>
            </a:extLst>
          </p:cNvPr>
          <p:cNvSpPr>
            <a:spLocks noGrp="1"/>
          </p:cNvSpPr>
          <p:nvPr>
            <p:ph type="title"/>
          </p:nvPr>
        </p:nvSpPr>
        <p:spPr>
          <a:xfrm>
            <a:off x="838200" y="681037"/>
            <a:ext cx="10515600" cy="1009651"/>
          </a:xfrm>
        </p:spPr>
        <p:txBody>
          <a:bodyPr/>
          <a:lstStyle/>
          <a:p>
            <a:r>
              <a:rPr kumimoji="1" lang="zh-TW" altLang="en-US" dirty="0"/>
              <a:t>按一下以編輯母片標題樣式</a:t>
            </a:r>
          </a:p>
        </p:txBody>
      </p:sp>
      <p:sp>
        <p:nvSpPr>
          <p:cNvPr id="3" name="內容版面配置區 2">
            <a:extLst>
              <a:ext uri="{FF2B5EF4-FFF2-40B4-BE49-F238E27FC236}">
                <a16:creationId xmlns="" xmlns:a16="http://schemas.microsoft.com/office/drawing/2014/main" id="{15BC8853-4D1F-8935-ABB3-C95291173233}"/>
              </a:ext>
            </a:extLst>
          </p:cNvPr>
          <p:cNvSpPr>
            <a:spLocks noGrp="1"/>
          </p:cNvSpPr>
          <p:nvPr>
            <p:ph sz="half" idx="1"/>
          </p:nvPr>
        </p:nvSpPr>
        <p:spPr>
          <a:xfrm>
            <a:off x="838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a:extLst>
              <a:ext uri="{FF2B5EF4-FFF2-40B4-BE49-F238E27FC236}">
                <a16:creationId xmlns="" xmlns:a16="http://schemas.microsoft.com/office/drawing/2014/main" id="{9062A4AD-9094-FF36-F0A6-1D3F3D77A4BF}"/>
              </a:ext>
            </a:extLst>
          </p:cNvPr>
          <p:cNvSpPr>
            <a:spLocks noGrp="1"/>
          </p:cNvSpPr>
          <p:nvPr>
            <p:ph sz="half" idx="2"/>
          </p:nvPr>
        </p:nvSpPr>
        <p:spPr>
          <a:xfrm>
            <a:off x="6172200" y="1825625"/>
            <a:ext cx="5181600" cy="435133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a:extLst>
              <a:ext uri="{FF2B5EF4-FFF2-40B4-BE49-F238E27FC236}">
                <a16:creationId xmlns="" xmlns:a16="http://schemas.microsoft.com/office/drawing/2014/main" id="{34D02B2C-5C1E-CD98-DA81-A2F348603DC3}"/>
              </a:ext>
            </a:extLst>
          </p:cNvPr>
          <p:cNvSpPr>
            <a:spLocks noGrp="1"/>
          </p:cNvSpPr>
          <p:nvPr>
            <p:ph type="dt" sz="half" idx="10"/>
          </p:nvPr>
        </p:nvSpPr>
        <p:spPr/>
        <p:txBody>
          <a:bodyPr/>
          <a:lstStyle/>
          <a:p>
            <a:fld id="{9FD3F037-AF83-6843-966B-FF67037099FC}" type="datetime1">
              <a:rPr kumimoji="1" lang="zh-TW" altLang="en-US" smtClean="0"/>
              <a:t>2026/3/6</a:t>
            </a:fld>
            <a:endParaRPr kumimoji="1" lang="zh-TW" altLang="en-US"/>
          </a:p>
        </p:txBody>
      </p:sp>
      <p:sp>
        <p:nvSpPr>
          <p:cNvPr id="6" name="頁尾版面配置區 5">
            <a:extLst>
              <a:ext uri="{FF2B5EF4-FFF2-40B4-BE49-F238E27FC236}">
                <a16:creationId xmlns="" xmlns:a16="http://schemas.microsoft.com/office/drawing/2014/main" id="{BFD06F7F-CA33-5BC1-47EF-A9D16E119C43}"/>
              </a:ext>
            </a:extLst>
          </p:cNvPr>
          <p:cNvSpPr>
            <a:spLocks noGrp="1"/>
          </p:cNvSpPr>
          <p:nvPr>
            <p:ph type="ftr" sz="quarter" idx="11"/>
          </p:nvPr>
        </p:nvSpPr>
        <p:spPr/>
        <p:txBody>
          <a:bodyPr/>
          <a:lstStyle/>
          <a:p>
            <a:r>
              <a:rPr kumimoji="1" lang="zh-TW" altLang="en-US"/>
              <a:t>◯◯◯◯◯處 ◯◯◯ 科  </a:t>
            </a:r>
            <a:r>
              <a:rPr kumimoji="1" lang="en-US" altLang="zh-TW"/>
              <a:t>/  </a:t>
            </a:r>
            <a:r>
              <a:rPr kumimoji="1" lang="zh-TW" altLang="en-US"/>
              <a:t>承辦人員◯◯◯</a:t>
            </a:r>
          </a:p>
        </p:txBody>
      </p:sp>
      <p:sp>
        <p:nvSpPr>
          <p:cNvPr id="7" name="投影片編號版面配置區 6">
            <a:extLst>
              <a:ext uri="{FF2B5EF4-FFF2-40B4-BE49-F238E27FC236}">
                <a16:creationId xmlns="" xmlns:a16="http://schemas.microsoft.com/office/drawing/2014/main" id="{B699EFCC-7CBE-0E4B-E177-FAE8A6B08677}"/>
              </a:ext>
            </a:extLst>
          </p:cNvPr>
          <p:cNvSpPr>
            <a:spLocks noGrp="1"/>
          </p:cNvSpPr>
          <p:nvPr>
            <p:ph type="sldNum" sz="quarter" idx="12"/>
          </p:nvPr>
        </p:nvSpPr>
        <p:spPr/>
        <p:txBody>
          <a:bodyPr/>
          <a:lstStyle/>
          <a:p>
            <a:fld id="{0B6C5D7C-6173-5140-82F4-0BA7B906A956}" type="slidenum">
              <a:rPr kumimoji="1" lang="zh-TW" altLang="en-US" smtClean="0"/>
              <a:t>‹#›</a:t>
            </a:fld>
            <a:endParaRPr kumimoji="1" lang="zh-TW" altLang="en-US"/>
          </a:p>
        </p:txBody>
      </p:sp>
      <p:sp>
        <p:nvSpPr>
          <p:cNvPr id="9" name="矩形 8">
            <a:extLst>
              <a:ext uri="{FF2B5EF4-FFF2-40B4-BE49-F238E27FC236}">
                <a16:creationId xmlns="" xmlns:a16="http://schemas.microsoft.com/office/drawing/2014/main" id="{55577389-C7D4-0F21-8A07-1E2F4389BBFE}"/>
              </a:ext>
            </a:extLst>
          </p:cNvPr>
          <p:cNvSpPr/>
          <p:nvPr userDrawn="1"/>
        </p:nvSpPr>
        <p:spPr>
          <a:xfrm>
            <a:off x="0" y="0"/>
            <a:ext cx="12192000" cy="242542"/>
          </a:xfrm>
          <a:prstGeom prst="rect">
            <a:avLst/>
          </a:prstGeom>
          <a:solidFill>
            <a:srgbClr val="317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1634359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D11EB4DB-20C1-6EAA-1D75-9BF8B18F2944}"/>
              </a:ext>
            </a:extLst>
          </p:cNvPr>
          <p:cNvSpPr>
            <a:spLocks noGrp="1"/>
          </p:cNvSpPr>
          <p:nvPr>
            <p:ph type="title"/>
          </p:nvPr>
        </p:nvSpPr>
        <p:spPr>
          <a:xfrm>
            <a:off x="839788" y="365125"/>
            <a:ext cx="10515600" cy="1325563"/>
          </a:xfrm>
        </p:spPr>
        <p:txBody>
          <a:bodyPr/>
          <a:lstStyle/>
          <a:p>
            <a:r>
              <a:rPr kumimoji="1" lang="zh-TW" altLang="en-US" dirty="0"/>
              <a:t>按一下以編輯母片標題樣式</a:t>
            </a:r>
          </a:p>
        </p:txBody>
      </p:sp>
      <p:sp>
        <p:nvSpPr>
          <p:cNvPr id="3" name="文字版面配置區 2">
            <a:extLst>
              <a:ext uri="{FF2B5EF4-FFF2-40B4-BE49-F238E27FC236}">
                <a16:creationId xmlns="" xmlns:a16="http://schemas.microsoft.com/office/drawing/2014/main" id="{7C603F2A-108C-D38B-0DA7-31A0DA99D6B0}"/>
              </a:ext>
            </a:extLst>
          </p:cNvPr>
          <p:cNvSpPr>
            <a:spLocks noGrp="1"/>
          </p:cNvSpPr>
          <p:nvPr>
            <p:ph type="body" idx="1"/>
          </p:nvPr>
        </p:nvSpPr>
        <p:spPr>
          <a:xfrm>
            <a:off x="839788" y="1681163"/>
            <a:ext cx="5157787" cy="823912"/>
          </a:xfrm>
        </p:spPr>
        <p:txBody>
          <a:bodyPr anchor="b">
            <a:no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dirty="0"/>
              <a:t>按一下以編輯母片文字樣式</a:t>
            </a:r>
          </a:p>
        </p:txBody>
      </p:sp>
      <p:sp>
        <p:nvSpPr>
          <p:cNvPr id="4" name="內容版面配置區 3">
            <a:extLst>
              <a:ext uri="{FF2B5EF4-FFF2-40B4-BE49-F238E27FC236}">
                <a16:creationId xmlns="" xmlns:a16="http://schemas.microsoft.com/office/drawing/2014/main" id="{4D29604C-2FC9-A722-6C2A-D74B91010C16}"/>
              </a:ext>
            </a:extLst>
          </p:cNvPr>
          <p:cNvSpPr>
            <a:spLocks noGrp="1"/>
          </p:cNvSpPr>
          <p:nvPr>
            <p:ph sz="half" idx="2"/>
          </p:nvPr>
        </p:nvSpPr>
        <p:spPr>
          <a:xfrm>
            <a:off x="839788" y="2505075"/>
            <a:ext cx="5157787" cy="3684588"/>
          </a:xfrm>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a:extLst>
              <a:ext uri="{FF2B5EF4-FFF2-40B4-BE49-F238E27FC236}">
                <a16:creationId xmlns="" xmlns:a16="http://schemas.microsoft.com/office/drawing/2014/main" id="{32BABA44-C163-103D-98A3-5596653A3303}"/>
              </a:ext>
            </a:extLst>
          </p:cNvPr>
          <p:cNvSpPr>
            <a:spLocks noGrp="1"/>
          </p:cNvSpPr>
          <p:nvPr>
            <p:ph type="body" sz="quarter" idx="3"/>
          </p:nvPr>
        </p:nvSpPr>
        <p:spPr>
          <a:xfrm>
            <a:off x="6172200" y="1681163"/>
            <a:ext cx="5183188" cy="823912"/>
          </a:xfrm>
        </p:spPr>
        <p:txBody>
          <a:bodyPr anchor="b">
            <a:noAutofit/>
          </a:bodyPr>
          <a:lstStyle>
            <a:lvl1pPr marL="0" indent="0" algn="ctr">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a:extLst>
              <a:ext uri="{FF2B5EF4-FFF2-40B4-BE49-F238E27FC236}">
                <a16:creationId xmlns="" xmlns:a16="http://schemas.microsoft.com/office/drawing/2014/main" id="{6012ED38-89B8-6005-5D19-1FB0D74AF54A}"/>
              </a:ext>
            </a:extLst>
          </p:cNvPr>
          <p:cNvSpPr>
            <a:spLocks noGrp="1"/>
          </p:cNvSpPr>
          <p:nvPr>
            <p:ph sz="quarter" idx="4"/>
          </p:nvPr>
        </p:nvSpPr>
        <p:spPr>
          <a:xfrm>
            <a:off x="6172200" y="2505075"/>
            <a:ext cx="5183188" cy="3684588"/>
          </a:xfrm>
        </p:spPr>
        <p:txBody>
          <a:body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7" name="日期版面配置區 6">
            <a:extLst>
              <a:ext uri="{FF2B5EF4-FFF2-40B4-BE49-F238E27FC236}">
                <a16:creationId xmlns="" xmlns:a16="http://schemas.microsoft.com/office/drawing/2014/main" id="{282C8541-0641-3444-54AA-DFB14B22F7A7}"/>
              </a:ext>
            </a:extLst>
          </p:cNvPr>
          <p:cNvSpPr>
            <a:spLocks noGrp="1"/>
          </p:cNvSpPr>
          <p:nvPr>
            <p:ph type="dt" sz="half" idx="10"/>
          </p:nvPr>
        </p:nvSpPr>
        <p:spPr/>
        <p:txBody>
          <a:bodyPr/>
          <a:lstStyle/>
          <a:p>
            <a:fld id="{C1ED9726-8435-E34C-88F5-B6A1CFCEA932}" type="datetime1">
              <a:rPr kumimoji="1" lang="zh-TW" altLang="en-US" smtClean="0"/>
              <a:t>2026/3/6</a:t>
            </a:fld>
            <a:endParaRPr kumimoji="1" lang="zh-TW" altLang="en-US"/>
          </a:p>
        </p:txBody>
      </p:sp>
      <p:sp>
        <p:nvSpPr>
          <p:cNvPr id="8" name="頁尾版面配置區 7">
            <a:extLst>
              <a:ext uri="{FF2B5EF4-FFF2-40B4-BE49-F238E27FC236}">
                <a16:creationId xmlns="" xmlns:a16="http://schemas.microsoft.com/office/drawing/2014/main" id="{CF324311-5AE5-E7D9-8F30-1AB30D391DB9}"/>
              </a:ext>
            </a:extLst>
          </p:cNvPr>
          <p:cNvSpPr>
            <a:spLocks noGrp="1"/>
          </p:cNvSpPr>
          <p:nvPr>
            <p:ph type="ftr" sz="quarter" idx="11"/>
          </p:nvPr>
        </p:nvSpPr>
        <p:spPr/>
        <p:txBody>
          <a:bodyPr/>
          <a:lstStyle/>
          <a:p>
            <a:r>
              <a:rPr kumimoji="1" lang="zh-TW" altLang="en-US"/>
              <a:t>◯◯◯◯◯處 ◯◯◯ 科  </a:t>
            </a:r>
            <a:r>
              <a:rPr kumimoji="1" lang="en-US" altLang="zh-TW"/>
              <a:t>/  </a:t>
            </a:r>
            <a:r>
              <a:rPr kumimoji="1" lang="zh-TW" altLang="en-US"/>
              <a:t>承辦人員◯◯◯</a:t>
            </a:r>
          </a:p>
        </p:txBody>
      </p:sp>
      <p:sp>
        <p:nvSpPr>
          <p:cNvPr id="9" name="投影片編號版面配置區 8">
            <a:extLst>
              <a:ext uri="{FF2B5EF4-FFF2-40B4-BE49-F238E27FC236}">
                <a16:creationId xmlns="" xmlns:a16="http://schemas.microsoft.com/office/drawing/2014/main" id="{B4EC93B6-3CB2-27EE-B089-E99F10B9CEF6}"/>
              </a:ext>
            </a:extLst>
          </p:cNvPr>
          <p:cNvSpPr>
            <a:spLocks noGrp="1"/>
          </p:cNvSpPr>
          <p:nvPr>
            <p:ph type="sldNum" sz="quarter" idx="12"/>
          </p:nvPr>
        </p:nvSpPr>
        <p:spPr/>
        <p:txBody>
          <a:bodyPr/>
          <a:lstStyle/>
          <a:p>
            <a:fld id="{0B6C5D7C-6173-5140-82F4-0BA7B906A956}" type="slidenum">
              <a:rPr kumimoji="1" lang="zh-TW" altLang="en-US" smtClean="0"/>
              <a:t>‹#›</a:t>
            </a:fld>
            <a:endParaRPr kumimoji="1" lang="zh-TW" altLang="en-US"/>
          </a:p>
        </p:txBody>
      </p:sp>
      <p:sp>
        <p:nvSpPr>
          <p:cNvPr id="10" name="矩形 9">
            <a:extLst>
              <a:ext uri="{FF2B5EF4-FFF2-40B4-BE49-F238E27FC236}">
                <a16:creationId xmlns="" xmlns:a16="http://schemas.microsoft.com/office/drawing/2014/main" id="{5534E0DE-674B-61F1-8919-3EEC262FD653}"/>
              </a:ext>
            </a:extLst>
          </p:cNvPr>
          <p:cNvSpPr/>
          <p:nvPr userDrawn="1"/>
        </p:nvSpPr>
        <p:spPr>
          <a:xfrm>
            <a:off x="0" y="0"/>
            <a:ext cx="12192000" cy="242542"/>
          </a:xfrm>
          <a:prstGeom prst="rect">
            <a:avLst/>
          </a:prstGeom>
          <a:solidFill>
            <a:srgbClr val="317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Tree>
    <p:extLst>
      <p:ext uri="{BB962C8B-B14F-4D97-AF65-F5344CB8AC3E}">
        <p14:creationId xmlns:p14="http://schemas.microsoft.com/office/powerpoint/2010/main" val="2242378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只有標題">
    <p:spTree>
      <p:nvGrpSpPr>
        <p:cNvPr id="1" name=""/>
        <p:cNvGrpSpPr/>
        <p:nvPr/>
      </p:nvGrpSpPr>
      <p:grpSpPr>
        <a:xfrm>
          <a:off x="0" y="0"/>
          <a:ext cx="0" cy="0"/>
          <a:chOff x="0" y="0"/>
          <a:chExt cx="0" cy="0"/>
        </a:xfrm>
      </p:grpSpPr>
      <p:sp>
        <p:nvSpPr>
          <p:cNvPr id="6" name="矩形 5">
            <a:extLst>
              <a:ext uri="{FF2B5EF4-FFF2-40B4-BE49-F238E27FC236}">
                <a16:creationId xmlns="" xmlns:a16="http://schemas.microsoft.com/office/drawing/2014/main" id="{4E6FBFCC-4F9D-FE6E-D0FC-80BF84252A12}"/>
              </a:ext>
            </a:extLst>
          </p:cNvPr>
          <p:cNvSpPr/>
          <p:nvPr userDrawn="1"/>
        </p:nvSpPr>
        <p:spPr>
          <a:xfrm>
            <a:off x="0" y="0"/>
            <a:ext cx="12192000" cy="6858000"/>
          </a:xfrm>
          <a:prstGeom prst="rect">
            <a:avLst/>
          </a:prstGeom>
          <a:solidFill>
            <a:srgbClr val="317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 name="圖片 6">
            <a:extLst>
              <a:ext uri="{FF2B5EF4-FFF2-40B4-BE49-F238E27FC236}">
                <a16:creationId xmlns="" xmlns:a16="http://schemas.microsoft.com/office/drawing/2014/main" id="{6CC0FA76-17A4-98D6-5787-E67F113A1E40}"/>
              </a:ext>
            </a:extLst>
          </p:cNvPr>
          <p:cNvPicPr>
            <a:picLocks noChangeAspect="1"/>
          </p:cNvPicPr>
          <p:nvPr userDrawn="1"/>
        </p:nvPicPr>
        <p:blipFill>
          <a:blip r:embed="rId2">
            <a:alphaModFix amt="5000"/>
          </a:blip>
          <a:stretch>
            <a:fillRect/>
          </a:stretch>
        </p:blipFill>
        <p:spPr>
          <a:xfrm>
            <a:off x="1468093" y="-63527"/>
            <a:ext cx="9255809" cy="6985051"/>
          </a:xfrm>
          <a:prstGeom prst="rect">
            <a:avLst/>
          </a:prstGeom>
        </p:spPr>
      </p:pic>
      <p:pic>
        <p:nvPicPr>
          <p:cNvPr id="36" name="圖片 35">
            <a:extLst>
              <a:ext uri="{FF2B5EF4-FFF2-40B4-BE49-F238E27FC236}">
                <a16:creationId xmlns="" xmlns:a16="http://schemas.microsoft.com/office/drawing/2014/main" id="{75FE142E-1869-A171-FBF1-6C4819F090C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標題 1">
            <a:extLst>
              <a:ext uri="{FF2B5EF4-FFF2-40B4-BE49-F238E27FC236}">
                <a16:creationId xmlns="" xmlns:a16="http://schemas.microsoft.com/office/drawing/2014/main" id="{EDD64C35-753E-5F93-25F6-6879028B8A51}"/>
              </a:ext>
            </a:extLst>
          </p:cNvPr>
          <p:cNvSpPr>
            <a:spLocks noGrp="1"/>
          </p:cNvSpPr>
          <p:nvPr>
            <p:ph type="title"/>
          </p:nvPr>
        </p:nvSpPr>
        <p:spPr>
          <a:xfrm>
            <a:off x="838200" y="2766216"/>
            <a:ext cx="10515600" cy="1325563"/>
          </a:xfrm>
        </p:spPr>
        <p:txBody>
          <a:bodyPr>
            <a:normAutofit/>
          </a:bodyPr>
          <a:lstStyle>
            <a:lvl1pPr algn="ctr">
              <a:defRPr sz="4400">
                <a:solidFill>
                  <a:schemeClr val="bg1"/>
                </a:solidFill>
              </a:defRPr>
            </a:lvl1pPr>
          </a:lstStyle>
          <a:p>
            <a:r>
              <a:rPr kumimoji="1" lang="zh-TW" altLang="en-US" dirty="0"/>
              <a:t>按一下以編輯母片標題樣式</a:t>
            </a:r>
          </a:p>
        </p:txBody>
      </p:sp>
      <p:pic>
        <p:nvPicPr>
          <p:cNvPr id="8" name="圖片 7">
            <a:extLst>
              <a:ext uri="{FF2B5EF4-FFF2-40B4-BE49-F238E27FC236}">
                <a16:creationId xmlns="" xmlns:a16="http://schemas.microsoft.com/office/drawing/2014/main" id="{C9F121AB-D84B-6E70-D440-5A4C14633678}"/>
              </a:ext>
            </a:extLst>
          </p:cNvPr>
          <p:cNvPicPr>
            <a:picLocks noChangeAspect="1"/>
          </p:cNvPicPr>
          <p:nvPr userDrawn="1"/>
        </p:nvPicPr>
        <p:blipFill>
          <a:blip r:embed="rId4"/>
          <a:srcRect/>
          <a:stretch/>
        </p:blipFill>
        <p:spPr>
          <a:xfrm>
            <a:off x="4885319" y="5980587"/>
            <a:ext cx="2421360" cy="427773"/>
          </a:xfrm>
          <a:prstGeom prst="rect">
            <a:avLst/>
          </a:prstGeom>
        </p:spPr>
      </p:pic>
    </p:spTree>
    <p:extLst>
      <p:ext uri="{BB962C8B-B14F-4D97-AF65-F5344CB8AC3E}">
        <p14:creationId xmlns:p14="http://schemas.microsoft.com/office/powerpoint/2010/main" val="384244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 xmlns:a16="http://schemas.microsoft.com/office/drawing/2014/main" id="{484C080A-2920-EB02-001B-448F3C8150F4}"/>
              </a:ext>
            </a:extLst>
          </p:cNvPr>
          <p:cNvSpPr>
            <a:spLocks noGrp="1"/>
          </p:cNvSpPr>
          <p:nvPr>
            <p:ph type="dt" sz="half" idx="10"/>
          </p:nvPr>
        </p:nvSpPr>
        <p:spPr>
          <a:xfrm>
            <a:off x="6685972" y="6250334"/>
            <a:ext cx="990969" cy="365125"/>
          </a:xfrm>
        </p:spPr>
        <p:txBody>
          <a:bodyPr/>
          <a:lstStyle/>
          <a:p>
            <a:fld id="{0DAF00A0-EFD3-C24F-B81C-ABEA31C09AD3}" type="datetime1">
              <a:rPr kumimoji="1" lang="zh-TW" altLang="en-US" smtClean="0"/>
              <a:t>2026/3/6</a:t>
            </a:fld>
            <a:endParaRPr kumimoji="1" lang="zh-TW" altLang="en-US" dirty="0"/>
          </a:p>
        </p:txBody>
      </p:sp>
      <p:sp>
        <p:nvSpPr>
          <p:cNvPr id="3" name="頁尾版面配置區 2">
            <a:extLst>
              <a:ext uri="{FF2B5EF4-FFF2-40B4-BE49-F238E27FC236}">
                <a16:creationId xmlns="" xmlns:a16="http://schemas.microsoft.com/office/drawing/2014/main" id="{A4F2088C-CB34-4CED-1189-D0F3FFA4F000}"/>
              </a:ext>
            </a:extLst>
          </p:cNvPr>
          <p:cNvSpPr>
            <a:spLocks noGrp="1"/>
          </p:cNvSpPr>
          <p:nvPr>
            <p:ph type="ftr" sz="quarter" idx="11"/>
          </p:nvPr>
        </p:nvSpPr>
        <p:spPr>
          <a:xfrm>
            <a:off x="7887956" y="6250334"/>
            <a:ext cx="3145134" cy="365125"/>
          </a:xfrm>
        </p:spPr>
        <p:txBody>
          <a:bodyPr/>
          <a:lstStyle/>
          <a:p>
            <a:r>
              <a:rPr kumimoji="1" lang="zh-TW" altLang="en-US"/>
              <a:t>◯◯◯◯◯處 ◯◯◯ 科  </a:t>
            </a:r>
            <a:r>
              <a:rPr kumimoji="1" lang="en-US" altLang="zh-TW"/>
              <a:t>/  </a:t>
            </a:r>
            <a:r>
              <a:rPr kumimoji="1" lang="zh-TW" altLang="en-US"/>
              <a:t>承辦人員◯◯◯</a:t>
            </a:r>
            <a:endParaRPr kumimoji="1" lang="zh-TW" altLang="en-US" dirty="0"/>
          </a:p>
        </p:txBody>
      </p:sp>
      <p:sp>
        <p:nvSpPr>
          <p:cNvPr id="4" name="投影片編號版面配置區 3">
            <a:extLst>
              <a:ext uri="{FF2B5EF4-FFF2-40B4-BE49-F238E27FC236}">
                <a16:creationId xmlns="" xmlns:a16="http://schemas.microsoft.com/office/drawing/2014/main" id="{AB9CC51A-9534-CC86-81E3-D04EE568E7BD}"/>
              </a:ext>
            </a:extLst>
          </p:cNvPr>
          <p:cNvSpPr>
            <a:spLocks noGrp="1"/>
          </p:cNvSpPr>
          <p:nvPr>
            <p:ph type="sldNum" sz="quarter" idx="12"/>
          </p:nvPr>
        </p:nvSpPr>
        <p:spPr/>
        <p:txBody>
          <a:bodyPr/>
          <a:lstStyle/>
          <a:p>
            <a:fld id="{0B6C5D7C-6173-5140-82F4-0BA7B906A956}" type="slidenum">
              <a:rPr kumimoji="1" lang="zh-TW" altLang="en-US" smtClean="0"/>
              <a:t>‹#›</a:t>
            </a:fld>
            <a:endParaRPr kumimoji="1" lang="zh-TW" altLang="en-US"/>
          </a:p>
        </p:txBody>
      </p:sp>
      <p:sp>
        <p:nvSpPr>
          <p:cNvPr id="5" name="矩形 4">
            <a:extLst>
              <a:ext uri="{FF2B5EF4-FFF2-40B4-BE49-F238E27FC236}">
                <a16:creationId xmlns="" xmlns:a16="http://schemas.microsoft.com/office/drawing/2014/main" id="{6E387B98-5C82-882D-7336-DB74B0C091D6}"/>
              </a:ext>
            </a:extLst>
          </p:cNvPr>
          <p:cNvSpPr/>
          <p:nvPr userDrawn="1"/>
        </p:nvSpPr>
        <p:spPr>
          <a:xfrm>
            <a:off x="0" y="1"/>
            <a:ext cx="12192000" cy="844062"/>
          </a:xfrm>
          <a:prstGeom prst="rect">
            <a:avLst/>
          </a:prstGeom>
          <a:solidFill>
            <a:srgbClr val="317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7" name="圖片 6">
            <a:extLst>
              <a:ext uri="{FF2B5EF4-FFF2-40B4-BE49-F238E27FC236}">
                <a16:creationId xmlns="" xmlns:a16="http://schemas.microsoft.com/office/drawing/2014/main" id="{32A8FF6C-BBF3-F8AF-EB2C-AD38A2F68C44}"/>
              </a:ext>
            </a:extLst>
          </p:cNvPr>
          <p:cNvPicPr>
            <a:picLocks noChangeAspect="1"/>
          </p:cNvPicPr>
          <p:nvPr userDrawn="1"/>
        </p:nvPicPr>
        <p:blipFill>
          <a:blip r:embed="rId2"/>
          <a:srcRect/>
          <a:stretch/>
        </p:blipFill>
        <p:spPr>
          <a:xfrm>
            <a:off x="336220" y="235511"/>
            <a:ext cx="2111558" cy="373041"/>
          </a:xfrm>
          <a:prstGeom prst="rect">
            <a:avLst/>
          </a:prstGeom>
        </p:spPr>
      </p:pic>
      <p:cxnSp>
        <p:nvCxnSpPr>
          <p:cNvPr id="9" name="直線接點 8">
            <a:extLst>
              <a:ext uri="{FF2B5EF4-FFF2-40B4-BE49-F238E27FC236}">
                <a16:creationId xmlns="" xmlns:a16="http://schemas.microsoft.com/office/drawing/2014/main" id="{F4997F09-69D0-3205-E13F-CC649BF61C6D}"/>
              </a:ext>
            </a:extLst>
          </p:cNvPr>
          <p:cNvCxnSpPr>
            <a:cxnSpLocks/>
          </p:cNvCxnSpPr>
          <p:nvPr userDrawn="1"/>
        </p:nvCxnSpPr>
        <p:spPr>
          <a:xfrm flipH="1">
            <a:off x="336220" y="6443004"/>
            <a:ext cx="6051328" cy="0"/>
          </a:xfrm>
          <a:prstGeom prst="line">
            <a:avLst/>
          </a:prstGeom>
          <a:ln w="19050">
            <a:solidFill>
              <a:srgbClr val="317EE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19476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矩形 7">
            <a:extLst>
              <a:ext uri="{FF2B5EF4-FFF2-40B4-BE49-F238E27FC236}">
                <a16:creationId xmlns="" xmlns:a16="http://schemas.microsoft.com/office/drawing/2014/main" id="{25F12212-60FF-12F7-287B-DFAF8616F81F}"/>
              </a:ext>
            </a:extLst>
          </p:cNvPr>
          <p:cNvSpPr/>
          <p:nvPr userDrawn="1"/>
        </p:nvSpPr>
        <p:spPr>
          <a:xfrm>
            <a:off x="0" y="0"/>
            <a:ext cx="4768948" cy="6858000"/>
          </a:xfrm>
          <a:prstGeom prst="rect">
            <a:avLst/>
          </a:prstGeom>
          <a:solidFill>
            <a:srgbClr val="317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 name="標題 1">
            <a:extLst>
              <a:ext uri="{FF2B5EF4-FFF2-40B4-BE49-F238E27FC236}">
                <a16:creationId xmlns="" xmlns:a16="http://schemas.microsoft.com/office/drawing/2014/main" id="{820C56A4-A9D4-16A4-0C6A-2BFA5AB04804}"/>
              </a:ext>
            </a:extLst>
          </p:cNvPr>
          <p:cNvSpPr>
            <a:spLocks noGrp="1"/>
          </p:cNvSpPr>
          <p:nvPr>
            <p:ph type="title"/>
          </p:nvPr>
        </p:nvSpPr>
        <p:spPr>
          <a:xfrm>
            <a:off x="618978" y="457200"/>
            <a:ext cx="3685737" cy="1600200"/>
          </a:xfrm>
        </p:spPr>
        <p:txBody>
          <a:bodyPr anchor="b"/>
          <a:lstStyle>
            <a:lvl1pPr>
              <a:lnSpc>
                <a:spcPct val="100000"/>
              </a:lnSpc>
              <a:defRPr sz="3200">
                <a:solidFill>
                  <a:schemeClr val="bg1"/>
                </a:solidFill>
              </a:defRPr>
            </a:lvl1pPr>
          </a:lstStyle>
          <a:p>
            <a:r>
              <a:rPr kumimoji="1" lang="zh-TW" altLang="en-US" dirty="0"/>
              <a:t>按一下以編輯母片標題樣式</a:t>
            </a:r>
          </a:p>
        </p:txBody>
      </p:sp>
      <p:sp>
        <p:nvSpPr>
          <p:cNvPr id="3" name="內容版面配置區 2">
            <a:extLst>
              <a:ext uri="{FF2B5EF4-FFF2-40B4-BE49-F238E27FC236}">
                <a16:creationId xmlns="" xmlns:a16="http://schemas.microsoft.com/office/drawing/2014/main" id="{25482C64-B7D9-77C1-2590-97D8A66CA826}"/>
              </a:ext>
            </a:extLst>
          </p:cNvPr>
          <p:cNvSpPr>
            <a:spLocks noGrp="1"/>
          </p:cNvSpPr>
          <p:nvPr>
            <p:ph idx="1"/>
          </p:nvPr>
        </p:nvSpPr>
        <p:spPr>
          <a:xfrm>
            <a:off x="5183188" y="987425"/>
            <a:ext cx="638983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a:extLst>
              <a:ext uri="{FF2B5EF4-FFF2-40B4-BE49-F238E27FC236}">
                <a16:creationId xmlns="" xmlns:a16="http://schemas.microsoft.com/office/drawing/2014/main" id="{3E24F849-7E25-118F-1914-EEAE9DC4CC62}"/>
              </a:ext>
            </a:extLst>
          </p:cNvPr>
          <p:cNvSpPr>
            <a:spLocks noGrp="1"/>
          </p:cNvSpPr>
          <p:nvPr>
            <p:ph type="body" sz="half" idx="2"/>
          </p:nvPr>
        </p:nvSpPr>
        <p:spPr>
          <a:xfrm>
            <a:off x="618978" y="2057400"/>
            <a:ext cx="3685737" cy="3811588"/>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dirty="0"/>
              <a:t>按一下以編輯母片文字樣式</a:t>
            </a:r>
          </a:p>
        </p:txBody>
      </p:sp>
      <p:sp>
        <p:nvSpPr>
          <p:cNvPr id="5" name="日期版面配置區 4">
            <a:extLst>
              <a:ext uri="{FF2B5EF4-FFF2-40B4-BE49-F238E27FC236}">
                <a16:creationId xmlns="" xmlns:a16="http://schemas.microsoft.com/office/drawing/2014/main" id="{430DB66C-E2E6-43D9-8267-EA83DC056B3E}"/>
              </a:ext>
            </a:extLst>
          </p:cNvPr>
          <p:cNvSpPr>
            <a:spLocks noGrp="1"/>
          </p:cNvSpPr>
          <p:nvPr>
            <p:ph type="dt" sz="half" idx="10"/>
          </p:nvPr>
        </p:nvSpPr>
        <p:spPr>
          <a:xfrm>
            <a:off x="5183188" y="6250334"/>
            <a:ext cx="1006597" cy="365125"/>
          </a:xfrm>
        </p:spPr>
        <p:txBody>
          <a:bodyPr/>
          <a:lstStyle>
            <a:lvl1pPr algn="ctr">
              <a:defRPr/>
            </a:lvl1pPr>
          </a:lstStyle>
          <a:p>
            <a:fld id="{C9A5064B-D767-654F-A7EA-6B7278FE0F71}" type="datetime1">
              <a:rPr kumimoji="1" lang="zh-TW" altLang="en-US" smtClean="0"/>
              <a:t>2026/3/6</a:t>
            </a:fld>
            <a:endParaRPr kumimoji="1" lang="zh-TW" altLang="en-US" dirty="0"/>
          </a:p>
        </p:txBody>
      </p:sp>
      <p:sp>
        <p:nvSpPr>
          <p:cNvPr id="6" name="頁尾版面配置區 5">
            <a:extLst>
              <a:ext uri="{FF2B5EF4-FFF2-40B4-BE49-F238E27FC236}">
                <a16:creationId xmlns="" xmlns:a16="http://schemas.microsoft.com/office/drawing/2014/main" id="{EE8AC362-9024-CE58-E090-54E55A6641E0}"/>
              </a:ext>
            </a:extLst>
          </p:cNvPr>
          <p:cNvSpPr>
            <a:spLocks noGrp="1"/>
          </p:cNvSpPr>
          <p:nvPr>
            <p:ph type="ftr" sz="quarter" idx="11"/>
          </p:nvPr>
        </p:nvSpPr>
        <p:spPr>
          <a:xfrm>
            <a:off x="6420897" y="6250334"/>
            <a:ext cx="4592956" cy="365125"/>
          </a:xfrm>
        </p:spPr>
        <p:txBody>
          <a:bodyPr/>
          <a:lstStyle/>
          <a:p>
            <a:r>
              <a:rPr kumimoji="1" lang="zh-TW" altLang="en-US"/>
              <a:t>◯◯◯◯◯處 ◯◯◯ 科  </a:t>
            </a:r>
            <a:r>
              <a:rPr kumimoji="1" lang="en-US" altLang="zh-TW"/>
              <a:t>/  </a:t>
            </a:r>
            <a:r>
              <a:rPr kumimoji="1" lang="zh-TW" altLang="en-US"/>
              <a:t>承辦人員◯◯◯</a:t>
            </a:r>
          </a:p>
        </p:txBody>
      </p:sp>
      <p:sp>
        <p:nvSpPr>
          <p:cNvPr id="7" name="投影片編號版面配置區 6">
            <a:extLst>
              <a:ext uri="{FF2B5EF4-FFF2-40B4-BE49-F238E27FC236}">
                <a16:creationId xmlns="" xmlns:a16="http://schemas.microsoft.com/office/drawing/2014/main" id="{66908071-0B8D-2BE1-FDC9-64A890E36283}"/>
              </a:ext>
            </a:extLst>
          </p:cNvPr>
          <p:cNvSpPr>
            <a:spLocks noGrp="1"/>
          </p:cNvSpPr>
          <p:nvPr>
            <p:ph type="sldNum" sz="quarter" idx="12"/>
          </p:nvPr>
        </p:nvSpPr>
        <p:spPr/>
        <p:txBody>
          <a:bodyPr/>
          <a:lstStyle/>
          <a:p>
            <a:fld id="{0B6C5D7C-6173-5140-82F4-0BA7B906A956}" type="slidenum">
              <a:rPr kumimoji="1" lang="zh-TW" altLang="en-US" smtClean="0"/>
              <a:t>‹#›</a:t>
            </a:fld>
            <a:endParaRPr kumimoji="1" lang="zh-TW" altLang="en-US"/>
          </a:p>
        </p:txBody>
      </p:sp>
      <p:pic>
        <p:nvPicPr>
          <p:cNvPr id="10" name="圖片 9">
            <a:extLst>
              <a:ext uri="{FF2B5EF4-FFF2-40B4-BE49-F238E27FC236}">
                <a16:creationId xmlns="" xmlns:a16="http://schemas.microsoft.com/office/drawing/2014/main" id="{BB68690D-6607-7A56-78BE-500C812539E2}"/>
              </a:ext>
            </a:extLst>
          </p:cNvPr>
          <p:cNvPicPr>
            <a:picLocks noChangeAspect="1"/>
          </p:cNvPicPr>
          <p:nvPr userDrawn="1"/>
        </p:nvPicPr>
        <p:blipFill>
          <a:blip r:embed="rId2"/>
          <a:srcRect/>
          <a:stretch/>
        </p:blipFill>
        <p:spPr>
          <a:xfrm>
            <a:off x="336220" y="6309258"/>
            <a:ext cx="1733212" cy="306201"/>
          </a:xfrm>
          <a:prstGeom prst="rect">
            <a:avLst/>
          </a:prstGeom>
        </p:spPr>
      </p:pic>
    </p:spTree>
    <p:extLst>
      <p:ext uri="{BB962C8B-B14F-4D97-AF65-F5344CB8AC3E}">
        <p14:creationId xmlns:p14="http://schemas.microsoft.com/office/powerpoint/2010/main" val="3622438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含輔助字幕的圖片">
    <p:spTree>
      <p:nvGrpSpPr>
        <p:cNvPr id="1" name=""/>
        <p:cNvGrpSpPr/>
        <p:nvPr/>
      </p:nvGrpSpPr>
      <p:grpSpPr>
        <a:xfrm>
          <a:off x="0" y="0"/>
          <a:ext cx="0" cy="0"/>
          <a:chOff x="0" y="0"/>
          <a:chExt cx="0" cy="0"/>
        </a:xfrm>
      </p:grpSpPr>
      <p:sp>
        <p:nvSpPr>
          <p:cNvPr id="8" name="矩形 7">
            <a:extLst>
              <a:ext uri="{FF2B5EF4-FFF2-40B4-BE49-F238E27FC236}">
                <a16:creationId xmlns="" xmlns:a16="http://schemas.microsoft.com/office/drawing/2014/main" id="{D5B0E4DB-45EA-2C00-1101-16C35DF2B991}"/>
              </a:ext>
            </a:extLst>
          </p:cNvPr>
          <p:cNvSpPr/>
          <p:nvPr userDrawn="1"/>
        </p:nvSpPr>
        <p:spPr>
          <a:xfrm>
            <a:off x="0" y="0"/>
            <a:ext cx="4768948" cy="6858000"/>
          </a:xfrm>
          <a:prstGeom prst="rect">
            <a:avLst/>
          </a:prstGeom>
          <a:solidFill>
            <a:srgbClr val="317E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0" name="文字版面配置區 3">
            <a:extLst>
              <a:ext uri="{FF2B5EF4-FFF2-40B4-BE49-F238E27FC236}">
                <a16:creationId xmlns="" xmlns:a16="http://schemas.microsoft.com/office/drawing/2014/main" id="{839F3E40-E0A7-96DD-B701-232BB85EF89A}"/>
              </a:ext>
            </a:extLst>
          </p:cNvPr>
          <p:cNvSpPr>
            <a:spLocks noGrp="1"/>
          </p:cNvSpPr>
          <p:nvPr>
            <p:ph type="body" sz="half" idx="13"/>
          </p:nvPr>
        </p:nvSpPr>
        <p:spPr>
          <a:xfrm>
            <a:off x="618978" y="2057400"/>
            <a:ext cx="3685737" cy="3811588"/>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TW" altLang="en-US" dirty="0"/>
              <a:t>按一下以編輯母片文字樣式</a:t>
            </a:r>
          </a:p>
        </p:txBody>
      </p:sp>
      <p:sp>
        <p:nvSpPr>
          <p:cNvPr id="3" name="圖片版面配置區 2">
            <a:extLst>
              <a:ext uri="{FF2B5EF4-FFF2-40B4-BE49-F238E27FC236}">
                <a16:creationId xmlns="" xmlns:a16="http://schemas.microsoft.com/office/drawing/2014/main" id="{1CB92E1F-63F4-5732-E085-EAA107891B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7" name="投影片編號版面配置區 6">
            <a:extLst>
              <a:ext uri="{FF2B5EF4-FFF2-40B4-BE49-F238E27FC236}">
                <a16:creationId xmlns="" xmlns:a16="http://schemas.microsoft.com/office/drawing/2014/main" id="{853846B4-E69C-147E-499B-6AA49267FFB2}"/>
              </a:ext>
            </a:extLst>
          </p:cNvPr>
          <p:cNvSpPr>
            <a:spLocks noGrp="1"/>
          </p:cNvSpPr>
          <p:nvPr>
            <p:ph type="sldNum" sz="quarter" idx="12"/>
          </p:nvPr>
        </p:nvSpPr>
        <p:spPr/>
        <p:txBody>
          <a:bodyPr/>
          <a:lstStyle/>
          <a:p>
            <a:fld id="{0B6C5D7C-6173-5140-82F4-0BA7B906A956}" type="slidenum">
              <a:rPr kumimoji="1" lang="zh-TW" altLang="en-US" smtClean="0"/>
              <a:t>‹#›</a:t>
            </a:fld>
            <a:endParaRPr kumimoji="1" lang="zh-TW" altLang="en-US"/>
          </a:p>
        </p:txBody>
      </p:sp>
      <p:sp>
        <p:nvSpPr>
          <p:cNvPr id="12" name="日期版面配置區 4">
            <a:extLst>
              <a:ext uri="{FF2B5EF4-FFF2-40B4-BE49-F238E27FC236}">
                <a16:creationId xmlns="" xmlns:a16="http://schemas.microsoft.com/office/drawing/2014/main" id="{5DF0D712-2AF7-56D7-CDC1-7AC2A44C160F}"/>
              </a:ext>
            </a:extLst>
          </p:cNvPr>
          <p:cNvSpPr>
            <a:spLocks noGrp="1"/>
          </p:cNvSpPr>
          <p:nvPr>
            <p:ph type="dt" sz="half" idx="10"/>
          </p:nvPr>
        </p:nvSpPr>
        <p:spPr>
          <a:xfrm>
            <a:off x="5183188" y="6250334"/>
            <a:ext cx="1006597" cy="365125"/>
          </a:xfrm>
        </p:spPr>
        <p:txBody>
          <a:bodyPr/>
          <a:lstStyle>
            <a:lvl1pPr algn="ctr">
              <a:defRPr/>
            </a:lvl1pPr>
          </a:lstStyle>
          <a:p>
            <a:fld id="{DCA6D0E3-E977-3247-B08D-5595F3922511}" type="datetime1">
              <a:rPr kumimoji="1" lang="zh-TW" altLang="en-US" smtClean="0"/>
              <a:t>2026/3/6</a:t>
            </a:fld>
            <a:endParaRPr kumimoji="1" lang="zh-TW" altLang="en-US"/>
          </a:p>
        </p:txBody>
      </p:sp>
      <p:sp>
        <p:nvSpPr>
          <p:cNvPr id="13" name="頁尾版面配置區 5">
            <a:extLst>
              <a:ext uri="{FF2B5EF4-FFF2-40B4-BE49-F238E27FC236}">
                <a16:creationId xmlns="" xmlns:a16="http://schemas.microsoft.com/office/drawing/2014/main" id="{29A9AF30-AAF5-3992-8721-0A5D48562D6D}"/>
              </a:ext>
            </a:extLst>
          </p:cNvPr>
          <p:cNvSpPr>
            <a:spLocks noGrp="1"/>
          </p:cNvSpPr>
          <p:nvPr>
            <p:ph type="ftr" sz="quarter" idx="11"/>
          </p:nvPr>
        </p:nvSpPr>
        <p:spPr>
          <a:xfrm>
            <a:off x="6420897" y="6250334"/>
            <a:ext cx="4592956" cy="365125"/>
          </a:xfrm>
        </p:spPr>
        <p:txBody>
          <a:bodyPr/>
          <a:lstStyle/>
          <a:p>
            <a:r>
              <a:rPr kumimoji="1" lang="zh-TW" altLang="en-US"/>
              <a:t>◯◯◯◯◯處 ◯◯◯ 科  </a:t>
            </a:r>
            <a:r>
              <a:rPr kumimoji="1" lang="en-US" altLang="zh-TW"/>
              <a:t>/  </a:t>
            </a:r>
            <a:r>
              <a:rPr kumimoji="1" lang="zh-TW" altLang="en-US"/>
              <a:t>承辦人員◯◯◯</a:t>
            </a:r>
          </a:p>
        </p:txBody>
      </p:sp>
      <p:sp>
        <p:nvSpPr>
          <p:cNvPr id="18" name="文字版面配置區 17">
            <a:extLst>
              <a:ext uri="{FF2B5EF4-FFF2-40B4-BE49-F238E27FC236}">
                <a16:creationId xmlns="" xmlns:a16="http://schemas.microsoft.com/office/drawing/2014/main" id="{F1B2F94E-0090-9AEF-220D-4370ACCB81ED}"/>
              </a:ext>
            </a:extLst>
          </p:cNvPr>
          <p:cNvSpPr>
            <a:spLocks noGrp="1"/>
          </p:cNvSpPr>
          <p:nvPr>
            <p:ph type="body" sz="quarter" idx="14" hasCustomPrompt="1"/>
          </p:nvPr>
        </p:nvSpPr>
        <p:spPr>
          <a:xfrm>
            <a:off x="618979" y="457200"/>
            <a:ext cx="3685736" cy="1600200"/>
          </a:xfrm>
        </p:spPr>
        <p:txBody>
          <a:bodyPr anchor="b">
            <a:noAutofit/>
          </a:bodyPr>
          <a:lstStyle>
            <a:lvl1pPr marL="0" indent="0" algn="l" defTabSz="914400" rtl="0" eaLnBrk="1" latinLnBrk="0" hangingPunct="1">
              <a:lnSpc>
                <a:spcPct val="100000"/>
              </a:lnSpc>
              <a:spcBef>
                <a:spcPct val="0"/>
              </a:spcBef>
              <a:buNone/>
              <a:defRPr kumimoji="1" lang="zh-TW" altLang="en-US" sz="3200" b="1" i="0" kern="1200" dirty="0">
                <a:solidFill>
                  <a:schemeClr val="bg1"/>
                </a:solidFill>
                <a:latin typeface="Noto Sans TC" panose="020B0500000000000000" pitchFamily="34" charset="-128"/>
                <a:ea typeface="Noto Sans TC" panose="020B0500000000000000" pitchFamily="34" charset="-128"/>
                <a:cs typeface="+mj-cs"/>
              </a:defRPr>
            </a:lvl1pPr>
          </a:lstStyle>
          <a:p>
            <a:pPr lvl="0"/>
            <a:r>
              <a:rPr kumimoji="1" lang="zh-TW" altLang="en-US" dirty="0"/>
              <a:t>按一下以編輯母片標題樣式</a:t>
            </a:r>
          </a:p>
        </p:txBody>
      </p:sp>
      <p:pic>
        <p:nvPicPr>
          <p:cNvPr id="2" name="圖片 1">
            <a:extLst>
              <a:ext uri="{FF2B5EF4-FFF2-40B4-BE49-F238E27FC236}">
                <a16:creationId xmlns="" xmlns:a16="http://schemas.microsoft.com/office/drawing/2014/main" id="{767D1347-634D-5DBF-027C-DD5819CD4616}"/>
              </a:ext>
            </a:extLst>
          </p:cNvPr>
          <p:cNvPicPr>
            <a:picLocks noChangeAspect="1"/>
          </p:cNvPicPr>
          <p:nvPr userDrawn="1"/>
        </p:nvPicPr>
        <p:blipFill>
          <a:blip r:embed="rId2"/>
          <a:srcRect/>
          <a:stretch/>
        </p:blipFill>
        <p:spPr>
          <a:xfrm>
            <a:off x="336220" y="6309258"/>
            <a:ext cx="1733212" cy="306201"/>
          </a:xfrm>
          <a:prstGeom prst="rect">
            <a:avLst/>
          </a:prstGeom>
        </p:spPr>
      </p:pic>
    </p:spTree>
    <p:extLst>
      <p:ext uri="{BB962C8B-B14F-4D97-AF65-F5344CB8AC3E}">
        <p14:creationId xmlns:p14="http://schemas.microsoft.com/office/powerpoint/2010/main" val="3283280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 xmlns:a16="http://schemas.microsoft.com/office/drawing/2014/main" id="{89804AFB-7D42-1C0B-C6AD-616B2D34AD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TW" altLang="en-US" dirty="0"/>
              <a:t>按一下以編輯母片標題樣式</a:t>
            </a:r>
          </a:p>
        </p:txBody>
      </p:sp>
      <p:sp>
        <p:nvSpPr>
          <p:cNvPr id="3" name="文字版面配置區 2">
            <a:extLst>
              <a:ext uri="{FF2B5EF4-FFF2-40B4-BE49-F238E27FC236}">
                <a16:creationId xmlns="" xmlns:a16="http://schemas.microsoft.com/office/drawing/2014/main" id="{2AF18B56-ADA5-B841-BF69-D7FAF72B2E01}"/>
              </a:ext>
            </a:extLst>
          </p:cNvPr>
          <p:cNvSpPr>
            <a:spLocks noGrp="1"/>
          </p:cNvSpPr>
          <p:nvPr>
            <p:ph type="body" idx="1"/>
          </p:nvPr>
        </p:nvSpPr>
        <p:spPr>
          <a:xfrm>
            <a:off x="838200" y="1825625"/>
            <a:ext cx="10515600" cy="4217366"/>
          </a:xfrm>
          <a:prstGeom prst="rect">
            <a:avLst/>
          </a:prstGeom>
        </p:spPr>
        <p:txBody>
          <a:bodyPr vert="horz" lIns="91440" tIns="45720" rIns="91440" bIns="45720" rtlCol="0">
            <a:normAutofit/>
          </a:bodyPr>
          <a:lstStyle/>
          <a:p>
            <a:pPr lvl="0"/>
            <a:r>
              <a:rPr kumimoji="1" lang="zh-TW" altLang="en-US" dirty="0"/>
              <a:t>按一下以編輯母片文字樣式</a:t>
            </a:r>
          </a:p>
          <a:p>
            <a:pPr lvl="1"/>
            <a:r>
              <a:rPr kumimoji="1" lang="zh-TW" altLang="en-US" dirty="0"/>
              <a:t>第二層</a:t>
            </a:r>
          </a:p>
          <a:p>
            <a:pPr lvl="2"/>
            <a:r>
              <a:rPr kumimoji="1" lang="zh-TW" altLang="en-US" dirty="0"/>
              <a:t>第三層</a:t>
            </a:r>
          </a:p>
          <a:p>
            <a:pPr lvl="3"/>
            <a:r>
              <a:rPr kumimoji="1" lang="zh-TW" altLang="en-US" dirty="0"/>
              <a:t>第四層</a:t>
            </a:r>
          </a:p>
          <a:p>
            <a:pPr lvl="4"/>
            <a:r>
              <a:rPr kumimoji="1" lang="zh-TW" altLang="en-US" dirty="0"/>
              <a:t>第五層</a:t>
            </a:r>
          </a:p>
        </p:txBody>
      </p:sp>
      <p:sp>
        <p:nvSpPr>
          <p:cNvPr id="4" name="日期版面配置區 3">
            <a:extLst>
              <a:ext uri="{FF2B5EF4-FFF2-40B4-BE49-F238E27FC236}">
                <a16:creationId xmlns="" xmlns:a16="http://schemas.microsoft.com/office/drawing/2014/main" id="{58C2973C-E174-BE4A-43FC-3983A909C150}"/>
              </a:ext>
            </a:extLst>
          </p:cNvPr>
          <p:cNvSpPr>
            <a:spLocks noGrp="1"/>
          </p:cNvSpPr>
          <p:nvPr>
            <p:ph type="dt" sz="half" idx="2"/>
          </p:nvPr>
        </p:nvSpPr>
        <p:spPr>
          <a:xfrm>
            <a:off x="4350936" y="6250334"/>
            <a:ext cx="1035913" cy="365125"/>
          </a:xfrm>
          <a:prstGeom prst="rect">
            <a:avLst/>
          </a:prstGeom>
        </p:spPr>
        <p:txBody>
          <a:bodyPr vert="horz" lIns="91440" tIns="45720" rIns="91440" bIns="45720" rtlCol="0" anchor="ctr"/>
          <a:lstStyle>
            <a:lvl1pPr algn="r">
              <a:defRPr sz="1200" b="0" i="0">
                <a:solidFill>
                  <a:schemeClr val="tx1">
                    <a:lumMod val="50000"/>
                    <a:lumOff val="50000"/>
                  </a:schemeClr>
                </a:solidFill>
                <a:latin typeface="Noto Sans TC" panose="020B0500000000000000" pitchFamily="34" charset="-128"/>
                <a:ea typeface="Noto Sans TC" panose="020B0500000000000000" pitchFamily="34" charset="-128"/>
              </a:defRPr>
            </a:lvl1pPr>
          </a:lstStyle>
          <a:p>
            <a:fld id="{69DC46B2-94FA-D74A-BCE4-C446F9CA6EEF}" type="datetime1">
              <a:rPr kumimoji="1" lang="zh-TW" altLang="en-US" smtClean="0"/>
              <a:pPr/>
              <a:t>2026/3/6</a:t>
            </a:fld>
            <a:endParaRPr kumimoji="1" lang="zh-TW" altLang="en-US" dirty="0"/>
          </a:p>
        </p:txBody>
      </p:sp>
      <p:sp>
        <p:nvSpPr>
          <p:cNvPr id="5" name="頁尾版面配置區 4">
            <a:extLst>
              <a:ext uri="{FF2B5EF4-FFF2-40B4-BE49-F238E27FC236}">
                <a16:creationId xmlns="" xmlns:a16="http://schemas.microsoft.com/office/drawing/2014/main" id="{B9B49CB6-D1D0-E273-4926-772F3F77156A}"/>
              </a:ext>
            </a:extLst>
          </p:cNvPr>
          <p:cNvSpPr>
            <a:spLocks noGrp="1"/>
          </p:cNvSpPr>
          <p:nvPr>
            <p:ph type="ftr" sz="quarter" idx="3"/>
          </p:nvPr>
        </p:nvSpPr>
        <p:spPr>
          <a:xfrm>
            <a:off x="5685231" y="6250334"/>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latin typeface="Noto Sans TC" panose="020B0500000000000000" pitchFamily="34" charset="-128"/>
                <a:ea typeface="Noto Sans TC" panose="020B0500000000000000" pitchFamily="34" charset="-128"/>
              </a:defRPr>
            </a:lvl1pPr>
          </a:lstStyle>
          <a:p>
            <a:r>
              <a:rPr kumimoji="1" lang="zh-TW" altLang="en-US"/>
              <a:t>◯◯◯◯◯處 ◯◯◯ 科  </a:t>
            </a:r>
            <a:r>
              <a:rPr kumimoji="1" lang="en-US" altLang="zh-TW"/>
              <a:t>/  </a:t>
            </a:r>
            <a:r>
              <a:rPr kumimoji="1" lang="zh-TW" altLang="en-US"/>
              <a:t>承辦人員◯◯◯</a:t>
            </a:r>
            <a:endParaRPr kumimoji="1" lang="zh-TW" altLang="en-US" dirty="0"/>
          </a:p>
        </p:txBody>
      </p:sp>
      <p:sp>
        <p:nvSpPr>
          <p:cNvPr id="6" name="投影片編號版面配置區 5">
            <a:extLst>
              <a:ext uri="{FF2B5EF4-FFF2-40B4-BE49-F238E27FC236}">
                <a16:creationId xmlns="" xmlns:a16="http://schemas.microsoft.com/office/drawing/2014/main" id="{C2D815FA-B845-A452-63B7-2CDD4DBB6264}"/>
              </a:ext>
            </a:extLst>
          </p:cNvPr>
          <p:cNvSpPr>
            <a:spLocks noGrp="1"/>
          </p:cNvSpPr>
          <p:nvPr>
            <p:ph type="sldNum" sz="quarter" idx="4"/>
          </p:nvPr>
        </p:nvSpPr>
        <p:spPr>
          <a:xfrm>
            <a:off x="11247783" y="6250334"/>
            <a:ext cx="607997" cy="365125"/>
          </a:xfrm>
          <a:prstGeom prst="rect">
            <a:avLst/>
          </a:prstGeom>
        </p:spPr>
        <p:txBody>
          <a:bodyPr vert="horz" lIns="91440" tIns="45720" rIns="91440" bIns="45720" rtlCol="0" anchor="ctr"/>
          <a:lstStyle>
            <a:lvl1pPr algn="r">
              <a:defRPr sz="1200">
                <a:solidFill>
                  <a:schemeClr val="tx1"/>
                </a:solidFill>
                <a:latin typeface="Noto Sans TC" panose="020B0500000000000000" pitchFamily="34" charset="-128"/>
                <a:ea typeface="Noto Sans TC" panose="020B0500000000000000" pitchFamily="34" charset="-128"/>
              </a:defRPr>
            </a:lvl1pPr>
          </a:lstStyle>
          <a:p>
            <a:fld id="{0B6C5D7C-6173-5140-82F4-0BA7B906A956}" type="slidenum">
              <a:rPr kumimoji="1" lang="zh-TW" altLang="en-US" smtClean="0"/>
              <a:pPr/>
              <a:t>‹#›</a:t>
            </a:fld>
            <a:endParaRPr kumimoji="1" lang="zh-TW" altLang="en-US"/>
          </a:p>
        </p:txBody>
      </p:sp>
      <p:pic>
        <p:nvPicPr>
          <p:cNvPr id="7" name="圖片 6">
            <a:extLst>
              <a:ext uri="{FF2B5EF4-FFF2-40B4-BE49-F238E27FC236}">
                <a16:creationId xmlns="" xmlns:a16="http://schemas.microsoft.com/office/drawing/2014/main" id="{162F4AB5-1914-77DB-734F-3BB1815A5CB5}"/>
              </a:ext>
            </a:extLst>
          </p:cNvPr>
          <p:cNvPicPr>
            <a:picLocks noChangeAspect="1"/>
          </p:cNvPicPr>
          <p:nvPr userDrawn="1"/>
        </p:nvPicPr>
        <p:blipFill>
          <a:blip r:embed="rId14"/>
          <a:srcRect/>
          <a:stretch/>
        </p:blipFill>
        <p:spPr>
          <a:xfrm>
            <a:off x="374720" y="6311536"/>
            <a:ext cx="1774799" cy="313547"/>
          </a:xfrm>
          <a:prstGeom prst="rect">
            <a:avLst/>
          </a:prstGeom>
        </p:spPr>
      </p:pic>
    </p:spTree>
    <p:extLst>
      <p:ext uri="{BB962C8B-B14F-4D97-AF65-F5344CB8AC3E}">
        <p14:creationId xmlns:p14="http://schemas.microsoft.com/office/powerpoint/2010/main" val="2270878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b="1" i="0" kern="1200">
          <a:solidFill>
            <a:srgbClr val="317EE1"/>
          </a:solidFill>
          <a:latin typeface="Noto Sans TC" panose="020B0500000000000000" pitchFamily="34" charset="-128"/>
          <a:ea typeface="Noto Sans TC" panose="020B0500000000000000" pitchFamily="34" charset="-128"/>
          <a:cs typeface="+mj-cs"/>
        </a:defRPr>
      </a:lvl1pPr>
    </p:titleStyle>
    <p:bodyStyle>
      <a:lvl1pPr marL="228600" indent="-228600" algn="l" defTabSz="914400" rtl="0" eaLnBrk="1" latinLnBrk="0" hangingPunct="1">
        <a:lnSpc>
          <a:spcPct val="130000"/>
        </a:lnSpc>
        <a:spcBef>
          <a:spcPts val="1000"/>
        </a:spcBef>
        <a:buClr>
          <a:srgbClr val="317EE1"/>
        </a:buClr>
        <a:buFont typeface="Wingdings" pitchFamily="2" charset="2"/>
        <a:buChar char="u"/>
        <a:defRPr sz="2800" kern="1200">
          <a:solidFill>
            <a:schemeClr val="tx1"/>
          </a:solidFill>
          <a:latin typeface="Noto Sans TC" panose="020B0500000000000000" pitchFamily="34" charset="-128"/>
          <a:ea typeface="Noto Sans TC" panose="020B0500000000000000" pitchFamily="34" charset="-128"/>
          <a:cs typeface="+mn-cs"/>
        </a:defRPr>
      </a:lvl1pPr>
      <a:lvl2pPr marL="685800" indent="-228600" algn="l" defTabSz="914400" rtl="0" eaLnBrk="1" latinLnBrk="0" hangingPunct="1">
        <a:lnSpc>
          <a:spcPct val="130000"/>
        </a:lnSpc>
        <a:spcBef>
          <a:spcPts val="500"/>
        </a:spcBef>
        <a:buClr>
          <a:srgbClr val="317EE1"/>
        </a:buClr>
        <a:buFont typeface="Arial" panose="020B0604020202020204" pitchFamily="34" charset="0"/>
        <a:buChar char="•"/>
        <a:defRPr sz="2400" kern="1200">
          <a:solidFill>
            <a:schemeClr val="tx1"/>
          </a:solidFill>
          <a:latin typeface="Noto Sans TC" panose="020B0500000000000000" pitchFamily="34" charset="-128"/>
          <a:ea typeface="Noto Sans TC" panose="020B0500000000000000" pitchFamily="34" charset="-128"/>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TC" panose="020B0500000000000000" pitchFamily="34" charset="-128"/>
          <a:ea typeface="Noto Sans TC" panose="020B0500000000000000" pitchFamily="34" charset="-128"/>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Noto Sans TC" panose="020B0500000000000000" pitchFamily="34" charset="-128"/>
          <a:ea typeface="Noto Sans TC" panose="020B0500000000000000" pitchFamily="34" charset="-128"/>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Noto Sans TC" panose="020B0500000000000000" pitchFamily="34" charset="-128"/>
          <a:ea typeface="Noto Sans TC"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 name="PlaceHolder 1"/>
          <p:cNvSpPr>
            <a:spLocks noGrp="1"/>
          </p:cNvSpPr>
          <p:nvPr>
            <p:ph type="body"/>
          </p:nvPr>
        </p:nvSpPr>
        <p:spPr>
          <a:xfrm>
            <a:off x="6581880" y="1793160"/>
            <a:ext cx="4813200" cy="1470600"/>
          </a:xfrm>
          <a:prstGeom prst="rect">
            <a:avLst/>
          </a:prstGeom>
          <a:noFill/>
          <a:ln w="12600">
            <a:noFill/>
          </a:ln>
        </p:spPr>
        <p:txBody>
          <a:bodyPr lIns="91440" tIns="45720" rIns="91440" bIns="45720" anchor="ctr" anchorCtr="1">
            <a:normAutofit/>
          </a:bodyPr>
          <a:lstStyle/>
          <a:p>
            <a:pPr marL="432000" indent="-324000" algn="ctr">
              <a:lnSpc>
                <a:spcPct val="130000"/>
              </a:lnSpc>
              <a:spcBef>
                <a:spcPts val="1001"/>
              </a:spcBef>
              <a:buClr>
                <a:srgbClr val="000000"/>
              </a:buClr>
              <a:buSzPct val="45000"/>
              <a:buFont typeface="Wingdings" charset="2"/>
              <a:buChar char=""/>
            </a:pPr>
            <a:r>
              <a:rPr lang="zh-TW" sz="5400" b="1" strike="noStrike" spc="-1">
                <a:solidFill>
                  <a:srgbClr val="317EE1"/>
                </a:solidFill>
                <a:latin typeface="Noto Sans TC"/>
                <a:ea typeface="Noto Sans TC"/>
              </a:rPr>
              <a:t>編輯文字</a:t>
            </a:r>
            <a:endParaRPr lang="en-US" sz="5400" b="0" strike="noStrike" spc="-1">
              <a:solidFill>
                <a:srgbClr val="000000"/>
              </a:solidFill>
              <a:latin typeface="Arial"/>
            </a:endParaRPr>
          </a:p>
        </p:txBody>
      </p:sp>
      <p:sp>
        <p:nvSpPr>
          <p:cNvPr id="110" name="矩形 6"/>
          <p:cNvSpPr/>
          <p:nvPr/>
        </p:nvSpPr>
        <p:spPr>
          <a:xfrm>
            <a:off x="0" y="0"/>
            <a:ext cx="5961240" cy="6858000"/>
          </a:xfrm>
          <a:custGeom>
            <a:avLst/>
            <a:gdLst/>
            <a:ahLst/>
            <a:cxnLst/>
            <a:rect l="l" t="t" r="r" b="b"/>
            <a:pathLst>
              <a:path w="21600" h="21600">
                <a:moveTo>
                  <a:pt x="0" y="0"/>
                </a:moveTo>
                <a:lnTo>
                  <a:pt x="21600" y="0"/>
                </a:lnTo>
                <a:lnTo>
                  <a:pt x="21600" y="21600"/>
                </a:lnTo>
                <a:lnTo>
                  <a:pt x="0" y="21600"/>
                </a:lnTo>
                <a:close/>
              </a:path>
            </a:pathLst>
          </a:custGeom>
          <a:solidFill>
            <a:srgbClr val="317EE1"/>
          </a:solidFill>
          <a:ln w="0">
            <a:noFill/>
          </a:ln>
        </p:spPr>
        <p:style>
          <a:lnRef idx="0">
            <a:scrgbClr r="0" g="0" b="0"/>
          </a:lnRef>
          <a:fillRef idx="0">
            <a:scrgbClr r="0" g="0" b="0"/>
          </a:fillRef>
          <a:effectRef idx="0">
            <a:scrgbClr r="0" g="0" b="0"/>
          </a:effectRef>
          <a:fontRef idx="minor"/>
        </p:style>
        <p:txBody>
          <a:bodyPr anchor="ctr" anchorCtr="1">
            <a:noAutofit/>
          </a:bodyPr>
          <a:lstStyle/>
          <a:p>
            <a:endParaRPr lang="en-US" spc="-1">
              <a:solidFill>
                <a:srgbClr val="000000"/>
              </a:solidFill>
            </a:endParaRPr>
          </a:p>
        </p:txBody>
      </p:sp>
      <p:sp>
        <p:nvSpPr>
          <p:cNvPr id="111" name="PlaceHolder 2"/>
          <p:cNvSpPr>
            <a:spLocks noGrp="1"/>
          </p:cNvSpPr>
          <p:nvPr>
            <p:ph type="body"/>
          </p:nvPr>
        </p:nvSpPr>
        <p:spPr>
          <a:xfrm>
            <a:off x="6582600" y="3429000"/>
            <a:ext cx="4812480" cy="2740680"/>
          </a:xfrm>
          <a:prstGeom prst="rect">
            <a:avLst/>
          </a:prstGeom>
          <a:noFill/>
          <a:ln w="12600">
            <a:noFill/>
          </a:ln>
        </p:spPr>
        <p:txBody>
          <a:bodyPr lIns="91440" tIns="45720" rIns="91440" bIns="45720" anchor="ctr" anchorCtr="1">
            <a:normAutofit/>
          </a:bodyPr>
          <a:lstStyle/>
          <a:p>
            <a:pPr indent="0" algn="ctr">
              <a:lnSpc>
                <a:spcPct val="100000"/>
              </a:lnSpc>
              <a:spcBef>
                <a:spcPts val="1001"/>
              </a:spcBef>
            </a:pPr>
            <a:r>
              <a:rPr lang="zh-TW" sz="2400" b="0" strike="noStrike" spc="-1">
                <a:solidFill>
                  <a:srgbClr val="000000"/>
                </a:solidFill>
                <a:latin typeface="Noto Sans TC"/>
                <a:ea typeface="Noto Sans TC"/>
              </a:rPr>
              <a:t>按一下以編輯母片文字樣式</a:t>
            </a:r>
            <a:endParaRPr lang="en-US" sz="2400" b="0" strike="noStrike" spc="-1">
              <a:solidFill>
                <a:srgbClr val="000000"/>
              </a:solidFill>
              <a:latin typeface="Arial"/>
            </a:endParaRPr>
          </a:p>
        </p:txBody>
      </p:sp>
      <p:pic>
        <p:nvPicPr>
          <p:cNvPr id="112" name="圖片 8"/>
          <p:cNvPicPr/>
          <p:nvPr/>
        </p:nvPicPr>
        <p:blipFill>
          <a:blip r:embed="rId3"/>
          <a:stretch/>
        </p:blipFill>
        <p:spPr>
          <a:xfrm>
            <a:off x="1662120" y="5270760"/>
            <a:ext cx="2637360" cy="465840"/>
          </a:xfrm>
          <a:prstGeom prst="rect">
            <a:avLst/>
          </a:prstGeom>
          <a:ln w="12600">
            <a:noFill/>
          </a:ln>
        </p:spPr>
      </p:pic>
      <p:pic>
        <p:nvPicPr>
          <p:cNvPr id="113" name="圖片 9"/>
          <p:cNvPicPr/>
          <p:nvPr/>
        </p:nvPicPr>
        <p:blipFill>
          <a:blip r:embed="rId4"/>
          <a:srcRect l="19630"/>
          <a:stretch/>
        </p:blipFill>
        <p:spPr>
          <a:xfrm>
            <a:off x="622080" y="2630880"/>
            <a:ext cx="4812480" cy="891720"/>
          </a:xfrm>
          <a:prstGeom prst="rect">
            <a:avLst/>
          </a:prstGeom>
          <a:ln w="12600">
            <a:noFill/>
          </a:ln>
        </p:spPr>
      </p:pic>
      <p:sp>
        <p:nvSpPr>
          <p:cNvPr id="114" name="PlaceHolder 3"/>
          <p:cNvSpPr>
            <a:spLocks noGrp="1"/>
          </p:cNvSpPr>
          <p:nvPr>
            <p:ph type="title"/>
          </p:nvPr>
        </p:nvSpPr>
        <p:spPr>
          <a:xfrm>
            <a:off x="609480" y="273600"/>
            <a:ext cx="10972440" cy="1144800"/>
          </a:xfrm>
          <a:prstGeom prst="rect">
            <a:avLst/>
          </a:prstGeom>
          <a:noFill/>
          <a:ln w="12600">
            <a:noFill/>
          </a:ln>
        </p:spPr>
        <p:txBody>
          <a:bodyPr lIns="0" tIns="0" rIns="0" bIns="0" anchor="ctr">
            <a:noAutofit/>
          </a:bodyPr>
          <a:lstStyle/>
          <a:p>
            <a:pPr indent="0" algn="ctr">
              <a:buNone/>
            </a:pPr>
            <a:r>
              <a:rPr lang="zh-TW" sz="4400" b="0" strike="noStrike" spc="-1">
                <a:solidFill>
                  <a:srgbClr val="000000"/>
                </a:solidFill>
                <a:latin typeface="Arial"/>
              </a:rPr>
              <a:t>請按這裡編輯題名文字格式</a:t>
            </a:r>
            <a:endParaRPr lang="en-US" sz="4400" b="0" strike="noStrike" spc="-1">
              <a:solidFill>
                <a:srgbClr val="000000"/>
              </a:solidFill>
              <a:latin typeface="Arial"/>
            </a:endParaRPr>
          </a:p>
        </p:txBody>
      </p:sp>
    </p:spTree>
    <p:extLst>
      <p:ext uri="{BB962C8B-B14F-4D97-AF65-F5344CB8AC3E}">
        <p14:creationId xmlns:p14="http://schemas.microsoft.com/office/powerpoint/2010/main" val="323843529"/>
      </p:ext>
    </p:extLst>
  </p:cSld>
  <p:clrMap bg1="lt1" tx1="dk1" bg2="lt2" tx2="dk2" accent1="accent1" accent2="accent2" accent3="accent3" accent4="accent4" accent5="accent5" accent6="accent6" hlink="hlink" folHlink="folHlink"/>
  <p:sldLayoutIdLst>
    <p:sldLayoutId id="214748366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2" Type="http://schemas.openxmlformats.org/officeDocument/2006/relationships/image" Target="../media/image31.jf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CD2D64C8-C091-60EA-D0B1-C85936521BAF}"/>
              </a:ext>
            </a:extLst>
          </p:cNvPr>
          <p:cNvSpPr>
            <a:spLocks noGrp="1"/>
          </p:cNvSpPr>
          <p:nvPr>
            <p:ph type="ctrTitle"/>
          </p:nvPr>
        </p:nvSpPr>
        <p:spPr>
          <a:xfrm>
            <a:off x="717888" y="529720"/>
            <a:ext cx="9670181" cy="1804321"/>
          </a:xfrm>
        </p:spPr>
        <p:txBody>
          <a:bodyPr>
            <a:normAutofit fontScale="90000"/>
          </a:bodyPr>
          <a:lstStyle/>
          <a:p>
            <a:r>
              <a:rPr kumimoji="1" lang="en-US" altLang="zh-TW" dirty="0" smtClean="0">
                <a:latin typeface="+mn-lt"/>
              </a:rPr>
              <a:t/>
            </a:r>
            <a:br>
              <a:rPr kumimoji="1" lang="en-US" altLang="zh-TW" dirty="0" smtClean="0">
                <a:latin typeface="+mn-lt"/>
              </a:rPr>
            </a:br>
            <a:r>
              <a:rPr kumimoji="1" lang="zh-TW" altLang="en-US" dirty="0" smtClean="0">
                <a:latin typeface="+mn-lt"/>
              </a:rPr>
              <a:t>消除</a:t>
            </a:r>
            <a:r>
              <a:rPr kumimoji="1" lang="zh-TW" altLang="en-US" dirty="0">
                <a:latin typeface="+mn-lt"/>
              </a:rPr>
              <a:t>對婦女一切形式歧視公約</a:t>
            </a:r>
            <a:r>
              <a:rPr kumimoji="1" lang="en-US" altLang="zh-TW" dirty="0">
                <a:latin typeface="+mn-lt"/>
              </a:rPr>
              <a:t>(CEDAW)</a:t>
            </a:r>
            <a:r>
              <a:rPr kumimoji="1" lang="zh-TW" altLang="en-US" dirty="0">
                <a:latin typeface="+mn-lt"/>
              </a:rPr>
              <a:t>案例教材</a:t>
            </a: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833" y="4600833"/>
            <a:ext cx="2257167" cy="2257167"/>
          </a:xfrm>
          <a:prstGeom prst="rect">
            <a:avLst/>
          </a:prstGeom>
        </p:spPr>
      </p:pic>
      <p:sp>
        <p:nvSpPr>
          <p:cNvPr id="6" name="矩形 5"/>
          <p:cNvSpPr/>
          <p:nvPr/>
        </p:nvSpPr>
        <p:spPr>
          <a:xfrm>
            <a:off x="717888" y="3162353"/>
            <a:ext cx="5367175" cy="646331"/>
          </a:xfrm>
          <a:prstGeom prst="rect">
            <a:avLst/>
          </a:prstGeom>
        </p:spPr>
        <p:txBody>
          <a:bodyPr wrap="none">
            <a:spAutoFit/>
          </a:bodyPr>
          <a:lstStyle/>
          <a:p>
            <a:r>
              <a:rPr kumimoji="1" lang="zh-TW" altLang="en-US" sz="3600" dirty="0">
                <a:solidFill>
                  <a:schemeClr val="bg1"/>
                </a:solidFill>
                <a:latin typeface="Noto Sans TC" panose="020B0200000000000000" pitchFamily="34" charset="-120"/>
                <a:ea typeface="Noto Sans TC" panose="020B0200000000000000" pitchFamily="34" charset="-120"/>
              </a:rPr>
              <a:t>南投縣政府新聞及行政處 </a:t>
            </a:r>
            <a:endParaRPr lang="zh-TW" altLang="en-US" sz="3600" dirty="0">
              <a:solidFill>
                <a:schemeClr val="bg1"/>
              </a:solidFill>
              <a:latin typeface="Noto Sans TC" panose="020B0200000000000000" pitchFamily="34" charset="-120"/>
              <a:ea typeface="Noto Sans TC" panose="020B0200000000000000" pitchFamily="34" charset="-120"/>
            </a:endParaRPr>
          </a:p>
        </p:txBody>
      </p:sp>
    </p:spTree>
    <p:extLst>
      <p:ext uri="{BB962C8B-B14F-4D97-AF65-F5344CB8AC3E}">
        <p14:creationId xmlns:p14="http://schemas.microsoft.com/office/powerpoint/2010/main" val="1269163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25587" y="226389"/>
            <a:ext cx="10515600" cy="1325563"/>
          </a:xfrm>
        </p:spPr>
        <p:txBody>
          <a:bodyPr/>
          <a:lstStyle/>
          <a:p>
            <a:r>
              <a:rPr lang="zh-TW" altLang="en-US" dirty="0"/>
              <a:t>四、直接、間接、交叉歧視 </a:t>
            </a:r>
            <a:endParaRPr lang="en-US" altLang="zh-TW" dirty="0"/>
          </a:p>
        </p:txBody>
      </p:sp>
      <p:sp>
        <p:nvSpPr>
          <p:cNvPr id="9" name="內容版面配置區 2"/>
          <p:cNvSpPr txBox="1">
            <a:spLocks/>
          </p:cNvSpPr>
          <p:nvPr/>
        </p:nvSpPr>
        <p:spPr>
          <a:xfrm>
            <a:off x="982036" y="1336916"/>
            <a:ext cx="9183570" cy="5013433"/>
          </a:xfrm>
          <a:prstGeom prst="rect">
            <a:avLst/>
          </a:prstGeom>
          <a:noFill/>
          <a:ln w="1260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just" defTabSz="914400" rtl="0" eaLnBrk="1" fontAlgn="auto" latinLnBrk="0" hangingPunct="1">
              <a:lnSpc>
                <a:spcPct val="90000"/>
              </a:lnSpc>
              <a:spcBef>
                <a:spcPct val="0"/>
              </a:spcBef>
              <a:spcAft>
                <a:spcPts val="0"/>
              </a:spcAft>
              <a:buClrTx/>
              <a:buSzTx/>
              <a:buFont typeface="Wingdings" panose="05000000000000000000" pitchFamily="2" charset="2"/>
              <a:buChar char="u"/>
              <a:tabLst/>
              <a:defRPr/>
            </a:pPr>
            <a:r>
              <a:rPr kumimoji="0" lang="zh-TW" altLang="zh-TW" sz="2000" b="1"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rPr>
              <a:t>「直接歧視」</a:t>
            </a:r>
            <a:r>
              <a:rPr kumimoji="0" lang="en-US" altLang="zh-TW" sz="2000" b="1"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rPr>
              <a:t>(Direct discrimination)</a:t>
            </a:r>
          </a:p>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包括明顯</a:t>
            </a: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(explicitly)</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以性或性別差異為由所實施的差別待遇，包含法律、政策、方案措</a:t>
            </a:r>
            <a:endPar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algn="just">
              <a:lnSpc>
                <a:spcPct val="150000"/>
              </a:lnSpc>
            </a:pPr>
            <a:r>
              <a:rPr lang="en-US" altLang="zh-TW" sz="1800" dirty="0" smtClean="0">
                <a:solidFill>
                  <a:srgbClr val="000000"/>
                </a:solidFill>
                <a:latin typeface="Noto Sans TC" panose="020B0200000000000000" pitchFamily="34" charset="-120"/>
                <a:ea typeface="Noto Sans TC" panose="020B0200000000000000" pitchFamily="34" charset="-120"/>
                <a:cs typeface="DejaVu Sans"/>
              </a:rPr>
              <a:t>          </a:t>
            </a:r>
            <a:r>
              <a:rPr lang="zh-TW" altLang="zh-TW" sz="1800" dirty="0" smtClean="0">
                <a:solidFill>
                  <a:srgbClr val="000000"/>
                </a:solidFill>
                <a:latin typeface="Noto Sans TC" panose="020B0200000000000000" pitchFamily="34" charset="-120"/>
                <a:ea typeface="Noto Sans TC" panose="020B0200000000000000" pitchFamily="34" charset="-120"/>
                <a:cs typeface="DejaVu Sans"/>
              </a:rPr>
              <a:t>施</a:t>
            </a:r>
            <a:r>
              <a:rPr lang="zh-TW" altLang="zh-TW" sz="1800" dirty="0">
                <a:solidFill>
                  <a:srgbClr val="000000"/>
                </a:solidFill>
                <a:latin typeface="Noto Sans TC" panose="020B0200000000000000" pitchFamily="34" charset="-120"/>
                <a:ea typeface="Noto Sans TC" panose="020B0200000000000000" pitchFamily="34" charset="-120"/>
                <a:cs typeface="DejaVu Sans"/>
              </a:rPr>
              <a:t>、人際互動、文化習俗等，都可能有直接歧視情形的發生。</a:t>
            </a:r>
            <a:endParaRPr lang="zh-TW" altLang="zh-TW" sz="1800" b="1" dirty="0">
              <a:solidFill>
                <a:srgbClr val="000000"/>
              </a:solidFill>
              <a:latin typeface="Noto Sans TC" panose="020B0200000000000000" pitchFamily="34" charset="-120"/>
              <a:ea typeface="Noto Sans TC" panose="020B0200000000000000" pitchFamily="34" charset="-120"/>
              <a:cs typeface="DejaVu San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altLang="zh-TW" sz="20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     </a:t>
            </a:r>
          </a:p>
          <a:p>
            <a:pPr marL="342900" marR="0" lvl="0" indent="-342900" algn="just" defTabSz="914400" rtl="0" eaLnBrk="1" fontAlgn="auto" latinLnBrk="0" hangingPunct="1">
              <a:lnSpc>
                <a:spcPct val="90000"/>
              </a:lnSpc>
              <a:spcBef>
                <a:spcPct val="0"/>
              </a:spcBef>
              <a:spcAft>
                <a:spcPts val="0"/>
              </a:spcAft>
              <a:buClrTx/>
              <a:buSzTx/>
              <a:buFont typeface="Wingdings" panose="05000000000000000000" pitchFamily="2" charset="2"/>
              <a:buChar char="u"/>
              <a:tabLst/>
              <a:defRPr/>
            </a:pPr>
            <a:r>
              <a:rPr kumimoji="0" lang="zh-TW" altLang="zh-TW" sz="2000" b="1"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rPr>
              <a:t>「間接歧視」</a:t>
            </a:r>
            <a:r>
              <a:rPr kumimoji="0" lang="en-US" altLang="zh-TW" sz="2000" b="0"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rPr>
              <a:t>(Indirect discrimination)</a:t>
            </a:r>
            <a:r>
              <a:rPr kumimoji="0" lang="zh-TW" altLang="en-US" sz="2000" b="1"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rPr>
              <a:t> </a:t>
            </a:r>
            <a:endParaRPr kumimoji="0" lang="en-US" altLang="zh-TW" sz="2000" b="1"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algn="just" defTabSz="914400" rtl="0" eaLnBrk="1" fontAlgn="auto" latinLnBrk="0" hangingPunct="1">
              <a:lnSpc>
                <a:spcPct val="150000"/>
              </a:lnSpc>
              <a:spcBef>
                <a:spcPct val="0"/>
              </a:spcBef>
              <a:spcAft>
                <a:spcPts val="0"/>
              </a:spcAft>
              <a:buClrTx/>
              <a:buSzTx/>
              <a:buFontTx/>
              <a:buNone/>
              <a:tabLst/>
              <a:defRPr/>
            </a:pPr>
            <a:r>
              <a:rPr kumimoji="0" lang="en-US" altLang="zh-TW" sz="17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指的是，一項法律、政策、方案或措施表面上對男性和女性無任何歧視，但在實際施行</a:t>
            </a: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  </a:t>
            </a:r>
          </a:p>
          <a:p>
            <a:pPr algn="just">
              <a:lnSpc>
                <a:spcPct val="150000"/>
              </a:lnSpc>
            </a:pPr>
            <a:r>
              <a:rPr lang="en-US" altLang="zh-TW" sz="1800" dirty="0" smtClean="0">
                <a:solidFill>
                  <a:srgbClr val="000000"/>
                </a:solidFill>
                <a:latin typeface="Noto Sans TC" panose="020B0200000000000000" pitchFamily="34" charset="-120"/>
                <a:ea typeface="Noto Sans TC" panose="020B0200000000000000" pitchFamily="34" charset="-120"/>
                <a:cs typeface="DejaVu Sans"/>
              </a:rPr>
              <a:t>          </a:t>
            </a:r>
            <a:r>
              <a:rPr lang="zh-TW" altLang="zh-TW" sz="1800" dirty="0" smtClean="0">
                <a:solidFill>
                  <a:srgbClr val="000000"/>
                </a:solidFill>
                <a:latin typeface="Noto Sans TC" panose="020B0200000000000000" pitchFamily="34" charset="-120"/>
                <a:ea typeface="Noto Sans TC" panose="020B0200000000000000" pitchFamily="34" charset="-120"/>
                <a:cs typeface="DejaVu Sans"/>
              </a:rPr>
              <a:t>上</a:t>
            </a:r>
            <a:r>
              <a:rPr lang="zh-TW" altLang="zh-TW" sz="1800" dirty="0">
                <a:solidFill>
                  <a:srgbClr val="000000"/>
                </a:solidFill>
                <a:latin typeface="Noto Sans TC" panose="020B0200000000000000" pitchFamily="34" charset="-120"/>
                <a:ea typeface="Noto Sans TC" panose="020B0200000000000000" pitchFamily="34" charset="-120"/>
                <a:cs typeface="DejaVu Sans"/>
              </a:rPr>
              <a:t>產生歧視婦女的效果。</a:t>
            </a:r>
            <a:endParaRPr lang="en-US" altLang="zh-TW" sz="1800" dirty="0">
              <a:solidFill>
                <a:srgbClr val="000000"/>
              </a:solidFill>
              <a:latin typeface="Noto Sans TC" panose="020B0200000000000000" pitchFamily="34" charset="-120"/>
              <a:ea typeface="Noto Sans TC" panose="020B0200000000000000" pitchFamily="34" charset="-120"/>
              <a:cs typeface="DejaVu Sans"/>
            </a:endParaRPr>
          </a:p>
          <a:p>
            <a:pPr marL="0" marR="0" lvl="0" indent="0" algn="just" defTabSz="914400" rtl="0" eaLnBrk="1" fontAlgn="auto" latinLnBrk="0" hangingPunct="1">
              <a:lnSpc>
                <a:spcPct val="90000"/>
              </a:lnSpc>
              <a:spcBef>
                <a:spcPct val="0"/>
              </a:spcBef>
              <a:spcAft>
                <a:spcPts val="0"/>
              </a:spcAft>
              <a:buClrTx/>
              <a:buSzTx/>
              <a:buFontTx/>
              <a:buNone/>
              <a:tabLst/>
              <a:defRPr/>
            </a:pPr>
            <a:endParaRPr lang="en-US" altLang="zh-TW" sz="2000" dirty="0">
              <a:solidFill>
                <a:srgbClr val="000000"/>
              </a:solidFill>
              <a:latin typeface="Noto Sans TC" panose="020B0200000000000000" pitchFamily="34" charset="-120"/>
              <a:ea typeface="Noto Sans TC" panose="020B0200000000000000" pitchFamily="34" charset="-120"/>
              <a:cs typeface="DejaVu Sans"/>
            </a:endParaRPr>
          </a:p>
          <a:p>
            <a:pPr marL="342900" marR="0" lvl="0" indent="-342900" algn="just" defTabSz="914400" rtl="0" eaLnBrk="1" fontAlgn="auto" latinLnBrk="0" hangingPunct="1">
              <a:lnSpc>
                <a:spcPct val="90000"/>
              </a:lnSpc>
              <a:spcBef>
                <a:spcPct val="0"/>
              </a:spcBef>
              <a:spcAft>
                <a:spcPts val="0"/>
              </a:spcAft>
              <a:buClrTx/>
              <a:buSzTx/>
              <a:buFont typeface="Wingdings" panose="05000000000000000000" pitchFamily="2" charset="2"/>
              <a:buChar char="u"/>
              <a:tabLst/>
              <a:defRPr/>
            </a:pPr>
            <a:r>
              <a:rPr kumimoji="0" lang="zh-TW" altLang="zh-TW" sz="2000" b="1"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rPr>
              <a:t>「交叉歧視」</a:t>
            </a:r>
            <a:endParaRPr kumimoji="0" lang="en-US" altLang="zh-TW" sz="2000" b="1"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285750" lvl="0" indent="-285750" algn="just">
              <a:lnSpc>
                <a:spcPct val="150000"/>
              </a:lnSpc>
              <a:buClr>
                <a:srgbClr val="00B0F0"/>
              </a:buClr>
              <a:buFont typeface="Wingdings" panose="05000000000000000000" pitchFamily="2" charset="2"/>
              <a:buChar char="Ø"/>
              <a:defRPr/>
            </a:pPr>
            <a:r>
              <a:rPr lang="zh-TW" altLang="zh-TW" sz="1800" dirty="0">
                <a:solidFill>
                  <a:srgbClr val="000000"/>
                </a:solidFill>
                <a:latin typeface="Noto Sans TC" panose="020B0200000000000000" pitchFamily="34" charset="-120"/>
                <a:ea typeface="Noto Sans TC" panose="020B0200000000000000" pitchFamily="34" charset="-120"/>
                <a:cs typeface="DejaVu Sans"/>
              </a:rPr>
              <a:t>歧視可能是雙重或是多重存在的</a:t>
            </a:r>
            <a:r>
              <a:rPr lang="en-US" altLang="zh-TW" sz="1800" dirty="0">
                <a:solidFill>
                  <a:srgbClr val="000000"/>
                </a:solidFill>
                <a:latin typeface="Noto Sans TC" panose="020B0200000000000000" pitchFamily="34" charset="-120"/>
                <a:ea typeface="Noto Sans TC" panose="020B0200000000000000" pitchFamily="34" charset="-120"/>
                <a:cs typeface="DejaVu Sans"/>
              </a:rPr>
              <a:t>(</a:t>
            </a:r>
            <a:r>
              <a:rPr lang="zh-TW" altLang="zh-TW" sz="1800" dirty="0">
                <a:solidFill>
                  <a:srgbClr val="000000"/>
                </a:solidFill>
                <a:latin typeface="Noto Sans TC" panose="020B0200000000000000" pitchFamily="34" charset="-120"/>
                <a:ea typeface="Noto Sans TC" panose="020B0200000000000000" pitchFamily="34" charset="-120"/>
                <a:cs typeface="DejaVu Sans"/>
              </a:rPr>
              <a:t>一般性建議第</a:t>
            </a:r>
            <a:r>
              <a:rPr lang="en-US" altLang="zh-TW" sz="1800" dirty="0">
                <a:solidFill>
                  <a:srgbClr val="000000"/>
                </a:solidFill>
                <a:latin typeface="Noto Sans TC" panose="020B0200000000000000" pitchFamily="34" charset="-120"/>
                <a:ea typeface="Noto Sans TC" panose="020B0200000000000000" pitchFamily="34" charset="-120"/>
                <a:cs typeface="DejaVu Sans"/>
              </a:rPr>
              <a:t>28</a:t>
            </a:r>
            <a:r>
              <a:rPr lang="zh-TW" altLang="zh-TW" sz="1800" dirty="0">
                <a:solidFill>
                  <a:srgbClr val="000000"/>
                </a:solidFill>
                <a:latin typeface="Noto Sans TC" panose="020B0200000000000000" pitchFamily="34" charset="-120"/>
                <a:ea typeface="Noto Sans TC" panose="020B0200000000000000" pitchFamily="34" charset="-120"/>
                <a:cs typeface="DejaVu Sans"/>
              </a:rPr>
              <a:t>號第</a:t>
            </a:r>
            <a:r>
              <a:rPr lang="en-US" altLang="zh-TW" sz="1800" dirty="0">
                <a:solidFill>
                  <a:srgbClr val="000000"/>
                </a:solidFill>
                <a:latin typeface="Noto Sans TC" panose="020B0200000000000000" pitchFamily="34" charset="-120"/>
                <a:ea typeface="Noto Sans TC" panose="020B0200000000000000" pitchFamily="34" charset="-120"/>
                <a:cs typeface="DejaVu Sans"/>
              </a:rPr>
              <a:t>18</a:t>
            </a:r>
            <a:r>
              <a:rPr lang="zh-TW" altLang="zh-TW" sz="1800" dirty="0">
                <a:solidFill>
                  <a:srgbClr val="000000"/>
                </a:solidFill>
                <a:latin typeface="Noto Sans TC" panose="020B0200000000000000" pitchFamily="34" charset="-120"/>
                <a:ea typeface="Noto Sans TC" panose="020B0200000000000000" pitchFamily="34" charset="-120"/>
                <a:cs typeface="DejaVu Sans"/>
              </a:rPr>
              <a:t>點</a:t>
            </a:r>
            <a:r>
              <a:rPr lang="en-US" altLang="zh-TW" sz="1800" dirty="0">
                <a:solidFill>
                  <a:srgbClr val="000000"/>
                </a:solidFill>
                <a:latin typeface="Noto Sans TC" panose="020B0200000000000000" pitchFamily="34" charset="-120"/>
                <a:ea typeface="Noto Sans TC" panose="020B0200000000000000" pitchFamily="34" charset="-120"/>
                <a:cs typeface="DejaVu Sans"/>
              </a:rPr>
              <a:t>)</a:t>
            </a:r>
            <a:r>
              <a:rPr lang="zh-TW" altLang="zh-TW" sz="1800" dirty="0">
                <a:solidFill>
                  <a:srgbClr val="000000"/>
                </a:solidFill>
                <a:latin typeface="Noto Sans TC" panose="020B0200000000000000" pitchFamily="34" charset="-120"/>
                <a:ea typeface="Noto Sans TC" panose="020B0200000000000000" pitchFamily="34" charset="-120"/>
                <a:cs typeface="DejaVu Sans"/>
              </a:rPr>
              <a:t>。</a:t>
            </a:r>
          </a:p>
          <a:p>
            <a:pPr marL="285750" lvl="0" indent="-285750" algn="just">
              <a:lnSpc>
                <a:spcPct val="150000"/>
              </a:lnSpc>
              <a:buClr>
                <a:srgbClr val="00B0F0"/>
              </a:buClr>
              <a:buFont typeface="Wingdings" panose="05000000000000000000" pitchFamily="2" charset="2"/>
              <a:buChar char="Ø"/>
              <a:defRPr/>
            </a:pPr>
            <a:r>
              <a:rPr lang="zh-TW" altLang="zh-TW" sz="1800" dirty="0">
                <a:solidFill>
                  <a:srgbClr val="000000"/>
                </a:solidFill>
                <a:latin typeface="Noto Sans TC" panose="020B0200000000000000" pitchFamily="34" charset="-120"/>
                <a:ea typeface="Noto Sans TC" panose="020B0200000000000000" pitchFamily="34" charset="-120"/>
                <a:cs typeface="DejaVu Sans"/>
              </a:rPr>
              <a:t>性別歧視可能與種族、族裔、宗教或信仰、健康狀況、年齡、階級、種姓、性取向和</a:t>
            </a:r>
            <a:endParaRPr lang="en-US" altLang="zh-TW" sz="1800" dirty="0">
              <a:solidFill>
                <a:srgbClr val="000000"/>
              </a:solidFill>
              <a:latin typeface="Noto Sans TC" panose="020B0200000000000000" pitchFamily="34" charset="-120"/>
              <a:ea typeface="Noto Sans TC" panose="020B0200000000000000" pitchFamily="34" charset="-120"/>
              <a:cs typeface="DejaVu Sans"/>
            </a:endParaRPr>
          </a:p>
          <a:p>
            <a:pPr lvl="0" algn="just">
              <a:lnSpc>
                <a:spcPct val="150000"/>
              </a:lnSpc>
              <a:spcBef>
                <a:spcPts val="0"/>
              </a:spcBef>
            </a:pPr>
            <a:r>
              <a:rPr lang="en-US" altLang="zh-TW" sz="1800" dirty="0">
                <a:solidFill>
                  <a:srgbClr val="000000"/>
                </a:solidFill>
                <a:latin typeface="Noto Sans TC" panose="020B0200000000000000" pitchFamily="34" charset="-120"/>
                <a:ea typeface="Noto Sans TC" panose="020B0200000000000000" pitchFamily="34" charset="-120"/>
                <a:cs typeface="DejaVu Sans"/>
              </a:rPr>
              <a:t>      </a:t>
            </a:r>
            <a:r>
              <a:rPr lang="zh-TW" altLang="zh-TW" sz="1800" dirty="0">
                <a:solidFill>
                  <a:srgbClr val="000000"/>
                </a:solidFill>
                <a:latin typeface="Noto Sans TC" panose="020B0200000000000000" pitchFamily="34" charset="-120"/>
                <a:ea typeface="Noto Sans TC" panose="020B0200000000000000" pitchFamily="34" charset="-120"/>
                <a:cs typeface="DejaVu Sans"/>
              </a:rPr>
              <a:t>性別認同等交叉出現</a:t>
            </a:r>
            <a:r>
              <a:rPr lang="en-US" altLang="zh-TW" sz="1800" dirty="0">
                <a:solidFill>
                  <a:srgbClr val="000000"/>
                </a:solidFill>
                <a:latin typeface="Noto Sans TC" panose="020B0200000000000000" pitchFamily="34" charset="-120"/>
                <a:ea typeface="Noto Sans TC" panose="020B0200000000000000" pitchFamily="34" charset="-120"/>
                <a:cs typeface="DejaVu Sans"/>
              </a:rPr>
              <a:t>(</a:t>
            </a:r>
            <a:r>
              <a:rPr lang="zh-TW" altLang="zh-TW" sz="1800" dirty="0">
                <a:solidFill>
                  <a:srgbClr val="000000"/>
                </a:solidFill>
                <a:latin typeface="Noto Sans TC" panose="020B0200000000000000" pitchFamily="34" charset="-120"/>
                <a:ea typeface="Noto Sans TC" panose="020B0200000000000000" pitchFamily="34" charset="-120"/>
                <a:cs typeface="DejaVu Sans"/>
              </a:rPr>
              <a:t>交織性</a:t>
            </a:r>
            <a:r>
              <a:rPr lang="en-US" altLang="zh-TW" sz="1800" dirty="0">
                <a:solidFill>
                  <a:srgbClr val="000000"/>
                </a:solidFill>
                <a:latin typeface="Noto Sans TC" panose="020B0200000000000000" pitchFamily="34" charset="-120"/>
                <a:ea typeface="Noto Sans TC" panose="020B0200000000000000" pitchFamily="34" charset="-120"/>
                <a:cs typeface="DejaVu Sans"/>
              </a:rPr>
              <a:t>intersectionality</a:t>
            </a:r>
            <a:r>
              <a:rPr lang="zh-TW" altLang="zh-TW" sz="1800" dirty="0">
                <a:solidFill>
                  <a:srgbClr val="000000"/>
                </a:solidFill>
                <a:latin typeface="Noto Sans TC" panose="020B0200000000000000" pitchFamily="34" charset="-120"/>
                <a:ea typeface="Noto Sans TC" panose="020B0200000000000000" pitchFamily="34" charset="-120"/>
                <a:cs typeface="DejaVu Sans"/>
              </a:rPr>
              <a:t>，例如把年齡跟性別交叉起來看，都市</a:t>
            </a:r>
            <a:r>
              <a:rPr lang="en-US" altLang="zh-TW" sz="1800" dirty="0">
                <a:solidFill>
                  <a:srgbClr val="000000"/>
                </a:solidFill>
                <a:latin typeface="Noto Sans TC" panose="020B0200000000000000" pitchFamily="34" charset="-120"/>
                <a:ea typeface="Noto Sans TC" panose="020B0200000000000000" pitchFamily="34" charset="-120"/>
                <a:cs typeface="DejaVu Sans"/>
              </a:rPr>
              <a:t>/</a:t>
            </a:r>
          </a:p>
          <a:p>
            <a:pPr lvl="0" algn="just">
              <a:lnSpc>
                <a:spcPct val="150000"/>
              </a:lnSpc>
              <a:spcBef>
                <a:spcPts val="0"/>
              </a:spcBef>
            </a:pPr>
            <a:r>
              <a:rPr lang="en-US" altLang="zh-TW" sz="1800" dirty="0">
                <a:solidFill>
                  <a:srgbClr val="000000"/>
                </a:solidFill>
                <a:latin typeface="Noto Sans TC" panose="020B0200000000000000" pitchFamily="34" charset="-120"/>
                <a:ea typeface="Noto Sans TC" panose="020B0200000000000000" pitchFamily="34" charset="-120"/>
                <a:cs typeface="DejaVu Sans"/>
              </a:rPr>
              <a:t>      </a:t>
            </a:r>
            <a:r>
              <a:rPr lang="zh-TW" altLang="zh-TW" sz="1800" dirty="0">
                <a:solidFill>
                  <a:srgbClr val="000000"/>
                </a:solidFill>
                <a:latin typeface="Noto Sans TC" panose="020B0200000000000000" pitchFamily="34" charset="-120"/>
                <a:ea typeface="Noto Sans TC" panose="020B0200000000000000" pitchFamily="34" charset="-120"/>
                <a:cs typeface="DejaVu Sans"/>
              </a:rPr>
              <a:t>鄉村</a:t>
            </a:r>
            <a:r>
              <a:rPr lang="en-US" altLang="zh-TW" sz="1800" dirty="0">
                <a:solidFill>
                  <a:srgbClr val="000000"/>
                </a:solidFill>
                <a:latin typeface="Noto Sans TC" panose="020B0200000000000000" pitchFamily="34" charset="-120"/>
                <a:ea typeface="Noto Sans TC" panose="020B0200000000000000" pitchFamily="34" charset="-120"/>
                <a:cs typeface="DejaVu Sans"/>
              </a:rPr>
              <a:t>(</a:t>
            </a:r>
            <a:r>
              <a:rPr lang="zh-TW" altLang="zh-TW" sz="1800" dirty="0">
                <a:solidFill>
                  <a:srgbClr val="000000"/>
                </a:solidFill>
                <a:latin typeface="Noto Sans TC" panose="020B0200000000000000" pitchFamily="34" charset="-120"/>
                <a:ea typeface="Noto Sans TC" panose="020B0200000000000000" pitchFamily="34" charset="-120"/>
                <a:cs typeface="DejaVu Sans"/>
              </a:rPr>
              <a:t>農村</a:t>
            </a:r>
            <a:r>
              <a:rPr lang="en-US" altLang="zh-TW" sz="1800" dirty="0">
                <a:solidFill>
                  <a:srgbClr val="000000"/>
                </a:solidFill>
                <a:latin typeface="Noto Sans TC" panose="020B0200000000000000" pitchFamily="34" charset="-120"/>
                <a:ea typeface="Noto Sans TC" panose="020B0200000000000000" pitchFamily="34" charset="-120"/>
                <a:cs typeface="DejaVu Sans"/>
              </a:rPr>
              <a:t>/</a:t>
            </a:r>
            <a:r>
              <a:rPr lang="zh-TW" altLang="zh-TW" sz="1800" dirty="0">
                <a:solidFill>
                  <a:srgbClr val="000000"/>
                </a:solidFill>
                <a:latin typeface="Noto Sans TC" panose="020B0200000000000000" pitchFamily="34" charset="-120"/>
                <a:ea typeface="Noto Sans TC" panose="020B0200000000000000" pitchFamily="34" charset="-120"/>
                <a:cs typeface="DejaVu Sans"/>
              </a:rPr>
              <a:t>漁村</a:t>
            </a:r>
            <a:r>
              <a:rPr lang="en-US" altLang="zh-TW" sz="1800" dirty="0">
                <a:solidFill>
                  <a:srgbClr val="000000"/>
                </a:solidFill>
                <a:latin typeface="Noto Sans TC" panose="020B0200000000000000" pitchFamily="34" charset="-120"/>
                <a:ea typeface="Noto Sans TC" panose="020B0200000000000000" pitchFamily="34" charset="-120"/>
                <a:cs typeface="DejaVu Sans"/>
              </a:rPr>
              <a:t>)</a:t>
            </a:r>
            <a:r>
              <a:rPr lang="zh-TW" altLang="zh-TW" sz="1800" dirty="0">
                <a:solidFill>
                  <a:srgbClr val="000000"/>
                </a:solidFill>
                <a:latin typeface="Noto Sans TC" panose="020B0200000000000000" pitchFamily="34" charset="-120"/>
                <a:ea typeface="Noto Sans TC" panose="020B0200000000000000" pitchFamily="34" charset="-120"/>
                <a:cs typeface="DejaVu Sans"/>
              </a:rPr>
              <a:t>資源</a:t>
            </a:r>
            <a:r>
              <a:rPr lang="en-US" altLang="zh-TW" sz="1800" dirty="0">
                <a:solidFill>
                  <a:srgbClr val="000000"/>
                </a:solidFill>
                <a:latin typeface="Noto Sans TC" panose="020B0200000000000000" pitchFamily="34" charset="-120"/>
                <a:ea typeface="Noto Sans TC" panose="020B0200000000000000" pitchFamily="34" charset="-120"/>
                <a:cs typeface="DejaVu Sans"/>
              </a:rPr>
              <a:t>)</a:t>
            </a:r>
            <a:r>
              <a:rPr lang="zh-TW" altLang="zh-TW" sz="1800" dirty="0">
                <a:solidFill>
                  <a:srgbClr val="000000"/>
                </a:solidFill>
                <a:latin typeface="Noto Sans TC" panose="020B0200000000000000" pitchFamily="34" charset="-120"/>
                <a:ea typeface="Noto Sans TC" panose="020B0200000000000000" pitchFamily="34" charset="-120"/>
                <a:cs typeface="DejaVu Sans"/>
              </a:rPr>
              <a:t>。</a:t>
            </a:r>
            <a:endParaRPr lang="en-US" altLang="zh-TW" sz="1800" dirty="0">
              <a:solidFill>
                <a:srgbClr val="000000"/>
              </a:solidFill>
              <a:latin typeface="Noto Sans TC" panose="020B0200000000000000" pitchFamily="34" charset="-120"/>
              <a:ea typeface="Noto Sans TC" panose="020B0200000000000000" pitchFamily="34" charset="-120"/>
              <a:cs typeface="DejaVu Sans"/>
            </a:endParaRPr>
          </a:p>
          <a:p>
            <a:pPr marR="0" lvl="0" algn="just" defTabSz="914400" rtl="0" eaLnBrk="1" fontAlgn="auto" latinLnBrk="0" hangingPunct="1">
              <a:lnSpc>
                <a:spcPct val="90000"/>
              </a:lnSpc>
              <a:spcBef>
                <a:spcPct val="0"/>
              </a:spcBef>
              <a:spcAft>
                <a:spcPts val="0"/>
              </a:spcAft>
              <a:buClrTx/>
              <a:buSzTx/>
              <a:tabLst/>
              <a:defRPr/>
            </a:pPr>
            <a:r>
              <a:rPr kumimoji="0" lang="zh-TW" altLang="en-US" sz="2000" b="1"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rPr>
              <a:t>     </a:t>
            </a:r>
            <a:endParaRPr kumimoji="0" lang="zh-TW" altLang="zh-TW" sz="2000" b="1"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p:txBody>
      </p:sp>
    </p:spTree>
    <p:extLst>
      <p:ext uri="{BB962C8B-B14F-4D97-AF65-F5344CB8AC3E}">
        <p14:creationId xmlns:p14="http://schemas.microsoft.com/office/powerpoint/2010/main" val="26972946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1520" y="2766216"/>
            <a:ext cx="10735792" cy="1325563"/>
          </a:xfrm>
        </p:spPr>
        <p:txBody>
          <a:bodyPr>
            <a:normAutofit fontScale="90000"/>
          </a:bodyPr>
          <a:lstStyle/>
          <a:p>
            <a:r>
              <a:rPr lang="zh-TW" altLang="en-US" sz="6600" dirty="0"/>
              <a:t>五、</a:t>
            </a:r>
            <a:r>
              <a:rPr lang="en-US" altLang="zh-TW" sz="6600" dirty="0"/>
              <a:t>CEDAW</a:t>
            </a:r>
            <a:r>
              <a:rPr lang="zh-TW" altLang="en-US" sz="6600" dirty="0"/>
              <a:t>一般性建議 </a:t>
            </a:r>
            <a:r>
              <a:rPr lang="en-US" altLang="zh-TW" sz="6600" dirty="0"/>
              <a:t>1-40</a:t>
            </a:r>
            <a:r>
              <a:rPr lang="zh-TW" altLang="en-US" sz="6600" dirty="0"/>
              <a:t>號</a:t>
            </a:r>
          </a:p>
        </p:txBody>
      </p:sp>
    </p:spTree>
    <p:extLst>
      <p:ext uri="{BB962C8B-B14F-4D97-AF65-F5344CB8AC3E}">
        <p14:creationId xmlns:p14="http://schemas.microsoft.com/office/powerpoint/2010/main" val="453026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五、</a:t>
            </a:r>
            <a:r>
              <a:rPr lang="en-US" altLang="zh-TW" dirty="0"/>
              <a:t>CEDAW</a:t>
            </a:r>
            <a:r>
              <a:rPr lang="zh-TW" altLang="en-US" dirty="0"/>
              <a:t>一般性建議 </a:t>
            </a:r>
            <a:r>
              <a:rPr lang="en-US" altLang="zh-TW" dirty="0"/>
              <a:t>1-40</a:t>
            </a:r>
            <a:r>
              <a:rPr lang="zh-TW" altLang="en-US" dirty="0" smtClean="0"/>
              <a:t>號</a:t>
            </a:r>
            <a:r>
              <a:rPr lang="en-US" altLang="zh-TW" sz="3200" dirty="0">
                <a:solidFill>
                  <a:srgbClr val="FF0000"/>
                </a:solidFill>
              </a:rPr>
              <a:t>(1-25)</a:t>
            </a:r>
            <a:endParaRPr lang="zh-TW" altLang="en-US" sz="3200" dirty="0">
              <a:solidFill>
                <a:srgbClr val="FF0000"/>
              </a:solidFill>
            </a:endParaRPr>
          </a:p>
        </p:txBody>
      </p:sp>
      <p:graphicFrame>
        <p:nvGraphicFramePr>
          <p:cNvPr id="9" name="表格 8"/>
          <p:cNvGraphicFramePr>
            <a:graphicFrameLocks noGrp="1"/>
          </p:cNvGraphicFramePr>
          <p:nvPr>
            <p:extLst>
              <p:ext uri="{D42A27DB-BD31-4B8C-83A1-F6EECF244321}">
                <p14:modId xmlns:p14="http://schemas.microsoft.com/office/powerpoint/2010/main" val="516464328"/>
              </p:ext>
            </p:extLst>
          </p:nvPr>
        </p:nvGraphicFramePr>
        <p:xfrm>
          <a:off x="1260375" y="1934994"/>
          <a:ext cx="10525926" cy="3972307"/>
        </p:xfrm>
        <a:graphic>
          <a:graphicData uri="http://schemas.openxmlformats.org/drawingml/2006/table">
            <a:tbl>
              <a:tblPr firstRow="1" bandRow="1"/>
              <a:tblGrid>
                <a:gridCol w="3242257">
                  <a:extLst>
                    <a:ext uri="{9D8B030D-6E8A-4147-A177-3AD203B41FA5}">
                      <a16:colId xmlns:a16="http://schemas.microsoft.com/office/drawing/2014/main" xmlns="" val="1738651992"/>
                    </a:ext>
                  </a:extLst>
                </a:gridCol>
                <a:gridCol w="3626069">
                  <a:extLst>
                    <a:ext uri="{9D8B030D-6E8A-4147-A177-3AD203B41FA5}">
                      <a16:colId xmlns:a16="http://schemas.microsoft.com/office/drawing/2014/main" xmlns="" val="3348131230"/>
                    </a:ext>
                  </a:extLst>
                </a:gridCol>
                <a:gridCol w="3657600">
                  <a:extLst>
                    <a:ext uri="{9D8B030D-6E8A-4147-A177-3AD203B41FA5}">
                      <a16:colId xmlns:a16="http://schemas.microsoft.com/office/drawing/2014/main" xmlns="" val="764238395"/>
                    </a:ext>
                  </a:extLst>
                </a:gridCol>
              </a:tblGrid>
              <a:tr h="3972307">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1</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締約國報告</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2</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締約國報告</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3</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教育和宣傳活動</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4</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保留</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5</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暫行特別措施</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6</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有效的國家機制和宣傳</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7</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資源</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8</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公約</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8</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條執行情況</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9</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有關婦女狀況的統計資</a:t>
                      </a:r>
                      <a:endParaRPr lang="en-US" altLang="zh-TW" sz="1800" dirty="0" smtClean="0">
                        <a:ln w="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            料</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10</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消除對婦女一切形式</a:t>
                      </a:r>
                      <a:endParaRPr lang="en-US" altLang="zh-TW" sz="1800" dirty="0" smtClean="0">
                        <a:ln w="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             歧視公約</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 通過十週年</a:t>
                      </a:r>
                    </a:p>
                    <a:p>
                      <a:endParaRPr lang="zh-TW" altLang="en-US" sz="1600" dirty="0">
                        <a:solidFill>
                          <a:schemeClr val="tx2"/>
                        </a:solidFill>
                        <a:effectLst/>
                        <a:latin typeface="Noto Sans TC" panose="020B0200000000000000" pitchFamily="34" charset="-120"/>
                        <a:ea typeface="Noto Sans TC" panose="020B0200000000000000"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99C00">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algn="just" fontAlgn="t"/>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11</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履行報告義務的技術諮詢服</a:t>
                      </a:r>
                      <a:r>
                        <a:rPr lang="zh-TW" altLang="en-US" sz="1800" dirty="0" smtClean="0">
                          <a:solidFill>
                            <a:schemeClr val="tx2"/>
                          </a:solidFill>
                          <a:effectLst/>
                          <a:latin typeface="Noto Sans TC" panose="020B0200000000000000" pitchFamily="34" charset="-120"/>
                          <a:ea typeface="Noto Sans TC" panose="020B0200000000000000" pitchFamily="34" charset="-120"/>
                        </a:rPr>
                        <a:t>務</a:t>
                      </a:r>
                      <a:endParaRPr lang="zh-TW" altLang="zh-TW" sz="1800" dirty="0" smtClean="0">
                        <a:solidFill>
                          <a:schemeClr val="tx2"/>
                        </a:solidFill>
                        <a:effectLst/>
                        <a:latin typeface="Noto Sans TC" panose="020B0200000000000000" pitchFamily="34" charset="-120"/>
                        <a:ea typeface="Noto Sans TC" panose="020B0200000000000000" pitchFamily="34" charset="-120"/>
                      </a:endParaRPr>
                    </a:p>
                    <a:p>
                      <a:pPr algn="just" fontAlgn="t"/>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12</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對婦女的暴力行為</a:t>
                      </a:r>
                    </a:p>
                    <a:p>
                      <a:pPr algn="just" fontAlgn="t"/>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13</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同工同酬</a:t>
                      </a:r>
                    </a:p>
                    <a:p>
                      <a:pPr algn="just" fontAlgn="t"/>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14</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女性割禮</a:t>
                      </a:r>
                    </a:p>
                    <a:p>
                      <a:pPr algn="just" fontAlgn="t"/>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15</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各國防治後天免疫缺乏症</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algn="just"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候群</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愛滋病</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的策略避免</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algn="just"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對婦</a:t>
                      </a:r>
                      <a:r>
                        <a:rPr lang="zh-TW" altLang="en-US" sz="1800" dirty="0" smtClean="0">
                          <a:solidFill>
                            <a:schemeClr val="tx2"/>
                          </a:solidFill>
                          <a:effectLst/>
                          <a:latin typeface="Noto Sans TC" panose="020B0200000000000000" pitchFamily="34" charset="-120"/>
                          <a:ea typeface="Noto Sans TC" panose="020B0200000000000000" pitchFamily="34" charset="-120"/>
                        </a:rPr>
                        <a:t>女造成歧視  </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algn="just"/>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16</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城鄉家庭企業中的無酬女</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algn="just"/>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工</a:t>
                      </a:r>
                    </a:p>
                    <a:p>
                      <a:pPr algn="just" fontAlgn="t"/>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17</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婦女無償家務活動的衡酌</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algn="just"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與量</a:t>
                      </a:r>
                      <a:r>
                        <a:rPr lang="zh-TW" altLang="en-US" sz="1800" dirty="0" smtClean="0">
                          <a:solidFill>
                            <a:schemeClr val="tx2"/>
                          </a:solidFill>
                          <a:effectLst/>
                          <a:latin typeface="Noto Sans TC" panose="020B0200000000000000" pitchFamily="34" charset="-120"/>
                          <a:ea typeface="Noto Sans TC" panose="020B0200000000000000" pitchFamily="34" charset="-120"/>
                        </a:rPr>
                        <a:t>化及其</a:t>
                      </a:r>
                      <a:r>
                        <a:rPr lang="zh-TW" altLang="zh-TW" sz="1800" dirty="0" smtClean="0">
                          <a:solidFill>
                            <a:schemeClr val="tx2"/>
                          </a:solidFill>
                          <a:effectLst/>
                          <a:latin typeface="Noto Sans TC" panose="020B0200000000000000" pitchFamily="34" charset="-120"/>
                          <a:ea typeface="Noto Sans TC" panose="020B0200000000000000" pitchFamily="34" charset="-120"/>
                        </a:rPr>
                        <a:t>在國民生產總</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algn="just"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值中的確認</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99C00">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fontAlgn="t"/>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18</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身心障礙婦女</a:t>
                      </a:r>
                    </a:p>
                    <a:p>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19</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對婦女的暴力行為</a:t>
                      </a:r>
                    </a:p>
                    <a:p>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20</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對</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公約</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的保留</a:t>
                      </a:r>
                    </a:p>
                    <a:p>
                      <a:pPr fontAlgn="t"/>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21</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婚姻和家庭關係中的平等</a:t>
                      </a:r>
                    </a:p>
                    <a:p>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22</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修正</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公約</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20</a:t>
                      </a:r>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條</a:t>
                      </a:r>
                    </a:p>
                    <a:p>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23</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政治和公共生活</a:t>
                      </a:r>
                    </a:p>
                    <a:p>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24</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公約</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12</a:t>
                      </a:r>
                      <a:r>
                        <a:rPr lang="zh-TW" altLang="zh-TW" sz="1800" dirty="0" smtClean="0">
                          <a:solidFill>
                            <a:schemeClr val="tx2"/>
                          </a:solidFill>
                          <a:effectLst/>
                          <a:latin typeface="Noto Sans TC" panose="020B0200000000000000" pitchFamily="34" charset="-120"/>
                          <a:ea typeface="Noto Sans TC" panose="020B0200000000000000" pitchFamily="34" charset="-120"/>
                        </a:rPr>
                        <a:t>條</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婦女和保</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健</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endParaRPr lang="zh-TW" altLang="zh-TW" sz="1800" dirty="0" smtClean="0">
                        <a:solidFill>
                          <a:schemeClr val="tx2"/>
                        </a:solidFill>
                        <a:effectLst/>
                        <a:latin typeface="Noto Sans TC" panose="020B0200000000000000" pitchFamily="34" charset="-120"/>
                        <a:ea typeface="Noto Sans TC" panose="020B0200000000000000" pitchFamily="34" charset="-120"/>
                      </a:endParaRPr>
                    </a:p>
                    <a:p>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25</a:t>
                      </a:r>
                      <a:r>
                        <a:rPr lang="zh-TW" altLang="zh-TW" sz="1800" dirty="0" smtClean="0">
                          <a:solidFill>
                            <a:schemeClr val="tx2"/>
                          </a:solidFill>
                          <a:effectLst/>
                          <a:latin typeface="Noto Sans TC" panose="020B0200000000000000" pitchFamily="34" charset="-120"/>
                          <a:ea typeface="Noto Sans TC" panose="020B0200000000000000" pitchFamily="34" charset="-120"/>
                        </a:rPr>
                        <a:t>號</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公約</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4</a:t>
                      </a:r>
                      <a:r>
                        <a:rPr lang="zh-TW" altLang="zh-TW" sz="1800" dirty="0" smtClean="0">
                          <a:solidFill>
                            <a:schemeClr val="tx2"/>
                          </a:solidFill>
                          <a:effectLst/>
                          <a:latin typeface="Noto Sans TC" panose="020B0200000000000000" pitchFamily="34" charset="-120"/>
                          <a:ea typeface="Noto Sans TC" panose="020B0200000000000000" pitchFamily="34" charset="-120"/>
                        </a:rPr>
                        <a:t>條第</a:t>
                      </a:r>
                      <a:r>
                        <a:rPr lang="en-US" altLang="zh-TW" sz="1800" dirty="0" smtClean="0">
                          <a:solidFill>
                            <a:schemeClr val="tx2"/>
                          </a:solidFill>
                          <a:effectLst/>
                          <a:latin typeface="Noto Sans TC" panose="020B0200000000000000" pitchFamily="34" charset="-120"/>
                          <a:ea typeface="Noto Sans TC" panose="020B0200000000000000" pitchFamily="34" charset="-120"/>
                        </a:rPr>
                        <a:t>1</a:t>
                      </a:r>
                      <a:r>
                        <a:rPr lang="zh-TW" altLang="zh-TW" sz="1800" dirty="0" smtClean="0">
                          <a:solidFill>
                            <a:schemeClr val="tx2"/>
                          </a:solidFill>
                          <a:effectLst/>
                          <a:latin typeface="Noto Sans TC" panose="020B0200000000000000" pitchFamily="34" charset="-120"/>
                          <a:ea typeface="Noto Sans TC" panose="020B0200000000000000" pitchFamily="34" charset="-120"/>
                        </a:rPr>
                        <a:t>項</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zh-TW" sz="1800" dirty="0" smtClean="0">
                          <a:solidFill>
                            <a:schemeClr val="tx2"/>
                          </a:solidFill>
                          <a:effectLst/>
                          <a:latin typeface="Noto Sans TC" panose="020B0200000000000000" pitchFamily="34" charset="-120"/>
                          <a:ea typeface="Noto Sans TC" panose="020B0200000000000000" pitchFamily="34" charset="-120"/>
                        </a:rPr>
                        <a:t>暫行</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zh-TW" altLang="zh-TW" sz="1800" dirty="0" smtClean="0">
                          <a:solidFill>
                            <a:schemeClr val="tx2"/>
                          </a:solidFill>
                          <a:effectLst/>
                          <a:latin typeface="Noto Sans TC" panose="020B0200000000000000" pitchFamily="34" charset="-120"/>
                          <a:ea typeface="Noto Sans TC" panose="020B0200000000000000" pitchFamily="34" charset="-120"/>
                        </a:rPr>
                        <a:t>特別措施</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p>
                    <a:p>
                      <a:endParaRPr lang="zh-TW" altLang="en-US" sz="1600" dirty="0">
                        <a:solidFill>
                          <a:schemeClr val="tx2"/>
                        </a:solidFill>
                        <a:effectLst/>
                        <a:latin typeface="Noto Sans TC" panose="020B0200000000000000" pitchFamily="34" charset="-120"/>
                        <a:ea typeface="Noto Sans TC" panose="020B0200000000000000"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99C00">
                        <a:lumMod val="20000"/>
                        <a:lumOff val="80000"/>
                      </a:srgbClr>
                    </a:solidFill>
                  </a:tcPr>
                </a:tc>
                <a:extLst>
                  <a:ext uri="{0D108BD9-81ED-4DB2-BD59-A6C34878D82A}">
                    <a16:rowId xmlns:a16="http://schemas.microsoft.com/office/drawing/2014/main" xmlns="" val="2802604622"/>
                  </a:ext>
                </a:extLst>
              </a:tr>
            </a:tbl>
          </a:graphicData>
        </a:graphic>
      </p:graphicFrame>
    </p:spTree>
    <p:extLst>
      <p:ext uri="{BB962C8B-B14F-4D97-AF65-F5344CB8AC3E}">
        <p14:creationId xmlns:p14="http://schemas.microsoft.com/office/powerpoint/2010/main" val="3818188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五、</a:t>
            </a:r>
            <a:r>
              <a:rPr lang="en-US" altLang="zh-TW" dirty="0"/>
              <a:t>CEDAW</a:t>
            </a:r>
            <a:r>
              <a:rPr lang="zh-TW" altLang="en-US" dirty="0"/>
              <a:t>一般性建議 </a:t>
            </a:r>
            <a:r>
              <a:rPr lang="en-US" altLang="zh-TW" dirty="0"/>
              <a:t>1-40</a:t>
            </a:r>
            <a:r>
              <a:rPr lang="zh-TW" altLang="en-US" dirty="0" smtClean="0"/>
              <a:t>號</a:t>
            </a:r>
            <a:r>
              <a:rPr lang="en-US" altLang="zh-TW" sz="3200" dirty="0" smtClean="0">
                <a:solidFill>
                  <a:srgbClr val="FF0000"/>
                </a:solidFill>
              </a:rPr>
              <a:t>(26-40)</a:t>
            </a:r>
            <a:endParaRPr lang="zh-TW" altLang="en-US" sz="3200" dirty="0">
              <a:solidFill>
                <a:srgbClr val="FF0000"/>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309691960"/>
              </p:ext>
            </p:extLst>
          </p:nvPr>
        </p:nvGraphicFramePr>
        <p:xfrm>
          <a:off x="1285948" y="1858125"/>
          <a:ext cx="10133892" cy="4206240"/>
        </p:xfrm>
        <a:graphic>
          <a:graphicData uri="http://schemas.openxmlformats.org/drawingml/2006/table">
            <a:tbl>
              <a:tblPr firstRow="1" bandRow="1"/>
              <a:tblGrid>
                <a:gridCol w="3273440">
                  <a:extLst>
                    <a:ext uri="{9D8B030D-6E8A-4147-A177-3AD203B41FA5}">
                      <a16:colId xmlns:a16="http://schemas.microsoft.com/office/drawing/2014/main" xmlns="" val="1738651992"/>
                    </a:ext>
                  </a:extLst>
                </a:gridCol>
                <a:gridCol w="3216165">
                  <a:extLst>
                    <a:ext uri="{9D8B030D-6E8A-4147-A177-3AD203B41FA5}">
                      <a16:colId xmlns:a16="http://schemas.microsoft.com/office/drawing/2014/main" xmlns="" val="3348131230"/>
                    </a:ext>
                  </a:extLst>
                </a:gridCol>
                <a:gridCol w="3644287">
                  <a:extLst>
                    <a:ext uri="{9D8B030D-6E8A-4147-A177-3AD203B41FA5}">
                      <a16:colId xmlns:a16="http://schemas.microsoft.com/office/drawing/2014/main" xmlns="" val="764238395"/>
                    </a:ext>
                  </a:extLst>
                </a:gridCol>
              </a:tblGrid>
              <a:tr h="3933125">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26</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女性移工</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27</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高齡婦女及其人權</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28</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締約國在</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公約</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2</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               條下的核心義務</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29</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關於</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消除對婦女一切</a:t>
                      </a:r>
                      <a:endParaRPr lang="en-US" altLang="zh-TW" sz="1800" dirty="0" smtClean="0">
                        <a:ln w="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               形式歧視公約</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第十六</a:t>
                      </a:r>
                      <a:endParaRPr lang="en-US" altLang="zh-TW" sz="1800" dirty="0" smtClean="0">
                        <a:ln w="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               條</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婚姻與家庭生活</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的</a:t>
                      </a:r>
                      <a:endParaRPr lang="en-US" altLang="zh-TW" sz="1800" dirty="0" smtClean="0">
                        <a:ln w="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               一般性建議</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婚姻、家</a:t>
                      </a:r>
                      <a:endParaRPr lang="en-US" altLang="zh-TW" sz="1800" dirty="0" smtClean="0">
                        <a:ln w="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               庭關係及其解除的經濟</a:t>
                      </a:r>
                      <a:endParaRPr lang="en-US" altLang="zh-TW" sz="1800" dirty="0" smtClean="0">
                        <a:ln w="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               後果</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a:t>
                      </a: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ln w="0"/>
                          <a:solidFill>
                            <a:schemeClr val="tx2"/>
                          </a:solidFill>
                          <a:effectLst/>
                          <a:latin typeface="Noto Sans TC" panose="020B0200000000000000" pitchFamily="34" charset="-120"/>
                          <a:ea typeface="Noto Sans TC" panose="020B0200000000000000" pitchFamily="34" charset="-120"/>
                        </a:rPr>
                        <a:t>30</a:t>
                      </a:r>
                      <a:r>
                        <a:rPr lang="zh-TW" altLang="en-US" sz="1800" dirty="0" smtClean="0">
                          <a:ln w="0"/>
                          <a:solidFill>
                            <a:schemeClr val="tx2"/>
                          </a:solidFill>
                          <a:effectLst/>
                          <a:latin typeface="Noto Sans TC" panose="020B0200000000000000" pitchFamily="34" charset="-120"/>
                          <a:ea typeface="Noto Sans TC" panose="020B0200000000000000" pitchFamily="34" charset="-120"/>
                        </a:rPr>
                        <a:t>號 關於婦女在預防衝突、</a:t>
                      </a:r>
                      <a:endParaRPr lang="en-US" altLang="zh-TW" sz="1800" dirty="0" smtClean="0">
                        <a:ln w="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               衝突及衝突後局勢中的</a:t>
                      </a:r>
                      <a:endParaRPr lang="en-US" altLang="zh-TW" sz="1800" dirty="0" smtClean="0">
                        <a:ln w="0"/>
                        <a:solidFill>
                          <a:schemeClr val="tx2"/>
                        </a:solidFill>
                        <a:effectLst/>
                        <a:latin typeface="Noto Sans TC" panose="020B0200000000000000" pitchFamily="34" charset="-120"/>
                        <a:ea typeface="Noto Sans TC" panose="020B0200000000000000" pitchFamily="34" charset="-120"/>
                      </a:endParaRPr>
                    </a:p>
                    <a:p>
                      <a:r>
                        <a:rPr lang="zh-TW" altLang="en-US" sz="1800" dirty="0" smtClean="0">
                          <a:ln w="0"/>
                          <a:solidFill>
                            <a:schemeClr val="tx2"/>
                          </a:solidFill>
                          <a:effectLst/>
                          <a:latin typeface="Noto Sans TC" panose="020B0200000000000000" pitchFamily="34" charset="-120"/>
                          <a:ea typeface="Noto Sans TC" panose="020B0200000000000000" pitchFamily="34" charset="-120"/>
                        </a:rPr>
                        <a:t>               作用</a:t>
                      </a:r>
                      <a:endParaRPr lang="zh-TW" altLang="en-US" sz="1800" dirty="0">
                        <a:solidFill>
                          <a:schemeClr val="tx2"/>
                        </a:solidFill>
                        <a:effectLst/>
                        <a:latin typeface="Noto Sans TC" panose="020B0200000000000000" pitchFamily="34" charset="-120"/>
                        <a:ea typeface="Noto Sans TC" panose="020B0200000000000000" pitchFamily="34" charset="-12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99C00">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31</a:t>
                      </a:r>
                      <a:r>
                        <a:rPr lang="zh-TW" altLang="en-US" sz="1800" dirty="0" smtClean="0">
                          <a:solidFill>
                            <a:schemeClr val="tx2"/>
                          </a:solidFill>
                          <a:effectLst/>
                          <a:latin typeface="Noto Sans TC" panose="020B0200000000000000" pitchFamily="34" charset="-120"/>
                          <a:ea typeface="Noto Sans TC" panose="020B0200000000000000" pitchFamily="34" charset="-120"/>
                        </a:rPr>
                        <a:t>號 與兒童權利委員會有</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關有害做法的第</a:t>
                      </a:r>
                      <a:r>
                        <a:rPr lang="en-US" altLang="zh-TW" sz="1800" dirty="0" smtClean="0">
                          <a:solidFill>
                            <a:schemeClr val="tx2"/>
                          </a:solidFill>
                          <a:effectLst/>
                          <a:latin typeface="Noto Sans TC" panose="020B0200000000000000" pitchFamily="34" charset="-120"/>
                          <a:ea typeface="Noto Sans TC" panose="020B0200000000000000" pitchFamily="34" charset="-120"/>
                        </a:rPr>
                        <a:t>18</a:t>
                      </a:r>
                      <a:r>
                        <a:rPr lang="zh-TW" altLang="en-US" sz="1800" dirty="0" smtClean="0">
                          <a:solidFill>
                            <a:schemeClr val="tx2"/>
                          </a:solidFill>
                          <a:effectLst/>
                          <a:latin typeface="Noto Sans TC" panose="020B0200000000000000" pitchFamily="34" charset="-120"/>
                          <a:ea typeface="Noto Sans TC" panose="020B0200000000000000" pitchFamily="34" charset="-120"/>
                        </a:rPr>
                        <a:t>號</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聯合一般性建議</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r>
                        <a:rPr lang="zh-TW" altLang="en-US" sz="1800" dirty="0" smtClean="0">
                          <a:solidFill>
                            <a:schemeClr val="tx2"/>
                          </a:solidFill>
                          <a:effectLst/>
                          <a:latin typeface="Noto Sans TC" panose="020B0200000000000000" pitchFamily="34" charset="-120"/>
                          <a:ea typeface="Noto Sans TC" panose="020B0200000000000000" pitchFamily="34" charset="-120"/>
                        </a:rPr>
                        <a:t>意見</a:t>
                      </a: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32</a:t>
                      </a:r>
                      <a:r>
                        <a:rPr lang="zh-TW" altLang="en-US" sz="1800" dirty="0" smtClean="0">
                          <a:solidFill>
                            <a:schemeClr val="tx2"/>
                          </a:solidFill>
                          <a:effectLst/>
                          <a:latin typeface="Noto Sans TC" panose="020B0200000000000000" pitchFamily="34" charset="-120"/>
                          <a:ea typeface="Noto Sans TC" panose="020B0200000000000000" pitchFamily="34" charset="-120"/>
                        </a:rPr>
                        <a:t>號 關於婦女的難民地位、</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庇護、國籍和無國籍</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狀態與性別相關方面</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建議</a:t>
                      </a: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33</a:t>
                      </a:r>
                      <a:r>
                        <a:rPr lang="zh-TW" altLang="en-US" sz="1800" dirty="0" smtClean="0">
                          <a:solidFill>
                            <a:schemeClr val="tx2"/>
                          </a:solidFill>
                          <a:effectLst/>
                          <a:latin typeface="Noto Sans TC" panose="020B0200000000000000" pitchFamily="34" charset="-120"/>
                          <a:ea typeface="Noto Sans TC" panose="020B0200000000000000" pitchFamily="34" charset="-120"/>
                        </a:rPr>
                        <a:t>號 關於婦女獲得司法救</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助的建議一般性建議</a:t>
                      </a: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34</a:t>
                      </a:r>
                      <a:r>
                        <a:rPr lang="zh-TW" altLang="en-US" sz="1800" dirty="0" smtClean="0">
                          <a:solidFill>
                            <a:schemeClr val="tx2"/>
                          </a:solidFill>
                          <a:effectLst/>
                          <a:latin typeface="Noto Sans TC" panose="020B0200000000000000" pitchFamily="34" charset="-120"/>
                          <a:ea typeface="Noto Sans TC" panose="020B0200000000000000" pitchFamily="34" charset="-120"/>
                        </a:rPr>
                        <a:t>號 關於農村婦女權利的</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一般性建議</a:t>
                      </a: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35</a:t>
                      </a:r>
                      <a:r>
                        <a:rPr lang="zh-TW" altLang="en-US" sz="1800" dirty="0" smtClean="0">
                          <a:solidFill>
                            <a:schemeClr val="tx2"/>
                          </a:solidFill>
                          <a:effectLst/>
                          <a:latin typeface="Noto Sans TC" panose="020B0200000000000000" pitchFamily="34" charset="-120"/>
                          <a:ea typeface="Noto Sans TC" panose="020B0200000000000000" pitchFamily="34" charset="-120"/>
                        </a:rPr>
                        <a:t>號 關於基於性別的暴力</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侵害婦女行為的第</a:t>
                      </a:r>
                      <a:r>
                        <a:rPr lang="en-US" altLang="zh-TW" sz="1800" dirty="0" smtClean="0">
                          <a:solidFill>
                            <a:schemeClr val="tx2"/>
                          </a:solidFill>
                          <a:effectLst/>
                          <a:latin typeface="Noto Sans TC" panose="020B0200000000000000" pitchFamily="34" charset="-120"/>
                          <a:ea typeface="Noto Sans TC" panose="020B0200000000000000" pitchFamily="34" charset="-120"/>
                        </a:rPr>
                        <a:t>35</a:t>
                      </a: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號一般性建議，更新</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第</a:t>
                      </a:r>
                      <a:r>
                        <a:rPr lang="en-US" altLang="zh-TW" sz="1800" dirty="0" smtClean="0">
                          <a:solidFill>
                            <a:schemeClr val="tx2"/>
                          </a:solidFill>
                          <a:effectLst/>
                          <a:latin typeface="Noto Sans TC" panose="020B0200000000000000" pitchFamily="34" charset="-120"/>
                          <a:ea typeface="Noto Sans TC" panose="020B0200000000000000" pitchFamily="34" charset="-120"/>
                        </a:rPr>
                        <a:t>19</a:t>
                      </a:r>
                      <a:r>
                        <a:rPr lang="zh-TW" altLang="en-US" sz="1800" dirty="0" smtClean="0">
                          <a:solidFill>
                            <a:schemeClr val="tx2"/>
                          </a:solidFill>
                          <a:effectLst/>
                          <a:latin typeface="Noto Sans TC" panose="020B0200000000000000" pitchFamily="34" charset="-120"/>
                          <a:ea typeface="Noto Sans TC" panose="020B0200000000000000" pitchFamily="34" charset="-120"/>
                        </a:rPr>
                        <a:t>號一般性建議</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99C00">
                        <a:lumMod val="20000"/>
                        <a:lumOff val="80000"/>
                      </a:srgbClr>
                    </a:solidFill>
                  </a:tcPr>
                </a:tc>
                <a:tc>
                  <a:txBody>
                    <a:bodyPr/>
                    <a:lstStyle>
                      <a:lvl1pPr marL="0" algn="l" defTabSz="914400" rtl="0" eaLnBrk="1" latinLnBrk="0" hangingPunct="1">
                        <a:defRPr sz="1800" b="1" kern="1200">
                          <a:solidFill>
                            <a:schemeClr val="lt1"/>
                          </a:solidFill>
                          <a:latin typeface="Arial"/>
                          <a:ea typeface="DejaVu Sans"/>
                          <a:cs typeface="DejaVu Sans"/>
                        </a:defRPr>
                      </a:lvl1pPr>
                      <a:lvl2pPr marL="457200" algn="l" defTabSz="914400" rtl="0" eaLnBrk="1" latinLnBrk="0" hangingPunct="1">
                        <a:defRPr sz="1800" b="1" kern="1200">
                          <a:solidFill>
                            <a:schemeClr val="lt1"/>
                          </a:solidFill>
                          <a:latin typeface="Arial"/>
                          <a:ea typeface="DejaVu Sans"/>
                          <a:cs typeface="DejaVu Sans"/>
                        </a:defRPr>
                      </a:lvl2pPr>
                      <a:lvl3pPr marL="914400" algn="l" defTabSz="914400" rtl="0" eaLnBrk="1" latinLnBrk="0" hangingPunct="1">
                        <a:defRPr sz="1800" b="1" kern="1200">
                          <a:solidFill>
                            <a:schemeClr val="lt1"/>
                          </a:solidFill>
                          <a:latin typeface="Arial"/>
                          <a:ea typeface="DejaVu Sans"/>
                          <a:cs typeface="DejaVu Sans"/>
                        </a:defRPr>
                      </a:lvl3pPr>
                      <a:lvl4pPr marL="1371600" algn="l" defTabSz="914400" rtl="0" eaLnBrk="1" latinLnBrk="0" hangingPunct="1">
                        <a:defRPr sz="1800" b="1" kern="1200">
                          <a:solidFill>
                            <a:schemeClr val="lt1"/>
                          </a:solidFill>
                          <a:latin typeface="Arial"/>
                          <a:ea typeface="DejaVu Sans"/>
                          <a:cs typeface="DejaVu Sans"/>
                        </a:defRPr>
                      </a:lvl4pPr>
                      <a:lvl5pPr marL="1828800" algn="l" defTabSz="914400" rtl="0" eaLnBrk="1" latinLnBrk="0" hangingPunct="1">
                        <a:defRPr sz="1800" b="1" kern="1200">
                          <a:solidFill>
                            <a:schemeClr val="lt1"/>
                          </a:solidFill>
                          <a:latin typeface="Arial"/>
                          <a:ea typeface="DejaVu Sans"/>
                          <a:cs typeface="DejaVu Sans"/>
                        </a:defRPr>
                      </a:lvl5pPr>
                      <a:lvl6pPr marL="2286000" algn="l" defTabSz="914400" rtl="0" eaLnBrk="1" latinLnBrk="0" hangingPunct="1">
                        <a:defRPr sz="1800" b="1" kern="1200">
                          <a:solidFill>
                            <a:schemeClr val="lt1"/>
                          </a:solidFill>
                          <a:latin typeface="Arial"/>
                          <a:ea typeface="DejaVu Sans"/>
                          <a:cs typeface="DejaVu Sans"/>
                        </a:defRPr>
                      </a:lvl6pPr>
                      <a:lvl7pPr marL="2743200" algn="l" defTabSz="914400" rtl="0" eaLnBrk="1" latinLnBrk="0" hangingPunct="1">
                        <a:defRPr sz="1800" b="1" kern="1200">
                          <a:solidFill>
                            <a:schemeClr val="lt1"/>
                          </a:solidFill>
                          <a:latin typeface="Arial"/>
                          <a:ea typeface="DejaVu Sans"/>
                          <a:cs typeface="DejaVu Sans"/>
                        </a:defRPr>
                      </a:lvl7pPr>
                      <a:lvl8pPr marL="3200400" algn="l" defTabSz="914400" rtl="0" eaLnBrk="1" latinLnBrk="0" hangingPunct="1">
                        <a:defRPr sz="1800" b="1" kern="1200">
                          <a:solidFill>
                            <a:schemeClr val="lt1"/>
                          </a:solidFill>
                          <a:latin typeface="Arial"/>
                          <a:ea typeface="DejaVu Sans"/>
                          <a:cs typeface="DejaVu Sans"/>
                        </a:defRPr>
                      </a:lvl8pPr>
                      <a:lvl9pPr marL="3657600" algn="l" defTabSz="914400" rtl="0" eaLnBrk="1" latinLnBrk="0" hangingPunct="1">
                        <a:defRPr sz="1800" b="1" kern="1200">
                          <a:solidFill>
                            <a:schemeClr val="lt1"/>
                          </a:solidFill>
                          <a:latin typeface="Arial"/>
                          <a:ea typeface="DejaVu Sans"/>
                          <a:cs typeface="DejaVu Sans"/>
                        </a:defRPr>
                      </a:lvl9pPr>
                    </a:lstStyle>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36</a:t>
                      </a:r>
                      <a:r>
                        <a:rPr lang="zh-TW" altLang="en-US" sz="1800" dirty="0" smtClean="0">
                          <a:solidFill>
                            <a:schemeClr val="tx2"/>
                          </a:solidFill>
                          <a:effectLst/>
                          <a:latin typeface="Noto Sans TC" panose="020B0200000000000000" pitchFamily="34" charset="-120"/>
                          <a:ea typeface="Noto Sans TC" panose="020B0200000000000000" pitchFamily="34" charset="-120"/>
                        </a:rPr>
                        <a:t>號 關於女童和婦女受教育</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權的一般性建議</a:t>
                      </a: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37</a:t>
                      </a:r>
                      <a:r>
                        <a:rPr lang="zh-TW" altLang="en-US" sz="1800" dirty="0" smtClean="0">
                          <a:solidFill>
                            <a:schemeClr val="tx2"/>
                          </a:solidFill>
                          <a:effectLst/>
                          <a:latin typeface="Noto Sans TC" panose="020B0200000000000000" pitchFamily="34" charset="-120"/>
                          <a:ea typeface="Noto Sans TC" panose="020B0200000000000000" pitchFamily="34" charset="-120"/>
                        </a:rPr>
                        <a:t>號 關於氣候變化背景下減</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少災害風險所涉性別方</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面的一般性建議</a:t>
                      </a:r>
                    </a:p>
                    <a:p>
                      <a:pPr marL="0" marR="0" lvl="0" indent="0" algn="l" defTabSz="914400" rtl="0" eaLnBrk="1" fontAlgn="t" latinLnBrk="0" hangingPunct="1">
                        <a:lnSpc>
                          <a:spcPct val="100000"/>
                        </a:lnSpc>
                        <a:spcBef>
                          <a:spcPts val="0"/>
                        </a:spcBef>
                        <a:spcAft>
                          <a:spcPts val="0"/>
                        </a:spcAft>
                        <a:buClrTx/>
                        <a:buSzTx/>
                        <a:buFontTx/>
                        <a:buNone/>
                        <a:tabLst/>
                        <a:defRPr/>
                      </a:pPr>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38</a:t>
                      </a:r>
                      <a:r>
                        <a:rPr lang="zh-TW" altLang="en-US" sz="1800" dirty="0" smtClean="0">
                          <a:solidFill>
                            <a:schemeClr val="tx2"/>
                          </a:solidFill>
                          <a:effectLst/>
                          <a:latin typeface="Noto Sans TC" panose="020B0200000000000000" pitchFamily="34" charset="-120"/>
                          <a:ea typeface="Noto Sans TC" panose="020B0200000000000000" pitchFamily="34" charset="-120"/>
                        </a:rPr>
                        <a:t>號 關於全球移民背景下販</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marL="0" marR="0" lvl="0" indent="0" algn="l" defTabSz="914400" rtl="0" eaLnBrk="1" fontAlgn="t" latinLnBrk="0" hangingPunct="1">
                        <a:lnSpc>
                          <a:spcPct val="100000"/>
                        </a:lnSpc>
                        <a:spcBef>
                          <a:spcPts val="0"/>
                        </a:spcBef>
                        <a:spcAft>
                          <a:spcPts val="0"/>
                        </a:spcAft>
                        <a:buClrTx/>
                        <a:buSzTx/>
                        <a:buFontTx/>
                        <a:buNone/>
                        <a:tabLst/>
                        <a:defRPr/>
                      </a:pPr>
                      <a:r>
                        <a:rPr lang="zh-TW" altLang="en-US" sz="1800" dirty="0" smtClean="0">
                          <a:solidFill>
                            <a:schemeClr val="tx2"/>
                          </a:solidFill>
                          <a:effectLst/>
                          <a:latin typeface="Noto Sans TC" panose="020B0200000000000000" pitchFamily="34" charset="-120"/>
                          <a:ea typeface="Noto Sans TC" panose="020B0200000000000000" pitchFamily="34" charset="-120"/>
                        </a:rPr>
                        <a:t>               運婦女和女童問題的一</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marL="0" marR="0" lvl="0" indent="0" algn="l" defTabSz="914400" rtl="0" eaLnBrk="1" fontAlgn="t" latinLnBrk="0" hangingPunct="1">
                        <a:lnSpc>
                          <a:spcPct val="100000"/>
                        </a:lnSpc>
                        <a:spcBef>
                          <a:spcPts val="0"/>
                        </a:spcBef>
                        <a:spcAft>
                          <a:spcPts val="0"/>
                        </a:spcAft>
                        <a:buClrTx/>
                        <a:buSzTx/>
                        <a:buFontTx/>
                        <a:buNone/>
                        <a:tabLst/>
                        <a:defRPr/>
                      </a:pPr>
                      <a:r>
                        <a:rPr lang="zh-TW" altLang="en-US" sz="1800" dirty="0" smtClean="0">
                          <a:solidFill>
                            <a:schemeClr val="tx2"/>
                          </a:solidFill>
                          <a:effectLst/>
                          <a:latin typeface="Noto Sans TC" panose="020B0200000000000000" pitchFamily="34" charset="-120"/>
                          <a:ea typeface="Noto Sans TC" panose="020B0200000000000000" pitchFamily="34" charset="-120"/>
                        </a:rPr>
                        <a:t>               般性建議</a:t>
                      </a:r>
                      <a:r>
                        <a:rPr lang="en-US" altLang="zh-TW" sz="1800" dirty="0" smtClean="0">
                          <a:solidFill>
                            <a:schemeClr val="tx2"/>
                          </a:solidFill>
                          <a:effectLst/>
                          <a:latin typeface="Noto Sans TC" panose="020B0200000000000000" pitchFamily="34" charset="-120"/>
                          <a:ea typeface="Noto Sans TC" panose="020B0200000000000000" pitchFamily="34" charset="-120"/>
                        </a:rPr>
                        <a:t>(2020</a:t>
                      </a:r>
                      <a:r>
                        <a:rPr lang="zh-TW" altLang="en-US" sz="1800" dirty="0" smtClean="0">
                          <a:solidFill>
                            <a:schemeClr val="tx2"/>
                          </a:solidFill>
                          <a:effectLst/>
                          <a:latin typeface="Noto Sans TC" panose="020B0200000000000000" pitchFamily="34" charset="-120"/>
                          <a:ea typeface="Noto Sans TC" panose="020B0200000000000000" pitchFamily="34" charset="-120"/>
                        </a:rPr>
                        <a:t>年</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39</a:t>
                      </a:r>
                      <a:r>
                        <a:rPr lang="zh-TW" altLang="en-US" sz="1800" dirty="0" smtClean="0">
                          <a:solidFill>
                            <a:schemeClr val="tx2"/>
                          </a:solidFill>
                          <a:effectLst/>
                          <a:latin typeface="Noto Sans TC" panose="020B0200000000000000" pitchFamily="34" charset="-120"/>
                          <a:ea typeface="Noto Sans TC" panose="020B0200000000000000" pitchFamily="34" charset="-120"/>
                        </a:rPr>
                        <a:t>號 關於原住民族婦女和女</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童權利的一般性建議</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a:t>
                      </a:r>
                      <a:r>
                        <a:rPr lang="en-US" altLang="zh-TW" sz="1800" dirty="0" smtClean="0">
                          <a:solidFill>
                            <a:schemeClr val="tx2"/>
                          </a:solidFill>
                          <a:effectLst/>
                          <a:latin typeface="Noto Sans TC" panose="020B0200000000000000" pitchFamily="34" charset="-120"/>
                          <a:ea typeface="Noto Sans TC" panose="020B0200000000000000" pitchFamily="34" charset="-120"/>
                        </a:rPr>
                        <a:t>(2022</a:t>
                      </a:r>
                      <a:r>
                        <a:rPr lang="zh-TW" altLang="en-US" sz="1800" dirty="0" smtClean="0">
                          <a:solidFill>
                            <a:schemeClr val="tx2"/>
                          </a:solidFill>
                          <a:effectLst/>
                          <a:latin typeface="Noto Sans TC" panose="020B0200000000000000" pitchFamily="34" charset="-120"/>
                          <a:ea typeface="Noto Sans TC" panose="020B0200000000000000" pitchFamily="34" charset="-120"/>
                        </a:rPr>
                        <a:t>年</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第</a:t>
                      </a:r>
                      <a:r>
                        <a:rPr lang="en-US" altLang="zh-TW" sz="1800" dirty="0" smtClean="0">
                          <a:solidFill>
                            <a:schemeClr val="tx2"/>
                          </a:solidFill>
                          <a:effectLst/>
                          <a:latin typeface="Noto Sans TC" panose="020B0200000000000000" pitchFamily="34" charset="-120"/>
                          <a:ea typeface="Noto Sans TC" panose="020B0200000000000000" pitchFamily="34" charset="-120"/>
                        </a:rPr>
                        <a:t>40</a:t>
                      </a:r>
                      <a:r>
                        <a:rPr lang="zh-TW" altLang="en-US" sz="1800" dirty="0" smtClean="0">
                          <a:solidFill>
                            <a:schemeClr val="tx2"/>
                          </a:solidFill>
                          <a:effectLst/>
                          <a:latin typeface="Noto Sans TC" panose="020B0200000000000000" pitchFamily="34" charset="-120"/>
                          <a:ea typeface="Noto Sans TC" panose="020B0200000000000000" pitchFamily="34" charset="-120"/>
                        </a:rPr>
                        <a:t>號 關於婦女在決策系統中</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平等和包容性代表權的</a:t>
                      </a:r>
                      <a:endParaRPr lang="en-US" altLang="zh-TW" sz="1800" dirty="0" smtClean="0">
                        <a:solidFill>
                          <a:schemeClr val="tx2"/>
                        </a:solidFill>
                        <a:effectLst/>
                        <a:latin typeface="Noto Sans TC" panose="020B0200000000000000" pitchFamily="34" charset="-120"/>
                        <a:ea typeface="Noto Sans TC" panose="020B0200000000000000" pitchFamily="34" charset="-120"/>
                      </a:endParaRPr>
                    </a:p>
                    <a:p>
                      <a:pPr fontAlgn="t"/>
                      <a:r>
                        <a:rPr lang="zh-TW" altLang="en-US" sz="1800" dirty="0" smtClean="0">
                          <a:solidFill>
                            <a:schemeClr val="tx2"/>
                          </a:solidFill>
                          <a:effectLst/>
                          <a:latin typeface="Noto Sans TC" panose="020B0200000000000000" pitchFamily="34" charset="-120"/>
                          <a:ea typeface="Noto Sans TC" panose="020B0200000000000000" pitchFamily="34" charset="-120"/>
                        </a:rPr>
                        <a:t>               一般性建議</a:t>
                      </a:r>
                      <a:r>
                        <a:rPr lang="en-US" altLang="zh-TW" sz="1800" dirty="0" smtClean="0">
                          <a:solidFill>
                            <a:schemeClr val="tx2"/>
                          </a:solidFill>
                          <a:effectLst/>
                          <a:latin typeface="Noto Sans TC" panose="020B0200000000000000" pitchFamily="34" charset="-120"/>
                          <a:ea typeface="Noto Sans TC" panose="020B0200000000000000" pitchFamily="34" charset="-120"/>
                        </a:rPr>
                        <a:t>(2024</a:t>
                      </a:r>
                      <a:r>
                        <a:rPr lang="zh-TW" altLang="en-US" sz="1800" dirty="0" smtClean="0">
                          <a:solidFill>
                            <a:schemeClr val="tx2"/>
                          </a:solidFill>
                          <a:effectLst/>
                          <a:latin typeface="Noto Sans TC" panose="020B0200000000000000" pitchFamily="34" charset="-120"/>
                          <a:ea typeface="Noto Sans TC" panose="020B0200000000000000" pitchFamily="34" charset="-120"/>
                        </a:rPr>
                        <a:t>年</a:t>
                      </a:r>
                      <a:r>
                        <a:rPr lang="en-US" altLang="zh-TW" sz="1800" dirty="0" smtClean="0">
                          <a:solidFill>
                            <a:schemeClr val="tx2"/>
                          </a:solidFill>
                          <a:effectLst/>
                          <a:latin typeface="Noto Sans TC" panose="020B0200000000000000" pitchFamily="34" charset="-120"/>
                          <a:ea typeface="Noto Sans TC" panose="020B0200000000000000" pitchFamily="34" charset="-120"/>
                        </a:rPr>
                        <a: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99C00">
                        <a:lumMod val="20000"/>
                        <a:lumOff val="80000"/>
                      </a:srgbClr>
                    </a:solidFill>
                  </a:tcPr>
                </a:tc>
                <a:extLst>
                  <a:ext uri="{0D108BD9-81ED-4DB2-BD59-A6C34878D82A}">
                    <a16:rowId xmlns:a16="http://schemas.microsoft.com/office/drawing/2014/main" xmlns="" val="2802604622"/>
                  </a:ext>
                </a:extLst>
              </a:tr>
            </a:tbl>
          </a:graphicData>
        </a:graphic>
      </p:graphicFrame>
    </p:spTree>
    <p:extLst>
      <p:ext uri="{BB962C8B-B14F-4D97-AF65-F5344CB8AC3E}">
        <p14:creationId xmlns:p14="http://schemas.microsoft.com/office/powerpoint/2010/main" val="42193083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1520" y="2766216"/>
            <a:ext cx="10735792" cy="1325563"/>
          </a:xfrm>
        </p:spPr>
        <p:txBody>
          <a:bodyPr>
            <a:normAutofit/>
          </a:bodyPr>
          <a:lstStyle/>
          <a:p>
            <a:r>
              <a:rPr lang="zh-TW" altLang="en-US" sz="6600" dirty="0"/>
              <a:t>六、</a:t>
            </a:r>
            <a:r>
              <a:rPr lang="en-US" altLang="zh-TW" sz="6600" dirty="0"/>
              <a:t>CEDAW</a:t>
            </a:r>
            <a:r>
              <a:rPr lang="zh-TW" altLang="en-US" sz="6600" dirty="0"/>
              <a:t>在</a:t>
            </a:r>
            <a:r>
              <a:rPr lang="zh-TW" altLang="en-US" sz="6600" dirty="0" smtClean="0"/>
              <a:t>台灣</a:t>
            </a:r>
            <a:r>
              <a:rPr lang="en-US" altLang="zh-TW" dirty="0" smtClean="0"/>
              <a:t>(</a:t>
            </a:r>
            <a:r>
              <a:rPr lang="zh-TW" altLang="en-US" dirty="0" smtClean="0"/>
              <a:t>歷程</a:t>
            </a:r>
            <a:r>
              <a:rPr lang="en-US" altLang="zh-TW" dirty="0" smtClean="0"/>
              <a:t>)</a:t>
            </a:r>
            <a:endParaRPr lang="zh-TW" altLang="en-US" dirty="0"/>
          </a:p>
        </p:txBody>
      </p:sp>
    </p:spTree>
    <p:extLst>
      <p:ext uri="{BB962C8B-B14F-4D97-AF65-F5344CB8AC3E}">
        <p14:creationId xmlns:p14="http://schemas.microsoft.com/office/powerpoint/2010/main" val="25249542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六、</a:t>
            </a:r>
            <a:r>
              <a:rPr lang="en-US" altLang="zh-TW" dirty="0"/>
              <a:t>CEDAW</a:t>
            </a:r>
            <a:r>
              <a:rPr lang="zh-TW" altLang="en-US" dirty="0"/>
              <a:t>在</a:t>
            </a:r>
            <a:r>
              <a:rPr lang="zh-TW" altLang="en-US" dirty="0" smtClean="0"/>
              <a:t>台灣</a:t>
            </a:r>
            <a:r>
              <a:rPr lang="en-US" altLang="zh-TW" sz="3200" dirty="0" smtClean="0">
                <a:solidFill>
                  <a:srgbClr val="FF0000"/>
                </a:solidFill>
              </a:rPr>
              <a:t>(</a:t>
            </a:r>
            <a:r>
              <a:rPr lang="zh-TW" altLang="en-US" sz="3200" dirty="0" smtClean="0">
                <a:solidFill>
                  <a:srgbClr val="FF0000"/>
                </a:solidFill>
              </a:rPr>
              <a:t>歷程</a:t>
            </a:r>
            <a:r>
              <a:rPr lang="en-US" altLang="zh-TW" sz="3200" dirty="0" smtClean="0">
                <a:solidFill>
                  <a:srgbClr val="FF0000"/>
                </a:solidFill>
              </a:rPr>
              <a:t>)</a:t>
            </a:r>
            <a:endParaRPr lang="en-US" altLang="zh-TW" sz="3200" dirty="0">
              <a:solidFill>
                <a:srgbClr val="FF0000"/>
              </a:solidFill>
            </a:endParaRPr>
          </a:p>
        </p:txBody>
      </p:sp>
      <p:pic>
        <p:nvPicPr>
          <p:cNvPr id="4" name="圖片 3">
            <a:extLst>
              <a:ext uri="{FF2B5EF4-FFF2-40B4-BE49-F238E27FC236}">
                <a16:creationId xmlns:a16="http://schemas.microsoft.com/office/drawing/2014/main" xmlns="" id="{5570EED6-2795-1893-F770-6C589240F94C}"/>
              </a:ext>
            </a:extLst>
          </p:cNvPr>
          <p:cNvPicPr>
            <a:picLocks noChangeAspect="1"/>
          </p:cNvPicPr>
          <p:nvPr/>
        </p:nvPicPr>
        <p:blipFill rotWithShape="1">
          <a:blip r:embed="rId2">
            <a:extLst>
              <a:ext uri="{28A0092B-C50C-407E-A947-70E740481C1C}">
                <a14:useLocalDpi xmlns:a14="http://schemas.microsoft.com/office/drawing/2010/main" val="0"/>
              </a:ext>
            </a:extLst>
          </a:blip>
          <a:srcRect l="25000" t="17274" r="21296" b="13440"/>
          <a:stretch/>
        </p:blipFill>
        <p:spPr>
          <a:xfrm>
            <a:off x="4469264" y="1371064"/>
            <a:ext cx="3253472" cy="5246764"/>
          </a:xfrm>
          <a:prstGeom prst="rect">
            <a:avLst/>
          </a:prstGeom>
        </p:spPr>
      </p:pic>
      <p:sp>
        <p:nvSpPr>
          <p:cNvPr id="6" name="文字方塊 5">
            <a:extLst>
              <a:ext uri="{FF2B5EF4-FFF2-40B4-BE49-F238E27FC236}">
                <a16:creationId xmlns:a16="http://schemas.microsoft.com/office/drawing/2014/main" xmlns="" id="{47021494-95A7-F30E-148F-08B153941547}"/>
              </a:ext>
            </a:extLst>
          </p:cNvPr>
          <p:cNvSpPr txBox="1"/>
          <p:nvPr/>
        </p:nvSpPr>
        <p:spPr>
          <a:xfrm>
            <a:off x="-272718" y="2305615"/>
            <a:ext cx="5711590" cy="2246769"/>
          </a:xfrm>
          <a:prstGeom prst="rect">
            <a:avLst/>
          </a:prstGeom>
          <a:noFill/>
        </p:spPr>
        <p:txBody>
          <a:bodyPr wrap="square">
            <a:spAutoFit/>
          </a:bodyPr>
          <a:lstStyle/>
          <a:p>
            <a:pPr algn="ctr"/>
            <a:r>
              <a:rPr lang="zh-TW" altLang="en-US" sz="2000" dirty="0">
                <a:solidFill>
                  <a:srgbClr val="FF0000"/>
                </a:solidFill>
                <a:latin typeface="Noto Sans TC" panose="020B0200000000000000" pitchFamily="34" charset="-120"/>
                <a:ea typeface="Noto Sans TC" panose="020B0200000000000000" pitchFamily="34" charset="-120"/>
              </a:rPr>
              <a:t>民國</a:t>
            </a:r>
            <a:r>
              <a:rPr lang="en-US" altLang="zh-TW" sz="2000" dirty="0">
                <a:solidFill>
                  <a:srgbClr val="FF0000"/>
                </a:solidFill>
                <a:latin typeface="Noto Sans TC" panose="020B0200000000000000" pitchFamily="34" charset="-120"/>
                <a:ea typeface="Noto Sans TC" panose="020B0200000000000000" pitchFamily="34" charset="-120"/>
              </a:rPr>
              <a:t>96</a:t>
            </a:r>
            <a:r>
              <a:rPr lang="zh-TW" altLang="en-US" sz="2000" dirty="0">
                <a:solidFill>
                  <a:srgbClr val="FF0000"/>
                </a:solidFill>
                <a:latin typeface="Noto Sans TC" panose="020B0200000000000000" pitchFamily="34" charset="-120"/>
                <a:ea typeface="Noto Sans TC" panose="020B0200000000000000" pitchFamily="34" charset="-120"/>
              </a:rPr>
              <a:t>年</a:t>
            </a:r>
            <a:r>
              <a:rPr lang="en-US" altLang="zh-TW" sz="2000" dirty="0">
                <a:solidFill>
                  <a:srgbClr val="FF0000"/>
                </a:solidFill>
                <a:latin typeface="Noto Sans TC" panose="020B0200000000000000" pitchFamily="34" charset="-120"/>
                <a:ea typeface="Noto Sans TC" panose="020B0200000000000000" pitchFamily="34" charset="-120"/>
              </a:rPr>
              <a:t>2</a:t>
            </a:r>
            <a:r>
              <a:rPr lang="zh-TW" altLang="en-US" sz="2000" dirty="0">
                <a:solidFill>
                  <a:srgbClr val="FF0000"/>
                </a:solidFill>
                <a:latin typeface="Noto Sans TC" panose="020B0200000000000000" pitchFamily="34" charset="-120"/>
                <a:ea typeface="Noto Sans TC" panose="020B0200000000000000" pitchFamily="34" charset="-120"/>
              </a:rPr>
              <a:t>月</a:t>
            </a:r>
            <a:r>
              <a:rPr lang="en-US" altLang="zh-TW" sz="2000" dirty="0">
                <a:solidFill>
                  <a:srgbClr val="FF0000"/>
                </a:solidFill>
                <a:latin typeface="Noto Sans TC" panose="020B0200000000000000" pitchFamily="34" charset="-120"/>
                <a:ea typeface="Noto Sans TC" panose="020B0200000000000000" pitchFamily="34" charset="-120"/>
              </a:rPr>
              <a:t>9</a:t>
            </a:r>
            <a:r>
              <a:rPr lang="zh-TW" altLang="en-US" sz="2000" dirty="0">
                <a:solidFill>
                  <a:srgbClr val="FF0000"/>
                </a:solidFill>
                <a:latin typeface="Noto Sans TC" panose="020B0200000000000000" pitchFamily="34" charset="-120"/>
                <a:ea typeface="Noto Sans TC" panose="020B0200000000000000" pitchFamily="34" charset="-120"/>
              </a:rPr>
              <a:t>日</a:t>
            </a:r>
          </a:p>
          <a:p>
            <a:pPr algn="ctr"/>
            <a:r>
              <a:rPr lang="zh-TW" altLang="en-US" sz="2000" dirty="0">
                <a:latin typeface="Noto Sans TC" panose="020B0200000000000000" pitchFamily="34" charset="-120"/>
                <a:ea typeface="Noto Sans TC" panose="020B0200000000000000" pitchFamily="34" charset="-120"/>
              </a:rPr>
              <a:t>批准及簽署</a:t>
            </a:r>
            <a:r>
              <a:rPr lang="en-US" altLang="zh-TW" sz="2000" dirty="0">
                <a:latin typeface="Noto Sans TC" panose="020B0200000000000000" pitchFamily="34" charset="-120"/>
                <a:ea typeface="Noto Sans TC" panose="020B0200000000000000" pitchFamily="34" charset="-120"/>
              </a:rPr>
              <a:t>CEDAW</a:t>
            </a:r>
            <a:r>
              <a:rPr lang="zh-TW" altLang="en-US" sz="2000" dirty="0">
                <a:latin typeface="Noto Sans TC" panose="020B0200000000000000" pitchFamily="34" charset="-120"/>
                <a:ea typeface="Noto Sans TC" panose="020B0200000000000000" pitchFamily="34" charset="-120"/>
              </a:rPr>
              <a:t>加入書</a:t>
            </a:r>
          </a:p>
          <a:p>
            <a:pPr algn="ctr"/>
            <a:r>
              <a:rPr lang="zh-TW" altLang="en-US" sz="2000" dirty="0">
                <a:latin typeface="Noto Sans TC" panose="020B0200000000000000" pitchFamily="34" charset="-120"/>
                <a:ea typeface="Noto Sans TC" panose="020B0200000000000000" pitchFamily="34" charset="-120"/>
              </a:rPr>
              <a:t>⬇                                                                                                               </a:t>
            </a:r>
          </a:p>
          <a:p>
            <a:pPr algn="ctr"/>
            <a:r>
              <a:rPr lang="zh-TW" altLang="en-US" sz="2000" dirty="0">
                <a:solidFill>
                  <a:srgbClr val="FF0000"/>
                </a:solidFill>
                <a:latin typeface="Noto Sans TC" panose="020B0200000000000000" pitchFamily="34" charset="-120"/>
                <a:ea typeface="Noto Sans TC" panose="020B0200000000000000" pitchFamily="34" charset="-120"/>
              </a:rPr>
              <a:t>民國</a:t>
            </a:r>
            <a:r>
              <a:rPr lang="en-US" altLang="zh-TW" sz="2000" dirty="0">
                <a:solidFill>
                  <a:srgbClr val="FF0000"/>
                </a:solidFill>
                <a:latin typeface="Noto Sans TC" panose="020B0200000000000000" pitchFamily="34" charset="-120"/>
                <a:ea typeface="Noto Sans TC" panose="020B0200000000000000" pitchFamily="34" charset="-120"/>
              </a:rPr>
              <a:t>100</a:t>
            </a:r>
            <a:r>
              <a:rPr lang="zh-TW" altLang="en-US" sz="2000" dirty="0">
                <a:solidFill>
                  <a:srgbClr val="FF0000"/>
                </a:solidFill>
                <a:latin typeface="Noto Sans TC" panose="020B0200000000000000" pitchFamily="34" charset="-120"/>
                <a:ea typeface="Noto Sans TC" panose="020B0200000000000000" pitchFamily="34" charset="-120"/>
              </a:rPr>
              <a:t>年</a:t>
            </a:r>
            <a:r>
              <a:rPr lang="en-US" altLang="zh-TW" sz="2000" dirty="0">
                <a:solidFill>
                  <a:srgbClr val="FF0000"/>
                </a:solidFill>
                <a:latin typeface="Noto Sans TC" panose="020B0200000000000000" pitchFamily="34" charset="-120"/>
                <a:ea typeface="Noto Sans TC" panose="020B0200000000000000" pitchFamily="34" charset="-120"/>
              </a:rPr>
              <a:t>6</a:t>
            </a:r>
            <a:r>
              <a:rPr lang="zh-TW" altLang="en-US" sz="2000" dirty="0">
                <a:solidFill>
                  <a:srgbClr val="FF0000"/>
                </a:solidFill>
                <a:latin typeface="Noto Sans TC" panose="020B0200000000000000" pitchFamily="34" charset="-120"/>
                <a:ea typeface="Noto Sans TC" panose="020B0200000000000000" pitchFamily="34" charset="-120"/>
              </a:rPr>
              <a:t>月</a:t>
            </a:r>
            <a:r>
              <a:rPr lang="en-US" altLang="zh-TW" sz="2000" dirty="0">
                <a:solidFill>
                  <a:srgbClr val="FF0000"/>
                </a:solidFill>
                <a:latin typeface="Noto Sans TC" panose="020B0200000000000000" pitchFamily="34" charset="-120"/>
                <a:ea typeface="Noto Sans TC" panose="020B0200000000000000" pitchFamily="34" charset="-120"/>
              </a:rPr>
              <a:t>8</a:t>
            </a:r>
            <a:r>
              <a:rPr lang="zh-TW" altLang="en-US" sz="2000" dirty="0">
                <a:solidFill>
                  <a:srgbClr val="FF0000"/>
                </a:solidFill>
                <a:latin typeface="Noto Sans TC" panose="020B0200000000000000" pitchFamily="34" charset="-120"/>
                <a:ea typeface="Noto Sans TC" panose="020B0200000000000000" pitchFamily="34" charset="-120"/>
              </a:rPr>
              <a:t>日公布</a:t>
            </a:r>
          </a:p>
          <a:p>
            <a:pPr algn="ctr"/>
            <a:r>
              <a:rPr lang="zh-TW" altLang="en-US" sz="2000" dirty="0">
                <a:latin typeface="Noto Sans TC" panose="020B0200000000000000" pitchFamily="34" charset="-120"/>
                <a:ea typeface="Noto Sans TC" panose="020B0200000000000000" pitchFamily="34" charset="-120"/>
              </a:rPr>
              <a:t>「消除對婦女一切形式歧視公約施行法」</a:t>
            </a:r>
          </a:p>
          <a:p>
            <a:pPr algn="ctr"/>
            <a:r>
              <a:rPr lang="zh-TW" altLang="en-US" sz="2000" dirty="0">
                <a:latin typeface="Noto Sans TC" panose="020B0200000000000000" pitchFamily="34" charset="-120"/>
                <a:ea typeface="Noto Sans TC" panose="020B0200000000000000" pitchFamily="34" charset="-120"/>
              </a:rPr>
              <a:t>⬇</a:t>
            </a:r>
          </a:p>
          <a:p>
            <a:pPr algn="ctr"/>
            <a:r>
              <a:rPr lang="zh-TW" altLang="en-US" sz="2000" dirty="0">
                <a:solidFill>
                  <a:srgbClr val="FF0000"/>
                </a:solidFill>
                <a:latin typeface="Noto Sans TC" panose="020B0200000000000000" pitchFamily="34" charset="-120"/>
                <a:ea typeface="Noto Sans TC" panose="020B0200000000000000" pitchFamily="34" charset="-120"/>
              </a:rPr>
              <a:t>民國</a:t>
            </a:r>
            <a:r>
              <a:rPr lang="en-US" altLang="zh-TW" sz="2000" dirty="0">
                <a:solidFill>
                  <a:srgbClr val="FF0000"/>
                </a:solidFill>
                <a:latin typeface="Noto Sans TC" panose="020B0200000000000000" pitchFamily="34" charset="-120"/>
                <a:ea typeface="Noto Sans TC" panose="020B0200000000000000" pitchFamily="34" charset="-120"/>
              </a:rPr>
              <a:t>101</a:t>
            </a:r>
            <a:r>
              <a:rPr lang="zh-TW" altLang="en-US" sz="2000" dirty="0">
                <a:solidFill>
                  <a:srgbClr val="FF0000"/>
                </a:solidFill>
                <a:latin typeface="Noto Sans TC" panose="020B0200000000000000" pitchFamily="34" charset="-120"/>
                <a:ea typeface="Noto Sans TC" panose="020B0200000000000000" pitchFamily="34" charset="-120"/>
              </a:rPr>
              <a:t>年</a:t>
            </a:r>
            <a:r>
              <a:rPr lang="en-US" altLang="zh-TW" sz="2000" dirty="0">
                <a:solidFill>
                  <a:srgbClr val="FF0000"/>
                </a:solidFill>
                <a:latin typeface="Noto Sans TC" panose="020B0200000000000000" pitchFamily="34" charset="-120"/>
                <a:ea typeface="Noto Sans TC" panose="020B0200000000000000" pitchFamily="34" charset="-120"/>
              </a:rPr>
              <a:t>1</a:t>
            </a:r>
            <a:r>
              <a:rPr lang="zh-TW" altLang="en-US" sz="2000" dirty="0">
                <a:solidFill>
                  <a:srgbClr val="FF0000"/>
                </a:solidFill>
                <a:latin typeface="Noto Sans TC" panose="020B0200000000000000" pitchFamily="34" charset="-120"/>
                <a:ea typeface="Noto Sans TC" panose="020B0200000000000000" pitchFamily="34" charset="-120"/>
              </a:rPr>
              <a:t>月</a:t>
            </a:r>
            <a:r>
              <a:rPr lang="en-US" altLang="zh-TW" sz="2000" dirty="0">
                <a:solidFill>
                  <a:srgbClr val="FF0000"/>
                </a:solidFill>
                <a:latin typeface="Noto Sans TC" panose="020B0200000000000000" pitchFamily="34" charset="-120"/>
                <a:ea typeface="Noto Sans TC" panose="020B0200000000000000" pitchFamily="34" charset="-120"/>
              </a:rPr>
              <a:t>1</a:t>
            </a:r>
            <a:r>
              <a:rPr lang="zh-TW" altLang="en-US" sz="2000" dirty="0">
                <a:solidFill>
                  <a:srgbClr val="FF0000"/>
                </a:solidFill>
                <a:latin typeface="Noto Sans TC" panose="020B0200000000000000" pitchFamily="34" charset="-120"/>
                <a:ea typeface="Noto Sans TC" panose="020B0200000000000000" pitchFamily="34" charset="-120"/>
              </a:rPr>
              <a:t>日起施行</a:t>
            </a:r>
          </a:p>
        </p:txBody>
      </p:sp>
      <p:sp>
        <p:nvSpPr>
          <p:cNvPr id="7" name="文字方塊 6">
            <a:extLst>
              <a:ext uri="{FF2B5EF4-FFF2-40B4-BE49-F238E27FC236}">
                <a16:creationId xmlns:a16="http://schemas.microsoft.com/office/drawing/2014/main" xmlns="" id="{977EF6C5-4570-B788-7E2F-4941213CC646}"/>
              </a:ext>
            </a:extLst>
          </p:cNvPr>
          <p:cNvSpPr txBox="1"/>
          <p:nvPr/>
        </p:nvSpPr>
        <p:spPr>
          <a:xfrm>
            <a:off x="6753130" y="1371064"/>
            <a:ext cx="5149710" cy="5016758"/>
          </a:xfrm>
          <a:prstGeom prst="rect">
            <a:avLst/>
          </a:prstGeom>
          <a:noFill/>
        </p:spPr>
        <p:txBody>
          <a:bodyPr wrap="square">
            <a:spAutoFit/>
          </a:bodyPr>
          <a:lstStyle/>
          <a:p>
            <a:pPr algn="ctr"/>
            <a:r>
              <a:rPr lang="zh-TW" altLang="en-US" sz="2000" dirty="0">
                <a:solidFill>
                  <a:srgbClr val="FF0000"/>
                </a:solidFill>
                <a:latin typeface="Noto Sans TC" panose="020B0200000000000000" pitchFamily="34" charset="-120"/>
                <a:ea typeface="Noto Sans TC" panose="020B0200000000000000" pitchFamily="34" charset="-120"/>
              </a:rPr>
              <a:t>民國</a:t>
            </a:r>
            <a:r>
              <a:rPr lang="en-US" altLang="zh-TW" sz="2000" dirty="0">
                <a:solidFill>
                  <a:srgbClr val="FF0000"/>
                </a:solidFill>
                <a:latin typeface="Noto Sans TC" panose="020B0200000000000000" pitchFamily="34" charset="-120"/>
                <a:ea typeface="Noto Sans TC" panose="020B0200000000000000" pitchFamily="34" charset="-120"/>
              </a:rPr>
              <a:t>98</a:t>
            </a:r>
            <a:r>
              <a:rPr lang="zh-TW" altLang="en-US" sz="2000" dirty="0">
                <a:solidFill>
                  <a:srgbClr val="FF0000"/>
                </a:solidFill>
                <a:latin typeface="Noto Sans TC" panose="020B0200000000000000" pitchFamily="34" charset="-120"/>
                <a:ea typeface="Noto Sans TC" panose="020B0200000000000000" pitchFamily="34" charset="-120"/>
              </a:rPr>
              <a:t>年</a:t>
            </a:r>
            <a:endParaRPr lang="en-US" altLang="zh-TW" sz="2000" dirty="0">
              <a:solidFill>
                <a:srgbClr val="FF0000"/>
              </a:solidFill>
              <a:latin typeface="Noto Sans TC" panose="020B0200000000000000" pitchFamily="34" charset="-120"/>
              <a:ea typeface="Noto Sans TC" panose="020B0200000000000000" pitchFamily="34" charset="-120"/>
            </a:endParaRPr>
          </a:p>
          <a:p>
            <a:pPr algn="ctr"/>
            <a:r>
              <a:rPr lang="zh-TW" altLang="en-US" sz="2000" dirty="0">
                <a:latin typeface="Noto Sans TC" panose="020B0200000000000000" pitchFamily="34" charset="-120"/>
                <a:ea typeface="Noto Sans TC" panose="020B0200000000000000" pitchFamily="34" charset="-120"/>
              </a:rPr>
              <a:t>提出第</a:t>
            </a:r>
            <a:r>
              <a:rPr lang="en-US" altLang="zh-TW" sz="2000" dirty="0">
                <a:latin typeface="Noto Sans TC" panose="020B0200000000000000" pitchFamily="34" charset="-120"/>
                <a:ea typeface="Noto Sans TC" panose="020B0200000000000000" pitchFamily="34" charset="-120"/>
              </a:rPr>
              <a:t>1</a:t>
            </a:r>
            <a:r>
              <a:rPr lang="zh-TW" altLang="en-US" sz="2000" dirty="0">
                <a:latin typeface="Noto Sans TC" panose="020B0200000000000000" pitchFamily="34" charset="-120"/>
                <a:ea typeface="Noto Sans TC" panose="020B0200000000000000" pitchFamily="34" charset="-120"/>
              </a:rPr>
              <a:t>次國家報告</a:t>
            </a:r>
            <a:endParaRPr lang="en-US" altLang="zh-TW" sz="2000" dirty="0">
              <a:latin typeface="Noto Sans TC" panose="020B0200000000000000" pitchFamily="34" charset="-120"/>
              <a:ea typeface="Noto Sans TC" panose="020B0200000000000000" pitchFamily="34" charset="-120"/>
            </a:endParaRPr>
          </a:p>
          <a:p>
            <a:pPr algn="ctr"/>
            <a:r>
              <a:rPr lang="zh-TW" altLang="en-US" sz="2000" dirty="0">
                <a:latin typeface="Noto Sans TC" panose="020B0200000000000000" pitchFamily="34" charset="-120"/>
                <a:ea typeface="Noto Sans TC" panose="020B0200000000000000" pitchFamily="34" charset="-120"/>
              </a:rPr>
              <a:t>⬇</a:t>
            </a:r>
            <a:endParaRPr lang="en-US" altLang="zh-TW" sz="2000" dirty="0">
              <a:latin typeface="Noto Sans TC" panose="020B0200000000000000" pitchFamily="34" charset="-120"/>
              <a:ea typeface="Noto Sans TC" panose="020B0200000000000000" pitchFamily="34" charset="-120"/>
            </a:endParaRPr>
          </a:p>
          <a:p>
            <a:pPr algn="ctr"/>
            <a:r>
              <a:rPr lang="zh-TW" altLang="en-US" sz="2000" dirty="0">
                <a:solidFill>
                  <a:srgbClr val="FF0000"/>
                </a:solidFill>
                <a:latin typeface="Noto Sans TC" panose="020B0200000000000000" pitchFamily="34" charset="-120"/>
                <a:ea typeface="Noto Sans TC" panose="020B0200000000000000" pitchFamily="34" charset="-120"/>
              </a:rPr>
              <a:t>民國</a:t>
            </a:r>
            <a:r>
              <a:rPr lang="en-US" altLang="zh-TW" sz="2000" dirty="0">
                <a:solidFill>
                  <a:srgbClr val="FF0000"/>
                </a:solidFill>
                <a:latin typeface="Noto Sans TC" panose="020B0200000000000000" pitchFamily="34" charset="-120"/>
                <a:ea typeface="Noto Sans TC" panose="020B0200000000000000" pitchFamily="34" charset="-120"/>
              </a:rPr>
              <a:t>102</a:t>
            </a:r>
            <a:r>
              <a:rPr lang="zh-TW" altLang="en-US" sz="2000" dirty="0">
                <a:solidFill>
                  <a:srgbClr val="FF0000"/>
                </a:solidFill>
                <a:latin typeface="Noto Sans TC" panose="020B0200000000000000" pitchFamily="34" charset="-120"/>
                <a:ea typeface="Noto Sans TC" panose="020B0200000000000000" pitchFamily="34" charset="-120"/>
              </a:rPr>
              <a:t>年</a:t>
            </a:r>
          </a:p>
          <a:p>
            <a:pPr algn="ctr"/>
            <a:r>
              <a:rPr lang="zh-TW" altLang="en-US" sz="2000" dirty="0">
                <a:latin typeface="Noto Sans TC" panose="020B0200000000000000" pitchFamily="34" charset="-120"/>
                <a:ea typeface="Noto Sans TC" panose="020B0200000000000000" pitchFamily="34" charset="-120"/>
              </a:rPr>
              <a:t>提出第</a:t>
            </a:r>
            <a:r>
              <a:rPr lang="en-US" altLang="zh-TW" sz="2000" dirty="0">
                <a:latin typeface="Noto Sans TC" panose="020B0200000000000000" pitchFamily="34" charset="-120"/>
                <a:ea typeface="Noto Sans TC" panose="020B0200000000000000" pitchFamily="34" charset="-120"/>
              </a:rPr>
              <a:t>2</a:t>
            </a:r>
            <a:r>
              <a:rPr lang="zh-TW" altLang="en-US" sz="2000" dirty="0">
                <a:latin typeface="Noto Sans TC" panose="020B0200000000000000" pitchFamily="34" charset="-120"/>
                <a:ea typeface="Noto Sans TC" panose="020B0200000000000000" pitchFamily="34" charset="-120"/>
              </a:rPr>
              <a:t>次國家報告</a:t>
            </a:r>
            <a:endParaRPr lang="en-US" altLang="zh-TW" sz="2000" dirty="0">
              <a:latin typeface="Noto Sans TC" panose="020B0200000000000000" pitchFamily="34" charset="-120"/>
              <a:ea typeface="Noto Sans TC" panose="020B0200000000000000" pitchFamily="34" charset="-120"/>
            </a:endParaRPr>
          </a:p>
          <a:p>
            <a:pPr algn="ctr"/>
            <a:r>
              <a:rPr lang="en-US" altLang="zh-TW" sz="2000" dirty="0">
                <a:latin typeface="Noto Sans TC" panose="020B0200000000000000" pitchFamily="34" charset="-120"/>
                <a:ea typeface="Noto Sans TC" panose="020B0200000000000000" pitchFamily="34" charset="-120"/>
              </a:rPr>
              <a:t>(</a:t>
            </a:r>
            <a:r>
              <a:rPr lang="zh-TW" altLang="en-US" sz="2000" dirty="0">
                <a:latin typeface="Noto Sans TC" panose="020B0200000000000000" pitchFamily="34" charset="-120"/>
                <a:ea typeface="Noto Sans TC" panose="020B0200000000000000" pitchFamily="34" charset="-120"/>
              </a:rPr>
              <a:t>於民國</a:t>
            </a:r>
            <a:r>
              <a:rPr lang="en-US" altLang="zh-TW" sz="2000" dirty="0">
                <a:latin typeface="Noto Sans TC" panose="020B0200000000000000" pitchFamily="34" charset="-120"/>
                <a:ea typeface="Noto Sans TC" panose="020B0200000000000000" pitchFamily="34" charset="-120"/>
              </a:rPr>
              <a:t>103</a:t>
            </a:r>
            <a:r>
              <a:rPr lang="zh-TW" altLang="en-US" sz="2000" dirty="0">
                <a:latin typeface="Noto Sans TC" panose="020B0200000000000000" pitchFamily="34" charset="-120"/>
                <a:ea typeface="Noto Sans TC" panose="020B0200000000000000" pitchFamily="34" charset="-120"/>
              </a:rPr>
              <a:t>年舉行國際審查</a:t>
            </a:r>
            <a:r>
              <a:rPr lang="en-US" altLang="zh-TW" sz="2000" dirty="0">
                <a:latin typeface="Noto Sans TC" panose="020B0200000000000000" pitchFamily="34" charset="-120"/>
                <a:ea typeface="Noto Sans TC" panose="020B0200000000000000" pitchFamily="34" charset="-120"/>
              </a:rPr>
              <a:t>)</a:t>
            </a:r>
          </a:p>
          <a:p>
            <a:pPr algn="ctr"/>
            <a:r>
              <a:rPr lang="zh-TW" altLang="en-US" sz="2000" dirty="0">
                <a:latin typeface="Noto Sans TC" panose="020B0200000000000000" pitchFamily="34" charset="-120"/>
                <a:ea typeface="Noto Sans TC" panose="020B0200000000000000" pitchFamily="34" charset="-120"/>
              </a:rPr>
              <a:t>⬇          </a:t>
            </a:r>
            <a:endParaRPr lang="en-US" altLang="zh-TW" sz="2000" dirty="0">
              <a:latin typeface="Noto Sans TC" panose="020B0200000000000000" pitchFamily="34" charset="-120"/>
              <a:ea typeface="Noto Sans TC" panose="020B0200000000000000" pitchFamily="34" charset="-120"/>
            </a:endParaRPr>
          </a:p>
          <a:p>
            <a:pPr algn="ctr"/>
            <a:r>
              <a:rPr lang="zh-TW" altLang="en-US" sz="2000" dirty="0">
                <a:solidFill>
                  <a:srgbClr val="FF0000"/>
                </a:solidFill>
                <a:latin typeface="Noto Sans TC" panose="020B0200000000000000" pitchFamily="34" charset="-120"/>
                <a:ea typeface="Noto Sans TC" panose="020B0200000000000000" pitchFamily="34" charset="-120"/>
              </a:rPr>
              <a:t>民國</a:t>
            </a:r>
            <a:r>
              <a:rPr lang="en-US" altLang="zh-TW" sz="2000" dirty="0">
                <a:solidFill>
                  <a:srgbClr val="FF0000"/>
                </a:solidFill>
                <a:latin typeface="Noto Sans TC" panose="020B0200000000000000" pitchFamily="34" charset="-120"/>
                <a:ea typeface="Noto Sans TC" panose="020B0200000000000000" pitchFamily="34" charset="-120"/>
              </a:rPr>
              <a:t>106</a:t>
            </a:r>
            <a:r>
              <a:rPr lang="zh-TW" altLang="en-US" sz="2000" dirty="0">
                <a:solidFill>
                  <a:srgbClr val="FF0000"/>
                </a:solidFill>
                <a:latin typeface="Noto Sans TC" panose="020B0200000000000000" pitchFamily="34" charset="-120"/>
                <a:ea typeface="Noto Sans TC" panose="020B0200000000000000" pitchFamily="34" charset="-120"/>
              </a:rPr>
              <a:t>年</a:t>
            </a:r>
            <a:endParaRPr lang="en-US" altLang="zh-TW" sz="2000" dirty="0">
              <a:solidFill>
                <a:srgbClr val="FF0000"/>
              </a:solidFill>
              <a:latin typeface="Noto Sans TC" panose="020B0200000000000000" pitchFamily="34" charset="-120"/>
              <a:ea typeface="Noto Sans TC" panose="020B0200000000000000" pitchFamily="34" charset="-120"/>
            </a:endParaRPr>
          </a:p>
          <a:p>
            <a:pPr algn="ctr"/>
            <a:r>
              <a:rPr lang="zh-TW" altLang="en-US" sz="2000" dirty="0" smtClean="0">
                <a:latin typeface="Noto Sans TC" panose="020B0200000000000000" pitchFamily="34" charset="-120"/>
                <a:ea typeface="Noto Sans TC" panose="020B0200000000000000" pitchFamily="34" charset="-120"/>
              </a:rPr>
              <a:t>提出第</a:t>
            </a:r>
            <a:r>
              <a:rPr lang="en-US" altLang="zh-TW" sz="2000" dirty="0">
                <a:latin typeface="Noto Sans TC" panose="020B0200000000000000" pitchFamily="34" charset="-120"/>
                <a:ea typeface="Noto Sans TC" panose="020B0200000000000000" pitchFamily="34" charset="-120"/>
              </a:rPr>
              <a:t>3</a:t>
            </a:r>
            <a:r>
              <a:rPr lang="zh-TW" altLang="en-US" sz="2000" dirty="0">
                <a:latin typeface="Noto Sans TC" panose="020B0200000000000000" pitchFamily="34" charset="-120"/>
                <a:ea typeface="Noto Sans TC" panose="020B0200000000000000" pitchFamily="34" charset="-120"/>
              </a:rPr>
              <a:t>次國家報告</a:t>
            </a:r>
            <a:endParaRPr lang="en-US" altLang="zh-TW" sz="2000" dirty="0">
              <a:latin typeface="Noto Sans TC" panose="020B0200000000000000" pitchFamily="34" charset="-120"/>
              <a:ea typeface="Noto Sans TC" panose="020B0200000000000000" pitchFamily="34" charset="-120"/>
            </a:endParaRPr>
          </a:p>
          <a:p>
            <a:pPr algn="ctr"/>
            <a:r>
              <a:rPr lang="en-US" altLang="zh-TW" sz="2000" dirty="0">
                <a:latin typeface="Noto Sans TC" panose="020B0200000000000000" pitchFamily="34" charset="-120"/>
                <a:ea typeface="Noto Sans TC" panose="020B0200000000000000" pitchFamily="34" charset="-120"/>
              </a:rPr>
              <a:t>(</a:t>
            </a:r>
            <a:r>
              <a:rPr lang="zh-TW" altLang="en-US" sz="2000" dirty="0">
                <a:latin typeface="Noto Sans TC" panose="020B0200000000000000" pitchFamily="34" charset="-120"/>
                <a:ea typeface="Noto Sans TC" panose="020B0200000000000000" pitchFamily="34" charset="-120"/>
              </a:rPr>
              <a:t>於民國</a:t>
            </a:r>
            <a:r>
              <a:rPr lang="en-US" altLang="zh-TW" sz="2000" dirty="0">
                <a:latin typeface="Noto Sans TC" panose="020B0200000000000000" pitchFamily="34" charset="-120"/>
                <a:ea typeface="Noto Sans TC" panose="020B0200000000000000" pitchFamily="34" charset="-120"/>
              </a:rPr>
              <a:t>107</a:t>
            </a:r>
            <a:r>
              <a:rPr lang="zh-TW" altLang="en-US" sz="2000" dirty="0">
                <a:latin typeface="Noto Sans TC" panose="020B0200000000000000" pitchFamily="34" charset="-120"/>
                <a:ea typeface="Noto Sans TC" panose="020B0200000000000000" pitchFamily="34" charset="-120"/>
              </a:rPr>
              <a:t>年</a:t>
            </a:r>
            <a:r>
              <a:rPr lang="en-US" altLang="zh-TW" sz="2000" dirty="0">
                <a:latin typeface="Noto Sans TC" panose="020B0200000000000000" pitchFamily="34" charset="-120"/>
                <a:ea typeface="Noto Sans TC" panose="020B0200000000000000" pitchFamily="34" charset="-120"/>
              </a:rPr>
              <a:t>7</a:t>
            </a:r>
            <a:r>
              <a:rPr lang="zh-TW" altLang="en-US" sz="2000" dirty="0">
                <a:latin typeface="Noto Sans TC" panose="020B0200000000000000" pitchFamily="34" charset="-120"/>
                <a:ea typeface="Noto Sans TC" panose="020B0200000000000000" pitchFamily="34" charset="-120"/>
              </a:rPr>
              <a:t>月舉行國際審查</a:t>
            </a:r>
            <a:r>
              <a:rPr lang="en-US" altLang="zh-TW" sz="2000" dirty="0">
                <a:latin typeface="Noto Sans TC" panose="020B0200000000000000" pitchFamily="34" charset="-120"/>
                <a:ea typeface="Noto Sans TC" panose="020B0200000000000000" pitchFamily="34" charset="-120"/>
              </a:rPr>
              <a:t>)</a:t>
            </a:r>
          </a:p>
          <a:p>
            <a:pPr algn="ctr"/>
            <a:r>
              <a:rPr lang="zh-TW" altLang="en-US" sz="2000" dirty="0">
                <a:latin typeface="Noto Sans TC" panose="020B0200000000000000" pitchFamily="34" charset="-120"/>
                <a:ea typeface="Noto Sans TC" panose="020B0200000000000000" pitchFamily="34" charset="-120"/>
              </a:rPr>
              <a:t>⬇</a:t>
            </a:r>
          </a:p>
          <a:p>
            <a:pPr algn="ctr"/>
            <a:r>
              <a:rPr lang="zh-TW" altLang="en-US" sz="2000" dirty="0">
                <a:solidFill>
                  <a:srgbClr val="FF0000"/>
                </a:solidFill>
                <a:latin typeface="Noto Sans TC" panose="020B0200000000000000" pitchFamily="34" charset="-120"/>
                <a:ea typeface="Noto Sans TC" panose="020B0200000000000000" pitchFamily="34" charset="-120"/>
              </a:rPr>
              <a:t>民國</a:t>
            </a:r>
            <a:r>
              <a:rPr lang="en-US" altLang="zh-TW" sz="2000" dirty="0">
                <a:solidFill>
                  <a:srgbClr val="FF0000"/>
                </a:solidFill>
                <a:latin typeface="Noto Sans TC" panose="020B0200000000000000" pitchFamily="34" charset="-120"/>
                <a:ea typeface="Noto Sans TC" panose="020B0200000000000000" pitchFamily="34" charset="-120"/>
              </a:rPr>
              <a:t>111</a:t>
            </a:r>
            <a:r>
              <a:rPr lang="zh-TW" altLang="en-US" sz="2000" dirty="0">
                <a:solidFill>
                  <a:srgbClr val="FF0000"/>
                </a:solidFill>
                <a:latin typeface="Noto Sans TC" panose="020B0200000000000000" pitchFamily="34" charset="-120"/>
                <a:ea typeface="Noto Sans TC" panose="020B0200000000000000" pitchFamily="34" charset="-120"/>
              </a:rPr>
              <a:t>年</a:t>
            </a:r>
            <a:endParaRPr lang="en-US" altLang="zh-TW" sz="2000" dirty="0">
              <a:solidFill>
                <a:srgbClr val="FF0000"/>
              </a:solidFill>
              <a:latin typeface="Noto Sans TC" panose="020B0200000000000000" pitchFamily="34" charset="-120"/>
              <a:ea typeface="Noto Sans TC" panose="020B0200000000000000" pitchFamily="34" charset="-120"/>
            </a:endParaRPr>
          </a:p>
          <a:p>
            <a:pPr algn="ctr"/>
            <a:r>
              <a:rPr lang="zh-TW" altLang="en-US" sz="2000" dirty="0">
                <a:latin typeface="Noto Sans TC" panose="020B0200000000000000" pitchFamily="34" charset="-120"/>
                <a:ea typeface="Noto Sans TC" panose="020B0200000000000000" pitchFamily="34" charset="-120"/>
              </a:rPr>
              <a:t>提出第</a:t>
            </a:r>
            <a:r>
              <a:rPr lang="en-US" altLang="zh-TW" sz="2000" dirty="0">
                <a:latin typeface="Noto Sans TC" panose="020B0200000000000000" pitchFamily="34" charset="-120"/>
                <a:ea typeface="Noto Sans TC" panose="020B0200000000000000" pitchFamily="34" charset="-120"/>
              </a:rPr>
              <a:t>4</a:t>
            </a:r>
            <a:r>
              <a:rPr lang="zh-TW" altLang="en-US" sz="2000" dirty="0">
                <a:latin typeface="Noto Sans TC" panose="020B0200000000000000" pitchFamily="34" charset="-120"/>
                <a:ea typeface="Noto Sans TC" panose="020B0200000000000000" pitchFamily="34" charset="-120"/>
              </a:rPr>
              <a:t>次國家報告</a:t>
            </a:r>
            <a:endParaRPr lang="en-US" altLang="zh-TW" sz="2000" dirty="0">
              <a:latin typeface="Noto Sans TC" panose="020B0200000000000000" pitchFamily="34" charset="-120"/>
              <a:ea typeface="Noto Sans TC" panose="020B0200000000000000" pitchFamily="34" charset="-120"/>
            </a:endParaRPr>
          </a:p>
          <a:p>
            <a:pPr algn="ctr"/>
            <a:r>
              <a:rPr lang="en-US" altLang="zh-TW" sz="2000" dirty="0">
                <a:latin typeface="Noto Sans TC" panose="020B0200000000000000" pitchFamily="34" charset="-120"/>
                <a:ea typeface="Noto Sans TC" panose="020B0200000000000000" pitchFamily="34" charset="-120"/>
              </a:rPr>
              <a:t>(</a:t>
            </a:r>
            <a:r>
              <a:rPr lang="zh-TW" altLang="en-US" sz="2000" dirty="0">
                <a:latin typeface="Noto Sans TC" panose="020B0200000000000000" pitchFamily="34" charset="-120"/>
                <a:ea typeface="Noto Sans TC" panose="020B0200000000000000" pitchFamily="34" charset="-120"/>
              </a:rPr>
              <a:t>於同年</a:t>
            </a:r>
            <a:r>
              <a:rPr lang="en-US" altLang="zh-TW" sz="2000" dirty="0">
                <a:latin typeface="Noto Sans TC" panose="020B0200000000000000" pitchFamily="34" charset="-120"/>
                <a:ea typeface="Noto Sans TC" panose="020B0200000000000000" pitchFamily="34" charset="-120"/>
              </a:rPr>
              <a:t>11</a:t>
            </a:r>
            <a:r>
              <a:rPr lang="zh-TW" altLang="en-US" sz="2000" dirty="0">
                <a:latin typeface="Noto Sans TC" panose="020B0200000000000000" pitchFamily="34" charset="-120"/>
                <a:ea typeface="Noto Sans TC" panose="020B0200000000000000" pitchFamily="34" charset="-120"/>
              </a:rPr>
              <a:t>月底至</a:t>
            </a:r>
            <a:r>
              <a:rPr lang="en-US" altLang="zh-TW" sz="2000" dirty="0">
                <a:latin typeface="Noto Sans TC" panose="020B0200000000000000" pitchFamily="34" charset="-120"/>
                <a:ea typeface="Noto Sans TC" panose="020B0200000000000000" pitchFamily="34" charset="-120"/>
              </a:rPr>
              <a:t>12</a:t>
            </a:r>
            <a:r>
              <a:rPr lang="zh-TW" altLang="en-US" sz="2000" dirty="0">
                <a:latin typeface="Noto Sans TC" panose="020B0200000000000000" pitchFamily="34" charset="-120"/>
                <a:ea typeface="Noto Sans TC" panose="020B0200000000000000" pitchFamily="34" charset="-120"/>
              </a:rPr>
              <a:t>月舉行國際審查</a:t>
            </a:r>
            <a:r>
              <a:rPr lang="en-US" altLang="zh-TW" sz="2000" dirty="0">
                <a:latin typeface="Noto Sans TC" panose="020B0200000000000000" pitchFamily="34" charset="-120"/>
                <a:ea typeface="Noto Sans TC" panose="020B0200000000000000" pitchFamily="34" charset="-120"/>
              </a:rPr>
              <a:t>)</a:t>
            </a:r>
            <a:endParaRPr lang="zh-TW" altLang="en-US" sz="2000" dirty="0">
              <a:latin typeface="Noto Sans TC" panose="020B0200000000000000" pitchFamily="34" charset="-120"/>
              <a:ea typeface="Noto Sans TC" panose="020B0200000000000000" pitchFamily="34" charset="-120"/>
            </a:endParaRPr>
          </a:p>
          <a:p>
            <a:pPr algn="ctr"/>
            <a:r>
              <a:rPr lang="zh-TW" altLang="en-US" sz="2000" dirty="0">
                <a:latin typeface="Noto Sans TC" panose="020B0200000000000000" pitchFamily="34" charset="-120"/>
                <a:ea typeface="Noto Sans TC" panose="020B0200000000000000" pitchFamily="34" charset="-120"/>
              </a:rPr>
              <a:t>⬇</a:t>
            </a:r>
            <a:endParaRPr lang="en-US" altLang="zh-TW" sz="2000" dirty="0">
              <a:latin typeface="Noto Sans TC" panose="020B0200000000000000" pitchFamily="34" charset="-120"/>
              <a:ea typeface="Noto Sans TC" panose="020B0200000000000000" pitchFamily="34" charset="-120"/>
            </a:endParaRPr>
          </a:p>
          <a:p>
            <a:pPr algn="ctr"/>
            <a:r>
              <a:rPr lang="zh-TW" altLang="en-US" sz="2000" dirty="0">
                <a:solidFill>
                  <a:srgbClr val="FF0000"/>
                </a:solidFill>
                <a:latin typeface="Noto Sans TC" panose="020B0200000000000000" pitchFamily="34" charset="-120"/>
                <a:ea typeface="Noto Sans TC" panose="020B0200000000000000" pitchFamily="34" charset="-120"/>
              </a:rPr>
              <a:t>第五次：預計民國</a:t>
            </a:r>
            <a:r>
              <a:rPr lang="en-US" altLang="zh-TW" sz="2000" dirty="0" smtClean="0">
                <a:solidFill>
                  <a:srgbClr val="FF0000"/>
                </a:solidFill>
                <a:latin typeface="Noto Sans TC" panose="020B0200000000000000" pitchFamily="34" charset="-120"/>
                <a:ea typeface="Noto Sans TC" panose="020B0200000000000000" pitchFamily="34" charset="-120"/>
              </a:rPr>
              <a:t>115</a:t>
            </a:r>
            <a:r>
              <a:rPr lang="zh-TW" altLang="en-US" sz="2000" dirty="0" smtClean="0">
                <a:solidFill>
                  <a:srgbClr val="FF0000"/>
                </a:solidFill>
                <a:latin typeface="Noto Sans TC" panose="020B0200000000000000" pitchFamily="34" charset="-120"/>
                <a:ea typeface="Noto Sans TC" panose="020B0200000000000000" pitchFamily="34" charset="-120"/>
              </a:rPr>
              <a:t>年</a:t>
            </a:r>
            <a:r>
              <a:rPr lang="zh-TW" altLang="en-US" sz="2000" dirty="0">
                <a:solidFill>
                  <a:srgbClr val="FF0000"/>
                </a:solidFill>
                <a:latin typeface="Noto Sans TC" panose="020B0200000000000000" pitchFamily="34" charset="-120"/>
                <a:ea typeface="Noto Sans TC" panose="020B0200000000000000" pitchFamily="34" charset="-120"/>
              </a:rPr>
              <a:t>完成</a:t>
            </a:r>
          </a:p>
        </p:txBody>
      </p:sp>
    </p:spTree>
    <p:extLst>
      <p:ext uri="{BB962C8B-B14F-4D97-AF65-F5344CB8AC3E}">
        <p14:creationId xmlns:p14="http://schemas.microsoft.com/office/powerpoint/2010/main" val="867604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31520" y="2766216"/>
            <a:ext cx="10735792" cy="1325563"/>
          </a:xfrm>
        </p:spPr>
        <p:txBody>
          <a:bodyPr>
            <a:normAutofit/>
          </a:bodyPr>
          <a:lstStyle/>
          <a:p>
            <a:r>
              <a:rPr lang="zh-TW" altLang="en-US" sz="6600" dirty="0"/>
              <a:t>七、</a:t>
            </a:r>
            <a:r>
              <a:rPr lang="en-US" altLang="zh-TW" sz="6600" dirty="0"/>
              <a:t>CEDAW</a:t>
            </a:r>
            <a:r>
              <a:rPr lang="zh-TW" altLang="en-US" sz="6600" dirty="0"/>
              <a:t>案例分析</a:t>
            </a:r>
          </a:p>
        </p:txBody>
      </p:sp>
    </p:spTree>
    <p:extLst>
      <p:ext uri="{BB962C8B-B14F-4D97-AF65-F5344CB8AC3E}">
        <p14:creationId xmlns:p14="http://schemas.microsoft.com/office/powerpoint/2010/main" val="23189628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838200" y="1382259"/>
            <a:ext cx="9924535" cy="616857"/>
          </a:xfrm>
        </p:spPr>
        <p:txBody>
          <a:bodyPr>
            <a:normAutofit/>
          </a:bodyPr>
          <a:lstStyle/>
          <a:p>
            <a:r>
              <a:rPr lang="zh-TW" altLang="en-US" sz="2000" dirty="0" smtClean="0">
                <a:solidFill>
                  <a:srgbClr val="FF0000"/>
                </a:solidFill>
              </a:rPr>
              <a:t>媒體語言塑造的</a:t>
            </a:r>
            <a:r>
              <a:rPr lang="zh-TW" altLang="en-US" sz="2000" dirty="0">
                <a:solidFill>
                  <a:srgbClr val="FF0000"/>
                </a:solidFill>
              </a:rPr>
              <a:t>性別刻板</a:t>
            </a:r>
            <a:r>
              <a:rPr lang="zh-TW" altLang="en-US" sz="2000" dirty="0" smtClean="0">
                <a:solidFill>
                  <a:srgbClr val="FF0000"/>
                </a:solidFill>
              </a:rPr>
              <a:t>印象</a:t>
            </a:r>
            <a:r>
              <a:rPr lang="en-US" altLang="zh-TW" sz="2000" dirty="0" smtClean="0">
                <a:solidFill>
                  <a:srgbClr val="FF0000"/>
                </a:solidFill>
              </a:rPr>
              <a:t>—</a:t>
            </a:r>
            <a:r>
              <a:rPr lang="zh-TW" altLang="en-US" sz="2000" dirty="0" smtClean="0">
                <a:solidFill>
                  <a:srgbClr val="FF0000"/>
                </a:solidFill>
              </a:rPr>
              <a:t>以女駕駛為例</a:t>
            </a:r>
            <a:endParaRPr lang="en-US" altLang="zh-TW" sz="2000" b="1" dirty="0" smtClean="0">
              <a:solidFill>
                <a:srgbClr val="FF0000"/>
              </a:solidFill>
            </a:endParaRPr>
          </a:p>
          <a:p>
            <a:pPr marL="0" indent="0">
              <a:buNone/>
            </a:pPr>
            <a:endParaRPr lang="zh-TW" altLang="en-US" sz="2000" dirty="0"/>
          </a:p>
        </p:txBody>
      </p:sp>
      <p:sp>
        <p:nvSpPr>
          <p:cNvPr id="5" name="標題 5"/>
          <p:cNvSpPr>
            <a:spLocks noGrp="1"/>
          </p:cNvSpPr>
          <p:nvPr>
            <p:ph type="title"/>
          </p:nvPr>
        </p:nvSpPr>
        <p:spPr>
          <a:xfrm>
            <a:off x="838200" y="194809"/>
            <a:ext cx="10515600" cy="1268232"/>
          </a:xfrm>
        </p:spPr>
        <p:txBody>
          <a:bodyPr/>
          <a:lstStyle/>
          <a:p>
            <a:r>
              <a:rPr lang="zh-TW" altLang="en-US" dirty="0"/>
              <a:t>七、</a:t>
            </a:r>
            <a:r>
              <a:rPr lang="en-US" altLang="zh-TW" dirty="0"/>
              <a:t>CEDAW</a:t>
            </a:r>
            <a:r>
              <a:rPr lang="zh-TW" altLang="en-US" dirty="0"/>
              <a:t>案例</a:t>
            </a:r>
            <a:r>
              <a:rPr lang="zh-TW" altLang="en-US" dirty="0" smtClean="0"/>
              <a:t>分析</a:t>
            </a:r>
            <a:r>
              <a:rPr lang="en-US" altLang="zh-TW" sz="3200" dirty="0">
                <a:solidFill>
                  <a:srgbClr val="FF0000"/>
                </a:solidFill>
              </a:rPr>
              <a:t>(CEDAW</a:t>
            </a:r>
            <a:r>
              <a:rPr lang="zh-TW" altLang="en-US" sz="3200" dirty="0">
                <a:solidFill>
                  <a:srgbClr val="FF0000"/>
                </a:solidFill>
              </a:rPr>
              <a:t>與業務</a:t>
            </a:r>
            <a:r>
              <a:rPr lang="en-US" altLang="zh-TW" sz="3200" dirty="0" smtClean="0">
                <a:solidFill>
                  <a:srgbClr val="FF0000"/>
                </a:solidFill>
              </a:rPr>
              <a:t>)</a:t>
            </a:r>
            <a:endParaRPr lang="en-US" altLang="zh-TW" dirty="0">
              <a:solidFill>
                <a:srgbClr val="FF0000"/>
              </a:solidFill>
            </a:endParaRPr>
          </a:p>
        </p:txBody>
      </p:sp>
      <p:sp>
        <p:nvSpPr>
          <p:cNvPr id="4" name="內容版面配置區 5"/>
          <p:cNvSpPr txBox="1">
            <a:spLocks/>
          </p:cNvSpPr>
          <p:nvPr/>
        </p:nvSpPr>
        <p:spPr>
          <a:xfrm>
            <a:off x="1165263" y="1759743"/>
            <a:ext cx="8848994" cy="478745"/>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Clr>
                <a:srgbClr val="317EE1"/>
              </a:buClr>
              <a:buFont typeface="Wingdings" pitchFamily="2" charset="2"/>
              <a:buChar char="u"/>
              <a:defRPr sz="2800" kern="1200">
                <a:solidFill>
                  <a:schemeClr val="tx1"/>
                </a:solidFill>
                <a:latin typeface="Noto Sans TC" panose="020B0500000000000000" pitchFamily="34" charset="-128"/>
                <a:ea typeface="Noto Sans TC" panose="020B0500000000000000" pitchFamily="34" charset="-128"/>
                <a:cs typeface="+mn-cs"/>
              </a:defRPr>
            </a:lvl1pPr>
            <a:lvl2pPr marL="685800" indent="-228600" algn="l" defTabSz="914400" rtl="0" eaLnBrk="1" latinLnBrk="0" hangingPunct="1">
              <a:lnSpc>
                <a:spcPct val="130000"/>
              </a:lnSpc>
              <a:spcBef>
                <a:spcPts val="500"/>
              </a:spcBef>
              <a:buClr>
                <a:srgbClr val="317EE1"/>
              </a:buClr>
              <a:buFont typeface="Arial" panose="020B0604020202020204" pitchFamily="34" charset="0"/>
              <a:buChar char="•"/>
              <a:defRPr sz="2400" kern="1200">
                <a:solidFill>
                  <a:schemeClr val="tx1"/>
                </a:solidFill>
                <a:latin typeface="Noto Sans TC" panose="020B0500000000000000" pitchFamily="34" charset="-128"/>
                <a:ea typeface="Noto Sans TC" panose="020B0500000000000000" pitchFamily="34" charset="-128"/>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TC" panose="020B0500000000000000" pitchFamily="34" charset="-128"/>
                <a:ea typeface="Noto Sans TC" panose="020B0500000000000000" pitchFamily="34" charset="-128"/>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Noto Sans TC" panose="020B0500000000000000" pitchFamily="34" charset="-128"/>
                <a:ea typeface="Noto Sans TC" panose="020B0500000000000000" pitchFamily="34" charset="-128"/>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Noto Sans TC" panose="020B0500000000000000" pitchFamily="34" charset="-128"/>
                <a:ea typeface="Noto Sans TC"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buFont typeface="Arial" panose="020B0604020202020204" pitchFamily="34" charset="0"/>
              <a:buChar char="•"/>
            </a:pPr>
            <a:r>
              <a:rPr lang="en-US" altLang="zh-TW" sz="1800" dirty="0" smtClean="0">
                <a:latin typeface="Noto Sans TC" panose="020B0200000000000000" pitchFamily="34" charset="-120"/>
                <a:ea typeface="Noto Sans TC" panose="020B0200000000000000" pitchFamily="34" charset="-120"/>
                <a:cs typeface="DejaVu Sans"/>
              </a:rPr>
              <a:t>2025</a:t>
            </a:r>
            <a:r>
              <a:rPr lang="zh-TW" altLang="en-US" sz="1800" dirty="0" smtClean="0">
                <a:latin typeface="Noto Sans TC" panose="020B0200000000000000" pitchFamily="34" charset="-120"/>
                <a:ea typeface="Noto Sans TC" panose="020B0200000000000000" pitchFamily="34" charset="-120"/>
                <a:cs typeface="DejaVu Sans"/>
              </a:rPr>
              <a:t>年</a:t>
            </a:r>
            <a:r>
              <a:rPr lang="en-US" altLang="zh-TW" sz="1800" dirty="0" smtClean="0">
                <a:latin typeface="Noto Sans TC" panose="020B0200000000000000" pitchFamily="34" charset="-120"/>
                <a:ea typeface="Noto Sans TC" panose="020B0200000000000000" pitchFamily="34" charset="-120"/>
                <a:cs typeface="DejaVu Sans"/>
              </a:rPr>
              <a:t>8</a:t>
            </a:r>
            <a:r>
              <a:rPr lang="zh-TW" altLang="en-US" sz="1800" dirty="0" smtClean="0">
                <a:latin typeface="Noto Sans TC" panose="020B0200000000000000" pitchFamily="34" charset="-120"/>
                <a:ea typeface="Noto Sans TC" panose="020B0200000000000000" pitchFamily="34" charset="-120"/>
                <a:cs typeface="DejaVu Sans"/>
              </a:rPr>
              <a:t>月</a:t>
            </a:r>
            <a:r>
              <a:rPr lang="en-US" altLang="zh-TW" sz="1800" dirty="0" smtClean="0">
                <a:latin typeface="Noto Sans TC" panose="020B0200000000000000" pitchFamily="34" charset="-120"/>
                <a:ea typeface="Noto Sans TC" panose="020B0200000000000000" pitchFamily="34" charset="-120"/>
                <a:cs typeface="DejaVu Sans"/>
              </a:rPr>
              <a:t>31</a:t>
            </a:r>
            <a:r>
              <a:rPr lang="zh-TW" altLang="en-US" sz="1800" dirty="0" smtClean="0">
                <a:latin typeface="Noto Sans TC" panose="020B0200000000000000" pitchFamily="34" charset="-120"/>
                <a:ea typeface="Noto Sans TC" panose="020B0200000000000000" pitchFamily="34" charset="-120"/>
                <a:cs typeface="DejaVu Sans"/>
              </a:rPr>
              <a:t>日發生</a:t>
            </a:r>
            <a:r>
              <a:rPr lang="zh-TW" altLang="en-US" sz="1800" dirty="0" smtClean="0">
                <a:latin typeface="Noto Sans TC" panose="020B0200000000000000" pitchFamily="34" charset="-120"/>
                <a:ea typeface="Noto Sans TC" panose="020B0200000000000000" pitchFamily="34" charset="-120"/>
              </a:rPr>
              <a:t>女駕駛在國道內線徒手</a:t>
            </a:r>
            <a:r>
              <a:rPr lang="zh-TW" altLang="en-US" sz="1800" dirty="0">
                <a:latin typeface="Noto Sans TC" panose="020B0200000000000000" pitchFamily="34" charset="-120"/>
                <a:ea typeface="Noto Sans TC" panose="020B0200000000000000" pitchFamily="34" charset="-120"/>
              </a:rPr>
              <a:t>推故障</a:t>
            </a:r>
            <a:r>
              <a:rPr lang="zh-TW" altLang="en-US" sz="1800" dirty="0" smtClean="0">
                <a:latin typeface="Noto Sans TC" panose="020B0200000000000000" pitchFamily="34" charset="-120"/>
                <a:ea typeface="Noto Sans TC" panose="020B0200000000000000" pitchFamily="34" charset="-120"/>
              </a:rPr>
              <a:t>賓士一案，新聞內容如下：</a:t>
            </a:r>
            <a:endParaRPr lang="zh-TW" altLang="en-US" sz="1800" dirty="0">
              <a:latin typeface="Noto Sans TC" panose="020B0200000000000000" pitchFamily="34" charset="-120"/>
              <a:ea typeface="Noto Sans TC" panose="020B0200000000000000" pitchFamily="34" charset="-120"/>
            </a:endParaRPr>
          </a:p>
          <a:p>
            <a:pPr marL="0" lvl="0" indent="0" algn="just">
              <a:lnSpc>
                <a:spcPct val="200000"/>
              </a:lnSpc>
              <a:spcBef>
                <a:spcPct val="0"/>
              </a:spcBef>
              <a:buClrTx/>
              <a:buNone/>
            </a:pPr>
            <a:endParaRPr lang="en-US" altLang="zh-TW" sz="2000" b="1" dirty="0" smtClean="0"/>
          </a:p>
          <a:p>
            <a:pPr marL="0" indent="0">
              <a:buFont typeface="Wingdings" pitchFamily="2" charset="2"/>
              <a:buNone/>
            </a:pPr>
            <a:endParaRPr lang="zh-TW" altLang="en-US" sz="2000" dirty="0"/>
          </a:p>
        </p:txBody>
      </p:sp>
      <p:sp>
        <p:nvSpPr>
          <p:cNvPr id="7" name="矩形 6"/>
          <p:cNvSpPr/>
          <p:nvPr/>
        </p:nvSpPr>
        <p:spPr>
          <a:xfrm>
            <a:off x="1418897" y="2164966"/>
            <a:ext cx="9762008" cy="3801041"/>
          </a:xfrm>
          <a:prstGeom prst="rect">
            <a:avLst/>
          </a:prstGeom>
          <a:solidFill>
            <a:srgbClr val="FFFF99"/>
          </a:solidFill>
          <a:ln w="38100">
            <a:solidFill>
              <a:schemeClr val="tx1"/>
            </a:solidFill>
            <a:prstDash val="sysDot"/>
          </a:ln>
        </p:spPr>
        <p:txBody>
          <a:bodyPr wrap="square">
            <a:spAutoFit/>
          </a:bodyPr>
          <a:lstStyle/>
          <a:p>
            <a:pPr algn="ctr"/>
            <a:r>
              <a:rPr lang="zh-TW" altLang="en-US" sz="2000" dirty="0" smtClean="0">
                <a:solidFill>
                  <a:srgbClr val="FF0000"/>
                </a:solidFill>
                <a:latin typeface="Noto Sans TC" panose="020B0200000000000000" pitchFamily="34" charset="-120"/>
                <a:ea typeface="Noto Sans TC" panose="020B0200000000000000" pitchFamily="34" charset="-120"/>
              </a:rPr>
              <a:t>國道</a:t>
            </a:r>
            <a:r>
              <a:rPr lang="zh-TW" altLang="en-US" sz="2000" dirty="0">
                <a:solidFill>
                  <a:srgbClr val="FF0000"/>
                </a:solidFill>
                <a:latin typeface="Noto Sans TC" panose="020B0200000000000000" pitchFamily="34" charset="-120"/>
                <a:ea typeface="Noto Sans TC" panose="020B0200000000000000" pitchFamily="34" charset="-120"/>
              </a:rPr>
              <a:t>拋錨</a:t>
            </a:r>
            <a:r>
              <a:rPr lang="en-US" altLang="zh-TW" sz="2000" dirty="0">
                <a:solidFill>
                  <a:srgbClr val="FF0000"/>
                </a:solidFill>
                <a:latin typeface="Noto Sans TC" panose="020B0200000000000000" pitchFamily="34" charset="-120"/>
                <a:ea typeface="Noto Sans TC" panose="020B0200000000000000" pitchFamily="34" charset="-120"/>
              </a:rPr>
              <a:t>! </a:t>
            </a:r>
            <a:r>
              <a:rPr lang="zh-TW" altLang="en-US" sz="2000" dirty="0">
                <a:solidFill>
                  <a:srgbClr val="FF0000"/>
                </a:solidFill>
                <a:latin typeface="Noto Sans TC" panose="020B0200000000000000" pitchFamily="34" charset="-120"/>
                <a:ea typeface="Noto Sans TC" panose="020B0200000000000000" pitchFamily="34" charset="-120"/>
              </a:rPr>
              <a:t>女駕駛化身</a:t>
            </a:r>
            <a:r>
              <a:rPr lang="en-US" altLang="zh-TW" sz="2000" dirty="0">
                <a:solidFill>
                  <a:srgbClr val="FF0000"/>
                </a:solidFill>
                <a:latin typeface="Noto Sans TC" panose="020B0200000000000000" pitchFamily="34" charset="-120"/>
                <a:ea typeface="Noto Sans TC" panose="020B0200000000000000" pitchFamily="34" charset="-120"/>
              </a:rPr>
              <a:t>"</a:t>
            </a:r>
            <a:r>
              <a:rPr lang="zh-TW" altLang="en-US" sz="2000" dirty="0">
                <a:solidFill>
                  <a:srgbClr val="FF0000"/>
                </a:solidFill>
                <a:latin typeface="Noto Sans TC" panose="020B0200000000000000" pitchFamily="34" charset="-120"/>
                <a:ea typeface="Noto Sans TC" panose="020B0200000000000000" pitchFamily="34" charset="-120"/>
              </a:rPr>
              <a:t>神力女超人</a:t>
            </a:r>
            <a:r>
              <a:rPr lang="en-US" altLang="zh-TW" sz="2000" dirty="0">
                <a:solidFill>
                  <a:srgbClr val="FF0000"/>
                </a:solidFill>
                <a:latin typeface="Noto Sans TC" panose="020B0200000000000000" pitchFamily="34" charset="-120"/>
                <a:ea typeface="Noto Sans TC" panose="020B0200000000000000" pitchFamily="34" charset="-120"/>
              </a:rPr>
              <a:t>" </a:t>
            </a:r>
            <a:r>
              <a:rPr lang="zh-TW" altLang="en-US" sz="2000" dirty="0">
                <a:solidFill>
                  <a:srgbClr val="FF0000"/>
                </a:solidFill>
                <a:latin typeface="Noto Sans TC" panose="020B0200000000000000" pitchFamily="34" charset="-120"/>
                <a:ea typeface="Noto Sans TC" panose="020B0200000000000000" pitchFamily="34" charset="-120"/>
              </a:rPr>
              <a:t>獨自推車</a:t>
            </a:r>
            <a:r>
              <a:rPr lang="zh-TW" altLang="en-US" sz="2000" dirty="0" smtClean="0">
                <a:solidFill>
                  <a:srgbClr val="FF0000"/>
                </a:solidFill>
                <a:latin typeface="Noto Sans TC" panose="020B0200000000000000" pitchFamily="34" charset="-120"/>
                <a:ea typeface="Noto Sans TC" panose="020B0200000000000000" pitchFamily="34" charset="-120"/>
              </a:rPr>
              <a:t>險象環生</a:t>
            </a:r>
            <a:endParaRPr lang="en-US" altLang="zh-TW" sz="2000" dirty="0" smtClean="0">
              <a:solidFill>
                <a:srgbClr val="FF0000"/>
              </a:solidFill>
              <a:latin typeface="Noto Sans TC" panose="020B0200000000000000" pitchFamily="34" charset="-120"/>
              <a:ea typeface="Noto Sans TC" panose="020B0200000000000000" pitchFamily="34" charset="-120"/>
            </a:endParaRPr>
          </a:p>
          <a:p>
            <a:pPr>
              <a:lnSpc>
                <a:spcPct val="150000"/>
              </a:lnSpc>
            </a:pPr>
            <a:r>
              <a:rPr lang="zh-TW" altLang="en-US" sz="1700" dirty="0" smtClean="0">
                <a:latin typeface="Noto Sans TC" panose="020B0200000000000000" pitchFamily="34" charset="-120"/>
                <a:ea typeface="Noto Sans TC" panose="020B0200000000000000" pitchFamily="34" charset="-120"/>
              </a:rPr>
              <a:t>       「有</a:t>
            </a:r>
            <a:r>
              <a:rPr lang="zh-TW" altLang="en-US" sz="1700" dirty="0">
                <a:latin typeface="Noto Sans TC" panose="020B0200000000000000" pitchFamily="34" charset="-120"/>
                <a:ea typeface="Noto Sans TC" panose="020B0200000000000000" pitchFamily="34" charset="-120"/>
              </a:rPr>
              <a:t>民眾拍下車子在國道內側拋錨，女駕駛居然當起神力女超人，想獨自推車，結果使盡洪荒之力，車子也滑動幾公尺。民眾看到畫面都直呼誇張，一台汽車大約</a:t>
            </a:r>
            <a:r>
              <a:rPr lang="en-US" altLang="zh-TW" sz="1700" dirty="0">
                <a:latin typeface="Noto Sans TC" panose="020B0200000000000000" pitchFamily="34" charset="-120"/>
                <a:ea typeface="Noto Sans TC" panose="020B0200000000000000" pitchFamily="34" charset="-120"/>
              </a:rPr>
              <a:t>1.6</a:t>
            </a:r>
            <a:r>
              <a:rPr lang="zh-TW" altLang="en-US" sz="1700" dirty="0">
                <a:latin typeface="Noto Sans TC" panose="020B0200000000000000" pitchFamily="34" charset="-120"/>
                <a:ea typeface="Noto Sans TC" panose="020B0200000000000000" pitchFamily="34" charset="-120"/>
              </a:rPr>
              <a:t>噸重，就連大男生都不容易推動，而且女子在高速公路車流中推車，其實相當危險，萬一其他車輛剎車不及，就可能釀成悲劇</a:t>
            </a:r>
            <a:r>
              <a:rPr lang="zh-TW" altLang="en-US" sz="1700" dirty="0" smtClean="0">
                <a:latin typeface="Noto Sans TC" panose="020B0200000000000000" pitchFamily="34" charset="-120"/>
                <a:ea typeface="Noto Sans TC" panose="020B0200000000000000" pitchFamily="34" charset="-120"/>
              </a:rPr>
              <a:t>。」</a:t>
            </a:r>
            <a:endParaRPr lang="en-US" altLang="zh-TW" sz="1700" dirty="0" smtClean="0">
              <a:latin typeface="Noto Sans TC" panose="020B0200000000000000" pitchFamily="34" charset="-120"/>
              <a:ea typeface="Noto Sans TC" panose="020B0200000000000000" pitchFamily="34" charset="-120"/>
            </a:endParaRPr>
          </a:p>
          <a:p>
            <a:pPr>
              <a:lnSpc>
                <a:spcPct val="150000"/>
              </a:lnSpc>
            </a:pPr>
            <a:r>
              <a:rPr lang="zh-TW" altLang="en-US" sz="1700" dirty="0" smtClean="0">
                <a:latin typeface="Noto Sans TC" panose="020B0200000000000000" pitchFamily="34" charset="-120"/>
                <a:ea typeface="Noto Sans TC" panose="020B0200000000000000" pitchFamily="34" charset="-120"/>
              </a:rPr>
              <a:t>       「白色</a:t>
            </a:r>
            <a:r>
              <a:rPr lang="zh-TW" altLang="en-US" sz="1700" dirty="0">
                <a:latin typeface="Noto Sans TC" panose="020B0200000000000000" pitchFamily="34" charset="-120"/>
                <a:ea typeface="Noto Sans TC" panose="020B0200000000000000" pitchFamily="34" charset="-120"/>
              </a:rPr>
              <a:t>汽車疑似拋錨在國道內側車道，只見車後女子拼命想推車，各種姿勢全都出籠</a:t>
            </a:r>
            <a:r>
              <a:rPr lang="zh-TW" altLang="en-US" sz="1700" dirty="0" smtClean="0">
                <a:latin typeface="Noto Sans TC" panose="020B0200000000000000" pitchFamily="34" charset="-120"/>
                <a:ea typeface="Noto Sans TC" panose="020B0200000000000000" pitchFamily="34" charset="-120"/>
              </a:rPr>
              <a:t>。民眾</a:t>
            </a:r>
            <a:r>
              <a:rPr lang="zh-TW" altLang="en-US" sz="1700" dirty="0">
                <a:latin typeface="Noto Sans TC" panose="020B0200000000000000" pitchFamily="34" charset="-120"/>
                <a:ea typeface="Noto Sans TC" panose="020B0200000000000000" pitchFamily="34" charset="-120"/>
              </a:rPr>
              <a:t>在國道拍下畫面，女子在車子後方跨出弓箭步，使盡洪荒之力，想當神力女超人，但車子只有稍微往前滑動了幾公尺。民眾看到畫面，都直呼一個弱小女子怎麼可能推得動。就連體型高大的男子都推的氣喘吁吁。這台汽車大約</a:t>
            </a:r>
            <a:r>
              <a:rPr lang="en-US" altLang="zh-TW" sz="1700" dirty="0">
                <a:latin typeface="Noto Sans TC" panose="020B0200000000000000" pitchFamily="34" charset="-120"/>
                <a:ea typeface="Noto Sans TC" panose="020B0200000000000000" pitchFamily="34" charset="-120"/>
              </a:rPr>
              <a:t>1.6</a:t>
            </a:r>
            <a:r>
              <a:rPr lang="zh-TW" altLang="en-US" sz="1700" dirty="0">
                <a:latin typeface="Noto Sans TC" panose="020B0200000000000000" pitchFamily="34" charset="-120"/>
                <a:ea typeface="Noto Sans TC" panose="020B0200000000000000" pitchFamily="34" charset="-120"/>
              </a:rPr>
              <a:t>噸重，我們找來類似的車型，放了空檔。記者實際親測，拼命使盡吃奶力氣，還是沒辦法推動，派出兩個女生齊心合力，才終於順利推動車子</a:t>
            </a:r>
            <a:r>
              <a:rPr lang="zh-TW" altLang="en-US" sz="1700" dirty="0" smtClean="0">
                <a:latin typeface="Noto Sans TC" panose="020B0200000000000000" pitchFamily="34" charset="-120"/>
                <a:ea typeface="Noto Sans TC" panose="020B0200000000000000" pitchFamily="34" charset="-120"/>
              </a:rPr>
              <a:t>。」</a:t>
            </a:r>
            <a:endParaRPr lang="zh-TW" altLang="en-US" sz="1700" dirty="0">
              <a:latin typeface="Noto Sans TC" panose="020B0200000000000000" pitchFamily="34" charset="-120"/>
              <a:ea typeface="Noto Sans TC" panose="020B0200000000000000" pitchFamily="34" charset="-120"/>
            </a:endParaRPr>
          </a:p>
          <a:p>
            <a:r>
              <a:rPr lang="zh-TW" altLang="en-US" sz="1700" dirty="0" smtClean="0">
                <a:latin typeface="Noto Sans TC" panose="020B0200000000000000" pitchFamily="34" charset="-120"/>
                <a:ea typeface="Noto Sans TC" panose="020B0200000000000000" pitchFamily="34" charset="-120"/>
              </a:rPr>
              <a:t>       </a:t>
            </a:r>
            <a:endParaRPr lang="zh-TW" altLang="en-US" dirty="0"/>
          </a:p>
        </p:txBody>
      </p:sp>
      <p:pic>
        <p:nvPicPr>
          <p:cNvPr id="9" name="圖片 8"/>
          <p:cNvPicPr>
            <a:picLocks noChangeAspect="1"/>
          </p:cNvPicPr>
          <p:nvPr/>
        </p:nvPicPr>
        <p:blipFill rotWithShape="1">
          <a:blip r:embed="rId2">
            <a:extLst>
              <a:ext uri="{28A0092B-C50C-407E-A947-70E740481C1C}">
                <a14:useLocalDpi xmlns:a14="http://schemas.microsoft.com/office/drawing/2010/main" val="0"/>
              </a:ext>
            </a:extLst>
          </a:blip>
          <a:srcRect l="24273" t="24552" r="22025" b="20275"/>
          <a:stretch/>
        </p:blipFill>
        <p:spPr>
          <a:xfrm>
            <a:off x="10482800" y="1380116"/>
            <a:ext cx="1024811" cy="701925"/>
          </a:xfrm>
          <a:prstGeom prst="rect">
            <a:avLst/>
          </a:prstGeom>
        </p:spPr>
      </p:pic>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l="6314" t="15242" r="5610" b="19682"/>
          <a:stretch/>
        </p:blipFill>
        <p:spPr>
          <a:xfrm>
            <a:off x="250863" y="5378755"/>
            <a:ext cx="914400" cy="791020"/>
          </a:xfrm>
          <a:prstGeom prst="rect">
            <a:avLst/>
          </a:prstGeom>
        </p:spPr>
      </p:pic>
    </p:spTree>
    <p:extLst>
      <p:ext uri="{BB962C8B-B14F-4D97-AF65-F5344CB8AC3E}">
        <p14:creationId xmlns:p14="http://schemas.microsoft.com/office/powerpoint/2010/main" val="42861583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838200" y="1509484"/>
            <a:ext cx="9924535" cy="616857"/>
          </a:xfrm>
        </p:spPr>
        <p:txBody>
          <a:bodyPr>
            <a:normAutofit/>
          </a:bodyPr>
          <a:lstStyle/>
          <a:p>
            <a:r>
              <a:rPr lang="zh-TW" altLang="en-US" sz="2000" dirty="0" smtClean="0">
                <a:solidFill>
                  <a:srgbClr val="FF0000"/>
                </a:solidFill>
              </a:rPr>
              <a:t>媒體語言塑造的</a:t>
            </a:r>
            <a:r>
              <a:rPr lang="zh-TW" altLang="en-US" sz="2000" dirty="0">
                <a:solidFill>
                  <a:srgbClr val="FF0000"/>
                </a:solidFill>
              </a:rPr>
              <a:t>性別刻板</a:t>
            </a:r>
            <a:r>
              <a:rPr lang="zh-TW" altLang="en-US" sz="2000" dirty="0" smtClean="0">
                <a:solidFill>
                  <a:srgbClr val="FF0000"/>
                </a:solidFill>
              </a:rPr>
              <a:t>印象</a:t>
            </a:r>
            <a:r>
              <a:rPr lang="en-US" altLang="zh-TW" sz="2000" dirty="0" smtClean="0">
                <a:solidFill>
                  <a:srgbClr val="FF0000"/>
                </a:solidFill>
              </a:rPr>
              <a:t>—</a:t>
            </a:r>
            <a:r>
              <a:rPr lang="zh-TW" altLang="en-US" sz="2000" dirty="0" smtClean="0">
                <a:solidFill>
                  <a:srgbClr val="FF0000"/>
                </a:solidFill>
              </a:rPr>
              <a:t>以女駕駛為例</a:t>
            </a:r>
            <a:endParaRPr lang="en-US" altLang="zh-TW" sz="2000" b="1" dirty="0" smtClean="0">
              <a:solidFill>
                <a:srgbClr val="FF0000"/>
              </a:solidFill>
            </a:endParaRPr>
          </a:p>
          <a:p>
            <a:pPr marL="0" indent="0">
              <a:buNone/>
            </a:pPr>
            <a:endParaRPr lang="zh-TW" altLang="en-US" sz="2000" dirty="0"/>
          </a:p>
        </p:txBody>
      </p:sp>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a:t>
            </a:r>
            <a:r>
              <a:rPr lang="zh-TW" altLang="en-US" dirty="0" smtClean="0"/>
              <a:t>分析</a:t>
            </a:r>
            <a:r>
              <a:rPr lang="en-US" altLang="zh-TW" sz="3200" dirty="0">
                <a:solidFill>
                  <a:srgbClr val="FF0000"/>
                </a:solidFill>
              </a:rPr>
              <a:t>(CEDAW</a:t>
            </a:r>
            <a:r>
              <a:rPr lang="zh-TW" altLang="en-US" sz="3200" dirty="0">
                <a:solidFill>
                  <a:srgbClr val="FF0000"/>
                </a:solidFill>
              </a:rPr>
              <a:t>與業務</a:t>
            </a:r>
            <a:r>
              <a:rPr lang="en-US" altLang="zh-TW" sz="3200" dirty="0" smtClean="0">
                <a:solidFill>
                  <a:srgbClr val="FF0000"/>
                </a:solidFill>
              </a:rPr>
              <a:t>)</a:t>
            </a:r>
            <a:endParaRPr lang="en-US" altLang="zh-TW" dirty="0">
              <a:solidFill>
                <a:srgbClr val="FF0000"/>
              </a:solidFill>
            </a:endParaRPr>
          </a:p>
        </p:txBody>
      </p:sp>
      <p:sp>
        <p:nvSpPr>
          <p:cNvPr id="7" name="矩形 6"/>
          <p:cNvSpPr/>
          <p:nvPr/>
        </p:nvSpPr>
        <p:spPr>
          <a:xfrm>
            <a:off x="1437816" y="2126341"/>
            <a:ext cx="9591740" cy="2985433"/>
          </a:xfrm>
          <a:prstGeom prst="rect">
            <a:avLst/>
          </a:prstGeom>
          <a:solidFill>
            <a:srgbClr val="FFFF99"/>
          </a:solidFill>
          <a:ln w="38100">
            <a:solidFill>
              <a:schemeClr val="tx1"/>
            </a:solidFill>
            <a:prstDash val="sysDot"/>
          </a:ln>
        </p:spPr>
        <p:txBody>
          <a:bodyPr wrap="square">
            <a:spAutoFit/>
          </a:bodyPr>
          <a:lstStyle/>
          <a:p>
            <a:r>
              <a:rPr lang="zh-TW" altLang="en-US" sz="1700" dirty="0" smtClean="0">
                <a:latin typeface="Noto Sans TC" panose="020B0200000000000000" pitchFamily="34" charset="-120"/>
                <a:ea typeface="Noto Sans TC" panose="020B0200000000000000" pitchFamily="34" charset="-120"/>
              </a:rPr>
              <a:t>       「一台</a:t>
            </a:r>
            <a:r>
              <a:rPr lang="zh-TW" altLang="en-US" sz="1700" dirty="0">
                <a:latin typeface="Noto Sans TC" panose="020B0200000000000000" pitchFamily="34" charset="-120"/>
                <a:ea typeface="Noto Sans TC" panose="020B0200000000000000" pitchFamily="34" charset="-120"/>
              </a:rPr>
              <a:t>汽車大約１．６噸重，就連體型高大的男子都推的氣喘吁吁</a:t>
            </a:r>
            <a:r>
              <a:rPr lang="zh-TW" altLang="en-US" sz="1700" dirty="0" smtClean="0">
                <a:latin typeface="Noto Sans TC" panose="020B0200000000000000" pitchFamily="34" charset="-120"/>
                <a:ea typeface="Noto Sans TC" panose="020B0200000000000000" pitchFamily="34" charset="-120"/>
              </a:rPr>
              <a:t>。」</a:t>
            </a:r>
            <a:endParaRPr lang="en-US" altLang="zh-TW" sz="1700" dirty="0" smtClean="0">
              <a:latin typeface="Noto Sans TC" panose="020B0200000000000000" pitchFamily="34" charset="-120"/>
              <a:ea typeface="Noto Sans TC" panose="020B0200000000000000" pitchFamily="34" charset="-120"/>
            </a:endParaRPr>
          </a:p>
          <a:p>
            <a:pPr>
              <a:lnSpc>
                <a:spcPct val="150000"/>
              </a:lnSpc>
            </a:pPr>
            <a:r>
              <a:rPr lang="zh-TW" altLang="en-US" sz="1700" dirty="0" smtClean="0">
                <a:latin typeface="Noto Sans TC" panose="020B0200000000000000" pitchFamily="34" charset="-120"/>
                <a:ea typeface="Noto Sans TC" panose="020B0200000000000000" pitchFamily="34" charset="-120"/>
              </a:rPr>
              <a:t>       「車商業者表示</a:t>
            </a:r>
            <a:r>
              <a:rPr lang="zh-TW" altLang="en-US" sz="1700" dirty="0">
                <a:latin typeface="Noto Sans TC" panose="020B0200000000000000" pitchFamily="34" charset="-120"/>
                <a:ea typeface="Noto Sans TC" panose="020B0200000000000000" pitchFamily="34" charset="-120"/>
              </a:rPr>
              <a:t>，如果不打</a:t>
            </a:r>
            <a:r>
              <a:rPr lang="en-US" altLang="zh-TW" sz="1700" dirty="0">
                <a:latin typeface="Noto Sans TC" panose="020B0200000000000000" pitchFamily="34" charset="-120"/>
                <a:ea typeface="Noto Sans TC" panose="020B0200000000000000" pitchFamily="34" charset="-120"/>
              </a:rPr>
              <a:t>N</a:t>
            </a:r>
            <a:r>
              <a:rPr lang="zh-TW" altLang="en-US" sz="1700" dirty="0">
                <a:latin typeface="Noto Sans TC" panose="020B0200000000000000" pitchFamily="34" charset="-120"/>
                <a:ea typeface="Noto Sans TC" panose="020B0200000000000000" pitchFamily="34" charset="-120"/>
              </a:rPr>
              <a:t>檔的情況下，強力去推的話會造成變速箱，或者一些齒輪傳動軸造成損害。姑且不論多大力氣才能推車，一般來說在國道上拋錨，女子這樣的推車行為其實相當危險，也是錯誤示範。國道警察說，若車輛無法滑離車道時，應顯示危險警示燈，並於後方一百公尺以上擺放故障標誌，人員應盡速下車，至護欄外或安全處所待援。國道上車潮洶湧，一個不小心可能就釀成悲劇。提醒民眾，車子在國道拋錨千萬不要貿然推車，應該在保護自身安全的前提下，尋求專業協助</a:t>
            </a:r>
            <a:r>
              <a:rPr lang="zh-TW" altLang="en-US" sz="1700" dirty="0" smtClean="0">
                <a:latin typeface="Noto Sans TC" panose="020B0200000000000000" pitchFamily="34" charset="-120"/>
                <a:ea typeface="Noto Sans TC" panose="020B0200000000000000" pitchFamily="34" charset="-120"/>
              </a:rPr>
              <a:t>。」</a:t>
            </a:r>
            <a:endParaRPr lang="zh-TW" altLang="en-US" sz="1700" dirty="0">
              <a:latin typeface="Noto Sans TC" panose="020B0200000000000000" pitchFamily="34" charset="-120"/>
              <a:ea typeface="Noto Sans TC" panose="020B0200000000000000" pitchFamily="34" charset="-120"/>
            </a:endParaRPr>
          </a:p>
          <a:p>
            <a:endParaRPr lang="zh-TW" altLang="en-US" dirty="0"/>
          </a:p>
        </p:txBody>
      </p:sp>
      <p:pic>
        <p:nvPicPr>
          <p:cNvPr id="8" name="圖片 7"/>
          <p:cNvPicPr>
            <a:picLocks noChangeAspect="1"/>
          </p:cNvPicPr>
          <p:nvPr/>
        </p:nvPicPr>
        <p:blipFill rotWithShape="1">
          <a:blip r:embed="rId2">
            <a:extLst>
              <a:ext uri="{28A0092B-C50C-407E-A947-70E740481C1C}">
                <a14:useLocalDpi xmlns:a14="http://schemas.microsoft.com/office/drawing/2010/main" val="0"/>
              </a:ext>
            </a:extLst>
          </a:blip>
          <a:srcRect l="24273" t="24552" r="22025" b="20275"/>
          <a:stretch/>
        </p:blipFill>
        <p:spPr>
          <a:xfrm>
            <a:off x="10301862" y="1188009"/>
            <a:ext cx="1051938" cy="720505"/>
          </a:xfrm>
          <a:prstGeom prst="rect">
            <a:avLst/>
          </a:prstGeom>
        </p:spPr>
      </p:pic>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l="6314" t="15242" r="5610" b="19682"/>
          <a:stretch/>
        </p:blipFill>
        <p:spPr>
          <a:xfrm>
            <a:off x="465461" y="4338324"/>
            <a:ext cx="914400" cy="791020"/>
          </a:xfrm>
          <a:prstGeom prst="rect">
            <a:avLst/>
          </a:prstGeom>
        </p:spPr>
      </p:pic>
    </p:spTree>
    <p:extLst>
      <p:ext uri="{BB962C8B-B14F-4D97-AF65-F5344CB8AC3E}">
        <p14:creationId xmlns:p14="http://schemas.microsoft.com/office/powerpoint/2010/main" val="2823860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7" name="內容版面配置區 2"/>
          <p:cNvSpPr txBox="1">
            <a:spLocks/>
          </p:cNvSpPr>
          <p:nvPr/>
        </p:nvSpPr>
        <p:spPr>
          <a:xfrm>
            <a:off x="1488266" y="2456888"/>
            <a:ext cx="9274469" cy="2629688"/>
          </a:xfrm>
          <a:prstGeom prst="rect">
            <a:avLst/>
          </a:prstGeom>
          <a:solidFill>
            <a:srgbClr val="EDFFB9"/>
          </a:solidFill>
          <a:ln w="38100">
            <a:solidFill>
              <a:schemeClr val="tx1"/>
            </a:solid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50000"/>
              </a:lnSpc>
              <a:defRPr/>
            </a:pPr>
            <a:r>
              <a:rPr lang="zh-TW" altLang="en-US" sz="2000" dirty="0" smtClean="0">
                <a:latin typeface="Noto Sans TC" panose="020B0200000000000000" pitchFamily="34" charset="-120"/>
                <a:ea typeface="Noto Sans TC" panose="020B0200000000000000" pitchFamily="34" charset="-120"/>
              </a:rPr>
              <a:t>     </a:t>
            </a:r>
            <a:r>
              <a:rPr lang="zh-TW" altLang="en-US" sz="1700" dirty="0" smtClean="0">
                <a:latin typeface="Noto Sans TC" panose="020B0200000000000000" pitchFamily="34" charset="-120"/>
                <a:ea typeface="Noto Sans TC" panose="020B0200000000000000" pitchFamily="34" charset="-120"/>
              </a:rPr>
              <a:t>    新聞</a:t>
            </a:r>
            <a:r>
              <a:rPr lang="zh-TW" altLang="en-US" sz="1700" dirty="0">
                <a:latin typeface="Noto Sans TC" panose="020B0200000000000000" pitchFamily="34" charset="-120"/>
                <a:ea typeface="Noto Sans TC" panose="020B0200000000000000" pitchFamily="34" charset="-120"/>
              </a:rPr>
              <a:t>內容</a:t>
            </a:r>
            <a:r>
              <a:rPr lang="zh-TW" altLang="en-US" sz="1700" dirty="0" smtClean="0">
                <a:latin typeface="Noto Sans TC" panose="020B0200000000000000" pitchFamily="34" charset="-120"/>
                <a:ea typeface="Noto Sans TC" panose="020B0200000000000000" pitchFamily="34" charset="-120"/>
              </a:rPr>
              <a:t>除說明</a:t>
            </a:r>
            <a:r>
              <a:rPr lang="zh-TW" altLang="en-US" sz="1700" dirty="0">
                <a:latin typeface="Noto Sans TC" panose="020B0200000000000000" pitchFamily="34" charset="-120"/>
                <a:ea typeface="Noto Sans TC" panose="020B0200000000000000" pitchFamily="34" charset="-120"/>
              </a:rPr>
              <a:t>事件發生的過程外，也不忘提醒民眾，若車輛無法滑離車道時，應顯示危險警示燈，並於後方一百公尺以上擺放故障標誌，人員應盡速下車，至護欄外或安全處所待</a:t>
            </a:r>
            <a:r>
              <a:rPr lang="zh-TW" altLang="en-US" sz="1700" dirty="0" smtClean="0">
                <a:latin typeface="Noto Sans TC" panose="020B0200000000000000" pitchFamily="34" charset="-120"/>
                <a:ea typeface="Noto Sans TC" panose="020B0200000000000000" pitchFamily="34" charset="-120"/>
              </a:rPr>
              <a:t>援，同時含有</a:t>
            </a:r>
            <a:r>
              <a:rPr lang="zh-TW" altLang="en-US" sz="1700" dirty="0">
                <a:latin typeface="Noto Sans TC" panose="020B0200000000000000" pitchFamily="34" charset="-120"/>
                <a:ea typeface="Noto Sans TC" panose="020B0200000000000000" pitchFamily="34" charset="-120"/>
              </a:rPr>
              <a:t>教育意義。然而，新聞</a:t>
            </a:r>
            <a:r>
              <a:rPr lang="zh-TW" altLang="en-US" sz="1700" dirty="0" smtClean="0">
                <a:latin typeface="Noto Sans TC" panose="020B0200000000000000" pitchFamily="34" charset="-120"/>
                <a:ea typeface="Noto Sans TC" panose="020B0200000000000000" pitchFamily="34" charset="-120"/>
              </a:rPr>
              <a:t>中標題及內容</a:t>
            </a:r>
            <a:r>
              <a:rPr lang="zh-TW" altLang="en-US" sz="1700" dirty="0">
                <a:latin typeface="Noto Sans TC" panose="020B0200000000000000" pitchFamily="34" charset="-120"/>
                <a:ea typeface="Noto Sans TC" panose="020B0200000000000000" pitchFamily="34" charset="-120"/>
              </a:rPr>
              <a:t>不斷</a:t>
            </a:r>
            <a:r>
              <a:rPr lang="zh-TW" altLang="en-US" sz="1700" dirty="0" smtClean="0">
                <a:latin typeface="Noto Sans TC" panose="020B0200000000000000" pitchFamily="34" charset="-120"/>
                <a:ea typeface="Noto Sans TC" panose="020B0200000000000000" pitchFamily="34" charset="-120"/>
              </a:rPr>
              <a:t>提到</a:t>
            </a:r>
            <a:r>
              <a:rPr lang="zh-TW" altLang="en-US" sz="1700" dirty="0" smtClean="0">
                <a:solidFill>
                  <a:srgbClr val="FF0000"/>
                </a:solidFill>
                <a:latin typeface="Noto Sans TC" panose="020B0200000000000000" pitchFamily="34" charset="-120"/>
                <a:ea typeface="Noto Sans TC" panose="020B0200000000000000" pitchFamily="34" charset="-120"/>
              </a:rPr>
              <a:t>「神力</a:t>
            </a:r>
            <a:r>
              <a:rPr lang="zh-TW" altLang="en-US" sz="1700" dirty="0">
                <a:solidFill>
                  <a:srgbClr val="FF0000"/>
                </a:solidFill>
                <a:latin typeface="Noto Sans TC" panose="020B0200000000000000" pitchFamily="34" charset="-120"/>
                <a:ea typeface="Noto Sans TC" panose="020B0200000000000000" pitchFamily="34" charset="-120"/>
              </a:rPr>
              <a:t>女</a:t>
            </a:r>
            <a:r>
              <a:rPr lang="zh-TW" altLang="en-US" sz="1700" dirty="0" smtClean="0">
                <a:solidFill>
                  <a:srgbClr val="FF0000"/>
                </a:solidFill>
                <a:latin typeface="Noto Sans TC" panose="020B0200000000000000" pitchFamily="34" charset="-120"/>
                <a:ea typeface="Noto Sans TC" panose="020B0200000000000000" pitchFamily="34" charset="-120"/>
              </a:rPr>
              <a:t>超人」</a:t>
            </a:r>
            <a:r>
              <a:rPr lang="zh-TW" altLang="en-US" sz="1700" dirty="0" smtClean="0">
                <a:latin typeface="Noto Sans TC" panose="020B0200000000000000" pitchFamily="34" charset="-120"/>
                <a:ea typeface="Noto Sans TC" panose="020B0200000000000000" pitchFamily="34" charset="-120"/>
              </a:rPr>
              <a:t>的字眼，</a:t>
            </a:r>
            <a:r>
              <a:rPr lang="zh-TW" altLang="en-US" sz="1700" dirty="0">
                <a:latin typeface="Noto Sans TC" panose="020B0200000000000000" pitchFamily="34" charset="-120"/>
                <a:ea typeface="Noto Sans TC" panose="020B0200000000000000" pitchFamily="34" charset="-120"/>
              </a:rPr>
              <a:t>甚至</a:t>
            </a:r>
            <a:r>
              <a:rPr lang="zh-TW" altLang="en-US" sz="1700" dirty="0" smtClean="0">
                <a:latin typeface="Noto Sans TC" panose="020B0200000000000000" pitchFamily="34" charset="-120"/>
                <a:ea typeface="Noto Sans TC" panose="020B0200000000000000" pitchFamily="34" charset="-120"/>
              </a:rPr>
              <a:t>有</a:t>
            </a:r>
            <a:r>
              <a:rPr lang="zh-TW" altLang="en-US" sz="1700" dirty="0">
                <a:latin typeface="Noto Sans TC" panose="020B0200000000000000" pitchFamily="34" charset="-120"/>
                <a:ea typeface="Noto Sans TC" panose="020B0200000000000000" pitchFamily="34" charset="-120"/>
              </a:rPr>
              <a:t>加深大眾性別刻板印象描述</a:t>
            </a:r>
            <a:r>
              <a:rPr lang="zh-TW" altLang="en-US" sz="1700" dirty="0" smtClean="0">
                <a:latin typeface="Noto Sans TC" panose="020B0200000000000000" pitchFamily="34" charset="-120"/>
                <a:ea typeface="Noto Sans TC" panose="020B0200000000000000" pitchFamily="34" charset="-120"/>
              </a:rPr>
              <a:t>出現</a:t>
            </a:r>
            <a:r>
              <a:rPr lang="en-US" altLang="zh-TW" sz="1700" dirty="0" smtClean="0">
                <a:latin typeface="Noto Sans TC" panose="020B0200000000000000" pitchFamily="34" charset="-120"/>
                <a:ea typeface="Noto Sans TC" panose="020B0200000000000000" pitchFamily="34" charset="-120"/>
              </a:rPr>
              <a:t>--</a:t>
            </a:r>
            <a:r>
              <a:rPr lang="zh-TW" altLang="en-US" sz="1700" dirty="0" smtClean="0">
                <a:latin typeface="Noto Sans TC" panose="020B0200000000000000" pitchFamily="34" charset="-120"/>
                <a:ea typeface="Noto Sans TC" panose="020B0200000000000000" pitchFamily="34" charset="-120"/>
              </a:rPr>
              <a:t>「一個</a:t>
            </a:r>
            <a:r>
              <a:rPr lang="zh-TW" altLang="en-US" sz="1700" dirty="0">
                <a:solidFill>
                  <a:srgbClr val="FF0000"/>
                </a:solidFill>
                <a:latin typeface="Noto Sans TC" panose="020B0200000000000000" pitchFamily="34" charset="-120"/>
                <a:ea typeface="Noto Sans TC" panose="020B0200000000000000" pitchFamily="34" charset="-120"/>
              </a:rPr>
              <a:t>弱小</a:t>
            </a:r>
            <a:r>
              <a:rPr lang="zh-TW" altLang="en-US" sz="1700" dirty="0" smtClean="0">
                <a:latin typeface="Noto Sans TC" panose="020B0200000000000000" pitchFamily="34" charset="-120"/>
                <a:ea typeface="Noto Sans TC" panose="020B0200000000000000" pitchFamily="34" charset="-120"/>
              </a:rPr>
              <a:t>女子、</a:t>
            </a:r>
            <a:r>
              <a:rPr lang="zh-TW" altLang="en-US" sz="1700" dirty="0" smtClean="0">
                <a:solidFill>
                  <a:srgbClr val="FF0000"/>
                </a:solidFill>
                <a:latin typeface="Noto Sans TC" panose="020B0200000000000000" pitchFamily="34" charset="-120"/>
                <a:ea typeface="Noto Sans TC" panose="020B0200000000000000" pitchFamily="34" charset="-120"/>
              </a:rPr>
              <a:t>體型</a:t>
            </a:r>
            <a:r>
              <a:rPr lang="zh-TW" altLang="en-US" sz="1700" dirty="0">
                <a:solidFill>
                  <a:srgbClr val="FF0000"/>
                </a:solidFill>
                <a:latin typeface="Noto Sans TC" panose="020B0200000000000000" pitchFamily="34" charset="-120"/>
                <a:ea typeface="Noto Sans TC" panose="020B0200000000000000" pitchFamily="34" charset="-120"/>
              </a:rPr>
              <a:t>高大</a:t>
            </a:r>
            <a:r>
              <a:rPr lang="zh-TW" altLang="en-US" sz="1700" dirty="0">
                <a:latin typeface="Noto Sans TC" panose="020B0200000000000000" pitchFamily="34" charset="-120"/>
                <a:ea typeface="Noto Sans TC" panose="020B0200000000000000" pitchFamily="34" charset="-120"/>
              </a:rPr>
              <a:t>的</a:t>
            </a:r>
            <a:r>
              <a:rPr lang="zh-TW" altLang="en-US" sz="1700" dirty="0" smtClean="0">
                <a:latin typeface="Noto Sans TC" panose="020B0200000000000000" pitchFamily="34" charset="-120"/>
                <a:ea typeface="Noto Sans TC" panose="020B0200000000000000" pitchFamily="34" charset="-120"/>
              </a:rPr>
              <a:t>男子」。 </a:t>
            </a:r>
            <a:r>
              <a:rPr lang="zh-TW" altLang="en-US" sz="1700" dirty="0">
                <a:latin typeface="Noto Sans TC" panose="020B0200000000000000" pitchFamily="34" charset="-120"/>
                <a:ea typeface="Noto Sans TC" panose="020B0200000000000000" pitchFamily="34" charset="-120"/>
              </a:rPr>
              <a:t>　　</a:t>
            </a:r>
            <a:endParaRPr lang="en-US" altLang="zh-TW" sz="1700" dirty="0" smtClean="0">
              <a:latin typeface="Noto Sans TC" panose="020B0200000000000000" pitchFamily="34" charset="-120"/>
              <a:ea typeface="Noto Sans TC" panose="020B0200000000000000" pitchFamily="34" charset="-120"/>
            </a:endParaRPr>
          </a:p>
          <a:p>
            <a:pPr algn="just">
              <a:lnSpc>
                <a:spcPct val="150000"/>
              </a:lnSpc>
              <a:defRPr/>
            </a:pPr>
            <a:r>
              <a:rPr lang="zh-TW" altLang="en-US" sz="1700" dirty="0" smtClean="0">
                <a:latin typeface="Noto Sans TC" panose="020B0200000000000000" pitchFamily="34" charset="-120"/>
                <a:ea typeface="Noto Sans TC" panose="020B0200000000000000" pitchFamily="34" charset="-120"/>
              </a:rPr>
              <a:t>         針對媒體對於事件</a:t>
            </a:r>
            <a:r>
              <a:rPr lang="zh-TW" altLang="en-US" sz="1700" dirty="0">
                <a:latin typeface="Noto Sans TC" panose="020B0200000000000000" pitchFamily="34" charset="-120"/>
                <a:ea typeface="Noto Sans TC" panose="020B0200000000000000" pitchFamily="34" charset="-120"/>
              </a:rPr>
              <a:t>的報導，仔細</a:t>
            </a:r>
            <a:r>
              <a:rPr lang="zh-TW" altLang="en-US" sz="1700" dirty="0" smtClean="0">
                <a:latin typeface="Noto Sans TC" panose="020B0200000000000000" pitchFamily="34" charset="-120"/>
                <a:ea typeface="Noto Sans TC" panose="020B0200000000000000" pitchFamily="34" charset="-120"/>
              </a:rPr>
              <a:t>閱讀後會發現，報導標題</a:t>
            </a:r>
            <a:r>
              <a:rPr lang="zh-TW" altLang="en-US" sz="1700" dirty="0">
                <a:latin typeface="Noto Sans TC" panose="020B0200000000000000" pitchFamily="34" charset="-120"/>
                <a:ea typeface="Noto Sans TC" panose="020B0200000000000000" pitchFamily="34" charset="-120"/>
              </a:rPr>
              <a:t>對性別字眼的</a:t>
            </a:r>
            <a:r>
              <a:rPr lang="zh-TW" altLang="en-US" sz="1700" dirty="0" smtClean="0">
                <a:latin typeface="Noto Sans TC" panose="020B0200000000000000" pitchFamily="34" charset="-120"/>
                <a:ea typeface="Noto Sans TC" panose="020B0200000000000000" pitchFamily="34" charset="-120"/>
              </a:rPr>
              <a:t>強調或內容描述都會無形加深民眾對男女的偏見，讓原本具教育意義的新聞，反而</a:t>
            </a:r>
            <a:r>
              <a:rPr lang="zh-TW" altLang="en-US" sz="1700" dirty="0">
                <a:latin typeface="Noto Sans TC" panose="020B0200000000000000" pitchFamily="34" charset="-120"/>
                <a:ea typeface="Noto Sans TC" panose="020B0200000000000000" pitchFamily="34" charset="-120"/>
              </a:rPr>
              <a:t>對</a:t>
            </a:r>
            <a:r>
              <a:rPr lang="zh-TW" altLang="en-US" sz="1700" dirty="0" smtClean="0">
                <a:latin typeface="Noto Sans TC" panose="020B0200000000000000" pitchFamily="34" charset="-120"/>
                <a:ea typeface="Noto Sans TC" panose="020B0200000000000000" pitchFamily="34" charset="-120"/>
              </a:rPr>
              <a:t>性別友善社會的建構產生阻礙。</a:t>
            </a:r>
            <a:endParaRPr lang="en-US" altLang="zh-TW" sz="1700" dirty="0">
              <a:latin typeface="Noto Sans TC" panose="020B0200000000000000" pitchFamily="34" charset="-120"/>
              <a:ea typeface="Noto Sans TC" panose="020B0200000000000000" pitchFamily="34" charset="-120"/>
            </a:endParaRPr>
          </a:p>
          <a:p>
            <a:pPr lvl="0" algn="just">
              <a:defRPr/>
            </a:pPr>
            <a:endParaRPr kumimoji="0" lang="zh-TW" altLang="zh-TW" sz="2000" b="1" i="0" u="none" strike="noStrike" kern="1200" cap="none" spc="0" normalizeH="0" baseline="0" noProof="0" dirty="0" smtClean="0">
              <a:ln>
                <a:noFill/>
              </a:ln>
              <a:solidFill>
                <a:srgbClr val="C9211E"/>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p:txBody>
      </p:sp>
      <p:sp>
        <p:nvSpPr>
          <p:cNvPr id="8" name="內容版面配置區 5"/>
          <p:cNvSpPr>
            <a:spLocks noGrp="1"/>
          </p:cNvSpPr>
          <p:nvPr>
            <p:ph idx="1"/>
          </p:nvPr>
        </p:nvSpPr>
        <p:spPr>
          <a:xfrm>
            <a:off x="838200" y="1509484"/>
            <a:ext cx="9924535" cy="616857"/>
          </a:xfrm>
        </p:spPr>
        <p:txBody>
          <a:bodyPr>
            <a:normAutofit/>
          </a:bodyPr>
          <a:lstStyle/>
          <a:p>
            <a:r>
              <a:rPr lang="zh-TW" altLang="en-US" sz="2000" dirty="0" smtClean="0">
                <a:solidFill>
                  <a:srgbClr val="FF0000"/>
                </a:solidFill>
              </a:rPr>
              <a:t>媒體語言塑造的</a:t>
            </a:r>
            <a:r>
              <a:rPr lang="zh-TW" altLang="en-US" sz="2000" dirty="0">
                <a:solidFill>
                  <a:srgbClr val="FF0000"/>
                </a:solidFill>
              </a:rPr>
              <a:t>性別刻板</a:t>
            </a:r>
            <a:r>
              <a:rPr lang="zh-TW" altLang="en-US" sz="2000" dirty="0" smtClean="0">
                <a:solidFill>
                  <a:srgbClr val="FF0000"/>
                </a:solidFill>
              </a:rPr>
              <a:t>印象</a:t>
            </a:r>
            <a:r>
              <a:rPr lang="en-US" altLang="zh-TW" sz="2000" dirty="0" smtClean="0">
                <a:solidFill>
                  <a:srgbClr val="FF0000"/>
                </a:solidFill>
              </a:rPr>
              <a:t>—</a:t>
            </a:r>
            <a:r>
              <a:rPr lang="zh-TW" altLang="en-US" sz="2000" dirty="0" smtClean="0">
                <a:solidFill>
                  <a:srgbClr val="FF0000"/>
                </a:solidFill>
              </a:rPr>
              <a:t>以女駕駛為例</a:t>
            </a:r>
            <a:endParaRPr lang="en-US" altLang="zh-TW" sz="2000" b="1" dirty="0" smtClean="0">
              <a:solidFill>
                <a:srgbClr val="FF0000"/>
              </a:solidFill>
            </a:endParaRPr>
          </a:p>
          <a:p>
            <a:pPr marL="0" indent="0">
              <a:buNone/>
            </a:pPr>
            <a:endParaRPr lang="zh-TW" altLang="en-US" sz="2000" dirty="0"/>
          </a:p>
        </p:txBody>
      </p:sp>
      <p:pic>
        <p:nvPicPr>
          <p:cNvPr id="10" name="圖片 9"/>
          <p:cNvPicPr>
            <a:picLocks noChangeAspect="1"/>
          </p:cNvPicPr>
          <p:nvPr/>
        </p:nvPicPr>
        <p:blipFill rotWithShape="1">
          <a:blip r:embed="rId2">
            <a:extLst>
              <a:ext uri="{28A0092B-C50C-407E-A947-70E740481C1C}">
                <a14:useLocalDpi xmlns:a14="http://schemas.microsoft.com/office/drawing/2010/main" val="0"/>
              </a:ext>
            </a:extLst>
          </a:blip>
          <a:srcRect l="24273" t="24552" r="22025" b="20275"/>
          <a:stretch/>
        </p:blipFill>
        <p:spPr>
          <a:xfrm>
            <a:off x="9974458" y="1414142"/>
            <a:ext cx="1179008" cy="807540"/>
          </a:xfrm>
          <a:prstGeom prst="rect">
            <a:avLst/>
          </a:prstGeom>
        </p:spPr>
      </p:pic>
      <p:pic>
        <p:nvPicPr>
          <p:cNvPr id="11" name="圖片 10"/>
          <p:cNvPicPr>
            <a:picLocks noChangeAspect="1"/>
          </p:cNvPicPr>
          <p:nvPr/>
        </p:nvPicPr>
        <p:blipFill rotWithShape="1">
          <a:blip r:embed="rId3">
            <a:extLst>
              <a:ext uri="{28A0092B-C50C-407E-A947-70E740481C1C}">
                <a14:useLocalDpi xmlns:a14="http://schemas.microsoft.com/office/drawing/2010/main" val="0"/>
              </a:ext>
            </a:extLst>
          </a:blip>
          <a:srcRect l="6314" t="15242" r="5610" b="19682"/>
          <a:stretch/>
        </p:blipFill>
        <p:spPr>
          <a:xfrm>
            <a:off x="231597" y="5417124"/>
            <a:ext cx="914400" cy="791020"/>
          </a:xfrm>
          <a:prstGeom prst="rect">
            <a:avLst/>
          </a:prstGeom>
        </p:spPr>
      </p:pic>
      <p:sp>
        <p:nvSpPr>
          <p:cNvPr id="3" name="文字方塊 2"/>
          <p:cNvSpPr txBox="1"/>
          <p:nvPr/>
        </p:nvSpPr>
        <p:spPr>
          <a:xfrm>
            <a:off x="1096755" y="2061295"/>
            <a:ext cx="920707" cy="400110"/>
          </a:xfrm>
          <a:prstGeom prst="rect">
            <a:avLst/>
          </a:prstGeom>
          <a:noFill/>
        </p:spPr>
        <p:txBody>
          <a:bodyPr wrap="square" rtlCol="0">
            <a:spAutoFit/>
          </a:bodyPr>
          <a:lstStyle/>
          <a:p>
            <a:r>
              <a:rPr lang="zh-TW" altLang="en-US" sz="2000" b="1" dirty="0" smtClean="0">
                <a:solidFill>
                  <a:srgbClr val="FF0000"/>
                </a:solidFill>
                <a:latin typeface="Noto Sans TC" panose="020B0200000000000000" pitchFamily="34" charset="-120"/>
                <a:ea typeface="Noto Sans TC" panose="020B0200000000000000" pitchFamily="34" charset="-120"/>
              </a:rPr>
              <a:t>分析：</a:t>
            </a:r>
            <a:endParaRPr lang="zh-TW" altLang="en-US" sz="2000" b="1" dirty="0">
              <a:solidFill>
                <a:srgbClr val="FF0000"/>
              </a:solidFill>
              <a:latin typeface="Noto Sans TC" panose="020B0200000000000000" pitchFamily="34" charset="-120"/>
              <a:ea typeface="Noto Sans TC" panose="020B0200000000000000" pitchFamily="34" charset="-120"/>
            </a:endParaRPr>
          </a:p>
        </p:txBody>
      </p:sp>
    </p:spTree>
    <p:extLst>
      <p:ext uri="{BB962C8B-B14F-4D97-AF65-F5344CB8AC3E}">
        <p14:creationId xmlns:p14="http://schemas.microsoft.com/office/powerpoint/2010/main" val="3514968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投影片編號版面配置區 5"/>
          <p:cNvSpPr>
            <a:spLocks noGrp="1"/>
          </p:cNvSpPr>
          <p:nvPr>
            <p:ph type="sldNum" sz="quarter" idx="12"/>
          </p:nvPr>
        </p:nvSpPr>
        <p:spPr/>
        <p:txBody>
          <a:bodyPr/>
          <a:lstStyle/>
          <a:p>
            <a:fld id="{0B6C5D7C-6173-5140-82F4-0BA7B906A956}" type="slidenum">
              <a:rPr kumimoji="1" lang="zh-TW" altLang="en-US" smtClean="0"/>
              <a:t>2</a:t>
            </a:fld>
            <a:endParaRPr kumimoji="1" lang="zh-TW" altLang="en-US"/>
          </a:p>
        </p:txBody>
      </p:sp>
      <p:sp>
        <p:nvSpPr>
          <p:cNvPr id="10" name="內容版面配置區 5"/>
          <p:cNvSpPr txBox="1">
            <a:spLocks/>
          </p:cNvSpPr>
          <p:nvPr/>
        </p:nvSpPr>
        <p:spPr>
          <a:xfrm>
            <a:off x="958968" y="1221775"/>
            <a:ext cx="10184099" cy="4652813"/>
          </a:xfrm>
          <a:prstGeom prst="rect">
            <a:avLst/>
          </a:prstGeom>
        </p:spPr>
        <p:txBody>
          <a:bodyPr>
            <a:normAutofit fontScale="92500" lnSpcReduction="10000"/>
          </a:bodyPr>
          <a:lstStyle>
            <a:lvl1pPr marL="228600" indent="-228600" algn="l" defTabSz="914400" rtl="0" eaLnBrk="1" latinLnBrk="0" hangingPunct="1">
              <a:lnSpc>
                <a:spcPct val="130000"/>
              </a:lnSpc>
              <a:spcBef>
                <a:spcPts val="1000"/>
              </a:spcBef>
              <a:buClr>
                <a:srgbClr val="317EE1"/>
              </a:buClr>
              <a:buFont typeface="Wingdings" pitchFamily="2" charset="2"/>
              <a:buChar char="u"/>
              <a:defRPr sz="2800" kern="1200">
                <a:solidFill>
                  <a:schemeClr val="tx1"/>
                </a:solidFill>
                <a:latin typeface="Noto Sans TC" panose="020B0500000000000000" pitchFamily="34" charset="-128"/>
                <a:ea typeface="Noto Sans TC" panose="020B0500000000000000" pitchFamily="34" charset="-128"/>
                <a:cs typeface="+mn-cs"/>
              </a:defRPr>
            </a:lvl1pPr>
            <a:lvl2pPr marL="685800" indent="-228600" algn="l" defTabSz="914400" rtl="0" eaLnBrk="1" latinLnBrk="0" hangingPunct="1">
              <a:lnSpc>
                <a:spcPct val="130000"/>
              </a:lnSpc>
              <a:spcBef>
                <a:spcPts val="500"/>
              </a:spcBef>
              <a:buClr>
                <a:srgbClr val="317EE1"/>
              </a:buClr>
              <a:buFont typeface="Arial" panose="020B0604020202020204" pitchFamily="34" charset="0"/>
              <a:buChar char="•"/>
              <a:defRPr sz="2400" kern="1200">
                <a:solidFill>
                  <a:schemeClr val="tx1"/>
                </a:solidFill>
                <a:latin typeface="Noto Sans TC" panose="020B0500000000000000" pitchFamily="34" charset="-128"/>
                <a:ea typeface="Noto Sans TC" panose="020B0500000000000000" pitchFamily="34" charset="-128"/>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TC" panose="020B0500000000000000" pitchFamily="34" charset="-128"/>
                <a:ea typeface="Noto Sans TC" panose="020B0500000000000000" pitchFamily="34" charset="-128"/>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Noto Sans TC" panose="020B0500000000000000" pitchFamily="34" charset="-128"/>
                <a:ea typeface="Noto Sans TC" panose="020B0500000000000000" pitchFamily="34" charset="-128"/>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Noto Sans TC" panose="020B0500000000000000" pitchFamily="34" charset="-128"/>
                <a:ea typeface="Noto Sans TC"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en-US" sz="4000" b="1" dirty="0"/>
              <a:t>課程</a:t>
            </a:r>
            <a:r>
              <a:rPr lang="zh-TW" altLang="en-US" sz="4000" b="1" dirty="0" smtClean="0"/>
              <a:t>大綱</a:t>
            </a:r>
            <a:endParaRPr lang="en-US" altLang="zh-TW" sz="4000" b="1" dirty="0" smtClean="0"/>
          </a:p>
          <a:p>
            <a:pPr lvl="0">
              <a:lnSpc>
                <a:spcPct val="150000"/>
              </a:lnSpc>
              <a:spcBef>
                <a:spcPct val="0"/>
              </a:spcBef>
              <a:buFont typeface="Arial" panose="020B0604020202020204" pitchFamily="34" charset="0"/>
              <a:buChar char="•"/>
            </a:pPr>
            <a:r>
              <a:rPr lang="zh-TW" altLang="en-US" dirty="0">
                <a:solidFill>
                  <a:srgbClr val="000000"/>
                </a:solidFill>
                <a:latin typeface="Arial"/>
                <a:cs typeface="DejaVu Sans"/>
              </a:rPr>
              <a:t>一、</a:t>
            </a:r>
            <a:r>
              <a:rPr lang="zh-TW" altLang="zh-TW" dirty="0">
                <a:solidFill>
                  <a:srgbClr val="000000"/>
                </a:solidFill>
                <a:latin typeface="Arial"/>
                <a:cs typeface="DejaVu Sans"/>
              </a:rPr>
              <a:t>何謂</a:t>
            </a:r>
            <a:r>
              <a:rPr lang="en-US" altLang="zh-TW" dirty="0">
                <a:solidFill>
                  <a:srgbClr val="000000"/>
                </a:solidFill>
                <a:latin typeface="Arial"/>
                <a:ea typeface="DejaVu Sans"/>
                <a:cs typeface="DejaVu Sans"/>
              </a:rPr>
              <a:t>CEDAW</a:t>
            </a:r>
          </a:p>
          <a:p>
            <a:pPr lvl="0">
              <a:lnSpc>
                <a:spcPct val="150000"/>
              </a:lnSpc>
              <a:spcBef>
                <a:spcPct val="0"/>
              </a:spcBef>
              <a:buFont typeface="Arial" panose="020B0604020202020204" pitchFamily="34" charset="0"/>
              <a:buChar char="•"/>
            </a:pPr>
            <a:r>
              <a:rPr lang="zh-TW" altLang="en-US" dirty="0">
                <a:solidFill>
                  <a:srgbClr val="000000"/>
                </a:solidFill>
                <a:latin typeface="Arial"/>
                <a:cs typeface="DejaVu Sans"/>
              </a:rPr>
              <a:t>二、</a:t>
            </a:r>
            <a:r>
              <a:rPr lang="en-US" altLang="zh-TW" dirty="0">
                <a:solidFill>
                  <a:srgbClr val="000000"/>
                </a:solidFill>
                <a:latin typeface="Arial"/>
                <a:ea typeface="DejaVu Sans"/>
                <a:cs typeface="DejaVu Sans"/>
              </a:rPr>
              <a:t>CEDAW</a:t>
            </a:r>
            <a:r>
              <a:rPr lang="zh-TW" altLang="zh-TW" dirty="0">
                <a:solidFill>
                  <a:srgbClr val="000000"/>
                </a:solidFill>
                <a:latin typeface="Arial"/>
                <a:cs typeface="DejaVu Sans"/>
              </a:rPr>
              <a:t>條文 </a:t>
            </a:r>
          </a:p>
          <a:p>
            <a:pPr lvl="0">
              <a:lnSpc>
                <a:spcPct val="150000"/>
              </a:lnSpc>
              <a:spcBef>
                <a:spcPct val="0"/>
              </a:spcBef>
              <a:buFont typeface="Arial" panose="020B0604020202020204" pitchFamily="34" charset="0"/>
              <a:buChar char="•"/>
            </a:pPr>
            <a:r>
              <a:rPr lang="zh-TW" altLang="en-US" dirty="0">
                <a:solidFill>
                  <a:srgbClr val="000000"/>
                </a:solidFill>
                <a:latin typeface="Arial"/>
                <a:cs typeface="DejaVu Sans"/>
              </a:rPr>
              <a:t>三、</a:t>
            </a:r>
            <a:r>
              <a:rPr lang="en-US" altLang="zh-TW" dirty="0">
                <a:solidFill>
                  <a:srgbClr val="000000"/>
                </a:solidFill>
                <a:latin typeface="Arial"/>
                <a:ea typeface="DejaVu Sans"/>
                <a:cs typeface="DejaVu Sans"/>
              </a:rPr>
              <a:t>CEDAW</a:t>
            </a:r>
            <a:r>
              <a:rPr lang="zh-TW" altLang="zh-TW" dirty="0">
                <a:solidFill>
                  <a:srgbClr val="000000"/>
                </a:solidFill>
                <a:latin typeface="Arial"/>
                <a:cs typeface="DejaVu Sans"/>
              </a:rPr>
              <a:t>三核心概念 </a:t>
            </a:r>
            <a:r>
              <a:rPr lang="en-US" altLang="zh-TW" dirty="0">
                <a:solidFill>
                  <a:srgbClr val="000000"/>
                </a:solidFill>
                <a:latin typeface="Arial"/>
                <a:ea typeface="DejaVu Sans"/>
                <a:cs typeface="DejaVu Sans"/>
              </a:rPr>
              <a:t>(</a:t>
            </a:r>
            <a:r>
              <a:rPr lang="zh-TW" altLang="zh-TW" dirty="0">
                <a:solidFill>
                  <a:srgbClr val="000000"/>
                </a:solidFill>
                <a:latin typeface="Arial"/>
                <a:cs typeface="DejaVu Sans"/>
              </a:rPr>
              <a:t>禁止歧視、實質平等、國家義務</a:t>
            </a:r>
            <a:r>
              <a:rPr lang="en-US" altLang="zh-TW" dirty="0">
                <a:solidFill>
                  <a:srgbClr val="000000"/>
                </a:solidFill>
                <a:latin typeface="Arial"/>
                <a:ea typeface="DejaVu Sans"/>
                <a:cs typeface="DejaVu Sans"/>
              </a:rPr>
              <a:t>)</a:t>
            </a:r>
            <a:endParaRPr lang="zh-TW" altLang="zh-TW" dirty="0">
              <a:solidFill>
                <a:srgbClr val="000000"/>
              </a:solidFill>
              <a:latin typeface="Arial"/>
              <a:cs typeface="DejaVu Sans"/>
            </a:endParaRPr>
          </a:p>
          <a:p>
            <a:pPr lvl="0">
              <a:lnSpc>
                <a:spcPct val="150000"/>
              </a:lnSpc>
              <a:spcBef>
                <a:spcPct val="0"/>
              </a:spcBef>
              <a:buFont typeface="Arial" panose="020B0604020202020204" pitchFamily="34" charset="0"/>
              <a:buChar char="•"/>
            </a:pPr>
            <a:r>
              <a:rPr lang="zh-TW" altLang="en-US" dirty="0">
                <a:solidFill>
                  <a:srgbClr val="000000"/>
                </a:solidFill>
                <a:latin typeface="Arial"/>
                <a:cs typeface="DejaVu Sans"/>
              </a:rPr>
              <a:t>四</a:t>
            </a:r>
            <a:r>
              <a:rPr lang="zh-TW" altLang="en-US" dirty="0" smtClean="0">
                <a:solidFill>
                  <a:srgbClr val="000000"/>
                </a:solidFill>
                <a:latin typeface="Arial"/>
                <a:cs typeface="DejaVu Sans"/>
              </a:rPr>
              <a:t>、</a:t>
            </a:r>
            <a:r>
              <a:rPr lang="zh-TW" altLang="zh-TW" dirty="0" smtClean="0">
                <a:solidFill>
                  <a:srgbClr val="000000"/>
                </a:solidFill>
                <a:latin typeface="Arial"/>
                <a:cs typeface="DejaVu Sans"/>
              </a:rPr>
              <a:t>直接</a:t>
            </a:r>
            <a:r>
              <a:rPr lang="zh-TW" altLang="zh-TW" dirty="0">
                <a:solidFill>
                  <a:srgbClr val="000000"/>
                </a:solidFill>
                <a:latin typeface="Arial"/>
                <a:cs typeface="DejaVu Sans"/>
              </a:rPr>
              <a:t>、間接、交叉歧視 </a:t>
            </a:r>
          </a:p>
          <a:p>
            <a:pPr lvl="0">
              <a:lnSpc>
                <a:spcPct val="150000"/>
              </a:lnSpc>
              <a:spcBef>
                <a:spcPct val="0"/>
              </a:spcBef>
              <a:buFont typeface="Arial" panose="020B0604020202020204" pitchFamily="34" charset="0"/>
              <a:buChar char="•"/>
            </a:pPr>
            <a:r>
              <a:rPr lang="zh-TW" altLang="en-US" dirty="0">
                <a:solidFill>
                  <a:srgbClr val="000000"/>
                </a:solidFill>
                <a:latin typeface="Arial"/>
                <a:cs typeface="DejaVu Sans"/>
              </a:rPr>
              <a:t>五、</a:t>
            </a:r>
            <a:r>
              <a:rPr lang="en-US" altLang="zh-TW" dirty="0">
                <a:solidFill>
                  <a:srgbClr val="000000"/>
                </a:solidFill>
                <a:latin typeface="Arial"/>
                <a:ea typeface="DejaVu Sans"/>
                <a:cs typeface="DejaVu Sans"/>
              </a:rPr>
              <a:t>CEDAW</a:t>
            </a:r>
            <a:r>
              <a:rPr lang="zh-TW" altLang="zh-TW" dirty="0">
                <a:solidFill>
                  <a:srgbClr val="000000"/>
                </a:solidFill>
                <a:latin typeface="Arial"/>
                <a:cs typeface="DejaVu Sans"/>
              </a:rPr>
              <a:t>一般性建議 </a:t>
            </a:r>
            <a:r>
              <a:rPr lang="en-US" altLang="zh-TW" dirty="0">
                <a:solidFill>
                  <a:srgbClr val="000000"/>
                </a:solidFill>
                <a:latin typeface="Arial"/>
                <a:ea typeface="DejaVu Sans"/>
                <a:cs typeface="DejaVu Sans"/>
              </a:rPr>
              <a:t>1-40</a:t>
            </a:r>
            <a:r>
              <a:rPr lang="zh-TW" altLang="zh-TW" dirty="0">
                <a:solidFill>
                  <a:srgbClr val="000000"/>
                </a:solidFill>
                <a:latin typeface="Arial"/>
                <a:cs typeface="DejaVu Sans"/>
              </a:rPr>
              <a:t>號</a:t>
            </a:r>
          </a:p>
          <a:p>
            <a:pPr lvl="0">
              <a:lnSpc>
                <a:spcPct val="150000"/>
              </a:lnSpc>
              <a:spcBef>
                <a:spcPct val="0"/>
              </a:spcBef>
              <a:buFont typeface="Arial" panose="020B0604020202020204" pitchFamily="34" charset="0"/>
              <a:buChar char="•"/>
            </a:pPr>
            <a:r>
              <a:rPr lang="zh-TW" altLang="en-US" dirty="0">
                <a:solidFill>
                  <a:srgbClr val="000000"/>
                </a:solidFill>
                <a:latin typeface="Arial"/>
                <a:cs typeface="DejaVu Sans"/>
              </a:rPr>
              <a:t>六、</a:t>
            </a:r>
            <a:r>
              <a:rPr lang="en-US" altLang="zh-TW" dirty="0">
                <a:solidFill>
                  <a:srgbClr val="000000"/>
                </a:solidFill>
                <a:latin typeface="Arial"/>
                <a:ea typeface="DejaVu Sans"/>
                <a:cs typeface="DejaVu Sans"/>
              </a:rPr>
              <a:t>CEDAW</a:t>
            </a:r>
            <a:r>
              <a:rPr lang="zh-TW" altLang="en-US" dirty="0">
                <a:solidFill>
                  <a:srgbClr val="000000"/>
                </a:solidFill>
                <a:latin typeface="Arial"/>
                <a:cs typeface="DejaVu Sans"/>
              </a:rPr>
              <a:t>在</a:t>
            </a:r>
            <a:r>
              <a:rPr lang="zh-TW" altLang="en-US" dirty="0" smtClean="0">
                <a:solidFill>
                  <a:srgbClr val="000000"/>
                </a:solidFill>
                <a:latin typeface="Arial"/>
                <a:cs typeface="DejaVu Sans"/>
              </a:rPr>
              <a:t>台灣</a:t>
            </a:r>
            <a:r>
              <a:rPr lang="en-US" altLang="zh-TW" dirty="0">
                <a:solidFill>
                  <a:srgbClr val="000000"/>
                </a:solidFill>
                <a:latin typeface="Arial"/>
                <a:cs typeface="DejaVu Sans"/>
              </a:rPr>
              <a:t>(</a:t>
            </a:r>
            <a:r>
              <a:rPr lang="zh-TW" altLang="en-US" dirty="0" smtClean="0">
                <a:solidFill>
                  <a:srgbClr val="000000"/>
                </a:solidFill>
                <a:latin typeface="Arial"/>
                <a:cs typeface="DejaVu Sans"/>
              </a:rPr>
              <a:t>歷程</a:t>
            </a:r>
            <a:r>
              <a:rPr lang="en-US" altLang="zh-TW" dirty="0" smtClean="0">
                <a:solidFill>
                  <a:srgbClr val="000000"/>
                </a:solidFill>
                <a:latin typeface="Arial"/>
                <a:cs typeface="DejaVu Sans"/>
              </a:rPr>
              <a:t>)</a:t>
            </a:r>
            <a:endParaRPr lang="en-US" altLang="zh-TW" dirty="0">
              <a:solidFill>
                <a:srgbClr val="000000"/>
              </a:solidFill>
              <a:latin typeface="Arial"/>
              <a:ea typeface="DejaVu Sans"/>
              <a:cs typeface="DejaVu Sans"/>
            </a:endParaRPr>
          </a:p>
          <a:p>
            <a:pPr lvl="0">
              <a:lnSpc>
                <a:spcPct val="150000"/>
              </a:lnSpc>
              <a:spcBef>
                <a:spcPct val="0"/>
              </a:spcBef>
              <a:buFont typeface="Arial" panose="020B0604020202020204" pitchFamily="34" charset="0"/>
              <a:buChar char="•"/>
            </a:pPr>
            <a:r>
              <a:rPr lang="zh-TW" altLang="en-US" dirty="0">
                <a:solidFill>
                  <a:srgbClr val="000000"/>
                </a:solidFill>
                <a:latin typeface="Arial"/>
                <a:cs typeface="DejaVu Sans"/>
              </a:rPr>
              <a:t>七、</a:t>
            </a:r>
            <a:r>
              <a:rPr lang="en-US" altLang="zh-TW" dirty="0">
                <a:solidFill>
                  <a:srgbClr val="000000"/>
                </a:solidFill>
                <a:latin typeface="Arial"/>
                <a:ea typeface="DejaVu Sans"/>
                <a:cs typeface="DejaVu Sans"/>
              </a:rPr>
              <a:t>CEDAW</a:t>
            </a:r>
            <a:r>
              <a:rPr lang="zh-TW" altLang="zh-TW" dirty="0">
                <a:solidFill>
                  <a:srgbClr val="000000"/>
                </a:solidFill>
                <a:latin typeface="Arial"/>
                <a:cs typeface="DejaVu Sans"/>
              </a:rPr>
              <a:t>案例分析</a:t>
            </a:r>
          </a:p>
          <a:p>
            <a:pPr marL="914400" lvl="2" indent="0">
              <a:buFont typeface="Arial" panose="020B0604020202020204" pitchFamily="34" charset="0"/>
              <a:buNone/>
            </a:pPr>
            <a:endParaRPr lang="zh-TW" altLang="en-US" dirty="0" smtClean="0"/>
          </a:p>
          <a:p>
            <a:endParaRPr lang="zh-TW" altLang="en-US" dirty="0"/>
          </a:p>
        </p:txBody>
      </p:sp>
    </p:spTree>
    <p:extLst>
      <p:ext uri="{BB962C8B-B14F-4D97-AF65-F5344CB8AC3E}">
        <p14:creationId xmlns:p14="http://schemas.microsoft.com/office/powerpoint/2010/main" val="28584188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8" name="內容版面配置區 5"/>
          <p:cNvSpPr>
            <a:spLocks noGrp="1"/>
          </p:cNvSpPr>
          <p:nvPr>
            <p:ph idx="1"/>
          </p:nvPr>
        </p:nvSpPr>
        <p:spPr>
          <a:xfrm>
            <a:off x="838200" y="1382259"/>
            <a:ext cx="9924535" cy="616857"/>
          </a:xfrm>
        </p:spPr>
        <p:txBody>
          <a:bodyPr>
            <a:normAutofit/>
          </a:bodyPr>
          <a:lstStyle/>
          <a:p>
            <a:r>
              <a:rPr lang="zh-TW" altLang="en-US" sz="2000" dirty="0"/>
              <a:t>現行</a:t>
            </a:r>
            <a:r>
              <a:rPr lang="zh-TW" altLang="en-US" sz="2000" dirty="0" smtClean="0"/>
              <a:t>法規</a:t>
            </a:r>
            <a:r>
              <a:rPr lang="en-US" altLang="zh-TW" sz="2000" dirty="0" smtClean="0"/>
              <a:t>(</a:t>
            </a:r>
            <a:r>
              <a:rPr lang="zh-TW" altLang="en-US" sz="2000" dirty="0" smtClean="0"/>
              <a:t>一</a:t>
            </a:r>
            <a:r>
              <a:rPr lang="en-US" altLang="zh-TW" sz="2000" dirty="0" smtClean="0"/>
              <a:t>)</a:t>
            </a:r>
            <a:endParaRPr lang="zh-TW" altLang="en-US" sz="2000" dirty="0"/>
          </a:p>
        </p:txBody>
      </p:sp>
      <p:pic>
        <p:nvPicPr>
          <p:cNvPr id="9" name="圖片 8"/>
          <p:cNvPicPr>
            <a:picLocks noChangeAspect="1"/>
          </p:cNvPicPr>
          <p:nvPr/>
        </p:nvPicPr>
        <p:blipFill>
          <a:blip r:embed="rId2">
            <a:clrChange>
              <a:clrFrom>
                <a:srgbClr val="ECD579"/>
              </a:clrFrom>
              <a:clrTo>
                <a:srgbClr val="ECD579">
                  <a:alpha val="0"/>
                </a:srgbClr>
              </a:clrTo>
            </a:clrChange>
            <a:extLst>
              <a:ext uri="{28A0092B-C50C-407E-A947-70E740481C1C}">
                <a14:useLocalDpi xmlns:a14="http://schemas.microsoft.com/office/drawing/2010/main" val="0"/>
              </a:ext>
            </a:extLst>
          </a:blip>
          <a:stretch>
            <a:fillRect/>
          </a:stretch>
        </p:blipFill>
        <p:spPr>
          <a:xfrm>
            <a:off x="2267407" y="6232898"/>
            <a:ext cx="1882783" cy="575091"/>
          </a:xfrm>
          <a:prstGeom prst="rect">
            <a:avLst/>
          </a:prstGeom>
          <a:blipFill dpi="0" rotWithShape="1">
            <a:blip r:embed="rId3">
              <a:alphaModFix amt="0"/>
            </a:blip>
            <a:srcRect/>
            <a:tile tx="0" ty="0" sx="100000" sy="100000" flip="none" algn="tl"/>
          </a:blipFill>
        </p:spPr>
      </p:pic>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8216" t="5207" r="8630"/>
          <a:stretch/>
        </p:blipFill>
        <p:spPr>
          <a:xfrm>
            <a:off x="10432822" y="5177396"/>
            <a:ext cx="1759177" cy="1680604"/>
          </a:xfrm>
          <a:prstGeom prst="rect">
            <a:avLst/>
          </a:prstGeom>
          <a:pattFill prst="pct60">
            <a:fgClr>
              <a:schemeClr val="accent1"/>
            </a:fgClr>
            <a:bgClr>
              <a:schemeClr val="bg1"/>
            </a:bgClr>
          </a:pattFill>
        </p:spPr>
      </p:pic>
      <p:sp>
        <p:nvSpPr>
          <p:cNvPr id="18" name="內容版面配置區 2"/>
          <p:cNvSpPr txBox="1">
            <a:spLocks/>
          </p:cNvSpPr>
          <p:nvPr/>
        </p:nvSpPr>
        <p:spPr>
          <a:xfrm>
            <a:off x="838200" y="1858272"/>
            <a:ext cx="9474834" cy="4296093"/>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130000"/>
              </a:lnSpc>
              <a:spcBef>
                <a:spcPts val="1000"/>
              </a:spcBef>
              <a:buClr>
                <a:srgbClr val="317EE1"/>
              </a:buClr>
              <a:buFont typeface="Wingdings" pitchFamily="2" charset="2"/>
              <a:buChar char="u"/>
              <a:defRPr sz="2800" kern="1200">
                <a:solidFill>
                  <a:schemeClr val="tx1"/>
                </a:solidFill>
                <a:latin typeface="Noto Sans TC" panose="020B0500000000000000" pitchFamily="34" charset="-128"/>
                <a:ea typeface="Noto Sans TC" panose="020B0500000000000000" pitchFamily="34" charset="-128"/>
                <a:cs typeface="+mn-cs"/>
              </a:defRPr>
            </a:lvl1pPr>
            <a:lvl2pPr marL="685800" indent="-228600" algn="l" defTabSz="914400" rtl="0" eaLnBrk="1" latinLnBrk="0" hangingPunct="1">
              <a:lnSpc>
                <a:spcPct val="130000"/>
              </a:lnSpc>
              <a:spcBef>
                <a:spcPts val="500"/>
              </a:spcBef>
              <a:buClr>
                <a:srgbClr val="317EE1"/>
              </a:buClr>
              <a:buFont typeface="Arial" panose="020B0604020202020204" pitchFamily="34" charset="0"/>
              <a:buChar char="•"/>
              <a:defRPr sz="2400" kern="1200">
                <a:solidFill>
                  <a:schemeClr val="tx1"/>
                </a:solidFill>
                <a:latin typeface="Noto Sans TC" panose="020B0500000000000000" pitchFamily="34" charset="-128"/>
                <a:ea typeface="Noto Sans TC" panose="020B0500000000000000" pitchFamily="34" charset="-128"/>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TC" panose="020B0500000000000000" pitchFamily="34" charset="-128"/>
                <a:ea typeface="Noto Sans TC" panose="020B0500000000000000" pitchFamily="34" charset="-128"/>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Noto Sans TC" panose="020B0500000000000000" pitchFamily="34" charset="-128"/>
                <a:ea typeface="Noto Sans TC" panose="020B0500000000000000" pitchFamily="34" charset="-128"/>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Noto Sans TC" panose="020B0500000000000000" pitchFamily="34" charset="-128"/>
                <a:ea typeface="Noto Sans TC"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Wingdings" panose="05000000000000000000" pitchFamily="2" charset="2"/>
              <a:buChar char="Ø"/>
            </a:pPr>
            <a:endParaRPr lang="en-US" altLang="zh-TW" sz="4900" dirty="0" smtClean="0"/>
          </a:p>
          <a:p>
            <a:pPr lvl="1">
              <a:buFont typeface="Wingdings" panose="05000000000000000000" pitchFamily="2" charset="2"/>
              <a:buChar char="Ø"/>
            </a:pPr>
            <a:r>
              <a:rPr lang="zh-TW" altLang="en-US" sz="5200" dirty="0" smtClean="0"/>
              <a:t>衛星廣播電視事業及境外衛星廣播電視事業之分公司或代理商製播之節目及廣告內容應尊重多元文化、維護人性尊嚴及善盡社會責任。</a:t>
            </a:r>
          </a:p>
          <a:p>
            <a:pPr lvl="1">
              <a:buFont typeface="Wingdings" panose="05000000000000000000" pitchFamily="2" charset="2"/>
              <a:buChar char="Ø"/>
            </a:pPr>
            <a:r>
              <a:rPr lang="zh-TW" altLang="en-US" sz="5200" dirty="0" smtClean="0"/>
              <a:t>製播新聞及評論，應注意事實查證及公平原則。</a:t>
            </a:r>
          </a:p>
          <a:p>
            <a:pPr lvl="1">
              <a:buFont typeface="Wingdings" panose="05000000000000000000" pitchFamily="2" charset="2"/>
              <a:buChar char="Ø"/>
            </a:pPr>
            <a:r>
              <a:rPr lang="zh-TW" altLang="en-US" sz="5200" dirty="0" smtClean="0"/>
              <a:t>衛星廣播電視事業及境外衛星廣播電視事業之分公司或代理商播送之節目或廣告內容，不得有下列情形之一：</a:t>
            </a:r>
          </a:p>
          <a:p>
            <a:pPr marL="457200" lvl="1" indent="0">
              <a:buNone/>
            </a:pPr>
            <a:r>
              <a:rPr lang="zh-TW" altLang="en-US" sz="5200" dirty="0" smtClean="0"/>
              <a:t>     一、違反法律強制或禁止規定。</a:t>
            </a:r>
          </a:p>
          <a:p>
            <a:pPr marL="457200" lvl="1" indent="0">
              <a:buNone/>
            </a:pPr>
            <a:r>
              <a:rPr lang="zh-TW" altLang="en-US" sz="5200" dirty="0" smtClean="0"/>
              <a:t>     二、妨害兒童或少年身心健康。</a:t>
            </a:r>
          </a:p>
          <a:p>
            <a:pPr marL="457200" lvl="1" indent="0">
              <a:buNone/>
            </a:pPr>
            <a:r>
              <a:rPr lang="zh-TW" altLang="en-US" sz="5200" dirty="0" smtClean="0"/>
              <a:t>     三、妨害公共秩序或善良風俗。</a:t>
            </a:r>
          </a:p>
          <a:p>
            <a:pPr marL="457200" lvl="1" indent="0">
              <a:buNone/>
            </a:pPr>
            <a:r>
              <a:rPr lang="zh-TW" altLang="en-US" sz="5200" dirty="0" smtClean="0"/>
              <a:t>     四、製播新聞違反事實查證原則，致損害公共利益。</a:t>
            </a:r>
          </a:p>
          <a:p>
            <a:pPr lvl="1">
              <a:buFont typeface="Wingdings" panose="05000000000000000000" pitchFamily="2" charset="2"/>
              <a:buChar char="Ø"/>
            </a:pPr>
            <a:r>
              <a:rPr lang="zh-TW" altLang="en-US" sz="5200" dirty="0" smtClean="0"/>
              <a:t>衛星廣播電視事業及境外衛星廣播電視事業之分公司或代理商涉有前項第四款情事者，應由該事業建置之自律規範機制調查後作成調查報告，提送主管機關審議。</a:t>
            </a:r>
            <a:endParaRPr lang="en-US" altLang="zh-TW" sz="5200" dirty="0" smtClean="0"/>
          </a:p>
        </p:txBody>
      </p:sp>
      <p:sp>
        <p:nvSpPr>
          <p:cNvPr id="19" name="矩形 18"/>
          <p:cNvSpPr/>
          <p:nvPr/>
        </p:nvSpPr>
        <p:spPr>
          <a:xfrm>
            <a:off x="1205299" y="1814450"/>
            <a:ext cx="3166251" cy="369332"/>
          </a:xfrm>
          <a:prstGeom prst="rect">
            <a:avLst/>
          </a:prstGeom>
        </p:spPr>
        <p:txBody>
          <a:bodyPr wrap="none">
            <a:spAutoFit/>
          </a:bodyPr>
          <a:lstStyle/>
          <a:p>
            <a:pPr marL="285750" indent="-285750">
              <a:buClr>
                <a:srgbClr val="317EE1"/>
              </a:buClr>
              <a:buFont typeface="Arial" panose="020B0604020202020204" pitchFamily="34" charset="0"/>
              <a:buChar char="•"/>
            </a:pPr>
            <a:r>
              <a:rPr lang="zh-TW" altLang="en-US" b="1" dirty="0">
                <a:solidFill>
                  <a:srgbClr val="FF0000"/>
                </a:solidFill>
              </a:rPr>
              <a:t>衛星廣播電視法第 </a:t>
            </a:r>
            <a:r>
              <a:rPr lang="en-US" altLang="zh-TW" b="1" dirty="0">
                <a:solidFill>
                  <a:srgbClr val="FF0000"/>
                </a:solidFill>
              </a:rPr>
              <a:t>27 </a:t>
            </a:r>
            <a:r>
              <a:rPr lang="zh-TW" altLang="en-US" b="1" dirty="0">
                <a:solidFill>
                  <a:srgbClr val="FF0000"/>
                </a:solidFill>
              </a:rPr>
              <a:t>條：</a:t>
            </a:r>
            <a:endParaRPr lang="en-US" altLang="zh-TW" dirty="0">
              <a:solidFill>
                <a:srgbClr val="FF0000"/>
              </a:solidFill>
            </a:endParaRPr>
          </a:p>
        </p:txBody>
      </p:sp>
    </p:spTree>
    <p:extLst>
      <p:ext uri="{BB962C8B-B14F-4D97-AF65-F5344CB8AC3E}">
        <p14:creationId xmlns:p14="http://schemas.microsoft.com/office/powerpoint/2010/main" val="3654910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7" name="內容版面配置區 2"/>
          <p:cNvSpPr txBox="1">
            <a:spLocks/>
          </p:cNvSpPr>
          <p:nvPr/>
        </p:nvSpPr>
        <p:spPr>
          <a:xfrm>
            <a:off x="1304263" y="1755916"/>
            <a:ext cx="9583473" cy="441435"/>
          </a:xfrm>
          <a:prstGeom prst="rect">
            <a:avLst/>
          </a:prstGeom>
          <a:noFill/>
          <a:ln w="1260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40000"/>
              </a:lnSpc>
              <a:buClr>
                <a:srgbClr val="317EE1"/>
              </a:buClr>
              <a:buFont typeface="Arial" panose="020B0604020202020204" pitchFamily="34" charset="0"/>
              <a:buChar char="•"/>
            </a:pPr>
            <a:r>
              <a:rPr lang="en-US" altLang="zh-TW" sz="1800" b="1" dirty="0" smtClean="0">
                <a:solidFill>
                  <a:srgbClr val="FF0000"/>
                </a:solidFill>
                <a:latin typeface="Noto Sans TC" panose="020B0200000000000000" pitchFamily="34" charset="-120"/>
                <a:ea typeface="Noto Sans TC" panose="020B0200000000000000" pitchFamily="34" charset="-120"/>
              </a:rPr>
              <a:t>NCC</a:t>
            </a:r>
            <a:r>
              <a:rPr lang="zh-TW" altLang="en-US" sz="1800" b="1" dirty="0">
                <a:solidFill>
                  <a:srgbClr val="FF0000"/>
                </a:solidFill>
                <a:latin typeface="Noto Sans TC" panose="020B0200000000000000" pitchFamily="34" charset="-120"/>
                <a:ea typeface="Noto Sans TC" panose="020B0200000000000000" pitchFamily="34" charset="-120"/>
              </a:rPr>
              <a:t>國家通訊傳播</a:t>
            </a:r>
            <a:r>
              <a:rPr lang="zh-TW" altLang="en-US" sz="1800" b="1" dirty="0" smtClean="0">
                <a:solidFill>
                  <a:srgbClr val="FF0000"/>
                </a:solidFill>
                <a:latin typeface="Noto Sans TC" panose="020B0200000000000000" pitchFamily="34" charset="-120"/>
                <a:ea typeface="Noto Sans TC" panose="020B0200000000000000" pitchFamily="34" charset="-120"/>
              </a:rPr>
              <a:t>委員會：</a:t>
            </a:r>
            <a:r>
              <a:rPr lang="en-US" altLang="zh-TW" sz="1800" b="1" dirty="0">
                <a:solidFill>
                  <a:srgbClr val="FF0000"/>
                </a:solidFill>
                <a:latin typeface="Noto Sans TC" panose="020B0200000000000000" pitchFamily="34" charset="-120"/>
                <a:ea typeface="Noto Sans TC" panose="020B0200000000000000" pitchFamily="34" charset="-120"/>
              </a:rPr>
              <a:t> 《</a:t>
            </a:r>
            <a:r>
              <a:rPr lang="zh-TW" altLang="en-US" sz="1800" b="1" dirty="0" smtClean="0">
                <a:solidFill>
                  <a:srgbClr val="FF0000"/>
                </a:solidFill>
                <a:latin typeface="Noto Sans TC" panose="020B0200000000000000" pitchFamily="34" charset="-120"/>
                <a:ea typeface="Noto Sans TC" panose="020B0200000000000000" pitchFamily="34" charset="-120"/>
              </a:rPr>
              <a:t>廣</a:t>
            </a:r>
            <a:r>
              <a:rPr lang="zh-TW" altLang="en-US" sz="1800" b="1" dirty="0">
                <a:solidFill>
                  <a:srgbClr val="FF0000"/>
                </a:solidFill>
                <a:latin typeface="Noto Sans TC" panose="020B0200000000000000" pitchFamily="34" charset="-120"/>
                <a:ea typeface="Noto Sans TC" panose="020B0200000000000000" pitchFamily="34" charset="-120"/>
              </a:rPr>
              <a:t>電媒體製播涉及性別相關內容指導</a:t>
            </a:r>
            <a:r>
              <a:rPr lang="zh-TW" altLang="en-US" sz="1800" b="1" dirty="0" smtClean="0">
                <a:solidFill>
                  <a:srgbClr val="FF0000"/>
                </a:solidFill>
                <a:latin typeface="Noto Sans TC" panose="020B0200000000000000" pitchFamily="34" charset="-120"/>
                <a:ea typeface="Noto Sans TC" panose="020B0200000000000000" pitchFamily="34" charset="-120"/>
              </a:rPr>
              <a:t>原則</a:t>
            </a:r>
            <a:r>
              <a:rPr lang="en-US" altLang="zh-TW" sz="1800" b="1" dirty="0" smtClean="0">
                <a:solidFill>
                  <a:srgbClr val="FF0000"/>
                </a:solidFill>
                <a:latin typeface="Noto Sans TC" panose="020B0200000000000000" pitchFamily="34" charset="-120"/>
                <a:ea typeface="Noto Sans TC" panose="020B0200000000000000" pitchFamily="34" charset="-120"/>
              </a:rPr>
              <a:t>》</a:t>
            </a:r>
            <a:endParaRPr lang="en-US" altLang="zh-TW" sz="1800" b="1" dirty="0">
              <a:solidFill>
                <a:srgbClr val="FF0000"/>
              </a:solidFill>
              <a:latin typeface="Noto Sans TC" panose="020B0200000000000000" pitchFamily="34" charset="-120"/>
              <a:ea typeface="Noto Sans TC" panose="020B0200000000000000" pitchFamily="34" charset="-120"/>
            </a:endParaRPr>
          </a:p>
        </p:txBody>
      </p:sp>
      <p:sp>
        <p:nvSpPr>
          <p:cNvPr id="8" name="內容版面配置區 5"/>
          <p:cNvSpPr>
            <a:spLocks noGrp="1"/>
          </p:cNvSpPr>
          <p:nvPr>
            <p:ph idx="1"/>
          </p:nvPr>
        </p:nvSpPr>
        <p:spPr>
          <a:xfrm>
            <a:off x="838200" y="1382259"/>
            <a:ext cx="9924535" cy="616857"/>
          </a:xfrm>
        </p:spPr>
        <p:txBody>
          <a:bodyPr>
            <a:normAutofit/>
          </a:bodyPr>
          <a:lstStyle/>
          <a:p>
            <a:r>
              <a:rPr lang="zh-TW" altLang="en-US" sz="2000" dirty="0"/>
              <a:t>現行</a:t>
            </a:r>
            <a:r>
              <a:rPr lang="zh-TW" altLang="en-US" sz="2000" dirty="0" smtClean="0"/>
              <a:t>法規</a:t>
            </a:r>
            <a:r>
              <a:rPr lang="en-US" altLang="zh-TW" sz="2000" dirty="0" smtClean="0"/>
              <a:t>(</a:t>
            </a:r>
            <a:r>
              <a:rPr lang="zh-TW" altLang="en-US" sz="2000" dirty="0" smtClean="0"/>
              <a:t>二</a:t>
            </a:r>
            <a:r>
              <a:rPr lang="en-US" altLang="zh-TW" sz="2000" dirty="0" smtClean="0"/>
              <a:t>)</a:t>
            </a:r>
            <a:endParaRPr lang="zh-TW" altLang="en-US" sz="2000" dirty="0"/>
          </a:p>
        </p:txBody>
      </p:sp>
      <p:sp>
        <p:nvSpPr>
          <p:cNvPr id="6" name="矩形 5"/>
          <p:cNvSpPr/>
          <p:nvPr/>
        </p:nvSpPr>
        <p:spPr>
          <a:xfrm>
            <a:off x="985736" y="2197351"/>
            <a:ext cx="10735849" cy="3970318"/>
          </a:xfrm>
          <a:prstGeom prst="rect">
            <a:avLst/>
          </a:prstGeom>
        </p:spPr>
        <p:txBody>
          <a:bodyPr wrap="square">
            <a:spAutoFit/>
          </a:bodyPr>
          <a:lstStyle/>
          <a:p>
            <a:pPr lvl="1">
              <a:lnSpc>
                <a:spcPct val="150000"/>
              </a:lnSpc>
            </a:pPr>
            <a:r>
              <a:rPr lang="zh-TW" altLang="en-US" dirty="0">
                <a:latin typeface="Noto Sans TC" panose="020B0200000000000000" pitchFamily="34" charset="-120"/>
                <a:ea typeface="Noto Sans TC" panose="020B0200000000000000" pitchFamily="34" charset="-120"/>
              </a:rPr>
              <a:t>傳播媒體因其無遠弗屆的影響力，成為形塑「社會性別」形象重要來源之一。</a:t>
            </a:r>
            <a:r>
              <a:rPr lang="en-US" altLang="zh-TW" dirty="0">
                <a:latin typeface="Noto Sans TC" panose="020B0200000000000000" pitchFamily="34" charset="-120"/>
                <a:ea typeface="Noto Sans TC" panose="020B0200000000000000" pitchFamily="34" charset="-120"/>
              </a:rPr>
              <a:t>…</a:t>
            </a:r>
            <a:r>
              <a:rPr lang="zh-TW" altLang="en-US" dirty="0">
                <a:latin typeface="Noto Sans TC" panose="020B0200000000000000" pitchFamily="34" charset="-120"/>
                <a:ea typeface="Noto Sans TC" panose="020B0200000000000000" pitchFamily="34" charset="-120"/>
              </a:rPr>
              <a:t>本會為尊重人權、促進廣播電視節目、廣告內容尊重性別、性傾向差異，消除歧視、偏見、刻板印象，並進而呈現性別多元角色形象、創造友善性別空間，特訂定本指導原則，提供廣電媒體製播性別相關議題內容之參考。廣電媒體於節目或廣告中對於性別相關議題內容之呈現，將納入本會評鑑及換照之參考。</a:t>
            </a:r>
            <a:endParaRPr lang="en-US" altLang="zh-TW" dirty="0">
              <a:latin typeface="Noto Sans TC" panose="020B0200000000000000" pitchFamily="34" charset="-120"/>
              <a:ea typeface="Noto Sans TC" panose="020B0200000000000000" pitchFamily="34" charset="-120"/>
            </a:endParaRPr>
          </a:p>
          <a:p>
            <a:pPr marL="742950" lvl="1" indent="-285750">
              <a:lnSpc>
                <a:spcPct val="150000"/>
              </a:lnSpc>
              <a:buClr>
                <a:srgbClr val="317EE1"/>
              </a:buClr>
              <a:buFont typeface="Wingdings" panose="05000000000000000000" pitchFamily="2" charset="2"/>
              <a:buChar char="Ø"/>
            </a:pPr>
            <a:r>
              <a:rPr lang="zh-TW" altLang="en-US" sz="1600" dirty="0">
                <a:latin typeface="Noto Sans TC" panose="020B0200000000000000" pitchFamily="34" charset="-120"/>
                <a:ea typeface="Noto Sans TC" panose="020B0200000000000000" pitchFamily="34" charset="-120"/>
              </a:rPr>
              <a:t>一、</a:t>
            </a:r>
            <a:r>
              <a:rPr lang="zh-TW" altLang="en-US" sz="1600" dirty="0">
                <a:solidFill>
                  <a:srgbClr val="FF0000"/>
                </a:solidFill>
                <a:latin typeface="Noto Sans TC" panose="020B0200000000000000" pitchFamily="34" charset="-120"/>
                <a:ea typeface="Noto Sans TC" panose="020B0200000000000000" pitchFamily="34" charset="-120"/>
              </a:rPr>
              <a:t>不得違反相關法令：</a:t>
            </a:r>
            <a:r>
              <a:rPr lang="zh-TW" altLang="en-US" sz="1600" dirty="0">
                <a:latin typeface="Noto Sans TC" panose="020B0200000000000000" pitchFamily="34" charset="-120"/>
                <a:ea typeface="Noto Sans TC" panose="020B0200000000000000" pitchFamily="34" charset="-120"/>
              </a:rPr>
              <a:t>（一）不得洩漏性騷擾、性侵害受害者之身分資訊。（性騷擾防治法第 </a:t>
            </a:r>
            <a:r>
              <a:rPr lang="en-US" altLang="zh-TW" sz="1600" dirty="0">
                <a:latin typeface="Noto Sans TC" panose="020B0200000000000000" pitchFamily="34" charset="-120"/>
                <a:ea typeface="Noto Sans TC" panose="020B0200000000000000" pitchFamily="34" charset="-120"/>
              </a:rPr>
              <a:t>1 0 </a:t>
            </a:r>
            <a:r>
              <a:rPr lang="zh-TW" altLang="en-US" sz="1600" dirty="0">
                <a:latin typeface="Noto Sans TC" panose="020B0200000000000000" pitchFamily="34" charset="-120"/>
                <a:ea typeface="Noto Sans TC" panose="020B0200000000000000" pitchFamily="34" charset="-120"/>
              </a:rPr>
              <a:t>條及性侵害犯罪防治法第 </a:t>
            </a:r>
            <a:r>
              <a:rPr lang="en-US" altLang="zh-TW" sz="1600" dirty="0">
                <a:latin typeface="Noto Sans TC" panose="020B0200000000000000" pitchFamily="34" charset="-120"/>
                <a:ea typeface="Noto Sans TC" panose="020B0200000000000000" pitchFamily="34" charset="-120"/>
              </a:rPr>
              <a:t>16 </a:t>
            </a:r>
            <a:r>
              <a:rPr lang="zh-TW" altLang="en-US" sz="1600" dirty="0">
                <a:latin typeface="Noto Sans TC" panose="020B0200000000000000" pitchFamily="34" charset="-120"/>
                <a:ea typeface="Noto Sans TC" panose="020B0200000000000000" pitchFamily="34" charset="-120"/>
              </a:rPr>
              <a:t>條）</a:t>
            </a:r>
            <a:r>
              <a:rPr lang="en-US" altLang="zh-TW" sz="1600" dirty="0">
                <a:latin typeface="Noto Sans TC" panose="020B0200000000000000" pitchFamily="34" charset="-120"/>
                <a:ea typeface="Noto Sans TC" panose="020B0200000000000000" pitchFamily="34" charset="-120"/>
              </a:rPr>
              <a:t>...</a:t>
            </a:r>
          </a:p>
          <a:p>
            <a:pPr marL="742950" lvl="1" indent="-285750">
              <a:lnSpc>
                <a:spcPct val="150000"/>
              </a:lnSpc>
              <a:buClr>
                <a:srgbClr val="317EE1"/>
              </a:buClr>
              <a:buFont typeface="Wingdings" panose="05000000000000000000" pitchFamily="2" charset="2"/>
              <a:buChar char="Ø"/>
            </a:pPr>
            <a:r>
              <a:rPr lang="zh-TW" altLang="en-US" sz="1600" dirty="0">
                <a:latin typeface="Noto Sans TC" panose="020B0200000000000000" pitchFamily="34" charset="-120"/>
                <a:ea typeface="Noto Sans TC" panose="020B0200000000000000" pitchFamily="34" charset="-120"/>
              </a:rPr>
              <a:t>二、</a:t>
            </a:r>
            <a:r>
              <a:rPr lang="zh-TW" altLang="en-US" sz="1600" dirty="0">
                <a:solidFill>
                  <a:srgbClr val="FF0000"/>
                </a:solidFill>
                <a:latin typeface="Noto Sans TC" panose="020B0200000000000000" pitchFamily="34" charset="-120"/>
                <a:ea typeface="Noto Sans TC" panose="020B0200000000000000" pitchFamily="34" charset="-120"/>
              </a:rPr>
              <a:t>避免不宜之呈現方式：</a:t>
            </a:r>
            <a:r>
              <a:rPr lang="zh-TW" altLang="en-US" sz="1600" dirty="0">
                <a:latin typeface="Noto Sans TC" panose="020B0200000000000000" pitchFamily="34" charset="-120"/>
                <a:ea typeface="Noto Sans TC" panose="020B0200000000000000" pitchFamily="34" charset="-120"/>
              </a:rPr>
              <a:t>（一）不宜刻意以畫面、語音或文字凸顯任一性別之性</a:t>
            </a:r>
            <a:r>
              <a:rPr lang="zh-TW" altLang="en-US" sz="1600" dirty="0" smtClean="0">
                <a:latin typeface="Noto Sans TC" panose="020B0200000000000000" pitchFamily="34" charset="-120"/>
                <a:ea typeface="Noto Sans TC" panose="020B0200000000000000" pitchFamily="34" charset="-120"/>
              </a:rPr>
              <a:t>特徵。</a:t>
            </a:r>
            <a:r>
              <a:rPr lang="en-US" altLang="zh-TW" sz="1600" dirty="0" smtClean="0">
                <a:latin typeface="Noto Sans TC" panose="020B0200000000000000" pitchFamily="34" charset="-120"/>
                <a:ea typeface="Noto Sans TC" panose="020B0200000000000000" pitchFamily="34" charset="-120"/>
              </a:rPr>
              <a:t>....</a:t>
            </a:r>
            <a:endParaRPr lang="en-US" altLang="zh-TW" sz="1600" dirty="0">
              <a:latin typeface="Noto Sans TC" panose="020B0200000000000000" pitchFamily="34" charset="-120"/>
              <a:ea typeface="Noto Sans TC" panose="020B0200000000000000" pitchFamily="34" charset="-120"/>
            </a:endParaRPr>
          </a:p>
          <a:p>
            <a:pPr marL="742950" lvl="1" indent="-285750">
              <a:lnSpc>
                <a:spcPct val="150000"/>
              </a:lnSpc>
              <a:buClr>
                <a:srgbClr val="317EE1"/>
              </a:buClr>
              <a:buFont typeface="Wingdings" panose="05000000000000000000" pitchFamily="2" charset="2"/>
              <a:buChar char="Ø"/>
            </a:pPr>
            <a:r>
              <a:rPr lang="zh-TW" altLang="en-US" sz="1600" dirty="0">
                <a:latin typeface="Noto Sans TC" panose="020B0200000000000000" pitchFamily="34" charset="-120"/>
                <a:ea typeface="Noto Sans TC" panose="020B0200000000000000" pitchFamily="34" charset="-120"/>
              </a:rPr>
              <a:t>三、</a:t>
            </a:r>
            <a:r>
              <a:rPr lang="zh-TW" altLang="en-US" sz="1600" dirty="0">
                <a:solidFill>
                  <a:srgbClr val="FF0000"/>
                </a:solidFill>
                <a:latin typeface="Noto Sans TC" panose="020B0200000000000000" pitchFamily="34" charset="-120"/>
                <a:ea typeface="Noto Sans TC" panose="020B0200000000000000" pitchFamily="34" charset="-120"/>
              </a:rPr>
              <a:t>避免造成偏見、歧視、物化、刻板印象或偏差性別</a:t>
            </a:r>
            <a:r>
              <a:rPr lang="zh-TW" altLang="en-US" sz="1600" dirty="0" smtClean="0">
                <a:solidFill>
                  <a:srgbClr val="FF0000"/>
                </a:solidFill>
                <a:latin typeface="Noto Sans TC" panose="020B0200000000000000" pitchFamily="34" charset="-120"/>
                <a:ea typeface="Noto Sans TC" panose="020B0200000000000000" pitchFamily="34" charset="-120"/>
              </a:rPr>
              <a:t>觀念</a:t>
            </a:r>
            <a:endParaRPr lang="en-US" altLang="zh-TW" sz="1600" dirty="0" smtClean="0">
              <a:solidFill>
                <a:srgbClr val="FF0000"/>
              </a:solidFill>
              <a:latin typeface="Noto Sans TC" panose="020B0200000000000000" pitchFamily="34" charset="-120"/>
              <a:ea typeface="Noto Sans TC" panose="020B0200000000000000" pitchFamily="34" charset="-120"/>
            </a:endParaRPr>
          </a:p>
          <a:p>
            <a:pPr marL="742950" lvl="1" indent="-285750">
              <a:lnSpc>
                <a:spcPct val="150000"/>
              </a:lnSpc>
              <a:buClr>
                <a:srgbClr val="317EE1"/>
              </a:buClr>
              <a:buFont typeface="Wingdings" panose="05000000000000000000" pitchFamily="2" charset="2"/>
              <a:buChar char="Ø"/>
            </a:pPr>
            <a:r>
              <a:rPr lang="zh-TW" altLang="en-US" sz="1600" dirty="0" smtClean="0">
                <a:latin typeface="Noto Sans TC" panose="020B0200000000000000" pitchFamily="34" charset="-120"/>
                <a:ea typeface="Noto Sans TC" panose="020B0200000000000000" pitchFamily="34" charset="-120"/>
              </a:rPr>
              <a:t>四</a:t>
            </a:r>
            <a:r>
              <a:rPr lang="zh-TW" altLang="en-US" sz="1600" dirty="0">
                <a:latin typeface="Noto Sans TC" panose="020B0200000000000000" pitchFamily="34" charset="-120"/>
                <a:ea typeface="Noto Sans TC" panose="020B0200000000000000" pitchFamily="34" charset="-120"/>
              </a:rPr>
              <a:t>、</a:t>
            </a:r>
            <a:r>
              <a:rPr lang="zh-TW" altLang="en-US" sz="1600" dirty="0">
                <a:solidFill>
                  <a:srgbClr val="FF0000"/>
                </a:solidFill>
                <a:latin typeface="Noto Sans TC" panose="020B0200000000000000" pitchFamily="34" charset="-120"/>
                <a:ea typeface="Noto Sans TC" panose="020B0200000000000000" pitchFamily="34" charset="-120"/>
              </a:rPr>
              <a:t>以正面、積極、多元的方式呈現性別</a:t>
            </a:r>
            <a:r>
              <a:rPr lang="zh-TW" altLang="en-US" sz="1600" dirty="0" smtClean="0">
                <a:solidFill>
                  <a:srgbClr val="FF0000"/>
                </a:solidFill>
                <a:latin typeface="Noto Sans TC" panose="020B0200000000000000" pitchFamily="34" charset="-120"/>
                <a:ea typeface="Noto Sans TC" panose="020B0200000000000000" pitchFamily="34" charset="-120"/>
              </a:rPr>
              <a:t>角色</a:t>
            </a:r>
            <a:endParaRPr lang="en-US" altLang="zh-TW" sz="1600" dirty="0" smtClean="0">
              <a:solidFill>
                <a:srgbClr val="FF0000"/>
              </a:solidFill>
              <a:latin typeface="Noto Sans TC" panose="020B0200000000000000" pitchFamily="34" charset="-120"/>
              <a:ea typeface="Noto Sans TC" panose="020B0200000000000000" pitchFamily="34" charset="-120"/>
            </a:endParaRPr>
          </a:p>
          <a:p>
            <a:pPr marL="742950" lvl="1" indent="-285750">
              <a:lnSpc>
                <a:spcPct val="150000"/>
              </a:lnSpc>
              <a:buClr>
                <a:srgbClr val="317EE1"/>
              </a:buClr>
              <a:buFont typeface="Wingdings" panose="05000000000000000000" pitchFamily="2" charset="2"/>
              <a:buChar char="Ø"/>
            </a:pPr>
            <a:r>
              <a:rPr lang="zh-TW" altLang="en-US" sz="1600" dirty="0" smtClean="0">
                <a:latin typeface="Noto Sans TC" panose="020B0200000000000000" pitchFamily="34" charset="-120"/>
                <a:ea typeface="Noto Sans TC" panose="020B0200000000000000" pitchFamily="34" charset="-120"/>
              </a:rPr>
              <a:t>五</a:t>
            </a:r>
            <a:r>
              <a:rPr lang="zh-TW" altLang="en-US" sz="1600" dirty="0">
                <a:latin typeface="Noto Sans TC" panose="020B0200000000000000" pitchFamily="34" charset="-120"/>
                <a:ea typeface="Noto Sans TC" panose="020B0200000000000000" pitchFamily="34" charset="-120"/>
              </a:rPr>
              <a:t>、</a:t>
            </a:r>
            <a:r>
              <a:rPr lang="zh-TW" altLang="en-US" sz="1600" dirty="0">
                <a:solidFill>
                  <a:srgbClr val="FF0000"/>
                </a:solidFill>
                <a:latin typeface="Noto Sans TC" panose="020B0200000000000000" pitchFamily="34" charset="-120"/>
                <a:ea typeface="Noto Sans TC" panose="020B0200000000000000" pitchFamily="34" charset="-120"/>
              </a:rPr>
              <a:t>強化性別平權觀念並落實自律</a:t>
            </a:r>
            <a:r>
              <a:rPr lang="zh-TW" altLang="en-US" sz="1600" dirty="0" smtClean="0">
                <a:solidFill>
                  <a:srgbClr val="FF0000"/>
                </a:solidFill>
                <a:latin typeface="Noto Sans TC" panose="020B0200000000000000" pitchFamily="34" charset="-120"/>
                <a:ea typeface="Noto Sans TC" panose="020B0200000000000000" pitchFamily="34" charset="-120"/>
              </a:rPr>
              <a:t>機制</a:t>
            </a:r>
            <a:endParaRPr lang="zh-TW" altLang="en-US" sz="1600" dirty="0">
              <a:latin typeface="Noto Sans TC" panose="020B0200000000000000" pitchFamily="34" charset="-120"/>
              <a:ea typeface="Noto Sans TC" panose="020B0200000000000000" pitchFamily="34" charset="-120"/>
            </a:endParaRPr>
          </a:p>
        </p:txBody>
      </p:sp>
      <p:pic>
        <p:nvPicPr>
          <p:cNvPr id="9" name="圖片 8"/>
          <p:cNvPicPr>
            <a:picLocks noChangeAspect="1"/>
          </p:cNvPicPr>
          <p:nvPr/>
        </p:nvPicPr>
        <p:blipFill>
          <a:blip r:embed="rId2">
            <a:clrChange>
              <a:clrFrom>
                <a:srgbClr val="ECD579"/>
              </a:clrFrom>
              <a:clrTo>
                <a:srgbClr val="ECD579">
                  <a:alpha val="0"/>
                </a:srgbClr>
              </a:clrTo>
            </a:clrChange>
            <a:extLst>
              <a:ext uri="{28A0092B-C50C-407E-A947-70E740481C1C}">
                <a14:useLocalDpi xmlns:a14="http://schemas.microsoft.com/office/drawing/2010/main" val="0"/>
              </a:ext>
            </a:extLst>
          </a:blip>
          <a:stretch>
            <a:fillRect/>
          </a:stretch>
        </p:blipFill>
        <p:spPr>
          <a:xfrm>
            <a:off x="2267407" y="6232898"/>
            <a:ext cx="1882783" cy="575091"/>
          </a:xfrm>
          <a:prstGeom prst="rect">
            <a:avLst/>
          </a:prstGeom>
          <a:blipFill dpi="0" rotWithShape="1">
            <a:blip r:embed="rId3">
              <a:alphaModFix amt="0"/>
            </a:blip>
            <a:srcRect/>
            <a:tile tx="0" ty="0" sx="100000" sy="100000" flip="none" algn="tl"/>
          </a:blipFill>
        </p:spPr>
      </p:pic>
      <p:pic>
        <p:nvPicPr>
          <p:cNvPr id="12" name="圖片 11"/>
          <p:cNvPicPr>
            <a:picLocks noChangeAspect="1"/>
          </p:cNvPicPr>
          <p:nvPr/>
        </p:nvPicPr>
        <p:blipFill rotWithShape="1">
          <a:blip r:embed="rId4">
            <a:extLst>
              <a:ext uri="{28A0092B-C50C-407E-A947-70E740481C1C}">
                <a14:useLocalDpi xmlns:a14="http://schemas.microsoft.com/office/drawing/2010/main" val="0"/>
              </a:ext>
            </a:extLst>
          </a:blip>
          <a:srcRect l="8216" t="5207" r="8630"/>
          <a:stretch/>
        </p:blipFill>
        <p:spPr>
          <a:xfrm>
            <a:off x="10802480" y="5530543"/>
            <a:ext cx="1389519" cy="1327457"/>
          </a:xfrm>
          <a:prstGeom prst="rect">
            <a:avLst/>
          </a:prstGeom>
          <a:pattFill prst="pct60">
            <a:fgClr>
              <a:schemeClr val="accent1"/>
            </a:fgClr>
            <a:bgClr>
              <a:schemeClr val="bg1"/>
            </a:bgClr>
          </a:pattFill>
        </p:spPr>
      </p:pic>
    </p:spTree>
    <p:extLst>
      <p:ext uri="{BB962C8B-B14F-4D97-AF65-F5344CB8AC3E}">
        <p14:creationId xmlns:p14="http://schemas.microsoft.com/office/powerpoint/2010/main" val="10124776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7" name="內容版面配置區 2"/>
          <p:cNvSpPr txBox="1">
            <a:spLocks/>
          </p:cNvSpPr>
          <p:nvPr/>
        </p:nvSpPr>
        <p:spPr>
          <a:xfrm>
            <a:off x="1304263" y="1739230"/>
            <a:ext cx="9775743" cy="1439403"/>
          </a:xfrm>
          <a:prstGeom prst="rect">
            <a:avLst/>
          </a:prstGeom>
          <a:noFill/>
          <a:ln w="1260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buClr>
                <a:srgbClr val="317EE1"/>
              </a:buClr>
            </a:pPr>
            <a:r>
              <a:rPr lang="zh-TW" altLang="en-US" sz="1600" dirty="0" smtClean="0">
                <a:latin typeface="Noto Sans TC" panose="020B0200000000000000" pitchFamily="34" charset="-120"/>
                <a:ea typeface="Noto Sans TC" panose="020B0200000000000000" pitchFamily="34" charset="-120"/>
              </a:rPr>
              <a:t>         根據</a:t>
            </a:r>
            <a:r>
              <a:rPr lang="zh-TW" altLang="en-US" sz="1600" dirty="0">
                <a:latin typeface="Noto Sans TC" panose="020B0200000000000000" pitchFamily="34" charset="-120"/>
                <a:ea typeface="Noto Sans TC" panose="020B0200000000000000" pitchFamily="34" charset="-120"/>
              </a:rPr>
              <a:t>國家通訊傳播委員會</a:t>
            </a:r>
            <a:r>
              <a:rPr lang="zh-TW" altLang="en-US" sz="1600" dirty="0" smtClean="0">
                <a:latin typeface="Noto Sans TC" panose="020B0200000000000000" pitchFamily="34" charset="-120"/>
                <a:ea typeface="Noto Sans TC" panose="020B0200000000000000" pitchFamily="34" charset="-120"/>
              </a:rPr>
              <a:t>針對</a:t>
            </a:r>
            <a:r>
              <a:rPr lang="en-US" altLang="zh-TW" sz="1600" dirty="0" smtClean="0">
                <a:latin typeface="Noto Sans TC" panose="020B0200000000000000" pitchFamily="34" charset="-120"/>
                <a:ea typeface="Noto Sans TC" panose="020B0200000000000000" pitchFamily="34" charset="-120"/>
              </a:rPr>
              <a:t>113</a:t>
            </a:r>
            <a:r>
              <a:rPr lang="zh-TW" altLang="en-US" sz="1600" dirty="0" smtClean="0">
                <a:latin typeface="Noto Sans TC" panose="020B0200000000000000" pitchFamily="34" charset="-120"/>
                <a:ea typeface="Noto Sans TC" panose="020B0200000000000000" pitchFamily="34" charset="-120"/>
              </a:rPr>
              <a:t>年</a:t>
            </a:r>
            <a:r>
              <a:rPr lang="zh-TW" altLang="en-US" sz="1600" dirty="0">
                <a:latin typeface="Noto Sans TC" panose="020B0200000000000000" pitchFamily="34" charset="-120"/>
                <a:ea typeface="Noto Sans TC" panose="020B0200000000000000" pitchFamily="34" charset="-120"/>
              </a:rPr>
              <a:t>民眾申訴廣電媒體</a:t>
            </a:r>
            <a:r>
              <a:rPr lang="zh-TW" altLang="en-US" sz="1600" dirty="0" smtClean="0">
                <a:latin typeface="Noto Sans TC" panose="020B0200000000000000" pitchFamily="34" charset="-120"/>
                <a:ea typeface="Noto Sans TC" panose="020B0200000000000000" pitchFamily="34" charset="-120"/>
              </a:rPr>
              <a:t>內容案件</a:t>
            </a:r>
            <a:r>
              <a:rPr lang="zh-TW" altLang="en-US" sz="1600" dirty="0">
                <a:latin typeface="Noto Sans TC" panose="020B0200000000000000" pitchFamily="34" charset="-120"/>
                <a:ea typeface="Noto Sans TC" panose="020B0200000000000000" pitchFamily="34" charset="-120"/>
              </a:rPr>
              <a:t>數統計進行性別分析，該會受理民眾申訴電視媒體內容</a:t>
            </a:r>
            <a:r>
              <a:rPr lang="zh-TW" altLang="en-US" sz="1600" dirty="0" smtClean="0">
                <a:latin typeface="Noto Sans TC" panose="020B0200000000000000" pitchFamily="34" charset="-120"/>
                <a:ea typeface="Noto Sans TC" panose="020B0200000000000000" pitchFamily="34" charset="-120"/>
              </a:rPr>
              <a:t>案件共計</a:t>
            </a:r>
            <a:r>
              <a:rPr lang="en-US" altLang="zh-TW" sz="1600" dirty="0" smtClean="0">
                <a:latin typeface="Noto Sans TC" panose="020B0200000000000000" pitchFamily="34" charset="-120"/>
                <a:ea typeface="Noto Sans TC" panose="020B0200000000000000" pitchFamily="34" charset="-120"/>
              </a:rPr>
              <a:t>1419</a:t>
            </a:r>
            <a:r>
              <a:rPr lang="zh-TW" altLang="en-US" sz="1600" dirty="0" smtClean="0">
                <a:latin typeface="Noto Sans TC" panose="020B0200000000000000" pitchFamily="34" charset="-120"/>
                <a:ea typeface="Noto Sans TC" panose="020B0200000000000000" pitchFamily="34" charset="-120"/>
              </a:rPr>
              <a:t>件</a:t>
            </a:r>
            <a:r>
              <a:rPr lang="zh-TW" altLang="en-US" sz="1600" dirty="0">
                <a:latin typeface="Noto Sans TC" panose="020B0200000000000000" pitchFamily="34" charset="-120"/>
                <a:ea typeface="Noto Sans TC" panose="020B0200000000000000" pitchFamily="34" charset="-120"/>
              </a:rPr>
              <a:t>，其中申訴者男性約</a:t>
            </a:r>
            <a:r>
              <a:rPr lang="zh-TW" altLang="en-US" sz="1600" dirty="0" smtClean="0">
                <a:latin typeface="Noto Sans TC" panose="020B0200000000000000" pitchFamily="34" charset="-120"/>
                <a:ea typeface="Noto Sans TC" panose="020B0200000000000000" pitchFamily="34" charset="-120"/>
              </a:rPr>
              <a:t>占</a:t>
            </a:r>
            <a:r>
              <a:rPr lang="en-US" altLang="zh-TW" sz="1600" dirty="0" smtClean="0">
                <a:latin typeface="Noto Sans TC" panose="020B0200000000000000" pitchFamily="34" charset="-120"/>
                <a:ea typeface="Noto Sans TC" panose="020B0200000000000000" pitchFamily="34" charset="-120"/>
              </a:rPr>
              <a:t>49.12%</a:t>
            </a:r>
            <a:r>
              <a:rPr lang="zh-TW" altLang="en-US" sz="1600" dirty="0" smtClean="0">
                <a:latin typeface="Noto Sans TC" panose="020B0200000000000000" pitchFamily="34" charset="-120"/>
                <a:ea typeface="Noto Sans TC" panose="020B0200000000000000" pitchFamily="34" charset="-120"/>
              </a:rPr>
              <a:t>（</a:t>
            </a:r>
            <a:r>
              <a:rPr lang="en-US" altLang="zh-TW" sz="1600" dirty="0" smtClean="0">
                <a:latin typeface="Noto Sans TC" panose="020B0200000000000000" pitchFamily="34" charset="-120"/>
                <a:ea typeface="Noto Sans TC" panose="020B0200000000000000" pitchFamily="34" charset="-120"/>
              </a:rPr>
              <a:t>697 </a:t>
            </a:r>
            <a:r>
              <a:rPr lang="zh-TW" altLang="en-US" sz="1600" dirty="0">
                <a:latin typeface="Noto Sans TC" panose="020B0200000000000000" pitchFamily="34" charset="-120"/>
                <a:ea typeface="Noto Sans TC" panose="020B0200000000000000" pitchFamily="34" charset="-120"/>
              </a:rPr>
              <a:t>件）</a:t>
            </a:r>
            <a:r>
              <a:rPr lang="zh-TW" altLang="en-US" sz="1600" dirty="0" smtClean="0">
                <a:latin typeface="Noto Sans TC" panose="020B0200000000000000" pitchFamily="34" charset="-120"/>
                <a:ea typeface="Noto Sans TC" panose="020B0200000000000000" pitchFamily="34" charset="-120"/>
              </a:rPr>
              <a:t>，女性</a:t>
            </a:r>
            <a:r>
              <a:rPr lang="zh-TW" altLang="en-US" sz="1600" dirty="0">
                <a:latin typeface="Noto Sans TC" panose="020B0200000000000000" pitchFamily="34" charset="-120"/>
                <a:ea typeface="Noto Sans TC" panose="020B0200000000000000" pitchFamily="34" charset="-120"/>
              </a:rPr>
              <a:t>申訴者</a:t>
            </a:r>
            <a:r>
              <a:rPr lang="zh-TW" altLang="en-US" sz="1600" dirty="0" smtClean="0">
                <a:latin typeface="Noto Sans TC" panose="020B0200000000000000" pitchFamily="34" charset="-120"/>
                <a:ea typeface="Noto Sans TC" panose="020B0200000000000000" pitchFamily="34" charset="-120"/>
              </a:rPr>
              <a:t>比例</a:t>
            </a:r>
            <a:r>
              <a:rPr lang="en-US" altLang="zh-TW" sz="1600" dirty="0" smtClean="0">
                <a:latin typeface="Noto Sans TC" panose="020B0200000000000000" pitchFamily="34" charset="-120"/>
                <a:ea typeface="Noto Sans TC" panose="020B0200000000000000" pitchFamily="34" charset="-120"/>
              </a:rPr>
              <a:t>23.54%</a:t>
            </a:r>
            <a:r>
              <a:rPr lang="zh-TW" altLang="en-US" sz="1600" dirty="0" smtClean="0">
                <a:latin typeface="Noto Sans TC" panose="020B0200000000000000" pitchFamily="34" charset="-120"/>
                <a:ea typeface="Noto Sans TC" panose="020B0200000000000000" pitchFamily="34" charset="-120"/>
              </a:rPr>
              <a:t>（</a:t>
            </a:r>
            <a:r>
              <a:rPr lang="en-US" altLang="zh-TW" sz="1600" dirty="0" smtClean="0">
                <a:latin typeface="Noto Sans TC" panose="020B0200000000000000" pitchFamily="34" charset="-120"/>
                <a:ea typeface="Noto Sans TC" panose="020B0200000000000000" pitchFamily="34" charset="-120"/>
              </a:rPr>
              <a:t>334</a:t>
            </a:r>
            <a:r>
              <a:rPr lang="zh-TW" altLang="en-US" sz="1600" dirty="0" smtClean="0">
                <a:latin typeface="Noto Sans TC" panose="020B0200000000000000" pitchFamily="34" charset="-120"/>
                <a:ea typeface="Noto Sans TC" panose="020B0200000000000000" pitchFamily="34" charset="-120"/>
              </a:rPr>
              <a:t>件</a:t>
            </a:r>
            <a:r>
              <a:rPr lang="zh-TW" altLang="en-US" sz="1600" dirty="0">
                <a:latin typeface="Noto Sans TC" panose="020B0200000000000000" pitchFamily="34" charset="-120"/>
                <a:ea typeface="Noto Sans TC" panose="020B0200000000000000" pitchFamily="34" charset="-120"/>
              </a:rPr>
              <a:t>），不願透露性別比例</a:t>
            </a:r>
            <a:r>
              <a:rPr lang="zh-TW" altLang="en-US" sz="1600" dirty="0" smtClean="0">
                <a:latin typeface="Noto Sans TC" panose="020B0200000000000000" pitchFamily="34" charset="-120"/>
                <a:ea typeface="Noto Sans TC" panose="020B0200000000000000" pitchFamily="34" charset="-120"/>
              </a:rPr>
              <a:t>為</a:t>
            </a:r>
            <a:r>
              <a:rPr lang="en-US" altLang="zh-TW" sz="1600" dirty="0" smtClean="0">
                <a:latin typeface="Noto Sans TC" panose="020B0200000000000000" pitchFamily="34" charset="-120"/>
                <a:ea typeface="Noto Sans TC" panose="020B0200000000000000" pitchFamily="34" charset="-120"/>
              </a:rPr>
              <a:t>27.34%</a:t>
            </a:r>
            <a:r>
              <a:rPr lang="zh-TW" altLang="en-US" sz="1600" dirty="0" smtClean="0">
                <a:latin typeface="Noto Sans TC" panose="020B0200000000000000" pitchFamily="34" charset="-120"/>
                <a:ea typeface="Noto Sans TC" panose="020B0200000000000000" pitchFamily="34" charset="-120"/>
              </a:rPr>
              <a:t>（</a:t>
            </a:r>
            <a:r>
              <a:rPr lang="en-US" altLang="zh-TW" sz="1600" dirty="0" smtClean="0">
                <a:latin typeface="Noto Sans TC" panose="020B0200000000000000" pitchFamily="34" charset="-120"/>
                <a:ea typeface="Noto Sans TC" panose="020B0200000000000000" pitchFamily="34" charset="-120"/>
              </a:rPr>
              <a:t>388 </a:t>
            </a:r>
            <a:r>
              <a:rPr lang="zh-TW" altLang="en-US" sz="1600" dirty="0">
                <a:latin typeface="Noto Sans TC" panose="020B0200000000000000" pitchFamily="34" charset="-120"/>
                <a:ea typeface="Noto Sans TC" panose="020B0200000000000000" pitchFamily="34" charset="-120"/>
              </a:rPr>
              <a:t>件），</a:t>
            </a:r>
            <a:r>
              <a:rPr lang="zh-TW" altLang="en-US" sz="1600" dirty="0" smtClean="0">
                <a:latin typeface="Noto Sans TC" panose="020B0200000000000000" pitchFamily="34" charset="-120"/>
                <a:ea typeface="Noto Sans TC" panose="020B0200000000000000" pitchFamily="34" charset="-120"/>
              </a:rPr>
              <a:t>其中除政論</a:t>
            </a:r>
            <a:r>
              <a:rPr lang="zh-TW" altLang="en-US" sz="1600" dirty="0">
                <a:latin typeface="Noto Sans TC" panose="020B0200000000000000" pitchFamily="34" charset="-120"/>
                <a:ea typeface="Noto Sans TC" panose="020B0200000000000000" pitchFamily="34" charset="-120"/>
              </a:rPr>
              <a:t>談話性</a:t>
            </a:r>
            <a:r>
              <a:rPr lang="zh-TW" altLang="en-US" sz="1600" dirty="0" smtClean="0">
                <a:latin typeface="Noto Sans TC" panose="020B0200000000000000" pitchFamily="34" charset="-120"/>
                <a:ea typeface="Noto Sans TC" panose="020B0200000000000000" pitchFamily="34" charset="-120"/>
              </a:rPr>
              <a:t>節目外，以</a:t>
            </a:r>
            <a:r>
              <a:rPr lang="zh-TW" altLang="en-US" sz="1600" dirty="0">
                <a:latin typeface="Noto Sans TC" panose="020B0200000000000000" pitchFamily="34" charset="-120"/>
                <a:ea typeface="Noto Sans TC" panose="020B0200000000000000" pitchFamily="34" charset="-120"/>
              </a:rPr>
              <a:t>新聞報導的節目類型為申訴</a:t>
            </a:r>
            <a:r>
              <a:rPr lang="zh-TW" altLang="en-US" sz="1600" dirty="0" smtClean="0">
                <a:latin typeface="Noto Sans TC" panose="020B0200000000000000" pitchFamily="34" charset="-120"/>
                <a:ea typeface="Noto Sans TC" panose="020B0200000000000000" pitchFamily="34" charset="-120"/>
              </a:rPr>
              <a:t>的第二大宗</a:t>
            </a:r>
            <a:r>
              <a:rPr lang="zh-TW" altLang="en-US" sz="1600" dirty="0">
                <a:latin typeface="Noto Sans TC" panose="020B0200000000000000" pitchFamily="34" charset="-120"/>
                <a:ea typeface="Noto Sans TC" panose="020B0200000000000000" pitchFamily="34" charset="-120"/>
              </a:rPr>
              <a:t>，共</a:t>
            </a:r>
            <a:r>
              <a:rPr lang="zh-TW" altLang="en-US" sz="1600" dirty="0" smtClean="0">
                <a:latin typeface="Noto Sans TC" panose="020B0200000000000000" pitchFamily="34" charset="-120"/>
                <a:ea typeface="Noto Sans TC" panose="020B0200000000000000" pitchFamily="34" charset="-120"/>
              </a:rPr>
              <a:t>占</a:t>
            </a:r>
            <a:r>
              <a:rPr lang="en-US" altLang="zh-TW" sz="1600" dirty="0" smtClean="0">
                <a:latin typeface="Noto Sans TC" panose="020B0200000000000000" pitchFamily="34" charset="-120"/>
                <a:ea typeface="Noto Sans TC" panose="020B0200000000000000" pitchFamily="34" charset="-120"/>
              </a:rPr>
              <a:t>17.76%</a:t>
            </a:r>
            <a:r>
              <a:rPr lang="zh-TW" altLang="en-US" sz="1600" dirty="0" smtClean="0">
                <a:latin typeface="Noto Sans TC" panose="020B0200000000000000" pitchFamily="34" charset="-120"/>
                <a:ea typeface="Noto Sans TC" panose="020B0200000000000000" pitchFamily="34" charset="-120"/>
              </a:rPr>
              <a:t>（</a:t>
            </a:r>
            <a:r>
              <a:rPr lang="en-US" altLang="zh-TW" sz="1600" dirty="0" smtClean="0">
                <a:latin typeface="Noto Sans TC" panose="020B0200000000000000" pitchFamily="34" charset="-120"/>
                <a:ea typeface="Noto Sans TC" panose="020B0200000000000000" pitchFamily="34" charset="-120"/>
              </a:rPr>
              <a:t>252</a:t>
            </a:r>
            <a:r>
              <a:rPr lang="zh-TW" altLang="en-US" sz="1600" dirty="0" smtClean="0">
                <a:latin typeface="Noto Sans TC" panose="020B0200000000000000" pitchFamily="34" charset="-120"/>
                <a:ea typeface="Noto Sans TC" panose="020B0200000000000000" pitchFamily="34" charset="-120"/>
              </a:rPr>
              <a:t>件</a:t>
            </a:r>
            <a:r>
              <a:rPr lang="zh-TW" altLang="en-US" sz="1600" dirty="0">
                <a:latin typeface="Noto Sans TC" panose="020B0200000000000000" pitchFamily="34" charset="-120"/>
                <a:ea typeface="Noto Sans TC" panose="020B0200000000000000" pitchFamily="34" charset="-120"/>
              </a:rPr>
              <a:t>）</a:t>
            </a:r>
            <a:r>
              <a:rPr lang="zh-TW" altLang="en-US" sz="1600" dirty="0" smtClean="0">
                <a:latin typeface="Noto Sans TC" panose="020B0200000000000000" pitchFamily="34" charset="-120"/>
                <a:ea typeface="Noto Sans TC" panose="020B0200000000000000" pitchFamily="34" charset="-120"/>
              </a:rPr>
              <a:t>。</a:t>
            </a:r>
            <a:endParaRPr lang="en-US" altLang="zh-TW" sz="1600" dirty="0" smtClean="0">
              <a:latin typeface="Noto Sans TC" panose="020B0200000000000000" pitchFamily="34" charset="-120"/>
              <a:ea typeface="Noto Sans TC" panose="020B0200000000000000" pitchFamily="34" charset="-120"/>
            </a:endParaRPr>
          </a:p>
        </p:txBody>
      </p:sp>
      <p:sp>
        <p:nvSpPr>
          <p:cNvPr id="8" name="內容版面配置區 5"/>
          <p:cNvSpPr>
            <a:spLocks noGrp="1"/>
          </p:cNvSpPr>
          <p:nvPr>
            <p:ph idx="1"/>
          </p:nvPr>
        </p:nvSpPr>
        <p:spPr>
          <a:xfrm>
            <a:off x="838200" y="1382259"/>
            <a:ext cx="9924535" cy="616857"/>
          </a:xfrm>
        </p:spPr>
        <p:txBody>
          <a:bodyPr>
            <a:normAutofit/>
          </a:bodyPr>
          <a:lstStyle/>
          <a:p>
            <a:r>
              <a:rPr lang="zh-TW" altLang="zh-TW" sz="2000" b="1" dirty="0" smtClean="0"/>
              <a:t>性別統計</a:t>
            </a:r>
            <a:r>
              <a:rPr lang="en-US" altLang="zh-TW" sz="2000" dirty="0" smtClean="0"/>
              <a:t>(</a:t>
            </a:r>
            <a:r>
              <a:rPr lang="zh-TW" altLang="en-US" sz="2000" dirty="0" smtClean="0"/>
              <a:t>一</a:t>
            </a:r>
            <a:r>
              <a:rPr lang="en-US" altLang="zh-TW" sz="2000" dirty="0" smtClean="0"/>
              <a:t>)</a:t>
            </a:r>
            <a:endParaRPr lang="en-US" altLang="zh-TW" sz="2000" b="1" dirty="0"/>
          </a:p>
        </p:txBody>
      </p:sp>
      <p:pic>
        <p:nvPicPr>
          <p:cNvPr id="2" name="圖片 1"/>
          <p:cNvPicPr>
            <a:picLocks noChangeAspect="1"/>
          </p:cNvPicPr>
          <p:nvPr/>
        </p:nvPicPr>
        <p:blipFill rotWithShape="1">
          <a:blip r:embed="rId2">
            <a:extLst>
              <a:ext uri="{28A0092B-C50C-407E-A947-70E740481C1C}">
                <a14:useLocalDpi xmlns:a14="http://schemas.microsoft.com/office/drawing/2010/main" val="0"/>
              </a:ext>
            </a:extLst>
          </a:blip>
          <a:srcRect l="4969" t="8420" r="3721" b="1757"/>
          <a:stretch/>
        </p:blipFill>
        <p:spPr>
          <a:xfrm>
            <a:off x="5051141" y="2758547"/>
            <a:ext cx="6302659" cy="3584206"/>
          </a:xfrm>
          <a:prstGeom prst="rect">
            <a:avLst/>
          </a:prstGeom>
        </p:spPr>
      </p:pic>
      <p:sp>
        <p:nvSpPr>
          <p:cNvPr id="4" name="矩形 3"/>
          <p:cNvSpPr/>
          <p:nvPr/>
        </p:nvSpPr>
        <p:spPr>
          <a:xfrm>
            <a:off x="5105125" y="6169406"/>
            <a:ext cx="6248675" cy="1733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rotWithShape="1">
          <a:blip r:embed="rId3">
            <a:extLst>
              <a:ext uri="{28A0092B-C50C-407E-A947-70E740481C1C}">
                <a14:useLocalDpi xmlns:a14="http://schemas.microsoft.com/office/drawing/2010/main" val="0"/>
              </a:ext>
            </a:extLst>
          </a:blip>
          <a:srcRect l="14348" r="10882"/>
          <a:stretch/>
        </p:blipFill>
        <p:spPr>
          <a:xfrm>
            <a:off x="1454285" y="3309908"/>
            <a:ext cx="2516222" cy="2959615"/>
          </a:xfrm>
          <a:prstGeom prst="rect">
            <a:avLst/>
          </a:prstGeom>
        </p:spPr>
      </p:pic>
      <p:sp>
        <p:nvSpPr>
          <p:cNvPr id="11" name="向右箭號 10"/>
          <p:cNvSpPr/>
          <p:nvPr/>
        </p:nvSpPr>
        <p:spPr>
          <a:xfrm>
            <a:off x="4113937" y="4396544"/>
            <a:ext cx="849549" cy="512323"/>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5096047" y="3249757"/>
            <a:ext cx="6257753" cy="1568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6589986" y="6387361"/>
            <a:ext cx="4420652" cy="307777"/>
          </a:xfrm>
          <a:prstGeom prst="rect">
            <a:avLst/>
          </a:prstGeom>
          <a:noFill/>
        </p:spPr>
        <p:txBody>
          <a:bodyPr wrap="square" rtlCol="0">
            <a:spAutoFit/>
          </a:bodyPr>
          <a:lstStyle/>
          <a:p>
            <a:r>
              <a:rPr lang="zh-TW" altLang="en-US" sz="1400" dirty="0" smtClean="0">
                <a:latin typeface="Noto Sans TC" panose="020B0200000000000000" pitchFamily="34" charset="-120"/>
                <a:ea typeface="Noto Sans TC" panose="020B0200000000000000" pitchFamily="34" charset="-120"/>
              </a:rPr>
              <a:t>表</a:t>
            </a:r>
            <a:r>
              <a:rPr lang="en-US" altLang="zh-TW" sz="1400" dirty="0" smtClean="0">
                <a:latin typeface="Noto Sans TC" panose="020B0200000000000000" pitchFamily="34" charset="-120"/>
                <a:ea typeface="Noto Sans TC" panose="020B0200000000000000" pitchFamily="34" charset="-120"/>
              </a:rPr>
              <a:t>1</a:t>
            </a:r>
            <a:r>
              <a:rPr lang="zh-TW" altLang="en-US" sz="1400" dirty="0" smtClean="0">
                <a:latin typeface="Noto Sans TC" panose="020B0200000000000000" pitchFamily="34" charset="-120"/>
                <a:ea typeface="Noto Sans TC" panose="020B0200000000000000" pitchFamily="34" charset="-120"/>
              </a:rPr>
              <a:t>   節目型態與申訴人性別交叉分析表</a:t>
            </a:r>
            <a:endParaRPr lang="zh-TW" altLang="en-US" sz="1400" dirty="0">
              <a:latin typeface="Noto Sans TC" panose="020B0200000000000000" pitchFamily="34" charset="-120"/>
              <a:ea typeface="Noto Sans TC" panose="020B0200000000000000" pitchFamily="34" charset="-120"/>
            </a:endParaRPr>
          </a:p>
        </p:txBody>
      </p:sp>
    </p:spTree>
    <p:extLst>
      <p:ext uri="{BB962C8B-B14F-4D97-AF65-F5344CB8AC3E}">
        <p14:creationId xmlns:p14="http://schemas.microsoft.com/office/powerpoint/2010/main" val="2093581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7" name="內容版面配置區 2"/>
          <p:cNvSpPr txBox="1">
            <a:spLocks/>
          </p:cNvSpPr>
          <p:nvPr/>
        </p:nvSpPr>
        <p:spPr>
          <a:xfrm>
            <a:off x="1304264" y="1690688"/>
            <a:ext cx="9583473" cy="774393"/>
          </a:xfrm>
          <a:prstGeom prst="rect">
            <a:avLst/>
          </a:prstGeom>
          <a:noFill/>
          <a:ln w="1260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40000"/>
              </a:lnSpc>
              <a:buClr>
                <a:srgbClr val="317EE1"/>
              </a:buClr>
            </a:pPr>
            <a:r>
              <a:rPr lang="zh-TW" altLang="en-US" sz="1600" dirty="0" smtClean="0">
                <a:latin typeface="Noto Sans TC" panose="020B0200000000000000" pitchFamily="34" charset="-120"/>
                <a:ea typeface="Noto Sans TC" panose="020B0200000000000000" pitchFamily="34" charset="-120"/>
              </a:rPr>
              <a:t>        若從不妥</a:t>
            </a:r>
            <a:r>
              <a:rPr lang="zh-TW" altLang="en-US" sz="1600" dirty="0">
                <a:latin typeface="Noto Sans TC" panose="020B0200000000000000" pitchFamily="34" charset="-120"/>
                <a:ea typeface="Noto Sans TC" panose="020B0200000000000000" pitchFamily="34" charset="-120"/>
              </a:rPr>
              <a:t>類別</a:t>
            </a:r>
            <a:r>
              <a:rPr lang="zh-TW" altLang="en-US" sz="1600" dirty="0" smtClean="0">
                <a:latin typeface="Noto Sans TC" panose="020B0200000000000000" pitchFamily="34" charset="-120"/>
                <a:ea typeface="Noto Sans TC" panose="020B0200000000000000" pitchFamily="34" charset="-120"/>
              </a:rPr>
              <a:t>進行</a:t>
            </a:r>
            <a:r>
              <a:rPr lang="zh-TW" altLang="en-US" sz="1600" dirty="0">
                <a:latin typeface="Noto Sans TC" panose="020B0200000000000000" pitchFamily="34" charset="-120"/>
                <a:ea typeface="Noto Sans TC" panose="020B0200000000000000" pitchFamily="34" charset="-120"/>
              </a:rPr>
              <a:t>分析，節目內容</a:t>
            </a:r>
            <a:r>
              <a:rPr lang="zh-TW" altLang="en-US" sz="1600" dirty="0" smtClean="0">
                <a:latin typeface="Noto Sans TC" panose="020B0200000000000000" pitchFamily="34" charset="-120"/>
                <a:ea typeface="Noto Sans TC" panose="020B0200000000000000" pitchFamily="34" charset="-120"/>
              </a:rPr>
              <a:t>涉及歧視、違反公平則占</a:t>
            </a:r>
            <a:r>
              <a:rPr lang="en-US" altLang="zh-TW" sz="1600" dirty="0" smtClean="0">
                <a:latin typeface="Noto Sans TC" panose="020B0200000000000000" pitchFamily="34" charset="-120"/>
                <a:ea typeface="Noto Sans TC" panose="020B0200000000000000" pitchFamily="34" charset="-120"/>
              </a:rPr>
              <a:t>73</a:t>
            </a:r>
            <a:r>
              <a:rPr lang="zh-TW" altLang="en-US" sz="1600" dirty="0" smtClean="0">
                <a:latin typeface="Noto Sans TC" panose="020B0200000000000000" pitchFamily="34" charset="-120"/>
                <a:ea typeface="Noto Sans TC" panose="020B0200000000000000" pitchFamily="34" charset="-120"/>
              </a:rPr>
              <a:t>件</a:t>
            </a:r>
            <a:r>
              <a:rPr lang="en-US" altLang="zh-TW" sz="1600" dirty="0" smtClean="0">
                <a:latin typeface="Noto Sans TC" panose="020B0200000000000000" pitchFamily="34" charset="-120"/>
                <a:ea typeface="Noto Sans TC" panose="020B0200000000000000" pitchFamily="34" charset="-120"/>
              </a:rPr>
              <a:t>(100%)</a:t>
            </a:r>
            <a:r>
              <a:rPr lang="zh-TW" altLang="en-US" sz="1600" dirty="0" smtClean="0">
                <a:latin typeface="Noto Sans TC" panose="020B0200000000000000" pitchFamily="34" charset="-120"/>
                <a:ea typeface="Noto Sans TC" panose="020B0200000000000000" pitchFamily="34" charset="-120"/>
              </a:rPr>
              <a:t>，</a:t>
            </a:r>
            <a:r>
              <a:rPr lang="zh-TW" altLang="en-US" sz="1600" dirty="0">
                <a:latin typeface="Noto Sans TC" panose="020B0200000000000000" pitchFamily="34" charset="-120"/>
                <a:ea typeface="Noto Sans TC" panose="020B0200000000000000" pitchFamily="34" charset="-120"/>
              </a:rPr>
              <a:t>女性申訴</a:t>
            </a:r>
            <a:r>
              <a:rPr lang="zh-TW" altLang="en-US" sz="1600" dirty="0" smtClean="0">
                <a:latin typeface="Noto Sans TC" panose="020B0200000000000000" pitchFamily="34" charset="-120"/>
                <a:ea typeface="Noto Sans TC" panose="020B0200000000000000" pitchFamily="34" charset="-120"/>
              </a:rPr>
              <a:t>人</a:t>
            </a:r>
            <a:r>
              <a:rPr lang="en-US" altLang="zh-TW" sz="1600" dirty="0" smtClean="0">
                <a:latin typeface="Noto Sans TC" panose="020B0200000000000000" pitchFamily="34" charset="-120"/>
                <a:ea typeface="Noto Sans TC" panose="020B0200000000000000" pitchFamily="34" charset="-120"/>
              </a:rPr>
              <a:t>24</a:t>
            </a:r>
            <a:r>
              <a:rPr lang="zh-TW" altLang="en-US" sz="1600" dirty="0" smtClean="0">
                <a:latin typeface="Noto Sans TC" panose="020B0200000000000000" pitchFamily="34" charset="-120"/>
                <a:ea typeface="Noto Sans TC" panose="020B0200000000000000" pitchFamily="34" charset="-120"/>
              </a:rPr>
              <a:t>件</a:t>
            </a:r>
            <a:r>
              <a:rPr lang="en-US" altLang="zh-TW" sz="1600" dirty="0" smtClean="0">
                <a:latin typeface="Noto Sans TC" panose="020B0200000000000000" pitchFamily="34" charset="-120"/>
                <a:ea typeface="Noto Sans TC" panose="020B0200000000000000" pitchFamily="34" charset="-120"/>
              </a:rPr>
              <a:t>(32.88%) </a:t>
            </a:r>
            <a:r>
              <a:rPr lang="zh-TW" altLang="en-US" sz="1600" dirty="0" smtClean="0">
                <a:latin typeface="Noto Sans TC" panose="020B0200000000000000" pitchFamily="34" charset="-120"/>
                <a:ea typeface="Noto Sans TC" panose="020B0200000000000000" pitchFamily="34" charset="-120"/>
              </a:rPr>
              <a:t>，男性</a:t>
            </a:r>
            <a:r>
              <a:rPr lang="zh-TW" altLang="en-US" sz="1600" dirty="0">
                <a:latin typeface="Noto Sans TC" panose="020B0200000000000000" pitchFamily="34" charset="-120"/>
                <a:ea typeface="Noto Sans TC" panose="020B0200000000000000" pitchFamily="34" charset="-120"/>
              </a:rPr>
              <a:t>申訴</a:t>
            </a:r>
            <a:r>
              <a:rPr lang="zh-TW" altLang="en-US" sz="1600" dirty="0" smtClean="0">
                <a:latin typeface="Noto Sans TC" panose="020B0200000000000000" pitchFamily="34" charset="-120"/>
                <a:ea typeface="Noto Sans TC" panose="020B0200000000000000" pitchFamily="34" charset="-120"/>
              </a:rPr>
              <a:t>人</a:t>
            </a:r>
            <a:r>
              <a:rPr lang="en-US" altLang="zh-TW" sz="1600" dirty="0" smtClean="0">
                <a:latin typeface="Noto Sans TC" panose="020B0200000000000000" pitchFamily="34" charset="-120"/>
                <a:ea typeface="Noto Sans TC" panose="020B0200000000000000" pitchFamily="34" charset="-120"/>
              </a:rPr>
              <a:t>31</a:t>
            </a:r>
            <a:r>
              <a:rPr lang="zh-TW" altLang="en-US" sz="1600" dirty="0" smtClean="0">
                <a:latin typeface="Noto Sans TC" panose="020B0200000000000000" pitchFamily="34" charset="-120"/>
                <a:ea typeface="Noto Sans TC" panose="020B0200000000000000" pitchFamily="34" charset="-120"/>
              </a:rPr>
              <a:t>件</a:t>
            </a:r>
            <a:r>
              <a:rPr lang="en-US" altLang="zh-TW" sz="1600" dirty="0" smtClean="0">
                <a:latin typeface="Noto Sans TC" panose="020B0200000000000000" pitchFamily="34" charset="-120"/>
                <a:ea typeface="Noto Sans TC" panose="020B0200000000000000" pitchFamily="34" charset="-120"/>
              </a:rPr>
              <a:t>(42.46%) </a:t>
            </a:r>
            <a:r>
              <a:rPr lang="zh-TW" altLang="en-US" sz="1600" dirty="0" smtClean="0">
                <a:latin typeface="Noto Sans TC" panose="020B0200000000000000" pitchFamily="34" charset="-120"/>
                <a:ea typeface="Noto Sans TC" panose="020B0200000000000000" pitchFamily="34" charset="-120"/>
              </a:rPr>
              <a:t>，不願意</a:t>
            </a:r>
            <a:r>
              <a:rPr lang="zh-TW" altLang="en-US" sz="1600" dirty="0">
                <a:latin typeface="Noto Sans TC" panose="020B0200000000000000" pitchFamily="34" charset="-120"/>
                <a:ea typeface="Noto Sans TC" panose="020B0200000000000000" pitchFamily="34" charset="-120"/>
              </a:rPr>
              <a:t>透露</a:t>
            </a:r>
            <a:r>
              <a:rPr lang="zh-TW" altLang="en-US" sz="1600" dirty="0" smtClean="0">
                <a:latin typeface="Noto Sans TC" panose="020B0200000000000000" pitchFamily="34" charset="-120"/>
                <a:ea typeface="Noto Sans TC" panose="020B0200000000000000" pitchFamily="34" charset="-120"/>
              </a:rPr>
              <a:t>性別</a:t>
            </a:r>
            <a:r>
              <a:rPr lang="en-US" altLang="zh-TW" sz="1600" dirty="0" smtClean="0">
                <a:latin typeface="Noto Sans TC" panose="020B0200000000000000" pitchFamily="34" charset="-120"/>
                <a:ea typeface="Noto Sans TC" panose="020B0200000000000000" pitchFamily="34" charset="-120"/>
              </a:rPr>
              <a:t>18</a:t>
            </a:r>
            <a:r>
              <a:rPr lang="zh-TW" altLang="en-US" sz="1600" dirty="0" smtClean="0">
                <a:latin typeface="Noto Sans TC" panose="020B0200000000000000" pitchFamily="34" charset="-120"/>
                <a:ea typeface="Noto Sans TC" panose="020B0200000000000000" pitchFamily="34" charset="-120"/>
              </a:rPr>
              <a:t>件</a:t>
            </a:r>
            <a:r>
              <a:rPr lang="en-US" altLang="zh-TW" sz="1600" dirty="0" smtClean="0">
                <a:latin typeface="Noto Sans TC" panose="020B0200000000000000" pitchFamily="34" charset="-120"/>
                <a:ea typeface="Noto Sans TC" panose="020B0200000000000000" pitchFamily="34" charset="-120"/>
              </a:rPr>
              <a:t>(24.66%) </a:t>
            </a:r>
            <a:r>
              <a:rPr lang="zh-TW" altLang="en-US" sz="1600" dirty="0" smtClean="0">
                <a:latin typeface="Noto Sans TC" panose="020B0200000000000000" pitchFamily="34" charset="-120"/>
                <a:ea typeface="Noto Sans TC" panose="020B0200000000000000" pitchFamily="34" charset="-120"/>
              </a:rPr>
              <a:t>。</a:t>
            </a:r>
            <a:endParaRPr lang="en-US" altLang="zh-TW" sz="1600" dirty="0" smtClean="0">
              <a:latin typeface="Noto Sans TC" panose="020B0200000000000000" pitchFamily="34" charset="-120"/>
              <a:ea typeface="Noto Sans TC" panose="020B0200000000000000" pitchFamily="34" charset="-120"/>
            </a:endParaRPr>
          </a:p>
        </p:txBody>
      </p:sp>
      <p:sp>
        <p:nvSpPr>
          <p:cNvPr id="8" name="內容版面配置區 5"/>
          <p:cNvSpPr>
            <a:spLocks noGrp="1"/>
          </p:cNvSpPr>
          <p:nvPr>
            <p:ph idx="1"/>
          </p:nvPr>
        </p:nvSpPr>
        <p:spPr>
          <a:xfrm>
            <a:off x="838199" y="1269347"/>
            <a:ext cx="9924535" cy="616857"/>
          </a:xfrm>
        </p:spPr>
        <p:txBody>
          <a:bodyPr>
            <a:normAutofit/>
          </a:bodyPr>
          <a:lstStyle/>
          <a:p>
            <a:r>
              <a:rPr lang="zh-TW" altLang="zh-TW" sz="2000" b="1" dirty="0" smtClean="0"/>
              <a:t>性別統計</a:t>
            </a:r>
            <a:r>
              <a:rPr lang="en-US" altLang="zh-TW" sz="2000" dirty="0" smtClean="0"/>
              <a:t>(</a:t>
            </a:r>
            <a:r>
              <a:rPr lang="zh-TW" altLang="en-US" sz="2000" dirty="0" smtClean="0"/>
              <a:t>二</a:t>
            </a:r>
            <a:r>
              <a:rPr lang="en-US" altLang="zh-TW" sz="2000" dirty="0" smtClean="0"/>
              <a:t>)</a:t>
            </a:r>
            <a:endParaRPr lang="en-US" altLang="zh-TW" sz="2000" b="1" dirty="0"/>
          </a:p>
        </p:txBody>
      </p:sp>
      <p:pic>
        <p:nvPicPr>
          <p:cNvPr id="3" name="圖片 2"/>
          <p:cNvPicPr>
            <a:picLocks noChangeAspect="1"/>
          </p:cNvPicPr>
          <p:nvPr/>
        </p:nvPicPr>
        <p:blipFill rotWithShape="1">
          <a:blip r:embed="rId2">
            <a:extLst>
              <a:ext uri="{28A0092B-C50C-407E-A947-70E740481C1C}">
                <a14:useLocalDpi xmlns:a14="http://schemas.microsoft.com/office/drawing/2010/main" val="0"/>
              </a:ext>
            </a:extLst>
          </a:blip>
          <a:srcRect l="1497" t="6643" r="2001" b="814"/>
          <a:stretch/>
        </p:blipFill>
        <p:spPr>
          <a:xfrm>
            <a:off x="4179048" y="2366735"/>
            <a:ext cx="6696035" cy="4267395"/>
          </a:xfrm>
          <a:prstGeom prst="rect">
            <a:avLst/>
          </a:prstGeom>
        </p:spPr>
      </p:pic>
      <p:sp>
        <p:nvSpPr>
          <p:cNvPr id="9" name="矩形 8"/>
          <p:cNvSpPr/>
          <p:nvPr/>
        </p:nvSpPr>
        <p:spPr>
          <a:xfrm>
            <a:off x="4623881" y="3206098"/>
            <a:ext cx="6212732" cy="1172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623881" y="4140238"/>
            <a:ext cx="6212732" cy="1164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623881" y="6230532"/>
            <a:ext cx="6212732" cy="1208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623881" y="5538032"/>
            <a:ext cx="6212732" cy="1372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p:cNvSpPr txBox="1"/>
          <p:nvPr/>
        </p:nvSpPr>
        <p:spPr>
          <a:xfrm>
            <a:off x="292634" y="5810518"/>
            <a:ext cx="4128644" cy="307777"/>
          </a:xfrm>
          <a:prstGeom prst="rect">
            <a:avLst/>
          </a:prstGeom>
          <a:noFill/>
        </p:spPr>
        <p:txBody>
          <a:bodyPr wrap="square" rtlCol="0">
            <a:spAutoFit/>
          </a:bodyPr>
          <a:lstStyle/>
          <a:p>
            <a:r>
              <a:rPr lang="zh-TW" altLang="en-US" sz="1400" dirty="0" smtClean="0">
                <a:latin typeface="Noto Sans TC" panose="020B0200000000000000" pitchFamily="34" charset="-120"/>
                <a:ea typeface="Noto Sans TC" panose="020B0200000000000000" pitchFamily="34" charset="-120"/>
              </a:rPr>
              <a:t>表</a:t>
            </a:r>
            <a:r>
              <a:rPr lang="en-US" altLang="zh-TW" sz="1400" dirty="0" smtClean="0">
                <a:latin typeface="Noto Sans TC" panose="020B0200000000000000" pitchFamily="34" charset="-120"/>
                <a:ea typeface="Noto Sans TC" panose="020B0200000000000000" pitchFamily="34" charset="-120"/>
              </a:rPr>
              <a:t>2</a:t>
            </a:r>
            <a:r>
              <a:rPr lang="zh-TW" altLang="en-US" sz="1400" dirty="0" smtClean="0">
                <a:latin typeface="Noto Sans TC" panose="020B0200000000000000" pitchFamily="34" charset="-120"/>
                <a:ea typeface="Noto Sans TC" panose="020B0200000000000000" pitchFamily="34" charset="-120"/>
              </a:rPr>
              <a:t>   申訴</a:t>
            </a:r>
            <a:r>
              <a:rPr lang="zh-TW" altLang="en-US" sz="1400" dirty="0">
                <a:latin typeface="Noto Sans TC" panose="020B0200000000000000" pitchFamily="34" charset="-120"/>
                <a:ea typeface="Noto Sans TC" panose="020B0200000000000000" pitchFamily="34" charset="-120"/>
              </a:rPr>
              <a:t>類型與申訴人</a:t>
            </a:r>
            <a:r>
              <a:rPr lang="zh-TW" altLang="en-US" sz="1400" dirty="0" smtClean="0">
                <a:latin typeface="Noto Sans TC" panose="020B0200000000000000" pitchFamily="34" charset="-120"/>
                <a:ea typeface="Noto Sans TC" panose="020B0200000000000000" pitchFamily="34" charset="-120"/>
              </a:rPr>
              <a:t>性別交叉分析表</a:t>
            </a:r>
            <a:endParaRPr lang="zh-TW" altLang="en-US" sz="1400" dirty="0">
              <a:latin typeface="Noto Sans TC" panose="020B0200000000000000" pitchFamily="34" charset="-120"/>
              <a:ea typeface="Noto Sans TC" panose="020B0200000000000000" pitchFamily="34" charset="-120"/>
            </a:endParaRPr>
          </a:p>
        </p:txBody>
      </p:sp>
      <p:sp>
        <p:nvSpPr>
          <p:cNvPr id="2" name="等腰三角形 1"/>
          <p:cNvSpPr/>
          <p:nvPr/>
        </p:nvSpPr>
        <p:spPr>
          <a:xfrm rot="19901739">
            <a:off x="3647650" y="5818948"/>
            <a:ext cx="269082" cy="250530"/>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79160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8" name="內容版面配置區 5"/>
          <p:cNvSpPr>
            <a:spLocks noGrp="1"/>
          </p:cNvSpPr>
          <p:nvPr>
            <p:ph idx="1"/>
          </p:nvPr>
        </p:nvSpPr>
        <p:spPr>
          <a:xfrm>
            <a:off x="838199" y="1269347"/>
            <a:ext cx="9924535" cy="616857"/>
          </a:xfrm>
        </p:spPr>
        <p:txBody>
          <a:bodyPr>
            <a:normAutofit/>
          </a:bodyPr>
          <a:lstStyle/>
          <a:p>
            <a:r>
              <a:rPr lang="zh-TW" altLang="en-US" sz="2000" b="1" dirty="0" smtClean="0"/>
              <a:t>（</a:t>
            </a:r>
            <a:r>
              <a:rPr lang="zh-TW" altLang="en-US" sz="2000" b="1" dirty="0"/>
              <a:t>一</a:t>
            </a:r>
            <a:r>
              <a:rPr lang="zh-TW" altLang="en-US" sz="2000" b="1" dirty="0" smtClean="0"/>
              <a:t>）</a:t>
            </a:r>
            <a:r>
              <a:rPr lang="en-US" altLang="zh-TW" sz="2000" b="1" dirty="0" smtClean="0"/>
              <a:t>CEDAW</a:t>
            </a:r>
            <a:r>
              <a:rPr lang="zh-TW" altLang="en-US" sz="2000" b="1" dirty="0" smtClean="0"/>
              <a:t>條文</a:t>
            </a:r>
            <a:endParaRPr lang="en-US" altLang="zh-TW" sz="2000" dirty="0">
              <a:solidFill>
                <a:schemeClr val="tx2">
                  <a:lumMod val="50000"/>
                  <a:lumOff val="50000"/>
                </a:schemeClr>
              </a:solidFill>
            </a:endParaRPr>
          </a:p>
        </p:txBody>
      </p:sp>
      <p:sp>
        <p:nvSpPr>
          <p:cNvPr id="11" name="圓角矩形 10"/>
          <p:cNvSpPr/>
          <p:nvPr/>
        </p:nvSpPr>
        <p:spPr>
          <a:xfrm>
            <a:off x="1172495" y="2361446"/>
            <a:ext cx="3091842" cy="3730350"/>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en-US"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第</a:t>
            </a:r>
            <a:r>
              <a:rPr lang="en-US" altLang="zh-TW"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3</a:t>
            </a:r>
            <a:r>
              <a:rPr lang="zh-TW" altLang="en-US"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條</a:t>
            </a:r>
            <a:r>
              <a:rPr lang="zh-TW" altLang="en-US" dirty="0" smtClean="0">
                <a:ln w="0"/>
                <a:solidFill>
                  <a:schemeClr val="tx1"/>
                </a:solidFill>
                <a:latin typeface="Noto Sans TC" panose="020B0200000000000000" pitchFamily="34" charset="-120"/>
                <a:ea typeface="Noto Sans TC" panose="020B0200000000000000" pitchFamily="34" charset="-120"/>
              </a:rPr>
              <a:t>：締約各國應承擔在所有領域，特別是在政治、社會、經濟、文化領域，</a:t>
            </a:r>
            <a:r>
              <a:rPr lang="zh-TW" altLang="en-US" b="1" dirty="0" smtClean="0">
                <a:ln w="0"/>
                <a:solidFill>
                  <a:schemeClr val="tx1"/>
                </a:solidFill>
                <a:latin typeface="Noto Sans TC" panose="020B0200000000000000" pitchFamily="34" charset="-120"/>
                <a:ea typeface="Noto Sans TC" panose="020B0200000000000000" pitchFamily="34" charset="-120"/>
              </a:rPr>
              <a:t>採取一切適當措施</a:t>
            </a:r>
            <a:r>
              <a:rPr lang="zh-TW" altLang="en-US" dirty="0" smtClean="0">
                <a:ln w="0"/>
                <a:solidFill>
                  <a:schemeClr val="tx1"/>
                </a:solidFill>
                <a:latin typeface="Noto Sans TC" panose="020B0200000000000000" pitchFamily="34" charset="-120"/>
                <a:ea typeface="Noto Sans TC" panose="020B0200000000000000" pitchFamily="34" charset="-120"/>
              </a:rPr>
              <a:t>，包括制定法律，保證婦女得到充分發展和進步，以確保婦女在與男子平等的基礎上，行使和享有人權和基本自由。</a:t>
            </a:r>
            <a:endParaRPr lang="zh-TW" altLang="zh-TW" dirty="0">
              <a:solidFill>
                <a:schemeClr val="tx1"/>
              </a:solidFill>
              <a:latin typeface="Noto Sans TC" panose="020B0200000000000000" pitchFamily="34" charset="-120"/>
              <a:ea typeface="Noto Sans TC" panose="020B0200000000000000" pitchFamily="34" charset="-120"/>
            </a:endParaRPr>
          </a:p>
        </p:txBody>
      </p:sp>
      <p:sp>
        <p:nvSpPr>
          <p:cNvPr id="12" name="圓角矩形 11"/>
          <p:cNvSpPr/>
          <p:nvPr/>
        </p:nvSpPr>
        <p:spPr>
          <a:xfrm>
            <a:off x="7979167" y="2361446"/>
            <a:ext cx="3074120" cy="3730350"/>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zh-TW"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第</a:t>
            </a:r>
            <a:r>
              <a:rPr lang="en-US" altLang="zh-TW"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13</a:t>
            </a:r>
            <a:r>
              <a:rPr lang="zh-TW" altLang="zh-TW"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條</a:t>
            </a:r>
            <a:r>
              <a:rPr lang="zh-TW" altLang="zh-TW" dirty="0" smtClean="0">
                <a:solidFill>
                  <a:schemeClr val="tx1"/>
                </a:solidFill>
                <a:latin typeface="Noto Sans TC" panose="020B0200000000000000" pitchFamily="34" charset="-120"/>
                <a:ea typeface="Noto Sans TC" panose="020B0200000000000000" pitchFamily="34" charset="-120"/>
              </a:rPr>
              <a:t>：</a:t>
            </a:r>
            <a:r>
              <a:rPr lang="zh-TW" altLang="en-US" dirty="0">
                <a:solidFill>
                  <a:schemeClr val="tx1"/>
                </a:solidFill>
                <a:latin typeface="Noto Sans TC" panose="020B0200000000000000" pitchFamily="34" charset="-120"/>
                <a:ea typeface="Noto Sans TC" panose="020B0200000000000000" pitchFamily="34" charset="-120"/>
              </a:rPr>
              <a:t>締約各國應採取一切適當措施以消除在經濟和社會生活的其他方面對</a:t>
            </a:r>
            <a:r>
              <a:rPr lang="zh-TW" altLang="en-US" dirty="0" smtClean="0">
                <a:solidFill>
                  <a:schemeClr val="tx1"/>
                </a:solidFill>
                <a:latin typeface="Noto Sans TC" panose="020B0200000000000000" pitchFamily="34" charset="-120"/>
                <a:ea typeface="Noto Sans TC" panose="020B0200000000000000" pitchFamily="34" charset="-120"/>
              </a:rPr>
              <a:t>婦女的</a:t>
            </a:r>
            <a:r>
              <a:rPr lang="zh-TW" altLang="en-US" dirty="0">
                <a:solidFill>
                  <a:schemeClr val="tx1"/>
                </a:solidFill>
                <a:latin typeface="Noto Sans TC" panose="020B0200000000000000" pitchFamily="34" charset="-120"/>
                <a:ea typeface="Noto Sans TC" panose="020B0200000000000000" pitchFamily="34" charset="-120"/>
              </a:rPr>
              <a:t>歧視，保證她們在男女平等的基礎上有相同權利，特別是</a:t>
            </a:r>
            <a:r>
              <a:rPr lang="zh-TW" altLang="en-US" dirty="0" smtClean="0">
                <a:solidFill>
                  <a:schemeClr val="tx1"/>
                </a:solidFill>
                <a:latin typeface="Noto Sans TC" panose="020B0200000000000000" pitchFamily="34" charset="-120"/>
                <a:ea typeface="Noto Sans TC" panose="020B0200000000000000" pitchFamily="34" charset="-120"/>
              </a:rPr>
              <a:t>：</a:t>
            </a:r>
            <a:endParaRPr lang="en-US" altLang="zh-TW" dirty="0" smtClean="0">
              <a:solidFill>
                <a:schemeClr val="tx1"/>
              </a:solidFill>
              <a:latin typeface="Noto Sans TC" panose="020B0200000000000000" pitchFamily="34" charset="-120"/>
              <a:ea typeface="Noto Sans TC" panose="020B0200000000000000" pitchFamily="34" charset="-120"/>
            </a:endParaRPr>
          </a:p>
          <a:p>
            <a:pPr>
              <a:lnSpc>
                <a:spcPct val="150000"/>
              </a:lnSpc>
            </a:pPr>
            <a:r>
              <a:rPr lang="zh-TW" altLang="en-US" b="1" dirty="0" smtClean="0">
                <a:solidFill>
                  <a:schemeClr val="tx1"/>
                </a:solidFill>
                <a:latin typeface="Noto Sans TC" panose="020B0200000000000000" pitchFamily="34" charset="-120"/>
                <a:ea typeface="Noto Sans TC" panose="020B0200000000000000" pitchFamily="34" charset="-120"/>
              </a:rPr>
              <a:t>（</a:t>
            </a:r>
            <a:r>
              <a:rPr lang="en-US" altLang="zh-TW" b="1" dirty="0">
                <a:solidFill>
                  <a:schemeClr val="tx1"/>
                </a:solidFill>
                <a:latin typeface="Noto Sans TC" panose="020B0200000000000000" pitchFamily="34" charset="-120"/>
                <a:ea typeface="Noto Sans TC" panose="020B0200000000000000" pitchFamily="34" charset="-120"/>
              </a:rPr>
              <a:t>c</a:t>
            </a:r>
            <a:r>
              <a:rPr lang="zh-TW" altLang="en-US" b="1" dirty="0">
                <a:solidFill>
                  <a:schemeClr val="tx1"/>
                </a:solidFill>
                <a:latin typeface="Noto Sans TC" panose="020B0200000000000000" pitchFamily="34" charset="-120"/>
                <a:ea typeface="Noto Sans TC" panose="020B0200000000000000" pitchFamily="34" charset="-120"/>
              </a:rPr>
              <a:t>）參與娛樂生活、運動和文化生活各個方面的權利</a:t>
            </a:r>
            <a:r>
              <a:rPr lang="zh-TW" altLang="en-US" dirty="0" smtClean="0">
                <a:solidFill>
                  <a:schemeClr val="tx1"/>
                </a:solidFill>
                <a:latin typeface="Noto Sans TC" panose="020B0200000000000000" pitchFamily="34" charset="-120"/>
                <a:ea typeface="Noto Sans TC" panose="020B0200000000000000" pitchFamily="34" charset="-120"/>
              </a:rPr>
              <a:t>。</a:t>
            </a:r>
            <a:endParaRPr lang="en-US" altLang="zh-TW" dirty="0">
              <a:solidFill>
                <a:schemeClr val="tx1"/>
              </a:solidFill>
              <a:latin typeface="Noto Sans TC" panose="020B0200000000000000" pitchFamily="34" charset="-120"/>
              <a:ea typeface="Noto Sans TC" panose="020B0200000000000000" pitchFamily="34" charset="-120"/>
            </a:endParaRPr>
          </a:p>
        </p:txBody>
      </p:sp>
      <p:sp>
        <p:nvSpPr>
          <p:cNvPr id="13" name="圓角矩形 12"/>
          <p:cNvSpPr/>
          <p:nvPr/>
        </p:nvSpPr>
        <p:spPr>
          <a:xfrm>
            <a:off x="4564729" y="2361446"/>
            <a:ext cx="3114046" cy="3730350"/>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zh-TW"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第</a:t>
            </a:r>
            <a:r>
              <a:rPr lang="en-US" altLang="zh-TW"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5</a:t>
            </a:r>
            <a:r>
              <a:rPr lang="zh-TW" altLang="zh-TW"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條</a:t>
            </a:r>
            <a:r>
              <a:rPr lang="zh-TW" altLang="zh-TW" dirty="0" smtClean="0">
                <a:solidFill>
                  <a:schemeClr val="tx1"/>
                </a:solidFill>
                <a:latin typeface="Noto Sans TC" panose="020B0200000000000000" pitchFamily="34" charset="-120"/>
                <a:ea typeface="Noto Sans TC" panose="020B0200000000000000" pitchFamily="34" charset="-120"/>
              </a:rPr>
              <a:t>：</a:t>
            </a:r>
            <a:r>
              <a:rPr lang="zh-TW" altLang="en-US" dirty="0">
                <a:solidFill>
                  <a:schemeClr val="tx1"/>
                </a:solidFill>
                <a:latin typeface="Noto Sans TC" panose="020B0200000000000000" pitchFamily="34" charset="-120"/>
                <a:ea typeface="Noto Sans TC" panose="020B0200000000000000" pitchFamily="34" charset="-120"/>
              </a:rPr>
              <a:t>締約各國應採取一切適當措施</a:t>
            </a:r>
            <a:r>
              <a:rPr lang="zh-TW" altLang="en-US" dirty="0" smtClean="0">
                <a:solidFill>
                  <a:schemeClr val="tx1"/>
                </a:solidFill>
                <a:latin typeface="Noto Sans TC" panose="020B0200000000000000" pitchFamily="34" charset="-120"/>
                <a:ea typeface="Noto Sans TC" panose="020B0200000000000000" pitchFamily="34" charset="-120"/>
              </a:rPr>
              <a:t>：</a:t>
            </a:r>
            <a:endParaRPr lang="en-US" altLang="zh-TW" dirty="0" smtClean="0">
              <a:solidFill>
                <a:schemeClr val="tx1"/>
              </a:solidFill>
              <a:latin typeface="Noto Sans TC" panose="020B0200000000000000" pitchFamily="34" charset="-120"/>
              <a:ea typeface="Noto Sans TC" panose="020B0200000000000000" pitchFamily="34" charset="-120"/>
            </a:endParaRPr>
          </a:p>
          <a:p>
            <a:pPr>
              <a:lnSpc>
                <a:spcPct val="150000"/>
              </a:lnSpc>
            </a:pPr>
            <a:r>
              <a:rPr lang="zh-TW" altLang="en-US" b="1" dirty="0" smtClean="0">
                <a:solidFill>
                  <a:schemeClr val="tx1"/>
                </a:solidFill>
                <a:latin typeface="Noto Sans TC" panose="020B0200000000000000" pitchFamily="34" charset="-120"/>
                <a:ea typeface="Noto Sans TC" panose="020B0200000000000000" pitchFamily="34" charset="-120"/>
              </a:rPr>
              <a:t>（</a:t>
            </a:r>
            <a:r>
              <a:rPr lang="en-US" altLang="zh-TW" b="1" dirty="0">
                <a:solidFill>
                  <a:schemeClr val="tx1"/>
                </a:solidFill>
                <a:latin typeface="Noto Sans TC" panose="020B0200000000000000" pitchFamily="34" charset="-120"/>
                <a:ea typeface="Noto Sans TC" panose="020B0200000000000000" pitchFamily="34" charset="-120"/>
              </a:rPr>
              <a:t>a</a:t>
            </a:r>
            <a:r>
              <a:rPr lang="zh-TW" altLang="en-US" b="1" dirty="0">
                <a:solidFill>
                  <a:schemeClr val="tx1"/>
                </a:solidFill>
                <a:latin typeface="Noto Sans TC" panose="020B0200000000000000" pitchFamily="34" charset="-120"/>
                <a:ea typeface="Noto Sans TC" panose="020B0200000000000000" pitchFamily="34" charset="-120"/>
              </a:rPr>
              <a:t>）改變男女的社會和文化行為模式，以消除基於性別而分尊卑觀念</a:t>
            </a:r>
            <a:r>
              <a:rPr lang="zh-TW" altLang="en-US" b="1" dirty="0" smtClean="0">
                <a:solidFill>
                  <a:schemeClr val="tx1"/>
                </a:solidFill>
                <a:latin typeface="Noto Sans TC" panose="020B0200000000000000" pitchFamily="34" charset="-120"/>
                <a:ea typeface="Noto Sans TC" panose="020B0200000000000000" pitchFamily="34" charset="-120"/>
              </a:rPr>
              <a:t>或基於</a:t>
            </a:r>
            <a:r>
              <a:rPr lang="zh-TW" altLang="en-US" b="1" dirty="0">
                <a:solidFill>
                  <a:schemeClr val="tx1"/>
                </a:solidFill>
                <a:latin typeface="Noto Sans TC" panose="020B0200000000000000" pitchFamily="34" charset="-120"/>
                <a:ea typeface="Noto Sans TC" panose="020B0200000000000000" pitchFamily="34" charset="-120"/>
              </a:rPr>
              <a:t>男女任務定型所產生的偏見、習俗和一切其他</a:t>
            </a:r>
            <a:r>
              <a:rPr lang="zh-TW" altLang="en-US" b="1" dirty="0" smtClean="0">
                <a:solidFill>
                  <a:schemeClr val="tx1"/>
                </a:solidFill>
                <a:latin typeface="Noto Sans TC" panose="020B0200000000000000" pitchFamily="34" charset="-120"/>
                <a:ea typeface="Noto Sans TC" panose="020B0200000000000000" pitchFamily="34" charset="-120"/>
              </a:rPr>
              <a:t>做法</a:t>
            </a:r>
            <a:endParaRPr lang="en-US" altLang="zh-TW" b="1" dirty="0">
              <a:solidFill>
                <a:schemeClr val="tx1"/>
              </a:solidFill>
              <a:latin typeface="Noto Sans TC" panose="020B0200000000000000" pitchFamily="34" charset="-120"/>
              <a:ea typeface="Noto Sans TC" panose="020B0200000000000000" pitchFamily="34" charset="-120"/>
            </a:endParaRPr>
          </a:p>
        </p:txBody>
      </p:sp>
      <p:sp>
        <p:nvSpPr>
          <p:cNvPr id="14" name="矩形 13"/>
          <p:cNvSpPr/>
          <p:nvPr/>
        </p:nvSpPr>
        <p:spPr>
          <a:xfrm>
            <a:off x="1399615" y="1770997"/>
            <a:ext cx="4801314" cy="369332"/>
          </a:xfrm>
          <a:prstGeom prst="rect">
            <a:avLst/>
          </a:prstGeom>
        </p:spPr>
        <p:txBody>
          <a:bodyPr wrap="none">
            <a:spAutoFit/>
          </a:bodyPr>
          <a:lstStyle/>
          <a:p>
            <a:r>
              <a:rPr lang="zh-TW" altLang="en-US" dirty="0">
                <a:solidFill>
                  <a:srgbClr val="FF0000"/>
                </a:solidFill>
                <a:latin typeface="Noto Sans TC" panose="020B0200000000000000" pitchFamily="34" charset="-120"/>
                <a:ea typeface="Noto Sans TC" panose="020B0200000000000000" pitchFamily="34" charset="-120"/>
              </a:rPr>
              <a:t>媒體語言塑造的性別刻板印象</a:t>
            </a:r>
            <a:r>
              <a:rPr lang="en-US" altLang="zh-TW" dirty="0">
                <a:solidFill>
                  <a:srgbClr val="FF0000"/>
                </a:solidFill>
                <a:latin typeface="Noto Sans TC" panose="020B0200000000000000" pitchFamily="34" charset="-120"/>
                <a:ea typeface="Noto Sans TC" panose="020B0200000000000000" pitchFamily="34" charset="-120"/>
              </a:rPr>
              <a:t>—</a:t>
            </a:r>
            <a:r>
              <a:rPr lang="zh-TW" altLang="en-US" dirty="0">
                <a:solidFill>
                  <a:srgbClr val="FF0000"/>
                </a:solidFill>
                <a:latin typeface="Noto Sans TC" panose="020B0200000000000000" pitchFamily="34" charset="-120"/>
                <a:ea typeface="Noto Sans TC" panose="020B0200000000000000" pitchFamily="34" charset="-120"/>
              </a:rPr>
              <a:t>以女駕駛為例</a:t>
            </a:r>
            <a:endParaRPr lang="en-US" altLang="zh-TW" b="1" dirty="0">
              <a:solidFill>
                <a:srgbClr val="FF0000"/>
              </a:solidFill>
              <a:latin typeface="Noto Sans TC" panose="020B0200000000000000" pitchFamily="34" charset="-120"/>
              <a:ea typeface="Noto Sans TC" panose="020B0200000000000000" pitchFamily="34" charset="-120"/>
            </a:endParaRPr>
          </a:p>
        </p:txBody>
      </p:sp>
    </p:spTree>
    <p:extLst>
      <p:ext uri="{BB962C8B-B14F-4D97-AF65-F5344CB8AC3E}">
        <p14:creationId xmlns:p14="http://schemas.microsoft.com/office/powerpoint/2010/main" val="321553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8" name="內容版面配置區 5"/>
          <p:cNvSpPr>
            <a:spLocks noGrp="1"/>
          </p:cNvSpPr>
          <p:nvPr>
            <p:ph idx="1"/>
          </p:nvPr>
        </p:nvSpPr>
        <p:spPr>
          <a:xfrm>
            <a:off x="838199" y="1269347"/>
            <a:ext cx="9924535" cy="616857"/>
          </a:xfrm>
        </p:spPr>
        <p:txBody>
          <a:bodyPr>
            <a:normAutofit/>
          </a:bodyPr>
          <a:lstStyle/>
          <a:p>
            <a:r>
              <a:rPr lang="zh-TW" altLang="en-US" sz="2000" b="1" dirty="0" smtClean="0"/>
              <a:t>（二）</a:t>
            </a:r>
            <a:r>
              <a:rPr lang="en-US" altLang="zh-TW" sz="2000" b="1" dirty="0" smtClean="0"/>
              <a:t>CEDAW</a:t>
            </a:r>
            <a:r>
              <a:rPr lang="zh-TW" altLang="en-US" sz="2000" b="1" dirty="0" smtClean="0"/>
              <a:t>一般性</a:t>
            </a:r>
            <a:r>
              <a:rPr lang="zh-TW" altLang="en-US" sz="2000" b="1" dirty="0"/>
              <a:t>建議</a:t>
            </a:r>
          </a:p>
        </p:txBody>
      </p:sp>
      <p:sp>
        <p:nvSpPr>
          <p:cNvPr id="14" name="矩形 13"/>
          <p:cNvSpPr/>
          <p:nvPr/>
        </p:nvSpPr>
        <p:spPr>
          <a:xfrm>
            <a:off x="1399615" y="1770997"/>
            <a:ext cx="4801314" cy="369332"/>
          </a:xfrm>
          <a:prstGeom prst="rect">
            <a:avLst/>
          </a:prstGeom>
        </p:spPr>
        <p:txBody>
          <a:bodyPr wrap="none">
            <a:spAutoFit/>
          </a:bodyPr>
          <a:lstStyle/>
          <a:p>
            <a:r>
              <a:rPr lang="zh-TW" altLang="en-US" dirty="0">
                <a:solidFill>
                  <a:srgbClr val="FF0000"/>
                </a:solidFill>
                <a:latin typeface="Noto Sans TC" panose="020B0200000000000000" pitchFamily="34" charset="-120"/>
                <a:ea typeface="Noto Sans TC" panose="020B0200000000000000" pitchFamily="34" charset="-120"/>
              </a:rPr>
              <a:t>媒體語言塑造的性別刻板印象</a:t>
            </a:r>
            <a:r>
              <a:rPr lang="en-US" altLang="zh-TW" dirty="0">
                <a:solidFill>
                  <a:srgbClr val="FF0000"/>
                </a:solidFill>
                <a:latin typeface="Noto Sans TC" panose="020B0200000000000000" pitchFamily="34" charset="-120"/>
                <a:ea typeface="Noto Sans TC" panose="020B0200000000000000" pitchFamily="34" charset="-120"/>
              </a:rPr>
              <a:t>—</a:t>
            </a:r>
            <a:r>
              <a:rPr lang="zh-TW" altLang="en-US" dirty="0">
                <a:solidFill>
                  <a:srgbClr val="FF0000"/>
                </a:solidFill>
                <a:latin typeface="Noto Sans TC" panose="020B0200000000000000" pitchFamily="34" charset="-120"/>
                <a:ea typeface="Noto Sans TC" panose="020B0200000000000000" pitchFamily="34" charset="-120"/>
              </a:rPr>
              <a:t>以女駕駛為例</a:t>
            </a:r>
            <a:endParaRPr lang="en-US" altLang="zh-TW" b="1" dirty="0">
              <a:solidFill>
                <a:srgbClr val="FF0000"/>
              </a:solidFill>
              <a:latin typeface="Noto Sans TC" panose="020B0200000000000000" pitchFamily="34" charset="-120"/>
              <a:ea typeface="Noto Sans TC" panose="020B0200000000000000" pitchFamily="34" charset="-120"/>
            </a:endParaRPr>
          </a:p>
        </p:txBody>
      </p:sp>
      <p:sp>
        <p:nvSpPr>
          <p:cNvPr id="2" name="文字方塊 1"/>
          <p:cNvSpPr txBox="1"/>
          <p:nvPr/>
        </p:nvSpPr>
        <p:spPr>
          <a:xfrm>
            <a:off x="1154349" y="2418945"/>
            <a:ext cx="9935183" cy="3417651"/>
          </a:xfrm>
          <a:prstGeom prst="rect">
            <a:avLst/>
          </a:prstGeom>
          <a:noFill/>
        </p:spPr>
        <p:txBody>
          <a:bodyPr wrap="square" rtlCol="0">
            <a:spAutoFit/>
          </a:bodyPr>
          <a:lstStyle/>
          <a:p>
            <a:endParaRPr lang="zh-TW" altLang="en-US" dirty="0"/>
          </a:p>
        </p:txBody>
      </p:sp>
      <p:sp>
        <p:nvSpPr>
          <p:cNvPr id="9" name="圓角矩形 8"/>
          <p:cNvSpPr/>
          <p:nvPr/>
        </p:nvSpPr>
        <p:spPr>
          <a:xfrm>
            <a:off x="1146555" y="2220637"/>
            <a:ext cx="3159556" cy="3992093"/>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en-US"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第</a:t>
            </a:r>
            <a:r>
              <a:rPr lang="en-US" altLang="zh-TW"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3</a:t>
            </a:r>
            <a:r>
              <a:rPr lang="zh-TW" altLang="en-US"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號</a:t>
            </a:r>
            <a:r>
              <a:rPr lang="en-US" altLang="zh-TW"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a:t>
            </a:r>
            <a:r>
              <a:rPr lang="zh-TW" altLang="en-US"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教育</a:t>
            </a:r>
            <a:r>
              <a:rPr lang="zh-TW" altLang="en-US"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和宣傳</a:t>
            </a:r>
            <a:r>
              <a:rPr lang="zh-TW" altLang="en-US"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活動</a:t>
            </a:r>
            <a:r>
              <a:rPr lang="en-US" altLang="zh-TW"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a:t>
            </a:r>
            <a:r>
              <a:rPr lang="zh-TW" altLang="en-US" dirty="0" smtClean="0">
                <a:ln w="0"/>
                <a:solidFill>
                  <a:schemeClr val="tx1"/>
                </a:solidFill>
                <a:latin typeface="Noto Sans TC" panose="020B0200000000000000" pitchFamily="34" charset="-120"/>
                <a:ea typeface="Noto Sans TC" panose="020B0200000000000000" pitchFamily="34" charset="-120"/>
              </a:rPr>
              <a:t>：</a:t>
            </a:r>
            <a:endParaRPr lang="en-US" altLang="zh-TW" dirty="0" smtClean="0">
              <a:ln w="0"/>
              <a:solidFill>
                <a:schemeClr val="tx1"/>
              </a:solidFill>
              <a:latin typeface="Noto Sans TC" panose="020B0200000000000000" pitchFamily="34" charset="-120"/>
              <a:ea typeface="Noto Sans TC" panose="020B0200000000000000" pitchFamily="34" charset="-120"/>
            </a:endParaRPr>
          </a:p>
          <a:p>
            <a:pPr>
              <a:lnSpc>
                <a:spcPct val="150000"/>
              </a:lnSpc>
            </a:pPr>
            <a:r>
              <a:rPr lang="zh-TW" altLang="en-US" dirty="0" smtClean="0">
                <a:ln w="0"/>
                <a:solidFill>
                  <a:schemeClr val="tx1"/>
                </a:solidFill>
                <a:latin typeface="Noto Sans TC" panose="020B0200000000000000" pitchFamily="34" charset="-120"/>
                <a:ea typeface="Noto Sans TC" panose="020B0200000000000000" pitchFamily="34" charset="-120"/>
              </a:rPr>
              <a:t>「⋯⋯</a:t>
            </a:r>
            <a:r>
              <a:rPr lang="zh-TW" altLang="en-US" dirty="0">
                <a:ln w="0"/>
                <a:solidFill>
                  <a:schemeClr val="tx1"/>
                </a:solidFill>
                <a:latin typeface="Noto Sans TC" panose="020B0200000000000000" pitchFamily="34" charset="-120"/>
                <a:ea typeface="Noto Sans TC" panose="020B0200000000000000" pitchFamily="34" charset="-120"/>
              </a:rPr>
              <a:t>促使各締約國有效採用教育及</a:t>
            </a:r>
            <a:r>
              <a:rPr lang="zh-TW" altLang="en-US" b="1" dirty="0">
                <a:ln w="0"/>
                <a:solidFill>
                  <a:schemeClr val="tx1"/>
                </a:solidFill>
                <a:latin typeface="Noto Sans TC" panose="020B0200000000000000" pitchFamily="34" charset="-120"/>
                <a:ea typeface="Noto Sans TC" panose="020B0200000000000000" pitchFamily="34" charset="-120"/>
              </a:rPr>
              <a:t>大眾資訊</a:t>
            </a:r>
            <a:r>
              <a:rPr lang="zh-TW" altLang="en-US" b="1" dirty="0" smtClean="0">
                <a:ln w="0"/>
                <a:solidFill>
                  <a:schemeClr val="tx1"/>
                </a:solidFill>
                <a:latin typeface="Noto Sans TC" panose="020B0200000000000000" pitchFamily="34" charset="-120"/>
                <a:ea typeface="Noto Sans TC" panose="020B0200000000000000" pitchFamily="34" charset="-120"/>
              </a:rPr>
              <a:t>宣傳方案</a:t>
            </a:r>
            <a:r>
              <a:rPr lang="zh-TW" altLang="en-US" dirty="0">
                <a:ln w="0"/>
                <a:solidFill>
                  <a:schemeClr val="tx1"/>
                </a:solidFill>
                <a:latin typeface="Noto Sans TC" panose="020B0200000000000000" pitchFamily="34" charset="-120"/>
                <a:ea typeface="Noto Sans TC" panose="020B0200000000000000" pitchFamily="34" charset="-120"/>
              </a:rPr>
              <a:t>，藉以消除妨礙女性在社會上平等原則的偏見與</a:t>
            </a:r>
            <a:r>
              <a:rPr lang="zh-TW" altLang="en-US" dirty="0" smtClean="0">
                <a:ln w="0"/>
                <a:solidFill>
                  <a:schemeClr val="tx1"/>
                </a:solidFill>
                <a:latin typeface="Noto Sans TC" panose="020B0200000000000000" pitchFamily="34" charset="-120"/>
                <a:ea typeface="Noto Sans TC" panose="020B0200000000000000" pitchFamily="34" charset="-120"/>
              </a:rPr>
              <a:t>現行</a:t>
            </a:r>
            <a:r>
              <a:rPr lang="zh-TW" altLang="en-US" dirty="0">
                <a:ln w="0"/>
                <a:solidFill>
                  <a:schemeClr val="tx1"/>
                </a:solidFill>
                <a:latin typeface="Noto Sans TC" panose="020B0200000000000000" pitchFamily="34" charset="-120"/>
                <a:ea typeface="Noto Sans TC" panose="020B0200000000000000" pitchFamily="34" charset="-120"/>
              </a:rPr>
              <a:t>習</a:t>
            </a:r>
            <a:r>
              <a:rPr lang="zh-TW" altLang="en-US" dirty="0" smtClean="0">
                <a:ln w="0"/>
                <a:solidFill>
                  <a:schemeClr val="tx1"/>
                </a:solidFill>
                <a:latin typeface="Noto Sans TC" panose="020B0200000000000000" pitchFamily="34" charset="-120"/>
                <a:ea typeface="Noto Sans TC" panose="020B0200000000000000" pitchFamily="34" charset="-120"/>
              </a:rPr>
              <a:t>俗</a:t>
            </a:r>
            <a:r>
              <a:rPr lang="zh-TW" altLang="en-US" dirty="0">
                <a:ln w="0"/>
                <a:solidFill>
                  <a:schemeClr val="tx1"/>
                </a:solidFill>
                <a:latin typeface="Noto Sans TC" panose="020B0200000000000000" pitchFamily="34" charset="-120"/>
                <a:ea typeface="Noto Sans TC" panose="020B0200000000000000" pitchFamily="34" charset="-120"/>
              </a:rPr>
              <a:t>。</a:t>
            </a:r>
            <a:r>
              <a:rPr lang="zh-TW" altLang="en-US" sz="1600" dirty="0" smtClean="0">
                <a:ln w="0"/>
                <a:solidFill>
                  <a:schemeClr val="tx1"/>
                </a:solidFill>
                <a:latin typeface="Noto Sans TC" panose="020B0200000000000000" pitchFamily="34" charset="-120"/>
                <a:ea typeface="Noto Sans TC" panose="020B0200000000000000" pitchFamily="34" charset="-120"/>
              </a:rPr>
              <a:t>」</a:t>
            </a:r>
            <a:endParaRPr lang="zh-TW" altLang="zh-TW" sz="1600" dirty="0">
              <a:solidFill>
                <a:schemeClr val="tx1"/>
              </a:solidFill>
              <a:latin typeface="Noto Sans TC" panose="020B0200000000000000" pitchFamily="34" charset="-120"/>
              <a:ea typeface="Noto Sans TC" panose="020B0200000000000000" pitchFamily="34" charset="-120"/>
            </a:endParaRPr>
          </a:p>
        </p:txBody>
      </p:sp>
      <p:sp>
        <p:nvSpPr>
          <p:cNvPr id="10" name="圓角矩形 9"/>
          <p:cNvSpPr/>
          <p:nvPr/>
        </p:nvSpPr>
        <p:spPr>
          <a:xfrm>
            <a:off x="7953227" y="2220638"/>
            <a:ext cx="3074120" cy="3992094"/>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zh-TW" sz="1600"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第</a:t>
            </a:r>
            <a:r>
              <a:rPr lang="en-US" altLang="zh-TW" sz="1600"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35</a:t>
            </a:r>
            <a:r>
              <a:rPr lang="zh-TW" altLang="en-US" sz="1600"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號第 </a:t>
            </a:r>
            <a:r>
              <a:rPr lang="en-US" altLang="zh-TW" sz="1600"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30 </a:t>
            </a:r>
            <a:r>
              <a:rPr lang="zh-TW" altLang="en-US" sz="1600"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段： </a:t>
            </a:r>
            <a:r>
              <a:rPr lang="zh-TW" altLang="en-US" sz="1600" dirty="0" smtClean="0">
                <a:ln w="0"/>
                <a:solidFill>
                  <a:schemeClr val="tx1"/>
                </a:solidFill>
                <a:latin typeface="Noto Sans TC" panose="020B0200000000000000" pitchFamily="34" charset="-120"/>
                <a:ea typeface="Noto Sans TC" panose="020B0200000000000000" pitchFamily="34" charset="-120"/>
              </a:rPr>
              <a:t>「委員會建議締約國實施下列預防措施：</a:t>
            </a:r>
            <a:r>
              <a:rPr lang="zh-TW" altLang="en-US" sz="1600" dirty="0">
                <a:ln w="0"/>
                <a:solidFill>
                  <a:schemeClr val="tx1"/>
                </a:solidFill>
                <a:latin typeface="Noto Sans TC" panose="020B0200000000000000" pitchFamily="34" charset="-120"/>
                <a:ea typeface="Noto Sans TC" panose="020B0200000000000000" pitchFamily="34" charset="-120"/>
              </a:rPr>
              <a:t>⋯</a:t>
            </a:r>
            <a:r>
              <a:rPr lang="zh-TW" altLang="en-US" sz="1600" dirty="0" smtClean="0">
                <a:ln w="0"/>
                <a:solidFill>
                  <a:schemeClr val="tx1"/>
                </a:solidFill>
                <a:latin typeface="Noto Sans TC" panose="020B0200000000000000" pitchFamily="34" charset="-120"/>
                <a:ea typeface="Noto Sans TC" panose="020B0200000000000000" pitchFamily="34" charset="-120"/>
              </a:rPr>
              <a:t>⋯</a:t>
            </a:r>
            <a:r>
              <a:rPr lang="en-US" altLang="zh-TW" sz="1600" b="1" dirty="0" smtClean="0">
                <a:ln w="0"/>
                <a:solidFill>
                  <a:schemeClr val="tx1"/>
                </a:solidFill>
                <a:latin typeface="Noto Sans TC" panose="020B0200000000000000" pitchFamily="34" charset="-120"/>
                <a:ea typeface="Noto Sans TC" panose="020B0200000000000000" pitchFamily="34" charset="-120"/>
              </a:rPr>
              <a:t>(</a:t>
            </a:r>
            <a:r>
              <a:rPr lang="en-US" altLang="zh-TW" sz="1600" b="1" dirty="0">
                <a:ln w="0"/>
                <a:solidFill>
                  <a:schemeClr val="tx1"/>
                </a:solidFill>
                <a:latin typeface="Noto Sans TC" panose="020B0200000000000000" pitchFamily="34" charset="-120"/>
                <a:ea typeface="Noto Sans TC" panose="020B0200000000000000" pitchFamily="34" charset="-120"/>
              </a:rPr>
              <a:t>d) </a:t>
            </a:r>
            <a:r>
              <a:rPr lang="zh-TW" altLang="en-US" sz="1600" b="1" dirty="0">
                <a:ln w="0"/>
                <a:solidFill>
                  <a:schemeClr val="tx1"/>
                </a:solidFill>
                <a:latin typeface="Noto Sans TC" panose="020B0200000000000000" pitchFamily="34" charset="-120"/>
                <a:ea typeface="Noto Sans TC" panose="020B0200000000000000" pitchFamily="34" charset="-120"/>
              </a:rPr>
              <a:t>制定並執行有效的措施，鼓勵媒體消除對婦女的歧視，</a:t>
            </a:r>
            <a:r>
              <a:rPr lang="zh-TW" altLang="en-US" sz="1600" b="1" dirty="0" smtClean="0">
                <a:ln w="0"/>
                <a:solidFill>
                  <a:schemeClr val="tx1"/>
                </a:solidFill>
                <a:latin typeface="Noto Sans TC" panose="020B0200000000000000" pitchFamily="34" charset="-120"/>
                <a:ea typeface="Noto Sans TC" panose="020B0200000000000000" pitchFamily="34" charset="-120"/>
              </a:rPr>
              <a:t>包括</a:t>
            </a:r>
            <a:r>
              <a:rPr lang="zh-TW" altLang="en-US" sz="1600" b="1" dirty="0">
                <a:ln w="0"/>
                <a:solidFill>
                  <a:schemeClr val="tx1"/>
                </a:solidFill>
                <a:latin typeface="Noto Sans TC" panose="020B0200000000000000" pitchFamily="34" charset="-120"/>
                <a:ea typeface="Noto Sans TC" panose="020B0200000000000000" pitchFamily="34" charset="-120"/>
              </a:rPr>
              <a:t>在廣告、網路和其他數位環境中在其活動、做法和產出</a:t>
            </a:r>
            <a:r>
              <a:rPr lang="zh-TW" altLang="en-US" sz="1600" b="1" dirty="0" smtClean="0">
                <a:ln w="0"/>
                <a:solidFill>
                  <a:schemeClr val="tx1"/>
                </a:solidFill>
                <a:latin typeface="Noto Sans TC" panose="020B0200000000000000" pitchFamily="34" charset="-120"/>
                <a:ea typeface="Noto Sans TC" panose="020B0200000000000000" pitchFamily="34" charset="-120"/>
              </a:rPr>
              <a:t>中消除</a:t>
            </a:r>
            <a:r>
              <a:rPr lang="zh-TW" altLang="en-US" sz="1600" b="1" dirty="0">
                <a:ln w="0"/>
                <a:solidFill>
                  <a:schemeClr val="tx1"/>
                </a:solidFill>
                <a:latin typeface="Noto Sans TC" panose="020B0200000000000000" pitchFamily="34" charset="-120"/>
                <a:ea typeface="Noto Sans TC" panose="020B0200000000000000" pitchFamily="34" charset="-120"/>
              </a:rPr>
              <a:t>對婦女或婦女人權維護者等特定婦女群體做出的惡意的、有成見的描述</a:t>
            </a:r>
            <a:r>
              <a:rPr lang="zh-TW" altLang="en-US" sz="1600" b="1" dirty="0" smtClean="0">
                <a:ln w="0"/>
                <a:solidFill>
                  <a:schemeClr val="tx1"/>
                </a:solidFill>
                <a:latin typeface="Noto Sans TC" panose="020B0200000000000000" pitchFamily="34" charset="-120"/>
                <a:ea typeface="Noto Sans TC" panose="020B0200000000000000" pitchFamily="34" charset="-120"/>
              </a:rPr>
              <a:t>。</a:t>
            </a:r>
            <a:r>
              <a:rPr lang="zh-TW" altLang="en-US" sz="1600" b="1" dirty="0">
                <a:ln w="0"/>
                <a:solidFill>
                  <a:schemeClr val="tx1"/>
                </a:solidFill>
                <a:latin typeface="Noto Sans TC" panose="020B0200000000000000" pitchFamily="34" charset="-120"/>
                <a:ea typeface="Noto Sans TC" panose="020B0200000000000000" pitchFamily="34" charset="-120"/>
              </a:rPr>
              <a:t> </a:t>
            </a:r>
            <a:r>
              <a:rPr lang="zh-TW" altLang="en-US" sz="1600" dirty="0">
                <a:ln w="0"/>
                <a:solidFill>
                  <a:schemeClr val="tx1"/>
                </a:solidFill>
                <a:latin typeface="Noto Sans TC" panose="020B0200000000000000" pitchFamily="34" charset="-120"/>
                <a:ea typeface="Noto Sans TC" panose="020B0200000000000000" pitchFamily="34" charset="-120"/>
              </a:rPr>
              <a:t>⋯</a:t>
            </a:r>
            <a:r>
              <a:rPr lang="zh-TW" altLang="en-US" sz="1600" dirty="0" smtClean="0">
                <a:ln w="0"/>
                <a:solidFill>
                  <a:schemeClr val="tx1"/>
                </a:solidFill>
                <a:latin typeface="Noto Sans TC" panose="020B0200000000000000" pitchFamily="34" charset="-120"/>
                <a:ea typeface="Noto Sans TC" panose="020B0200000000000000" pitchFamily="34" charset="-120"/>
              </a:rPr>
              <a:t>⋯」</a:t>
            </a:r>
            <a:endParaRPr lang="en-US" altLang="zh-TW" sz="1600" dirty="0" smtClean="0">
              <a:solidFill>
                <a:schemeClr val="tx1"/>
              </a:solidFill>
              <a:latin typeface="Noto Sans TC" panose="020B0200000000000000" pitchFamily="34" charset="-120"/>
              <a:ea typeface="Noto Sans TC" panose="020B0200000000000000" pitchFamily="34" charset="-120"/>
            </a:endParaRPr>
          </a:p>
        </p:txBody>
      </p:sp>
      <p:sp>
        <p:nvSpPr>
          <p:cNvPr id="15" name="圓角矩形 14"/>
          <p:cNvSpPr/>
          <p:nvPr/>
        </p:nvSpPr>
        <p:spPr>
          <a:xfrm>
            <a:off x="4538977" y="2220636"/>
            <a:ext cx="3114046" cy="3992093"/>
          </a:xfrm>
          <a:prstGeom prst="roundRect">
            <a:avLst/>
          </a:prstGeom>
          <a:solidFill>
            <a:schemeClr val="accent2">
              <a:lumMod val="20000"/>
              <a:lumOff val="8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zh-TW"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第</a:t>
            </a:r>
            <a:r>
              <a:rPr lang="en-US" altLang="zh-TW"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19</a:t>
            </a:r>
            <a:r>
              <a:rPr lang="zh-TW" altLang="en-US"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號</a:t>
            </a:r>
            <a:r>
              <a:rPr lang="en-US" altLang="zh-TW"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a:t>
            </a:r>
            <a:r>
              <a:rPr lang="zh-TW" altLang="en-US"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對</a:t>
            </a:r>
            <a:r>
              <a:rPr lang="zh-TW" altLang="en-US"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婦女的暴力</a:t>
            </a:r>
            <a:r>
              <a:rPr lang="zh-TW" altLang="en-US"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行為</a:t>
            </a:r>
            <a:r>
              <a:rPr lang="en-US" altLang="zh-TW"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a:t>
            </a:r>
            <a:r>
              <a:rPr lang="zh-TW" altLang="zh-TW" dirty="0" smtClean="0">
                <a:solidFill>
                  <a:schemeClr val="tx1"/>
                </a:solidFill>
                <a:latin typeface="Noto Sans TC" panose="020B0200000000000000" pitchFamily="34" charset="-120"/>
                <a:ea typeface="Noto Sans TC" panose="020B0200000000000000" pitchFamily="34" charset="-120"/>
              </a:rPr>
              <a:t>：</a:t>
            </a:r>
            <a:r>
              <a:rPr lang="en-US" altLang="zh-TW" dirty="0" smtClean="0">
                <a:solidFill>
                  <a:schemeClr val="tx1"/>
                </a:solidFill>
                <a:latin typeface="Noto Sans TC" panose="020B0200000000000000" pitchFamily="34" charset="-120"/>
                <a:ea typeface="Noto Sans TC" panose="020B0200000000000000" pitchFamily="34" charset="-120"/>
              </a:rPr>
              <a:t>24</a:t>
            </a:r>
            <a:r>
              <a:rPr lang="en-US" altLang="zh-TW" dirty="0">
                <a:solidFill>
                  <a:schemeClr val="tx1"/>
                </a:solidFill>
                <a:latin typeface="Noto Sans TC" panose="020B0200000000000000" pitchFamily="34" charset="-120"/>
                <a:ea typeface="Noto Sans TC" panose="020B0200000000000000" pitchFamily="34" charset="-120"/>
              </a:rPr>
              <a:t>. </a:t>
            </a:r>
            <a:r>
              <a:rPr lang="zh-TW" altLang="en-US" dirty="0">
                <a:solidFill>
                  <a:schemeClr val="tx1"/>
                </a:solidFill>
                <a:latin typeface="Noto Sans TC" panose="020B0200000000000000" pitchFamily="34" charset="-120"/>
                <a:ea typeface="Noto Sans TC" panose="020B0200000000000000" pitchFamily="34" charset="-120"/>
              </a:rPr>
              <a:t>鑑於這些評論意見，消除對婦女歧視委員會建議：</a:t>
            </a:r>
            <a:endParaRPr lang="en-US" altLang="zh-TW" dirty="0" smtClean="0">
              <a:solidFill>
                <a:schemeClr val="tx1"/>
              </a:solidFill>
              <a:latin typeface="Noto Sans TC" panose="020B0200000000000000" pitchFamily="34" charset="-120"/>
              <a:ea typeface="Noto Sans TC" panose="020B0200000000000000" pitchFamily="34" charset="-120"/>
            </a:endParaRPr>
          </a:p>
          <a:p>
            <a:pPr>
              <a:lnSpc>
                <a:spcPct val="150000"/>
              </a:lnSpc>
            </a:pPr>
            <a:r>
              <a:rPr lang="en-US" altLang="zh-TW" b="1" dirty="0" smtClean="0">
                <a:solidFill>
                  <a:schemeClr val="tx1"/>
                </a:solidFill>
                <a:latin typeface="Noto Sans TC" panose="020B0200000000000000" pitchFamily="34" charset="-120"/>
                <a:ea typeface="Noto Sans TC" panose="020B0200000000000000" pitchFamily="34" charset="-120"/>
              </a:rPr>
              <a:t>(d</a:t>
            </a:r>
            <a:r>
              <a:rPr lang="en-US" altLang="zh-TW" b="1" dirty="0">
                <a:solidFill>
                  <a:schemeClr val="tx1"/>
                </a:solidFill>
                <a:latin typeface="Noto Sans TC" panose="020B0200000000000000" pitchFamily="34" charset="-120"/>
                <a:ea typeface="Noto Sans TC" panose="020B0200000000000000" pitchFamily="34" charset="-120"/>
              </a:rPr>
              <a:t>)</a:t>
            </a:r>
            <a:r>
              <a:rPr lang="zh-TW" altLang="en-US" b="1" dirty="0">
                <a:solidFill>
                  <a:schemeClr val="tx1"/>
                </a:solidFill>
                <a:latin typeface="Noto Sans TC" panose="020B0200000000000000" pitchFamily="34" charset="-120"/>
                <a:ea typeface="Noto Sans TC" panose="020B0200000000000000" pitchFamily="34" charset="-120"/>
              </a:rPr>
              <a:t>應採取有效措施，確保與促進新聞媒體尊重</a:t>
            </a:r>
            <a:r>
              <a:rPr lang="zh-TW" altLang="en-US" b="1" dirty="0" smtClean="0">
                <a:solidFill>
                  <a:schemeClr val="tx1"/>
                </a:solidFill>
                <a:latin typeface="Noto Sans TC" panose="020B0200000000000000" pitchFamily="34" charset="-120"/>
                <a:ea typeface="Noto Sans TC" panose="020B0200000000000000" pitchFamily="34" charset="-120"/>
              </a:rPr>
              <a:t>婦女</a:t>
            </a:r>
            <a:endParaRPr lang="zh-TW" altLang="zh-TW" b="1" dirty="0">
              <a:solidFill>
                <a:schemeClr val="tx1"/>
              </a:solidFill>
              <a:latin typeface="Noto Sans TC" panose="020B0200000000000000" pitchFamily="34" charset="-120"/>
              <a:ea typeface="Noto Sans TC" panose="020B0200000000000000" pitchFamily="34" charset="-120"/>
            </a:endParaRPr>
          </a:p>
        </p:txBody>
      </p:sp>
    </p:spTree>
    <p:extLst>
      <p:ext uri="{BB962C8B-B14F-4D97-AF65-F5344CB8AC3E}">
        <p14:creationId xmlns:p14="http://schemas.microsoft.com/office/powerpoint/2010/main" val="13685522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8" name="內容版面配置區 5"/>
          <p:cNvSpPr>
            <a:spLocks noGrp="1"/>
          </p:cNvSpPr>
          <p:nvPr>
            <p:ph idx="1"/>
          </p:nvPr>
        </p:nvSpPr>
        <p:spPr>
          <a:xfrm>
            <a:off x="838199" y="1269347"/>
            <a:ext cx="9924535" cy="616857"/>
          </a:xfrm>
        </p:spPr>
        <p:txBody>
          <a:bodyPr>
            <a:normAutofit/>
          </a:bodyPr>
          <a:lstStyle/>
          <a:p>
            <a:r>
              <a:rPr lang="zh-TW" altLang="en-US" sz="2000" b="1" dirty="0" smtClean="0"/>
              <a:t>（</a:t>
            </a:r>
            <a:r>
              <a:rPr lang="zh-TW" altLang="en-US" sz="2000" b="1" dirty="0"/>
              <a:t>三</a:t>
            </a:r>
            <a:r>
              <a:rPr lang="zh-TW" altLang="en-US" sz="2000" b="1" dirty="0" smtClean="0"/>
              <a:t>）</a:t>
            </a:r>
            <a:r>
              <a:rPr lang="en-US" altLang="zh-TW" sz="2000" b="1" dirty="0" smtClean="0"/>
              <a:t>CEDAW</a:t>
            </a:r>
            <a:r>
              <a:rPr lang="zh-TW" altLang="en-US" sz="2000" b="1" dirty="0" smtClean="0"/>
              <a:t>國家報告專要文件</a:t>
            </a:r>
            <a:r>
              <a:rPr lang="en-US" altLang="zh-TW" sz="2000" b="1" dirty="0" smtClean="0">
                <a:solidFill>
                  <a:srgbClr val="FF0000"/>
                </a:solidFill>
              </a:rPr>
              <a:t>(</a:t>
            </a:r>
            <a:r>
              <a:rPr lang="zh-TW" altLang="en-US" sz="2000" b="1" dirty="0">
                <a:solidFill>
                  <a:srgbClr val="FF0000"/>
                </a:solidFill>
              </a:rPr>
              <a:t>第</a:t>
            </a:r>
            <a:r>
              <a:rPr lang="en-US" altLang="zh-TW" sz="2000" b="1" dirty="0">
                <a:solidFill>
                  <a:srgbClr val="FF0000"/>
                </a:solidFill>
              </a:rPr>
              <a:t>4</a:t>
            </a:r>
            <a:r>
              <a:rPr lang="zh-TW" altLang="en-US" sz="2000" b="1" dirty="0">
                <a:solidFill>
                  <a:srgbClr val="FF0000"/>
                </a:solidFill>
              </a:rPr>
              <a:t>次</a:t>
            </a:r>
            <a:r>
              <a:rPr lang="en-US" altLang="zh-TW" sz="2000" b="1" dirty="0">
                <a:solidFill>
                  <a:srgbClr val="FF0000"/>
                </a:solidFill>
              </a:rPr>
              <a:t>)</a:t>
            </a:r>
          </a:p>
        </p:txBody>
      </p:sp>
      <p:sp>
        <p:nvSpPr>
          <p:cNvPr id="14" name="矩形 13"/>
          <p:cNvSpPr/>
          <p:nvPr/>
        </p:nvSpPr>
        <p:spPr>
          <a:xfrm>
            <a:off x="1399615" y="1770997"/>
            <a:ext cx="4801314" cy="369332"/>
          </a:xfrm>
          <a:prstGeom prst="rect">
            <a:avLst/>
          </a:prstGeom>
        </p:spPr>
        <p:txBody>
          <a:bodyPr wrap="none">
            <a:spAutoFit/>
          </a:bodyPr>
          <a:lstStyle/>
          <a:p>
            <a:r>
              <a:rPr lang="zh-TW" altLang="en-US" dirty="0">
                <a:solidFill>
                  <a:srgbClr val="FF0000"/>
                </a:solidFill>
                <a:latin typeface="Noto Sans TC" panose="020B0200000000000000" pitchFamily="34" charset="-120"/>
                <a:ea typeface="Noto Sans TC" panose="020B0200000000000000" pitchFamily="34" charset="-120"/>
              </a:rPr>
              <a:t>媒體語言塑造的性別刻板印象</a:t>
            </a:r>
            <a:r>
              <a:rPr lang="en-US" altLang="zh-TW" dirty="0">
                <a:solidFill>
                  <a:srgbClr val="FF0000"/>
                </a:solidFill>
                <a:latin typeface="Noto Sans TC" panose="020B0200000000000000" pitchFamily="34" charset="-120"/>
                <a:ea typeface="Noto Sans TC" panose="020B0200000000000000" pitchFamily="34" charset="-120"/>
              </a:rPr>
              <a:t>—</a:t>
            </a:r>
            <a:r>
              <a:rPr lang="zh-TW" altLang="en-US" dirty="0">
                <a:solidFill>
                  <a:srgbClr val="FF0000"/>
                </a:solidFill>
                <a:latin typeface="Noto Sans TC" panose="020B0200000000000000" pitchFamily="34" charset="-120"/>
                <a:ea typeface="Noto Sans TC" panose="020B0200000000000000" pitchFamily="34" charset="-120"/>
              </a:rPr>
              <a:t>以女駕駛為例</a:t>
            </a:r>
            <a:endParaRPr lang="en-US" altLang="zh-TW" b="1" dirty="0">
              <a:solidFill>
                <a:srgbClr val="FF0000"/>
              </a:solidFill>
              <a:latin typeface="Noto Sans TC" panose="020B0200000000000000" pitchFamily="34" charset="-120"/>
              <a:ea typeface="Noto Sans TC" panose="020B0200000000000000" pitchFamily="34" charset="-120"/>
            </a:endParaRPr>
          </a:p>
        </p:txBody>
      </p:sp>
      <p:sp>
        <p:nvSpPr>
          <p:cNvPr id="2" name="文字方塊 1"/>
          <p:cNvSpPr txBox="1"/>
          <p:nvPr/>
        </p:nvSpPr>
        <p:spPr>
          <a:xfrm>
            <a:off x="1154349" y="2418945"/>
            <a:ext cx="9935183" cy="3417651"/>
          </a:xfrm>
          <a:prstGeom prst="rect">
            <a:avLst/>
          </a:prstGeom>
          <a:noFill/>
        </p:spPr>
        <p:txBody>
          <a:bodyPr wrap="square" rtlCol="0">
            <a:spAutoFit/>
          </a:bodyPr>
          <a:lstStyle/>
          <a:p>
            <a:endParaRPr lang="zh-TW" altLang="en-US" dirty="0"/>
          </a:p>
        </p:txBody>
      </p:sp>
      <p:sp>
        <p:nvSpPr>
          <p:cNvPr id="6" name="圓角矩形 5"/>
          <p:cNvSpPr/>
          <p:nvPr/>
        </p:nvSpPr>
        <p:spPr>
          <a:xfrm>
            <a:off x="1472093" y="2110637"/>
            <a:ext cx="9299694" cy="2017133"/>
          </a:xfrm>
          <a:prstGeom prst="roundRect">
            <a:avLst/>
          </a:prstGeom>
          <a:solidFill>
            <a:srgbClr val="FFFF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en-US" sz="1600"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第</a:t>
            </a:r>
            <a:r>
              <a:rPr lang="en-US" altLang="zh-TW" sz="1600"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2</a:t>
            </a:r>
            <a:r>
              <a:rPr lang="zh-TW" altLang="en-US" sz="1600"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條</a:t>
            </a:r>
            <a:r>
              <a:rPr lang="zh-TW" altLang="en-US" sz="1600" dirty="0" smtClean="0">
                <a:ln w="0"/>
                <a:solidFill>
                  <a:srgbClr val="FF0000"/>
                </a:solidFill>
                <a:latin typeface="Noto Sans TC" panose="020B0200000000000000" pitchFamily="34" charset="-120"/>
                <a:ea typeface="Noto Sans TC" panose="020B0200000000000000" pitchFamily="34" charset="-120"/>
              </a:rPr>
              <a:t>：</a:t>
            </a:r>
            <a:endParaRPr lang="en-US" altLang="zh-TW" sz="1600" dirty="0" smtClean="0">
              <a:ln w="0"/>
              <a:solidFill>
                <a:srgbClr val="FF0000"/>
              </a:solidFill>
              <a:latin typeface="Noto Sans TC" panose="020B0200000000000000" pitchFamily="34" charset="-120"/>
              <a:ea typeface="Noto Sans TC" panose="020B0200000000000000" pitchFamily="34" charset="-120"/>
            </a:endParaRPr>
          </a:p>
          <a:p>
            <a:pPr>
              <a:lnSpc>
                <a:spcPct val="150000"/>
              </a:lnSpc>
            </a:pPr>
            <a:r>
              <a:rPr lang="zh-TW" altLang="en-US" dirty="0" smtClean="0">
                <a:ln w="0"/>
                <a:solidFill>
                  <a:schemeClr val="tx1"/>
                </a:solidFill>
                <a:latin typeface="Noto Sans TC" panose="020B0200000000000000" pitchFamily="34" charset="-120"/>
                <a:ea typeface="Noto Sans TC" panose="020B0200000000000000" pitchFamily="34" charset="-120"/>
              </a:rPr>
              <a:t>「</a:t>
            </a:r>
            <a:r>
              <a:rPr lang="en-US" altLang="zh-TW" dirty="0">
                <a:ln w="0"/>
                <a:solidFill>
                  <a:schemeClr val="tx1"/>
                </a:solidFill>
                <a:latin typeface="Noto Sans TC" panose="020B0200000000000000" pitchFamily="34" charset="-120"/>
                <a:ea typeface="Noto Sans TC" panose="020B0200000000000000" pitchFamily="34" charset="-120"/>
              </a:rPr>
              <a:t>《</a:t>
            </a:r>
            <a:r>
              <a:rPr lang="zh-TW" altLang="en-US" dirty="0">
                <a:ln w="0"/>
                <a:solidFill>
                  <a:schemeClr val="tx1"/>
                </a:solidFill>
                <a:latin typeface="Noto Sans TC" panose="020B0200000000000000" pitchFamily="34" charset="-120"/>
                <a:ea typeface="Noto Sans TC" panose="020B0200000000000000" pitchFamily="34" charset="-120"/>
              </a:rPr>
              <a:t>憲法</a:t>
            </a:r>
            <a:r>
              <a:rPr lang="en-US" altLang="zh-TW" dirty="0">
                <a:ln w="0"/>
                <a:solidFill>
                  <a:schemeClr val="tx1"/>
                </a:solidFill>
                <a:latin typeface="Noto Sans TC" panose="020B0200000000000000" pitchFamily="34" charset="-120"/>
                <a:ea typeface="Noto Sans TC" panose="020B0200000000000000" pitchFamily="34" charset="-120"/>
              </a:rPr>
              <a:t>》</a:t>
            </a:r>
            <a:r>
              <a:rPr lang="zh-TW" altLang="en-US" dirty="0">
                <a:ln w="0"/>
                <a:solidFill>
                  <a:schemeClr val="tx1"/>
                </a:solidFill>
                <a:latin typeface="Noto Sans TC" panose="020B0200000000000000" pitchFamily="34" charset="-120"/>
                <a:ea typeface="Noto Sans TC" panose="020B0200000000000000" pitchFamily="34" charset="-120"/>
              </a:rPr>
              <a:t>明定性別平等之原則與消除性別歧視之國家義務，並透過</a:t>
            </a:r>
            <a:r>
              <a:rPr lang="en-US" altLang="zh-TW" dirty="0">
                <a:ln w="0"/>
                <a:solidFill>
                  <a:schemeClr val="tx1"/>
                </a:solidFill>
                <a:latin typeface="Noto Sans TC" panose="020B0200000000000000" pitchFamily="34" charset="-120"/>
                <a:ea typeface="Noto Sans TC" panose="020B0200000000000000" pitchFamily="34" charset="-120"/>
              </a:rPr>
              <a:t>《</a:t>
            </a:r>
            <a:r>
              <a:rPr lang="zh-TW" altLang="en-US" dirty="0" smtClean="0">
                <a:ln w="0"/>
                <a:solidFill>
                  <a:schemeClr val="tx1"/>
                </a:solidFill>
                <a:latin typeface="Noto Sans TC" panose="020B0200000000000000" pitchFamily="34" charset="-120"/>
                <a:ea typeface="Noto Sans TC" panose="020B0200000000000000" pitchFamily="34" charset="-120"/>
              </a:rPr>
              <a:t>性騷擾</a:t>
            </a:r>
            <a:r>
              <a:rPr lang="zh-TW" altLang="en-US" dirty="0">
                <a:ln w="0"/>
                <a:solidFill>
                  <a:schemeClr val="tx1"/>
                </a:solidFill>
                <a:latin typeface="Noto Sans TC" panose="020B0200000000000000" pitchFamily="34" charset="-120"/>
                <a:ea typeface="Noto Sans TC" panose="020B0200000000000000" pitchFamily="34" charset="-120"/>
              </a:rPr>
              <a:t>防治法</a:t>
            </a:r>
            <a:r>
              <a:rPr lang="en-US" altLang="zh-TW" dirty="0">
                <a:ln w="0"/>
                <a:solidFill>
                  <a:schemeClr val="tx1"/>
                </a:solidFill>
                <a:latin typeface="Noto Sans TC" panose="020B0200000000000000" pitchFamily="34" charset="-120"/>
                <a:ea typeface="Noto Sans TC" panose="020B0200000000000000" pitchFamily="34" charset="-120"/>
              </a:rPr>
              <a:t>》</a:t>
            </a:r>
            <a:r>
              <a:rPr lang="zh-TW" altLang="en-US" dirty="0">
                <a:ln w="0"/>
                <a:solidFill>
                  <a:schemeClr val="tx1"/>
                </a:solidFill>
                <a:latin typeface="Noto Sans TC" panose="020B0200000000000000" pitchFamily="34" charset="-120"/>
                <a:ea typeface="Noto Sans TC" panose="020B0200000000000000" pitchFamily="34" charset="-120"/>
              </a:rPr>
              <a:t>、</a:t>
            </a:r>
            <a:r>
              <a:rPr lang="en-US" altLang="zh-TW" dirty="0">
                <a:ln w="0"/>
                <a:solidFill>
                  <a:schemeClr val="tx1"/>
                </a:solidFill>
                <a:latin typeface="Noto Sans TC" panose="020B0200000000000000" pitchFamily="34" charset="-120"/>
                <a:ea typeface="Noto Sans TC" panose="020B0200000000000000" pitchFamily="34" charset="-120"/>
              </a:rPr>
              <a:t>《</a:t>
            </a:r>
            <a:r>
              <a:rPr lang="zh-TW" altLang="en-US" dirty="0">
                <a:ln w="0"/>
                <a:solidFill>
                  <a:schemeClr val="tx1"/>
                </a:solidFill>
                <a:latin typeface="Noto Sans TC" panose="020B0200000000000000" pitchFamily="34" charset="-120"/>
                <a:ea typeface="Noto Sans TC" panose="020B0200000000000000" pitchFamily="34" charset="-120"/>
              </a:rPr>
              <a:t>家庭暴力防治法</a:t>
            </a:r>
            <a:r>
              <a:rPr lang="en-US" altLang="zh-TW" dirty="0">
                <a:ln w="0"/>
                <a:solidFill>
                  <a:schemeClr val="tx1"/>
                </a:solidFill>
                <a:latin typeface="Noto Sans TC" panose="020B0200000000000000" pitchFamily="34" charset="-120"/>
                <a:ea typeface="Noto Sans TC" panose="020B0200000000000000" pitchFamily="34" charset="-120"/>
              </a:rPr>
              <a:t>》</a:t>
            </a:r>
            <a:r>
              <a:rPr lang="zh-TW" altLang="en-US" dirty="0">
                <a:ln w="0"/>
                <a:solidFill>
                  <a:schemeClr val="tx1"/>
                </a:solidFill>
                <a:latin typeface="Noto Sans TC" panose="020B0200000000000000" pitchFamily="34" charset="-120"/>
                <a:ea typeface="Noto Sans TC" panose="020B0200000000000000" pitchFamily="34" charset="-120"/>
              </a:rPr>
              <a:t>、</a:t>
            </a:r>
            <a:r>
              <a:rPr lang="en-US" altLang="zh-TW" dirty="0">
                <a:ln w="0"/>
                <a:solidFill>
                  <a:schemeClr val="tx1"/>
                </a:solidFill>
                <a:latin typeface="Noto Sans TC" panose="020B0200000000000000" pitchFamily="34" charset="-120"/>
                <a:ea typeface="Noto Sans TC" panose="020B0200000000000000" pitchFamily="34" charset="-120"/>
              </a:rPr>
              <a:t>《</a:t>
            </a:r>
            <a:r>
              <a:rPr lang="zh-TW" altLang="en-US" dirty="0">
                <a:ln w="0"/>
                <a:solidFill>
                  <a:schemeClr val="tx1"/>
                </a:solidFill>
                <a:latin typeface="Noto Sans TC" panose="020B0200000000000000" pitchFamily="34" charset="-120"/>
                <a:ea typeface="Noto Sans TC" panose="020B0200000000000000" pitchFamily="34" charset="-120"/>
              </a:rPr>
              <a:t>性侵害犯罪防治法</a:t>
            </a:r>
            <a:r>
              <a:rPr lang="en-US" altLang="zh-TW" dirty="0" smtClean="0">
                <a:ln w="0"/>
                <a:solidFill>
                  <a:schemeClr val="tx1"/>
                </a:solidFill>
                <a:latin typeface="Noto Sans TC" panose="020B0200000000000000" pitchFamily="34" charset="-120"/>
                <a:ea typeface="Noto Sans TC" panose="020B0200000000000000" pitchFamily="34" charset="-120"/>
              </a:rPr>
              <a:t>》</a:t>
            </a:r>
            <a:r>
              <a:rPr lang="zh-TW" altLang="en-US" dirty="0" smtClean="0">
                <a:ln w="0"/>
                <a:solidFill>
                  <a:schemeClr val="tx1"/>
                </a:solidFill>
                <a:latin typeface="Noto Sans TC" panose="020B0200000000000000" pitchFamily="34" charset="-120"/>
                <a:ea typeface="Noto Sans TC" panose="020B0200000000000000" pitchFamily="34" charset="-120"/>
              </a:rPr>
              <a:t>等</a:t>
            </a:r>
            <a:r>
              <a:rPr lang="zh-TW" altLang="en-US" dirty="0">
                <a:ln w="0"/>
                <a:solidFill>
                  <a:schemeClr val="tx1"/>
                </a:solidFill>
                <a:latin typeface="Noto Sans TC" panose="020B0200000000000000" pitchFamily="34" charset="-120"/>
                <a:ea typeface="Noto Sans TC" panose="020B0200000000000000" pitchFamily="34" charset="-120"/>
              </a:rPr>
              <a:t>相關法規之訂修</a:t>
            </a:r>
            <a:r>
              <a:rPr lang="zh-TW" altLang="en-US" dirty="0" smtClean="0">
                <a:ln w="0"/>
                <a:solidFill>
                  <a:schemeClr val="tx1"/>
                </a:solidFill>
                <a:latin typeface="Noto Sans TC" panose="020B0200000000000000" pitchFamily="34" charset="-120"/>
                <a:ea typeface="Noto Sans TC" panose="020B0200000000000000" pitchFamily="34" charset="-120"/>
              </a:rPr>
              <a:t>，強化</a:t>
            </a:r>
            <a:r>
              <a:rPr lang="zh-TW" altLang="en-US" dirty="0">
                <a:ln w="0"/>
                <a:solidFill>
                  <a:schemeClr val="tx1"/>
                </a:solidFill>
                <a:latin typeface="Noto Sans TC" panose="020B0200000000000000" pitchFamily="34" charset="-120"/>
                <a:ea typeface="Noto Sans TC" panose="020B0200000000000000" pitchFamily="34" charset="-120"/>
              </a:rPr>
              <a:t>禁止歧視措施與相關裁罰，</a:t>
            </a:r>
            <a:r>
              <a:rPr lang="zh-TW" altLang="en-US" b="1" dirty="0">
                <a:ln w="0"/>
                <a:solidFill>
                  <a:schemeClr val="tx1"/>
                </a:solidFill>
                <a:latin typeface="Noto Sans TC" panose="020B0200000000000000" pitchFamily="34" charset="-120"/>
                <a:ea typeface="Noto Sans TC" panose="020B0200000000000000" pitchFamily="34" charset="-120"/>
              </a:rPr>
              <a:t>落實性騷擾、性霸凌、家庭暴力、性侵害、</a:t>
            </a:r>
            <a:r>
              <a:rPr lang="zh-TW" altLang="en-US" b="1" dirty="0" smtClean="0">
                <a:ln w="0"/>
                <a:solidFill>
                  <a:schemeClr val="tx1"/>
                </a:solidFill>
                <a:latin typeface="Noto Sans TC" panose="020B0200000000000000" pitchFamily="34" charset="-120"/>
                <a:ea typeface="Noto Sans TC" panose="020B0200000000000000" pitchFamily="34" charset="-120"/>
              </a:rPr>
              <a:t>性剝削</a:t>
            </a:r>
            <a:r>
              <a:rPr lang="zh-TW" altLang="en-US" b="1" dirty="0">
                <a:ln w="0"/>
                <a:solidFill>
                  <a:schemeClr val="tx1"/>
                </a:solidFill>
                <a:latin typeface="Noto Sans TC" panose="020B0200000000000000" pitchFamily="34" charset="-120"/>
                <a:ea typeface="Noto Sans TC" panose="020B0200000000000000" pitchFamily="34" charset="-120"/>
              </a:rPr>
              <a:t>及新興數位</a:t>
            </a:r>
            <a:r>
              <a:rPr lang="en-US" altLang="zh-TW" b="1" dirty="0">
                <a:ln w="0"/>
                <a:solidFill>
                  <a:schemeClr val="tx1"/>
                </a:solidFill>
                <a:latin typeface="Noto Sans TC" panose="020B0200000000000000" pitchFamily="34" charset="-120"/>
                <a:ea typeface="Noto Sans TC" panose="020B0200000000000000" pitchFamily="34" charset="-120"/>
              </a:rPr>
              <a:t>/</a:t>
            </a:r>
            <a:r>
              <a:rPr lang="zh-TW" altLang="en-US" b="1" dirty="0">
                <a:ln w="0"/>
                <a:solidFill>
                  <a:schemeClr val="tx1"/>
                </a:solidFill>
                <a:latin typeface="Noto Sans TC" panose="020B0200000000000000" pitchFamily="34" charset="-120"/>
                <a:ea typeface="Noto Sans TC" panose="020B0200000000000000" pitchFamily="34" charset="-120"/>
              </a:rPr>
              <a:t>網路性別暴力等防治。</a:t>
            </a:r>
            <a:r>
              <a:rPr lang="zh-TW" altLang="en-US" dirty="0">
                <a:ln w="0"/>
                <a:solidFill>
                  <a:schemeClr val="tx1"/>
                </a:solidFill>
                <a:latin typeface="Noto Sans TC" panose="020B0200000000000000" pitchFamily="34" charset="-120"/>
                <a:ea typeface="Noto Sans TC" panose="020B0200000000000000" pitchFamily="34" charset="-120"/>
              </a:rPr>
              <a:t>」</a:t>
            </a:r>
            <a:endParaRPr lang="zh-TW" altLang="zh-TW" dirty="0">
              <a:solidFill>
                <a:schemeClr val="tx1"/>
              </a:solidFill>
              <a:latin typeface="Noto Sans TC" panose="020B0200000000000000" pitchFamily="34" charset="-120"/>
              <a:ea typeface="Noto Sans TC" panose="020B0200000000000000" pitchFamily="34" charset="-120"/>
            </a:endParaRPr>
          </a:p>
        </p:txBody>
      </p:sp>
      <p:sp>
        <p:nvSpPr>
          <p:cNvPr id="9" name="圓角矩形 8"/>
          <p:cNvSpPr/>
          <p:nvPr/>
        </p:nvSpPr>
        <p:spPr>
          <a:xfrm>
            <a:off x="1472093" y="4181015"/>
            <a:ext cx="9299694" cy="2118885"/>
          </a:xfrm>
          <a:prstGeom prst="roundRect">
            <a:avLst/>
          </a:prstGeom>
          <a:solidFill>
            <a:srgbClr val="FFFF99"/>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TW" altLang="zh-TW"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第</a:t>
            </a:r>
            <a:r>
              <a:rPr lang="en-US" altLang="zh-TW"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5</a:t>
            </a:r>
            <a:r>
              <a:rPr lang="zh-TW" altLang="en-US"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條</a:t>
            </a:r>
            <a:r>
              <a:rPr lang="zh-TW" altLang="zh-TW" dirty="0" smtClean="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rPr>
              <a:t>：</a:t>
            </a:r>
            <a:endParaRPr lang="en-US" altLang="zh-TW" dirty="0">
              <a:ln w="0"/>
              <a:solidFill>
                <a:srgbClr val="FF0000"/>
              </a:solidFill>
              <a:effectLst>
                <a:outerShdw blurRad="38100" dist="19050" dir="2700000" algn="tl" rotWithShape="0">
                  <a:schemeClr val="dk1">
                    <a:alpha val="40000"/>
                  </a:schemeClr>
                </a:outerShdw>
              </a:effectLst>
              <a:latin typeface="Noto Sans TC" panose="020B0200000000000000" pitchFamily="34" charset="-120"/>
              <a:ea typeface="Noto Sans TC" panose="020B0200000000000000" pitchFamily="34" charset="-120"/>
            </a:endParaRPr>
          </a:p>
          <a:p>
            <a:pPr>
              <a:lnSpc>
                <a:spcPct val="150000"/>
              </a:lnSpc>
            </a:pPr>
            <a:r>
              <a:rPr lang="zh-TW" altLang="en-US" dirty="0">
                <a:ln w="0"/>
                <a:solidFill>
                  <a:schemeClr val="tx1"/>
                </a:solidFill>
                <a:latin typeface="Noto Sans TC" panose="020B0200000000000000" pitchFamily="34" charset="-120"/>
                <a:ea typeface="Noto Sans TC" panose="020B0200000000000000" pitchFamily="34" charset="-120"/>
              </a:rPr>
              <a:t>我國社會受到傳統文化、習俗中男尊女卑及任務定型觀念之影響，女性</a:t>
            </a:r>
            <a:r>
              <a:rPr lang="zh-TW" altLang="en-US" dirty="0" smtClean="0">
                <a:ln w="0"/>
                <a:solidFill>
                  <a:schemeClr val="tx1"/>
                </a:solidFill>
                <a:latin typeface="Noto Sans TC" panose="020B0200000000000000" pitchFamily="34" charset="-120"/>
                <a:ea typeface="Noto Sans TC" panose="020B0200000000000000" pitchFamily="34" charset="-120"/>
              </a:rPr>
              <a:t>於教育</a:t>
            </a:r>
            <a:r>
              <a:rPr lang="zh-TW" altLang="en-US" dirty="0">
                <a:ln w="0"/>
                <a:solidFill>
                  <a:schemeClr val="tx1"/>
                </a:solidFill>
                <a:latin typeface="Noto Sans TC" panose="020B0200000000000000" pitchFamily="34" charset="-120"/>
                <a:ea typeface="Noto Sans TC" panose="020B0200000000000000" pitchFamily="34" charset="-120"/>
              </a:rPr>
              <a:t>專科領域及職涯發展選擇等面向易受侷限。</a:t>
            </a:r>
            <a:r>
              <a:rPr lang="zh-TW" altLang="en-US" b="1" dirty="0">
                <a:ln w="0"/>
                <a:solidFill>
                  <a:schemeClr val="tx1"/>
                </a:solidFill>
                <a:latin typeface="Noto Sans TC" panose="020B0200000000000000" pitchFamily="34" charset="-120"/>
                <a:ea typeface="Noto Sans TC" panose="020B0200000000000000" pitchFamily="34" charset="-120"/>
              </a:rPr>
              <a:t>政府藉由辦理各式講習活動、 多媒體宣導及描繪女性非傳統形象等方式，改善深具性別刻板印象之傳統習俗 文化、家務責任分工和職業及教育選擇，並持續強化傳播媒體性別平權素養。 </a:t>
            </a:r>
            <a:endParaRPr lang="en-US" altLang="zh-TW" b="1" dirty="0">
              <a:ln w="0"/>
              <a:solidFill>
                <a:schemeClr val="tx1"/>
              </a:solidFill>
              <a:latin typeface="Noto Sans TC" panose="020B0200000000000000" pitchFamily="34" charset="-120"/>
              <a:ea typeface="Noto Sans TC" panose="020B0200000000000000" pitchFamily="34"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17" y="2164820"/>
            <a:ext cx="1077998" cy="1018564"/>
          </a:xfrm>
          <a:prstGeom prst="rect">
            <a:avLst/>
          </a:prstGeom>
        </p:spPr>
      </p:pic>
      <p:pic>
        <p:nvPicPr>
          <p:cNvPr id="4" name="圖片 3"/>
          <p:cNvPicPr>
            <a:picLocks noChangeAspect="1"/>
          </p:cNvPicPr>
          <p:nvPr/>
        </p:nvPicPr>
        <p:blipFill rotWithShape="1">
          <a:blip r:embed="rId3">
            <a:extLst>
              <a:ext uri="{28A0092B-C50C-407E-A947-70E740481C1C}">
                <a14:useLocalDpi xmlns:a14="http://schemas.microsoft.com/office/drawing/2010/main" val="0"/>
              </a:ext>
            </a:extLst>
          </a:blip>
          <a:srcRect l="10525" t="2569" r="11842" b="2283"/>
          <a:stretch/>
        </p:blipFill>
        <p:spPr>
          <a:xfrm>
            <a:off x="356119" y="4080116"/>
            <a:ext cx="1008993" cy="1040524"/>
          </a:xfrm>
          <a:prstGeom prst="rect">
            <a:avLst/>
          </a:prstGeom>
        </p:spPr>
      </p:pic>
    </p:spTree>
    <p:extLst>
      <p:ext uri="{BB962C8B-B14F-4D97-AF65-F5344CB8AC3E}">
        <p14:creationId xmlns:p14="http://schemas.microsoft.com/office/powerpoint/2010/main" val="12582804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8" name="內容版面配置區 5"/>
          <p:cNvSpPr>
            <a:spLocks noGrp="1"/>
          </p:cNvSpPr>
          <p:nvPr>
            <p:ph idx="1"/>
          </p:nvPr>
        </p:nvSpPr>
        <p:spPr>
          <a:xfrm>
            <a:off x="838199" y="1269347"/>
            <a:ext cx="9924535" cy="616857"/>
          </a:xfrm>
        </p:spPr>
        <p:txBody>
          <a:bodyPr>
            <a:normAutofit/>
          </a:bodyPr>
          <a:lstStyle/>
          <a:p>
            <a:r>
              <a:rPr lang="zh-TW" altLang="en-US" sz="2000" b="1" dirty="0" smtClean="0"/>
              <a:t>（四）</a:t>
            </a:r>
            <a:r>
              <a:rPr lang="zh-TW" altLang="en-US" sz="2000" b="1" dirty="0"/>
              <a:t>本案與 </a:t>
            </a:r>
            <a:r>
              <a:rPr lang="en-US" altLang="zh-TW" sz="2000" b="1" dirty="0"/>
              <a:t>CEDAW </a:t>
            </a:r>
            <a:r>
              <a:rPr lang="zh-TW" altLang="en-US" sz="2000" b="1" dirty="0" smtClean="0"/>
              <a:t>有關之議題解析</a:t>
            </a:r>
            <a:endParaRPr lang="en-US" altLang="zh-TW" sz="2000" b="1" dirty="0">
              <a:solidFill>
                <a:srgbClr val="FF0000"/>
              </a:solidFill>
            </a:endParaRPr>
          </a:p>
        </p:txBody>
      </p:sp>
      <p:sp>
        <p:nvSpPr>
          <p:cNvPr id="14" name="矩形 13"/>
          <p:cNvSpPr/>
          <p:nvPr/>
        </p:nvSpPr>
        <p:spPr>
          <a:xfrm>
            <a:off x="1418533" y="1694808"/>
            <a:ext cx="4801314" cy="369332"/>
          </a:xfrm>
          <a:prstGeom prst="rect">
            <a:avLst/>
          </a:prstGeom>
        </p:spPr>
        <p:txBody>
          <a:bodyPr wrap="none">
            <a:spAutoFit/>
          </a:bodyPr>
          <a:lstStyle/>
          <a:p>
            <a:r>
              <a:rPr lang="zh-TW" altLang="en-US" dirty="0">
                <a:solidFill>
                  <a:srgbClr val="FF0000"/>
                </a:solidFill>
                <a:latin typeface="Noto Sans TC" panose="020B0200000000000000" pitchFamily="34" charset="-120"/>
                <a:ea typeface="Noto Sans TC" panose="020B0200000000000000" pitchFamily="34" charset="-120"/>
              </a:rPr>
              <a:t>媒體語言塑造的性別刻板印象</a:t>
            </a:r>
            <a:r>
              <a:rPr lang="en-US" altLang="zh-TW" dirty="0">
                <a:solidFill>
                  <a:srgbClr val="FF0000"/>
                </a:solidFill>
                <a:latin typeface="Noto Sans TC" panose="020B0200000000000000" pitchFamily="34" charset="-120"/>
                <a:ea typeface="Noto Sans TC" panose="020B0200000000000000" pitchFamily="34" charset="-120"/>
              </a:rPr>
              <a:t>—</a:t>
            </a:r>
            <a:r>
              <a:rPr lang="zh-TW" altLang="en-US" dirty="0">
                <a:solidFill>
                  <a:srgbClr val="FF0000"/>
                </a:solidFill>
                <a:latin typeface="Noto Sans TC" panose="020B0200000000000000" pitchFamily="34" charset="-120"/>
                <a:ea typeface="Noto Sans TC" panose="020B0200000000000000" pitchFamily="34" charset="-120"/>
              </a:rPr>
              <a:t>以女駕駛為例</a:t>
            </a:r>
            <a:endParaRPr lang="en-US" altLang="zh-TW" b="1" dirty="0">
              <a:solidFill>
                <a:srgbClr val="FF0000"/>
              </a:solidFill>
              <a:latin typeface="Noto Sans TC" panose="020B0200000000000000" pitchFamily="34" charset="-120"/>
              <a:ea typeface="Noto Sans TC" panose="020B0200000000000000" pitchFamily="34" charset="-120"/>
            </a:endParaRPr>
          </a:p>
        </p:txBody>
      </p:sp>
      <p:sp>
        <p:nvSpPr>
          <p:cNvPr id="3" name="文字方塊 2"/>
          <p:cNvSpPr txBox="1"/>
          <p:nvPr/>
        </p:nvSpPr>
        <p:spPr>
          <a:xfrm>
            <a:off x="1038348" y="1959671"/>
            <a:ext cx="9590314" cy="1754326"/>
          </a:xfrm>
          <a:prstGeom prst="rect">
            <a:avLst/>
          </a:prstGeom>
          <a:noFill/>
        </p:spPr>
        <p:txBody>
          <a:bodyPr wrap="square" rtlCol="0">
            <a:spAutoFit/>
          </a:bodyPr>
          <a:lstStyle/>
          <a:p>
            <a:pPr algn="just">
              <a:lnSpc>
                <a:spcPct val="150000"/>
              </a:lnSpc>
            </a:pPr>
            <a:r>
              <a:rPr lang="zh-TW" altLang="en-US" sz="1600" dirty="0" smtClean="0">
                <a:latin typeface="Noto Sans TC" panose="020B0200000000000000" pitchFamily="34" charset="-120"/>
                <a:ea typeface="Noto Sans TC" panose="020B0200000000000000" pitchFamily="34" charset="-120"/>
              </a:rPr>
              <a:t>        從前揭</a:t>
            </a:r>
            <a:r>
              <a:rPr lang="en-US" altLang="zh-TW" sz="1600" dirty="0" smtClean="0">
                <a:latin typeface="Noto Sans TC" panose="020B0200000000000000" pitchFamily="34" charset="-120"/>
                <a:ea typeface="Noto Sans TC" panose="020B0200000000000000" pitchFamily="34" charset="-120"/>
              </a:rPr>
              <a:t>113</a:t>
            </a:r>
            <a:r>
              <a:rPr lang="zh-TW" altLang="en-US" sz="1600" dirty="0" smtClean="0">
                <a:latin typeface="Noto Sans TC" panose="020B0200000000000000" pitchFamily="34" charset="-120"/>
                <a:ea typeface="Noto Sans TC" panose="020B0200000000000000" pitchFamily="34" charset="-120"/>
              </a:rPr>
              <a:t>年民眾申訴廣電媒體內容案件數統計可發現申訴人數及序位以新聞報導為第二大宗，共占</a:t>
            </a:r>
            <a:endParaRPr lang="en-US" altLang="zh-TW" sz="1600" dirty="0" smtClean="0">
              <a:latin typeface="Noto Sans TC" panose="020B0200000000000000" pitchFamily="34" charset="-120"/>
              <a:ea typeface="Noto Sans TC" panose="020B0200000000000000" pitchFamily="34" charset="-120"/>
            </a:endParaRPr>
          </a:p>
          <a:p>
            <a:pPr algn="just">
              <a:lnSpc>
                <a:spcPct val="150000"/>
              </a:lnSpc>
            </a:pPr>
            <a:r>
              <a:rPr lang="zh-TW" altLang="en-US" sz="1600" dirty="0" smtClean="0">
                <a:latin typeface="Noto Sans TC" panose="020B0200000000000000" pitchFamily="34" charset="-120"/>
                <a:ea typeface="Noto Sans TC" panose="020B0200000000000000" pitchFamily="34" charset="-120"/>
              </a:rPr>
              <a:t>        </a:t>
            </a:r>
            <a:r>
              <a:rPr lang="en-US" altLang="zh-TW" sz="1600" dirty="0" smtClean="0">
                <a:latin typeface="Noto Sans TC" panose="020B0200000000000000" pitchFamily="34" charset="-120"/>
                <a:ea typeface="Noto Sans TC" panose="020B0200000000000000" pitchFamily="34" charset="-120"/>
              </a:rPr>
              <a:t>17.76%</a:t>
            </a:r>
            <a:r>
              <a:rPr lang="zh-TW" altLang="en-US" sz="1600" dirty="0" smtClean="0">
                <a:latin typeface="Noto Sans TC" panose="020B0200000000000000" pitchFamily="34" charset="-120"/>
                <a:ea typeface="Noto Sans TC" panose="020B0200000000000000" pitchFamily="34" charset="-120"/>
              </a:rPr>
              <a:t>（</a:t>
            </a:r>
            <a:r>
              <a:rPr lang="en-US" altLang="zh-TW" sz="1600" dirty="0" smtClean="0">
                <a:latin typeface="Noto Sans TC" panose="020B0200000000000000" pitchFamily="34" charset="-120"/>
                <a:ea typeface="Noto Sans TC" panose="020B0200000000000000" pitchFamily="34" charset="-120"/>
              </a:rPr>
              <a:t>252</a:t>
            </a:r>
            <a:r>
              <a:rPr lang="zh-TW" altLang="en-US" sz="1600" dirty="0" smtClean="0">
                <a:latin typeface="Noto Sans TC" panose="020B0200000000000000" pitchFamily="34" charset="-120"/>
                <a:ea typeface="Noto Sans TC" panose="020B0200000000000000" pitchFamily="34" charset="-120"/>
              </a:rPr>
              <a:t>件），且其中女性申訴人數亦為第二高（</a:t>
            </a:r>
            <a:r>
              <a:rPr lang="en-US" altLang="zh-TW" sz="1600" dirty="0" smtClean="0">
                <a:latin typeface="Noto Sans TC" panose="020B0200000000000000" pitchFamily="34" charset="-120"/>
                <a:ea typeface="Noto Sans TC" panose="020B0200000000000000" pitchFamily="34" charset="-120"/>
              </a:rPr>
              <a:t>56</a:t>
            </a:r>
            <a:r>
              <a:rPr lang="zh-TW" altLang="en-US" sz="1600" dirty="0" smtClean="0">
                <a:latin typeface="Noto Sans TC" panose="020B0200000000000000" pitchFamily="34" charset="-120"/>
                <a:ea typeface="Noto Sans TC" panose="020B0200000000000000" pitchFamily="34" charset="-120"/>
              </a:rPr>
              <a:t>件），可見民眾平常主要關注政論談話性節</a:t>
            </a:r>
            <a:endParaRPr lang="en-US" altLang="zh-TW" sz="1600" dirty="0" smtClean="0">
              <a:latin typeface="Noto Sans TC" panose="020B0200000000000000" pitchFamily="34" charset="-120"/>
              <a:ea typeface="Noto Sans TC" panose="020B0200000000000000" pitchFamily="34" charset="-120"/>
            </a:endParaRPr>
          </a:p>
          <a:p>
            <a:pPr algn="just">
              <a:lnSpc>
                <a:spcPct val="150000"/>
              </a:lnSpc>
            </a:pPr>
            <a:r>
              <a:rPr lang="zh-TW" altLang="en-US" sz="1600" dirty="0" smtClean="0">
                <a:latin typeface="Noto Sans TC" panose="020B0200000000000000" pitchFamily="34" charset="-120"/>
                <a:ea typeface="Noto Sans TC" panose="020B0200000000000000" pitchFamily="34" charset="-120"/>
              </a:rPr>
              <a:t>        目，再者為新聞報導，顯示向新聞媒體業者宣導性平觀念的重要性。</a:t>
            </a:r>
            <a:endParaRPr lang="en-US" altLang="zh-TW" sz="1600" dirty="0" smtClean="0">
              <a:latin typeface="Noto Sans TC" panose="020B0200000000000000" pitchFamily="34" charset="-120"/>
              <a:ea typeface="Noto Sans TC" panose="020B0200000000000000" pitchFamily="34" charset="-120"/>
            </a:endParaRPr>
          </a:p>
          <a:p>
            <a:endParaRPr lang="en-US" altLang="zh-TW" dirty="0" smtClean="0"/>
          </a:p>
          <a:p>
            <a:r>
              <a:rPr lang="zh-TW" altLang="en-US" dirty="0" smtClean="0"/>
              <a:t> </a:t>
            </a:r>
            <a:endParaRPr lang="zh-TW" altLang="en-US" dirty="0"/>
          </a:p>
        </p:txBody>
      </p:sp>
      <p:pic>
        <p:nvPicPr>
          <p:cNvPr id="9" name="圖片 8"/>
          <p:cNvPicPr>
            <a:picLocks noChangeAspect="1"/>
          </p:cNvPicPr>
          <p:nvPr/>
        </p:nvPicPr>
        <p:blipFill rotWithShape="1">
          <a:blip r:embed="rId2">
            <a:extLst>
              <a:ext uri="{28A0092B-C50C-407E-A947-70E740481C1C}">
                <a14:useLocalDpi xmlns:a14="http://schemas.microsoft.com/office/drawing/2010/main" val="0"/>
              </a:ext>
            </a:extLst>
          </a:blip>
          <a:srcRect l="4969" t="9052" r="3721" b="1756"/>
          <a:stretch/>
        </p:blipFill>
        <p:spPr>
          <a:xfrm>
            <a:off x="5158184" y="3077925"/>
            <a:ext cx="6302659" cy="3558982"/>
          </a:xfrm>
          <a:prstGeom prst="rect">
            <a:avLst/>
          </a:prstGeom>
        </p:spPr>
      </p:pic>
      <p:sp>
        <p:nvSpPr>
          <p:cNvPr id="10" name="矩形 9"/>
          <p:cNvSpPr/>
          <p:nvPr/>
        </p:nvSpPr>
        <p:spPr>
          <a:xfrm>
            <a:off x="5865547" y="3527442"/>
            <a:ext cx="5536660" cy="1576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波浪 12"/>
          <p:cNvSpPr/>
          <p:nvPr/>
        </p:nvSpPr>
        <p:spPr>
          <a:xfrm>
            <a:off x="2667900" y="4012334"/>
            <a:ext cx="1654091" cy="1042938"/>
          </a:xfrm>
          <a:prstGeom prst="wave">
            <a:avLst/>
          </a:prstGeom>
          <a:solidFill>
            <a:srgbClr val="FFFF00">
              <a:alpha val="50000"/>
            </a:srgbClr>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1400" dirty="0">
                <a:solidFill>
                  <a:schemeClr val="tx2"/>
                </a:solidFill>
                <a:latin typeface="Noto Sans TC" panose="020B0200000000000000" pitchFamily="34" charset="-120"/>
                <a:ea typeface="Noto Sans TC" panose="020B0200000000000000" pitchFamily="34" charset="-120"/>
              </a:rPr>
              <a:t>第</a:t>
            </a:r>
            <a:r>
              <a:rPr lang="en-US" altLang="zh-TW" sz="1400" dirty="0" smtClean="0">
                <a:solidFill>
                  <a:schemeClr val="tx2"/>
                </a:solidFill>
                <a:latin typeface="Noto Sans TC" panose="020B0200000000000000" pitchFamily="34" charset="-120"/>
                <a:ea typeface="Noto Sans TC" panose="020B0200000000000000" pitchFamily="34" charset="-120"/>
              </a:rPr>
              <a:t>2</a:t>
            </a:r>
            <a:r>
              <a:rPr lang="zh-TW" altLang="en-US" sz="1400" dirty="0" smtClean="0">
                <a:solidFill>
                  <a:schemeClr val="tx2"/>
                </a:solidFill>
                <a:latin typeface="Noto Sans TC" panose="020B0200000000000000" pitchFamily="34" charset="-120"/>
                <a:ea typeface="Noto Sans TC" panose="020B0200000000000000" pitchFamily="34" charset="-120"/>
              </a:rPr>
              <a:t>序位</a:t>
            </a:r>
            <a:endParaRPr lang="en-US" altLang="zh-TW" sz="1400" dirty="0" smtClean="0">
              <a:solidFill>
                <a:schemeClr val="tx2"/>
              </a:solidFill>
              <a:latin typeface="Noto Sans TC" panose="020B0200000000000000" pitchFamily="34" charset="-120"/>
              <a:ea typeface="Noto Sans TC" panose="020B0200000000000000" pitchFamily="34" charset="-120"/>
            </a:endParaRPr>
          </a:p>
          <a:p>
            <a:pPr algn="ctr"/>
            <a:r>
              <a:rPr lang="zh-TW" altLang="en-US" sz="1400" dirty="0" smtClean="0">
                <a:solidFill>
                  <a:schemeClr val="tx2"/>
                </a:solidFill>
                <a:latin typeface="Noto Sans TC" panose="020B0200000000000000" pitchFamily="34" charset="-120"/>
                <a:ea typeface="Noto Sans TC" panose="020B0200000000000000" pitchFamily="34" charset="-120"/>
              </a:rPr>
              <a:t>新聞報導</a:t>
            </a:r>
            <a:endParaRPr lang="en-US" altLang="zh-TW" sz="1400" dirty="0" smtClean="0">
              <a:solidFill>
                <a:schemeClr val="tx2"/>
              </a:solidFill>
              <a:latin typeface="Noto Sans TC" panose="020B0200000000000000" pitchFamily="34" charset="-120"/>
              <a:ea typeface="Noto Sans TC" panose="020B0200000000000000" pitchFamily="34" charset="-120"/>
            </a:endParaRPr>
          </a:p>
          <a:p>
            <a:pPr algn="ctr"/>
            <a:r>
              <a:rPr lang="en-US" altLang="zh-TW" sz="1400" dirty="0" smtClean="0">
                <a:solidFill>
                  <a:schemeClr val="tx2"/>
                </a:solidFill>
                <a:latin typeface="Noto Sans TC" panose="020B0200000000000000" pitchFamily="34" charset="-120"/>
                <a:ea typeface="Noto Sans TC" panose="020B0200000000000000" pitchFamily="34" charset="-120"/>
              </a:rPr>
              <a:t>17.76 %</a:t>
            </a:r>
            <a:endParaRPr lang="zh-TW" altLang="en-US" sz="1400" dirty="0">
              <a:solidFill>
                <a:schemeClr val="tx2"/>
              </a:solidFill>
              <a:latin typeface="Noto Sans TC" panose="020B0200000000000000" pitchFamily="34" charset="-120"/>
              <a:ea typeface="Noto Sans TC" panose="020B0200000000000000" pitchFamily="34" charset="-120"/>
            </a:endParaRPr>
          </a:p>
        </p:txBody>
      </p:sp>
      <p:grpSp>
        <p:nvGrpSpPr>
          <p:cNvPr id="6" name="群組 5"/>
          <p:cNvGrpSpPr/>
          <p:nvPr/>
        </p:nvGrpSpPr>
        <p:grpSpPr>
          <a:xfrm>
            <a:off x="912671" y="3208355"/>
            <a:ext cx="3419829" cy="3401308"/>
            <a:chOff x="912671" y="3208355"/>
            <a:chExt cx="3419829" cy="3401308"/>
          </a:xfrm>
        </p:grpSpPr>
        <p:sp>
          <p:nvSpPr>
            <p:cNvPr id="12" name="波浪 11"/>
            <p:cNvSpPr/>
            <p:nvPr/>
          </p:nvSpPr>
          <p:spPr>
            <a:xfrm>
              <a:off x="1013809" y="3208355"/>
              <a:ext cx="1654091" cy="1035293"/>
            </a:xfrm>
            <a:prstGeom prst="wave">
              <a:avLst/>
            </a:prstGeom>
            <a:solidFill>
              <a:srgbClr val="FF99CC"/>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1400" dirty="0">
                  <a:solidFill>
                    <a:schemeClr val="tx2"/>
                  </a:solidFill>
                  <a:latin typeface="Noto Sans TC" panose="020B0200000000000000" pitchFamily="34" charset="-120"/>
                  <a:ea typeface="Noto Sans TC" panose="020B0200000000000000" pitchFamily="34" charset="-120"/>
                </a:rPr>
                <a:t>第</a:t>
              </a:r>
              <a:r>
                <a:rPr lang="en-US" altLang="zh-TW" sz="1400" dirty="0" smtClean="0">
                  <a:solidFill>
                    <a:schemeClr val="tx2"/>
                  </a:solidFill>
                  <a:latin typeface="Noto Sans TC" panose="020B0200000000000000" pitchFamily="34" charset="-120"/>
                  <a:ea typeface="Noto Sans TC" panose="020B0200000000000000" pitchFamily="34" charset="-120"/>
                </a:rPr>
                <a:t>1</a:t>
              </a:r>
              <a:r>
                <a:rPr lang="zh-TW" altLang="en-US" sz="1400" dirty="0" smtClean="0">
                  <a:solidFill>
                    <a:schemeClr val="tx2"/>
                  </a:solidFill>
                  <a:latin typeface="Noto Sans TC" panose="020B0200000000000000" pitchFamily="34" charset="-120"/>
                  <a:ea typeface="Noto Sans TC" panose="020B0200000000000000" pitchFamily="34" charset="-120"/>
                </a:rPr>
                <a:t>序位</a:t>
              </a:r>
              <a:endParaRPr lang="en-US" altLang="zh-TW" sz="1400" dirty="0" smtClean="0">
                <a:solidFill>
                  <a:schemeClr val="tx2"/>
                </a:solidFill>
                <a:latin typeface="Noto Sans TC" panose="020B0200000000000000" pitchFamily="34" charset="-120"/>
                <a:ea typeface="Noto Sans TC" panose="020B0200000000000000" pitchFamily="34" charset="-120"/>
              </a:endParaRPr>
            </a:p>
            <a:p>
              <a:pPr algn="ctr"/>
              <a:r>
                <a:rPr lang="zh-TW" altLang="en-US" sz="1400" dirty="0" smtClean="0">
                  <a:solidFill>
                    <a:schemeClr val="tx2"/>
                  </a:solidFill>
                  <a:latin typeface="Noto Sans TC" panose="020B0200000000000000" pitchFamily="34" charset="-120"/>
                  <a:ea typeface="Noto Sans TC" panose="020B0200000000000000" pitchFamily="34" charset="-120"/>
                </a:rPr>
                <a:t>政論</a:t>
              </a:r>
              <a:r>
                <a:rPr lang="zh-TW" altLang="en-US" sz="1400" dirty="0">
                  <a:solidFill>
                    <a:schemeClr val="tx2"/>
                  </a:solidFill>
                  <a:latin typeface="Noto Sans TC" panose="020B0200000000000000" pitchFamily="34" charset="-120"/>
                  <a:ea typeface="Noto Sans TC" panose="020B0200000000000000" pitchFamily="34" charset="-120"/>
                </a:rPr>
                <a:t>談話性</a:t>
              </a:r>
              <a:r>
                <a:rPr lang="zh-TW" altLang="en-US" sz="1400" dirty="0" smtClean="0">
                  <a:solidFill>
                    <a:schemeClr val="tx2"/>
                  </a:solidFill>
                  <a:latin typeface="Noto Sans TC" panose="020B0200000000000000" pitchFamily="34" charset="-120"/>
                  <a:ea typeface="Noto Sans TC" panose="020B0200000000000000" pitchFamily="34" charset="-120"/>
                </a:rPr>
                <a:t>節目</a:t>
              </a:r>
              <a:endParaRPr lang="en-US" altLang="zh-TW" sz="1400" dirty="0" smtClean="0">
                <a:solidFill>
                  <a:schemeClr val="tx2"/>
                </a:solidFill>
                <a:latin typeface="Noto Sans TC" panose="020B0200000000000000" pitchFamily="34" charset="-120"/>
                <a:ea typeface="Noto Sans TC" panose="020B0200000000000000" pitchFamily="34" charset="-120"/>
              </a:endParaRPr>
            </a:p>
            <a:p>
              <a:pPr algn="ctr"/>
              <a:r>
                <a:rPr lang="en-US" altLang="zh-TW" sz="1400" dirty="0" smtClean="0">
                  <a:solidFill>
                    <a:schemeClr val="tx2"/>
                  </a:solidFill>
                  <a:latin typeface="Noto Sans TC" panose="020B0200000000000000" pitchFamily="34" charset="-120"/>
                  <a:ea typeface="Noto Sans TC" panose="020B0200000000000000" pitchFamily="34" charset="-120"/>
                </a:rPr>
                <a:t>44.68%</a:t>
              </a:r>
              <a:endParaRPr lang="zh-TW" altLang="en-US" sz="1400" dirty="0">
                <a:solidFill>
                  <a:schemeClr val="tx2"/>
                </a:solidFill>
                <a:latin typeface="Noto Sans TC" panose="020B0200000000000000" pitchFamily="34" charset="-120"/>
                <a:ea typeface="Noto Sans TC" panose="020B0200000000000000" pitchFamily="34" charset="-120"/>
              </a:endParaRPr>
            </a:p>
          </p:txBody>
        </p:sp>
        <p:sp>
          <p:nvSpPr>
            <p:cNvPr id="11" name="波浪 10"/>
            <p:cNvSpPr/>
            <p:nvPr/>
          </p:nvSpPr>
          <p:spPr>
            <a:xfrm>
              <a:off x="912671" y="4755376"/>
              <a:ext cx="1765738" cy="1111245"/>
            </a:xfrm>
            <a:prstGeom prst="wave">
              <a:avLst/>
            </a:prstGeom>
            <a:solidFill>
              <a:srgbClr val="CC99FF">
                <a:alpha val="50000"/>
              </a:srgbClr>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1400" dirty="0" smtClean="0">
                  <a:solidFill>
                    <a:schemeClr val="tx2"/>
                  </a:solidFill>
                  <a:latin typeface="Noto Sans TC" panose="020B0200000000000000" pitchFamily="34" charset="-120"/>
                  <a:ea typeface="Noto Sans TC" panose="020B0200000000000000" pitchFamily="34" charset="-120"/>
                </a:rPr>
                <a:t>第</a:t>
              </a:r>
              <a:r>
                <a:rPr lang="en-US" altLang="zh-TW" sz="1400" dirty="0" smtClean="0">
                  <a:solidFill>
                    <a:schemeClr val="tx2"/>
                  </a:solidFill>
                  <a:latin typeface="Noto Sans TC" panose="020B0200000000000000" pitchFamily="34" charset="-120"/>
                  <a:ea typeface="Noto Sans TC" panose="020B0200000000000000" pitchFamily="34" charset="-120"/>
                </a:rPr>
                <a:t>3</a:t>
              </a:r>
              <a:r>
                <a:rPr lang="zh-TW" altLang="en-US" sz="1400" dirty="0" smtClean="0">
                  <a:solidFill>
                    <a:schemeClr val="tx2"/>
                  </a:solidFill>
                  <a:latin typeface="Noto Sans TC" panose="020B0200000000000000" pitchFamily="34" charset="-120"/>
                  <a:ea typeface="Noto Sans TC" panose="020B0200000000000000" pitchFamily="34" charset="-120"/>
                </a:rPr>
                <a:t>序位</a:t>
              </a:r>
              <a:endParaRPr lang="en-US" altLang="zh-TW" sz="1400" dirty="0" smtClean="0">
                <a:solidFill>
                  <a:schemeClr val="tx2"/>
                </a:solidFill>
                <a:latin typeface="Noto Sans TC" panose="020B0200000000000000" pitchFamily="34" charset="-120"/>
                <a:ea typeface="Noto Sans TC" panose="020B0200000000000000" pitchFamily="34" charset="-120"/>
              </a:endParaRPr>
            </a:p>
            <a:p>
              <a:pPr algn="ctr"/>
              <a:r>
                <a:rPr lang="zh-TW" altLang="en-US" sz="1400" dirty="0" smtClean="0">
                  <a:solidFill>
                    <a:schemeClr val="tx2"/>
                  </a:solidFill>
                  <a:latin typeface="Noto Sans TC" panose="020B0200000000000000" pitchFamily="34" charset="-120"/>
                  <a:ea typeface="Noto Sans TC" panose="020B0200000000000000" pitchFamily="34" charset="-120"/>
                </a:rPr>
                <a:t>意見表達</a:t>
              </a:r>
              <a:r>
                <a:rPr lang="en-US" altLang="zh-TW" sz="1400" dirty="0" smtClean="0">
                  <a:solidFill>
                    <a:schemeClr val="tx2"/>
                  </a:solidFill>
                  <a:latin typeface="Noto Sans TC" panose="020B0200000000000000" pitchFamily="34" charset="-120"/>
                  <a:ea typeface="Noto Sans TC" panose="020B0200000000000000" pitchFamily="34" charset="-120"/>
                </a:rPr>
                <a:t>/</a:t>
              </a:r>
              <a:r>
                <a:rPr lang="zh-TW" altLang="en-US" sz="1400" dirty="0" smtClean="0">
                  <a:solidFill>
                    <a:schemeClr val="tx2"/>
                  </a:solidFill>
                  <a:latin typeface="Noto Sans TC" panose="020B0200000000000000" pitchFamily="34" charset="-120"/>
                  <a:ea typeface="Noto Sans TC" panose="020B0200000000000000" pitchFamily="34" charset="-120"/>
                </a:rPr>
                <a:t>諮詢</a:t>
              </a:r>
              <a:r>
                <a:rPr lang="en-US" altLang="zh-TW" sz="1400" dirty="0" smtClean="0">
                  <a:solidFill>
                    <a:schemeClr val="tx2"/>
                  </a:solidFill>
                  <a:latin typeface="Noto Sans TC" panose="020B0200000000000000" pitchFamily="34" charset="-120"/>
                  <a:ea typeface="Noto Sans TC" panose="020B0200000000000000" pitchFamily="34" charset="-120"/>
                </a:rPr>
                <a:t>/</a:t>
              </a:r>
              <a:r>
                <a:rPr lang="zh-TW" altLang="en-US" sz="1400" dirty="0" smtClean="0">
                  <a:solidFill>
                    <a:schemeClr val="tx2"/>
                  </a:solidFill>
                  <a:latin typeface="Noto Sans TC" panose="020B0200000000000000" pitchFamily="34" charset="-120"/>
                  <a:ea typeface="Noto Sans TC" panose="020B0200000000000000" pitchFamily="34" charset="-120"/>
                </a:rPr>
                <a:t>建議</a:t>
              </a:r>
              <a:endParaRPr lang="en-US" altLang="zh-TW" sz="1400" dirty="0" smtClean="0">
                <a:solidFill>
                  <a:schemeClr val="tx2"/>
                </a:solidFill>
                <a:latin typeface="Noto Sans TC" panose="020B0200000000000000" pitchFamily="34" charset="-120"/>
                <a:ea typeface="Noto Sans TC" panose="020B0200000000000000" pitchFamily="34" charset="-120"/>
              </a:endParaRPr>
            </a:p>
            <a:p>
              <a:pPr algn="ctr"/>
              <a:r>
                <a:rPr lang="en-US" altLang="zh-TW" sz="1400" dirty="0" smtClean="0">
                  <a:solidFill>
                    <a:schemeClr val="tx2"/>
                  </a:solidFill>
                  <a:latin typeface="Noto Sans TC" panose="020B0200000000000000" pitchFamily="34" charset="-120"/>
                  <a:ea typeface="Noto Sans TC" panose="020B0200000000000000" pitchFamily="34" charset="-120"/>
                </a:rPr>
                <a:t>17.34%</a:t>
              </a:r>
              <a:endParaRPr lang="zh-TW" altLang="en-US" sz="1400" dirty="0">
                <a:solidFill>
                  <a:schemeClr val="tx2"/>
                </a:solidFill>
                <a:latin typeface="Noto Sans TC" panose="020B0200000000000000" pitchFamily="34" charset="-120"/>
                <a:ea typeface="Noto Sans TC" panose="020B0200000000000000" pitchFamily="34" charset="-120"/>
              </a:endParaRPr>
            </a:p>
          </p:txBody>
        </p:sp>
        <p:sp>
          <p:nvSpPr>
            <p:cNvPr id="16" name="波浪 15"/>
            <p:cNvSpPr/>
            <p:nvPr/>
          </p:nvSpPr>
          <p:spPr>
            <a:xfrm>
              <a:off x="2678409" y="5605595"/>
              <a:ext cx="1654091" cy="1004068"/>
            </a:xfrm>
            <a:prstGeom prst="wave">
              <a:avLst/>
            </a:prstGeom>
            <a:solidFill>
              <a:srgbClr val="92D050">
                <a:alpha val="50000"/>
              </a:srgbClr>
            </a:solidFill>
            <a:ln>
              <a:noFill/>
            </a:ln>
            <a:effectLst/>
            <a:scene3d>
              <a:camera prst="orthographicFront">
                <a:rot lat="0" lon="0" rev="0"/>
              </a:camera>
              <a:lightRig rig="contrasting" dir="t">
                <a:rot lat="0" lon="0" rev="7800000"/>
              </a:lightRig>
            </a:scene3d>
            <a:sp3d>
              <a:bevelT w="139700" h="139700"/>
            </a:sp3d>
          </p:spPr>
          <p:style>
            <a:lnRef idx="0">
              <a:scrgbClr r="0" g="0" b="0"/>
            </a:lnRef>
            <a:fillRef idx="0">
              <a:scrgbClr r="0" g="0" b="0"/>
            </a:fillRef>
            <a:effectRef idx="0">
              <a:scrgbClr r="0" g="0" b="0"/>
            </a:effectRef>
            <a:fontRef idx="minor">
              <a:schemeClr val="lt1"/>
            </a:fontRef>
          </p:style>
          <p:txBody>
            <a:bodyPr rtlCol="0" anchor="ctr"/>
            <a:lstStyle/>
            <a:p>
              <a:pPr algn="ctr"/>
              <a:r>
                <a:rPr lang="zh-TW" altLang="en-US" sz="1400" dirty="0" smtClean="0">
                  <a:solidFill>
                    <a:schemeClr val="tx2"/>
                  </a:solidFill>
                  <a:latin typeface="Noto Sans TC" panose="020B0200000000000000" pitchFamily="34" charset="-120"/>
                  <a:ea typeface="Noto Sans TC" panose="020B0200000000000000" pitchFamily="34" charset="-120"/>
                </a:rPr>
                <a:t>第</a:t>
              </a:r>
              <a:r>
                <a:rPr lang="en-US" altLang="zh-TW" sz="1400" dirty="0">
                  <a:solidFill>
                    <a:schemeClr val="tx2"/>
                  </a:solidFill>
                  <a:latin typeface="Noto Sans TC" panose="020B0200000000000000" pitchFamily="34" charset="-120"/>
                  <a:ea typeface="Noto Sans TC" panose="020B0200000000000000" pitchFamily="34" charset="-120"/>
                </a:rPr>
                <a:t>4</a:t>
              </a:r>
              <a:r>
                <a:rPr lang="zh-TW" altLang="en-US" sz="1400" dirty="0" smtClean="0">
                  <a:solidFill>
                    <a:schemeClr val="tx2"/>
                  </a:solidFill>
                  <a:latin typeface="Noto Sans TC" panose="020B0200000000000000" pitchFamily="34" charset="-120"/>
                  <a:ea typeface="Noto Sans TC" panose="020B0200000000000000" pitchFamily="34" charset="-120"/>
                </a:rPr>
                <a:t>序位</a:t>
              </a:r>
              <a:endParaRPr lang="en-US" altLang="zh-TW" sz="1400" dirty="0" smtClean="0">
                <a:solidFill>
                  <a:schemeClr val="tx2"/>
                </a:solidFill>
                <a:latin typeface="Noto Sans TC" panose="020B0200000000000000" pitchFamily="34" charset="-120"/>
                <a:ea typeface="Noto Sans TC" panose="020B0200000000000000" pitchFamily="34" charset="-120"/>
              </a:endParaRPr>
            </a:p>
            <a:p>
              <a:pPr algn="ctr"/>
              <a:r>
                <a:rPr lang="zh-TW" altLang="en-US" sz="1400" dirty="0" smtClean="0">
                  <a:solidFill>
                    <a:schemeClr val="tx2"/>
                  </a:solidFill>
                  <a:latin typeface="Noto Sans TC" panose="020B0200000000000000" pitchFamily="34" charset="-120"/>
                  <a:ea typeface="Noto Sans TC" panose="020B0200000000000000" pitchFamily="34" charset="-120"/>
                </a:rPr>
                <a:t>廣告</a:t>
              </a:r>
              <a:endParaRPr lang="en-US" altLang="zh-TW" sz="1400" dirty="0" smtClean="0">
                <a:solidFill>
                  <a:schemeClr val="tx2"/>
                </a:solidFill>
                <a:latin typeface="Noto Sans TC" panose="020B0200000000000000" pitchFamily="34" charset="-120"/>
                <a:ea typeface="Noto Sans TC" panose="020B0200000000000000" pitchFamily="34" charset="-120"/>
              </a:endParaRPr>
            </a:p>
            <a:p>
              <a:pPr algn="ctr"/>
              <a:r>
                <a:rPr lang="en-US" altLang="zh-TW" sz="1400" dirty="0" smtClean="0">
                  <a:solidFill>
                    <a:schemeClr val="tx2"/>
                  </a:solidFill>
                  <a:latin typeface="Noto Sans TC" panose="020B0200000000000000" pitchFamily="34" charset="-120"/>
                  <a:ea typeface="Noto Sans TC" panose="020B0200000000000000" pitchFamily="34" charset="-120"/>
                </a:rPr>
                <a:t>5%</a:t>
              </a:r>
              <a:endParaRPr lang="zh-TW" altLang="en-US" sz="1400" dirty="0">
                <a:solidFill>
                  <a:schemeClr val="tx2"/>
                </a:solidFill>
                <a:latin typeface="Noto Sans TC" panose="020B0200000000000000" pitchFamily="34" charset="-120"/>
                <a:ea typeface="Noto Sans TC" panose="020B0200000000000000" pitchFamily="34" charset="-120"/>
              </a:endParaRPr>
            </a:p>
          </p:txBody>
        </p:sp>
      </p:grpSp>
      <p:sp>
        <p:nvSpPr>
          <p:cNvPr id="17" name="文字方塊 16"/>
          <p:cNvSpPr txBox="1"/>
          <p:nvPr/>
        </p:nvSpPr>
        <p:spPr>
          <a:xfrm>
            <a:off x="6539536" y="6544779"/>
            <a:ext cx="4095623" cy="307777"/>
          </a:xfrm>
          <a:prstGeom prst="rect">
            <a:avLst/>
          </a:prstGeom>
          <a:noFill/>
        </p:spPr>
        <p:txBody>
          <a:bodyPr wrap="square" rtlCol="0">
            <a:spAutoFit/>
          </a:bodyPr>
          <a:lstStyle/>
          <a:p>
            <a:r>
              <a:rPr lang="zh-TW" altLang="en-US" sz="1400" dirty="0" smtClean="0">
                <a:latin typeface="Noto Sans TC" panose="020B0200000000000000" pitchFamily="34" charset="-120"/>
                <a:ea typeface="Noto Sans TC" panose="020B0200000000000000" pitchFamily="34" charset="-120"/>
              </a:rPr>
              <a:t>表</a:t>
            </a:r>
            <a:r>
              <a:rPr lang="en-US" altLang="zh-TW" sz="1400" dirty="0" smtClean="0">
                <a:latin typeface="Noto Sans TC" panose="020B0200000000000000" pitchFamily="34" charset="-120"/>
                <a:ea typeface="Noto Sans TC" panose="020B0200000000000000" pitchFamily="34" charset="-120"/>
              </a:rPr>
              <a:t>1</a:t>
            </a:r>
            <a:r>
              <a:rPr lang="zh-TW" altLang="en-US" sz="1400" dirty="0" smtClean="0">
                <a:latin typeface="Noto Sans TC" panose="020B0200000000000000" pitchFamily="34" charset="-120"/>
                <a:ea typeface="Noto Sans TC" panose="020B0200000000000000" pitchFamily="34" charset="-120"/>
              </a:rPr>
              <a:t>   節目型態與申訴人性別交叉分析表</a:t>
            </a:r>
            <a:endParaRPr lang="zh-TW" altLang="en-US" sz="1400" dirty="0">
              <a:latin typeface="Noto Sans TC" panose="020B0200000000000000" pitchFamily="34" charset="-120"/>
              <a:ea typeface="Noto Sans TC" panose="020B0200000000000000" pitchFamily="34" charset="-120"/>
            </a:endParaRPr>
          </a:p>
        </p:txBody>
      </p:sp>
      <p:sp>
        <p:nvSpPr>
          <p:cNvPr id="4" name="七角星形 3"/>
          <p:cNvSpPr/>
          <p:nvPr/>
        </p:nvSpPr>
        <p:spPr>
          <a:xfrm rot="20013859">
            <a:off x="5002270" y="3367990"/>
            <a:ext cx="858212" cy="600592"/>
          </a:xfrm>
          <a:prstGeom prst="star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a:xfrm rot="19646825">
            <a:off x="5075937" y="3500424"/>
            <a:ext cx="748975" cy="369332"/>
          </a:xfrm>
          <a:prstGeom prst="rect">
            <a:avLst/>
          </a:prstGeom>
          <a:noFill/>
        </p:spPr>
        <p:txBody>
          <a:bodyPr wrap="square" rtlCol="0">
            <a:spAutoFit/>
          </a:bodyPr>
          <a:lstStyle/>
          <a:p>
            <a:r>
              <a:rPr lang="en-US" altLang="zh-TW" dirty="0" smtClean="0">
                <a:latin typeface="Noto Sans TC" panose="020B0200000000000000" pitchFamily="34" charset="-120"/>
                <a:ea typeface="Noto Sans TC" panose="020B0200000000000000" pitchFamily="34" charset="-120"/>
              </a:rPr>
              <a:t>NO.2</a:t>
            </a:r>
            <a:endParaRPr lang="zh-TW" altLang="en-US" dirty="0">
              <a:latin typeface="Noto Sans TC" panose="020B0200000000000000" pitchFamily="34" charset="-120"/>
              <a:ea typeface="Noto Sans TC" panose="020B0200000000000000" pitchFamily="34" charset="-120"/>
            </a:endParaRPr>
          </a:p>
        </p:txBody>
      </p:sp>
      <p:sp>
        <p:nvSpPr>
          <p:cNvPr id="7" name="向右箭號 6"/>
          <p:cNvSpPr/>
          <p:nvPr/>
        </p:nvSpPr>
        <p:spPr>
          <a:xfrm>
            <a:off x="4533693" y="4691170"/>
            <a:ext cx="560406" cy="3324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678621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8" name="內容版面配置區 5"/>
          <p:cNvSpPr>
            <a:spLocks noGrp="1"/>
          </p:cNvSpPr>
          <p:nvPr>
            <p:ph idx="1"/>
          </p:nvPr>
        </p:nvSpPr>
        <p:spPr>
          <a:xfrm>
            <a:off x="838199" y="1269347"/>
            <a:ext cx="9924535" cy="616857"/>
          </a:xfrm>
        </p:spPr>
        <p:txBody>
          <a:bodyPr>
            <a:normAutofit/>
          </a:bodyPr>
          <a:lstStyle/>
          <a:p>
            <a:r>
              <a:rPr lang="zh-TW" altLang="en-US" sz="2000" b="1" dirty="0" smtClean="0"/>
              <a:t>（ 四）</a:t>
            </a:r>
            <a:r>
              <a:rPr lang="zh-TW" altLang="en-US" sz="2000" b="1" dirty="0"/>
              <a:t>本案與 </a:t>
            </a:r>
            <a:r>
              <a:rPr lang="en-US" altLang="zh-TW" sz="2000" b="1" dirty="0"/>
              <a:t>CEDAW </a:t>
            </a:r>
            <a:r>
              <a:rPr lang="zh-TW" altLang="en-US" sz="2000" b="1" dirty="0" smtClean="0"/>
              <a:t>有關之議題解析</a:t>
            </a:r>
            <a:endParaRPr lang="en-US" altLang="zh-TW" sz="2000" b="1" dirty="0">
              <a:solidFill>
                <a:srgbClr val="FF0000"/>
              </a:solidFill>
            </a:endParaRPr>
          </a:p>
        </p:txBody>
      </p:sp>
      <p:sp>
        <p:nvSpPr>
          <p:cNvPr id="14" name="矩形 13"/>
          <p:cNvSpPr/>
          <p:nvPr/>
        </p:nvSpPr>
        <p:spPr>
          <a:xfrm>
            <a:off x="1418533" y="1694808"/>
            <a:ext cx="4801314" cy="369332"/>
          </a:xfrm>
          <a:prstGeom prst="rect">
            <a:avLst/>
          </a:prstGeom>
        </p:spPr>
        <p:txBody>
          <a:bodyPr wrap="none">
            <a:spAutoFit/>
          </a:bodyPr>
          <a:lstStyle/>
          <a:p>
            <a:r>
              <a:rPr lang="zh-TW" altLang="en-US" dirty="0">
                <a:solidFill>
                  <a:srgbClr val="FF0000"/>
                </a:solidFill>
                <a:latin typeface="Noto Sans TC" panose="020B0200000000000000" pitchFamily="34" charset="-120"/>
                <a:ea typeface="Noto Sans TC" panose="020B0200000000000000" pitchFamily="34" charset="-120"/>
              </a:rPr>
              <a:t>媒體語言塑造的性別刻板印象</a:t>
            </a:r>
            <a:r>
              <a:rPr lang="en-US" altLang="zh-TW" dirty="0">
                <a:solidFill>
                  <a:srgbClr val="FF0000"/>
                </a:solidFill>
                <a:latin typeface="Noto Sans TC" panose="020B0200000000000000" pitchFamily="34" charset="-120"/>
                <a:ea typeface="Noto Sans TC" panose="020B0200000000000000" pitchFamily="34" charset="-120"/>
              </a:rPr>
              <a:t>—</a:t>
            </a:r>
            <a:r>
              <a:rPr lang="zh-TW" altLang="en-US" dirty="0">
                <a:solidFill>
                  <a:srgbClr val="FF0000"/>
                </a:solidFill>
                <a:latin typeface="Noto Sans TC" panose="020B0200000000000000" pitchFamily="34" charset="-120"/>
                <a:ea typeface="Noto Sans TC" panose="020B0200000000000000" pitchFamily="34" charset="-120"/>
              </a:rPr>
              <a:t>以女駕駛為例</a:t>
            </a:r>
            <a:endParaRPr lang="en-US" altLang="zh-TW" b="1" dirty="0">
              <a:solidFill>
                <a:srgbClr val="FF0000"/>
              </a:solidFill>
              <a:latin typeface="Noto Sans TC" panose="020B0200000000000000" pitchFamily="34" charset="-120"/>
              <a:ea typeface="Noto Sans TC" panose="020B0200000000000000" pitchFamily="34" charset="-120"/>
            </a:endParaRPr>
          </a:p>
        </p:txBody>
      </p:sp>
      <p:sp>
        <p:nvSpPr>
          <p:cNvPr id="3" name="文字方塊 2"/>
          <p:cNvSpPr txBox="1"/>
          <p:nvPr/>
        </p:nvSpPr>
        <p:spPr>
          <a:xfrm>
            <a:off x="1026612" y="2076794"/>
            <a:ext cx="9686334" cy="3785652"/>
          </a:xfrm>
          <a:prstGeom prst="rect">
            <a:avLst/>
          </a:prstGeom>
          <a:noFill/>
        </p:spPr>
        <p:txBody>
          <a:bodyPr wrap="square" rtlCol="0">
            <a:spAutoFit/>
          </a:bodyPr>
          <a:lstStyle/>
          <a:p>
            <a:pPr>
              <a:lnSpc>
                <a:spcPct val="150000"/>
              </a:lnSpc>
            </a:pPr>
            <a:r>
              <a:rPr lang="zh-TW" altLang="en-US" sz="1700" dirty="0" smtClean="0">
                <a:latin typeface="Noto Sans TC" panose="020B0200000000000000" pitchFamily="34" charset="-120"/>
                <a:ea typeface="Noto Sans TC" panose="020B0200000000000000" pitchFamily="34" charset="-120"/>
              </a:rPr>
              <a:t>         為能落實</a:t>
            </a:r>
            <a:r>
              <a:rPr lang="en-US" altLang="zh-TW" sz="1700" dirty="0" smtClean="0">
                <a:latin typeface="Noto Sans TC" panose="020B0200000000000000" pitchFamily="34" charset="-120"/>
                <a:ea typeface="Noto Sans TC" panose="020B0200000000000000" pitchFamily="34" charset="-120"/>
              </a:rPr>
              <a:t>CEDAW</a:t>
            </a:r>
            <a:r>
              <a:rPr lang="zh-TW" altLang="en-US" sz="1700" dirty="0" smtClean="0">
                <a:latin typeface="Noto Sans TC" panose="020B0200000000000000" pitchFamily="34" charset="-120"/>
                <a:ea typeface="Noto Sans TC" panose="020B0200000000000000" pitchFamily="34" charset="-120"/>
              </a:rPr>
              <a:t>及向媒體業者、社會大眾宣導性平觀念，降低性別歧視、性別刻板印象，邁向</a:t>
            </a:r>
            <a:endParaRPr lang="en-US" altLang="zh-TW" sz="1700" dirty="0" smtClean="0">
              <a:latin typeface="Noto Sans TC" panose="020B0200000000000000" pitchFamily="34" charset="-120"/>
              <a:ea typeface="Noto Sans TC" panose="020B0200000000000000" pitchFamily="34" charset="-120"/>
            </a:endParaRPr>
          </a:p>
          <a:p>
            <a:pPr>
              <a:lnSpc>
                <a:spcPct val="150000"/>
              </a:lnSpc>
            </a:pPr>
            <a:r>
              <a:rPr lang="zh-TW" altLang="en-US" sz="1700" dirty="0">
                <a:latin typeface="Noto Sans TC" panose="020B0200000000000000" pitchFamily="34" charset="-120"/>
                <a:ea typeface="Noto Sans TC" panose="020B0200000000000000" pitchFamily="34" charset="-120"/>
              </a:rPr>
              <a:t> </a:t>
            </a:r>
            <a:r>
              <a:rPr lang="zh-TW" altLang="en-US" sz="1700" dirty="0" smtClean="0">
                <a:latin typeface="Noto Sans TC" panose="020B0200000000000000" pitchFamily="34" charset="-120"/>
                <a:ea typeface="Noto Sans TC" panose="020B0200000000000000" pitchFamily="34" charset="-120"/>
              </a:rPr>
              <a:t>        性平社會，提出之相關策進作為有：</a:t>
            </a:r>
            <a:endParaRPr lang="en-US" altLang="zh-TW" sz="1700" dirty="0" smtClean="0">
              <a:latin typeface="Noto Sans TC" panose="020B0200000000000000" pitchFamily="34" charset="-120"/>
              <a:ea typeface="Noto Sans TC" panose="020B0200000000000000" pitchFamily="34" charset="-120"/>
            </a:endParaRPr>
          </a:p>
          <a:p>
            <a:pPr marL="742950" lvl="1" indent="-285750">
              <a:lnSpc>
                <a:spcPct val="150000"/>
              </a:lnSpc>
              <a:buClr>
                <a:srgbClr val="317EE1"/>
              </a:buClr>
              <a:buFont typeface="Wingdings" panose="05000000000000000000" pitchFamily="2" charset="2"/>
              <a:buChar char="Ø"/>
            </a:pPr>
            <a:r>
              <a:rPr lang="en-US" altLang="zh-TW" sz="1700" dirty="0" smtClean="0">
                <a:latin typeface="Noto Sans TC" panose="020B0200000000000000" pitchFamily="34" charset="-120"/>
                <a:ea typeface="Noto Sans TC" panose="020B0200000000000000" pitchFamily="34" charset="-120"/>
              </a:rPr>
              <a:t>1.</a:t>
            </a:r>
            <a:r>
              <a:rPr lang="zh-TW" altLang="en-US" sz="1700" dirty="0" smtClean="0">
                <a:latin typeface="Noto Sans TC" panose="020B0200000000000000" pitchFamily="34" charset="-120"/>
                <a:ea typeface="Noto Sans TC" panose="020B0200000000000000" pitchFamily="34" charset="-120"/>
              </a:rPr>
              <a:t>為加強各機關新聞聯繫人員性別平等觀念，每年辦理一次研習。</a:t>
            </a:r>
          </a:p>
          <a:p>
            <a:pPr marL="742950" lvl="1" indent="-285750">
              <a:lnSpc>
                <a:spcPct val="150000"/>
              </a:lnSpc>
              <a:buClr>
                <a:srgbClr val="317EE1"/>
              </a:buClr>
              <a:buFont typeface="Wingdings" panose="05000000000000000000" pitchFamily="2" charset="2"/>
              <a:buChar char="Ø"/>
            </a:pPr>
            <a:r>
              <a:rPr lang="en-US" altLang="zh-TW" sz="1700" dirty="0" smtClean="0">
                <a:latin typeface="Noto Sans TC" panose="020B0200000000000000" pitchFamily="34" charset="-120"/>
                <a:ea typeface="Noto Sans TC" panose="020B0200000000000000" pitchFamily="34" charset="-120"/>
              </a:rPr>
              <a:t>2.</a:t>
            </a:r>
            <a:r>
              <a:rPr lang="zh-TW" altLang="en-US" sz="1700" dirty="0" smtClean="0">
                <a:latin typeface="Noto Sans TC" panose="020B0200000000000000" pitchFamily="34" charset="-120"/>
                <a:ea typeface="Noto Sans TC" panose="020B0200000000000000" pitchFamily="34" charset="-120"/>
              </a:rPr>
              <a:t>配合國家通訊傳播委員會辦理有線電視系統業者評鑑，針對業者是否製作具性別友善精神</a:t>
            </a:r>
            <a:endParaRPr lang="en-US" altLang="zh-TW" sz="1700" dirty="0" smtClean="0">
              <a:latin typeface="Noto Sans TC" panose="020B0200000000000000" pitchFamily="34" charset="-120"/>
              <a:ea typeface="Noto Sans TC" panose="020B0200000000000000" pitchFamily="34" charset="-120"/>
            </a:endParaRPr>
          </a:p>
          <a:p>
            <a:pPr lvl="1">
              <a:lnSpc>
                <a:spcPct val="150000"/>
              </a:lnSpc>
              <a:buClr>
                <a:srgbClr val="317EE1"/>
              </a:buClr>
            </a:pPr>
            <a:r>
              <a:rPr lang="zh-TW" altLang="en-US" sz="1700" dirty="0" smtClean="0">
                <a:latin typeface="Noto Sans TC" panose="020B0200000000000000" pitchFamily="34" charset="-120"/>
                <a:ea typeface="Noto Sans TC" panose="020B0200000000000000" pitchFamily="34" charset="-120"/>
              </a:rPr>
              <a:t>         之自製節目、專題報導等，列入評鑑配分項目。</a:t>
            </a:r>
          </a:p>
          <a:p>
            <a:pPr marL="742950" lvl="1" indent="-285750">
              <a:lnSpc>
                <a:spcPct val="150000"/>
              </a:lnSpc>
              <a:buClr>
                <a:srgbClr val="317EE1"/>
              </a:buClr>
              <a:buFont typeface="Wingdings" panose="05000000000000000000" pitchFamily="2" charset="2"/>
              <a:buChar char="Ø"/>
            </a:pPr>
            <a:r>
              <a:rPr lang="en-US" altLang="zh-TW" sz="1700" dirty="0" smtClean="0">
                <a:latin typeface="Noto Sans TC" panose="020B0200000000000000" pitchFamily="34" charset="-120"/>
                <a:ea typeface="Noto Sans TC" panose="020B0200000000000000" pitchFamily="34" charset="-120"/>
              </a:rPr>
              <a:t>3.</a:t>
            </a:r>
            <a:r>
              <a:rPr lang="zh-TW" altLang="en-US" sz="1700" dirty="0" smtClean="0">
                <a:latin typeface="Noto Sans TC" panose="020B0200000000000000" pitchFamily="34" charset="-120"/>
                <a:ea typeface="Noto Sans TC" panose="020B0200000000000000" pitchFamily="34" charset="-120"/>
              </a:rPr>
              <a:t>透過縣府網站及官方</a:t>
            </a:r>
            <a:r>
              <a:rPr lang="en-US" altLang="zh-TW" sz="1700" dirty="0" smtClean="0">
                <a:latin typeface="Noto Sans TC" panose="020B0200000000000000" pitchFamily="34" charset="-120"/>
                <a:ea typeface="Noto Sans TC" panose="020B0200000000000000" pitchFamily="34" charset="-120"/>
              </a:rPr>
              <a:t>FB</a:t>
            </a:r>
            <a:r>
              <a:rPr lang="zh-TW" altLang="en-US" sz="1700" dirty="0" smtClean="0">
                <a:latin typeface="Noto Sans TC" panose="020B0200000000000000" pitchFamily="34" charset="-120"/>
                <a:ea typeface="Noto Sans TC" panose="020B0200000000000000" pitchFamily="34" charset="-120"/>
              </a:rPr>
              <a:t>、</a:t>
            </a:r>
            <a:r>
              <a:rPr lang="en-US" altLang="zh-TW" sz="1700" dirty="0" smtClean="0">
                <a:latin typeface="Noto Sans TC" panose="020B0200000000000000" pitchFamily="34" charset="-120"/>
                <a:ea typeface="Noto Sans TC" panose="020B0200000000000000" pitchFamily="34" charset="-120"/>
              </a:rPr>
              <a:t>LINE</a:t>
            </a:r>
            <a:r>
              <a:rPr lang="zh-TW" altLang="en-US" sz="1700" dirty="0" smtClean="0">
                <a:latin typeface="Noto Sans TC" panose="020B0200000000000000" pitchFamily="34" charset="-120"/>
                <a:ea typeface="Noto Sans TC" panose="020B0200000000000000" pitchFamily="34" charset="-120"/>
              </a:rPr>
              <a:t>發布圖卡宣導性別平等。</a:t>
            </a:r>
          </a:p>
          <a:p>
            <a:pPr marL="742950" lvl="1" indent="-285750">
              <a:lnSpc>
                <a:spcPct val="150000"/>
              </a:lnSpc>
              <a:buClr>
                <a:srgbClr val="317EE1"/>
              </a:buClr>
              <a:buFont typeface="Wingdings" panose="05000000000000000000" pitchFamily="2" charset="2"/>
              <a:buChar char="Ø"/>
            </a:pPr>
            <a:r>
              <a:rPr lang="en-US" altLang="zh-TW" sz="1700" dirty="0" smtClean="0">
                <a:latin typeface="Noto Sans TC" panose="020B0200000000000000" pitchFamily="34" charset="-120"/>
                <a:ea typeface="Noto Sans TC" panose="020B0200000000000000" pitchFamily="34" charset="-120"/>
              </a:rPr>
              <a:t>4.</a:t>
            </a:r>
            <a:r>
              <a:rPr lang="zh-TW" altLang="en-US" sz="1700" dirty="0" smtClean="0">
                <a:latin typeface="Noto Sans TC" panose="020B0200000000000000" pitchFamily="34" charset="-120"/>
                <a:ea typeface="Noto Sans TC" panose="020B0200000000000000" pitchFamily="34" charset="-120"/>
              </a:rPr>
              <a:t>結合社區或民間團體辦理活動時，向大眾、媒體業者宣導性平觀念及避免刊載物化女性之</a:t>
            </a:r>
            <a:endParaRPr lang="en-US" altLang="zh-TW" sz="1700" dirty="0" smtClean="0">
              <a:latin typeface="Noto Sans TC" panose="020B0200000000000000" pitchFamily="34" charset="-120"/>
              <a:ea typeface="Noto Sans TC" panose="020B0200000000000000" pitchFamily="34" charset="-120"/>
            </a:endParaRPr>
          </a:p>
          <a:p>
            <a:pPr lvl="1">
              <a:lnSpc>
                <a:spcPct val="150000"/>
              </a:lnSpc>
              <a:buClr>
                <a:srgbClr val="317EE1"/>
              </a:buClr>
            </a:pPr>
            <a:r>
              <a:rPr lang="zh-TW" altLang="en-US" sz="1700" dirty="0" smtClean="0">
                <a:latin typeface="Noto Sans TC" panose="020B0200000000000000" pitchFamily="34" charset="-120"/>
                <a:ea typeface="Noto Sans TC" panose="020B0200000000000000" pitchFamily="34" charset="-120"/>
              </a:rPr>
              <a:t>          內容，提升媒體識讀能力 。</a:t>
            </a:r>
          </a:p>
          <a:p>
            <a:endParaRPr lang="en-US" altLang="zh-TW" dirty="0"/>
          </a:p>
          <a:p>
            <a:r>
              <a:rPr lang="zh-TW" altLang="en-US" dirty="0" smtClean="0"/>
              <a:t> </a:t>
            </a:r>
            <a:endParaRPr lang="zh-TW" altLang="en-US" dirty="0"/>
          </a:p>
        </p:txBody>
      </p:sp>
      <p:pic>
        <p:nvPicPr>
          <p:cNvPr id="15" name="圖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8314" y="4975597"/>
            <a:ext cx="2423687" cy="1862269"/>
          </a:xfrm>
          <a:prstGeom prst="rect">
            <a:avLst/>
          </a:prstGeom>
        </p:spPr>
      </p:pic>
    </p:spTree>
    <p:extLst>
      <p:ext uri="{BB962C8B-B14F-4D97-AF65-F5344CB8AC3E}">
        <p14:creationId xmlns:p14="http://schemas.microsoft.com/office/powerpoint/2010/main" val="1620945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8" name="內容版面配置區 5"/>
          <p:cNvSpPr>
            <a:spLocks noGrp="1"/>
          </p:cNvSpPr>
          <p:nvPr>
            <p:ph idx="1"/>
          </p:nvPr>
        </p:nvSpPr>
        <p:spPr>
          <a:xfrm>
            <a:off x="838199" y="1269347"/>
            <a:ext cx="9924535" cy="616857"/>
          </a:xfrm>
        </p:spPr>
        <p:txBody>
          <a:bodyPr>
            <a:normAutofit/>
          </a:bodyPr>
          <a:lstStyle/>
          <a:p>
            <a:r>
              <a:rPr lang="zh-TW" altLang="en-US" sz="2000" b="1" dirty="0" smtClean="0"/>
              <a:t>（</a:t>
            </a:r>
            <a:r>
              <a:rPr lang="zh-TW" altLang="en-US" sz="2000" b="1" dirty="0"/>
              <a:t>四</a:t>
            </a:r>
            <a:r>
              <a:rPr lang="zh-TW" altLang="en-US" sz="2000" b="1" dirty="0" smtClean="0"/>
              <a:t>）</a:t>
            </a:r>
            <a:r>
              <a:rPr lang="zh-TW" altLang="en-US" sz="2000" b="1" dirty="0"/>
              <a:t>本案與 </a:t>
            </a:r>
            <a:r>
              <a:rPr lang="en-US" altLang="zh-TW" sz="2000" b="1" dirty="0"/>
              <a:t>CEDAW </a:t>
            </a:r>
            <a:r>
              <a:rPr lang="zh-TW" altLang="en-US" sz="2000" b="1" dirty="0" smtClean="0"/>
              <a:t>有關之議題解析</a:t>
            </a:r>
            <a:endParaRPr lang="en-US" altLang="zh-TW" sz="2000" b="1" dirty="0">
              <a:solidFill>
                <a:srgbClr val="FF0000"/>
              </a:solidFill>
            </a:endParaRPr>
          </a:p>
        </p:txBody>
      </p:sp>
      <p:sp>
        <p:nvSpPr>
          <p:cNvPr id="14" name="矩形 13"/>
          <p:cNvSpPr/>
          <p:nvPr/>
        </p:nvSpPr>
        <p:spPr>
          <a:xfrm>
            <a:off x="1327526" y="1713324"/>
            <a:ext cx="4801314" cy="369332"/>
          </a:xfrm>
          <a:prstGeom prst="rect">
            <a:avLst/>
          </a:prstGeom>
        </p:spPr>
        <p:txBody>
          <a:bodyPr wrap="none">
            <a:spAutoFit/>
          </a:bodyPr>
          <a:lstStyle/>
          <a:p>
            <a:r>
              <a:rPr lang="zh-TW" altLang="en-US" dirty="0">
                <a:solidFill>
                  <a:srgbClr val="FF0000"/>
                </a:solidFill>
                <a:latin typeface="Noto Sans TC" panose="020B0200000000000000" pitchFamily="34" charset="-120"/>
                <a:ea typeface="Noto Sans TC" panose="020B0200000000000000" pitchFamily="34" charset="-120"/>
              </a:rPr>
              <a:t>媒體語言塑造的性別刻板印象</a:t>
            </a:r>
            <a:r>
              <a:rPr lang="en-US" altLang="zh-TW" dirty="0">
                <a:solidFill>
                  <a:srgbClr val="FF0000"/>
                </a:solidFill>
                <a:latin typeface="Noto Sans TC" panose="020B0200000000000000" pitchFamily="34" charset="-120"/>
                <a:ea typeface="Noto Sans TC" panose="020B0200000000000000" pitchFamily="34" charset="-120"/>
              </a:rPr>
              <a:t>—</a:t>
            </a:r>
            <a:r>
              <a:rPr lang="zh-TW" altLang="en-US" dirty="0">
                <a:solidFill>
                  <a:srgbClr val="FF0000"/>
                </a:solidFill>
                <a:latin typeface="Noto Sans TC" panose="020B0200000000000000" pitchFamily="34" charset="-120"/>
                <a:ea typeface="Noto Sans TC" panose="020B0200000000000000" pitchFamily="34" charset="-120"/>
              </a:rPr>
              <a:t>以女駕駛為例</a:t>
            </a:r>
            <a:endParaRPr lang="en-US" altLang="zh-TW" b="1" dirty="0">
              <a:solidFill>
                <a:srgbClr val="FF0000"/>
              </a:solidFill>
              <a:latin typeface="Noto Sans TC" panose="020B0200000000000000" pitchFamily="34" charset="-120"/>
              <a:ea typeface="Noto Sans TC" panose="020B0200000000000000" pitchFamily="34" charset="-120"/>
            </a:endParaRPr>
          </a:p>
        </p:txBody>
      </p:sp>
      <p:sp>
        <p:nvSpPr>
          <p:cNvPr id="3" name="文字方塊 2"/>
          <p:cNvSpPr txBox="1"/>
          <p:nvPr/>
        </p:nvSpPr>
        <p:spPr>
          <a:xfrm>
            <a:off x="974240" y="2004189"/>
            <a:ext cx="4730955" cy="1846659"/>
          </a:xfrm>
          <a:prstGeom prst="rect">
            <a:avLst/>
          </a:prstGeom>
          <a:noFill/>
        </p:spPr>
        <p:txBody>
          <a:bodyPr wrap="square" rtlCol="0">
            <a:spAutoFit/>
          </a:bodyPr>
          <a:lstStyle/>
          <a:p>
            <a:pPr>
              <a:lnSpc>
                <a:spcPct val="150000"/>
              </a:lnSpc>
            </a:pPr>
            <a:r>
              <a:rPr lang="zh-TW" altLang="en-US" sz="1600" dirty="0" smtClean="0">
                <a:latin typeface="Noto Sans TC" panose="020B0200000000000000" pitchFamily="34" charset="-120"/>
                <a:ea typeface="Noto Sans TC" panose="020B0200000000000000" pitchFamily="34" charset="-120"/>
              </a:rPr>
              <a:t>         相關</a:t>
            </a:r>
            <a:r>
              <a:rPr lang="zh-TW" altLang="en-US" sz="1600" dirty="0">
                <a:latin typeface="Noto Sans TC" panose="020B0200000000000000" pitchFamily="34" charset="-120"/>
                <a:ea typeface="Noto Sans TC" panose="020B0200000000000000" pitchFamily="34" charset="-120"/>
              </a:rPr>
              <a:t>策進</a:t>
            </a:r>
            <a:r>
              <a:rPr lang="zh-TW" altLang="en-US" sz="1600" dirty="0" smtClean="0">
                <a:latin typeface="Noto Sans TC" panose="020B0200000000000000" pitchFamily="34" charset="-120"/>
                <a:ea typeface="Noto Sans TC" panose="020B0200000000000000" pitchFamily="34" charset="-120"/>
              </a:rPr>
              <a:t>作為：</a:t>
            </a:r>
            <a:endParaRPr lang="en-US" altLang="zh-TW" sz="1600" dirty="0" smtClean="0">
              <a:latin typeface="Noto Sans TC" panose="020B0200000000000000" pitchFamily="34" charset="-120"/>
              <a:ea typeface="Noto Sans TC" panose="020B0200000000000000" pitchFamily="34" charset="-120"/>
            </a:endParaRPr>
          </a:p>
          <a:p>
            <a:pPr lvl="1">
              <a:lnSpc>
                <a:spcPct val="150000"/>
              </a:lnSpc>
              <a:buClr>
                <a:srgbClr val="317EE1"/>
              </a:buClr>
            </a:pPr>
            <a:r>
              <a:rPr lang="en-US" altLang="zh-TW" sz="1600" dirty="0">
                <a:latin typeface="Noto Sans TC" panose="020B0200000000000000" pitchFamily="34" charset="-120"/>
                <a:ea typeface="Noto Sans TC" panose="020B0200000000000000" pitchFamily="34" charset="-120"/>
              </a:rPr>
              <a:t>1</a:t>
            </a:r>
            <a:r>
              <a:rPr lang="en-US" altLang="zh-TW" sz="1600" dirty="0" smtClean="0">
                <a:latin typeface="Noto Sans TC" panose="020B0200000000000000" pitchFamily="34" charset="-120"/>
                <a:ea typeface="Noto Sans TC" panose="020B0200000000000000" pitchFamily="34" charset="-120"/>
              </a:rPr>
              <a:t>.</a:t>
            </a:r>
            <a:r>
              <a:rPr lang="zh-TW" altLang="en-US" sz="1600" dirty="0" smtClean="0">
                <a:latin typeface="Noto Sans TC" panose="020B0200000000000000" pitchFamily="34" charset="-120"/>
                <a:ea typeface="Noto Sans TC" panose="020B0200000000000000" pitchFamily="34" charset="-120"/>
              </a:rPr>
              <a:t>為加強各</a:t>
            </a:r>
            <a:r>
              <a:rPr lang="zh-TW" altLang="en-US" sz="1600" dirty="0">
                <a:latin typeface="Noto Sans TC" panose="020B0200000000000000" pitchFamily="34" charset="-120"/>
                <a:ea typeface="Noto Sans TC" panose="020B0200000000000000" pitchFamily="34" charset="-120"/>
              </a:rPr>
              <a:t>機關新聞聯繫</a:t>
            </a:r>
            <a:r>
              <a:rPr lang="zh-TW" altLang="en-US" sz="1600" dirty="0" smtClean="0">
                <a:latin typeface="Noto Sans TC" panose="020B0200000000000000" pitchFamily="34" charset="-120"/>
                <a:ea typeface="Noto Sans TC" panose="020B0200000000000000" pitchFamily="34" charset="-120"/>
              </a:rPr>
              <a:t>人員性別平等觀念，每年辦理一次研習。</a:t>
            </a:r>
            <a:endParaRPr lang="en-US" altLang="zh-TW" sz="1600" dirty="0" smtClean="0">
              <a:latin typeface="Noto Sans TC" panose="020B0200000000000000" pitchFamily="34" charset="-120"/>
              <a:ea typeface="Noto Sans TC" panose="020B0200000000000000" pitchFamily="34" charset="-120"/>
            </a:endParaRPr>
          </a:p>
          <a:p>
            <a:pPr lvl="1">
              <a:lnSpc>
                <a:spcPct val="150000"/>
              </a:lnSpc>
              <a:buClr>
                <a:srgbClr val="317EE1"/>
              </a:buClr>
            </a:pPr>
            <a:r>
              <a:rPr lang="zh-TW" altLang="en-US" sz="1600" dirty="0">
                <a:latin typeface="Noto Sans TC" panose="020B0200000000000000" pitchFamily="34" charset="-120"/>
                <a:ea typeface="Noto Sans TC" panose="020B0200000000000000" pitchFamily="34" charset="-120"/>
              </a:rPr>
              <a:t> </a:t>
            </a:r>
            <a:r>
              <a:rPr lang="zh-TW" altLang="en-US" sz="1600" dirty="0" smtClean="0">
                <a:latin typeface="Noto Sans TC" panose="020B0200000000000000" pitchFamily="34" charset="-120"/>
                <a:ea typeface="Noto Sans TC" panose="020B0200000000000000" pitchFamily="34" charset="-120"/>
              </a:rPr>
              <a:t>  活動</a:t>
            </a:r>
            <a:r>
              <a:rPr lang="zh-TW" altLang="en-US" sz="1600" dirty="0">
                <a:latin typeface="Noto Sans TC" panose="020B0200000000000000" pitchFamily="34" charset="-120"/>
                <a:ea typeface="Noto Sans TC" panose="020B0200000000000000" pitchFamily="34" charset="-120"/>
              </a:rPr>
              <a:t>，宣導性平理念。</a:t>
            </a:r>
          </a:p>
          <a:p>
            <a:r>
              <a:rPr lang="zh-TW" altLang="en-US" dirty="0" smtClean="0"/>
              <a:t> </a:t>
            </a:r>
            <a:endParaRPr lang="zh-TW" altLang="en-US" dirty="0"/>
          </a:p>
        </p:txBody>
      </p:sp>
      <p:sp>
        <p:nvSpPr>
          <p:cNvPr id="9" name="文字方塊 8"/>
          <p:cNvSpPr txBox="1"/>
          <p:nvPr/>
        </p:nvSpPr>
        <p:spPr>
          <a:xfrm>
            <a:off x="5637750" y="2351756"/>
            <a:ext cx="5833240" cy="1477328"/>
          </a:xfrm>
          <a:prstGeom prst="rect">
            <a:avLst/>
          </a:prstGeom>
          <a:noFill/>
        </p:spPr>
        <p:txBody>
          <a:bodyPr wrap="square" rtlCol="0">
            <a:spAutoFit/>
          </a:bodyPr>
          <a:lstStyle/>
          <a:p>
            <a:pPr lvl="1">
              <a:lnSpc>
                <a:spcPct val="150000"/>
              </a:lnSpc>
              <a:buClr>
                <a:srgbClr val="317EE1"/>
              </a:buClr>
            </a:pPr>
            <a:r>
              <a:rPr lang="en-US" altLang="zh-TW" sz="1600" dirty="0">
                <a:latin typeface="Noto Sans TC" panose="020B0200000000000000" pitchFamily="34" charset="-120"/>
                <a:ea typeface="Noto Sans TC" panose="020B0200000000000000" pitchFamily="34" charset="-120"/>
              </a:rPr>
              <a:t>2</a:t>
            </a:r>
            <a:r>
              <a:rPr lang="en-US" altLang="zh-TW" sz="1600" dirty="0" smtClean="0">
                <a:latin typeface="Noto Sans TC" panose="020B0200000000000000" pitchFamily="34" charset="-120"/>
                <a:ea typeface="Noto Sans TC" panose="020B0200000000000000" pitchFamily="34" charset="-120"/>
              </a:rPr>
              <a:t>.</a:t>
            </a:r>
            <a:r>
              <a:rPr lang="zh-TW" altLang="en-US" sz="1600" dirty="0">
                <a:latin typeface="Noto Sans TC" panose="020B0200000000000000" pitchFamily="34" charset="-120"/>
                <a:ea typeface="Noto Sans TC" panose="020B0200000000000000" pitchFamily="34" charset="-120"/>
              </a:rPr>
              <a:t>配合國家通訊傳播委員會辦理有線電視系統業者評鑑</a:t>
            </a:r>
            <a:r>
              <a:rPr lang="zh-TW" altLang="en-US" sz="1600" dirty="0" smtClean="0">
                <a:latin typeface="Noto Sans TC" panose="020B0200000000000000" pitchFamily="34" charset="-120"/>
                <a:ea typeface="Noto Sans TC" panose="020B0200000000000000" pitchFamily="34" charset="-120"/>
              </a:rPr>
              <a:t>，</a:t>
            </a:r>
            <a:endParaRPr lang="en-US" altLang="zh-TW" sz="1600" dirty="0" smtClean="0">
              <a:latin typeface="Noto Sans TC" panose="020B0200000000000000" pitchFamily="34" charset="-120"/>
              <a:ea typeface="Noto Sans TC" panose="020B0200000000000000" pitchFamily="34" charset="-120"/>
            </a:endParaRPr>
          </a:p>
          <a:p>
            <a:pPr lvl="1">
              <a:lnSpc>
                <a:spcPct val="150000"/>
              </a:lnSpc>
              <a:buClr>
                <a:srgbClr val="317EE1"/>
              </a:buClr>
            </a:pPr>
            <a:r>
              <a:rPr lang="zh-TW" altLang="en-US" sz="1600" dirty="0">
                <a:latin typeface="Noto Sans TC" panose="020B0200000000000000" pitchFamily="34" charset="-120"/>
                <a:ea typeface="Noto Sans TC" panose="020B0200000000000000" pitchFamily="34" charset="-120"/>
              </a:rPr>
              <a:t> </a:t>
            </a:r>
            <a:r>
              <a:rPr lang="zh-TW" altLang="en-US" sz="1600" dirty="0" smtClean="0">
                <a:latin typeface="Noto Sans TC" panose="020B0200000000000000" pitchFamily="34" charset="-120"/>
                <a:ea typeface="Noto Sans TC" panose="020B0200000000000000" pitchFamily="34" charset="-120"/>
              </a:rPr>
              <a:t>  針對</a:t>
            </a:r>
            <a:r>
              <a:rPr lang="zh-TW" altLang="en-US" sz="1600" dirty="0">
                <a:latin typeface="Noto Sans TC" panose="020B0200000000000000" pitchFamily="34" charset="-120"/>
                <a:ea typeface="Noto Sans TC" panose="020B0200000000000000" pitchFamily="34" charset="-120"/>
              </a:rPr>
              <a:t>業者是否製作具性別友善精神之</a:t>
            </a:r>
            <a:r>
              <a:rPr lang="zh-TW" altLang="en-US" sz="1600" dirty="0" smtClean="0">
                <a:latin typeface="Noto Sans TC" panose="020B0200000000000000" pitchFamily="34" charset="-120"/>
                <a:ea typeface="Noto Sans TC" panose="020B0200000000000000" pitchFamily="34" charset="-120"/>
              </a:rPr>
              <a:t>自製節目、專題報</a:t>
            </a:r>
            <a:endParaRPr lang="en-US" altLang="zh-TW" sz="1600" dirty="0" smtClean="0">
              <a:latin typeface="Noto Sans TC" panose="020B0200000000000000" pitchFamily="34" charset="-120"/>
              <a:ea typeface="Noto Sans TC" panose="020B0200000000000000" pitchFamily="34" charset="-120"/>
            </a:endParaRPr>
          </a:p>
          <a:p>
            <a:pPr lvl="1">
              <a:lnSpc>
                <a:spcPct val="150000"/>
              </a:lnSpc>
              <a:buClr>
                <a:srgbClr val="317EE1"/>
              </a:buClr>
            </a:pPr>
            <a:r>
              <a:rPr lang="zh-TW" altLang="en-US" sz="1600" dirty="0">
                <a:latin typeface="Noto Sans TC" panose="020B0200000000000000" pitchFamily="34" charset="-120"/>
                <a:ea typeface="Noto Sans TC" panose="020B0200000000000000" pitchFamily="34" charset="-120"/>
              </a:rPr>
              <a:t> </a:t>
            </a:r>
            <a:r>
              <a:rPr lang="zh-TW" altLang="en-US" sz="1600" dirty="0" smtClean="0">
                <a:latin typeface="Noto Sans TC" panose="020B0200000000000000" pitchFamily="34" charset="-120"/>
                <a:ea typeface="Noto Sans TC" panose="020B0200000000000000" pitchFamily="34" charset="-120"/>
              </a:rPr>
              <a:t>  導等，列入評鑑配分項目。</a:t>
            </a:r>
          </a:p>
          <a:p>
            <a:r>
              <a:rPr lang="zh-TW" altLang="en-US" dirty="0" smtClean="0"/>
              <a:t> </a:t>
            </a:r>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203" y="3254382"/>
            <a:ext cx="2188254" cy="1796890"/>
          </a:xfrm>
          <a:prstGeom prst="rect">
            <a:avLst/>
          </a:prstGeom>
        </p:spPr>
      </p:pic>
      <p:pic>
        <p:nvPicPr>
          <p:cNvPr id="11" name="圖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825" y="4359957"/>
            <a:ext cx="2219784" cy="1782289"/>
          </a:xfrm>
          <a:prstGeom prst="rect">
            <a:avLst/>
          </a:prstGeom>
        </p:spPr>
      </p:pic>
      <p:sp>
        <p:nvSpPr>
          <p:cNvPr id="21" name="等腰三角形 20"/>
          <p:cNvSpPr/>
          <p:nvPr/>
        </p:nvSpPr>
        <p:spPr>
          <a:xfrm>
            <a:off x="2503563" y="6378729"/>
            <a:ext cx="151349" cy="100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p:cNvSpPr txBox="1"/>
          <p:nvPr/>
        </p:nvSpPr>
        <p:spPr>
          <a:xfrm>
            <a:off x="2654913" y="6299901"/>
            <a:ext cx="1494572" cy="276999"/>
          </a:xfrm>
          <a:prstGeom prst="rect">
            <a:avLst/>
          </a:prstGeom>
          <a:noFill/>
        </p:spPr>
        <p:txBody>
          <a:bodyPr wrap="square" rtlCol="0">
            <a:spAutoFit/>
          </a:bodyPr>
          <a:lstStyle/>
          <a:p>
            <a:r>
              <a:rPr lang="zh-TW" altLang="en-US" sz="1200" dirty="0" smtClean="0">
                <a:latin typeface="Noto Sans TC" panose="020B0200000000000000" pitchFamily="34" charset="-120"/>
                <a:ea typeface="Noto Sans TC" panose="020B0200000000000000" pitchFamily="34" charset="-120"/>
              </a:rPr>
              <a:t>舉辦性平研習活動</a:t>
            </a:r>
            <a:endParaRPr lang="zh-TW" altLang="en-US" sz="1200" dirty="0">
              <a:latin typeface="Noto Sans TC" panose="020B0200000000000000" pitchFamily="34" charset="-120"/>
              <a:ea typeface="Noto Sans TC" panose="020B0200000000000000" pitchFamily="34" charset="-120"/>
            </a:endParaRPr>
          </a:p>
        </p:txBody>
      </p:sp>
      <p:pic>
        <p:nvPicPr>
          <p:cNvPr id="13" name="圖片 12"/>
          <p:cNvPicPr>
            <a:picLocks noChangeAspect="1"/>
          </p:cNvPicPr>
          <p:nvPr/>
        </p:nvPicPr>
        <p:blipFill rotWithShape="1">
          <a:blip r:embed="rId4">
            <a:extLst>
              <a:ext uri="{28A0092B-C50C-407E-A947-70E740481C1C}">
                <a14:useLocalDpi xmlns:a14="http://schemas.microsoft.com/office/drawing/2010/main" val="0"/>
              </a:ext>
            </a:extLst>
          </a:blip>
          <a:srcRect l="6700" t="79125" r="6776" b="304"/>
          <a:stretch/>
        </p:blipFill>
        <p:spPr>
          <a:xfrm>
            <a:off x="6587222" y="3561008"/>
            <a:ext cx="4404495" cy="1210615"/>
          </a:xfrm>
          <a:prstGeom prst="rect">
            <a:avLst/>
          </a:prstGeom>
        </p:spPr>
      </p:pic>
      <p:pic>
        <p:nvPicPr>
          <p:cNvPr id="23" name="圖片 22"/>
          <p:cNvPicPr>
            <a:picLocks noChangeAspect="1"/>
          </p:cNvPicPr>
          <p:nvPr/>
        </p:nvPicPr>
        <p:blipFill rotWithShape="1">
          <a:blip r:embed="rId5">
            <a:extLst>
              <a:ext uri="{28A0092B-C50C-407E-A947-70E740481C1C}">
                <a14:useLocalDpi xmlns:a14="http://schemas.microsoft.com/office/drawing/2010/main" val="0"/>
              </a:ext>
            </a:extLst>
          </a:blip>
          <a:srcRect l="6647" t="80217" r="6718" b="306"/>
          <a:stretch/>
        </p:blipFill>
        <p:spPr>
          <a:xfrm>
            <a:off x="6587224" y="4958845"/>
            <a:ext cx="4404494" cy="1165060"/>
          </a:xfrm>
          <a:prstGeom prst="rect">
            <a:avLst/>
          </a:prstGeom>
        </p:spPr>
      </p:pic>
      <p:sp>
        <p:nvSpPr>
          <p:cNvPr id="24" name="等腰三角形 23"/>
          <p:cNvSpPr/>
          <p:nvPr/>
        </p:nvSpPr>
        <p:spPr>
          <a:xfrm>
            <a:off x="7745072" y="6378729"/>
            <a:ext cx="151349" cy="100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p:cNvSpPr txBox="1"/>
          <p:nvPr/>
        </p:nvSpPr>
        <p:spPr>
          <a:xfrm>
            <a:off x="7896420" y="6299901"/>
            <a:ext cx="3183585" cy="276999"/>
          </a:xfrm>
          <a:prstGeom prst="rect">
            <a:avLst/>
          </a:prstGeom>
          <a:noFill/>
        </p:spPr>
        <p:txBody>
          <a:bodyPr wrap="square" rtlCol="0">
            <a:spAutoFit/>
          </a:bodyPr>
          <a:lstStyle/>
          <a:p>
            <a:r>
              <a:rPr lang="zh-TW" altLang="en-US" sz="1200" dirty="0">
                <a:latin typeface="Noto Sans TC" panose="020B0200000000000000" pitchFamily="34" charset="-120"/>
                <a:ea typeface="Noto Sans TC" panose="020B0200000000000000" pitchFamily="34" charset="-120"/>
              </a:rPr>
              <a:t>國家通訊傳播</a:t>
            </a:r>
            <a:r>
              <a:rPr lang="zh-TW" altLang="en-US" sz="1200" dirty="0" smtClean="0">
                <a:latin typeface="Noto Sans TC" panose="020B0200000000000000" pitchFamily="34" charset="-120"/>
                <a:ea typeface="Noto Sans TC" panose="020B0200000000000000" pitchFamily="34" charset="-120"/>
              </a:rPr>
              <a:t>委員會評鑑配分表</a:t>
            </a:r>
            <a:endParaRPr lang="zh-TW" altLang="en-US" sz="1200" dirty="0">
              <a:latin typeface="Noto Sans TC" panose="020B0200000000000000" pitchFamily="34" charset="-120"/>
              <a:ea typeface="Noto Sans TC" panose="020B0200000000000000" pitchFamily="34" charset="-120"/>
            </a:endParaRPr>
          </a:p>
        </p:txBody>
      </p:sp>
    </p:spTree>
    <p:extLst>
      <p:ext uri="{BB962C8B-B14F-4D97-AF65-F5344CB8AC3E}">
        <p14:creationId xmlns:p14="http://schemas.microsoft.com/office/powerpoint/2010/main" val="3047000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600" dirty="0"/>
              <a:t>一、何謂</a:t>
            </a:r>
            <a:r>
              <a:rPr lang="en-US" altLang="zh-TW" sz="6600" dirty="0"/>
              <a:t>CEDAW</a:t>
            </a:r>
          </a:p>
        </p:txBody>
      </p:sp>
    </p:spTree>
    <p:extLst>
      <p:ext uri="{BB962C8B-B14F-4D97-AF65-F5344CB8AC3E}">
        <p14:creationId xmlns:p14="http://schemas.microsoft.com/office/powerpoint/2010/main" val="2938441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8" name="內容版面配置區 5"/>
          <p:cNvSpPr>
            <a:spLocks noGrp="1"/>
          </p:cNvSpPr>
          <p:nvPr>
            <p:ph idx="1"/>
          </p:nvPr>
        </p:nvSpPr>
        <p:spPr>
          <a:xfrm>
            <a:off x="838199" y="1269347"/>
            <a:ext cx="9924535" cy="616857"/>
          </a:xfrm>
        </p:spPr>
        <p:txBody>
          <a:bodyPr>
            <a:normAutofit/>
          </a:bodyPr>
          <a:lstStyle/>
          <a:p>
            <a:r>
              <a:rPr lang="zh-TW" altLang="en-US" sz="2000" b="1" dirty="0" smtClean="0"/>
              <a:t>（</a:t>
            </a:r>
            <a:r>
              <a:rPr lang="zh-TW" altLang="en-US" sz="2000" b="1" dirty="0"/>
              <a:t>四</a:t>
            </a:r>
            <a:r>
              <a:rPr lang="zh-TW" altLang="en-US" sz="2000" b="1" dirty="0" smtClean="0"/>
              <a:t>）</a:t>
            </a:r>
            <a:r>
              <a:rPr lang="zh-TW" altLang="en-US" sz="2000" b="1" dirty="0"/>
              <a:t>本案與 </a:t>
            </a:r>
            <a:r>
              <a:rPr lang="en-US" altLang="zh-TW" sz="2000" b="1" dirty="0"/>
              <a:t>CEDAW </a:t>
            </a:r>
            <a:r>
              <a:rPr lang="zh-TW" altLang="en-US" sz="2000" b="1" dirty="0" smtClean="0"/>
              <a:t>有關之議題解析</a:t>
            </a:r>
            <a:endParaRPr lang="en-US" altLang="zh-TW" sz="2000" b="1" dirty="0">
              <a:solidFill>
                <a:srgbClr val="FF0000"/>
              </a:solidFill>
            </a:endParaRPr>
          </a:p>
        </p:txBody>
      </p:sp>
      <p:sp>
        <p:nvSpPr>
          <p:cNvPr id="14" name="矩形 13"/>
          <p:cNvSpPr/>
          <p:nvPr/>
        </p:nvSpPr>
        <p:spPr>
          <a:xfrm>
            <a:off x="1327526" y="1713324"/>
            <a:ext cx="4801314" cy="369332"/>
          </a:xfrm>
          <a:prstGeom prst="rect">
            <a:avLst/>
          </a:prstGeom>
        </p:spPr>
        <p:txBody>
          <a:bodyPr wrap="none">
            <a:spAutoFit/>
          </a:bodyPr>
          <a:lstStyle/>
          <a:p>
            <a:r>
              <a:rPr lang="zh-TW" altLang="en-US" dirty="0">
                <a:solidFill>
                  <a:srgbClr val="FF0000"/>
                </a:solidFill>
                <a:latin typeface="Noto Sans TC" panose="020B0200000000000000" pitchFamily="34" charset="-120"/>
                <a:ea typeface="Noto Sans TC" panose="020B0200000000000000" pitchFamily="34" charset="-120"/>
              </a:rPr>
              <a:t>媒體語言塑造的性別刻板印象</a:t>
            </a:r>
            <a:r>
              <a:rPr lang="en-US" altLang="zh-TW" dirty="0">
                <a:solidFill>
                  <a:srgbClr val="FF0000"/>
                </a:solidFill>
                <a:latin typeface="Noto Sans TC" panose="020B0200000000000000" pitchFamily="34" charset="-120"/>
                <a:ea typeface="Noto Sans TC" panose="020B0200000000000000" pitchFamily="34" charset="-120"/>
              </a:rPr>
              <a:t>—</a:t>
            </a:r>
            <a:r>
              <a:rPr lang="zh-TW" altLang="en-US" dirty="0">
                <a:solidFill>
                  <a:srgbClr val="FF0000"/>
                </a:solidFill>
                <a:latin typeface="Noto Sans TC" panose="020B0200000000000000" pitchFamily="34" charset="-120"/>
                <a:ea typeface="Noto Sans TC" panose="020B0200000000000000" pitchFamily="34" charset="-120"/>
              </a:rPr>
              <a:t>以女駕駛為例</a:t>
            </a:r>
            <a:endParaRPr lang="en-US" altLang="zh-TW" b="1" dirty="0">
              <a:solidFill>
                <a:srgbClr val="FF0000"/>
              </a:solidFill>
              <a:latin typeface="Noto Sans TC" panose="020B0200000000000000" pitchFamily="34" charset="-120"/>
              <a:ea typeface="Noto Sans TC" panose="020B0200000000000000" pitchFamily="34" charset="-120"/>
            </a:endParaRPr>
          </a:p>
        </p:txBody>
      </p:sp>
      <p:sp>
        <p:nvSpPr>
          <p:cNvPr id="3" name="文字方塊 2"/>
          <p:cNvSpPr txBox="1"/>
          <p:nvPr/>
        </p:nvSpPr>
        <p:spPr>
          <a:xfrm>
            <a:off x="974240" y="2004189"/>
            <a:ext cx="4730955" cy="1477328"/>
          </a:xfrm>
          <a:prstGeom prst="rect">
            <a:avLst/>
          </a:prstGeom>
          <a:noFill/>
        </p:spPr>
        <p:txBody>
          <a:bodyPr wrap="square" rtlCol="0">
            <a:spAutoFit/>
          </a:bodyPr>
          <a:lstStyle/>
          <a:p>
            <a:pPr>
              <a:lnSpc>
                <a:spcPct val="150000"/>
              </a:lnSpc>
            </a:pPr>
            <a:r>
              <a:rPr lang="zh-TW" altLang="en-US" sz="1600" dirty="0" smtClean="0">
                <a:latin typeface="Noto Sans TC" panose="020B0200000000000000" pitchFamily="34" charset="-120"/>
                <a:ea typeface="Noto Sans TC" panose="020B0200000000000000" pitchFamily="34" charset="-120"/>
              </a:rPr>
              <a:t>         相關</a:t>
            </a:r>
            <a:r>
              <a:rPr lang="zh-TW" altLang="en-US" sz="1600" dirty="0">
                <a:latin typeface="Noto Sans TC" panose="020B0200000000000000" pitchFamily="34" charset="-120"/>
                <a:ea typeface="Noto Sans TC" panose="020B0200000000000000" pitchFamily="34" charset="-120"/>
              </a:rPr>
              <a:t>策進</a:t>
            </a:r>
            <a:r>
              <a:rPr lang="zh-TW" altLang="en-US" sz="1600" dirty="0" smtClean="0">
                <a:latin typeface="Noto Sans TC" panose="020B0200000000000000" pitchFamily="34" charset="-120"/>
                <a:ea typeface="Noto Sans TC" panose="020B0200000000000000" pitchFamily="34" charset="-120"/>
              </a:rPr>
              <a:t>作為：</a:t>
            </a:r>
            <a:endParaRPr lang="en-US" altLang="zh-TW" sz="1600" dirty="0" smtClean="0">
              <a:latin typeface="Noto Sans TC" panose="020B0200000000000000" pitchFamily="34" charset="-120"/>
              <a:ea typeface="Noto Sans TC" panose="020B0200000000000000" pitchFamily="34" charset="-120"/>
            </a:endParaRPr>
          </a:p>
          <a:p>
            <a:pPr lvl="1">
              <a:lnSpc>
                <a:spcPct val="150000"/>
              </a:lnSpc>
              <a:buClr>
                <a:srgbClr val="317EE1"/>
              </a:buClr>
            </a:pPr>
            <a:r>
              <a:rPr lang="en-US" altLang="zh-TW" sz="1600" dirty="0">
                <a:latin typeface="Noto Sans TC" panose="020B0200000000000000" pitchFamily="34" charset="-120"/>
                <a:ea typeface="Noto Sans TC" panose="020B0200000000000000" pitchFamily="34" charset="-120"/>
              </a:rPr>
              <a:t>3</a:t>
            </a:r>
            <a:r>
              <a:rPr lang="en-US" altLang="zh-TW" sz="1600" dirty="0" smtClean="0">
                <a:latin typeface="Noto Sans TC" panose="020B0200000000000000" pitchFamily="34" charset="-120"/>
                <a:ea typeface="Noto Sans TC" panose="020B0200000000000000" pitchFamily="34" charset="-120"/>
              </a:rPr>
              <a:t>.</a:t>
            </a:r>
            <a:r>
              <a:rPr lang="zh-TW" altLang="en-US" sz="1600" dirty="0" smtClean="0">
                <a:latin typeface="Noto Sans TC" panose="020B0200000000000000" pitchFamily="34" charset="-120"/>
                <a:ea typeface="Noto Sans TC" panose="020B0200000000000000" pitchFamily="34" charset="-120"/>
              </a:rPr>
              <a:t>透過縣府網站及官方</a:t>
            </a:r>
            <a:r>
              <a:rPr lang="en-US" altLang="zh-TW" sz="1600" dirty="0" smtClean="0">
                <a:latin typeface="Noto Sans TC" panose="020B0200000000000000" pitchFamily="34" charset="-120"/>
                <a:ea typeface="Noto Sans TC" panose="020B0200000000000000" pitchFamily="34" charset="-120"/>
              </a:rPr>
              <a:t>FB</a:t>
            </a:r>
            <a:r>
              <a:rPr lang="zh-TW" altLang="en-US" sz="1600" dirty="0" smtClean="0">
                <a:latin typeface="Noto Sans TC" panose="020B0200000000000000" pitchFamily="34" charset="-120"/>
                <a:ea typeface="Noto Sans TC" panose="020B0200000000000000" pitchFamily="34" charset="-120"/>
              </a:rPr>
              <a:t>、</a:t>
            </a:r>
            <a:r>
              <a:rPr lang="en-US" altLang="zh-TW" sz="1600" dirty="0" smtClean="0">
                <a:latin typeface="Noto Sans TC" panose="020B0200000000000000" pitchFamily="34" charset="-120"/>
                <a:ea typeface="Noto Sans TC" panose="020B0200000000000000" pitchFamily="34" charset="-120"/>
              </a:rPr>
              <a:t>LINE</a:t>
            </a:r>
            <a:r>
              <a:rPr lang="zh-TW" altLang="en-US" sz="1600" dirty="0" smtClean="0">
                <a:latin typeface="Noto Sans TC" panose="020B0200000000000000" pitchFamily="34" charset="-120"/>
                <a:ea typeface="Noto Sans TC" panose="020B0200000000000000" pitchFamily="34" charset="-120"/>
              </a:rPr>
              <a:t>發布圖卡宣</a:t>
            </a:r>
            <a:endParaRPr lang="en-US" altLang="zh-TW" sz="1600" dirty="0" smtClean="0">
              <a:latin typeface="Noto Sans TC" panose="020B0200000000000000" pitchFamily="34" charset="-120"/>
              <a:ea typeface="Noto Sans TC" panose="020B0200000000000000" pitchFamily="34" charset="-120"/>
            </a:endParaRPr>
          </a:p>
          <a:p>
            <a:pPr lvl="1">
              <a:lnSpc>
                <a:spcPct val="150000"/>
              </a:lnSpc>
              <a:buClr>
                <a:srgbClr val="317EE1"/>
              </a:buClr>
            </a:pPr>
            <a:r>
              <a:rPr lang="zh-TW" altLang="en-US" sz="1600" dirty="0">
                <a:latin typeface="Noto Sans TC" panose="020B0200000000000000" pitchFamily="34" charset="-120"/>
                <a:ea typeface="Noto Sans TC" panose="020B0200000000000000" pitchFamily="34" charset="-120"/>
              </a:rPr>
              <a:t> </a:t>
            </a:r>
            <a:r>
              <a:rPr lang="zh-TW" altLang="en-US" sz="1600" dirty="0" smtClean="0">
                <a:latin typeface="Noto Sans TC" panose="020B0200000000000000" pitchFamily="34" charset="-120"/>
                <a:ea typeface="Noto Sans TC" panose="020B0200000000000000" pitchFamily="34" charset="-120"/>
              </a:rPr>
              <a:t>  導性別平等。</a:t>
            </a:r>
            <a:endParaRPr lang="en-US" altLang="zh-TW" sz="1600" dirty="0" smtClean="0">
              <a:latin typeface="Noto Sans TC" panose="020B0200000000000000" pitchFamily="34" charset="-120"/>
              <a:ea typeface="Noto Sans TC" panose="020B0200000000000000" pitchFamily="34" charset="-120"/>
            </a:endParaRPr>
          </a:p>
          <a:p>
            <a:r>
              <a:rPr lang="zh-TW" altLang="en-US" dirty="0" smtClean="0"/>
              <a:t> </a:t>
            </a:r>
            <a:endParaRPr lang="zh-TW" altLang="en-US" dirty="0"/>
          </a:p>
        </p:txBody>
      </p:sp>
      <p:sp>
        <p:nvSpPr>
          <p:cNvPr id="9" name="文字方塊 8"/>
          <p:cNvSpPr txBox="1"/>
          <p:nvPr/>
        </p:nvSpPr>
        <p:spPr>
          <a:xfrm>
            <a:off x="5637750" y="2351756"/>
            <a:ext cx="5716050" cy="1477328"/>
          </a:xfrm>
          <a:prstGeom prst="rect">
            <a:avLst/>
          </a:prstGeom>
          <a:noFill/>
        </p:spPr>
        <p:txBody>
          <a:bodyPr wrap="square" rtlCol="0">
            <a:spAutoFit/>
          </a:bodyPr>
          <a:lstStyle/>
          <a:p>
            <a:pPr lvl="1">
              <a:lnSpc>
                <a:spcPct val="150000"/>
              </a:lnSpc>
              <a:buClr>
                <a:srgbClr val="317EE1"/>
              </a:buClr>
            </a:pPr>
            <a:r>
              <a:rPr lang="en-US" altLang="zh-TW" sz="1600" dirty="0">
                <a:latin typeface="Noto Sans TC" panose="020B0200000000000000" pitchFamily="34" charset="-120"/>
                <a:ea typeface="Noto Sans TC" panose="020B0200000000000000" pitchFamily="34" charset="-120"/>
              </a:rPr>
              <a:t>4</a:t>
            </a:r>
            <a:r>
              <a:rPr lang="en-US" altLang="zh-TW" sz="1600" dirty="0" smtClean="0">
                <a:latin typeface="Noto Sans TC" panose="020B0200000000000000" pitchFamily="34" charset="-120"/>
                <a:ea typeface="Noto Sans TC" panose="020B0200000000000000" pitchFamily="34" charset="-120"/>
              </a:rPr>
              <a:t>.</a:t>
            </a:r>
            <a:r>
              <a:rPr lang="zh-TW" altLang="en-US" sz="1600" dirty="0">
                <a:latin typeface="Noto Sans TC" panose="020B0200000000000000" pitchFamily="34" charset="-120"/>
                <a:ea typeface="Noto Sans TC" panose="020B0200000000000000" pitchFamily="34" charset="-120"/>
              </a:rPr>
              <a:t>結合</a:t>
            </a:r>
            <a:r>
              <a:rPr lang="zh-TW" altLang="en-US" sz="1600" dirty="0" smtClean="0">
                <a:latin typeface="Noto Sans TC" panose="020B0200000000000000" pitchFamily="34" charset="-120"/>
                <a:ea typeface="Noto Sans TC" panose="020B0200000000000000" pitchFamily="34" charset="-120"/>
              </a:rPr>
              <a:t>社區</a:t>
            </a:r>
            <a:r>
              <a:rPr lang="zh-TW" altLang="en-US" sz="1600" dirty="0">
                <a:latin typeface="Noto Sans TC" panose="020B0200000000000000" pitchFamily="34" charset="-120"/>
                <a:ea typeface="Noto Sans TC" panose="020B0200000000000000" pitchFamily="34" charset="-120"/>
              </a:rPr>
              <a:t>或民間</a:t>
            </a:r>
            <a:r>
              <a:rPr lang="zh-TW" altLang="en-US" sz="1600" dirty="0" smtClean="0">
                <a:latin typeface="Noto Sans TC" panose="020B0200000000000000" pitchFamily="34" charset="-120"/>
                <a:ea typeface="Noto Sans TC" panose="020B0200000000000000" pitchFamily="34" charset="-120"/>
              </a:rPr>
              <a:t>團體辦理活動時，向大眾、媒體業者宣</a:t>
            </a:r>
            <a:endParaRPr lang="en-US" altLang="zh-TW" sz="1600" dirty="0" smtClean="0">
              <a:latin typeface="Noto Sans TC" panose="020B0200000000000000" pitchFamily="34" charset="-120"/>
              <a:ea typeface="Noto Sans TC" panose="020B0200000000000000" pitchFamily="34" charset="-120"/>
            </a:endParaRPr>
          </a:p>
          <a:p>
            <a:pPr lvl="1">
              <a:lnSpc>
                <a:spcPct val="150000"/>
              </a:lnSpc>
              <a:buClr>
                <a:srgbClr val="317EE1"/>
              </a:buClr>
            </a:pPr>
            <a:r>
              <a:rPr lang="zh-TW" altLang="en-US" sz="1600" dirty="0">
                <a:latin typeface="Noto Sans TC" panose="020B0200000000000000" pitchFamily="34" charset="-120"/>
                <a:ea typeface="Noto Sans TC" panose="020B0200000000000000" pitchFamily="34" charset="-120"/>
              </a:rPr>
              <a:t> </a:t>
            </a:r>
            <a:r>
              <a:rPr lang="zh-TW" altLang="en-US" sz="1600" dirty="0" smtClean="0">
                <a:latin typeface="Noto Sans TC" panose="020B0200000000000000" pitchFamily="34" charset="-120"/>
                <a:ea typeface="Noto Sans TC" panose="020B0200000000000000" pitchFamily="34" charset="-120"/>
              </a:rPr>
              <a:t>  導性平觀念</a:t>
            </a:r>
            <a:r>
              <a:rPr lang="zh-TW" altLang="en-US" sz="1600" dirty="0">
                <a:latin typeface="Noto Sans TC" panose="020B0200000000000000" pitchFamily="34" charset="-120"/>
                <a:ea typeface="Noto Sans TC" panose="020B0200000000000000" pitchFamily="34" charset="-120"/>
              </a:rPr>
              <a:t>及避免</a:t>
            </a:r>
            <a:r>
              <a:rPr lang="zh-TW" altLang="en-US" sz="1600" dirty="0" smtClean="0">
                <a:latin typeface="Noto Sans TC" panose="020B0200000000000000" pitchFamily="34" charset="-120"/>
                <a:ea typeface="Noto Sans TC" panose="020B0200000000000000" pitchFamily="34" charset="-120"/>
              </a:rPr>
              <a:t>刊載物化女性之內容，提升媒體識讀</a:t>
            </a:r>
            <a:endParaRPr lang="en-US" altLang="zh-TW" sz="1600" dirty="0" smtClean="0">
              <a:latin typeface="Noto Sans TC" panose="020B0200000000000000" pitchFamily="34" charset="-120"/>
              <a:ea typeface="Noto Sans TC" panose="020B0200000000000000" pitchFamily="34" charset="-120"/>
            </a:endParaRPr>
          </a:p>
          <a:p>
            <a:pPr lvl="1">
              <a:lnSpc>
                <a:spcPct val="150000"/>
              </a:lnSpc>
              <a:buClr>
                <a:srgbClr val="317EE1"/>
              </a:buClr>
            </a:pPr>
            <a:r>
              <a:rPr lang="zh-TW" altLang="en-US" sz="1600" dirty="0">
                <a:latin typeface="Noto Sans TC" panose="020B0200000000000000" pitchFamily="34" charset="-120"/>
                <a:ea typeface="Noto Sans TC" panose="020B0200000000000000" pitchFamily="34" charset="-120"/>
              </a:rPr>
              <a:t> </a:t>
            </a:r>
            <a:r>
              <a:rPr lang="zh-TW" altLang="en-US" sz="1600" dirty="0" smtClean="0">
                <a:latin typeface="Noto Sans TC" panose="020B0200000000000000" pitchFamily="34" charset="-120"/>
                <a:ea typeface="Noto Sans TC" panose="020B0200000000000000" pitchFamily="34" charset="-120"/>
              </a:rPr>
              <a:t>  能力 。</a:t>
            </a:r>
            <a:endParaRPr lang="en-US" altLang="zh-TW" dirty="0"/>
          </a:p>
          <a:p>
            <a:r>
              <a:rPr lang="zh-TW" altLang="en-US" dirty="0" smtClean="0"/>
              <a:t> </a:t>
            </a:r>
            <a:endParaRPr lang="zh-TW" altLang="en-US"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t="3495" b="6708"/>
          <a:stretch/>
        </p:blipFill>
        <p:spPr>
          <a:xfrm>
            <a:off x="1488266" y="3209860"/>
            <a:ext cx="2049516" cy="3071122"/>
          </a:xfrm>
          <a:prstGeom prst="rect">
            <a:avLst/>
          </a:prstGeom>
        </p:spPr>
      </p:pic>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8255" y="3209860"/>
            <a:ext cx="1462653" cy="1475652"/>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255" y="4745421"/>
            <a:ext cx="1462653" cy="1535561"/>
          </a:xfrm>
          <a:prstGeom prst="rect">
            <a:avLst/>
          </a:prstGeom>
        </p:spPr>
      </p:pic>
      <p:pic>
        <p:nvPicPr>
          <p:cNvPr id="10" name="圖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1942" y="3209859"/>
            <a:ext cx="2020003" cy="1514705"/>
          </a:xfrm>
          <a:prstGeom prst="rect">
            <a:avLst/>
          </a:prstGeom>
        </p:spPr>
      </p:pic>
      <p:pic>
        <p:nvPicPr>
          <p:cNvPr id="12" name="圖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8357" y="3248913"/>
            <a:ext cx="2025443" cy="1475652"/>
          </a:xfrm>
          <a:prstGeom prst="rect">
            <a:avLst/>
          </a:prstGeom>
        </p:spPr>
      </p:pic>
      <p:sp>
        <p:nvSpPr>
          <p:cNvPr id="15" name="等腰三角形 14"/>
          <p:cNvSpPr/>
          <p:nvPr/>
        </p:nvSpPr>
        <p:spPr>
          <a:xfrm>
            <a:off x="2503563" y="6378729"/>
            <a:ext cx="151349" cy="100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6" name="圖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1942" y="4795871"/>
            <a:ext cx="2020003" cy="1434660"/>
          </a:xfrm>
          <a:prstGeom prst="rect">
            <a:avLst/>
          </a:prstGeom>
        </p:spPr>
      </p:pic>
      <p:pic>
        <p:nvPicPr>
          <p:cNvPr id="17" name="圖片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8357" y="4797898"/>
            <a:ext cx="2025443" cy="1432633"/>
          </a:xfrm>
          <a:prstGeom prst="rect">
            <a:avLst/>
          </a:prstGeom>
        </p:spPr>
      </p:pic>
      <p:sp>
        <p:nvSpPr>
          <p:cNvPr id="18" name="文字方塊 17"/>
          <p:cNvSpPr txBox="1"/>
          <p:nvPr/>
        </p:nvSpPr>
        <p:spPr>
          <a:xfrm>
            <a:off x="2654912" y="6299901"/>
            <a:ext cx="2560321" cy="276999"/>
          </a:xfrm>
          <a:prstGeom prst="rect">
            <a:avLst/>
          </a:prstGeom>
          <a:noFill/>
        </p:spPr>
        <p:txBody>
          <a:bodyPr wrap="square" rtlCol="0">
            <a:spAutoFit/>
          </a:bodyPr>
          <a:lstStyle/>
          <a:p>
            <a:r>
              <a:rPr lang="zh-TW" altLang="en-US" sz="1200" dirty="0" smtClean="0">
                <a:latin typeface="Noto Sans TC" panose="020B0200000000000000" pitchFamily="34" charset="-120"/>
                <a:ea typeface="Noto Sans TC" panose="020B0200000000000000" pitchFamily="34" charset="-120"/>
              </a:rPr>
              <a:t>在縣府官方</a:t>
            </a:r>
            <a:r>
              <a:rPr lang="en-US" altLang="zh-TW" sz="1200" dirty="0">
                <a:latin typeface="Noto Sans TC" panose="020B0200000000000000" pitchFamily="34" charset="-120"/>
                <a:ea typeface="Noto Sans TC" panose="020B0200000000000000" pitchFamily="34" charset="-120"/>
              </a:rPr>
              <a:t>FB</a:t>
            </a:r>
            <a:r>
              <a:rPr lang="zh-TW" altLang="en-US" sz="1200" dirty="0">
                <a:latin typeface="Noto Sans TC" panose="020B0200000000000000" pitchFamily="34" charset="-120"/>
                <a:ea typeface="Noto Sans TC" panose="020B0200000000000000" pitchFamily="34" charset="-120"/>
              </a:rPr>
              <a:t>、</a:t>
            </a:r>
            <a:r>
              <a:rPr lang="en-US" altLang="zh-TW" sz="1200" dirty="0" smtClean="0">
                <a:latin typeface="Noto Sans TC" panose="020B0200000000000000" pitchFamily="34" charset="-120"/>
                <a:ea typeface="Noto Sans TC" panose="020B0200000000000000" pitchFamily="34" charset="-120"/>
              </a:rPr>
              <a:t>LINE</a:t>
            </a:r>
            <a:r>
              <a:rPr lang="zh-TW" altLang="en-US" sz="1200" dirty="0" smtClean="0">
                <a:latin typeface="Noto Sans TC" panose="020B0200000000000000" pitchFamily="34" charset="-120"/>
                <a:ea typeface="Noto Sans TC" panose="020B0200000000000000" pitchFamily="34" charset="-120"/>
              </a:rPr>
              <a:t>發布的圖卡</a:t>
            </a:r>
            <a:endParaRPr lang="zh-TW" altLang="en-US" sz="1200" dirty="0">
              <a:latin typeface="Noto Sans TC" panose="020B0200000000000000" pitchFamily="34" charset="-120"/>
              <a:ea typeface="Noto Sans TC" panose="020B0200000000000000" pitchFamily="34" charset="-120"/>
            </a:endParaRPr>
          </a:p>
        </p:txBody>
      </p:sp>
      <p:sp>
        <p:nvSpPr>
          <p:cNvPr id="19" name="等腰三角形 18"/>
          <p:cNvSpPr/>
          <p:nvPr/>
        </p:nvSpPr>
        <p:spPr>
          <a:xfrm>
            <a:off x="8192812" y="6390868"/>
            <a:ext cx="151349" cy="100899"/>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p:cNvSpPr txBox="1"/>
          <p:nvPr/>
        </p:nvSpPr>
        <p:spPr>
          <a:xfrm>
            <a:off x="8344161" y="6309361"/>
            <a:ext cx="2560321" cy="461665"/>
          </a:xfrm>
          <a:prstGeom prst="rect">
            <a:avLst/>
          </a:prstGeom>
          <a:noFill/>
        </p:spPr>
        <p:txBody>
          <a:bodyPr wrap="square" rtlCol="0">
            <a:spAutoFit/>
          </a:bodyPr>
          <a:lstStyle/>
          <a:p>
            <a:r>
              <a:rPr lang="zh-TW" altLang="en-US" sz="1200" dirty="0" smtClean="0">
                <a:latin typeface="Noto Sans TC" panose="020B0200000000000000" pitchFamily="34" charset="-120"/>
                <a:ea typeface="Noto Sans TC" panose="020B0200000000000000" pitchFamily="34" charset="-120"/>
              </a:rPr>
              <a:t>配合社區、民間團體及每年茶博、</a:t>
            </a:r>
            <a:r>
              <a:rPr lang="en-US" altLang="zh-TW" sz="1200" dirty="0" smtClean="0">
                <a:latin typeface="Noto Sans TC" panose="020B0200000000000000" pitchFamily="34" charset="-120"/>
                <a:ea typeface="Noto Sans TC" panose="020B0200000000000000" pitchFamily="34" charset="-120"/>
              </a:rPr>
              <a:t>91</a:t>
            </a:r>
            <a:r>
              <a:rPr lang="zh-TW" altLang="en-US" sz="1200" dirty="0" smtClean="0">
                <a:latin typeface="Noto Sans TC" panose="020B0200000000000000" pitchFamily="34" charset="-120"/>
                <a:ea typeface="Noto Sans TC" panose="020B0200000000000000" pitchFamily="34" charset="-120"/>
              </a:rPr>
              <a:t>記者節舉辦活動時宣導</a:t>
            </a:r>
            <a:endParaRPr lang="zh-TW" altLang="en-US" sz="1200" dirty="0">
              <a:latin typeface="Noto Sans TC" panose="020B0200000000000000" pitchFamily="34" charset="-120"/>
              <a:ea typeface="Noto Sans TC" panose="020B0200000000000000" pitchFamily="34" charset="-120"/>
            </a:endParaRPr>
          </a:p>
        </p:txBody>
      </p:sp>
    </p:spTree>
    <p:extLst>
      <p:ext uri="{BB962C8B-B14F-4D97-AF65-F5344CB8AC3E}">
        <p14:creationId xmlns:p14="http://schemas.microsoft.com/office/powerpoint/2010/main" val="24526382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七、</a:t>
            </a:r>
            <a:r>
              <a:rPr lang="en-US" altLang="zh-TW" dirty="0"/>
              <a:t>CEDAW</a:t>
            </a:r>
            <a:r>
              <a:rPr lang="zh-TW" altLang="en-US" dirty="0"/>
              <a:t>案例分析</a:t>
            </a:r>
            <a:r>
              <a:rPr lang="en-US" altLang="zh-TW" sz="3200" dirty="0">
                <a:solidFill>
                  <a:srgbClr val="FF0000"/>
                </a:solidFill>
              </a:rPr>
              <a:t>(CEDAW</a:t>
            </a:r>
            <a:r>
              <a:rPr lang="zh-TW" altLang="en-US" sz="3200" dirty="0">
                <a:solidFill>
                  <a:srgbClr val="FF0000"/>
                </a:solidFill>
              </a:rPr>
              <a:t>與業務</a:t>
            </a:r>
            <a:r>
              <a:rPr lang="en-US" altLang="zh-TW" sz="3200" dirty="0">
                <a:solidFill>
                  <a:srgbClr val="FF0000"/>
                </a:solidFill>
              </a:rPr>
              <a:t>)</a:t>
            </a:r>
            <a:endParaRPr lang="en-US" altLang="zh-TW" dirty="0"/>
          </a:p>
        </p:txBody>
      </p:sp>
      <p:sp>
        <p:nvSpPr>
          <p:cNvPr id="8" name="內容版面配置區 5"/>
          <p:cNvSpPr>
            <a:spLocks noGrp="1"/>
          </p:cNvSpPr>
          <p:nvPr>
            <p:ph idx="1"/>
          </p:nvPr>
        </p:nvSpPr>
        <p:spPr>
          <a:xfrm>
            <a:off x="838199" y="1269347"/>
            <a:ext cx="9924535" cy="616857"/>
          </a:xfrm>
        </p:spPr>
        <p:txBody>
          <a:bodyPr>
            <a:normAutofit/>
          </a:bodyPr>
          <a:lstStyle/>
          <a:p>
            <a:r>
              <a:rPr lang="zh-TW" altLang="en-US" sz="2000" b="1" dirty="0" smtClean="0"/>
              <a:t>（ 四）</a:t>
            </a:r>
            <a:r>
              <a:rPr lang="zh-TW" altLang="en-US" sz="2000" b="1" dirty="0"/>
              <a:t>本案與 </a:t>
            </a:r>
            <a:r>
              <a:rPr lang="en-US" altLang="zh-TW" sz="2000" b="1" dirty="0"/>
              <a:t>CEDAW </a:t>
            </a:r>
            <a:r>
              <a:rPr lang="zh-TW" altLang="en-US" sz="2000" b="1" dirty="0" smtClean="0"/>
              <a:t>有關之議題解析</a:t>
            </a:r>
            <a:endParaRPr lang="en-US" altLang="zh-TW" sz="2000" b="1" dirty="0">
              <a:solidFill>
                <a:srgbClr val="FF0000"/>
              </a:solidFill>
            </a:endParaRPr>
          </a:p>
        </p:txBody>
      </p:sp>
      <p:sp>
        <p:nvSpPr>
          <p:cNvPr id="3" name="文字方塊 2"/>
          <p:cNvSpPr txBox="1"/>
          <p:nvPr/>
        </p:nvSpPr>
        <p:spPr>
          <a:xfrm>
            <a:off x="1487900" y="1690688"/>
            <a:ext cx="9056077" cy="3323987"/>
          </a:xfrm>
          <a:prstGeom prst="rect">
            <a:avLst/>
          </a:prstGeom>
          <a:noFill/>
        </p:spPr>
        <p:txBody>
          <a:bodyPr wrap="square" rtlCol="0">
            <a:spAutoFit/>
          </a:bodyPr>
          <a:lstStyle/>
          <a:p>
            <a:pPr>
              <a:lnSpc>
                <a:spcPct val="150000"/>
              </a:lnSpc>
            </a:pPr>
            <a:r>
              <a:rPr lang="zh-TW" altLang="en-US" sz="2000" b="1" dirty="0" smtClean="0">
                <a:solidFill>
                  <a:srgbClr val="FF0000"/>
                </a:solidFill>
                <a:latin typeface="Noto Sans TC" panose="020B0200000000000000" pitchFamily="34" charset="-120"/>
                <a:ea typeface="Noto Sans TC" panose="020B0200000000000000" pitchFamily="34" charset="-120"/>
              </a:rPr>
              <a:t>結論：</a:t>
            </a:r>
            <a:r>
              <a:rPr lang="zh-TW" altLang="en-US" dirty="0" smtClean="0">
                <a:latin typeface="Noto Sans TC" panose="020B0200000000000000" pitchFamily="34" charset="-120"/>
                <a:ea typeface="Noto Sans TC" panose="020B0200000000000000" pitchFamily="34" charset="-120"/>
              </a:rPr>
              <a:t>因應媒體管道多元化，為回應</a:t>
            </a:r>
            <a:r>
              <a:rPr lang="en-US" altLang="zh-TW" dirty="0">
                <a:latin typeface="Noto Sans TC" panose="020B0200000000000000" pitchFamily="34" charset="-120"/>
                <a:ea typeface="Noto Sans TC" panose="020B0200000000000000" pitchFamily="34" charset="-120"/>
              </a:rPr>
              <a:t>CEDAW</a:t>
            </a:r>
            <a:r>
              <a:rPr lang="zh-TW" altLang="en-US" dirty="0" smtClean="0">
                <a:latin typeface="Noto Sans TC" panose="020B0200000000000000" pitchFamily="34" charset="-120"/>
                <a:ea typeface="Noto Sans TC" panose="020B0200000000000000" pitchFamily="34" charset="-120"/>
              </a:rPr>
              <a:t>第</a:t>
            </a:r>
            <a:r>
              <a:rPr lang="en-US" altLang="zh-TW" dirty="0" smtClean="0">
                <a:latin typeface="Noto Sans TC" panose="020B0200000000000000" pitchFamily="34" charset="-120"/>
                <a:ea typeface="Noto Sans TC" panose="020B0200000000000000" pitchFamily="34" charset="-120"/>
              </a:rPr>
              <a:t>3</a:t>
            </a:r>
            <a:r>
              <a:rPr lang="zh-TW" altLang="en-US" dirty="0">
                <a:latin typeface="Noto Sans TC" panose="020B0200000000000000" pitchFamily="34" charset="-120"/>
                <a:ea typeface="Noto Sans TC" panose="020B0200000000000000" pitchFamily="34" charset="-120"/>
              </a:rPr>
              <a:t>條</a:t>
            </a:r>
            <a:r>
              <a:rPr lang="zh-TW" altLang="en-US" dirty="0" smtClean="0">
                <a:latin typeface="Noto Sans TC" panose="020B0200000000000000" pitchFamily="34" charset="-120"/>
                <a:ea typeface="Noto Sans TC" panose="020B0200000000000000" pitchFamily="34" charset="-120"/>
              </a:rPr>
              <a:t>規定「在</a:t>
            </a:r>
            <a:r>
              <a:rPr lang="zh-TW" altLang="en-US" dirty="0">
                <a:latin typeface="Noto Sans TC" panose="020B0200000000000000" pitchFamily="34" charset="-120"/>
                <a:ea typeface="Noto Sans TC" panose="020B0200000000000000" pitchFamily="34" charset="-120"/>
              </a:rPr>
              <a:t>政治、社會、經濟、文化領域，採取一切適當措施，包括制定法律，保證婦女得到充分發展和</a:t>
            </a:r>
            <a:r>
              <a:rPr lang="zh-TW" altLang="en-US" dirty="0" smtClean="0">
                <a:latin typeface="Noto Sans TC" panose="020B0200000000000000" pitchFamily="34" charset="-120"/>
                <a:ea typeface="Noto Sans TC" panose="020B0200000000000000" pitchFamily="34" charset="-120"/>
              </a:rPr>
              <a:t>進步」；</a:t>
            </a:r>
            <a:r>
              <a:rPr lang="en-US" altLang="zh-TW" dirty="0" smtClean="0">
                <a:latin typeface="Noto Sans TC" panose="020B0200000000000000" pitchFamily="34" charset="-120"/>
                <a:ea typeface="Noto Sans TC" panose="020B0200000000000000" pitchFamily="34" charset="-120"/>
              </a:rPr>
              <a:t> </a:t>
            </a:r>
            <a:r>
              <a:rPr lang="en-US" altLang="zh-TW" dirty="0">
                <a:latin typeface="Noto Sans TC" panose="020B0200000000000000" pitchFamily="34" charset="-120"/>
                <a:ea typeface="Noto Sans TC" panose="020B0200000000000000" pitchFamily="34" charset="-120"/>
              </a:rPr>
              <a:t>CEDAW</a:t>
            </a:r>
            <a:r>
              <a:rPr lang="zh-TW" altLang="en-US" dirty="0" smtClean="0">
                <a:latin typeface="Noto Sans TC" panose="020B0200000000000000" pitchFamily="34" charset="-120"/>
                <a:ea typeface="Noto Sans TC" panose="020B0200000000000000" pitchFamily="34" charset="-120"/>
              </a:rPr>
              <a:t>第</a:t>
            </a:r>
            <a:r>
              <a:rPr lang="en-US" altLang="zh-TW" dirty="0" smtClean="0">
                <a:latin typeface="Noto Sans TC" panose="020B0200000000000000" pitchFamily="34" charset="-120"/>
                <a:ea typeface="Noto Sans TC" panose="020B0200000000000000" pitchFamily="34" charset="-120"/>
              </a:rPr>
              <a:t>5</a:t>
            </a:r>
            <a:r>
              <a:rPr lang="zh-TW" altLang="en-US" dirty="0" smtClean="0">
                <a:latin typeface="Noto Sans TC" panose="020B0200000000000000" pitchFamily="34" charset="-120"/>
                <a:ea typeface="Noto Sans TC" panose="020B0200000000000000" pitchFamily="34" charset="-120"/>
              </a:rPr>
              <a:t>條規定「締約</a:t>
            </a:r>
            <a:r>
              <a:rPr lang="zh-TW" altLang="en-US" dirty="0">
                <a:latin typeface="Noto Sans TC" panose="020B0200000000000000" pitchFamily="34" charset="-120"/>
                <a:ea typeface="Noto Sans TC" panose="020B0200000000000000" pitchFamily="34" charset="-120"/>
              </a:rPr>
              <a:t>各國應採取一切適當措施</a:t>
            </a:r>
            <a:r>
              <a:rPr lang="zh-TW" altLang="en-US" dirty="0" smtClean="0">
                <a:latin typeface="Noto Sans TC" panose="020B0200000000000000" pitchFamily="34" charset="-120"/>
                <a:ea typeface="Noto Sans TC" panose="020B0200000000000000" pitchFamily="34" charset="-120"/>
              </a:rPr>
              <a:t>：改變</a:t>
            </a:r>
            <a:r>
              <a:rPr lang="zh-TW" altLang="en-US" dirty="0">
                <a:latin typeface="Noto Sans TC" panose="020B0200000000000000" pitchFamily="34" charset="-120"/>
                <a:ea typeface="Noto Sans TC" panose="020B0200000000000000" pitchFamily="34" charset="-120"/>
              </a:rPr>
              <a:t>男女的社會和文化行為模式，以消除基於性別而分尊卑觀念或基於男女任務定型所產生的偏見、習俗和一切其他</a:t>
            </a:r>
            <a:r>
              <a:rPr lang="zh-TW" altLang="en-US" dirty="0" smtClean="0">
                <a:latin typeface="Noto Sans TC" panose="020B0200000000000000" pitchFamily="34" charset="-120"/>
                <a:ea typeface="Noto Sans TC" panose="020B0200000000000000" pitchFamily="34" charset="-120"/>
              </a:rPr>
              <a:t>做法」，使媒體在刊登或播放時，注意會造成性別歧視的報導內容，除</a:t>
            </a:r>
            <a:r>
              <a:rPr lang="zh-TW" altLang="en-US" dirty="0">
                <a:latin typeface="Noto Sans TC" panose="020B0200000000000000" pitchFamily="34" charset="-120"/>
                <a:ea typeface="Noto Sans TC" panose="020B0200000000000000" pitchFamily="34" charset="-120"/>
              </a:rPr>
              <a:t>以法規、評鑑等方式規範媒體</a:t>
            </a:r>
            <a:r>
              <a:rPr lang="zh-TW" altLang="en-US" dirty="0" smtClean="0">
                <a:latin typeface="Noto Sans TC" panose="020B0200000000000000" pitchFamily="34" charset="-120"/>
                <a:ea typeface="Noto Sans TC" panose="020B0200000000000000" pitchFamily="34" charset="-120"/>
              </a:rPr>
              <a:t>業者外，同時也透過配合社區、民間團體及記者公會辦理活動時，積極向大眾、業者宣揚性平意識，以提升媒體識讀能力，建構性別友善社會。</a:t>
            </a:r>
            <a:endParaRPr lang="en-US" altLang="zh-TW" sz="2000" dirty="0"/>
          </a:p>
          <a:p>
            <a:r>
              <a:rPr lang="zh-TW" altLang="en-US" dirty="0" smtClean="0"/>
              <a:t> </a:t>
            </a:r>
            <a:endParaRPr lang="zh-TW" altLang="en-US" dirty="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1515" y="4443498"/>
            <a:ext cx="2606777" cy="2171700"/>
          </a:xfrm>
          <a:prstGeom prst="rect">
            <a:avLst/>
          </a:prstGeom>
        </p:spPr>
      </p:pic>
    </p:spTree>
    <p:extLst>
      <p:ext uri="{BB962C8B-B14F-4D97-AF65-F5344CB8AC3E}">
        <p14:creationId xmlns:p14="http://schemas.microsoft.com/office/powerpoint/2010/main" val="19223225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0" name="文字版面配置區 1"/>
          <p:cNvSpPr txBox="1"/>
          <p:nvPr/>
        </p:nvSpPr>
        <p:spPr>
          <a:xfrm>
            <a:off x="6599852" y="3532864"/>
            <a:ext cx="4812480" cy="1470600"/>
          </a:xfrm>
          <a:prstGeom prst="rect">
            <a:avLst/>
          </a:prstGeom>
          <a:noFill/>
          <a:ln w="0">
            <a:noFill/>
          </a:ln>
        </p:spPr>
        <p:txBody>
          <a:bodyPr anchor="ctr" anchorCtr="1">
            <a:normAutofit/>
          </a:bodyPr>
          <a:lstStyle/>
          <a:p>
            <a:pPr algn="ctr">
              <a:spcBef>
                <a:spcPts val="1001"/>
              </a:spcBef>
            </a:pPr>
            <a:r>
              <a:rPr lang="en-US" sz="5400" b="1" spc="-1" dirty="0">
                <a:solidFill>
                  <a:srgbClr val="317EE1"/>
                </a:solidFill>
                <a:latin typeface="Noto Sans TC"/>
                <a:ea typeface="Noto Sans TC"/>
              </a:rPr>
              <a:t>Thank you!</a:t>
            </a:r>
            <a:endParaRPr lang="en-US" sz="5400" spc="-1" dirty="0">
              <a:solidFill>
                <a:srgbClr val="000000"/>
              </a:solidFill>
            </a:endParaRPr>
          </a:p>
        </p:txBody>
      </p:sp>
      <p:sp>
        <p:nvSpPr>
          <p:cNvPr id="2" name="標題 1"/>
          <p:cNvSpPr>
            <a:spLocks noGrp="1"/>
          </p:cNvSpPr>
          <p:nvPr>
            <p:ph type="title"/>
          </p:nvPr>
        </p:nvSpPr>
        <p:spPr/>
        <p:txBody>
          <a:bodyPr/>
          <a:lstStyle/>
          <a:p>
            <a:endParaRPr lang="zh-TW" altLang="en-US" dirty="0"/>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265" y="349760"/>
            <a:ext cx="3436891" cy="4478784"/>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9470" y="5405470"/>
            <a:ext cx="1452530" cy="1452530"/>
          </a:xfrm>
          <a:prstGeom prst="rect">
            <a:avLst/>
          </a:prstGeom>
        </p:spPr>
      </p:pic>
    </p:spTree>
    <p:extLst>
      <p:ext uri="{BB962C8B-B14F-4D97-AF65-F5344CB8AC3E}">
        <p14:creationId xmlns:p14="http://schemas.microsoft.com/office/powerpoint/2010/main" val="39047559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5"/>
          <p:cNvSpPr>
            <a:spLocks noGrp="1"/>
          </p:cNvSpPr>
          <p:nvPr>
            <p:ph idx="1"/>
          </p:nvPr>
        </p:nvSpPr>
        <p:spPr>
          <a:xfrm>
            <a:off x="838200" y="1773195"/>
            <a:ext cx="9924535" cy="1266397"/>
          </a:xfrm>
        </p:spPr>
        <p:txBody>
          <a:bodyPr>
            <a:normAutofit lnSpcReduction="10000"/>
          </a:bodyPr>
          <a:lstStyle/>
          <a:p>
            <a:r>
              <a:rPr lang="zh-TW" altLang="zh-TW" sz="2000" b="1" dirty="0"/>
              <a:t>消除對婦女一切形式歧視公約</a:t>
            </a:r>
            <a:r>
              <a:rPr lang="zh-TW" altLang="zh-TW" sz="2000" b="1" dirty="0" smtClean="0"/>
              <a:t>」</a:t>
            </a:r>
            <a:r>
              <a:rPr lang="en-US" altLang="zh-TW" sz="2000" b="1" dirty="0"/>
              <a:t/>
            </a:r>
            <a:br>
              <a:rPr lang="en-US" altLang="zh-TW" sz="2000" b="1" dirty="0"/>
            </a:br>
            <a:r>
              <a:rPr lang="en-US" altLang="zh-TW" sz="2000" b="1" dirty="0"/>
              <a:t>(Convention on the Elimination of All Forms of Discrimination Against Women)</a:t>
            </a:r>
            <a:r>
              <a:rPr lang="zh-TW" altLang="zh-TW" sz="2000" b="1" dirty="0" smtClean="0">
                <a:solidFill>
                  <a:srgbClr val="FF0000"/>
                </a:solidFill>
              </a:rPr>
              <a:t>（簡稱</a:t>
            </a:r>
            <a:r>
              <a:rPr lang="en-US" altLang="zh-TW" sz="2000" b="1" dirty="0">
                <a:solidFill>
                  <a:srgbClr val="FF0000"/>
                </a:solidFill>
              </a:rPr>
              <a:t>CEDAW</a:t>
            </a:r>
            <a:r>
              <a:rPr lang="zh-TW" altLang="zh-TW" sz="2000" b="1" dirty="0" smtClean="0">
                <a:solidFill>
                  <a:srgbClr val="FF0000"/>
                </a:solidFill>
              </a:rPr>
              <a:t>）</a:t>
            </a:r>
            <a:r>
              <a:rPr lang="zh-TW" altLang="en-US" sz="2000" b="1" dirty="0" smtClean="0"/>
              <a:t>：</a:t>
            </a:r>
            <a:endParaRPr lang="en-US" altLang="zh-TW" sz="2000" b="1" dirty="0" smtClean="0"/>
          </a:p>
          <a:p>
            <a:pPr marL="0" indent="0">
              <a:buNone/>
            </a:pPr>
            <a:endParaRPr lang="en-US" altLang="zh-TW" sz="2000" b="1" dirty="0" smtClean="0"/>
          </a:p>
          <a:p>
            <a:pPr marL="0" indent="0">
              <a:buNone/>
            </a:pPr>
            <a:endParaRPr lang="zh-TW" altLang="en-US" sz="2000" dirty="0"/>
          </a:p>
        </p:txBody>
      </p:sp>
      <p:sp>
        <p:nvSpPr>
          <p:cNvPr id="5" name="標題 5"/>
          <p:cNvSpPr>
            <a:spLocks noGrp="1"/>
          </p:cNvSpPr>
          <p:nvPr>
            <p:ph type="title"/>
          </p:nvPr>
        </p:nvSpPr>
        <p:spPr>
          <a:xfrm>
            <a:off x="838200" y="365125"/>
            <a:ext cx="10515600" cy="1325563"/>
          </a:xfrm>
        </p:spPr>
        <p:txBody>
          <a:bodyPr/>
          <a:lstStyle/>
          <a:p>
            <a:r>
              <a:rPr lang="zh-TW" altLang="en-US" dirty="0"/>
              <a:t>一、何謂</a:t>
            </a:r>
            <a:r>
              <a:rPr lang="en-US" altLang="zh-TW" dirty="0"/>
              <a:t>CEDAW</a:t>
            </a:r>
          </a:p>
        </p:txBody>
      </p:sp>
      <p:sp>
        <p:nvSpPr>
          <p:cNvPr id="4" name="內容版面配置區 5"/>
          <p:cNvSpPr txBox="1">
            <a:spLocks/>
          </p:cNvSpPr>
          <p:nvPr/>
        </p:nvSpPr>
        <p:spPr>
          <a:xfrm>
            <a:off x="1133733" y="3122099"/>
            <a:ext cx="8848994" cy="2345382"/>
          </a:xfrm>
          <a:prstGeom prst="rect">
            <a:avLst/>
          </a:prstGeom>
        </p:spPr>
        <p:txBody>
          <a:bodyPr vert="horz" lIns="91440" tIns="45720" rIns="91440" bIns="45720" rtlCol="0">
            <a:normAutofit/>
          </a:bodyPr>
          <a:lstStyle>
            <a:lvl1pPr marL="228600" indent="-228600" algn="l" defTabSz="914400" rtl="0" eaLnBrk="1" latinLnBrk="0" hangingPunct="1">
              <a:lnSpc>
                <a:spcPct val="130000"/>
              </a:lnSpc>
              <a:spcBef>
                <a:spcPts val="1000"/>
              </a:spcBef>
              <a:buClr>
                <a:srgbClr val="317EE1"/>
              </a:buClr>
              <a:buFont typeface="Wingdings" pitchFamily="2" charset="2"/>
              <a:buChar char="u"/>
              <a:defRPr sz="2800" kern="1200">
                <a:solidFill>
                  <a:schemeClr val="tx1"/>
                </a:solidFill>
                <a:latin typeface="Noto Sans TC" panose="020B0500000000000000" pitchFamily="34" charset="-128"/>
                <a:ea typeface="Noto Sans TC" panose="020B0500000000000000" pitchFamily="34" charset="-128"/>
                <a:cs typeface="+mn-cs"/>
              </a:defRPr>
            </a:lvl1pPr>
            <a:lvl2pPr marL="685800" indent="-228600" algn="l" defTabSz="914400" rtl="0" eaLnBrk="1" latinLnBrk="0" hangingPunct="1">
              <a:lnSpc>
                <a:spcPct val="130000"/>
              </a:lnSpc>
              <a:spcBef>
                <a:spcPts val="500"/>
              </a:spcBef>
              <a:buClr>
                <a:srgbClr val="317EE1"/>
              </a:buClr>
              <a:buFont typeface="Arial" panose="020B0604020202020204" pitchFamily="34" charset="0"/>
              <a:buChar char="•"/>
              <a:defRPr sz="2400" kern="1200">
                <a:solidFill>
                  <a:schemeClr val="tx1"/>
                </a:solidFill>
                <a:latin typeface="Noto Sans TC" panose="020B0500000000000000" pitchFamily="34" charset="-128"/>
                <a:ea typeface="Noto Sans TC" panose="020B0500000000000000" pitchFamily="34" charset="-128"/>
                <a:cs typeface="+mn-cs"/>
              </a:defRPr>
            </a:lvl2pPr>
            <a:lvl3pPr marL="1143000" indent="-228600" algn="l" defTabSz="914400" rtl="0" eaLnBrk="1" latinLnBrk="0" hangingPunct="1">
              <a:lnSpc>
                <a:spcPct val="130000"/>
              </a:lnSpc>
              <a:spcBef>
                <a:spcPts val="500"/>
              </a:spcBef>
              <a:buFont typeface="Arial" panose="020B0604020202020204" pitchFamily="34" charset="0"/>
              <a:buChar char="•"/>
              <a:defRPr sz="2000" kern="1200">
                <a:solidFill>
                  <a:schemeClr val="tx1"/>
                </a:solidFill>
                <a:latin typeface="Noto Sans TC" panose="020B0500000000000000" pitchFamily="34" charset="-128"/>
                <a:ea typeface="Noto Sans TC" panose="020B0500000000000000" pitchFamily="34" charset="-128"/>
                <a:cs typeface="+mn-cs"/>
              </a:defRPr>
            </a:lvl3pPr>
            <a:lvl4pPr marL="1600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Noto Sans TC" panose="020B0500000000000000" pitchFamily="34" charset="-128"/>
                <a:ea typeface="Noto Sans TC" panose="020B0500000000000000" pitchFamily="34" charset="-128"/>
                <a:cs typeface="+mn-cs"/>
              </a:defRPr>
            </a:lvl4pPr>
            <a:lvl5pPr marL="20574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Noto Sans TC" panose="020B0500000000000000" pitchFamily="34" charset="-128"/>
                <a:ea typeface="Noto Sans TC"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200000"/>
              </a:lnSpc>
              <a:spcBef>
                <a:spcPct val="0"/>
              </a:spcBef>
              <a:buClrTx/>
              <a:buNone/>
            </a:pPr>
            <a:r>
              <a:rPr lang="zh-TW" altLang="en-US" sz="1800" dirty="0" smtClean="0">
                <a:solidFill>
                  <a:srgbClr val="000000"/>
                </a:solidFill>
                <a:latin typeface="Arial"/>
                <a:ea typeface="DejaVu Sans"/>
                <a:cs typeface="DejaVu Sans"/>
              </a:rPr>
              <a:t>       </a:t>
            </a:r>
            <a:r>
              <a:rPr lang="en-US" altLang="zh-TW" sz="1800" dirty="0" smtClean="0">
                <a:solidFill>
                  <a:srgbClr val="000000"/>
                </a:solidFill>
                <a:latin typeface="Arial"/>
                <a:ea typeface="DejaVu Sans"/>
                <a:cs typeface="DejaVu Sans"/>
              </a:rPr>
              <a:t>1979</a:t>
            </a:r>
            <a:r>
              <a:rPr lang="zh-TW" altLang="en-US" sz="1800" dirty="0" smtClean="0">
                <a:solidFill>
                  <a:srgbClr val="000000"/>
                </a:solidFill>
                <a:latin typeface="Arial"/>
                <a:cs typeface="DejaVu Sans"/>
              </a:rPr>
              <a:t>年</a:t>
            </a:r>
            <a:r>
              <a:rPr lang="zh-TW" altLang="en-US" sz="1800" dirty="0">
                <a:solidFill>
                  <a:srgbClr val="000000"/>
                </a:solidFill>
                <a:latin typeface="Arial"/>
                <a:cs typeface="DejaVu Sans"/>
              </a:rPr>
              <a:t>聯合國大會通過「消除對婦女一切形式歧視公約</a:t>
            </a:r>
            <a:r>
              <a:rPr lang="zh-TW" altLang="en-US" sz="1800" dirty="0" smtClean="0">
                <a:solidFill>
                  <a:srgbClr val="000000"/>
                </a:solidFill>
                <a:latin typeface="Arial"/>
                <a:cs typeface="DejaVu Sans"/>
              </a:rPr>
              <a:t>」，並</a:t>
            </a:r>
            <a:r>
              <a:rPr lang="zh-TW" altLang="en-US" sz="1800" dirty="0">
                <a:solidFill>
                  <a:srgbClr val="000000"/>
                </a:solidFill>
                <a:latin typeface="Arial"/>
                <a:cs typeface="DejaVu Sans"/>
              </a:rPr>
              <a:t>在</a:t>
            </a:r>
            <a:r>
              <a:rPr lang="en-US" altLang="zh-TW" sz="1800" dirty="0" smtClean="0">
                <a:solidFill>
                  <a:srgbClr val="000000"/>
                </a:solidFill>
                <a:latin typeface="Arial"/>
                <a:ea typeface="DejaVu Sans"/>
                <a:cs typeface="DejaVu Sans"/>
              </a:rPr>
              <a:t>1981</a:t>
            </a:r>
            <a:r>
              <a:rPr lang="zh-TW" altLang="en-US" sz="1800" dirty="0" smtClean="0">
                <a:solidFill>
                  <a:srgbClr val="000000"/>
                </a:solidFill>
                <a:latin typeface="Arial"/>
                <a:cs typeface="DejaVu Sans"/>
              </a:rPr>
              <a:t>年</a:t>
            </a:r>
            <a:r>
              <a:rPr lang="zh-TW" altLang="en-US" sz="1800" dirty="0">
                <a:solidFill>
                  <a:srgbClr val="000000"/>
                </a:solidFill>
                <a:latin typeface="Arial"/>
                <a:cs typeface="DejaVu Sans"/>
              </a:rPr>
              <a:t>正式生效，</a:t>
            </a:r>
            <a:r>
              <a:rPr lang="zh-TW" altLang="zh-TW" sz="1800" dirty="0">
                <a:solidFill>
                  <a:srgbClr val="000000"/>
                </a:solidFill>
                <a:latin typeface="Arial"/>
                <a:cs typeface="DejaVu Sans"/>
              </a:rPr>
              <a:t>闡明男女平等享有一切經濟、社會、文化、公民和政治權利，締約國應採取立法及一切適當措施，消除對婦女之歧視，確保男女在教育、就業、保健、家庭、政治、法律、社會、經濟等各方面享有平等權利。</a:t>
            </a:r>
            <a:endParaRPr lang="zh-TW" altLang="en-US" sz="1800" dirty="0">
              <a:solidFill>
                <a:srgbClr val="000000"/>
              </a:solidFill>
              <a:latin typeface="Arial"/>
              <a:cs typeface="DejaVu Sans"/>
            </a:endParaRPr>
          </a:p>
          <a:p>
            <a:pPr marL="0" indent="0">
              <a:buFont typeface="Wingdings" pitchFamily="2" charset="2"/>
              <a:buNone/>
            </a:pPr>
            <a:endParaRPr lang="en-US" altLang="zh-TW" sz="2000" b="1" dirty="0" smtClean="0"/>
          </a:p>
          <a:p>
            <a:pPr marL="0" indent="0">
              <a:buFont typeface="Wingdings" pitchFamily="2" charset="2"/>
              <a:buNone/>
            </a:pPr>
            <a:endParaRPr lang="zh-TW" altLang="en-US" sz="2000" dirty="0"/>
          </a:p>
        </p:txBody>
      </p:sp>
    </p:spTree>
    <p:extLst>
      <p:ext uri="{BB962C8B-B14F-4D97-AF65-F5344CB8AC3E}">
        <p14:creationId xmlns:p14="http://schemas.microsoft.com/office/powerpoint/2010/main" val="11172853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600" dirty="0"/>
              <a:t>二、</a:t>
            </a:r>
            <a:r>
              <a:rPr lang="en-US" altLang="zh-TW" sz="6600" dirty="0"/>
              <a:t>CEDAW</a:t>
            </a:r>
            <a:r>
              <a:rPr lang="zh-TW" altLang="en-US" sz="6600" dirty="0"/>
              <a:t>條文</a:t>
            </a:r>
            <a:endParaRPr lang="en-US" altLang="zh-TW" sz="6600" dirty="0"/>
          </a:p>
        </p:txBody>
      </p:sp>
    </p:spTree>
    <p:extLst>
      <p:ext uri="{BB962C8B-B14F-4D97-AF65-F5344CB8AC3E}">
        <p14:creationId xmlns:p14="http://schemas.microsoft.com/office/powerpoint/2010/main" val="12375713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二、</a:t>
            </a:r>
            <a:r>
              <a:rPr lang="en-US" altLang="zh-TW" dirty="0"/>
              <a:t>CEDAW</a:t>
            </a:r>
            <a:r>
              <a:rPr lang="zh-TW" altLang="en-US" dirty="0"/>
              <a:t>條文</a:t>
            </a:r>
            <a:endParaRPr lang="en-US" altLang="zh-TW" dirty="0"/>
          </a:p>
        </p:txBody>
      </p:sp>
      <p:graphicFrame>
        <p:nvGraphicFramePr>
          <p:cNvPr id="7" name="表格 6"/>
          <p:cNvGraphicFramePr>
            <a:graphicFrameLocks noGrp="1"/>
          </p:cNvGraphicFramePr>
          <p:nvPr>
            <p:extLst>
              <p:ext uri="{D42A27DB-BD31-4B8C-83A1-F6EECF244321}">
                <p14:modId xmlns:p14="http://schemas.microsoft.com/office/powerpoint/2010/main" val="444509259"/>
              </p:ext>
            </p:extLst>
          </p:nvPr>
        </p:nvGraphicFramePr>
        <p:xfrm>
          <a:off x="662154" y="2378397"/>
          <a:ext cx="11028300" cy="3711562"/>
        </p:xfrm>
        <a:graphic>
          <a:graphicData uri="http://schemas.openxmlformats.org/drawingml/2006/table">
            <a:tbl>
              <a:tblPr firstRow="1" bandRow="1">
                <a:tableStyleId>{00A15C55-8517-42AA-B614-E9B94910E393}</a:tableStyleId>
              </a:tblPr>
              <a:tblGrid>
                <a:gridCol w="1838050">
                  <a:extLst>
                    <a:ext uri="{9D8B030D-6E8A-4147-A177-3AD203B41FA5}">
                      <a16:colId xmlns:a16="http://schemas.microsoft.com/office/drawing/2014/main" xmlns="" val="3961253061"/>
                    </a:ext>
                  </a:extLst>
                </a:gridCol>
                <a:gridCol w="1838050">
                  <a:extLst>
                    <a:ext uri="{9D8B030D-6E8A-4147-A177-3AD203B41FA5}">
                      <a16:colId xmlns:a16="http://schemas.microsoft.com/office/drawing/2014/main" xmlns="" val="3411364494"/>
                    </a:ext>
                  </a:extLst>
                </a:gridCol>
                <a:gridCol w="1838050">
                  <a:extLst>
                    <a:ext uri="{9D8B030D-6E8A-4147-A177-3AD203B41FA5}">
                      <a16:colId xmlns:a16="http://schemas.microsoft.com/office/drawing/2014/main" xmlns="" val="3805761131"/>
                    </a:ext>
                  </a:extLst>
                </a:gridCol>
                <a:gridCol w="1838050">
                  <a:extLst>
                    <a:ext uri="{9D8B030D-6E8A-4147-A177-3AD203B41FA5}">
                      <a16:colId xmlns:a16="http://schemas.microsoft.com/office/drawing/2014/main" xmlns="" val="1357727113"/>
                    </a:ext>
                  </a:extLst>
                </a:gridCol>
                <a:gridCol w="1838050">
                  <a:extLst>
                    <a:ext uri="{9D8B030D-6E8A-4147-A177-3AD203B41FA5}">
                      <a16:colId xmlns:a16="http://schemas.microsoft.com/office/drawing/2014/main" xmlns="" val="410550809"/>
                    </a:ext>
                  </a:extLst>
                </a:gridCol>
                <a:gridCol w="1838050">
                  <a:extLst>
                    <a:ext uri="{9D8B030D-6E8A-4147-A177-3AD203B41FA5}">
                      <a16:colId xmlns:a16="http://schemas.microsoft.com/office/drawing/2014/main" xmlns="" val="971399145"/>
                    </a:ext>
                  </a:extLst>
                </a:gridCol>
              </a:tblGrid>
              <a:tr h="450202">
                <a:tc>
                  <a:txBody>
                    <a:bodyPr/>
                    <a:lstStyle/>
                    <a:p>
                      <a:pPr algn="ctr"/>
                      <a:r>
                        <a:rPr lang="zh-TW" altLang="en-US" dirty="0">
                          <a:latin typeface="Noto Sans TC" panose="020B0200000000000000" pitchFamily="34" charset="-120"/>
                          <a:ea typeface="Noto Sans TC" panose="020B0200000000000000" pitchFamily="34" charset="-120"/>
                        </a:rPr>
                        <a:t>第一部分</a:t>
                      </a:r>
                      <a:endParaRPr lang="en-US" altLang="zh-TW" dirty="0">
                        <a:latin typeface="Noto Sans TC" panose="020B0200000000000000" pitchFamily="34" charset="-120"/>
                        <a:ea typeface="Noto Sans TC" panose="020B0200000000000000"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latin typeface="Noto Sans TC" panose="020B0200000000000000" pitchFamily="34" charset="-120"/>
                          <a:ea typeface="Noto Sans TC" panose="020B0200000000000000" pitchFamily="34" charset="-120"/>
                        </a:rPr>
                        <a:t>第二部分</a:t>
                      </a:r>
                      <a:endParaRPr lang="en-US" altLang="zh-TW" dirty="0">
                        <a:latin typeface="Noto Sans TC" panose="020B0200000000000000" pitchFamily="34" charset="-120"/>
                        <a:ea typeface="Noto Sans TC" panose="020B0200000000000000" pitchFamily="34" charset="-12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latin typeface="Noto Sans TC" panose="020B0200000000000000" pitchFamily="34" charset="-120"/>
                          <a:ea typeface="Noto Sans TC" panose="020B0200000000000000" pitchFamily="34" charset="-120"/>
                        </a:rPr>
                        <a:t>第三部分</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latin typeface="Noto Sans TC" panose="020B0200000000000000" pitchFamily="34" charset="-120"/>
                          <a:ea typeface="Noto Sans TC" panose="020B0200000000000000" pitchFamily="34" charset="-120"/>
                        </a:rPr>
                        <a:t>第四部分</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latin typeface="Noto Sans TC" panose="020B0200000000000000" pitchFamily="34" charset="-120"/>
                          <a:ea typeface="Noto Sans TC" panose="020B0200000000000000" pitchFamily="34" charset="-120"/>
                        </a:rPr>
                        <a:t>第五部分</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latin typeface="Noto Sans TC" panose="020B0200000000000000" pitchFamily="34" charset="-120"/>
                          <a:ea typeface="Noto Sans TC" panose="020B0200000000000000" pitchFamily="34" charset="-120"/>
                        </a:rPr>
                        <a:t>第六部分</a:t>
                      </a:r>
                    </a:p>
                  </a:txBody>
                  <a:tcPr/>
                </a:tc>
                <a:extLst>
                  <a:ext uri="{0D108BD9-81ED-4DB2-BD59-A6C34878D82A}">
                    <a16:rowId xmlns:a16="http://schemas.microsoft.com/office/drawing/2014/main" xmlns="" val="2253397349"/>
                  </a:ext>
                </a:extLst>
              </a:tr>
              <a:tr h="2800224">
                <a:tc>
                  <a:txBody>
                    <a:bodyPr/>
                    <a:lstStyle/>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對婦女</a:t>
                      </a:r>
                      <a:r>
                        <a:rPr lang="zh-TW" altLang="en-US" sz="1600" dirty="0" smtClean="0">
                          <a:latin typeface="Noto Sans TC" panose="020B0200000000000000" pitchFamily="34" charset="-120"/>
                          <a:ea typeface="Noto Sans TC" panose="020B0200000000000000" pitchFamily="34" charset="-120"/>
                        </a:rPr>
                        <a:t>歧視  </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之</a:t>
                      </a:r>
                      <a:r>
                        <a:rPr lang="zh-TW" altLang="en-US" sz="1600" dirty="0">
                          <a:latin typeface="Noto Sans TC" panose="020B0200000000000000" pitchFamily="34" charset="-120"/>
                          <a:ea typeface="Noto Sans TC" panose="020B0200000000000000" pitchFamily="34" charset="-120"/>
                        </a:rPr>
                        <a:t>定義</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2</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消除對</a:t>
                      </a:r>
                      <a:r>
                        <a:rPr lang="zh-TW" altLang="en-US" sz="1600" dirty="0" smtClean="0">
                          <a:latin typeface="Noto Sans TC" panose="020B0200000000000000" pitchFamily="34" charset="-120"/>
                          <a:ea typeface="Noto Sans TC" panose="020B0200000000000000" pitchFamily="34" charset="-120"/>
                        </a:rPr>
                        <a:t>婦女</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歧視</a:t>
                      </a:r>
                      <a:r>
                        <a:rPr lang="zh-TW" altLang="en-US" sz="1600" dirty="0">
                          <a:latin typeface="Noto Sans TC" panose="020B0200000000000000" pitchFamily="34" charset="-120"/>
                          <a:ea typeface="Noto Sans TC" panose="020B0200000000000000" pitchFamily="34" charset="-120"/>
                        </a:rPr>
                        <a:t>之義務</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3</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推動婦女</a:t>
                      </a:r>
                      <a:r>
                        <a:rPr lang="zh-TW" altLang="en-US" sz="1600" dirty="0" smtClean="0">
                          <a:latin typeface="Noto Sans TC" panose="020B0200000000000000" pitchFamily="34" charset="-120"/>
                          <a:ea typeface="Noto Sans TC" panose="020B0200000000000000" pitchFamily="34" charset="-120"/>
                        </a:rPr>
                        <a:t>享</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有</a:t>
                      </a:r>
                      <a:r>
                        <a:rPr lang="zh-TW" altLang="en-US" sz="1600" dirty="0">
                          <a:latin typeface="Noto Sans TC" panose="020B0200000000000000" pitchFamily="34" charset="-120"/>
                          <a:ea typeface="Noto Sans TC" panose="020B0200000000000000" pitchFamily="34" charset="-120"/>
                        </a:rPr>
                        <a:t>人權和</a:t>
                      </a:r>
                      <a:r>
                        <a:rPr lang="zh-TW" altLang="en-US" sz="1600" dirty="0" smtClean="0">
                          <a:latin typeface="Noto Sans TC" panose="020B0200000000000000" pitchFamily="34" charset="-120"/>
                          <a:ea typeface="Noto Sans TC" panose="020B0200000000000000" pitchFamily="34" charset="-120"/>
                        </a:rPr>
                        <a:t>基</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本</a:t>
                      </a:r>
                      <a:r>
                        <a:rPr lang="zh-TW" altLang="en-US" sz="1600" dirty="0">
                          <a:latin typeface="Noto Sans TC" panose="020B0200000000000000" pitchFamily="34" charset="-120"/>
                          <a:ea typeface="Noto Sans TC" panose="020B0200000000000000" pitchFamily="34" charset="-120"/>
                        </a:rPr>
                        <a:t>自由</a:t>
                      </a:r>
                      <a:endParaRPr lang="en-US" altLang="zh-TW" sz="1600" dirty="0">
                        <a:latin typeface="Noto Sans TC" panose="020B0200000000000000" pitchFamily="34" charset="-120"/>
                        <a:ea typeface="Noto Sans TC" panose="020B0200000000000000" pitchFamily="34" charset="-120"/>
                      </a:endParaRPr>
                    </a:p>
                    <a:p>
                      <a:r>
                        <a:rPr lang="zh-TW" altLang="en-US" sz="1600" b="1" dirty="0">
                          <a:effectLst/>
                          <a:latin typeface="Noto Sans TC" panose="020B0200000000000000" pitchFamily="34" charset="-120"/>
                          <a:ea typeface="Noto Sans TC" panose="020B0200000000000000" pitchFamily="34" charset="-120"/>
                        </a:rPr>
                        <a:t>第</a:t>
                      </a:r>
                      <a:r>
                        <a:rPr lang="en-US" altLang="zh-TW" sz="1600" b="1" dirty="0">
                          <a:effectLst/>
                          <a:latin typeface="Noto Sans TC" panose="020B0200000000000000" pitchFamily="34" charset="-120"/>
                          <a:ea typeface="Noto Sans TC" panose="020B0200000000000000" pitchFamily="34" charset="-120"/>
                        </a:rPr>
                        <a:t>4</a:t>
                      </a:r>
                      <a:r>
                        <a:rPr lang="zh-TW" altLang="en-US" sz="1600" b="1" dirty="0">
                          <a:effectLst/>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暫行特別</a:t>
                      </a:r>
                      <a:r>
                        <a:rPr lang="zh-TW" altLang="en-US" sz="1600" dirty="0" smtClean="0">
                          <a:latin typeface="Noto Sans TC" panose="020B0200000000000000" pitchFamily="34" charset="-120"/>
                          <a:ea typeface="Noto Sans TC" panose="020B0200000000000000" pitchFamily="34" charset="-120"/>
                        </a:rPr>
                        <a:t>措</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施</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5</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社會文化</a:t>
                      </a:r>
                      <a:r>
                        <a:rPr lang="zh-TW" altLang="en-US" sz="1600" dirty="0" smtClean="0">
                          <a:latin typeface="Noto Sans TC" panose="020B0200000000000000" pitchFamily="34" charset="-120"/>
                          <a:ea typeface="Noto Sans TC" panose="020B0200000000000000" pitchFamily="34" charset="-120"/>
                        </a:rPr>
                        <a:t>行</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為</a:t>
                      </a:r>
                      <a:r>
                        <a:rPr lang="zh-TW" altLang="en-US" sz="1600" dirty="0">
                          <a:latin typeface="Noto Sans TC" panose="020B0200000000000000" pitchFamily="34" charset="-120"/>
                          <a:ea typeface="Noto Sans TC" panose="020B0200000000000000" pitchFamily="34" charset="-120"/>
                        </a:rPr>
                        <a:t>模式</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6</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禁止販賣</a:t>
                      </a:r>
                      <a:r>
                        <a:rPr lang="zh-TW" altLang="en-US" sz="1600" dirty="0" smtClean="0">
                          <a:latin typeface="Noto Sans TC" panose="020B0200000000000000" pitchFamily="34" charset="-120"/>
                          <a:ea typeface="Noto Sans TC" panose="020B0200000000000000" pitchFamily="34" charset="-120"/>
                        </a:rPr>
                        <a:t>婦</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女</a:t>
                      </a:r>
                      <a:r>
                        <a:rPr lang="zh-TW" altLang="en-US" sz="1600" dirty="0">
                          <a:latin typeface="Noto Sans TC" panose="020B0200000000000000" pitchFamily="34" charset="-120"/>
                          <a:ea typeface="Noto Sans TC" panose="020B0200000000000000" pitchFamily="34" charset="-120"/>
                        </a:rPr>
                        <a:t>與使</a:t>
                      </a:r>
                      <a:r>
                        <a:rPr lang="zh-TW" altLang="en-US" sz="1600" dirty="0" smtClean="0">
                          <a:latin typeface="Noto Sans TC" panose="020B0200000000000000" pitchFamily="34" charset="-120"/>
                          <a:ea typeface="Noto Sans TC" panose="020B0200000000000000" pitchFamily="34" charset="-120"/>
                        </a:rPr>
                        <a:t>婦女賣淫</a:t>
                      </a:r>
                      <a:endParaRPr lang="zh-TW" altLang="en-US" sz="1600" dirty="0">
                        <a:latin typeface="Noto Sans TC" panose="020B0200000000000000" pitchFamily="34" charset="-120"/>
                        <a:ea typeface="Noto Sans TC" panose="020B0200000000000000" pitchFamily="34" charset="-120"/>
                      </a:endParaRPr>
                    </a:p>
                  </a:txBody>
                  <a:tcPr/>
                </a:tc>
                <a:tc>
                  <a:txBody>
                    <a:bodyPr/>
                    <a:lstStyle/>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7</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消除政治</a:t>
                      </a:r>
                      <a:r>
                        <a:rPr lang="zh-TW" altLang="en-US" sz="1600" dirty="0" smtClean="0">
                          <a:latin typeface="Noto Sans TC" panose="020B0200000000000000" pitchFamily="34" charset="-120"/>
                          <a:ea typeface="Noto Sans TC" panose="020B0200000000000000" pitchFamily="34" charset="-120"/>
                        </a:rPr>
                        <a:t>和</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公共</a:t>
                      </a:r>
                      <a:r>
                        <a:rPr lang="zh-TW" altLang="en-US" sz="1600" dirty="0">
                          <a:latin typeface="Noto Sans TC" panose="020B0200000000000000" pitchFamily="34" charset="-120"/>
                          <a:ea typeface="Noto Sans TC" panose="020B0200000000000000" pitchFamily="34" charset="-120"/>
                        </a:rPr>
                        <a:t>生活</a:t>
                      </a:r>
                      <a:r>
                        <a:rPr lang="zh-TW" altLang="en-US" sz="1600" dirty="0" smtClean="0">
                          <a:latin typeface="Noto Sans TC" panose="020B0200000000000000" pitchFamily="34" charset="-120"/>
                          <a:ea typeface="Noto Sans TC" panose="020B0200000000000000" pitchFamily="34" charset="-120"/>
                        </a:rPr>
                        <a:t>中對婦女</a:t>
                      </a:r>
                      <a:r>
                        <a:rPr lang="zh-TW" altLang="en-US" sz="1600" dirty="0">
                          <a:latin typeface="Noto Sans TC" panose="020B0200000000000000" pitchFamily="34" charset="-120"/>
                          <a:ea typeface="Noto Sans TC" panose="020B0200000000000000" pitchFamily="34" charset="-120"/>
                        </a:rPr>
                        <a:t>的</a:t>
                      </a:r>
                      <a:r>
                        <a:rPr lang="zh-TW" altLang="en-US" sz="1600" dirty="0" smtClean="0">
                          <a:latin typeface="Noto Sans TC" panose="020B0200000000000000" pitchFamily="34" charset="-120"/>
                          <a:ea typeface="Noto Sans TC" panose="020B0200000000000000" pitchFamily="34" charset="-120"/>
                        </a:rPr>
                        <a:t>歧視</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8</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國際參與</a:t>
                      </a:r>
                      <a:r>
                        <a:rPr lang="zh-TW" altLang="en-US" sz="1600" dirty="0" smtClean="0">
                          <a:latin typeface="Noto Sans TC" panose="020B0200000000000000" pitchFamily="34" charset="-120"/>
                          <a:ea typeface="Noto Sans TC" panose="020B0200000000000000" pitchFamily="34" charset="-120"/>
                        </a:rPr>
                        <a:t>代</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表</a:t>
                      </a:r>
                      <a:r>
                        <a:rPr lang="zh-TW" altLang="en-US" sz="1600" dirty="0">
                          <a:latin typeface="Noto Sans TC" panose="020B0200000000000000" pitchFamily="34" charset="-120"/>
                          <a:ea typeface="Noto Sans TC" panose="020B0200000000000000" pitchFamily="34" charset="-120"/>
                        </a:rPr>
                        <a:t>權</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9</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國籍權</a:t>
                      </a:r>
                      <a:endParaRPr lang="en-US" altLang="zh-TW" sz="1600" dirty="0">
                        <a:latin typeface="Noto Sans TC" panose="020B0200000000000000" pitchFamily="34" charset="-120"/>
                        <a:ea typeface="Noto Sans TC" panose="020B0200000000000000" pitchFamily="34" charset="-120"/>
                      </a:endParaRPr>
                    </a:p>
                    <a:p>
                      <a:endParaRPr lang="zh-TW" altLang="en-US" sz="1600" dirty="0">
                        <a:latin typeface="Noto Sans TC" panose="020B0200000000000000" pitchFamily="34" charset="-120"/>
                        <a:ea typeface="Noto Sans TC" panose="020B0200000000000000" pitchFamily="34" charset="-120"/>
                      </a:endParaRPr>
                    </a:p>
                    <a:p>
                      <a:endParaRPr lang="zh-TW" altLang="en-US" sz="1600" dirty="0">
                        <a:latin typeface="Noto Sans TC" panose="020B0200000000000000" pitchFamily="34" charset="-120"/>
                        <a:ea typeface="Noto Sans TC" panose="020B0200000000000000" pitchFamily="34" charset="-120"/>
                      </a:endParaRPr>
                    </a:p>
                  </a:txBody>
                  <a:tcPr/>
                </a:tc>
                <a:tc>
                  <a:txBody>
                    <a:bodyPr/>
                    <a:lstStyle/>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10</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教育權</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11</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就業權</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12</a:t>
                      </a:r>
                      <a:r>
                        <a:rPr lang="zh-TW" altLang="en-US" sz="1600" b="1" dirty="0">
                          <a:latin typeface="Noto Sans TC" panose="020B0200000000000000" pitchFamily="34" charset="-120"/>
                          <a:ea typeface="Noto Sans TC" panose="020B0200000000000000" pitchFamily="34" charset="-120"/>
                        </a:rPr>
                        <a:t>條</a:t>
                      </a:r>
                      <a:r>
                        <a:rPr lang="zh-TW" altLang="en-US" sz="1600" b="0" i="0" u="none" strike="noStrike" kern="1200" baseline="0" dirty="0">
                          <a:solidFill>
                            <a:schemeClr val="dk1"/>
                          </a:solidFill>
                          <a:latin typeface="Noto Sans TC" panose="020B0200000000000000" pitchFamily="34" charset="-120"/>
                          <a:ea typeface="Noto Sans TC" panose="020B0200000000000000" pitchFamily="34" charset="-120"/>
                          <a:cs typeface="+mn-cs"/>
                        </a:rPr>
                        <a:t>健康權</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13</a:t>
                      </a:r>
                      <a:r>
                        <a:rPr lang="zh-TW" altLang="en-US" sz="1600" b="1" dirty="0">
                          <a:latin typeface="Noto Sans TC" panose="020B0200000000000000" pitchFamily="34" charset="-120"/>
                          <a:ea typeface="Noto Sans TC" panose="020B0200000000000000" pitchFamily="34" charset="-120"/>
                        </a:rPr>
                        <a:t>條</a:t>
                      </a:r>
                      <a:r>
                        <a:rPr lang="zh-TW" altLang="en-US" sz="1600" b="0" i="0" u="none" strike="noStrike" kern="1200" baseline="0" dirty="0">
                          <a:solidFill>
                            <a:schemeClr val="dk1"/>
                          </a:solidFill>
                          <a:latin typeface="Noto Sans TC" panose="020B0200000000000000" pitchFamily="34" charset="-120"/>
                          <a:ea typeface="Noto Sans TC" panose="020B0200000000000000" pitchFamily="34" charset="-120"/>
                          <a:cs typeface="+mn-cs"/>
                        </a:rPr>
                        <a:t>經濟與</a:t>
                      </a:r>
                      <a:r>
                        <a:rPr lang="zh-TW" altLang="en-US" sz="1600" b="0" i="0" u="none" strike="noStrike" kern="1200" baseline="0" dirty="0" smtClean="0">
                          <a:solidFill>
                            <a:schemeClr val="dk1"/>
                          </a:solidFill>
                          <a:latin typeface="Noto Sans TC" panose="020B0200000000000000" pitchFamily="34" charset="-120"/>
                          <a:ea typeface="Noto Sans TC" panose="020B0200000000000000" pitchFamily="34" charset="-120"/>
                          <a:cs typeface="+mn-cs"/>
                        </a:rPr>
                        <a:t>社</a:t>
                      </a:r>
                      <a:endParaRPr lang="en-US" altLang="zh-TW" sz="1600" b="0" i="0" u="none" strike="noStrike" kern="1200" baseline="0" dirty="0" smtClean="0">
                        <a:solidFill>
                          <a:schemeClr val="dk1"/>
                        </a:solidFill>
                        <a:latin typeface="Noto Sans TC" panose="020B0200000000000000" pitchFamily="34" charset="-120"/>
                        <a:ea typeface="Noto Sans TC" panose="020B0200000000000000" pitchFamily="34" charset="-120"/>
                        <a:cs typeface="+mn-cs"/>
                      </a:endParaRPr>
                    </a:p>
                    <a:p>
                      <a:r>
                        <a:rPr lang="zh-TW" altLang="en-US" sz="1600" b="0" i="0" u="none" strike="noStrike" kern="1200" baseline="0" dirty="0" smtClean="0">
                          <a:solidFill>
                            <a:schemeClr val="dk1"/>
                          </a:solidFill>
                          <a:latin typeface="Noto Sans TC" panose="020B0200000000000000" pitchFamily="34" charset="-120"/>
                          <a:ea typeface="Noto Sans TC" panose="020B0200000000000000" pitchFamily="34" charset="-120"/>
                          <a:cs typeface="+mn-cs"/>
                        </a:rPr>
                        <a:t>會</a:t>
                      </a:r>
                      <a:r>
                        <a:rPr lang="zh-TW" altLang="en-US" sz="1600" b="0" i="0" u="none" strike="noStrike" kern="1200" baseline="0" dirty="0">
                          <a:solidFill>
                            <a:schemeClr val="dk1"/>
                          </a:solidFill>
                          <a:latin typeface="Noto Sans TC" panose="020B0200000000000000" pitchFamily="34" charset="-120"/>
                          <a:ea typeface="Noto Sans TC" panose="020B0200000000000000" pitchFamily="34" charset="-120"/>
                          <a:cs typeface="+mn-cs"/>
                        </a:rPr>
                        <a:t>福利權</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14</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農村</a:t>
                      </a:r>
                      <a:r>
                        <a:rPr lang="zh-TW" altLang="en-US" sz="1600" dirty="0" smtClean="0">
                          <a:latin typeface="Noto Sans TC" panose="020B0200000000000000" pitchFamily="34" charset="-120"/>
                          <a:ea typeface="Noto Sans TC" panose="020B0200000000000000" pitchFamily="34" charset="-120"/>
                        </a:rPr>
                        <a:t>婦女</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權益</a:t>
                      </a:r>
                      <a:endParaRPr lang="en-US" altLang="zh-TW" sz="1600" dirty="0">
                        <a:latin typeface="Noto Sans TC" panose="020B0200000000000000" pitchFamily="34" charset="-120"/>
                        <a:ea typeface="Noto Sans TC" panose="020B0200000000000000"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600" dirty="0">
                        <a:latin typeface="Noto Sans TC" panose="020B0200000000000000" pitchFamily="34" charset="-120"/>
                        <a:ea typeface="Noto Sans TC" panose="020B0200000000000000" pitchFamily="34" charset="-120"/>
                      </a:endParaRPr>
                    </a:p>
                    <a:p>
                      <a:endParaRPr lang="zh-TW" altLang="en-US" sz="1600" dirty="0">
                        <a:latin typeface="Noto Sans TC" panose="020B0200000000000000" pitchFamily="34" charset="-120"/>
                        <a:ea typeface="Noto Sans TC" panose="020B0200000000000000" pitchFamily="34" charset="-120"/>
                      </a:endParaRPr>
                    </a:p>
                  </a:txBody>
                  <a:tcPr/>
                </a:tc>
                <a:tc>
                  <a:txBody>
                    <a:bodyPr/>
                    <a:lstStyle/>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15</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法律平等</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16</a:t>
                      </a:r>
                      <a:r>
                        <a:rPr lang="zh-TW" altLang="en-US" sz="1600" b="1" dirty="0">
                          <a:latin typeface="Noto Sans TC" panose="020B0200000000000000" pitchFamily="34" charset="-120"/>
                          <a:ea typeface="Noto Sans TC" panose="020B0200000000000000" pitchFamily="34" charset="-120"/>
                        </a:rPr>
                        <a:t>條</a:t>
                      </a:r>
                      <a:r>
                        <a:rPr lang="zh-TW" altLang="en-US" sz="1600" b="0" i="0" u="none" strike="noStrike" kern="1200" baseline="0" dirty="0">
                          <a:solidFill>
                            <a:schemeClr val="dk1"/>
                          </a:solidFill>
                          <a:latin typeface="Noto Sans TC" panose="020B0200000000000000" pitchFamily="34" charset="-120"/>
                          <a:ea typeface="Noto Sans TC" panose="020B0200000000000000" pitchFamily="34" charset="-120"/>
                          <a:cs typeface="+mn-cs"/>
                        </a:rPr>
                        <a:t>婚姻與</a:t>
                      </a:r>
                      <a:r>
                        <a:rPr lang="zh-TW" altLang="en-US" sz="1600" b="0" i="0" u="none" strike="noStrike" kern="1200" baseline="0" dirty="0" smtClean="0">
                          <a:solidFill>
                            <a:schemeClr val="dk1"/>
                          </a:solidFill>
                          <a:latin typeface="Noto Sans TC" panose="020B0200000000000000" pitchFamily="34" charset="-120"/>
                          <a:ea typeface="Noto Sans TC" panose="020B0200000000000000" pitchFamily="34" charset="-120"/>
                          <a:cs typeface="+mn-cs"/>
                        </a:rPr>
                        <a:t>家</a:t>
                      </a:r>
                      <a:endParaRPr lang="en-US" altLang="zh-TW" sz="1600" b="0" i="0" u="none" strike="noStrike" kern="1200" baseline="0" dirty="0" smtClean="0">
                        <a:solidFill>
                          <a:schemeClr val="dk1"/>
                        </a:solidFill>
                        <a:latin typeface="Noto Sans TC" panose="020B0200000000000000" pitchFamily="34" charset="-120"/>
                        <a:ea typeface="Noto Sans TC" panose="020B0200000000000000" pitchFamily="34" charset="-120"/>
                        <a:cs typeface="+mn-cs"/>
                      </a:endParaRPr>
                    </a:p>
                    <a:p>
                      <a:r>
                        <a:rPr lang="zh-TW" altLang="en-US" sz="1600" b="0" i="0" u="none" strike="noStrike" kern="1200" baseline="0" dirty="0" smtClean="0">
                          <a:solidFill>
                            <a:schemeClr val="dk1"/>
                          </a:solidFill>
                          <a:latin typeface="Noto Sans TC" panose="020B0200000000000000" pitchFamily="34" charset="-120"/>
                          <a:ea typeface="Noto Sans TC" panose="020B0200000000000000" pitchFamily="34" charset="-120"/>
                          <a:cs typeface="+mn-cs"/>
                        </a:rPr>
                        <a:t>庭</a:t>
                      </a:r>
                      <a:r>
                        <a:rPr lang="zh-TW" altLang="en-US" sz="1600" b="0" i="0" u="none" strike="noStrike" kern="1200" baseline="0" dirty="0">
                          <a:solidFill>
                            <a:schemeClr val="dk1"/>
                          </a:solidFill>
                          <a:latin typeface="Noto Sans TC" panose="020B0200000000000000" pitchFamily="34" charset="-120"/>
                          <a:ea typeface="Noto Sans TC" panose="020B0200000000000000" pitchFamily="34" charset="-120"/>
                          <a:cs typeface="+mn-cs"/>
                        </a:rPr>
                        <a:t>生活</a:t>
                      </a:r>
                      <a:endParaRPr lang="zh-TW" altLang="en-US" sz="1600" dirty="0">
                        <a:latin typeface="Noto Sans TC" panose="020B0200000000000000" pitchFamily="34" charset="-120"/>
                        <a:ea typeface="Noto Sans TC" panose="020B0200000000000000" pitchFamily="34" charset="-120"/>
                      </a:endParaRPr>
                    </a:p>
                    <a:p>
                      <a:endParaRPr lang="zh-TW" altLang="en-US" sz="1600" dirty="0">
                        <a:latin typeface="Noto Sans TC" panose="020B0200000000000000" pitchFamily="34" charset="-120"/>
                        <a:ea typeface="Noto Sans TC" panose="020B0200000000000000" pitchFamily="34" charset="-120"/>
                      </a:endParaRPr>
                    </a:p>
                  </a:txBody>
                  <a:tcPr/>
                </a:tc>
                <a:tc>
                  <a:txBody>
                    <a:bodyPr/>
                    <a:lstStyle/>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17</a:t>
                      </a:r>
                      <a:r>
                        <a:rPr lang="zh-TW" altLang="en-US" sz="1600" b="1" dirty="0">
                          <a:latin typeface="Noto Sans TC" panose="020B0200000000000000" pitchFamily="34" charset="-120"/>
                          <a:ea typeface="Noto Sans TC" panose="020B0200000000000000" pitchFamily="34" charset="-120"/>
                        </a:rPr>
                        <a:t>條</a:t>
                      </a:r>
                      <a:r>
                        <a:rPr lang="en-US" altLang="zh-TW" sz="1600" dirty="0">
                          <a:latin typeface="Noto Sans TC" panose="020B0200000000000000" pitchFamily="34" charset="-120"/>
                          <a:ea typeface="Noto Sans TC" panose="020B0200000000000000" pitchFamily="34" charset="-120"/>
                        </a:rPr>
                        <a:t>CEDAW</a:t>
                      </a:r>
                      <a:r>
                        <a:rPr lang="zh-TW" altLang="en-US" sz="1600" dirty="0" smtClean="0">
                          <a:latin typeface="Noto Sans TC" panose="020B0200000000000000" pitchFamily="34" charset="-120"/>
                          <a:ea typeface="Noto Sans TC" panose="020B0200000000000000" pitchFamily="34" charset="-120"/>
                        </a:rPr>
                        <a:t>委</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員</a:t>
                      </a:r>
                      <a:r>
                        <a:rPr lang="zh-TW" altLang="en-US" sz="1600" dirty="0">
                          <a:latin typeface="Noto Sans TC" panose="020B0200000000000000" pitchFamily="34" charset="-120"/>
                          <a:ea typeface="Noto Sans TC" panose="020B0200000000000000" pitchFamily="34" charset="-120"/>
                        </a:rPr>
                        <a:t>會</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18</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國家報告</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19</a:t>
                      </a:r>
                      <a:r>
                        <a:rPr lang="zh-TW" altLang="en-US" sz="1600" b="1" dirty="0">
                          <a:latin typeface="Noto Sans TC" panose="020B0200000000000000" pitchFamily="34" charset="-120"/>
                          <a:ea typeface="Noto Sans TC" panose="020B0200000000000000" pitchFamily="34" charset="-120"/>
                        </a:rPr>
                        <a:t>條</a:t>
                      </a:r>
                      <a:r>
                        <a:rPr lang="zh-TW" altLang="en-US" sz="1600" b="0" i="0" u="none" strike="noStrike" kern="1200" baseline="0" dirty="0">
                          <a:solidFill>
                            <a:schemeClr val="dk1"/>
                          </a:solidFill>
                          <a:latin typeface="Noto Sans TC" panose="020B0200000000000000" pitchFamily="34" charset="-120"/>
                          <a:ea typeface="Noto Sans TC" panose="020B0200000000000000" pitchFamily="34" charset="-120"/>
                          <a:cs typeface="+mn-cs"/>
                        </a:rPr>
                        <a:t>議事規則</a:t>
                      </a:r>
                      <a:endParaRPr lang="en-US" altLang="zh-TW" sz="1600" b="0" i="0" u="none" strike="noStrike" kern="1200" baseline="0" dirty="0">
                        <a:solidFill>
                          <a:schemeClr val="dk1"/>
                        </a:solidFill>
                        <a:latin typeface="Noto Sans TC" panose="020B0200000000000000" pitchFamily="34" charset="-120"/>
                        <a:ea typeface="Noto Sans TC" panose="020B0200000000000000" pitchFamily="34" charset="-120"/>
                        <a:cs typeface="+mn-cs"/>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20</a:t>
                      </a:r>
                      <a:r>
                        <a:rPr lang="zh-TW" altLang="en-US" sz="1600" b="1" dirty="0">
                          <a:latin typeface="Noto Sans TC" panose="020B0200000000000000" pitchFamily="34" charset="-120"/>
                          <a:ea typeface="Noto Sans TC" panose="020B0200000000000000" pitchFamily="34" charset="-120"/>
                        </a:rPr>
                        <a:t>條</a:t>
                      </a:r>
                      <a:r>
                        <a:rPr lang="zh-TW" altLang="en-US" sz="1600" b="0" i="0" u="none" strike="noStrike" kern="1200" baseline="0" dirty="0">
                          <a:solidFill>
                            <a:schemeClr val="dk1"/>
                          </a:solidFill>
                          <a:latin typeface="Noto Sans TC" panose="020B0200000000000000" pitchFamily="34" charset="-120"/>
                          <a:ea typeface="Noto Sans TC" panose="020B0200000000000000" pitchFamily="34" charset="-120"/>
                          <a:cs typeface="+mn-cs"/>
                        </a:rPr>
                        <a:t>委員會</a:t>
                      </a:r>
                      <a:r>
                        <a:rPr lang="zh-TW" altLang="en-US" sz="1600" b="0" i="0" u="none" strike="noStrike" kern="1200" baseline="0" dirty="0" smtClean="0">
                          <a:solidFill>
                            <a:schemeClr val="dk1"/>
                          </a:solidFill>
                          <a:latin typeface="Noto Sans TC" panose="020B0200000000000000" pitchFamily="34" charset="-120"/>
                          <a:ea typeface="Noto Sans TC" panose="020B0200000000000000" pitchFamily="34" charset="-120"/>
                          <a:cs typeface="+mn-cs"/>
                        </a:rPr>
                        <a:t>會</a:t>
                      </a:r>
                      <a:endParaRPr lang="en-US" altLang="zh-TW" sz="1600" b="0" i="0" u="none" strike="noStrike" kern="1200" baseline="0" dirty="0" smtClean="0">
                        <a:solidFill>
                          <a:schemeClr val="dk1"/>
                        </a:solidFill>
                        <a:latin typeface="Noto Sans TC" panose="020B0200000000000000" pitchFamily="34" charset="-120"/>
                        <a:ea typeface="Noto Sans TC" panose="020B0200000000000000" pitchFamily="34" charset="-120"/>
                        <a:cs typeface="+mn-cs"/>
                      </a:endParaRPr>
                    </a:p>
                    <a:p>
                      <a:r>
                        <a:rPr lang="zh-TW" altLang="en-US" sz="1600" b="0" i="0" u="none" strike="noStrike" kern="1200" baseline="0" dirty="0" smtClean="0">
                          <a:solidFill>
                            <a:schemeClr val="dk1"/>
                          </a:solidFill>
                          <a:latin typeface="Noto Sans TC" panose="020B0200000000000000" pitchFamily="34" charset="-120"/>
                          <a:ea typeface="Noto Sans TC" panose="020B0200000000000000" pitchFamily="34" charset="-120"/>
                          <a:cs typeface="+mn-cs"/>
                        </a:rPr>
                        <a:t>議</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21</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委員</a:t>
                      </a:r>
                      <a:r>
                        <a:rPr lang="zh-TW" altLang="en-US" sz="1600" dirty="0" smtClean="0">
                          <a:latin typeface="Noto Sans TC" panose="020B0200000000000000" pitchFamily="34" charset="-120"/>
                          <a:ea typeface="Noto Sans TC" panose="020B0200000000000000" pitchFamily="34" charset="-120"/>
                        </a:rPr>
                        <a:t>會報</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告</a:t>
                      </a:r>
                      <a:endParaRPr lang="en-US" altLang="zh-TW"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22</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專門</a:t>
                      </a:r>
                      <a:r>
                        <a:rPr lang="zh-TW" altLang="en-US" sz="1600" dirty="0" smtClean="0">
                          <a:latin typeface="Noto Sans TC" panose="020B0200000000000000" pitchFamily="34" charset="-120"/>
                          <a:ea typeface="Noto Sans TC" panose="020B0200000000000000" pitchFamily="34" charset="-120"/>
                        </a:rPr>
                        <a:t>機構</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的</a:t>
                      </a:r>
                      <a:r>
                        <a:rPr lang="zh-TW" altLang="en-US" sz="1600" dirty="0">
                          <a:latin typeface="Noto Sans TC" panose="020B0200000000000000" pitchFamily="34" charset="-120"/>
                          <a:ea typeface="Noto Sans TC" panose="020B0200000000000000" pitchFamily="34" charset="-120"/>
                        </a:rPr>
                        <a:t>作用</a:t>
                      </a:r>
                      <a:endParaRPr lang="en-US" altLang="zh-TW" sz="1600" dirty="0">
                        <a:latin typeface="Noto Sans TC" panose="020B0200000000000000" pitchFamily="34" charset="-120"/>
                        <a:ea typeface="Noto Sans TC" panose="020B0200000000000000" pitchFamily="34" charset="-120"/>
                      </a:endParaRPr>
                    </a:p>
                    <a:p>
                      <a:endParaRPr lang="zh-TW" altLang="en-US" sz="1600" dirty="0">
                        <a:latin typeface="Noto Sans TC" panose="020B0200000000000000" pitchFamily="34" charset="-120"/>
                        <a:ea typeface="Noto Sans TC" panose="020B0200000000000000" pitchFamily="34" charset="-120"/>
                      </a:endParaRPr>
                    </a:p>
                  </a:txBody>
                  <a:tcPr/>
                </a:tc>
                <a:tc>
                  <a:txBody>
                    <a:bodyPr/>
                    <a:lstStyle/>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23</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對其他</a:t>
                      </a:r>
                      <a:r>
                        <a:rPr lang="zh-TW" altLang="en-US" sz="1600" dirty="0" smtClean="0">
                          <a:latin typeface="Noto Sans TC" panose="020B0200000000000000" pitchFamily="34" charset="-120"/>
                          <a:ea typeface="Noto Sans TC" panose="020B0200000000000000" pitchFamily="34" charset="-120"/>
                        </a:rPr>
                        <a:t>條</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約</a:t>
                      </a:r>
                      <a:r>
                        <a:rPr lang="zh-TW" altLang="en-US" sz="1600" dirty="0">
                          <a:latin typeface="Noto Sans TC" panose="020B0200000000000000" pitchFamily="34" charset="-120"/>
                          <a:ea typeface="Noto Sans TC" panose="020B0200000000000000" pitchFamily="34" charset="-120"/>
                        </a:rPr>
                        <a:t>的影響</a:t>
                      </a: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24</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締約國</a:t>
                      </a:r>
                      <a:r>
                        <a:rPr lang="zh-TW" altLang="en-US" sz="1600" dirty="0" smtClean="0">
                          <a:latin typeface="Noto Sans TC" panose="020B0200000000000000" pitchFamily="34" charset="-120"/>
                          <a:ea typeface="Noto Sans TC" panose="020B0200000000000000" pitchFamily="34" charset="-120"/>
                        </a:rPr>
                        <a:t>承</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諾</a:t>
                      </a:r>
                      <a:endParaRPr lang="zh-TW" altLang="en-US" sz="1600" dirty="0">
                        <a:latin typeface="Noto Sans TC" panose="020B0200000000000000" pitchFamily="34" charset="-120"/>
                        <a:ea typeface="Noto Sans TC" panose="020B0200000000000000" pitchFamily="34" charset="-120"/>
                      </a:endParaRPr>
                    </a:p>
                    <a:p>
                      <a:r>
                        <a:rPr lang="zh-TW" altLang="en-US" sz="1600" b="1" dirty="0">
                          <a:latin typeface="Noto Sans TC" panose="020B0200000000000000" pitchFamily="34" charset="-120"/>
                          <a:ea typeface="Noto Sans TC" panose="020B0200000000000000" pitchFamily="34" charset="-120"/>
                        </a:rPr>
                        <a:t>第</a:t>
                      </a:r>
                      <a:r>
                        <a:rPr lang="en-US" altLang="zh-TW" sz="1600" b="1" dirty="0">
                          <a:latin typeface="Noto Sans TC" panose="020B0200000000000000" pitchFamily="34" charset="-120"/>
                          <a:ea typeface="Noto Sans TC" panose="020B0200000000000000" pitchFamily="34" charset="-120"/>
                        </a:rPr>
                        <a:t>25-30</a:t>
                      </a:r>
                      <a:r>
                        <a:rPr lang="zh-TW" altLang="en-US" sz="1600" b="1" dirty="0">
                          <a:latin typeface="Noto Sans TC" panose="020B0200000000000000" pitchFamily="34" charset="-120"/>
                          <a:ea typeface="Noto Sans TC" panose="020B0200000000000000" pitchFamily="34" charset="-120"/>
                        </a:rPr>
                        <a:t>條</a:t>
                      </a:r>
                      <a:r>
                        <a:rPr lang="zh-TW" altLang="en-US" sz="1600" dirty="0">
                          <a:latin typeface="Noto Sans TC" panose="020B0200000000000000" pitchFamily="34" charset="-120"/>
                          <a:ea typeface="Noto Sans TC" panose="020B0200000000000000" pitchFamily="34" charset="-120"/>
                        </a:rPr>
                        <a:t>本</a:t>
                      </a:r>
                      <a:r>
                        <a:rPr lang="zh-TW" altLang="en-US" sz="1600" dirty="0" smtClean="0">
                          <a:latin typeface="Noto Sans TC" panose="020B0200000000000000" pitchFamily="34" charset="-120"/>
                          <a:ea typeface="Noto Sans TC" panose="020B0200000000000000" pitchFamily="34" charset="-120"/>
                        </a:rPr>
                        <a:t>公約</a:t>
                      </a:r>
                      <a:endParaRPr lang="en-US" altLang="zh-TW" sz="1600" dirty="0" smtClean="0">
                        <a:latin typeface="Noto Sans TC" panose="020B0200000000000000" pitchFamily="34" charset="-120"/>
                        <a:ea typeface="Noto Sans TC" panose="020B0200000000000000" pitchFamily="34" charset="-120"/>
                      </a:endParaRPr>
                    </a:p>
                    <a:p>
                      <a:r>
                        <a:rPr lang="zh-TW" altLang="en-US" sz="1600" dirty="0" smtClean="0">
                          <a:latin typeface="Noto Sans TC" panose="020B0200000000000000" pitchFamily="34" charset="-120"/>
                          <a:ea typeface="Noto Sans TC" panose="020B0200000000000000" pitchFamily="34" charset="-120"/>
                        </a:rPr>
                        <a:t>的</a:t>
                      </a:r>
                      <a:r>
                        <a:rPr lang="zh-TW" altLang="en-US" sz="1600" dirty="0">
                          <a:latin typeface="Noto Sans TC" panose="020B0200000000000000" pitchFamily="34" charset="-120"/>
                          <a:ea typeface="Noto Sans TC" panose="020B0200000000000000" pitchFamily="34" charset="-120"/>
                        </a:rPr>
                        <a:t>相關行政</a:t>
                      </a:r>
                    </a:p>
                    <a:p>
                      <a:endParaRPr lang="zh-TW" altLang="en-US" sz="1600" dirty="0">
                        <a:latin typeface="Noto Sans TC" panose="020B0200000000000000" pitchFamily="34" charset="-120"/>
                        <a:ea typeface="Noto Sans TC" panose="020B0200000000000000" pitchFamily="34" charset="-120"/>
                      </a:endParaRPr>
                    </a:p>
                  </a:txBody>
                  <a:tcPr/>
                </a:tc>
                <a:extLst>
                  <a:ext uri="{0D108BD9-81ED-4DB2-BD59-A6C34878D82A}">
                    <a16:rowId xmlns:a16="http://schemas.microsoft.com/office/drawing/2014/main" xmlns="" val="3687936788"/>
                  </a:ext>
                </a:extLst>
              </a:tr>
            </a:tbl>
          </a:graphicData>
        </a:graphic>
      </p:graphicFrame>
      <p:sp>
        <p:nvSpPr>
          <p:cNvPr id="8" name="文字方塊 7"/>
          <p:cNvSpPr txBox="1"/>
          <p:nvPr/>
        </p:nvSpPr>
        <p:spPr>
          <a:xfrm>
            <a:off x="1189318" y="1501233"/>
            <a:ext cx="10255194" cy="877163"/>
          </a:xfrm>
          <a:prstGeom prst="rect">
            <a:avLst/>
          </a:prstGeom>
          <a:noFill/>
        </p:spPr>
        <p:txBody>
          <a:bodyPr wrap="square" rtlCol="0">
            <a:spAutoFit/>
          </a:bodyPr>
          <a:lstStyle/>
          <a:p>
            <a:pPr>
              <a:lnSpc>
                <a:spcPct val="150000"/>
              </a:lnSpc>
            </a:pPr>
            <a:r>
              <a:rPr lang="zh-TW" altLang="en-US" dirty="0" smtClean="0"/>
              <a:t>       </a:t>
            </a:r>
            <a:r>
              <a:rPr lang="en-US" altLang="zh-TW" dirty="0" smtClean="0">
                <a:latin typeface="Noto Sans TC" panose="020B0200000000000000" pitchFamily="34" charset="-120"/>
                <a:ea typeface="Noto Sans TC" panose="020B0200000000000000" pitchFamily="34" charset="-120"/>
              </a:rPr>
              <a:t>CEDAW</a:t>
            </a:r>
            <a:r>
              <a:rPr lang="zh-TW" altLang="en-US" dirty="0">
                <a:latin typeface="Noto Sans TC" panose="020B0200000000000000" pitchFamily="34" charset="-120"/>
                <a:ea typeface="Noto Sans TC" panose="020B0200000000000000" pitchFamily="34" charset="-120"/>
              </a:rPr>
              <a:t>內容詳列各項性別平等權利，包含參與政治及公共事務權、參與國際組織權、國籍權、教育權、就業權、農村婦女權、健康權、社會及經濟權、法律權、婚姻及家庭</a:t>
            </a:r>
            <a:r>
              <a:rPr lang="zh-TW" altLang="en-US" dirty="0" smtClean="0">
                <a:latin typeface="Noto Sans TC" panose="020B0200000000000000" pitchFamily="34" charset="-120"/>
                <a:ea typeface="Noto Sans TC" panose="020B0200000000000000" pitchFamily="34" charset="-120"/>
              </a:rPr>
              <a:t>權</a:t>
            </a:r>
            <a:r>
              <a:rPr lang="en-US" altLang="zh-TW" dirty="0" smtClean="0">
                <a:latin typeface="Noto Sans TC" panose="020B0200000000000000" pitchFamily="34" charset="-120"/>
                <a:ea typeface="Noto Sans TC" panose="020B0200000000000000" pitchFamily="34" charset="-120"/>
              </a:rPr>
              <a:t>…</a:t>
            </a:r>
            <a:r>
              <a:rPr lang="zh-TW" altLang="en-US" dirty="0" smtClean="0">
                <a:latin typeface="Noto Sans TC" panose="020B0200000000000000" pitchFamily="34" charset="-120"/>
                <a:ea typeface="Noto Sans TC" panose="020B0200000000000000" pitchFamily="34" charset="-120"/>
              </a:rPr>
              <a:t>等</a:t>
            </a:r>
            <a:r>
              <a:rPr lang="zh-TW" altLang="en-US" dirty="0">
                <a:latin typeface="Noto Sans TC" panose="020B0200000000000000" pitchFamily="34" charset="-120"/>
                <a:ea typeface="Noto Sans TC" panose="020B0200000000000000" pitchFamily="34" charset="-120"/>
              </a:rPr>
              <a:t>。</a:t>
            </a:r>
          </a:p>
        </p:txBody>
      </p:sp>
    </p:spTree>
    <p:extLst>
      <p:ext uri="{BB962C8B-B14F-4D97-AF65-F5344CB8AC3E}">
        <p14:creationId xmlns:p14="http://schemas.microsoft.com/office/powerpoint/2010/main" val="4274023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6600" dirty="0"/>
              <a:t>三、</a:t>
            </a:r>
            <a:r>
              <a:rPr lang="en-US" altLang="zh-TW" sz="6600" dirty="0"/>
              <a:t>CEDAW</a:t>
            </a:r>
            <a:r>
              <a:rPr lang="zh-TW" altLang="en-US" sz="6600" dirty="0"/>
              <a:t>三核心概念 </a:t>
            </a:r>
            <a:r>
              <a:rPr lang="en-US" altLang="zh-TW" sz="6600" dirty="0" smtClean="0"/>
              <a:t/>
            </a:r>
            <a:br>
              <a:rPr lang="en-US" altLang="zh-TW" sz="6600" dirty="0" smtClean="0"/>
            </a:br>
            <a:r>
              <a:rPr lang="en-US" altLang="zh-TW" sz="3600" dirty="0" smtClean="0"/>
              <a:t>(</a:t>
            </a:r>
            <a:r>
              <a:rPr lang="zh-TW" altLang="en-US" sz="3600" dirty="0"/>
              <a:t>禁止歧視、實質平等、國家義務</a:t>
            </a:r>
            <a:r>
              <a:rPr lang="en-US" altLang="zh-TW" sz="3600" dirty="0"/>
              <a:t>)</a:t>
            </a:r>
          </a:p>
        </p:txBody>
      </p:sp>
    </p:spTree>
    <p:extLst>
      <p:ext uri="{BB962C8B-B14F-4D97-AF65-F5344CB8AC3E}">
        <p14:creationId xmlns:p14="http://schemas.microsoft.com/office/powerpoint/2010/main" val="3762508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5"/>
          <p:cNvSpPr>
            <a:spLocks noGrp="1"/>
          </p:cNvSpPr>
          <p:nvPr>
            <p:ph type="title"/>
          </p:nvPr>
        </p:nvSpPr>
        <p:spPr>
          <a:xfrm>
            <a:off x="838200" y="365125"/>
            <a:ext cx="10515600" cy="1325563"/>
          </a:xfrm>
        </p:spPr>
        <p:txBody>
          <a:bodyPr/>
          <a:lstStyle/>
          <a:p>
            <a:r>
              <a:rPr lang="zh-TW" altLang="en-US" dirty="0"/>
              <a:t>三、</a:t>
            </a:r>
            <a:r>
              <a:rPr lang="en-US" altLang="zh-TW" dirty="0"/>
              <a:t>CEDAW</a:t>
            </a:r>
            <a:r>
              <a:rPr lang="zh-TW" altLang="en-US" dirty="0"/>
              <a:t>三核心概念 </a:t>
            </a:r>
            <a:r>
              <a:rPr lang="en-US" altLang="zh-TW" sz="2000" dirty="0" smtClean="0">
                <a:solidFill>
                  <a:srgbClr val="FF0000"/>
                </a:solidFill>
              </a:rPr>
              <a:t>(</a:t>
            </a:r>
            <a:r>
              <a:rPr lang="zh-TW" altLang="en-US" sz="2000" dirty="0">
                <a:solidFill>
                  <a:srgbClr val="FF0000"/>
                </a:solidFill>
              </a:rPr>
              <a:t>禁止歧視、實質平等、國家義務</a:t>
            </a:r>
            <a:r>
              <a:rPr lang="en-US" altLang="zh-TW" sz="2000" dirty="0">
                <a:solidFill>
                  <a:srgbClr val="FF0000"/>
                </a:solidFill>
              </a:rPr>
              <a:t>)</a:t>
            </a:r>
          </a:p>
        </p:txBody>
      </p:sp>
      <p:sp>
        <p:nvSpPr>
          <p:cNvPr id="11" name="內容版面配置區 2"/>
          <p:cNvSpPr txBox="1">
            <a:spLocks/>
          </p:cNvSpPr>
          <p:nvPr/>
        </p:nvSpPr>
        <p:spPr>
          <a:xfrm>
            <a:off x="516260" y="1439922"/>
            <a:ext cx="3248546" cy="4834754"/>
          </a:xfrm>
          <a:prstGeom prst="rect">
            <a:avLst/>
          </a:prstGeom>
          <a:solidFill>
            <a:srgbClr val="0369A3">
              <a:lumMod val="20000"/>
              <a:lumOff val="80000"/>
            </a:srgbClr>
          </a:solidFill>
          <a:ln w="38100">
            <a:noFill/>
          </a:ln>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zh-TW"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zh-TW"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rPr>
              <a:t>禁止歧視</a:t>
            </a:r>
            <a:endParaRPr kumimoji="0" lang="en-US" altLang="zh-TW"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defTabSz="914400" rtl="0" eaLnBrk="1" fontAlgn="auto" latinLnBrk="0" hangingPunct="1">
              <a:lnSpc>
                <a:spcPct val="90000"/>
              </a:lnSpc>
              <a:spcBef>
                <a:spcPct val="0"/>
              </a:spcBef>
              <a:spcAft>
                <a:spcPts val="0"/>
              </a:spcAft>
              <a:buClrTx/>
              <a:buSzTx/>
              <a:buFontTx/>
              <a:buNone/>
              <a:tabLst/>
              <a:defRPr/>
            </a:pPr>
            <a:endParaRPr kumimoji="0" lang="zh-TW" altLang="zh-TW" sz="24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1.</a:t>
            </a:r>
            <a:r>
              <a:rPr kumimoji="0" lang="zh-TW" altLang="en-US"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包含</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有意的歧視與無意的歧</a:t>
            </a:r>
            <a:endPar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defTabSz="914400" rtl="0" eaLnBrk="1" fontAlgn="auto" latinLnBrk="0" hangingPunct="1">
              <a:lnSpc>
                <a:spcPct val="90000"/>
              </a:lnSpc>
              <a:spcBef>
                <a:spcPct val="0"/>
              </a:spcBef>
              <a:spcAft>
                <a:spcPts val="0"/>
              </a:spcAft>
              <a:buClrTx/>
              <a:buSzTx/>
              <a:buFontTx/>
              <a:buNone/>
              <a:tabLst/>
              <a:defRPr/>
            </a:pPr>
            <a:r>
              <a:rPr lang="zh-TW" altLang="en-US" sz="1800" dirty="0">
                <a:solidFill>
                  <a:srgbClr val="000000"/>
                </a:solidFill>
                <a:latin typeface="Noto Sans TC" panose="020B0200000000000000" pitchFamily="34" charset="-120"/>
                <a:ea typeface="Noto Sans TC" panose="020B0200000000000000" pitchFamily="34" charset="-120"/>
                <a:cs typeface="DejaVu Sans"/>
              </a:rPr>
              <a:t> </a:t>
            </a:r>
            <a:r>
              <a:rPr lang="zh-TW" altLang="en-US" sz="1800" dirty="0" smtClean="0">
                <a:solidFill>
                  <a:srgbClr val="000000"/>
                </a:solidFill>
                <a:latin typeface="Noto Sans TC" panose="020B0200000000000000" pitchFamily="34" charset="-120"/>
                <a:ea typeface="Noto Sans TC" panose="020B0200000000000000" pitchFamily="34" charset="-120"/>
                <a:cs typeface="DejaVu Sans"/>
              </a:rPr>
              <a:t>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視</a:t>
            </a:r>
            <a:r>
              <a:rPr kumimoji="0" lang="zh-TW" altLang="en-US"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a:t>
            </a:r>
            <a:endPar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2.</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法律上之歧視與實際上之歧</a:t>
            </a:r>
            <a:endPar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defTabSz="914400" rtl="0" eaLnBrk="1" fontAlgn="auto" latinLnBrk="0" hangingPunct="1">
              <a:lnSpc>
                <a:spcPct val="90000"/>
              </a:lnSpc>
              <a:spcBef>
                <a:spcPct val="0"/>
              </a:spcBef>
              <a:spcAft>
                <a:spcPts val="0"/>
              </a:spcAft>
              <a:buClrTx/>
              <a:buSzTx/>
              <a:buFontTx/>
              <a:buNone/>
              <a:tabLst/>
              <a:defRPr/>
            </a:pPr>
            <a:r>
              <a:rPr lang="zh-TW" altLang="en-US" sz="1800" dirty="0">
                <a:solidFill>
                  <a:srgbClr val="000000"/>
                </a:solidFill>
                <a:latin typeface="Noto Sans TC" panose="020B0200000000000000" pitchFamily="34" charset="-120"/>
                <a:ea typeface="Noto Sans TC" panose="020B0200000000000000" pitchFamily="34" charset="-120"/>
                <a:cs typeface="DejaVu Sans"/>
              </a:rPr>
              <a:t> </a:t>
            </a:r>
            <a:r>
              <a:rPr lang="zh-TW" altLang="en-US" sz="1800" dirty="0" smtClean="0">
                <a:solidFill>
                  <a:srgbClr val="000000"/>
                </a:solidFill>
                <a:latin typeface="Noto Sans TC" panose="020B0200000000000000" pitchFamily="34" charset="-120"/>
                <a:ea typeface="Noto Sans TC" panose="020B0200000000000000" pitchFamily="34" charset="-120"/>
                <a:cs typeface="DejaVu Sans"/>
              </a:rPr>
              <a:t>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視</a:t>
            </a:r>
            <a:r>
              <a:rPr kumimoji="0" lang="zh-TW" altLang="en-US"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a:t>
            </a:r>
            <a:endPar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3.</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政府行為和私人行為</a:t>
            </a: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非政府</a:t>
            </a:r>
            <a:endPar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defTabSz="914400" rtl="0" eaLnBrk="1" fontAlgn="auto" latinLnBrk="0" hangingPunct="1">
              <a:lnSpc>
                <a:spcPct val="90000"/>
              </a:lnSpc>
              <a:spcBef>
                <a:spcPct val="0"/>
              </a:spcBef>
              <a:spcAft>
                <a:spcPts val="0"/>
              </a:spcAft>
              <a:buClrTx/>
              <a:buSzTx/>
              <a:buFontTx/>
              <a:buNone/>
              <a:tabLst/>
              <a:defRPr/>
            </a:pPr>
            <a:r>
              <a:rPr kumimoji="0" lang="zh-TW" altLang="en-US"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組織、機構、個人、企業等</a:t>
            </a: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a:t>
            </a:r>
            <a:r>
              <a:rPr kumimoji="0" lang="zh-TW" altLang="en-US"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a:t>
            </a:r>
            <a:endPar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Arial"/>
              <a:ea typeface="DejaVu Sans"/>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Arial"/>
              <a:ea typeface="DejaVu Sans"/>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Arial"/>
              <a:ea typeface="DejaVu Sans"/>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TW" altLang="zh-TW" sz="2000" b="0" i="0" u="none" strike="noStrike" kern="1200" cap="none" spc="0" normalizeH="0" baseline="0" noProof="0" dirty="0">
              <a:ln>
                <a:noFill/>
              </a:ln>
              <a:solidFill>
                <a:srgbClr val="000000"/>
              </a:solidFill>
              <a:effectLst/>
              <a:uLnTx/>
              <a:uFillTx/>
              <a:latin typeface="Arial"/>
              <a:cs typeface="DejaVu Sans"/>
            </a:endParaRPr>
          </a:p>
        </p:txBody>
      </p:sp>
      <p:sp>
        <p:nvSpPr>
          <p:cNvPr id="12" name="內容版面配置區 2"/>
          <p:cNvSpPr txBox="1">
            <a:spLocks/>
          </p:cNvSpPr>
          <p:nvPr/>
        </p:nvSpPr>
        <p:spPr>
          <a:xfrm>
            <a:off x="3846786" y="1439922"/>
            <a:ext cx="4496326" cy="4834754"/>
          </a:xfrm>
          <a:prstGeom prst="rect">
            <a:avLst/>
          </a:prstGeom>
          <a:solidFill>
            <a:srgbClr val="C9211E">
              <a:lumMod val="20000"/>
              <a:lumOff val="80000"/>
            </a:srgbClr>
          </a:solidFill>
          <a:ln w="1260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zh-TW"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zh-TW" sz="28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rPr>
              <a:t>實質平等</a:t>
            </a:r>
            <a:endParaRPr kumimoji="0" lang="en-US" altLang="zh-TW" sz="28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TW" altLang="zh-TW" sz="2800" b="0"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男女平等易流於形式平等或保護主義平等，應加以辨識。必要時需運用矯正式平等以達成實質平等。</a:t>
            </a:r>
            <a:endPar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R="0" lvl="0" algn="l" defTabSz="914400" rtl="0" eaLnBrk="1" fontAlgn="auto" latinLnBrk="0" hangingPunct="1">
              <a:lnSpc>
                <a:spcPct val="90000"/>
              </a:lnSpc>
              <a:spcBef>
                <a:spcPct val="0"/>
              </a:spcBef>
              <a:spcAft>
                <a:spcPts val="0"/>
              </a:spcAft>
              <a:buClr>
                <a:srgbClr val="FF7145"/>
              </a:buClr>
              <a:buSzTx/>
              <a:tabLst/>
              <a:defRPr/>
            </a:pPr>
            <a:endParaRPr kumimoji="0" lang="zh-TW" altLang="zh-TW" sz="24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342900" marR="0" lvl="0" indent="-342900" algn="l" defTabSz="914400" rtl="0" eaLnBrk="1" fontAlgn="auto" latinLnBrk="0" hangingPunct="1">
              <a:lnSpc>
                <a:spcPct val="90000"/>
              </a:lnSpc>
              <a:spcBef>
                <a:spcPct val="0"/>
              </a:spcBef>
              <a:spcAft>
                <a:spcPts val="0"/>
              </a:spcAft>
              <a:buClr>
                <a:srgbClr val="FF7145"/>
              </a:buClr>
              <a:buSzTx/>
              <a:buFont typeface="Wingdings" panose="05000000000000000000" pitchFamily="2" charset="2"/>
              <a:buChar char="u"/>
              <a:tabLst/>
              <a:defRPr/>
            </a:pPr>
            <a:r>
              <a:rPr kumimoji="0" lang="zh-TW" altLang="zh-TW" sz="2400" b="1"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從「形式平等」到「實質平等」</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「形式平等」通常被界定為「齊頭式的平等」，不問對象或事實差異，法律一視同仁，均為相同處置。</a:t>
            </a:r>
            <a:r>
              <a:rPr kumimoji="0" lang="zh-TW" altLang="zh-TW" sz="1800" b="0" i="0" u="sng"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法律改了，習俗觀念也要跟著改</a:t>
            </a:r>
            <a:r>
              <a:rPr kumimoji="0" lang="en-US" altLang="zh-TW" sz="1800" b="0" i="0" u="sng"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a:t>
            </a:r>
            <a:r>
              <a:rPr kumimoji="0" lang="zh-TW" altLang="zh-TW" sz="1800" b="0" i="0" u="sng"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例</a:t>
            </a:r>
            <a:r>
              <a:rPr kumimoji="0" lang="en-US" altLang="zh-TW" sz="1800" b="0" i="0" u="sng"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a:t>
            </a:r>
            <a:r>
              <a:rPr kumimoji="0" lang="zh-TW" altLang="zh-TW" sz="1800" b="0" i="0" u="sng"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財產繼承</a:t>
            </a:r>
            <a:r>
              <a:rPr kumimoji="0" lang="en-US" altLang="zh-TW" sz="1800" b="0" i="0" u="sng"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a:t>
            </a:r>
            <a:endParaRPr lang="zh-TW" altLang="zh-TW" sz="2400" b="1" dirty="0" smtClean="0">
              <a:solidFill>
                <a:srgbClr val="000000"/>
              </a:solidFill>
              <a:latin typeface="Noto Sans TC" panose="020B0200000000000000" pitchFamily="34" charset="-120"/>
              <a:ea typeface="Noto Sans TC" panose="020B0200000000000000" pitchFamily="34" charset="-120"/>
              <a:cs typeface="DejaVu Sans"/>
            </a:endParaRPr>
          </a:p>
          <a:p>
            <a:pPr marR="0" lvl="0" algn="l" defTabSz="914400" rtl="0" eaLnBrk="1" fontAlgn="auto" latinLnBrk="0" hangingPunct="1">
              <a:lnSpc>
                <a:spcPct val="90000"/>
              </a:lnSpc>
              <a:spcBef>
                <a:spcPct val="0"/>
              </a:spcBef>
              <a:spcAft>
                <a:spcPts val="0"/>
              </a:spcAft>
              <a:buClr>
                <a:srgbClr val="FF7145"/>
              </a:buClr>
              <a:buSzTx/>
              <a:tabLst/>
              <a:defRPr/>
            </a:pPr>
            <a:endParaRPr lang="zh-TW" altLang="zh-TW" sz="2400" b="1" dirty="0" smtClean="0">
              <a:solidFill>
                <a:srgbClr val="000000"/>
              </a:solidFill>
              <a:latin typeface="Noto Sans TC" panose="020B0200000000000000" pitchFamily="34" charset="-120"/>
              <a:ea typeface="Noto Sans TC" panose="020B0200000000000000" pitchFamily="34" charset="-120"/>
              <a:cs typeface="DejaVu Sans"/>
            </a:endParaRPr>
          </a:p>
          <a:p>
            <a:pPr marL="342900" marR="0" lvl="0" indent="-342900" algn="l" defTabSz="914400" rtl="0" eaLnBrk="1" fontAlgn="auto" latinLnBrk="0" hangingPunct="1">
              <a:lnSpc>
                <a:spcPct val="90000"/>
              </a:lnSpc>
              <a:spcBef>
                <a:spcPct val="0"/>
              </a:spcBef>
              <a:spcAft>
                <a:spcPts val="0"/>
              </a:spcAft>
              <a:buClr>
                <a:srgbClr val="FF7145"/>
              </a:buClr>
              <a:buSzTx/>
              <a:buFont typeface="Wingdings" panose="05000000000000000000" pitchFamily="2" charset="2"/>
              <a:buChar char="u"/>
              <a:tabLst/>
              <a:defRPr/>
            </a:pPr>
            <a:r>
              <a:rPr lang="zh-TW" altLang="zh-TW" sz="2400" b="1" dirty="0" smtClean="0">
                <a:solidFill>
                  <a:srgbClr val="000000"/>
                </a:solidFill>
                <a:latin typeface="Noto Sans TC" panose="020B0200000000000000" pitchFamily="34" charset="-120"/>
                <a:ea typeface="Noto Sans TC" panose="020B0200000000000000" pitchFamily="34" charset="-120"/>
                <a:cs typeface="DejaVu Sans"/>
              </a:rPr>
              <a:t>合理</a:t>
            </a:r>
            <a:r>
              <a:rPr lang="zh-TW" altLang="zh-TW" sz="2400" b="1" dirty="0">
                <a:solidFill>
                  <a:srgbClr val="000000"/>
                </a:solidFill>
                <a:latin typeface="Noto Sans TC" panose="020B0200000000000000" pitchFamily="34" charset="-120"/>
                <a:ea typeface="Noto Sans TC" panose="020B0200000000000000" pitchFamily="34" charset="-120"/>
                <a:cs typeface="DejaVu Sans"/>
              </a:rPr>
              <a:t>的</a:t>
            </a:r>
            <a:r>
              <a:rPr lang="zh-TW" altLang="zh-TW" sz="2400" b="1" dirty="0" smtClean="0">
                <a:solidFill>
                  <a:srgbClr val="000000"/>
                </a:solidFill>
                <a:latin typeface="Noto Sans TC" panose="020B0200000000000000" pitchFamily="34" charset="-120"/>
                <a:ea typeface="Noto Sans TC" panose="020B0200000000000000" pitchFamily="34" charset="-120"/>
                <a:cs typeface="DejaVu Sans"/>
              </a:rPr>
              <a:t>差別待遇</a:t>
            </a:r>
            <a:endParaRPr kumimoji="0" lang="en-US" altLang="zh-TW" sz="2400" b="1"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講求機會均等的概念，也可以因為不同的原因給予差別待遇，例如提供低收入戶、身心障礙補助。</a:t>
            </a:r>
            <a:endParaRPr kumimoji="0" lang="zh-TW" altLang="zh-TW" sz="1800" b="0" i="0" u="none" strike="noStrike" kern="1200" cap="none" spc="0" normalizeH="0" baseline="0" noProof="0" dirty="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p:txBody>
      </p:sp>
      <p:sp>
        <p:nvSpPr>
          <p:cNvPr id="13" name="內容版面配置區 2"/>
          <p:cNvSpPr txBox="1">
            <a:spLocks/>
          </p:cNvSpPr>
          <p:nvPr/>
        </p:nvSpPr>
        <p:spPr>
          <a:xfrm>
            <a:off x="8406875" y="1431674"/>
            <a:ext cx="3322669" cy="4843002"/>
          </a:xfrm>
          <a:prstGeom prst="rect">
            <a:avLst/>
          </a:prstGeom>
          <a:solidFill>
            <a:srgbClr val="C99C00">
              <a:lumMod val="20000"/>
              <a:lumOff val="80000"/>
            </a:srgbClr>
          </a:solidFill>
          <a:ln w="12600">
            <a:noFill/>
          </a:ln>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zh-TW"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zh-TW" sz="24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zh-TW" sz="28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rPr>
              <a:t>國家義務</a:t>
            </a:r>
            <a:endParaRPr kumimoji="0" lang="en-US" altLang="zh-TW" sz="28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TW" altLang="zh-TW" sz="2800" b="1" i="0" u="none"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Noto Sans TC" panose="020B0200000000000000" pitchFamily="34" charset="-120"/>
              <a:ea typeface="Noto Sans TC" panose="020B0200000000000000" pitchFamily="34" charset="-120"/>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國家（政府機關、所有部門）應肩負確保平等和消除歧視的責任</a:t>
            </a:r>
            <a:r>
              <a:rPr kumimoji="0" lang="zh-TW" altLang="en-US"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a:t>
            </a:r>
            <a:endPar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1.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採取一切適當措施，不管是法</a:t>
            </a:r>
            <a:endPar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律，或是任何做法。</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2.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國家都有義務消除對婦女所造</a:t>
            </a:r>
            <a:endPar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成的歧視。</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3.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男女應享有法律上以及實質上</a:t>
            </a:r>
            <a:endPar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zh-TW" altLang="en-US"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    </a:t>
            </a:r>
            <a:r>
              <a:rPr kumimoji="0" lang="zh-TW"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rPr>
              <a:t>的平等。</a:t>
            </a:r>
            <a:endParaRPr kumimoji="0" lang="en-US" altLang="zh-TW" sz="1800" b="0" i="0" u="none" strike="noStrike" kern="1200" cap="none" spc="0" normalizeH="0" baseline="0" noProof="0" dirty="0" smtClean="0">
              <a:ln>
                <a:noFill/>
              </a:ln>
              <a:solidFill>
                <a:srgbClr val="000000"/>
              </a:solidFill>
              <a:effectLst/>
              <a:uLnTx/>
              <a:uFillTx/>
              <a:latin typeface="Noto Sans TC" panose="020B0200000000000000" pitchFamily="34" charset="-120"/>
              <a:ea typeface="Noto Sans TC" panose="020B0200000000000000" pitchFamily="34" charset="-120"/>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Arial"/>
              <a:ea typeface="DejaVu Sans"/>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Arial"/>
              <a:ea typeface="DejaVu Sans"/>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Arial"/>
              <a:ea typeface="DejaVu Sans"/>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altLang="zh-TW" sz="2000" b="0" i="0" u="none" strike="noStrike" kern="1200" cap="none" spc="0" normalizeH="0" baseline="0" noProof="0" dirty="0" smtClean="0">
              <a:ln>
                <a:noFill/>
              </a:ln>
              <a:solidFill>
                <a:srgbClr val="000000"/>
              </a:solidFill>
              <a:effectLst/>
              <a:uLnTx/>
              <a:uFillTx/>
              <a:latin typeface="Arial"/>
              <a:ea typeface="DejaVu Sans"/>
              <a:cs typeface="DejaVu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TW" altLang="en-US" sz="2000" b="0" i="0" u="none" strike="noStrike" kern="1200" cap="none" spc="0" normalizeH="0" baseline="0" noProof="0" dirty="0">
              <a:ln>
                <a:noFill/>
              </a:ln>
              <a:solidFill>
                <a:srgbClr val="000000"/>
              </a:solidFill>
              <a:effectLst/>
              <a:uLnTx/>
              <a:uFillTx/>
              <a:latin typeface="Arial"/>
              <a:cs typeface="DejaVu Sans"/>
            </a:endParaRPr>
          </a:p>
        </p:txBody>
      </p:sp>
    </p:spTree>
    <p:extLst>
      <p:ext uri="{BB962C8B-B14F-4D97-AF65-F5344CB8AC3E}">
        <p14:creationId xmlns:p14="http://schemas.microsoft.com/office/powerpoint/2010/main" val="3128718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6600" dirty="0"/>
              <a:t>四</a:t>
            </a:r>
            <a:r>
              <a:rPr lang="zh-TW" altLang="en-US" sz="6600" dirty="0" smtClean="0"/>
              <a:t>、直接</a:t>
            </a:r>
            <a:r>
              <a:rPr lang="zh-TW" altLang="en-US" sz="6600" dirty="0"/>
              <a:t>、間接、交叉歧視 </a:t>
            </a:r>
          </a:p>
        </p:txBody>
      </p:sp>
    </p:spTree>
    <p:extLst>
      <p:ext uri="{BB962C8B-B14F-4D97-AF65-F5344CB8AC3E}">
        <p14:creationId xmlns:p14="http://schemas.microsoft.com/office/powerpoint/2010/main" val="4046853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南投縣政府">
      <a:dk1>
        <a:srgbClr val="000000"/>
      </a:dk1>
      <a:lt1>
        <a:srgbClr val="FFFFFF"/>
      </a:lt1>
      <a:dk2>
        <a:srgbClr val="44546A"/>
      </a:dk2>
      <a:lt2>
        <a:srgbClr val="E7E6E6"/>
      </a:lt2>
      <a:accent1>
        <a:srgbClr val="307EE1"/>
      </a:accent1>
      <a:accent2>
        <a:srgbClr val="FF7145"/>
      </a:accent2>
      <a:accent3>
        <a:srgbClr val="A5A5A5"/>
      </a:accent3>
      <a:accent4>
        <a:srgbClr val="FFC000"/>
      </a:accent4>
      <a:accent5>
        <a:srgbClr val="307EE1"/>
      </a:accent5>
      <a:accent6>
        <a:srgbClr val="FF7145"/>
      </a:accent6>
      <a:hlink>
        <a:srgbClr val="0080E8"/>
      </a:hlink>
      <a:folHlink>
        <a:srgbClr val="954F9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3529</TotalTime>
  <Words>4156</Words>
  <Application>Microsoft Office PowerPoint</Application>
  <PresentationFormat>寬螢幕</PresentationFormat>
  <Paragraphs>362</Paragraphs>
  <Slides>32</Slides>
  <Notes>0</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32</vt:i4>
      </vt:variant>
    </vt:vector>
  </HeadingPairs>
  <TitlesOfParts>
    <vt:vector size="41" baseType="lpstr">
      <vt:lpstr>Noto Sans TC</vt:lpstr>
      <vt:lpstr>微軟正黑體</vt:lpstr>
      <vt:lpstr>新細明體</vt:lpstr>
      <vt:lpstr>Arial</vt:lpstr>
      <vt:lpstr>Calibri</vt:lpstr>
      <vt:lpstr>DejaVu Sans</vt:lpstr>
      <vt:lpstr>Wingdings</vt:lpstr>
      <vt:lpstr>Office 佈景主題</vt:lpstr>
      <vt:lpstr>Office Theme</vt:lpstr>
      <vt:lpstr> 消除對婦女一切形式歧視公約(CEDAW)案例教材</vt:lpstr>
      <vt:lpstr>PowerPoint 簡報</vt:lpstr>
      <vt:lpstr>一、何謂CEDAW</vt:lpstr>
      <vt:lpstr>一、何謂CEDAW</vt:lpstr>
      <vt:lpstr>二、CEDAW條文</vt:lpstr>
      <vt:lpstr>二、CEDAW條文</vt:lpstr>
      <vt:lpstr>三、CEDAW三核心概念  (禁止歧視、實質平等、國家義務)</vt:lpstr>
      <vt:lpstr>三、CEDAW三核心概念 (禁止歧視、實質平等、國家義務)</vt:lpstr>
      <vt:lpstr>四、直接、間接、交叉歧視 </vt:lpstr>
      <vt:lpstr>四、直接、間接、交叉歧視 </vt:lpstr>
      <vt:lpstr>五、CEDAW一般性建議 1-40號</vt:lpstr>
      <vt:lpstr>五、CEDAW一般性建議 1-40號(1-25)</vt:lpstr>
      <vt:lpstr>五、CEDAW一般性建議 1-40號(26-40)</vt:lpstr>
      <vt:lpstr>六、CEDAW在台灣(歷程)</vt:lpstr>
      <vt:lpstr>六、CEDAW在台灣(歷程)</vt:lpstr>
      <vt:lpstr>七、CEDAW案例分析</vt:lpstr>
      <vt:lpstr>七、CEDAW案例分析(CEDAW與業務)</vt:lpstr>
      <vt:lpstr>七、CEDAW案例分析(CEDAW與業務)</vt:lpstr>
      <vt:lpstr>七、CEDAW案例分析(CEDAW與業務)</vt:lpstr>
      <vt:lpstr>七、CEDAW案例分析(CEDAW與業務)</vt:lpstr>
      <vt:lpstr>七、CEDAW案例分析(CEDAW與業務)</vt:lpstr>
      <vt:lpstr>七、CEDAW案例分析(CEDAW與業務)</vt:lpstr>
      <vt:lpstr>七、CEDAW案例分析(CEDAW與業務)</vt:lpstr>
      <vt:lpstr>七、CEDAW案例分析(CEDAW與業務)</vt:lpstr>
      <vt:lpstr>七、CEDAW案例分析(CEDAW與業務)</vt:lpstr>
      <vt:lpstr>七、CEDAW案例分析(CEDAW與業務)</vt:lpstr>
      <vt:lpstr>七、CEDAW案例分析(CEDAW與業務)</vt:lpstr>
      <vt:lpstr>七、CEDAW案例分析(CEDAW與業務)</vt:lpstr>
      <vt:lpstr>七、CEDAW案例分析(CEDAW與業務)</vt:lpstr>
      <vt:lpstr>七、CEDAW案例分析(CEDAW與業務)</vt:lpstr>
      <vt:lpstr>七、CEDAW案例分析(CEDAW與業務)</vt:lpstr>
      <vt:lpstr>PowerPoint 簡報</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Microsoft Office User</dc:creator>
  <cp:lastModifiedBy>王盈佩</cp:lastModifiedBy>
  <cp:revision>187</cp:revision>
  <cp:lastPrinted>2025-03-20T04:22:47Z</cp:lastPrinted>
  <dcterms:created xsi:type="dcterms:W3CDTF">2023-10-29T16:31:33Z</dcterms:created>
  <dcterms:modified xsi:type="dcterms:W3CDTF">2026-03-06T00:55:11Z</dcterms:modified>
</cp:coreProperties>
</file>