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sldIdLst>
    <p:sldId id="256" r:id="rId2"/>
    <p:sldId id="258" r:id="rId3"/>
    <p:sldId id="260" r:id="rId4"/>
    <p:sldId id="259" r:id="rId5"/>
    <p:sldId id="264" r:id="rId6"/>
    <p:sldId id="268" r:id="rId7"/>
    <p:sldId id="269" r:id="rId8"/>
    <p:sldId id="270" r:id="rId9"/>
    <p:sldId id="272" r:id="rId10"/>
    <p:sldId id="273" r:id="rId11"/>
    <p:sldId id="274" r:id="rId12"/>
    <p:sldId id="265" r:id="rId1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45"/>
    <a:srgbClr val="317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2"/>
    <p:restoredTop sz="96405"/>
  </p:normalViewPr>
  <p:slideViewPr>
    <p:cSldViewPr snapToGrid="0">
      <p:cViewPr varScale="1">
        <p:scale>
          <a:sx n="116" d="100"/>
          <a:sy n="116" d="100"/>
        </p:scale>
        <p:origin x="2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5D91C-145A-C94C-BC1E-77640F12ADEE}" type="datetimeFigureOut">
              <a:rPr kumimoji="1" lang="zh-TW" altLang="en-US" smtClean="0"/>
              <a:t>2025/3/17</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284114-95FA-F047-9702-C3E330A690F5}" type="slidenum">
              <a:rPr kumimoji="1" lang="zh-TW" altLang="en-US" smtClean="0"/>
              <a:t>‹#›</a:t>
            </a:fld>
            <a:endParaRPr kumimoji="1" lang="zh-TW" altLang="en-US"/>
          </a:p>
        </p:txBody>
      </p:sp>
    </p:spTree>
    <p:extLst>
      <p:ext uri="{BB962C8B-B14F-4D97-AF65-F5344CB8AC3E}">
        <p14:creationId xmlns:p14="http://schemas.microsoft.com/office/powerpoint/2010/main" val="12716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2FCD696A-E9C2-E129-AF2D-155D203A46E7}"/>
              </a:ext>
            </a:extLst>
          </p:cNvPr>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pic>
        <p:nvPicPr>
          <p:cNvPr id="11" name="圖片 10">
            <a:extLst>
              <a:ext uri="{FF2B5EF4-FFF2-40B4-BE49-F238E27FC236}">
                <a16:creationId xmlns:a16="http://schemas.microsoft.com/office/drawing/2014/main" xmlns="" id="{9C4CE376-CEF8-5701-0583-BE8A354D5691}"/>
              </a:ext>
            </a:extLst>
          </p:cNvPr>
          <p:cNvPicPr>
            <a:picLocks noChangeAspect="1"/>
          </p:cNvPicPr>
          <p:nvPr userDrawn="1"/>
        </p:nvPicPr>
        <p:blipFill>
          <a:blip r:embed="rId2">
            <a:alphaModFix amt="20000"/>
          </a:blip>
          <a:stretch>
            <a:fillRect/>
          </a:stretch>
        </p:blipFill>
        <p:spPr>
          <a:xfrm>
            <a:off x="4462730" y="-43130"/>
            <a:ext cx="7772400" cy="5865571"/>
          </a:xfrm>
          <a:prstGeom prst="rect">
            <a:avLst/>
          </a:prstGeom>
        </p:spPr>
      </p:pic>
      <p:sp>
        <p:nvSpPr>
          <p:cNvPr id="3" name="副標題 2">
            <a:extLst>
              <a:ext uri="{FF2B5EF4-FFF2-40B4-BE49-F238E27FC236}">
                <a16:creationId xmlns:a16="http://schemas.microsoft.com/office/drawing/2014/main" xmlns="" id="{41189ACC-1EB4-80BA-90AF-9F7911805140}"/>
              </a:ext>
            </a:extLst>
          </p:cNvPr>
          <p:cNvSpPr>
            <a:spLocks noGrp="1"/>
          </p:cNvSpPr>
          <p:nvPr>
            <p:ph type="subTitle" idx="1"/>
          </p:nvPr>
        </p:nvSpPr>
        <p:spPr>
          <a:xfrm>
            <a:off x="648520" y="3396723"/>
            <a:ext cx="9670181" cy="2266508"/>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pic>
        <p:nvPicPr>
          <p:cNvPr id="9" name="圖片 8">
            <a:extLst>
              <a:ext uri="{FF2B5EF4-FFF2-40B4-BE49-F238E27FC236}">
                <a16:creationId xmlns:a16="http://schemas.microsoft.com/office/drawing/2014/main" xmlns="" id="{F07621A3-8B25-6EE3-E678-498BB2A525A1}"/>
              </a:ext>
            </a:extLst>
          </p:cNvPr>
          <p:cNvPicPr>
            <a:picLocks noChangeAspect="1"/>
          </p:cNvPicPr>
          <p:nvPr userDrawn="1"/>
        </p:nvPicPr>
        <p:blipFill>
          <a:blip r:embed="rId3"/>
          <a:srcRect/>
          <a:stretch/>
        </p:blipFill>
        <p:spPr>
          <a:xfrm>
            <a:off x="732884" y="5942764"/>
            <a:ext cx="2421360" cy="427773"/>
          </a:xfrm>
          <a:prstGeom prst="rect">
            <a:avLst/>
          </a:prstGeom>
        </p:spPr>
      </p:pic>
      <p:sp>
        <p:nvSpPr>
          <p:cNvPr id="2" name="標題 1">
            <a:extLst>
              <a:ext uri="{FF2B5EF4-FFF2-40B4-BE49-F238E27FC236}">
                <a16:creationId xmlns:a16="http://schemas.microsoft.com/office/drawing/2014/main" xmlns="" id="{7A6E0625-62FF-D4E3-6BCA-B440EC73DFAB}"/>
              </a:ext>
            </a:extLst>
          </p:cNvPr>
          <p:cNvSpPr>
            <a:spLocks noGrp="1"/>
          </p:cNvSpPr>
          <p:nvPr>
            <p:ph type="ctrTitle"/>
          </p:nvPr>
        </p:nvSpPr>
        <p:spPr>
          <a:xfrm>
            <a:off x="648520" y="797780"/>
            <a:ext cx="9670181" cy="2387600"/>
          </a:xfrm>
        </p:spPr>
        <p:txBody>
          <a:bodyPr anchor="b"/>
          <a:lstStyle>
            <a:lvl1pPr algn="l">
              <a:defRPr sz="6000">
                <a:solidFill>
                  <a:schemeClr val="bg1"/>
                </a:solidFill>
              </a:defRPr>
            </a:lvl1pPr>
          </a:lstStyle>
          <a:p>
            <a:r>
              <a:rPr kumimoji="1" lang="zh-TW" altLang="en-US" dirty="0"/>
              <a:t>按一下以編輯母片標題樣式</a:t>
            </a:r>
          </a:p>
        </p:txBody>
      </p:sp>
    </p:spTree>
    <p:extLst>
      <p:ext uri="{BB962C8B-B14F-4D97-AF65-F5344CB8AC3E}">
        <p14:creationId xmlns:p14="http://schemas.microsoft.com/office/powerpoint/2010/main" val="115076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3603BC22-0E03-588D-B3E4-4CA3B8F780D9}"/>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xmlns="" id="{31256901-7563-40DF-09DA-F3EA41E021A9}"/>
              </a:ext>
            </a:extLst>
          </p:cNvPr>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xmlns="" id="{332434E2-C274-AE42-CC96-16C60AAA7F39}"/>
              </a:ext>
            </a:extLst>
          </p:cNvPr>
          <p:cNvSpPr>
            <a:spLocks noGrp="1"/>
          </p:cNvSpPr>
          <p:nvPr>
            <p:ph type="dt" sz="half" idx="10"/>
          </p:nvPr>
        </p:nvSpPr>
        <p:spPr/>
        <p:txBody>
          <a:bodyPr/>
          <a:lstStyle/>
          <a:p>
            <a:fld id="{6B18AE26-866A-AA42-AF14-F13629982045}" type="datetime1">
              <a:rPr kumimoji="1" lang="zh-TW" altLang="en-US" smtClean="0"/>
              <a:t>2025/3/17</a:t>
            </a:fld>
            <a:endParaRPr kumimoji="1" lang="zh-TW" altLang="en-US"/>
          </a:p>
        </p:txBody>
      </p:sp>
      <p:sp>
        <p:nvSpPr>
          <p:cNvPr id="5" name="頁尾版面配置區 4">
            <a:extLst>
              <a:ext uri="{FF2B5EF4-FFF2-40B4-BE49-F238E27FC236}">
                <a16:creationId xmlns:a16="http://schemas.microsoft.com/office/drawing/2014/main" xmlns="" id="{D583330B-77A0-2BB4-9D9B-536875092AF4}"/>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6" name="投影片編號版面配置區 5">
            <a:extLst>
              <a:ext uri="{FF2B5EF4-FFF2-40B4-BE49-F238E27FC236}">
                <a16:creationId xmlns:a16="http://schemas.microsoft.com/office/drawing/2014/main" xmlns="" id="{68D1C8B7-A1C1-3565-9C36-5CAA27946819}"/>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cxnSp>
        <p:nvCxnSpPr>
          <p:cNvPr id="7" name="直線接點 6">
            <a:extLst>
              <a:ext uri="{FF2B5EF4-FFF2-40B4-BE49-F238E27FC236}">
                <a16:creationId xmlns:a16="http://schemas.microsoft.com/office/drawing/2014/main" xmlns="" id="{3C33B256-40F3-DA11-4D6E-D07B3CFE1297}"/>
              </a:ext>
            </a:extLst>
          </p:cNvPr>
          <p:cNvCxnSpPr>
            <a:cxnSpLocks/>
          </p:cNvCxnSpPr>
          <p:nvPr userDrawn="1"/>
        </p:nvCxnSpPr>
        <p:spPr>
          <a:xfrm flipH="1">
            <a:off x="838200" y="381640"/>
            <a:ext cx="10515600" cy="0"/>
          </a:xfrm>
          <a:prstGeom prst="line">
            <a:avLst/>
          </a:prstGeom>
          <a:ln w="19050">
            <a:solidFill>
              <a:srgbClr val="317EE1"/>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99642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9B0BCE67-1288-4DEB-21DA-6E789BDEF037}"/>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xmlns="" id="{453EA23F-19B3-7B1C-92B5-26D00E9EE63C}"/>
              </a:ext>
            </a:extLst>
          </p:cNvPr>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xmlns="" id="{2D7B458F-3D07-9275-9A58-B2030ED23447}"/>
              </a:ext>
            </a:extLst>
          </p:cNvPr>
          <p:cNvSpPr>
            <a:spLocks noGrp="1"/>
          </p:cNvSpPr>
          <p:nvPr>
            <p:ph type="dt" sz="half" idx="10"/>
          </p:nvPr>
        </p:nvSpPr>
        <p:spPr/>
        <p:txBody>
          <a:bodyPr/>
          <a:lstStyle/>
          <a:p>
            <a:fld id="{F909522B-0764-6A41-A925-3231BA84FC35}" type="datetime1">
              <a:rPr kumimoji="1" lang="zh-TW" altLang="en-US" smtClean="0"/>
              <a:t>2025/3/17</a:t>
            </a:fld>
            <a:endParaRPr kumimoji="1" lang="zh-TW" altLang="en-US"/>
          </a:p>
        </p:txBody>
      </p:sp>
      <p:sp>
        <p:nvSpPr>
          <p:cNvPr id="5" name="頁尾版面配置區 4">
            <a:extLst>
              <a:ext uri="{FF2B5EF4-FFF2-40B4-BE49-F238E27FC236}">
                <a16:creationId xmlns:a16="http://schemas.microsoft.com/office/drawing/2014/main" xmlns="" id="{DF2EA1E9-A8C8-2F11-D948-0246A8B959C7}"/>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6" name="投影片編號版面配置區 5">
            <a:extLst>
              <a:ext uri="{FF2B5EF4-FFF2-40B4-BE49-F238E27FC236}">
                <a16:creationId xmlns:a16="http://schemas.microsoft.com/office/drawing/2014/main" xmlns="" id="{5707E092-00FC-3492-D51D-FE027E144AB2}"/>
              </a:ext>
            </a:extLst>
          </p:cNvPr>
          <p:cNvSpPr>
            <a:spLocks noGrp="1"/>
          </p:cNvSpPr>
          <p:nvPr>
            <p:ph type="sldNum" sz="quarter" idx="12"/>
          </p:nvPr>
        </p:nvSpPr>
        <p:spPr>
          <a:xfrm>
            <a:off x="10963266" y="6250334"/>
            <a:ext cx="607997" cy="365125"/>
          </a:xfrm>
        </p:spPr>
        <p:txBody>
          <a:bodyPr/>
          <a:lstStyle/>
          <a:p>
            <a:fld id="{0B6C5D7C-6173-5140-82F4-0BA7B906A956}" type="slidenum">
              <a:rPr kumimoji="1" lang="zh-TW" altLang="en-US" smtClean="0"/>
              <a:t>‹#›</a:t>
            </a:fld>
            <a:endParaRPr kumimoji="1" lang="zh-TW" altLang="en-US"/>
          </a:p>
        </p:txBody>
      </p:sp>
      <p:sp>
        <p:nvSpPr>
          <p:cNvPr id="7" name="矩形 6">
            <a:extLst>
              <a:ext uri="{FF2B5EF4-FFF2-40B4-BE49-F238E27FC236}">
                <a16:creationId xmlns:a16="http://schemas.microsoft.com/office/drawing/2014/main" xmlns="" id="{244F9C8C-C4E4-10E3-36E8-F7DED5DB2720}"/>
              </a:ext>
            </a:extLst>
          </p:cNvPr>
          <p:cNvSpPr/>
          <p:nvPr userDrawn="1"/>
        </p:nvSpPr>
        <p:spPr>
          <a:xfrm>
            <a:off x="11760591" y="0"/>
            <a:ext cx="431409"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793407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封底">
    <p:spTree>
      <p:nvGrpSpPr>
        <p:cNvPr id="1" name=""/>
        <p:cNvGrpSpPr/>
        <p:nvPr/>
      </p:nvGrpSpPr>
      <p:grpSpPr>
        <a:xfrm>
          <a:off x="0" y="0"/>
          <a:ext cx="0" cy="0"/>
          <a:chOff x="0" y="0"/>
          <a:chExt cx="0" cy="0"/>
        </a:xfrm>
      </p:grpSpPr>
      <p:sp>
        <p:nvSpPr>
          <p:cNvPr id="14" name="文字版面配置區 13">
            <a:extLst>
              <a:ext uri="{FF2B5EF4-FFF2-40B4-BE49-F238E27FC236}">
                <a16:creationId xmlns:a16="http://schemas.microsoft.com/office/drawing/2014/main" xmlns="" id="{4F377138-FA3D-D40C-EFF8-3C6FE655CEDB}"/>
              </a:ext>
            </a:extLst>
          </p:cNvPr>
          <p:cNvSpPr>
            <a:spLocks noGrp="1"/>
          </p:cNvSpPr>
          <p:nvPr>
            <p:ph type="body" sz="quarter" idx="13" hasCustomPrompt="1"/>
          </p:nvPr>
        </p:nvSpPr>
        <p:spPr>
          <a:xfrm>
            <a:off x="6582018" y="1779140"/>
            <a:ext cx="4813300" cy="1484515"/>
          </a:xfrm>
        </p:spPr>
        <p:txBody>
          <a:bodyPr anchor="ctr">
            <a:normAutofit/>
          </a:bodyPr>
          <a:lstStyle>
            <a:lvl1pPr marL="0" indent="0" algn="ctr">
              <a:buNone/>
              <a:defRPr kumimoji="1" lang="zh-TW" altLang="en-US" sz="5400" b="1" i="0" kern="1200" dirty="0">
                <a:solidFill>
                  <a:srgbClr val="317EE1"/>
                </a:solidFill>
                <a:latin typeface="Noto Sans TC" panose="020B0500000000000000" pitchFamily="34" charset="-128"/>
                <a:ea typeface="Noto Sans TC" panose="020B0500000000000000" pitchFamily="34" charset="-128"/>
                <a:cs typeface="+mn-cs"/>
              </a:defRPr>
            </a:lvl1pPr>
          </a:lstStyle>
          <a:p>
            <a:pPr lvl="0"/>
            <a:r>
              <a:rPr kumimoji="1" lang="zh-TW" altLang="en-US" dirty="0"/>
              <a:t>編輯文字</a:t>
            </a:r>
          </a:p>
        </p:txBody>
      </p:sp>
      <p:sp>
        <p:nvSpPr>
          <p:cNvPr id="17" name="文字版面配置區 16">
            <a:extLst>
              <a:ext uri="{FF2B5EF4-FFF2-40B4-BE49-F238E27FC236}">
                <a16:creationId xmlns:a16="http://schemas.microsoft.com/office/drawing/2014/main" xmlns="" id="{131C4971-238B-B455-D5D0-10DF0B592954}"/>
              </a:ext>
            </a:extLst>
          </p:cNvPr>
          <p:cNvSpPr>
            <a:spLocks noGrp="1"/>
          </p:cNvSpPr>
          <p:nvPr>
            <p:ph type="body" sz="quarter" idx="10"/>
          </p:nvPr>
        </p:nvSpPr>
        <p:spPr>
          <a:xfrm>
            <a:off x="6582506" y="3429000"/>
            <a:ext cx="4812324" cy="2740793"/>
          </a:xfrm>
        </p:spPr>
        <p:txBody>
          <a:bodyPr anchor="ctr">
            <a:normAutofit/>
          </a:bodyPr>
          <a:lstStyle>
            <a:lvl1pPr marL="0" indent="0" algn="ctr">
              <a:lnSpc>
                <a:spcPct val="100000"/>
              </a:lnSpc>
              <a:buNone/>
              <a:defRPr kumimoji="1" lang="zh-TW" altLang="en-US" sz="2400" kern="1200" dirty="0">
                <a:solidFill>
                  <a:schemeClr val="tx1"/>
                </a:solidFill>
                <a:latin typeface="Noto Sans TC" panose="020B0500000000000000" pitchFamily="34" charset="-128"/>
                <a:ea typeface="Noto Sans TC" panose="020B0500000000000000" pitchFamily="34" charset="-128"/>
                <a:cs typeface="+mn-cs"/>
              </a:defRPr>
            </a:lvl1pPr>
            <a:lvl2pPr marL="457200" indent="0">
              <a:buNone/>
              <a:defRPr/>
            </a:lvl2pPr>
          </a:lstStyle>
          <a:p>
            <a:pPr marL="0" lvl="0" indent="0" algn="ctr" defTabSz="914400" rtl="0" eaLnBrk="1" latinLnBrk="0" hangingPunct="1">
              <a:lnSpc>
                <a:spcPct val="130000"/>
              </a:lnSpc>
              <a:spcBef>
                <a:spcPts val="1000"/>
              </a:spcBef>
              <a:buClr>
                <a:srgbClr val="317EE1"/>
              </a:buClr>
              <a:buFont typeface="Wingdings" pitchFamily="2" charset="2"/>
              <a:buNone/>
            </a:pPr>
            <a:r>
              <a:rPr kumimoji="1" lang="zh-TW" altLang="en-US" dirty="0"/>
              <a:t>按一下以編輯母片文字樣式</a:t>
            </a:r>
            <a:endParaRPr kumimoji="1" lang="en-US" altLang="zh-TW" dirty="0"/>
          </a:p>
        </p:txBody>
      </p:sp>
      <p:sp>
        <p:nvSpPr>
          <p:cNvPr id="2" name="矩形 1">
            <a:extLst>
              <a:ext uri="{FF2B5EF4-FFF2-40B4-BE49-F238E27FC236}">
                <a16:creationId xmlns:a16="http://schemas.microsoft.com/office/drawing/2014/main" xmlns="" id="{B1E53243-CF55-2AB0-EA7B-77F72980EAF8}"/>
              </a:ext>
            </a:extLst>
          </p:cNvPr>
          <p:cNvSpPr/>
          <p:nvPr userDrawn="1"/>
        </p:nvSpPr>
        <p:spPr>
          <a:xfrm>
            <a:off x="-3" y="0"/>
            <a:ext cx="5961413"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pic>
        <p:nvPicPr>
          <p:cNvPr id="3" name="圖片 2">
            <a:extLst>
              <a:ext uri="{FF2B5EF4-FFF2-40B4-BE49-F238E27FC236}">
                <a16:creationId xmlns:a16="http://schemas.microsoft.com/office/drawing/2014/main" xmlns="" id="{09AB407F-CAFA-000F-3BCF-21C34BD79D31}"/>
              </a:ext>
            </a:extLst>
          </p:cNvPr>
          <p:cNvPicPr>
            <a:picLocks noChangeAspect="1"/>
          </p:cNvPicPr>
          <p:nvPr userDrawn="1"/>
        </p:nvPicPr>
        <p:blipFill>
          <a:blip r:embed="rId2"/>
          <a:srcRect/>
          <a:stretch/>
        </p:blipFill>
        <p:spPr>
          <a:xfrm>
            <a:off x="1662050" y="5270760"/>
            <a:ext cx="2637308" cy="465925"/>
          </a:xfrm>
          <a:prstGeom prst="rect">
            <a:avLst/>
          </a:prstGeom>
        </p:spPr>
      </p:pic>
      <p:pic>
        <p:nvPicPr>
          <p:cNvPr id="4" name="圖片 3">
            <a:extLst>
              <a:ext uri="{FF2B5EF4-FFF2-40B4-BE49-F238E27FC236}">
                <a16:creationId xmlns:a16="http://schemas.microsoft.com/office/drawing/2014/main" xmlns="" id="{D96E4B61-EBA3-A747-70D0-86275D079AB3}"/>
              </a:ext>
            </a:extLst>
          </p:cNvPr>
          <p:cNvPicPr>
            <a:picLocks noChangeAspect="1"/>
          </p:cNvPicPr>
          <p:nvPr userDrawn="1"/>
        </p:nvPicPr>
        <p:blipFill rotWithShape="1">
          <a:blip r:embed="rId3"/>
          <a:srcRect l="23557"/>
          <a:stretch/>
        </p:blipFill>
        <p:spPr>
          <a:xfrm>
            <a:off x="622043" y="2631012"/>
            <a:ext cx="4812323" cy="891833"/>
          </a:xfrm>
          <a:prstGeom prst="rect">
            <a:avLst/>
          </a:prstGeom>
        </p:spPr>
      </p:pic>
    </p:spTree>
    <p:extLst>
      <p:ext uri="{BB962C8B-B14F-4D97-AF65-F5344CB8AC3E}">
        <p14:creationId xmlns:p14="http://schemas.microsoft.com/office/powerpoint/2010/main" val="392531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ACABE820-CB8A-492F-741F-E579BF66CD96}"/>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xmlns="" id="{4A9F01C9-A4F6-390F-D4DF-1E39B6067C88}"/>
              </a:ext>
            </a:extLst>
          </p:cNvPr>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xmlns="" id="{1CD37C5C-075A-42F3-8D01-B95456BBC3FE}"/>
              </a:ext>
            </a:extLst>
          </p:cNvPr>
          <p:cNvSpPr>
            <a:spLocks noGrp="1"/>
          </p:cNvSpPr>
          <p:nvPr>
            <p:ph type="dt" sz="half" idx="10"/>
          </p:nvPr>
        </p:nvSpPr>
        <p:spPr/>
        <p:txBody>
          <a:bodyPr/>
          <a:lstStyle/>
          <a:p>
            <a:fld id="{D0EF5595-C8A4-AB40-B85F-F8BF24004D58}" type="datetime1">
              <a:rPr kumimoji="1" lang="zh-TW" altLang="en-US" smtClean="0"/>
              <a:t>2025/3/17</a:t>
            </a:fld>
            <a:endParaRPr kumimoji="1" lang="zh-TW" altLang="en-US"/>
          </a:p>
        </p:txBody>
      </p:sp>
      <p:sp>
        <p:nvSpPr>
          <p:cNvPr id="5" name="頁尾版面配置區 4">
            <a:extLst>
              <a:ext uri="{FF2B5EF4-FFF2-40B4-BE49-F238E27FC236}">
                <a16:creationId xmlns:a16="http://schemas.microsoft.com/office/drawing/2014/main" xmlns="" id="{F7191C5E-5B48-6747-7D30-23FFDBDA29D8}"/>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6" name="投影片編號版面配置區 5">
            <a:extLst>
              <a:ext uri="{FF2B5EF4-FFF2-40B4-BE49-F238E27FC236}">
                <a16:creationId xmlns:a16="http://schemas.microsoft.com/office/drawing/2014/main" xmlns="" id="{4F88CBBF-0BF5-A307-37EC-CC9496C7C0C8}"/>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spTree>
    <p:extLst>
      <p:ext uri="{BB962C8B-B14F-4D97-AF65-F5344CB8AC3E}">
        <p14:creationId xmlns:p14="http://schemas.microsoft.com/office/powerpoint/2010/main" val="380626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章節標題">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A32F926E-E5BA-4BAC-D63D-B1A4F69A9A7F}"/>
              </a:ext>
            </a:extLst>
          </p:cNvPr>
          <p:cNvSpPr/>
          <p:nvPr userDrawn="1"/>
        </p:nvSpPr>
        <p:spPr>
          <a:xfrm>
            <a:off x="10594206" y="0"/>
            <a:ext cx="1597793"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2" name="標題 1">
            <a:extLst>
              <a:ext uri="{FF2B5EF4-FFF2-40B4-BE49-F238E27FC236}">
                <a16:creationId xmlns:a16="http://schemas.microsoft.com/office/drawing/2014/main" xmlns="" id="{5B9CA5AF-E786-E53F-4182-78DD3F330AA4}"/>
              </a:ext>
            </a:extLst>
          </p:cNvPr>
          <p:cNvSpPr>
            <a:spLocks noGrp="1"/>
          </p:cNvSpPr>
          <p:nvPr>
            <p:ph type="title"/>
          </p:nvPr>
        </p:nvSpPr>
        <p:spPr>
          <a:xfrm>
            <a:off x="831850" y="1092799"/>
            <a:ext cx="10515600" cy="2852737"/>
          </a:xfrm>
        </p:spPr>
        <p:txBody>
          <a:bodyPr anchor="b"/>
          <a:lstStyle>
            <a:lvl1pPr>
              <a:defRPr sz="6000"/>
            </a:lvl1pPr>
          </a:lstStyle>
          <a:p>
            <a:r>
              <a:rPr kumimoji="1" lang="zh-TW" altLang="en-US" dirty="0"/>
              <a:t>按一下以編輯母片標題樣式</a:t>
            </a:r>
          </a:p>
        </p:txBody>
      </p:sp>
      <p:sp>
        <p:nvSpPr>
          <p:cNvPr id="3" name="文字版面配置區 2">
            <a:extLst>
              <a:ext uri="{FF2B5EF4-FFF2-40B4-BE49-F238E27FC236}">
                <a16:creationId xmlns:a16="http://schemas.microsoft.com/office/drawing/2014/main" xmlns="" id="{B3236901-B5F4-26BC-DF1B-E9976BF13CC0}"/>
              </a:ext>
            </a:extLst>
          </p:cNvPr>
          <p:cNvSpPr>
            <a:spLocks noGrp="1"/>
          </p:cNvSpPr>
          <p:nvPr>
            <p:ph type="body" idx="1"/>
          </p:nvPr>
        </p:nvSpPr>
        <p:spPr>
          <a:xfrm>
            <a:off x="831850" y="4184556"/>
            <a:ext cx="10515600" cy="1414385"/>
          </a:xfrm>
        </p:spPr>
        <p:txBody>
          <a:bodyPr>
            <a:normAutofit/>
          </a:bodyPr>
          <a:lstStyle>
            <a:lvl1pPr marL="0" indent="0">
              <a:buNone/>
              <a:defRPr sz="3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dirty="0"/>
              <a:t>按一下以編輯母片文字樣式</a:t>
            </a:r>
          </a:p>
        </p:txBody>
      </p:sp>
      <p:pic>
        <p:nvPicPr>
          <p:cNvPr id="9" name="圖片 8">
            <a:extLst>
              <a:ext uri="{FF2B5EF4-FFF2-40B4-BE49-F238E27FC236}">
                <a16:creationId xmlns:a16="http://schemas.microsoft.com/office/drawing/2014/main" xmlns="" id="{B3004FB0-8C58-0F94-C1F2-6C8B01E23DEC}"/>
              </a:ext>
            </a:extLst>
          </p:cNvPr>
          <p:cNvPicPr>
            <a:picLocks noChangeAspect="1"/>
          </p:cNvPicPr>
          <p:nvPr userDrawn="1"/>
        </p:nvPicPr>
        <p:blipFill rotWithShape="1">
          <a:blip r:embed="rId2"/>
          <a:srcRect l="86895"/>
          <a:stretch/>
        </p:blipFill>
        <p:spPr>
          <a:xfrm>
            <a:off x="10623287" y="0"/>
            <a:ext cx="1597793" cy="6858000"/>
          </a:xfrm>
          <a:prstGeom prst="rect">
            <a:avLst/>
          </a:prstGeom>
        </p:spPr>
      </p:pic>
      <p:pic>
        <p:nvPicPr>
          <p:cNvPr id="12" name="圖片 11">
            <a:extLst>
              <a:ext uri="{FF2B5EF4-FFF2-40B4-BE49-F238E27FC236}">
                <a16:creationId xmlns:a16="http://schemas.microsoft.com/office/drawing/2014/main" xmlns="" id="{B78CBE23-FD14-5B03-4385-A1E7F87BC4DC}"/>
              </a:ext>
            </a:extLst>
          </p:cNvPr>
          <p:cNvPicPr>
            <a:picLocks noChangeAspect="1"/>
          </p:cNvPicPr>
          <p:nvPr userDrawn="1"/>
        </p:nvPicPr>
        <p:blipFill>
          <a:blip r:embed="rId3"/>
          <a:srcRect/>
          <a:stretch/>
        </p:blipFill>
        <p:spPr>
          <a:xfrm>
            <a:off x="879694" y="5933526"/>
            <a:ext cx="2457686" cy="434191"/>
          </a:xfrm>
          <a:prstGeom prst="rect">
            <a:avLst/>
          </a:prstGeom>
        </p:spPr>
      </p:pic>
    </p:spTree>
    <p:extLst>
      <p:ext uri="{BB962C8B-B14F-4D97-AF65-F5344CB8AC3E}">
        <p14:creationId xmlns:p14="http://schemas.microsoft.com/office/powerpoint/2010/main" val="349459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4593CA4A-7CC0-BDB3-F820-D202D4E6563E}"/>
              </a:ext>
            </a:extLst>
          </p:cNvPr>
          <p:cNvSpPr>
            <a:spLocks noGrp="1"/>
          </p:cNvSpPr>
          <p:nvPr>
            <p:ph type="title"/>
          </p:nvPr>
        </p:nvSpPr>
        <p:spPr>
          <a:xfrm>
            <a:off x="838200" y="681037"/>
            <a:ext cx="10515600" cy="1009651"/>
          </a:xfrm>
        </p:spPr>
        <p:txBody>
          <a:body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xmlns="" id="{15BC8853-4D1F-8935-ABB3-C95291173233}"/>
              </a:ext>
            </a:extLst>
          </p:cNvPr>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a:extLst>
              <a:ext uri="{FF2B5EF4-FFF2-40B4-BE49-F238E27FC236}">
                <a16:creationId xmlns:a16="http://schemas.microsoft.com/office/drawing/2014/main" xmlns="" id="{9062A4AD-9094-FF36-F0A6-1D3F3D77A4BF}"/>
              </a:ext>
            </a:extLst>
          </p:cNvPr>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a:extLst>
              <a:ext uri="{FF2B5EF4-FFF2-40B4-BE49-F238E27FC236}">
                <a16:creationId xmlns:a16="http://schemas.microsoft.com/office/drawing/2014/main" xmlns="" id="{34D02B2C-5C1E-CD98-DA81-A2F348603DC3}"/>
              </a:ext>
            </a:extLst>
          </p:cNvPr>
          <p:cNvSpPr>
            <a:spLocks noGrp="1"/>
          </p:cNvSpPr>
          <p:nvPr>
            <p:ph type="dt" sz="half" idx="10"/>
          </p:nvPr>
        </p:nvSpPr>
        <p:spPr/>
        <p:txBody>
          <a:bodyPr/>
          <a:lstStyle/>
          <a:p>
            <a:fld id="{9FD3F037-AF83-6843-966B-FF67037099FC}" type="datetime1">
              <a:rPr kumimoji="1" lang="zh-TW" altLang="en-US" smtClean="0"/>
              <a:t>2025/3/17</a:t>
            </a:fld>
            <a:endParaRPr kumimoji="1" lang="zh-TW" altLang="en-US"/>
          </a:p>
        </p:txBody>
      </p:sp>
      <p:sp>
        <p:nvSpPr>
          <p:cNvPr id="6" name="頁尾版面配置區 5">
            <a:extLst>
              <a:ext uri="{FF2B5EF4-FFF2-40B4-BE49-F238E27FC236}">
                <a16:creationId xmlns:a16="http://schemas.microsoft.com/office/drawing/2014/main" xmlns="" id="{BFD06F7F-CA33-5BC1-47EF-A9D16E119C43}"/>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7" name="投影片編號版面配置區 6">
            <a:extLst>
              <a:ext uri="{FF2B5EF4-FFF2-40B4-BE49-F238E27FC236}">
                <a16:creationId xmlns:a16="http://schemas.microsoft.com/office/drawing/2014/main" xmlns="" id="{B699EFCC-7CBE-0E4B-E177-FAE8A6B08677}"/>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sp>
        <p:nvSpPr>
          <p:cNvPr id="9" name="矩形 8">
            <a:extLst>
              <a:ext uri="{FF2B5EF4-FFF2-40B4-BE49-F238E27FC236}">
                <a16:creationId xmlns:a16="http://schemas.microsoft.com/office/drawing/2014/main" xmlns="" id="{55577389-C7D4-0F21-8A07-1E2F4389BBFE}"/>
              </a:ext>
            </a:extLst>
          </p:cNvPr>
          <p:cNvSpPr/>
          <p:nvPr userDrawn="1"/>
        </p:nvSpPr>
        <p:spPr>
          <a:xfrm>
            <a:off x="0" y="0"/>
            <a:ext cx="12192000" cy="242542"/>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1634359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D11EB4DB-20C1-6EAA-1D75-9BF8B18F2944}"/>
              </a:ext>
            </a:extLst>
          </p:cNvPr>
          <p:cNvSpPr>
            <a:spLocks noGrp="1"/>
          </p:cNvSpPr>
          <p:nvPr>
            <p:ph type="title"/>
          </p:nvPr>
        </p:nvSpPr>
        <p:spPr>
          <a:xfrm>
            <a:off x="839788" y="365125"/>
            <a:ext cx="10515600" cy="1325563"/>
          </a:xfrm>
        </p:spPr>
        <p:txBody>
          <a:bodyPr/>
          <a:lstStyle/>
          <a:p>
            <a:r>
              <a:rPr kumimoji="1" lang="zh-TW" altLang="en-US" dirty="0"/>
              <a:t>按一下以編輯母片標題樣式</a:t>
            </a:r>
          </a:p>
        </p:txBody>
      </p:sp>
      <p:sp>
        <p:nvSpPr>
          <p:cNvPr id="3" name="文字版面配置區 2">
            <a:extLst>
              <a:ext uri="{FF2B5EF4-FFF2-40B4-BE49-F238E27FC236}">
                <a16:creationId xmlns:a16="http://schemas.microsoft.com/office/drawing/2014/main" xmlns="" id="{7C603F2A-108C-D38B-0DA7-31A0DA99D6B0}"/>
              </a:ext>
            </a:extLst>
          </p:cNvPr>
          <p:cNvSpPr>
            <a:spLocks noGrp="1"/>
          </p:cNvSpPr>
          <p:nvPr>
            <p:ph type="body" idx="1"/>
          </p:nvPr>
        </p:nvSpPr>
        <p:spPr>
          <a:xfrm>
            <a:off x="839788" y="1681163"/>
            <a:ext cx="5157787" cy="823912"/>
          </a:xfrm>
        </p:spPr>
        <p:txBody>
          <a:bodyPr anchor="b">
            <a:noAutofit/>
          </a:bodyPr>
          <a:lstStyle>
            <a:lvl1pPr marL="0" indent="0" algn="ctr">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4" name="內容版面配置區 3">
            <a:extLst>
              <a:ext uri="{FF2B5EF4-FFF2-40B4-BE49-F238E27FC236}">
                <a16:creationId xmlns:a16="http://schemas.microsoft.com/office/drawing/2014/main" xmlns="" id="{4D29604C-2FC9-A722-6C2A-D74B91010C16}"/>
              </a:ext>
            </a:extLst>
          </p:cNvPr>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a:extLst>
              <a:ext uri="{FF2B5EF4-FFF2-40B4-BE49-F238E27FC236}">
                <a16:creationId xmlns:a16="http://schemas.microsoft.com/office/drawing/2014/main" xmlns="" id="{32BABA44-C163-103D-98A3-5596653A3303}"/>
              </a:ext>
            </a:extLst>
          </p:cNvPr>
          <p:cNvSpPr>
            <a:spLocks noGrp="1"/>
          </p:cNvSpPr>
          <p:nvPr>
            <p:ph type="body" sz="quarter" idx="3"/>
          </p:nvPr>
        </p:nvSpPr>
        <p:spPr>
          <a:xfrm>
            <a:off x="6172200" y="1681163"/>
            <a:ext cx="5183188" cy="823912"/>
          </a:xfrm>
        </p:spPr>
        <p:txBody>
          <a:bodyPr anchor="b">
            <a:noAutofit/>
          </a:bodyPr>
          <a:lstStyle>
            <a:lvl1pPr marL="0" indent="0" algn="ctr">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a:extLst>
              <a:ext uri="{FF2B5EF4-FFF2-40B4-BE49-F238E27FC236}">
                <a16:creationId xmlns:a16="http://schemas.microsoft.com/office/drawing/2014/main" xmlns="" id="{6012ED38-89B8-6005-5D19-1FB0D74AF54A}"/>
              </a:ext>
            </a:extLst>
          </p:cNvPr>
          <p:cNvSpPr>
            <a:spLocks noGrp="1"/>
          </p:cNvSpPr>
          <p:nvPr>
            <p:ph sz="quarter" idx="4"/>
          </p:nvPr>
        </p:nvSpPr>
        <p:spPr>
          <a:xfrm>
            <a:off x="6172200" y="2505075"/>
            <a:ext cx="5183188" cy="3684588"/>
          </a:xfrm>
        </p:spPr>
        <p:txBody>
          <a:body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7" name="日期版面配置區 6">
            <a:extLst>
              <a:ext uri="{FF2B5EF4-FFF2-40B4-BE49-F238E27FC236}">
                <a16:creationId xmlns:a16="http://schemas.microsoft.com/office/drawing/2014/main" xmlns="" id="{282C8541-0641-3444-54AA-DFB14B22F7A7}"/>
              </a:ext>
            </a:extLst>
          </p:cNvPr>
          <p:cNvSpPr>
            <a:spLocks noGrp="1"/>
          </p:cNvSpPr>
          <p:nvPr>
            <p:ph type="dt" sz="half" idx="10"/>
          </p:nvPr>
        </p:nvSpPr>
        <p:spPr/>
        <p:txBody>
          <a:bodyPr/>
          <a:lstStyle/>
          <a:p>
            <a:fld id="{C1ED9726-8435-E34C-88F5-B6A1CFCEA932}" type="datetime1">
              <a:rPr kumimoji="1" lang="zh-TW" altLang="en-US" smtClean="0"/>
              <a:t>2025/3/17</a:t>
            </a:fld>
            <a:endParaRPr kumimoji="1" lang="zh-TW" altLang="en-US"/>
          </a:p>
        </p:txBody>
      </p:sp>
      <p:sp>
        <p:nvSpPr>
          <p:cNvPr id="8" name="頁尾版面配置區 7">
            <a:extLst>
              <a:ext uri="{FF2B5EF4-FFF2-40B4-BE49-F238E27FC236}">
                <a16:creationId xmlns:a16="http://schemas.microsoft.com/office/drawing/2014/main" xmlns="" id="{CF324311-5AE5-E7D9-8F30-1AB30D391DB9}"/>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9" name="投影片編號版面配置區 8">
            <a:extLst>
              <a:ext uri="{FF2B5EF4-FFF2-40B4-BE49-F238E27FC236}">
                <a16:creationId xmlns:a16="http://schemas.microsoft.com/office/drawing/2014/main" xmlns="" id="{B4EC93B6-3CB2-27EE-B089-E99F10B9CEF6}"/>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sp>
        <p:nvSpPr>
          <p:cNvPr id="10" name="矩形 9">
            <a:extLst>
              <a:ext uri="{FF2B5EF4-FFF2-40B4-BE49-F238E27FC236}">
                <a16:creationId xmlns:a16="http://schemas.microsoft.com/office/drawing/2014/main" xmlns="" id="{5534E0DE-674B-61F1-8919-3EEC262FD653}"/>
              </a:ext>
            </a:extLst>
          </p:cNvPr>
          <p:cNvSpPr/>
          <p:nvPr userDrawn="1"/>
        </p:nvSpPr>
        <p:spPr>
          <a:xfrm>
            <a:off x="0" y="0"/>
            <a:ext cx="12192000" cy="242542"/>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224237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只有標題">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E6FBFCC-4F9D-FE6E-D0FC-80BF84252A12}"/>
              </a:ext>
            </a:extLst>
          </p:cNvPr>
          <p:cNvSpPr/>
          <p:nvPr userDrawn="1"/>
        </p:nvSpPr>
        <p:spPr>
          <a:xfrm>
            <a:off x="0" y="0"/>
            <a:ext cx="12192000"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pic>
        <p:nvPicPr>
          <p:cNvPr id="7" name="圖片 6">
            <a:extLst>
              <a:ext uri="{FF2B5EF4-FFF2-40B4-BE49-F238E27FC236}">
                <a16:creationId xmlns:a16="http://schemas.microsoft.com/office/drawing/2014/main" xmlns="" id="{6CC0FA76-17A4-98D6-5787-E67F113A1E40}"/>
              </a:ext>
            </a:extLst>
          </p:cNvPr>
          <p:cNvPicPr>
            <a:picLocks noChangeAspect="1"/>
          </p:cNvPicPr>
          <p:nvPr userDrawn="1"/>
        </p:nvPicPr>
        <p:blipFill>
          <a:blip r:embed="rId2">
            <a:alphaModFix amt="5000"/>
          </a:blip>
          <a:stretch>
            <a:fillRect/>
          </a:stretch>
        </p:blipFill>
        <p:spPr>
          <a:xfrm>
            <a:off x="1468093" y="-63527"/>
            <a:ext cx="9255809" cy="6985051"/>
          </a:xfrm>
          <a:prstGeom prst="rect">
            <a:avLst/>
          </a:prstGeom>
        </p:spPr>
      </p:pic>
      <p:pic>
        <p:nvPicPr>
          <p:cNvPr id="36" name="圖片 35">
            <a:extLst>
              <a:ext uri="{FF2B5EF4-FFF2-40B4-BE49-F238E27FC236}">
                <a16:creationId xmlns:a16="http://schemas.microsoft.com/office/drawing/2014/main" xmlns="" id="{75FE142E-1869-A171-FBF1-6C4819F090C7}"/>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xmlns="" id="{EDD64C35-753E-5F93-25F6-6879028B8A51}"/>
              </a:ext>
            </a:extLst>
          </p:cNvPr>
          <p:cNvSpPr>
            <a:spLocks noGrp="1"/>
          </p:cNvSpPr>
          <p:nvPr>
            <p:ph type="title"/>
          </p:nvPr>
        </p:nvSpPr>
        <p:spPr>
          <a:xfrm>
            <a:off x="838200" y="2766216"/>
            <a:ext cx="10515600" cy="1325563"/>
          </a:xfrm>
        </p:spPr>
        <p:txBody>
          <a:bodyPr>
            <a:normAutofit/>
          </a:bodyPr>
          <a:lstStyle>
            <a:lvl1pPr algn="ctr">
              <a:defRPr sz="4400">
                <a:solidFill>
                  <a:schemeClr val="bg1"/>
                </a:solidFill>
              </a:defRPr>
            </a:lvl1pPr>
          </a:lstStyle>
          <a:p>
            <a:r>
              <a:rPr kumimoji="1" lang="zh-TW" altLang="en-US" dirty="0"/>
              <a:t>按一下以編輯母片標題樣式</a:t>
            </a:r>
          </a:p>
        </p:txBody>
      </p:sp>
      <p:pic>
        <p:nvPicPr>
          <p:cNvPr id="8" name="圖片 7">
            <a:extLst>
              <a:ext uri="{FF2B5EF4-FFF2-40B4-BE49-F238E27FC236}">
                <a16:creationId xmlns:a16="http://schemas.microsoft.com/office/drawing/2014/main" xmlns="" id="{C9F121AB-D84B-6E70-D440-5A4C14633678}"/>
              </a:ext>
            </a:extLst>
          </p:cNvPr>
          <p:cNvPicPr>
            <a:picLocks noChangeAspect="1"/>
          </p:cNvPicPr>
          <p:nvPr userDrawn="1"/>
        </p:nvPicPr>
        <p:blipFill>
          <a:blip r:embed="rId4"/>
          <a:srcRect/>
          <a:stretch/>
        </p:blipFill>
        <p:spPr>
          <a:xfrm>
            <a:off x="4885319" y="5980587"/>
            <a:ext cx="2421360" cy="427773"/>
          </a:xfrm>
          <a:prstGeom prst="rect">
            <a:avLst/>
          </a:prstGeom>
        </p:spPr>
      </p:pic>
    </p:spTree>
    <p:extLst>
      <p:ext uri="{BB962C8B-B14F-4D97-AF65-F5344CB8AC3E}">
        <p14:creationId xmlns:p14="http://schemas.microsoft.com/office/powerpoint/2010/main" val="384244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484C080A-2920-EB02-001B-448F3C8150F4}"/>
              </a:ext>
            </a:extLst>
          </p:cNvPr>
          <p:cNvSpPr>
            <a:spLocks noGrp="1"/>
          </p:cNvSpPr>
          <p:nvPr>
            <p:ph type="dt" sz="half" idx="10"/>
          </p:nvPr>
        </p:nvSpPr>
        <p:spPr>
          <a:xfrm>
            <a:off x="6685972" y="6250334"/>
            <a:ext cx="990969" cy="365125"/>
          </a:xfrm>
        </p:spPr>
        <p:txBody>
          <a:bodyPr/>
          <a:lstStyle/>
          <a:p>
            <a:fld id="{0DAF00A0-EFD3-C24F-B81C-ABEA31C09AD3}" type="datetime1">
              <a:rPr kumimoji="1" lang="zh-TW" altLang="en-US" smtClean="0"/>
              <a:t>2025/3/17</a:t>
            </a:fld>
            <a:endParaRPr kumimoji="1" lang="zh-TW" altLang="en-US" dirty="0"/>
          </a:p>
        </p:txBody>
      </p:sp>
      <p:sp>
        <p:nvSpPr>
          <p:cNvPr id="3" name="頁尾版面配置區 2">
            <a:extLst>
              <a:ext uri="{FF2B5EF4-FFF2-40B4-BE49-F238E27FC236}">
                <a16:creationId xmlns:a16="http://schemas.microsoft.com/office/drawing/2014/main" xmlns="" id="{A4F2088C-CB34-4CED-1189-D0F3FFA4F000}"/>
              </a:ext>
            </a:extLst>
          </p:cNvPr>
          <p:cNvSpPr>
            <a:spLocks noGrp="1"/>
          </p:cNvSpPr>
          <p:nvPr>
            <p:ph type="ftr" sz="quarter" idx="11"/>
          </p:nvPr>
        </p:nvSpPr>
        <p:spPr>
          <a:xfrm>
            <a:off x="7887956" y="6250334"/>
            <a:ext cx="3145134" cy="365125"/>
          </a:xfrm>
        </p:spPr>
        <p:txBody>
          <a:bodyPr/>
          <a:lstStyle/>
          <a:p>
            <a:r>
              <a:rPr kumimoji="1" lang="zh-TW" altLang="en-US"/>
              <a:t>◯◯◯◯◯處 ◯◯◯ 科  </a:t>
            </a:r>
            <a:r>
              <a:rPr kumimoji="1" lang="en-US" altLang="zh-TW"/>
              <a:t>/  </a:t>
            </a:r>
            <a:r>
              <a:rPr kumimoji="1" lang="zh-TW" altLang="en-US"/>
              <a:t>承辦人員◯◯◯</a:t>
            </a:r>
            <a:endParaRPr kumimoji="1" lang="zh-TW" altLang="en-US" dirty="0"/>
          </a:p>
        </p:txBody>
      </p:sp>
      <p:sp>
        <p:nvSpPr>
          <p:cNvPr id="4" name="投影片編號版面配置區 3">
            <a:extLst>
              <a:ext uri="{FF2B5EF4-FFF2-40B4-BE49-F238E27FC236}">
                <a16:creationId xmlns:a16="http://schemas.microsoft.com/office/drawing/2014/main" xmlns="" id="{AB9CC51A-9534-CC86-81E3-D04EE568E7BD}"/>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sp>
        <p:nvSpPr>
          <p:cNvPr id="5" name="矩形 4">
            <a:extLst>
              <a:ext uri="{FF2B5EF4-FFF2-40B4-BE49-F238E27FC236}">
                <a16:creationId xmlns:a16="http://schemas.microsoft.com/office/drawing/2014/main" xmlns="" id="{6E387B98-5C82-882D-7336-DB74B0C091D6}"/>
              </a:ext>
            </a:extLst>
          </p:cNvPr>
          <p:cNvSpPr/>
          <p:nvPr userDrawn="1"/>
        </p:nvSpPr>
        <p:spPr>
          <a:xfrm>
            <a:off x="0" y="1"/>
            <a:ext cx="12192000" cy="844062"/>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pic>
        <p:nvPicPr>
          <p:cNvPr id="7" name="圖片 6">
            <a:extLst>
              <a:ext uri="{FF2B5EF4-FFF2-40B4-BE49-F238E27FC236}">
                <a16:creationId xmlns:a16="http://schemas.microsoft.com/office/drawing/2014/main" xmlns="" id="{32A8FF6C-BBF3-F8AF-EB2C-AD38A2F68C44}"/>
              </a:ext>
            </a:extLst>
          </p:cNvPr>
          <p:cNvPicPr>
            <a:picLocks noChangeAspect="1"/>
          </p:cNvPicPr>
          <p:nvPr userDrawn="1"/>
        </p:nvPicPr>
        <p:blipFill>
          <a:blip r:embed="rId2"/>
          <a:srcRect/>
          <a:stretch/>
        </p:blipFill>
        <p:spPr>
          <a:xfrm>
            <a:off x="336220" y="235511"/>
            <a:ext cx="2111558" cy="373041"/>
          </a:xfrm>
          <a:prstGeom prst="rect">
            <a:avLst/>
          </a:prstGeom>
        </p:spPr>
      </p:pic>
      <p:cxnSp>
        <p:nvCxnSpPr>
          <p:cNvPr id="9" name="直線接點 8">
            <a:extLst>
              <a:ext uri="{FF2B5EF4-FFF2-40B4-BE49-F238E27FC236}">
                <a16:creationId xmlns:a16="http://schemas.microsoft.com/office/drawing/2014/main" xmlns="" id="{F4997F09-69D0-3205-E13F-CC649BF61C6D}"/>
              </a:ext>
            </a:extLst>
          </p:cNvPr>
          <p:cNvCxnSpPr>
            <a:cxnSpLocks/>
          </p:cNvCxnSpPr>
          <p:nvPr userDrawn="1"/>
        </p:nvCxnSpPr>
        <p:spPr>
          <a:xfrm flipH="1">
            <a:off x="336220" y="6443004"/>
            <a:ext cx="6051328" cy="0"/>
          </a:xfrm>
          <a:prstGeom prst="line">
            <a:avLst/>
          </a:prstGeom>
          <a:ln w="19050">
            <a:solidFill>
              <a:srgbClr val="317EE1"/>
            </a:solidFill>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19476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xmlns="" id="{25F12212-60FF-12F7-287B-DFAF8616F81F}"/>
              </a:ext>
            </a:extLst>
          </p:cNvPr>
          <p:cNvSpPr/>
          <p:nvPr userDrawn="1"/>
        </p:nvSpPr>
        <p:spPr>
          <a:xfrm>
            <a:off x="0" y="0"/>
            <a:ext cx="4768948"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2" name="標題 1">
            <a:extLst>
              <a:ext uri="{FF2B5EF4-FFF2-40B4-BE49-F238E27FC236}">
                <a16:creationId xmlns:a16="http://schemas.microsoft.com/office/drawing/2014/main" xmlns="" id="{820C56A4-A9D4-16A4-0C6A-2BFA5AB04804}"/>
              </a:ext>
            </a:extLst>
          </p:cNvPr>
          <p:cNvSpPr>
            <a:spLocks noGrp="1"/>
          </p:cNvSpPr>
          <p:nvPr>
            <p:ph type="title"/>
          </p:nvPr>
        </p:nvSpPr>
        <p:spPr>
          <a:xfrm>
            <a:off x="618978" y="457200"/>
            <a:ext cx="3685737" cy="1600200"/>
          </a:xfrm>
        </p:spPr>
        <p:txBody>
          <a:bodyPr anchor="b"/>
          <a:lstStyle>
            <a:lvl1pPr>
              <a:lnSpc>
                <a:spcPct val="100000"/>
              </a:lnSpc>
              <a:defRPr sz="3200">
                <a:solidFill>
                  <a:schemeClr val="bg1"/>
                </a:solidFill>
              </a:defRPr>
            </a:lvl1p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xmlns="" id="{25482C64-B7D9-77C1-2590-97D8A66CA826}"/>
              </a:ext>
            </a:extLst>
          </p:cNvPr>
          <p:cNvSpPr>
            <a:spLocks noGrp="1"/>
          </p:cNvSpPr>
          <p:nvPr>
            <p:ph idx="1"/>
          </p:nvPr>
        </p:nvSpPr>
        <p:spPr>
          <a:xfrm>
            <a:off x="5183188" y="987425"/>
            <a:ext cx="638983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a:extLst>
              <a:ext uri="{FF2B5EF4-FFF2-40B4-BE49-F238E27FC236}">
                <a16:creationId xmlns:a16="http://schemas.microsoft.com/office/drawing/2014/main" xmlns="" id="{3E24F849-7E25-118F-1914-EEAE9DC4CC62}"/>
              </a:ext>
            </a:extLst>
          </p:cNvPr>
          <p:cNvSpPr>
            <a:spLocks noGrp="1"/>
          </p:cNvSpPr>
          <p:nvPr>
            <p:ph type="body" sz="half" idx="2"/>
          </p:nvPr>
        </p:nvSpPr>
        <p:spPr>
          <a:xfrm>
            <a:off x="618978" y="2057400"/>
            <a:ext cx="3685737" cy="3811588"/>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
        <p:nvSpPr>
          <p:cNvPr id="5" name="日期版面配置區 4">
            <a:extLst>
              <a:ext uri="{FF2B5EF4-FFF2-40B4-BE49-F238E27FC236}">
                <a16:creationId xmlns:a16="http://schemas.microsoft.com/office/drawing/2014/main" xmlns="" id="{430DB66C-E2E6-43D9-8267-EA83DC056B3E}"/>
              </a:ext>
            </a:extLst>
          </p:cNvPr>
          <p:cNvSpPr>
            <a:spLocks noGrp="1"/>
          </p:cNvSpPr>
          <p:nvPr>
            <p:ph type="dt" sz="half" idx="10"/>
          </p:nvPr>
        </p:nvSpPr>
        <p:spPr>
          <a:xfrm>
            <a:off x="5183188" y="6250334"/>
            <a:ext cx="1006597" cy="365125"/>
          </a:xfrm>
        </p:spPr>
        <p:txBody>
          <a:bodyPr/>
          <a:lstStyle>
            <a:lvl1pPr algn="ctr">
              <a:defRPr/>
            </a:lvl1pPr>
          </a:lstStyle>
          <a:p>
            <a:fld id="{C9A5064B-D767-654F-A7EA-6B7278FE0F71}" type="datetime1">
              <a:rPr kumimoji="1" lang="zh-TW" altLang="en-US" smtClean="0"/>
              <a:t>2025/3/17</a:t>
            </a:fld>
            <a:endParaRPr kumimoji="1" lang="zh-TW" altLang="en-US" dirty="0"/>
          </a:p>
        </p:txBody>
      </p:sp>
      <p:sp>
        <p:nvSpPr>
          <p:cNvPr id="6" name="頁尾版面配置區 5">
            <a:extLst>
              <a:ext uri="{FF2B5EF4-FFF2-40B4-BE49-F238E27FC236}">
                <a16:creationId xmlns:a16="http://schemas.microsoft.com/office/drawing/2014/main" xmlns="" id="{EE8AC362-9024-CE58-E090-54E55A6641E0}"/>
              </a:ext>
            </a:extLst>
          </p:cNvPr>
          <p:cNvSpPr>
            <a:spLocks noGrp="1"/>
          </p:cNvSpPr>
          <p:nvPr>
            <p:ph type="ftr" sz="quarter" idx="11"/>
          </p:nvPr>
        </p:nvSpPr>
        <p:spPr>
          <a:xfrm>
            <a:off x="6420897" y="6250334"/>
            <a:ext cx="4592956" cy="365125"/>
          </a:xfrm>
        </p:spPr>
        <p:txBody>
          <a:bodyPr/>
          <a:lstStyle/>
          <a:p>
            <a:r>
              <a:rPr kumimoji="1" lang="zh-TW" altLang="en-US"/>
              <a:t>◯◯◯◯◯處 ◯◯◯ 科  </a:t>
            </a:r>
            <a:r>
              <a:rPr kumimoji="1" lang="en-US" altLang="zh-TW"/>
              <a:t>/  </a:t>
            </a:r>
            <a:r>
              <a:rPr kumimoji="1" lang="zh-TW" altLang="en-US"/>
              <a:t>承辦人員◯◯◯</a:t>
            </a:r>
          </a:p>
        </p:txBody>
      </p:sp>
      <p:sp>
        <p:nvSpPr>
          <p:cNvPr id="7" name="投影片編號版面配置區 6">
            <a:extLst>
              <a:ext uri="{FF2B5EF4-FFF2-40B4-BE49-F238E27FC236}">
                <a16:creationId xmlns:a16="http://schemas.microsoft.com/office/drawing/2014/main" xmlns="" id="{66908071-0B8D-2BE1-FDC9-64A890E36283}"/>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pic>
        <p:nvPicPr>
          <p:cNvPr id="10" name="圖片 9">
            <a:extLst>
              <a:ext uri="{FF2B5EF4-FFF2-40B4-BE49-F238E27FC236}">
                <a16:creationId xmlns:a16="http://schemas.microsoft.com/office/drawing/2014/main" xmlns="" id="{BB68690D-6607-7A56-78BE-500C812539E2}"/>
              </a:ext>
            </a:extLst>
          </p:cNvPr>
          <p:cNvPicPr>
            <a:picLocks noChangeAspect="1"/>
          </p:cNvPicPr>
          <p:nvPr userDrawn="1"/>
        </p:nvPicPr>
        <p:blipFill>
          <a:blip r:embed="rId2"/>
          <a:srcRect/>
          <a:stretch/>
        </p:blipFill>
        <p:spPr>
          <a:xfrm>
            <a:off x="336220" y="6309258"/>
            <a:ext cx="1733212" cy="306201"/>
          </a:xfrm>
          <a:prstGeom prst="rect">
            <a:avLst/>
          </a:prstGeom>
        </p:spPr>
      </p:pic>
    </p:spTree>
    <p:extLst>
      <p:ext uri="{BB962C8B-B14F-4D97-AF65-F5344CB8AC3E}">
        <p14:creationId xmlns:p14="http://schemas.microsoft.com/office/powerpoint/2010/main" val="3622438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含輔助字幕的圖片">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xmlns="" id="{D5B0E4DB-45EA-2C00-1101-16C35DF2B991}"/>
              </a:ext>
            </a:extLst>
          </p:cNvPr>
          <p:cNvSpPr/>
          <p:nvPr userDrawn="1"/>
        </p:nvSpPr>
        <p:spPr>
          <a:xfrm>
            <a:off x="0" y="0"/>
            <a:ext cx="4768948" cy="6858000"/>
          </a:xfrm>
          <a:prstGeom prst="rect">
            <a:avLst/>
          </a:prstGeom>
          <a:solidFill>
            <a:srgbClr val="317E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10" name="文字版面配置區 3">
            <a:extLst>
              <a:ext uri="{FF2B5EF4-FFF2-40B4-BE49-F238E27FC236}">
                <a16:creationId xmlns:a16="http://schemas.microsoft.com/office/drawing/2014/main" xmlns="" id="{839F3E40-E0A7-96DD-B701-232BB85EF89A}"/>
              </a:ext>
            </a:extLst>
          </p:cNvPr>
          <p:cNvSpPr>
            <a:spLocks noGrp="1"/>
          </p:cNvSpPr>
          <p:nvPr>
            <p:ph type="body" sz="half" idx="13"/>
          </p:nvPr>
        </p:nvSpPr>
        <p:spPr>
          <a:xfrm>
            <a:off x="618978" y="2057400"/>
            <a:ext cx="3685737" cy="3811588"/>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
        <p:nvSpPr>
          <p:cNvPr id="3" name="圖片版面配置區 2">
            <a:extLst>
              <a:ext uri="{FF2B5EF4-FFF2-40B4-BE49-F238E27FC236}">
                <a16:creationId xmlns:a16="http://schemas.microsoft.com/office/drawing/2014/main" xmlns="" id="{1CB92E1F-63F4-5732-E085-EAA107891B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7" name="投影片編號版面配置區 6">
            <a:extLst>
              <a:ext uri="{FF2B5EF4-FFF2-40B4-BE49-F238E27FC236}">
                <a16:creationId xmlns:a16="http://schemas.microsoft.com/office/drawing/2014/main" xmlns="" id="{853846B4-E69C-147E-499B-6AA49267FFB2}"/>
              </a:ext>
            </a:extLst>
          </p:cNvPr>
          <p:cNvSpPr>
            <a:spLocks noGrp="1"/>
          </p:cNvSpPr>
          <p:nvPr>
            <p:ph type="sldNum" sz="quarter" idx="12"/>
          </p:nvPr>
        </p:nvSpPr>
        <p:spPr/>
        <p:txBody>
          <a:bodyPr/>
          <a:lstStyle/>
          <a:p>
            <a:fld id="{0B6C5D7C-6173-5140-82F4-0BA7B906A956}" type="slidenum">
              <a:rPr kumimoji="1" lang="zh-TW" altLang="en-US" smtClean="0"/>
              <a:t>‹#›</a:t>
            </a:fld>
            <a:endParaRPr kumimoji="1" lang="zh-TW" altLang="en-US"/>
          </a:p>
        </p:txBody>
      </p:sp>
      <p:sp>
        <p:nvSpPr>
          <p:cNvPr id="12" name="日期版面配置區 4">
            <a:extLst>
              <a:ext uri="{FF2B5EF4-FFF2-40B4-BE49-F238E27FC236}">
                <a16:creationId xmlns:a16="http://schemas.microsoft.com/office/drawing/2014/main" xmlns="" id="{5DF0D712-2AF7-56D7-CDC1-7AC2A44C160F}"/>
              </a:ext>
            </a:extLst>
          </p:cNvPr>
          <p:cNvSpPr>
            <a:spLocks noGrp="1"/>
          </p:cNvSpPr>
          <p:nvPr>
            <p:ph type="dt" sz="half" idx="10"/>
          </p:nvPr>
        </p:nvSpPr>
        <p:spPr>
          <a:xfrm>
            <a:off x="5183188" y="6250334"/>
            <a:ext cx="1006597" cy="365125"/>
          </a:xfrm>
        </p:spPr>
        <p:txBody>
          <a:bodyPr/>
          <a:lstStyle>
            <a:lvl1pPr algn="ctr">
              <a:defRPr/>
            </a:lvl1pPr>
          </a:lstStyle>
          <a:p>
            <a:fld id="{DCA6D0E3-E977-3247-B08D-5595F3922511}" type="datetime1">
              <a:rPr kumimoji="1" lang="zh-TW" altLang="en-US" smtClean="0"/>
              <a:t>2025/3/17</a:t>
            </a:fld>
            <a:endParaRPr kumimoji="1" lang="zh-TW" altLang="en-US"/>
          </a:p>
        </p:txBody>
      </p:sp>
      <p:sp>
        <p:nvSpPr>
          <p:cNvPr id="13" name="頁尾版面配置區 5">
            <a:extLst>
              <a:ext uri="{FF2B5EF4-FFF2-40B4-BE49-F238E27FC236}">
                <a16:creationId xmlns:a16="http://schemas.microsoft.com/office/drawing/2014/main" xmlns="" id="{29A9AF30-AAF5-3992-8721-0A5D48562D6D}"/>
              </a:ext>
            </a:extLst>
          </p:cNvPr>
          <p:cNvSpPr>
            <a:spLocks noGrp="1"/>
          </p:cNvSpPr>
          <p:nvPr>
            <p:ph type="ftr" sz="quarter" idx="11"/>
          </p:nvPr>
        </p:nvSpPr>
        <p:spPr>
          <a:xfrm>
            <a:off x="6420897" y="6250334"/>
            <a:ext cx="4592956" cy="365125"/>
          </a:xfrm>
        </p:spPr>
        <p:txBody>
          <a:bodyPr/>
          <a:lstStyle/>
          <a:p>
            <a:r>
              <a:rPr kumimoji="1" lang="zh-TW" altLang="en-US"/>
              <a:t>◯◯◯◯◯處 ◯◯◯ 科  </a:t>
            </a:r>
            <a:r>
              <a:rPr kumimoji="1" lang="en-US" altLang="zh-TW"/>
              <a:t>/  </a:t>
            </a:r>
            <a:r>
              <a:rPr kumimoji="1" lang="zh-TW" altLang="en-US"/>
              <a:t>承辦人員◯◯◯</a:t>
            </a:r>
          </a:p>
        </p:txBody>
      </p:sp>
      <p:sp>
        <p:nvSpPr>
          <p:cNvPr id="18" name="文字版面配置區 17">
            <a:extLst>
              <a:ext uri="{FF2B5EF4-FFF2-40B4-BE49-F238E27FC236}">
                <a16:creationId xmlns:a16="http://schemas.microsoft.com/office/drawing/2014/main" xmlns="" id="{F1B2F94E-0090-9AEF-220D-4370ACCB81ED}"/>
              </a:ext>
            </a:extLst>
          </p:cNvPr>
          <p:cNvSpPr>
            <a:spLocks noGrp="1"/>
          </p:cNvSpPr>
          <p:nvPr>
            <p:ph type="body" sz="quarter" idx="14" hasCustomPrompt="1"/>
          </p:nvPr>
        </p:nvSpPr>
        <p:spPr>
          <a:xfrm>
            <a:off x="618979" y="457200"/>
            <a:ext cx="3685736" cy="1600200"/>
          </a:xfrm>
        </p:spPr>
        <p:txBody>
          <a:bodyPr anchor="b">
            <a:noAutofit/>
          </a:bodyPr>
          <a:lstStyle>
            <a:lvl1pPr marL="0" indent="0" algn="l" defTabSz="914400" rtl="0" eaLnBrk="1" latinLnBrk="0" hangingPunct="1">
              <a:lnSpc>
                <a:spcPct val="100000"/>
              </a:lnSpc>
              <a:spcBef>
                <a:spcPct val="0"/>
              </a:spcBef>
              <a:buNone/>
              <a:defRPr kumimoji="1" lang="zh-TW" altLang="en-US" sz="3200" b="1" i="0" kern="1200" dirty="0">
                <a:solidFill>
                  <a:schemeClr val="bg1"/>
                </a:solidFill>
                <a:latin typeface="Noto Sans TC" panose="020B0500000000000000" pitchFamily="34" charset="-128"/>
                <a:ea typeface="Noto Sans TC" panose="020B0500000000000000" pitchFamily="34" charset="-128"/>
                <a:cs typeface="+mj-cs"/>
              </a:defRPr>
            </a:lvl1pPr>
          </a:lstStyle>
          <a:p>
            <a:pPr lvl="0"/>
            <a:r>
              <a:rPr kumimoji="1" lang="zh-TW" altLang="en-US" dirty="0"/>
              <a:t>按一下以編輯母片標題樣式</a:t>
            </a:r>
          </a:p>
        </p:txBody>
      </p:sp>
      <p:pic>
        <p:nvPicPr>
          <p:cNvPr id="2" name="圖片 1">
            <a:extLst>
              <a:ext uri="{FF2B5EF4-FFF2-40B4-BE49-F238E27FC236}">
                <a16:creationId xmlns:a16="http://schemas.microsoft.com/office/drawing/2014/main" xmlns="" id="{767D1347-634D-5DBF-027C-DD5819CD4616}"/>
              </a:ext>
            </a:extLst>
          </p:cNvPr>
          <p:cNvPicPr>
            <a:picLocks noChangeAspect="1"/>
          </p:cNvPicPr>
          <p:nvPr userDrawn="1"/>
        </p:nvPicPr>
        <p:blipFill>
          <a:blip r:embed="rId2"/>
          <a:srcRect/>
          <a:stretch/>
        </p:blipFill>
        <p:spPr>
          <a:xfrm>
            <a:off x="336220" y="6309258"/>
            <a:ext cx="1733212" cy="306201"/>
          </a:xfrm>
          <a:prstGeom prst="rect">
            <a:avLst/>
          </a:prstGeom>
        </p:spPr>
      </p:pic>
    </p:spTree>
    <p:extLst>
      <p:ext uri="{BB962C8B-B14F-4D97-AF65-F5344CB8AC3E}">
        <p14:creationId xmlns:p14="http://schemas.microsoft.com/office/powerpoint/2010/main" val="3283280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xmlns="" id="{89804AFB-7D42-1C0B-C6AD-616B2D34AD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dirty="0"/>
              <a:t>按一下以編輯母片標題樣式</a:t>
            </a:r>
          </a:p>
        </p:txBody>
      </p:sp>
      <p:sp>
        <p:nvSpPr>
          <p:cNvPr id="3" name="文字版面配置區 2">
            <a:extLst>
              <a:ext uri="{FF2B5EF4-FFF2-40B4-BE49-F238E27FC236}">
                <a16:creationId xmlns:a16="http://schemas.microsoft.com/office/drawing/2014/main" xmlns="" id="{2AF18B56-ADA5-B841-BF69-D7FAF72B2E01}"/>
              </a:ext>
            </a:extLst>
          </p:cNvPr>
          <p:cNvSpPr>
            <a:spLocks noGrp="1"/>
          </p:cNvSpPr>
          <p:nvPr>
            <p:ph type="body" idx="1"/>
          </p:nvPr>
        </p:nvSpPr>
        <p:spPr>
          <a:xfrm>
            <a:off x="838200" y="1825625"/>
            <a:ext cx="10515600" cy="4217366"/>
          </a:xfrm>
          <a:prstGeom prst="rect">
            <a:avLst/>
          </a:prstGeom>
        </p:spPr>
        <p:txBody>
          <a:bodyPr vert="horz" lIns="91440" tIns="45720" rIns="91440" bIns="45720" rtlCol="0">
            <a:normAutofit/>
          </a:body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xmlns="" id="{58C2973C-E174-BE4A-43FC-3983A909C150}"/>
              </a:ext>
            </a:extLst>
          </p:cNvPr>
          <p:cNvSpPr>
            <a:spLocks noGrp="1"/>
          </p:cNvSpPr>
          <p:nvPr>
            <p:ph type="dt" sz="half" idx="2"/>
          </p:nvPr>
        </p:nvSpPr>
        <p:spPr>
          <a:xfrm>
            <a:off x="4350936" y="6250334"/>
            <a:ext cx="1035913" cy="365125"/>
          </a:xfrm>
          <a:prstGeom prst="rect">
            <a:avLst/>
          </a:prstGeom>
        </p:spPr>
        <p:txBody>
          <a:bodyPr vert="horz" lIns="91440" tIns="45720" rIns="91440" bIns="45720" rtlCol="0" anchor="ctr"/>
          <a:lstStyle>
            <a:lvl1pPr algn="r">
              <a:defRPr sz="1200" b="0" i="0">
                <a:solidFill>
                  <a:schemeClr val="tx1">
                    <a:lumMod val="50000"/>
                    <a:lumOff val="50000"/>
                  </a:schemeClr>
                </a:solidFill>
                <a:latin typeface="Noto Sans TC" panose="020B0500000000000000" pitchFamily="34" charset="-128"/>
                <a:ea typeface="Noto Sans TC" panose="020B0500000000000000" pitchFamily="34" charset="-128"/>
              </a:defRPr>
            </a:lvl1pPr>
          </a:lstStyle>
          <a:p>
            <a:fld id="{69DC46B2-94FA-D74A-BCE4-C446F9CA6EEF}" type="datetime1">
              <a:rPr kumimoji="1" lang="zh-TW" altLang="en-US" smtClean="0"/>
              <a:pPr/>
              <a:t>2025/3/17</a:t>
            </a:fld>
            <a:endParaRPr kumimoji="1" lang="zh-TW" altLang="en-US" dirty="0"/>
          </a:p>
        </p:txBody>
      </p:sp>
      <p:sp>
        <p:nvSpPr>
          <p:cNvPr id="5" name="頁尾版面配置區 4">
            <a:extLst>
              <a:ext uri="{FF2B5EF4-FFF2-40B4-BE49-F238E27FC236}">
                <a16:creationId xmlns:a16="http://schemas.microsoft.com/office/drawing/2014/main" xmlns="" id="{B9B49CB6-D1D0-E273-4926-772F3F77156A}"/>
              </a:ext>
            </a:extLst>
          </p:cNvPr>
          <p:cNvSpPr>
            <a:spLocks noGrp="1"/>
          </p:cNvSpPr>
          <p:nvPr>
            <p:ph type="ftr" sz="quarter" idx="3"/>
          </p:nvPr>
        </p:nvSpPr>
        <p:spPr>
          <a:xfrm>
            <a:off x="5685231" y="6250334"/>
            <a:ext cx="4114800" cy="365125"/>
          </a:xfrm>
          <a:prstGeom prst="rect">
            <a:avLst/>
          </a:prstGeom>
        </p:spPr>
        <p:txBody>
          <a:bodyPr vert="horz" lIns="91440" tIns="45720" rIns="91440" bIns="45720" rtlCol="0" anchor="ctr"/>
          <a:lstStyle>
            <a:lvl1pPr algn="l">
              <a:defRPr sz="1200">
                <a:solidFill>
                  <a:schemeClr val="tx1">
                    <a:lumMod val="50000"/>
                    <a:lumOff val="50000"/>
                  </a:schemeClr>
                </a:solidFill>
                <a:latin typeface="Noto Sans TC" panose="020B0500000000000000" pitchFamily="34" charset="-128"/>
                <a:ea typeface="Noto Sans TC" panose="020B0500000000000000" pitchFamily="34" charset="-128"/>
              </a:defRPr>
            </a:lvl1pPr>
          </a:lstStyle>
          <a:p>
            <a:r>
              <a:rPr kumimoji="1" lang="zh-TW" altLang="en-US"/>
              <a:t>◯◯◯◯◯處 ◯◯◯ 科  </a:t>
            </a:r>
            <a:r>
              <a:rPr kumimoji="1" lang="en-US" altLang="zh-TW"/>
              <a:t>/  </a:t>
            </a:r>
            <a:r>
              <a:rPr kumimoji="1" lang="zh-TW" altLang="en-US"/>
              <a:t>承辦人員◯◯◯</a:t>
            </a:r>
            <a:endParaRPr kumimoji="1" lang="zh-TW" altLang="en-US" dirty="0"/>
          </a:p>
        </p:txBody>
      </p:sp>
      <p:sp>
        <p:nvSpPr>
          <p:cNvPr id="6" name="投影片編號版面配置區 5">
            <a:extLst>
              <a:ext uri="{FF2B5EF4-FFF2-40B4-BE49-F238E27FC236}">
                <a16:creationId xmlns:a16="http://schemas.microsoft.com/office/drawing/2014/main" xmlns="" id="{C2D815FA-B845-A452-63B7-2CDD4DBB6264}"/>
              </a:ext>
            </a:extLst>
          </p:cNvPr>
          <p:cNvSpPr>
            <a:spLocks noGrp="1"/>
          </p:cNvSpPr>
          <p:nvPr>
            <p:ph type="sldNum" sz="quarter" idx="4"/>
          </p:nvPr>
        </p:nvSpPr>
        <p:spPr>
          <a:xfrm>
            <a:off x="11247783" y="6250334"/>
            <a:ext cx="607997" cy="365125"/>
          </a:xfrm>
          <a:prstGeom prst="rect">
            <a:avLst/>
          </a:prstGeom>
        </p:spPr>
        <p:txBody>
          <a:bodyPr vert="horz" lIns="91440" tIns="45720" rIns="91440" bIns="45720" rtlCol="0" anchor="ctr"/>
          <a:lstStyle>
            <a:lvl1pPr algn="r">
              <a:defRPr sz="1200">
                <a:solidFill>
                  <a:schemeClr val="tx1"/>
                </a:solidFill>
                <a:latin typeface="Noto Sans TC" panose="020B0500000000000000" pitchFamily="34" charset="-128"/>
                <a:ea typeface="Noto Sans TC" panose="020B0500000000000000" pitchFamily="34" charset="-128"/>
              </a:defRPr>
            </a:lvl1pPr>
          </a:lstStyle>
          <a:p>
            <a:fld id="{0B6C5D7C-6173-5140-82F4-0BA7B906A956}" type="slidenum">
              <a:rPr kumimoji="1" lang="zh-TW" altLang="en-US" smtClean="0"/>
              <a:pPr/>
              <a:t>‹#›</a:t>
            </a:fld>
            <a:endParaRPr kumimoji="1" lang="zh-TW" altLang="en-US"/>
          </a:p>
        </p:txBody>
      </p:sp>
      <p:pic>
        <p:nvPicPr>
          <p:cNvPr id="7" name="圖片 6">
            <a:extLst>
              <a:ext uri="{FF2B5EF4-FFF2-40B4-BE49-F238E27FC236}">
                <a16:creationId xmlns:a16="http://schemas.microsoft.com/office/drawing/2014/main" xmlns="" id="{162F4AB5-1914-77DB-734F-3BB1815A5CB5}"/>
              </a:ext>
            </a:extLst>
          </p:cNvPr>
          <p:cNvPicPr>
            <a:picLocks noChangeAspect="1"/>
          </p:cNvPicPr>
          <p:nvPr userDrawn="1"/>
        </p:nvPicPr>
        <p:blipFill>
          <a:blip r:embed="rId14"/>
          <a:srcRect/>
          <a:stretch/>
        </p:blipFill>
        <p:spPr>
          <a:xfrm>
            <a:off x="374720" y="6311536"/>
            <a:ext cx="1774799" cy="313547"/>
          </a:xfrm>
          <a:prstGeom prst="rect">
            <a:avLst/>
          </a:prstGeom>
        </p:spPr>
      </p:pic>
    </p:spTree>
    <p:extLst>
      <p:ext uri="{BB962C8B-B14F-4D97-AF65-F5344CB8AC3E}">
        <p14:creationId xmlns:p14="http://schemas.microsoft.com/office/powerpoint/2010/main" val="2270878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b="1" i="0" kern="1200">
          <a:solidFill>
            <a:srgbClr val="317EE1"/>
          </a:solidFill>
          <a:latin typeface="Noto Sans TC" panose="020B0500000000000000" pitchFamily="34" charset="-128"/>
          <a:ea typeface="Noto Sans TC" panose="020B0500000000000000" pitchFamily="34" charset="-128"/>
          <a:cs typeface="+mj-cs"/>
        </a:defRPr>
      </a:lvl1pPr>
    </p:titleStyle>
    <p:bodyStyle>
      <a:lvl1pPr marL="228600" indent="-228600" algn="l" defTabSz="914400" rtl="0" eaLnBrk="1" latinLnBrk="0" hangingPunct="1">
        <a:lnSpc>
          <a:spcPct val="130000"/>
        </a:lnSpc>
        <a:spcBef>
          <a:spcPts val="1000"/>
        </a:spcBef>
        <a:buClr>
          <a:srgbClr val="317EE1"/>
        </a:buClr>
        <a:buFont typeface="Wingdings" pitchFamily="2" charset="2"/>
        <a:buChar char="u"/>
        <a:defRPr sz="2800" kern="1200">
          <a:solidFill>
            <a:schemeClr val="tx1"/>
          </a:solidFill>
          <a:latin typeface="Noto Sans TC" panose="020B0500000000000000" pitchFamily="34" charset="-128"/>
          <a:ea typeface="Noto Sans TC" panose="020B0500000000000000" pitchFamily="34" charset="-128"/>
          <a:cs typeface="+mn-cs"/>
        </a:defRPr>
      </a:lvl1pPr>
      <a:lvl2pPr marL="685800" indent="-228600" algn="l" defTabSz="914400" rtl="0" eaLnBrk="1" latinLnBrk="0" hangingPunct="1">
        <a:lnSpc>
          <a:spcPct val="130000"/>
        </a:lnSpc>
        <a:spcBef>
          <a:spcPts val="500"/>
        </a:spcBef>
        <a:buClr>
          <a:srgbClr val="317EE1"/>
        </a:buClr>
        <a:buFont typeface="Arial" panose="020B0604020202020204" pitchFamily="34" charset="0"/>
        <a:buChar char="•"/>
        <a:defRPr sz="2400" kern="1200">
          <a:solidFill>
            <a:schemeClr val="tx1"/>
          </a:solidFill>
          <a:latin typeface="Noto Sans TC" panose="020B0500000000000000" pitchFamily="34" charset="-128"/>
          <a:ea typeface="Noto Sans TC" panose="020B0500000000000000" pitchFamily="34" charset="-128"/>
          <a:cs typeface="+mn-cs"/>
        </a:defRPr>
      </a:lvl2pPr>
      <a:lvl3pPr marL="1143000" indent="-228600" algn="l" defTabSz="914400" rtl="0" eaLnBrk="1" latinLnBrk="0" hangingPunct="1">
        <a:lnSpc>
          <a:spcPct val="130000"/>
        </a:lnSpc>
        <a:spcBef>
          <a:spcPts val="500"/>
        </a:spcBef>
        <a:buFont typeface="Arial" panose="020B0604020202020204" pitchFamily="34" charset="0"/>
        <a:buChar char="•"/>
        <a:defRPr sz="2000" kern="1200">
          <a:solidFill>
            <a:schemeClr val="tx1"/>
          </a:solidFill>
          <a:latin typeface="Noto Sans TC" panose="020B0500000000000000" pitchFamily="34" charset="-128"/>
          <a:ea typeface="Noto Sans TC" panose="020B0500000000000000" pitchFamily="34" charset="-128"/>
          <a:cs typeface="+mn-cs"/>
        </a:defRPr>
      </a:lvl3pPr>
      <a:lvl4pPr marL="1600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4pPr>
      <a:lvl5pPr marL="20574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CD2D64C8-C091-60EA-D0B1-C85936521BAF}"/>
              </a:ext>
            </a:extLst>
          </p:cNvPr>
          <p:cNvSpPr>
            <a:spLocks noGrp="1"/>
          </p:cNvSpPr>
          <p:nvPr>
            <p:ph type="ctrTitle"/>
          </p:nvPr>
        </p:nvSpPr>
        <p:spPr>
          <a:xfrm>
            <a:off x="648519" y="797780"/>
            <a:ext cx="10489037" cy="2387600"/>
          </a:xfrm>
        </p:spPr>
        <p:txBody>
          <a:bodyPr/>
          <a:lstStyle/>
          <a:p>
            <a:r>
              <a:rPr lang="zh-TW" altLang="en-US" dirty="0">
                <a:solidFill>
                  <a:schemeClr val="tx1"/>
                </a:solidFill>
              </a:rPr>
              <a:t>消除對婦女一切形式歧視</a:t>
            </a:r>
            <a:r>
              <a:rPr lang="zh-TW" altLang="en-US" dirty="0" smtClean="0">
                <a:solidFill>
                  <a:schemeClr val="tx1"/>
                </a:solidFill>
              </a:rPr>
              <a:t>公約</a:t>
            </a:r>
            <a:r>
              <a:rPr lang="en-US" altLang="zh-TW" dirty="0">
                <a:solidFill>
                  <a:schemeClr val="tx1"/>
                </a:solidFill>
              </a:rPr>
              <a:t>(</a:t>
            </a:r>
            <a:r>
              <a:rPr lang="en-US" altLang="zh-TW" dirty="0" smtClean="0"/>
              <a:t>CEDAW</a:t>
            </a:r>
            <a:r>
              <a:rPr lang="en-US" altLang="zh-TW" dirty="0" smtClean="0">
                <a:solidFill>
                  <a:schemeClr val="tx1"/>
                </a:solidFill>
              </a:rPr>
              <a:t>)</a:t>
            </a:r>
            <a:r>
              <a:rPr lang="zh-TW" altLang="en-US" dirty="0" smtClean="0">
                <a:solidFill>
                  <a:schemeClr val="tx1"/>
                </a:solidFill>
              </a:rPr>
              <a:t>自製</a:t>
            </a:r>
            <a:r>
              <a:rPr lang="zh-TW" altLang="en-US" dirty="0">
                <a:solidFill>
                  <a:schemeClr val="tx1"/>
                </a:solidFill>
              </a:rPr>
              <a:t>教材</a:t>
            </a:r>
            <a:endParaRPr kumimoji="1" lang="zh-TW" altLang="en-US" dirty="0">
              <a:solidFill>
                <a:schemeClr val="tx1"/>
              </a:solidFill>
            </a:endParaRPr>
          </a:p>
        </p:txBody>
      </p:sp>
      <p:sp>
        <p:nvSpPr>
          <p:cNvPr id="3" name="副標題 2">
            <a:extLst>
              <a:ext uri="{FF2B5EF4-FFF2-40B4-BE49-F238E27FC236}">
                <a16:creationId xmlns:a16="http://schemas.microsoft.com/office/drawing/2014/main" xmlns="" id="{011404D1-C775-E116-B73C-ED1B21CFF30C}"/>
              </a:ext>
            </a:extLst>
          </p:cNvPr>
          <p:cNvSpPr>
            <a:spLocks noGrp="1"/>
          </p:cNvSpPr>
          <p:nvPr>
            <p:ph type="subTitle" idx="1"/>
          </p:nvPr>
        </p:nvSpPr>
        <p:spPr/>
        <p:txBody>
          <a:bodyPr/>
          <a:lstStyle/>
          <a:p>
            <a:r>
              <a:rPr lang="zh-TW" altLang="en-US" dirty="0" smtClean="0">
                <a:solidFill>
                  <a:srgbClr val="FF7145"/>
                </a:solidFill>
              </a:rPr>
              <a:t>女性</a:t>
            </a:r>
            <a:r>
              <a:rPr lang="zh-TW" altLang="en-US" dirty="0">
                <a:solidFill>
                  <a:srgbClr val="FF7145"/>
                </a:solidFill>
              </a:rPr>
              <a:t>駕駛所面對的職場</a:t>
            </a:r>
            <a:r>
              <a:rPr lang="zh-TW" altLang="en-US" dirty="0" smtClean="0">
                <a:solidFill>
                  <a:srgbClr val="FF7145"/>
                </a:solidFill>
              </a:rPr>
              <a:t>歧視</a:t>
            </a:r>
            <a:endParaRPr lang="en-US" altLang="zh-TW" dirty="0" smtClean="0">
              <a:solidFill>
                <a:srgbClr val="FF7145"/>
              </a:solidFill>
            </a:endParaRPr>
          </a:p>
          <a:p>
            <a:endParaRPr kumimoji="1" lang="en-US" altLang="zh-TW" dirty="0"/>
          </a:p>
          <a:p>
            <a:r>
              <a:rPr kumimoji="1" lang="en-US" altLang="zh-TW" dirty="0" smtClean="0"/>
              <a:t>						</a:t>
            </a:r>
            <a:r>
              <a:rPr kumimoji="1" lang="zh-TW" altLang="en-US" sz="2400" dirty="0" smtClean="0">
                <a:solidFill>
                  <a:schemeClr val="tx1"/>
                </a:solidFill>
              </a:rPr>
              <a:t>南投縣政府工務處</a:t>
            </a:r>
            <a:endParaRPr kumimoji="1" lang="en-US" altLang="zh-TW" sz="2400" dirty="0">
              <a:solidFill>
                <a:schemeClr val="tx1"/>
              </a:solidFill>
            </a:endParaRPr>
          </a:p>
        </p:txBody>
      </p:sp>
    </p:spTree>
    <p:extLst>
      <p:ext uri="{BB962C8B-B14F-4D97-AF65-F5344CB8AC3E}">
        <p14:creationId xmlns:p14="http://schemas.microsoft.com/office/powerpoint/2010/main" val="1269163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03 </a:t>
            </a:r>
            <a:r>
              <a:rPr lang="zh-TW" altLang="en-US" dirty="0"/>
              <a:t>性別觀點</a:t>
            </a:r>
            <a:r>
              <a:rPr lang="zh-TW" altLang="en-US" dirty="0" smtClean="0"/>
              <a:t>解析</a:t>
            </a:r>
            <a:r>
              <a:rPr lang="en-US" altLang="zh-TW" dirty="0" smtClean="0"/>
              <a:t>(2)</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912194" y="1545538"/>
            <a:ext cx="10324070" cy="4704796"/>
          </a:xfrm>
        </p:spPr>
        <p:txBody>
          <a:bodyPr>
            <a:normAutofit/>
          </a:bodyPr>
          <a:lstStyle/>
          <a:p>
            <a:pPr algn="just"/>
            <a:r>
              <a:rPr lang="zh-TW" altLang="en-US" sz="2400" dirty="0"/>
              <a:t>如上所述，於本案例中就女性是否適合擔任駕駛的議題，一直都是在討論性別議題時的熱門話題，但是若從科學的角度作分析與探討，綜合多年來有關研究的主要發現，得出以下結論：</a:t>
            </a: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27D98D1B-F2F4-A645-A714-B7AAD2ADC513}" type="datetime1">
              <a:rPr kumimoji="1" lang="zh-TW" altLang="en-US" smtClean="0"/>
              <a:t>2025/3/17</a:t>
            </a:fld>
            <a:endParaRPr kumimoji="1" lang="zh-TW" altLang="en-US"/>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10</a:t>
            </a:fld>
            <a:endParaRPr kumimoji="1" lang="zh-TW" altLang="en-US"/>
          </a:p>
        </p:txBody>
      </p:sp>
      <p:graphicFrame>
        <p:nvGraphicFramePr>
          <p:cNvPr id="7" name="表格 11">
            <a:extLst>
              <a:ext uri="{FF2B5EF4-FFF2-40B4-BE49-F238E27FC236}">
                <a16:creationId xmlns:a16="http://schemas.microsoft.com/office/drawing/2014/main" xmlns="" id="{A9924CE0-014D-441C-3920-2AABE852D3D6}"/>
              </a:ext>
            </a:extLst>
          </p:cNvPr>
          <p:cNvGraphicFramePr>
            <a:graphicFrameLocks noGrp="1"/>
          </p:cNvGraphicFramePr>
          <p:nvPr>
            <p:ph idx="1"/>
            <p:extLst>
              <p:ext uri="{D42A27DB-BD31-4B8C-83A1-F6EECF244321}">
                <p14:modId xmlns:p14="http://schemas.microsoft.com/office/powerpoint/2010/main" val="2287609795"/>
              </p:ext>
            </p:extLst>
          </p:nvPr>
        </p:nvGraphicFramePr>
        <p:xfrm>
          <a:off x="1290988" y="3056237"/>
          <a:ext cx="9566482" cy="3120724"/>
        </p:xfrm>
        <a:graphic>
          <a:graphicData uri="http://schemas.openxmlformats.org/drawingml/2006/table">
            <a:tbl>
              <a:tblPr firstRow="1" bandRow="1">
                <a:tableStyleId>{5C22544A-7EE6-4342-B048-85BDC9FD1C3A}</a:tableStyleId>
              </a:tblPr>
              <a:tblGrid>
                <a:gridCol w="1867715">
                  <a:extLst>
                    <a:ext uri="{9D8B030D-6E8A-4147-A177-3AD203B41FA5}">
                      <a16:colId xmlns:a16="http://schemas.microsoft.com/office/drawing/2014/main" xmlns="" val="213611249"/>
                    </a:ext>
                  </a:extLst>
                </a:gridCol>
                <a:gridCol w="2451265">
                  <a:extLst>
                    <a:ext uri="{9D8B030D-6E8A-4147-A177-3AD203B41FA5}">
                      <a16:colId xmlns:a16="http://schemas.microsoft.com/office/drawing/2014/main" xmlns="" val="3615727350"/>
                    </a:ext>
                  </a:extLst>
                </a:gridCol>
                <a:gridCol w="2857251"/>
                <a:gridCol w="2390251">
                  <a:extLst>
                    <a:ext uri="{9D8B030D-6E8A-4147-A177-3AD203B41FA5}">
                      <a16:colId xmlns:a16="http://schemas.microsoft.com/office/drawing/2014/main" xmlns="" val="3394471181"/>
                    </a:ext>
                  </a:extLst>
                </a:gridCol>
              </a:tblGrid>
              <a:tr h="635154">
                <a:tc>
                  <a:txBody>
                    <a:bodyPr/>
                    <a:lstStyle/>
                    <a:p>
                      <a:pPr algn="ctr"/>
                      <a:endParaRPr lang="zh-TW" altLang="en-US" sz="2000" b="0" i="0" dirty="0">
                        <a:latin typeface="Noto Sans TC Medium" panose="020B0500000000000000" pitchFamily="34" charset="-128"/>
                        <a:ea typeface="Noto Sans TC Medium" panose="020B0500000000000000" pitchFamily="34" charset="-128"/>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i="0" dirty="0" smtClean="0">
                          <a:latin typeface="Noto Sans TC Medium" panose="020B0500000000000000" pitchFamily="34" charset="-128"/>
                          <a:ea typeface="Noto Sans TC Medium" panose="020B0500000000000000" pitchFamily="34" charset="-128"/>
                        </a:rPr>
                        <a:t>優點</a:t>
                      </a:r>
                      <a:endParaRPr lang="zh-TW" altLang="en-US" sz="1800" b="0" i="0" dirty="0">
                        <a:latin typeface="Noto Sans TC Medium" panose="020B0500000000000000" pitchFamily="34" charset="-128"/>
                        <a:ea typeface="Noto Sans TC Medium" panose="020B0500000000000000" pitchFamily="34" charset="-128"/>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i="0" dirty="0" smtClean="0">
                          <a:latin typeface="Noto Sans TC Medium" panose="020B0500000000000000" pitchFamily="34" charset="-128"/>
                          <a:ea typeface="Noto Sans TC Medium" panose="020B0500000000000000" pitchFamily="34" charset="-128"/>
                        </a:rPr>
                        <a:t>缺點</a:t>
                      </a:r>
                      <a:endParaRPr lang="zh-TW" altLang="en-US" sz="1800" b="0" i="0" dirty="0">
                        <a:latin typeface="Noto Sans TC Medium" panose="020B0500000000000000" pitchFamily="34" charset="-128"/>
                        <a:ea typeface="Noto Sans TC Medium" panose="020B0500000000000000" pitchFamily="34" charset="-128"/>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0" i="0" dirty="0" smtClean="0">
                          <a:latin typeface="Noto Sans TC Medium" panose="020B0500000000000000" pitchFamily="34" charset="-128"/>
                          <a:ea typeface="Noto Sans TC Medium" panose="020B0500000000000000" pitchFamily="34" charset="-128"/>
                        </a:rPr>
                        <a:t>問題</a:t>
                      </a:r>
                      <a:endParaRPr lang="zh-TW" altLang="en-US" sz="1800" b="0" i="0" dirty="0">
                        <a:latin typeface="Noto Sans TC Medium" panose="020B0500000000000000" pitchFamily="34" charset="-128"/>
                        <a:ea typeface="Noto Sans TC Medium" panose="020B0500000000000000" pitchFamily="34" charset="-128"/>
                      </a:endParaRPr>
                    </a:p>
                  </a:txBody>
                  <a:tcPr anchor="ctr">
                    <a:solidFill>
                      <a:schemeClr val="accent1"/>
                    </a:solidFill>
                  </a:tcPr>
                </a:tc>
                <a:extLst>
                  <a:ext uri="{0D108BD9-81ED-4DB2-BD59-A6C34878D82A}">
                    <a16:rowId xmlns:a16="http://schemas.microsoft.com/office/drawing/2014/main" xmlns="" val="4021285151"/>
                  </a:ext>
                </a:extLst>
              </a:tr>
              <a:tr h="1242785">
                <a:tc>
                  <a:txBody>
                    <a:bodyPr/>
                    <a:lstStyle/>
                    <a:p>
                      <a:pPr algn="ctr"/>
                      <a:r>
                        <a:rPr lang="zh-TW" altLang="en-US" dirty="0" smtClean="0">
                          <a:latin typeface="Noto Sans TC" panose="020B0500000000000000" pitchFamily="34" charset="-128"/>
                          <a:ea typeface="Noto Sans TC" panose="020B0500000000000000" pitchFamily="34" charset="-128"/>
                        </a:rPr>
                        <a:t>男性駕駛者</a:t>
                      </a:r>
                      <a:endParaRPr lang="zh-TW" altLang="en-US" dirty="0">
                        <a:latin typeface="Noto Sans TC" panose="020B0500000000000000" pitchFamily="34" charset="-128"/>
                        <a:ea typeface="Noto Sans TC" panose="020B0500000000000000" pitchFamily="34" charset="-128"/>
                      </a:endParaRPr>
                    </a:p>
                  </a:txBody>
                  <a:tcPr anchor="ctr">
                    <a:solidFill>
                      <a:schemeClr val="accent1">
                        <a:lumMod val="20000"/>
                        <a:lumOff val="80000"/>
                      </a:schemeClr>
                    </a:solidFill>
                  </a:tcPr>
                </a:tc>
                <a:tc>
                  <a:txBody>
                    <a:bodyPr/>
                    <a:lstStyle/>
                    <a:p>
                      <a:pPr marL="285750" indent="-285750" algn="l">
                        <a:buFont typeface="Wingdings" panose="05000000000000000000" pitchFamily="2" charset="2"/>
                        <a:buChar char="Ø"/>
                      </a:pPr>
                      <a:r>
                        <a:rPr lang="zh-TW" altLang="en-US" sz="1600" dirty="0" smtClean="0"/>
                        <a:t>空間感較強</a:t>
                      </a:r>
                      <a:endParaRPr lang="en-US" altLang="zh-TW" sz="1600" dirty="0" smtClean="0"/>
                    </a:p>
                    <a:p>
                      <a:pPr marL="285750" indent="-285750" algn="l">
                        <a:buFont typeface="Wingdings" panose="05000000000000000000" pitchFamily="2" charset="2"/>
                        <a:buChar char="Ø"/>
                      </a:pPr>
                      <a:r>
                        <a:rPr lang="zh-TW" altLang="en-US" sz="1600" dirty="0" smtClean="0"/>
                        <a:t>能快速掌握駕駛技巧</a:t>
                      </a:r>
                      <a:endParaRPr lang="en-US" altLang="zh-TW" sz="1600" dirty="0" smtClean="0"/>
                    </a:p>
                    <a:p>
                      <a:pPr marL="285750" indent="-285750" algn="l">
                        <a:buFont typeface="Wingdings" panose="05000000000000000000" pitchFamily="2" charset="2"/>
                        <a:buChar char="Ø"/>
                      </a:pPr>
                      <a:r>
                        <a:rPr lang="zh-TW" altLang="en-US" sz="1600" dirty="0" smtClean="0"/>
                        <a:t>駕駛時較有自信</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20000"/>
                        <a:lumOff val="80000"/>
                      </a:schemeClr>
                    </a:solidFill>
                  </a:tcPr>
                </a:tc>
                <a:tc>
                  <a:txBody>
                    <a:bodyPr/>
                    <a:lstStyle/>
                    <a:p>
                      <a:pPr marL="285750" indent="-285750" algn="l">
                        <a:buFont typeface="Wingdings" panose="05000000000000000000" pitchFamily="2" charset="2"/>
                        <a:buChar char="Ø"/>
                      </a:pPr>
                      <a:r>
                        <a:rPr lang="zh-TW" altLang="en-US" sz="1600" dirty="0" smtClean="0"/>
                        <a:t>較常超速</a:t>
                      </a:r>
                      <a:endParaRPr lang="en-US" altLang="zh-TW" sz="1600" dirty="0" smtClean="0"/>
                    </a:p>
                    <a:p>
                      <a:pPr marL="285750" indent="-285750" algn="l">
                        <a:buFont typeface="Wingdings" panose="05000000000000000000" pitchFamily="2" charset="2"/>
                        <a:buChar char="Ø"/>
                      </a:pPr>
                      <a:r>
                        <a:rPr lang="zh-TW" altLang="en-US" sz="1600" dirty="0" smtClean="0"/>
                        <a:t>較常違反交通條例</a:t>
                      </a:r>
                      <a:endParaRPr lang="en-US" altLang="zh-TW" sz="1600" dirty="0" smtClean="0"/>
                    </a:p>
                    <a:p>
                      <a:pPr marL="285750" indent="-285750" algn="l">
                        <a:buFont typeface="Wingdings" panose="05000000000000000000" pitchFamily="2" charset="2"/>
                        <a:buChar char="Ø"/>
                      </a:pPr>
                      <a:r>
                        <a:rPr lang="zh-TW" altLang="en-US" sz="1600" dirty="0" smtClean="0"/>
                        <a:t>較具侵略性</a:t>
                      </a:r>
                      <a:endParaRPr lang="en-US" altLang="zh-TW" sz="1600" dirty="0" smtClean="0"/>
                    </a:p>
                    <a:p>
                      <a:pPr marL="285750" indent="-285750" algn="l">
                        <a:buFont typeface="Wingdings" panose="05000000000000000000" pitchFamily="2" charset="2"/>
                        <a:buChar char="Ø"/>
                      </a:pPr>
                      <a:r>
                        <a:rPr lang="zh-TW" altLang="en-US" sz="1600" dirty="0" smtClean="0"/>
                        <a:t>較常醉駕</a:t>
                      </a:r>
                      <a:r>
                        <a:rPr lang="en-US" altLang="zh-TW" sz="1600" dirty="0" smtClean="0"/>
                        <a:t>/</a:t>
                      </a:r>
                      <a:r>
                        <a:rPr lang="zh-TW" altLang="en-US" sz="1600" dirty="0" smtClean="0"/>
                        <a:t>毒駕</a:t>
                      </a:r>
                      <a:r>
                        <a:rPr lang="en-US" altLang="zh-TW" sz="1600" dirty="0" smtClean="0"/>
                        <a:t>/</a:t>
                      </a:r>
                      <a:r>
                        <a:rPr lang="zh-TW" altLang="en-US" sz="1600" dirty="0" smtClean="0"/>
                        <a:t>藥 駕</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20000"/>
                        <a:lumOff val="80000"/>
                      </a:schemeClr>
                    </a:solidFill>
                  </a:tcPr>
                </a:tc>
                <a:tc>
                  <a:txBody>
                    <a:bodyPr/>
                    <a:lstStyle/>
                    <a:p>
                      <a:pPr marL="285750" indent="-285750" algn="l">
                        <a:buFont typeface="Wingdings" panose="05000000000000000000" pitchFamily="2" charset="2"/>
                        <a:buChar char="Ø"/>
                      </a:pPr>
                      <a:r>
                        <a:rPr lang="zh-TW" altLang="en-US" sz="1600" dirty="0" smtClean="0"/>
                        <a:t>較易引致交通意外</a:t>
                      </a:r>
                      <a:endParaRPr lang="en-US" altLang="zh-TW" sz="1600" dirty="0" smtClean="0"/>
                    </a:p>
                    <a:p>
                      <a:pPr marL="285750" indent="-285750" algn="l">
                        <a:buFont typeface="Wingdings" panose="05000000000000000000" pitchFamily="2" charset="2"/>
                        <a:buChar char="Ø"/>
                      </a:pPr>
                      <a:r>
                        <a:rPr lang="zh-TW" altLang="en-US" sz="1600" dirty="0" smtClean="0"/>
                        <a:t>在意外中死亡的機會較高 </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20000"/>
                        <a:lumOff val="80000"/>
                      </a:schemeClr>
                    </a:solidFill>
                  </a:tcPr>
                </a:tc>
                <a:extLst>
                  <a:ext uri="{0D108BD9-81ED-4DB2-BD59-A6C34878D82A}">
                    <a16:rowId xmlns:a16="http://schemas.microsoft.com/office/drawing/2014/main" xmlns="" val="1852883033"/>
                  </a:ext>
                </a:extLst>
              </a:tr>
              <a:tr h="1242785">
                <a:tc>
                  <a:txBody>
                    <a:bodyPr/>
                    <a:lstStyle/>
                    <a:p>
                      <a:pPr algn="ctr"/>
                      <a:r>
                        <a:rPr lang="zh-TW" altLang="en-US" dirty="0" smtClean="0">
                          <a:latin typeface="Noto Sans TC" panose="020B0500000000000000" pitchFamily="34" charset="-128"/>
                          <a:ea typeface="Noto Sans TC" panose="020B0500000000000000" pitchFamily="34" charset="-128"/>
                        </a:rPr>
                        <a:t>女性駕駛者</a:t>
                      </a:r>
                      <a:endParaRPr lang="zh-TW" altLang="en-US" dirty="0">
                        <a:latin typeface="Noto Sans TC" panose="020B0500000000000000" pitchFamily="34" charset="-128"/>
                        <a:ea typeface="Noto Sans TC" panose="020B0500000000000000" pitchFamily="34" charset="-128"/>
                      </a:endParaRPr>
                    </a:p>
                  </a:txBody>
                  <a:tcPr anchor="ctr">
                    <a:solidFill>
                      <a:schemeClr val="accent1">
                        <a:lumMod val="40000"/>
                        <a:lumOff val="60000"/>
                      </a:schemeClr>
                    </a:solidFill>
                  </a:tcPr>
                </a:tc>
                <a:tc>
                  <a:txBody>
                    <a:bodyPr/>
                    <a:lstStyle/>
                    <a:p>
                      <a:pPr marL="285750" indent="-285750" algn="l">
                        <a:buFont typeface="Wingdings" panose="05000000000000000000" pitchFamily="2" charset="2"/>
                        <a:buChar char="Ø"/>
                      </a:pPr>
                      <a:r>
                        <a:rPr lang="zh-TW" altLang="en-US" sz="1600" dirty="0" smtClean="0"/>
                        <a:t>較具自覺性及社會</a:t>
                      </a:r>
                      <a:endParaRPr lang="en-US" altLang="zh-TW" sz="1600" dirty="0" smtClean="0"/>
                    </a:p>
                    <a:p>
                      <a:pPr marL="285750" indent="-285750" algn="l">
                        <a:buFont typeface="Wingdings" panose="05000000000000000000" pitchFamily="2" charset="2"/>
                        <a:buChar char="Ø"/>
                      </a:pPr>
                      <a:r>
                        <a:rPr lang="zh-TW" altLang="en-US" sz="1600" dirty="0" smtClean="0"/>
                        <a:t>負責感較不會作出冒險行為</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40000"/>
                        <a:lumOff val="60000"/>
                      </a:schemeClr>
                    </a:solidFill>
                  </a:tcPr>
                </a:tc>
                <a:tc>
                  <a:txBody>
                    <a:bodyPr/>
                    <a:lstStyle/>
                    <a:p>
                      <a:pPr marL="285750" indent="-285750" algn="l">
                        <a:buFont typeface="Wingdings" panose="05000000000000000000" pitchFamily="2" charset="2"/>
                        <a:buChar char="Ø"/>
                      </a:pPr>
                      <a:r>
                        <a:rPr lang="zh-TW" altLang="en-US" sz="1600" dirty="0" smtClean="0"/>
                        <a:t>空間感較弱</a:t>
                      </a:r>
                      <a:endParaRPr lang="en-US" altLang="zh-TW" sz="1600" dirty="0" smtClean="0"/>
                    </a:p>
                    <a:p>
                      <a:pPr marL="285750" indent="-285750" algn="l">
                        <a:buFont typeface="Wingdings" panose="05000000000000000000" pitchFamily="2" charset="2"/>
                        <a:buChar char="Ø"/>
                      </a:pPr>
                      <a:r>
                        <a:rPr lang="zh-TW" altLang="en-US" sz="1600" dirty="0" smtClean="0"/>
                        <a:t>較易被手機分心</a:t>
                      </a:r>
                      <a:endParaRPr lang="en-US" altLang="zh-TW" sz="1600" dirty="0" smtClean="0"/>
                    </a:p>
                    <a:p>
                      <a:pPr marL="285750" indent="-285750" algn="l">
                        <a:buFont typeface="Wingdings" panose="05000000000000000000" pitchFamily="2" charset="2"/>
                        <a:buChar char="Ø"/>
                      </a:pPr>
                      <a:r>
                        <a:rPr lang="zh-TW" altLang="en-US" sz="1600" dirty="0" smtClean="0"/>
                        <a:t>較易受刻板印象威脅 </a:t>
                      </a:r>
                      <a:r>
                        <a:rPr lang="en-US" altLang="zh-TW" sz="1600" dirty="0" smtClean="0"/>
                        <a:t>(Stereotype Threat) </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40000"/>
                        <a:lumOff val="60000"/>
                      </a:schemeClr>
                    </a:solidFill>
                  </a:tcPr>
                </a:tc>
                <a:tc>
                  <a:txBody>
                    <a:bodyPr/>
                    <a:lstStyle/>
                    <a:p>
                      <a:pPr marL="285750" indent="-285750" algn="l">
                        <a:buFont typeface="Wingdings" panose="05000000000000000000" pitchFamily="2" charset="2"/>
                        <a:buChar char="Ø"/>
                      </a:pPr>
                      <a:r>
                        <a:rPr lang="zh-TW" altLang="en-US" sz="1600" dirty="0" smtClean="0"/>
                        <a:t>較易因一時分神而造成意外</a:t>
                      </a:r>
                      <a:endParaRPr lang="en-US" altLang="zh-TW" sz="1600" dirty="0" smtClean="0"/>
                    </a:p>
                    <a:p>
                      <a:pPr marL="285750" indent="-285750" algn="l">
                        <a:buFont typeface="Wingdings" panose="05000000000000000000" pitchFamily="2" charset="2"/>
                        <a:buChar char="Ø"/>
                      </a:pPr>
                      <a:r>
                        <a:rPr lang="zh-TW" altLang="en-US" sz="1600" dirty="0" smtClean="0"/>
                        <a:t>考車牌時缺乏自信，於是合格率較低</a:t>
                      </a:r>
                      <a:endParaRPr lang="zh-TW" altLang="en-US" sz="1600" dirty="0">
                        <a:latin typeface="Noto Sans TC" panose="020B0500000000000000" pitchFamily="34" charset="-128"/>
                        <a:ea typeface="Noto Sans TC" panose="020B0500000000000000" pitchFamily="34" charset="-128"/>
                      </a:endParaRPr>
                    </a:p>
                  </a:txBody>
                  <a:tcPr anchor="ctr">
                    <a:solidFill>
                      <a:schemeClr val="accent1">
                        <a:lumMod val="40000"/>
                        <a:lumOff val="60000"/>
                      </a:schemeClr>
                    </a:solidFill>
                  </a:tcPr>
                </a:tc>
                <a:extLst>
                  <a:ext uri="{0D108BD9-81ED-4DB2-BD59-A6C34878D82A}">
                    <a16:rowId xmlns:a16="http://schemas.microsoft.com/office/drawing/2014/main" xmlns="" val="948125732"/>
                  </a:ext>
                </a:extLst>
              </a:tr>
            </a:tbl>
          </a:graphicData>
        </a:graphic>
      </p:graphicFrame>
    </p:spTree>
    <p:extLst>
      <p:ext uri="{BB962C8B-B14F-4D97-AF65-F5344CB8AC3E}">
        <p14:creationId xmlns:p14="http://schemas.microsoft.com/office/powerpoint/2010/main" val="3152071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03 </a:t>
            </a:r>
            <a:r>
              <a:rPr lang="zh-TW" altLang="en-US" dirty="0" smtClean="0"/>
              <a:t>問題討論</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772298" y="1606959"/>
            <a:ext cx="10324070" cy="4447852"/>
          </a:xfrm>
        </p:spPr>
        <p:txBody>
          <a:bodyPr>
            <a:noAutofit/>
          </a:bodyPr>
          <a:lstStyle/>
          <a:p>
            <a:pPr algn="just"/>
            <a:r>
              <a:rPr lang="zh-TW" altLang="en-US" sz="1600" dirty="0" smtClean="0"/>
              <a:t>為什麼</a:t>
            </a:r>
            <a:r>
              <a:rPr lang="zh-TW" altLang="en-US" sz="1600" dirty="0"/>
              <a:t>會有「女性駕駛技術較差」的傳統刻板印象</a:t>
            </a:r>
            <a:r>
              <a:rPr lang="en-US" altLang="zh-TW" sz="1600" dirty="0"/>
              <a:t>? </a:t>
            </a:r>
            <a:r>
              <a:rPr lang="zh-TW" altLang="en-US" sz="1600" dirty="0"/>
              <a:t>背後有哪些社會文化價值觀</a:t>
            </a:r>
            <a:r>
              <a:rPr lang="en-US" altLang="zh-TW" sz="1600" dirty="0" smtClean="0"/>
              <a:t>?</a:t>
            </a:r>
          </a:p>
          <a:p>
            <a:pPr algn="just"/>
            <a:r>
              <a:rPr lang="zh-TW" altLang="en-US" sz="1600" dirty="0" smtClean="0"/>
              <a:t>您</a:t>
            </a:r>
            <a:r>
              <a:rPr lang="zh-TW" altLang="en-US" sz="1600" dirty="0"/>
              <a:t>覺得有哪些是性別區別較明顯的職業類別</a:t>
            </a:r>
            <a:r>
              <a:rPr lang="en-US" altLang="zh-TW" sz="1600" dirty="0"/>
              <a:t>? </a:t>
            </a:r>
            <a:r>
              <a:rPr lang="zh-TW" altLang="en-US" sz="1600" dirty="0"/>
              <a:t>您自身或周遭的人是否有經歷過性別比例懸殊的職場環境</a:t>
            </a:r>
            <a:r>
              <a:rPr lang="en-US" altLang="zh-TW" sz="1600" dirty="0" smtClean="0"/>
              <a:t>?</a:t>
            </a:r>
          </a:p>
          <a:p>
            <a:pPr algn="just"/>
            <a:r>
              <a:rPr lang="zh-TW" altLang="en-US" sz="1600" dirty="0" smtClean="0"/>
              <a:t>您</a:t>
            </a:r>
            <a:r>
              <a:rPr lang="zh-TW" altLang="en-US" sz="1600" dirty="0"/>
              <a:t>覺得有哪些原因可能複製了職業性別的刻板印象</a:t>
            </a:r>
            <a:r>
              <a:rPr lang="en-US" altLang="zh-TW" sz="1600" dirty="0"/>
              <a:t>? </a:t>
            </a:r>
            <a:r>
              <a:rPr lang="zh-TW" altLang="en-US" sz="1600" dirty="0"/>
              <a:t>能用什麼策略來改善呢</a:t>
            </a:r>
            <a:r>
              <a:rPr lang="en-US" altLang="zh-TW" sz="1600" dirty="0" smtClean="0"/>
              <a:t>?</a:t>
            </a:r>
          </a:p>
          <a:p>
            <a:pPr algn="just"/>
            <a:r>
              <a:rPr lang="zh-TW" altLang="en-US" sz="1600" dirty="0" smtClean="0"/>
              <a:t>在</a:t>
            </a:r>
            <a:r>
              <a:rPr lang="zh-TW" altLang="en-US" sz="1600" dirty="0"/>
              <a:t>同樣通過考試、考照制度下的女性駕駛員卻遭受到男性同業的歧視與不認可，在他改變傳統性該有的衣著、髮型，穿上傳統男性駕駛該有的衣著、髮型後，漸漸地受到了同業的尊重，但我們知道外表並不會改變每個人的駕駛技術，不擅於駕車的女性並不會因為將頭髮剪短後變得會開車，善於駕車的女性也並不會因留著一頭長髮而不會開車，而男性亦是如此。駕駛經驗與駕車技術是相關聯的，當一個人因性別而遭受他人不認同，甚至抹滅他的努力，或許某天他將對他原先所熱愛的工作失去了熱誠，那意味著同業的其他人也將流失一個站在同一陣線上，擁有相同興趣的同事</a:t>
            </a:r>
            <a:r>
              <a:rPr lang="zh-TW" altLang="en-US" sz="1600" dirty="0" smtClean="0"/>
              <a:t>。</a:t>
            </a:r>
            <a:endParaRPr lang="en-US" altLang="zh-TW" sz="1600" dirty="0" smtClean="0"/>
          </a:p>
          <a:p>
            <a:pPr algn="just"/>
            <a:r>
              <a:rPr lang="zh-TW" altLang="en-US" sz="1600" dirty="0" smtClean="0"/>
              <a:t>駕駛</a:t>
            </a:r>
            <a:r>
              <a:rPr lang="zh-TW" altLang="en-US" sz="1600" dirty="0"/>
              <a:t>文化不只是呈現在職業駕駛員的領域，就連同在家人或朋友一起駕車出門時，男性就常是固定坐在駕駛座上的駕駛者。是甚麼原因讓女性不會自願地說要開車？又是甚麼原因讓男性自然而然地坐上了駕駛座呢？</a:t>
            </a:r>
            <a:endParaRPr lang="zh-TW" altLang="en-US" sz="16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27D98D1B-F2F4-A645-A714-B7AAD2ADC513}" type="datetime1">
              <a:rPr kumimoji="1" lang="zh-TW" altLang="en-US" smtClean="0"/>
              <a:t>2025/3/17</a:t>
            </a:fld>
            <a:endParaRPr kumimoji="1" lang="zh-TW" altLang="en-US"/>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11</a:t>
            </a:fld>
            <a:endParaRPr kumimoji="1" lang="zh-TW" altLang="en-US"/>
          </a:p>
        </p:txBody>
      </p:sp>
    </p:spTree>
    <p:extLst>
      <p:ext uri="{BB962C8B-B14F-4D97-AF65-F5344CB8AC3E}">
        <p14:creationId xmlns:p14="http://schemas.microsoft.com/office/powerpoint/2010/main" val="46306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版面配置區 8">
            <a:extLst>
              <a:ext uri="{FF2B5EF4-FFF2-40B4-BE49-F238E27FC236}">
                <a16:creationId xmlns:a16="http://schemas.microsoft.com/office/drawing/2014/main" xmlns="" id="{10962991-0096-0CF7-582D-0AE0EB8E99C6}"/>
              </a:ext>
            </a:extLst>
          </p:cNvPr>
          <p:cNvSpPr>
            <a:spLocks noGrp="1"/>
          </p:cNvSpPr>
          <p:nvPr>
            <p:ph type="body" sz="quarter" idx="13"/>
          </p:nvPr>
        </p:nvSpPr>
        <p:spPr/>
        <p:txBody>
          <a:bodyPr/>
          <a:lstStyle/>
          <a:p>
            <a:r>
              <a:rPr kumimoji="1" lang="en-US" altLang="zh-TW" sz="5400" b="1" dirty="0">
                <a:solidFill>
                  <a:srgbClr val="317EE1"/>
                </a:solidFill>
              </a:rPr>
              <a:t>Thank you!</a:t>
            </a:r>
            <a:endParaRPr kumimoji="1" lang="zh-TW" altLang="en-US" sz="4800" b="1" dirty="0">
              <a:solidFill>
                <a:srgbClr val="317EE1"/>
              </a:solidFill>
            </a:endParaRPr>
          </a:p>
        </p:txBody>
      </p:sp>
    </p:spTree>
    <p:extLst>
      <p:ext uri="{BB962C8B-B14F-4D97-AF65-F5344CB8AC3E}">
        <p14:creationId xmlns:p14="http://schemas.microsoft.com/office/powerpoint/2010/main" val="67635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xmlns="" id="{5B634A28-BE64-3F2C-0752-13F6C693DC1D}"/>
              </a:ext>
            </a:extLst>
          </p:cNvPr>
          <p:cNvSpPr>
            <a:spLocks noGrp="1"/>
          </p:cNvSpPr>
          <p:nvPr>
            <p:ph type="title"/>
          </p:nvPr>
        </p:nvSpPr>
        <p:spPr/>
        <p:txBody>
          <a:bodyPr/>
          <a:lstStyle/>
          <a:p>
            <a:r>
              <a:rPr lang="zh-TW" altLang="en-US" dirty="0"/>
              <a:t>案例教材</a:t>
            </a:r>
            <a:endParaRPr lang="zh-TW" altLang="en-US" dirty="0"/>
          </a:p>
        </p:txBody>
      </p:sp>
      <p:sp>
        <p:nvSpPr>
          <p:cNvPr id="5" name="文字版面配置區 4">
            <a:extLst>
              <a:ext uri="{FF2B5EF4-FFF2-40B4-BE49-F238E27FC236}">
                <a16:creationId xmlns:a16="http://schemas.microsoft.com/office/drawing/2014/main" xmlns="" id="{502DCF3C-434F-02D6-DABD-CD20F9E17BFB}"/>
              </a:ext>
            </a:extLst>
          </p:cNvPr>
          <p:cNvSpPr>
            <a:spLocks noGrp="1"/>
          </p:cNvSpPr>
          <p:nvPr>
            <p:ph type="body" idx="1"/>
          </p:nvPr>
        </p:nvSpPr>
        <p:spPr/>
        <p:txBody>
          <a:bodyPr/>
          <a:lstStyle/>
          <a:p>
            <a:r>
              <a:rPr lang="zh-TW" altLang="en-US" dirty="0"/>
              <a:t>女性駕駛所面對的職場歧視</a:t>
            </a:r>
            <a:endParaRPr lang="zh-TW" altLang="en-US" dirty="0"/>
          </a:p>
        </p:txBody>
      </p:sp>
    </p:spTree>
    <p:extLst>
      <p:ext uri="{BB962C8B-B14F-4D97-AF65-F5344CB8AC3E}">
        <p14:creationId xmlns:p14="http://schemas.microsoft.com/office/powerpoint/2010/main" val="1117285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xmlns="" id="{9CBE0F20-A924-E3D2-EE47-A28DFF3D36DB}"/>
              </a:ext>
            </a:extLst>
          </p:cNvPr>
          <p:cNvSpPr>
            <a:spLocks noGrp="1"/>
          </p:cNvSpPr>
          <p:nvPr>
            <p:ph type="title"/>
          </p:nvPr>
        </p:nvSpPr>
        <p:spPr/>
        <p:txBody>
          <a:bodyPr/>
          <a:lstStyle/>
          <a:p>
            <a:pPr algn="ctr"/>
            <a:r>
              <a:rPr lang="zh-TW" altLang="en-US" dirty="0"/>
              <a:t>段落標題</a:t>
            </a:r>
          </a:p>
        </p:txBody>
      </p:sp>
      <p:sp>
        <p:nvSpPr>
          <p:cNvPr id="9" name="內容版面配置區 8">
            <a:extLst>
              <a:ext uri="{FF2B5EF4-FFF2-40B4-BE49-F238E27FC236}">
                <a16:creationId xmlns:a16="http://schemas.microsoft.com/office/drawing/2014/main" xmlns="" id="{7F847235-505C-D57E-4FF3-602DDBF90BBB}"/>
              </a:ext>
            </a:extLst>
          </p:cNvPr>
          <p:cNvSpPr>
            <a:spLocks noGrp="1"/>
          </p:cNvSpPr>
          <p:nvPr>
            <p:ph sz="half" idx="2"/>
          </p:nvPr>
        </p:nvSpPr>
        <p:spPr>
          <a:xfrm>
            <a:off x="1029857" y="3680790"/>
            <a:ext cx="3043099" cy="2760663"/>
          </a:xfrm>
        </p:spPr>
        <p:txBody>
          <a:bodyPr/>
          <a:lstStyle/>
          <a:p>
            <a:pPr algn="ctr"/>
            <a:r>
              <a:rPr lang="zh-TW" altLang="en-US" dirty="0" smtClean="0"/>
              <a:t>案情摘要</a:t>
            </a:r>
            <a:endParaRPr lang="zh-TW" altLang="en-US" dirty="0"/>
          </a:p>
          <a:p>
            <a:pPr algn="ctr"/>
            <a:endParaRPr lang="zh-TW" altLang="en-US" dirty="0"/>
          </a:p>
        </p:txBody>
      </p:sp>
      <p:sp>
        <p:nvSpPr>
          <p:cNvPr id="12" name="00">
            <a:extLst>
              <a:ext uri="{FF2B5EF4-FFF2-40B4-BE49-F238E27FC236}">
                <a16:creationId xmlns:a16="http://schemas.microsoft.com/office/drawing/2014/main" xmlns="" id="{A5441359-2B97-1AEF-D446-4CD96D450EF8}"/>
              </a:ext>
            </a:extLst>
          </p:cNvPr>
          <p:cNvSpPr txBox="1"/>
          <p:nvPr/>
        </p:nvSpPr>
        <p:spPr>
          <a:xfrm>
            <a:off x="1029858" y="1491977"/>
            <a:ext cx="3043098" cy="202619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18000">
                <a:solidFill>
                  <a:srgbClr val="C09860"/>
                </a:solidFill>
              </a:defRPr>
            </a:lvl1pPr>
          </a:lstStyle>
          <a:p>
            <a:pPr algn="ctr"/>
            <a:r>
              <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0</a:t>
            </a:r>
            <a:r>
              <a:rPr lang="en-US" altLang="zh-TW"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1</a:t>
            </a:r>
            <a:endPar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endParaRPr>
          </a:p>
        </p:txBody>
      </p:sp>
      <p:sp>
        <p:nvSpPr>
          <p:cNvPr id="13" name="00">
            <a:extLst>
              <a:ext uri="{FF2B5EF4-FFF2-40B4-BE49-F238E27FC236}">
                <a16:creationId xmlns:a16="http://schemas.microsoft.com/office/drawing/2014/main" xmlns="" id="{15164935-C0BF-4BE3-6685-951B225E15BD}"/>
              </a:ext>
            </a:extLst>
          </p:cNvPr>
          <p:cNvSpPr txBox="1"/>
          <p:nvPr/>
        </p:nvSpPr>
        <p:spPr>
          <a:xfrm>
            <a:off x="4592423" y="1491977"/>
            <a:ext cx="3043098" cy="202619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18000">
                <a:solidFill>
                  <a:srgbClr val="C09860"/>
                </a:solidFill>
              </a:defRPr>
            </a:lvl1pPr>
          </a:lstStyle>
          <a:p>
            <a:pPr algn="ctr"/>
            <a:r>
              <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0</a:t>
            </a:r>
            <a:r>
              <a:rPr lang="en-US" altLang="zh-TW"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2</a:t>
            </a:r>
            <a:endPar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endParaRPr>
          </a:p>
        </p:txBody>
      </p:sp>
      <p:sp>
        <p:nvSpPr>
          <p:cNvPr id="14" name="00">
            <a:extLst>
              <a:ext uri="{FF2B5EF4-FFF2-40B4-BE49-F238E27FC236}">
                <a16:creationId xmlns:a16="http://schemas.microsoft.com/office/drawing/2014/main" xmlns="" id="{BA956E5D-9A6C-6FD7-C571-0C3C578879AE}"/>
              </a:ext>
            </a:extLst>
          </p:cNvPr>
          <p:cNvSpPr txBox="1"/>
          <p:nvPr/>
        </p:nvSpPr>
        <p:spPr>
          <a:xfrm>
            <a:off x="8154988" y="1491977"/>
            <a:ext cx="3043098" cy="202619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18000">
                <a:solidFill>
                  <a:srgbClr val="C09860"/>
                </a:solidFill>
              </a:defRPr>
            </a:lvl1pPr>
          </a:lstStyle>
          <a:p>
            <a:pPr algn="ctr"/>
            <a:r>
              <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0</a:t>
            </a:r>
            <a:r>
              <a:rPr lang="en-US"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rPr>
              <a:t>3</a:t>
            </a:r>
            <a:endParaRPr sz="12500" b="1" dirty="0">
              <a:solidFill>
                <a:srgbClr val="317EE1"/>
              </a:solidFill>
              <a:latin typeface="Oxygen" panose="02000503000000000000" pitchFamily="2" charset="0"/>
              <a:ea typeface="Source Han Sans TC Heavy" panose="020B0500000000000000" pitchFamily="34" charset="-128"/>
              <a:cs typeface="Arial" panose="020B0604020202020204" pitchFamily="34" charset="0"/>
            </a:endParaRPr>
          </a:p>
        </p:txBody>
      </p:sp>
      <p:sp>
        <p:nvSpPr>
          <p:cNvPr id="18" name="日期版面配置區 17">
            <a:extLst>
              <a:ext uri="{FF2B5EF4-FFF2-40B4-BE49-F238E27FC236}">
                <a16:creationId xmlns:a16="http://schemas.microsoft.com/office/drawing/2014/main" xmlns="" id="{6E628F01-0F48-B771-81DB-EEFF3321453B}"/>
              </a:ext>
            </a:extLst>
          </p:cNvPr>
          <p:cNvSpPr>
            <a:spLocks noGrp="1"/>
          </p:cNvSpPr>
          <p:nvPr>
            <p:ph type="dt" sz="half" idx="10"/>
          </p:nvPr>
        </p:nvSpPr>
        <p:spPr/>
        <p:txBody>
          <a:bodyPr/>
          <a:lstStyle/>
          <a:p>
            <a:fld id="{CC2EFC2B-61AA-0C4E-ABFF-2E7E82A4C228}" type="datetime1">
              <a:rPr kumimoji="1" lang="zh-TW" altLang="en-US" smtClean="0"/>
              <a:t>2025/3/17</a:t>
            </a:fld>
            <a:endParaRPr kumimoji="1" lang="zh-TW" altLang="en-US"/>
          </a:p>
        </p:txBody>
      </p:sp>
      <p:sp>
        <p:nvSpPr>
          <p:cNvPr id="19" name="頁尾版面配置區 18">
            <a:extLst>
              <a:ext uri="{FF2B5EF4-FFF2-40B4-BE49-F238E27FC236}">
                <a16:creationId xmlns:a16="http://schemas.microsoft.com/office/drawing/2014/main" xmlns="" id="{2CBBC8E7-D237-3C52-E2B0-EDB8EC367FDB}"/>
              </a:ext>
            </a:extLst>
          </p:cNvPr>
          <p:cNvSpPr>
            <a:spLocks noGrp="1"/>
          </p:cNvSpPr>
          <p:nvPr>
            <p:ph type="ftr" sz="quarter" idx="11"/>
          </p:nvPr>
        </p:nvSpPr>
        <p:spPr/>
        <p:txBody>
          <a:bodyPr/>
          <a:lstStyle/>
          <a:p>
            <a:endParaRPr kumimoji="1" lang="zh-TW" altLang="en-US" dirty="0"/>
          </a:p>
        </p:txBody>
      </p:sp>
      <p:sp>
        <p:nvSpPr>
          <p:cNvPr id="20" name="投影片編號版面配置區 19">
            <a:extLst>
              <a:ext uri="{FF2B5EF4-FFF2-40B4-BE49-F238E27FC236}">
                <a16:creationId xmlns:a16="http://schemas.microsoft.com/office/drawing/2014/main" xmlns="" id="{EA538363-938A-42AC-4040-4F0E6F5901E0}"/>
              </a:ext>
            </a:extLst>
          </p:cNvPr>
          <p:cNvSpPr>
            <a:spLocks noGrp="1"/>
          </p:cNvSpPr>
          <p:nvPr>
            <p:ph type="sldNum" sz="quarter" idx="12"/>
          </p:nvPr>
        </p:nvSpPr>
        <p:spPr/>
        <p:txBody>
          <a:bodyPr/>
          <a:lstStyle/>
          <a:p>
            <a:fld id="{0B6C5D7C-6173-5140-82F4-0BA7B906A956}" type="slidenum">
              <a:rPr kumimoji="1" lang="zh-TW" altLang="en-US" smtClean="0"/>
              <a:t>3</a:t>
            </a:fld>
            <a:endParaRPr kumimoji="1" lang="zh-TW" altLang="en-US"/>
          </a:p>
        </p:txBody>
      </p:sp>
      <p:sp>
        <p:nvSpPr>
          <p:cNvPr id="21" name="內容版面配置區 8">
            <a:extLst>
              <a:ext uri="{FF2B5EF4-FFF2-40B4-BE49-F238E27FC236}">
                <a16:creationId xmlns:a16="http://schemas.microsoft.com/office/drawing/2014/main" xmlns="" id="{16951C08-095E-8A98-0272-81A400C0985D}"/>
              </a:ext>
            </a:extLst>
          </p:cNvPr>
          <p:cNvSpPr txBox="1">
            <a:spLocks/>
          </p:cNvSpPr>
          <p:nvPr/>
        </p:nvSpPr>
        <p:spPr>
          <a:xfrm>
            <a:off x="5087039" y="3600183"/>
            <a:ext cx="3043099" cy="2760663"/>
          </a:xfrm>
          <a:prstGeom prst="rect">
            <a:avLst/>
          </a:prstGeom>
        </p:spPr>
        <p:txBody>
          <a:bodyPr vert="horz" lIns="91440" tIns="45720" rIns="91440" bIns="45720" rtlCol="0">
            <a:normAutofit/>
          </a:bodyPr>
          <a:lstStyle>
            <a:lvl1pPr marL="228600" indent="-228600" algn="l" defTabSz="914400" rtl="0" eaLnBrk="1" latinLnBrk="0" hangingPunct="1">
              <a:lnSpc>
                <a:spcPct val="130000"/>
              </a:lnSpc>
              <a:spcBef>
                <a:spcPts val="1000"/>
              </a:spcBef>
              <a:buClr>
                <a:srgbClr val="317EE1"/>
              </a:buClr>
              <a:buFont typeface="Wingdings" pitchFamily="2" charset="2"/>
              <a:buChar char="u"/>
              <a:defRPr sz="2800" kern="1200">
                <a:solidFill>
                  <a:schemeClr val="tx1"/>
                </a:solidFill>
                <a:latin typeface="Noto Sans TC" panose="020B0500000000000000" pitchFamily="34" charset="-128"/>
                <a:ea typeface="Noto Sans TC" panose="020B0500000000000000" pitchFamily="34" charset="-128"/>
                <a:cs typeface="+mn-cs"/>
              </a:defRPr>
            </a:lvl1pPr>
            <a:lvl2pPr marL="685800" indent="-228600" algn="l" defTabSz="914400" rtl="0" eaLnBrk="1" latinLnBrk="0" hangingPunct="1">
              <a:lnSpc>
                <a:spcPct val="130000"/>
              </a:lnSpc>
              <a:spcBef>
                <a:spcPts val="500"/>
              </a:spcBef>
              <a:buClr>
                <a:srgbClr val="317EE1"/>
              </a:buClr>
              <a:buFont typeface="Arial" panose="020B0604020202020204" pitchFamily="34" charset="0"/>
              <a:buChar char="•"/>
              <a:defRPr sz="2400" kern="1200">
                <a:solidFill>
                  <a:schemeClr val="tx1"/>
                </a:solidFill>
                <a:latin typeface="Noto Sans TC" panose="020B0500000000000000" pitchFamily="34" charset="-128"/>
                <a:ea typeface="Noto Sans TC" panose="020B0500000000000000" pitchFamily="34" charset="-128"/>
                <a:cs typeface="+mn-cs"/>
              </a:defRPr>
            </a:lvl2pPr>
            <a:lvl3pPr marL="1143000" indent="-228600" algn="l" defTabSz="914400" rtl="0" eaLnBrk="1" latinLnBrk="0" hangingPunct="1">
              <a:lnSpc>
                <a:spcPct val="130000"/>
              </a:lnSpc>
              <a:spcBef>
                <a:spcPts val="500"/>
              </a:spcBef>
              <a:buFont typeface="Arial" panose="020B0604020202020204" pitchFamily="34" charset="0"/>
              <a:buChar char="•"/>
              <a:defRPr sz="2000" kern="1200">
                <a:solidFill>
                  <a:schemeClr val="tx1"/>
                </a:solidFill>
                <a:latin typeface="Noto Sans TC" panose="020B0500000000000000" pitchFamily="34" charset="-128"/>
                <a:ea typeface="Noto Sans TC" panose="020B0500000000000000" pitchFamily="34" charset="-128"/>
                <a:cs typeface="+mn-cs"/>
              </a:defRPr>
            </a:lvl3pPr>
            <a:lvl4pPr marL="1600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4pPr>
            <a:lvl5pPr marL="20574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smtClean="0"/>
              <a:t>相關規定</a:t>
            </a:r>
            <a:endParaRPr lang="en-US" altLang="zh-TW" dirty="0"/>
          </a:p>
          <a:p>
            <a:r>
              <a:rPr lang="zh-TW" altLang="en-US" dirty="0"/>
              <a:t>相關機關</a:t>
            </a:r>
            <a:r>
              <a:rPr lang="zh-TW" altLang="en-US" dirty="0" smtClean="0"/>
              <a:t>處理</a:t>
            </a:r>
            <a:endParaRPr lang="zh-TW" altLang="en-US" dirty="0"/>
          </a:p>
          <a:p>
            <a:pPr algn="ctr"/>
            <a:endParaRPr lang="zh-TW" altLang="en-US" dirty="0"/>
          </a:p>
        </p:txBody>
      </p:sp>
      <p:sp>
        <p:nvSpPr>
          <p:cNvPr id="22" name="內容版面配置區 8">
            <a:extLst>
              <a:ext uri="{FF2B5EF4-FFF2-40B4-BE49-F238E27FC236}">
                <a16:creationId xmlns:a16="http://schemas.microsoft.com/office/drawing/2014/main" xmlns="" id="{C2CFF931-4764-6D1B-7229-2BA53CCFA6A1}"/>
              </a:ext>
            </a:extLst>
          </p:cNvPr>
          <p:cNvSpPr txBox="1">
            <a:spLocks/>
          </p:cNvSpPr>
          <p:nvPr/>
        </p:nvSpPr>
        <p:spPr>
          <a:xfrm>
            <a:off x="8576863" y="3590422"/>
            <a:ext cx="3043099" cy="2760663"/>
          </a:xfrm>
          <a:prstGeom prst="rect">
            <a:avLst/>
          </a:prstGeom>
        </p:spPr>
        <p:txBody>
          <a:bodyPr vert="horz" lIns="91440" tIns="45720" rIns="91440" bIns="45720" rtlCol="0">
            <a:normAutofit/>
          </a:bodyPr>
          <a:lstStyle>
            <a:lvl1pPr marL="228600" indent="-228600" algn="l" defTabSz="914400" rtl="0" eaLnBrk="1" latinLnBrk="0" hangingPunct="1">
              <a:lnSpc>
                <a:spcPct val="130000"/>
              </a:lnSpc>
              <a:spcBef>
                <a:spcPts val="1000"/>
              </a:spcBef>
              <a:buClr>
                <a:srgbClr val="317EE1"/>
              </a:buClr>
              <a:buFont typeface="Wingdings" pitchFamily="2" charset="2"/>
              <a:buChar char="u"/>
              <a:defRPr sz="2800" kern="1200">
                <a:solidFill>
                  <a:schemeClr val="tx1"/>
                </a:solidFill>
                <a:latin typeface="Noto Sans TC" panose="020B0500000000000000" pitchFamily="34" charset="-128"/>
                <a:ea typeface="Noto Sans TC" panose="020B0500000000000000" pitchFamily="34" charset="-128"/>
                <a:cs typeface="+mn-cs"/>
              </a:defRPr>
            </a:lvl1pPr>
            <a:lvl2pPr marL="685800" indent="-228600" algn="l" defTabSz="914400" rtl="0" eaLnBrk="1" latinLnBrk="0" hangingPunct="1">
              <a:lnSpc>
                <a:spcPct val="130000"/>
              </a:lnSpc>
              <a:spcBef>
                <a:spcPts val="500"/>
              </a:spcBef>
              <a:buClr>
                <a:srgbClr val="317EE1"/>
              </a:buClr>
              <a:buFont typeface="Arial" panose="020B0604020202020204" pitchFamily="34" charset="0"/>
              <a:buChar char="•"/>
              <a:defRPr sz="2400" kern="1200">
                <a:solidFill>
                  <a:schemeClr val="tx1"/>
                </a:solidFill>
                <a:latin typeface="Noto Sans TC" panose="020B0500000000000000" pitchFamily="34" charset="-128"/>
                <a:ea typeface="Noto Sans TC" panose="020B0500000000000000" pitchFamily="34" charset="-128"/>
                <a:cs typeface="+mn-cs"/>
              </a:defRPr>
            </a:lvl2pPr>
            <a:lvl3pPr marL="1143000" indent="-228600" algn="l" defTabSz="914400" rtl="0" eaLnBrk="1" latinLnBrk="0" hangingPunct="1">
              <a:lnSpc>
                <a:spcPct val="130000"/>
              </a:lnSpc>
              <a:spcBef>
                <a:spcPts val="500"/>
              </a:spcBef>
              <a:buFont typeface="Arial" panose="020B0604020202020204" pitchFamily="34" charset="0"/>
              <a:buChar char="•"/>
              <a:defRPr sz="2000" kern="1200">
                <a:solidFill>
                  <a:schemeClr val="tx1"/>
                </a:solidFill>
                <a:latin typeface="Noto Sans TC" panose="020B0500000000000000" pitchFamily="34" charset="-128"/>
                <a:ea typeface="Noto Sans TC" panose="020B0500000000000000" pitchFamily="34" charset="-128"/>
                <a:cs typeface="+mn-cs"/>
              </a:defRPr>
            </a:lvl3pPr>
            <a:lvl4pPr marL="1600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4pPr>
            <a:lvl5pPr marL="20574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Noto Sans TC" panose="020B0500000000000000" pitchFamily="34" charset="-128"/>
                <a:ea typeface="Noto Sans TC" panose="020B05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a:t>性別觀點解析</a:t>
            </a:r>
            <a:endParaRPr lang="en-US" altLang="zh-TW" dirty="0"/>
          </a:p>
          <a:p>
            <a:r>
              <a:rPr lang="zh-TW" altLang="en-US" dirty="0"/>
              <a:t>問題</a:t>
            </a:r>
            <a:r>
              <a:rPr lang="zh-TW" altLang="en-US" dirty="0" smtClean="0"/>
              <a:t>討論</a:t>
            </a:r>
            <a:endParaRPr lang="zh-TW" altLang="en-US" dirty="0"/>
          </a:p>
          <a:p>
            <a:endParaRPr lang="zh-TW" altLang="en-US" dirty="0"/>
          </a:p>
        </p:txBody>
      </p:sp>
    </p:spTree>
    <p:extLst>
      <p:ext uri="{BB962C8B-B14F-4D97-AF65-F5344CB8AC3E}">
        <p14:creationId xmlns:p14="http://schemas.microsoft.com/office/powerpoint/2010/main" val="296343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smtClean="0"/>
              <a:t>01-</a:t>
            </a:r>
            <a:r>
              <a:rPr lang="zh-TW" altLang="en-US" dirty="0" smtClean="0"/>
              <a:t>案情</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838200" y="1825625"/>
            <a:ext cx="10324070" cy="4351338"/>
          </a:xfrm>
        </p:spPr>
        <p:txBody>
          <a:bodyPr>
            <a:normAutofit fontScale="70000" lnSpcReduction="20000"/>
          </a:bodyPr>
          <a:lstStyle/>
          <a:p>
            <a:r>
              <a:rPr lang="zh-TW" altLang="en-US" sz="2400" dirty="0"/>
              <a:t>小莉</a:t>
            </a:r>
            <a:r>
              <a:rPr lang="en-US" altLang="zh-TW" sz="2400" dirty="0"/>
              <a:t>(</a:t>
            </a:r>
            <a:r>
              <a:rPr lang="zh-TW" altLang="en-US" sz="2400" dirty="0"/>
              <a:t>化名</a:t>
            </a:r>
            <a:r>
              <a:rPr lang="en-US" altLang="zh-TW" sz="2400" dirty="0"/>
              <a:t>)</a:t>
            </a:r>
            <a:r>
              <a:rPr lang="zh-TW" altLang="en-US" sz="2400" dirty="0"/>
              <a:t>由於家中長輩擔任大客車駕駛的影響，因此從小耳濡目染，便對於擔任公車及遊覽車司機這項工作有所憧憬</a:t>
            </a:r>
            <a:r>
              <a:rPr lang="zh-TW" altLang="en-US" sz="2400" dirty="0" smtClean="0"/>
              <a:t>。。</a:t>
            </a:r>
            <a:r>
              <a:rPr lang="zh-TW" altLang="en-US" sz="2400" dirty="0"/>
              <a:t>由於因當時她報考職業大客車駕駛的年代，新聞上常出現有關公車司機的負面報導，比如拒載年長者、過站不停或對客人服務態度不佳等等，因此她希望能從她開始，逐漸顛覆大眾對公車司機的形象。在成功進入業界之後，小莉也秉持著兒時的初衷，盡心盡力的服務每一位乘客，並在服務多年以後，小莉也因熱忱的服務態度以及精湛的駕駛技術獲得了優良駕駛的表揚</a:t>
            </a:r>
            <a:r>
              <a:rPr lang="zh-TW" altLang="en-US" sz="2400" dirty="0" smtClean="0"/>
              <a:t>。</a:t>
            </a:r>
            <a:endParaRPr lang="zh-TW" altLang="en-US" sz="2400" dirty="0"/>
          </a:p>
          <a:p>
            <a:r>
              <a:rPr lang="zh-TW" altLang="en-US" sz="2400" dirty="0"/>
              <a:t>儘管成功獲得了獎項的肯定，但小莉也坦言，由於女性公車駕駛的數量較為稀少，因此有時候會被男性同業歧視或是惡意的言語中傷，多半是質疑她的駕駛技術與工作能力，起初她據理力爭、反抗到底，但是漸漸地，她開始認清並面對這樣子的職場文化環境，最後她選擇一點點改變自己，比如原來愛打扮的她，選擇在上班執業時穿著較為俐落的褲裝與工作襯衫，以及將原先烏黑亮麗的一頭長髮剪短，讓外表呈現出對工作更加熟練與專業的形象。她希望可以把自己原本女性所具備柔弱與纖細的一面內含於心中，而呈現給外人看的，是她的專業與自信，因此也逐漸獲得了同事的肯定與乘客的口碑與讚美。</a:t>
            </a: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27D98D1B-F2F4-A645-A714-B7AAD2ADC513}" type="datetime1">
              <a:rPr kumimoji="1" lang="zh-TW" altLang="en-US" smtClean="0"/>
              <a:t>2025/3/17</a:t>
            </a:fld>
            <a:endParaRPr kumimoji="1" lang="zh-TW" altLang="en-US"/>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4</a:t>
            </a:fld>
            <a:endParaRPr kumimoji="1" lang="zh-TW" altLang="en-US"/>
          </a:p>
        </p:txBody>
      </p:sp>
    </p:spTree>
    <p:extLst>
      <p:ext uri="{BB962C8B-B14F-4D97-AF65-F5344CB8AC3E}">
        <p14:creationId xmlns:p14="http://schemas.microsoft.com/office/powerpoint/2010/main" val="279099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02 </a:t>
            </a:r>
            <a:r>
              <a:rPr lang="zh-TW" altLang="en-US" dirty="0"/>
              <a:t>相關</a:t>
            </a:r>
            <a:r>
              <a:rPr lang="zh-TW" altLang="en-US" dirty="0" smtClean="0"/>
              <a:t>規定</a:t>
            </a:r>
            <a:r>
              <a:rPr lang="en-US" altLang="zh-TW" dirty="0" smtClean="0"/>
              <a:t>(1)</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1589902" y="1800911"/>
            <a:ext cx="7974227" cy="802245"/>
          </a:xfrm>
          <a:solidFill>
            <a:schemeClr val="accent2">
              <a:lumMod val="60000"/>
              <a:lumOff val="40000"/>
            </a:schemeClr>
          </a:solidFill>
        </p:spPr>
        <p:txBody>
          <a:bodyPr/>
          <a:lstStyle/>
          <a:p>
            <a:pPr marL="0" indent="0" algn="ctr">
              <a:buNone/>
            </a:pPr>
            <a:r>
              <a:rPr lang="zh-TW" altLang="en-US" sz="3200" dirty="0">
                <a:solidFill>
                  <a:srgbClr val="002060"/>
                </a:solidFill>
              </a:rPr>
              <a:t>消除對婦女一切形式歧視</a:t>
            </a:r>
            <a:r>
              <a:rPr lang="zh-TW" altLang="en-US" sz="3200" dirty="0" smtClean="0">
                <a:solidFill>
                  <a:srgbClr val="002060"/>
                </a:solidFill>
              </a:rPr>
              <a:t>公約</a:t>
            </a:r>
            <a:endParaRPr lang="en-US" altLang="zh-TW" sz="3200" dirty="0" smtClean="0">
              <a:solidFill>
                <a:srgbClr val="002060"/>
              </a:solidFill>
            </a:endParaRPr>
          </a:p>
          <a:p>
            <a:pPr marL="0" indent="0">
              <a:buNone/>
            </a:pP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77872BB0-70F6-8343-B045-1686D971D944}" type="datetime1">
              <a:rPr kumimoji="1" lang="zh-TW" altLang="en-US" smtClean="0"/>
              <a:t>2025/3/17</a:t>
            </a:fld>
            <a:endParaRPr kumimoji="1" lang="zh-TW" altLang="en-US"/>
          </a:p>
        </p:txBody>
      </p:sp>
      <p:sp>
        <p:nvSpPr>
          <p:cNvPr id="11" name="頁尾版面配置區 10">
            <a:extLst>
              <a:ext uri="{FF2B5EF4-FFF2-40B4-BE49-F238E27FC236}">
                <a16:creationId xmlns:a16="http://schemas.microsoft.com/office/drawing/2014/main" xmlns="" id="{ED4525D1-47FE-4BAF-E969-D81A01CEE71D}"/>
              </a:ext>
            </a:extLst>
          </p:cNvPr>
          <p:cNvSpPr>
            <a:spLocks noGrp="1"/>
          </p:cNvSpPr>
          <p:nvPr>
            <p:ph type="ftr" sz="quarter" idx="11"/>
          </p:nvPr>
        </p:nvSpPr>
        <p:spPr/>
        <p:txBody>
          <a:bodyPr/>
          <a:lstStyle/>
          <a:p>
            <a:r>
              <a:rPr kumimoji="1" lang="zh-TW" altLang="en-US" dirty="0"/>
              <a:t>◯◯◯◯◯處 ◯◯◯ 科  </a:t>
            </a:r>
            <a:r>
              <a:rPr kumimoji="1" lang="en-US" altLang="zh-TW" dirty="0"/>
              <a:t>/  </a:t>
            </a:r>
            <a:r>
              <a:rPr kumimoji="1" lang="zh-TW" altLang="en-US" dirty="0"/>
              <a:t>承辦人員◯◯◯</a:t>
            </a:r>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5</a:t>
            </a:fld>
            <a:endParaRPr kumimoji="1" lang="zh-TW" altLang="en-US"/>
          </a:p>
        </p:txBody>
      </p:sp>
      <p:sp>
        <p:nvSpPr>
          <p:cNvPr id="13"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2800096"/>
            <a:ext cx="7168978" cy="824554"/>
          </a:xfrm>
        </p:spPr>
        <p:txBody>
          <a:bodyPr>
            <a:noAutofit/>
          </a:bodyPr>
          <a:lstStyle/>
          <a:p>
            <a:pPr marL="0" indent="0" algn="just">
              <a:buNone/>
            </a:pPr>
            <a:r>
              <a:rPr lang="en-US" altLang="zh-TW" sz="1400" dirty="0"/>
              <a:t>CEDAW </a:t>
            </a:r>
            <a:r>
              <a:rPr lang="zh-TW" altLang="en-US" sz="1400" dirty="0"/>
              <a:t>第 </a:t>
            </a:r>
            <a:r>
              <a:rPr lang="en-US" altLang="zh-TW" sz="1400" dirty="0"/>
              <a:t>1 </a:t>
            </a:r>
            <a:r>
              <a:rPr lang="zh-TW" altLang="en-US" sz="1400" dirty="0"/>
              <a:t>條：「在本公約中，「對婦女的歧視」一詞指基於性別而作的任何區別、排斥或限制，其影響或其目的均足以妨礙或否認婦女不論已婚未婚在男女平等的基礎上認識、享有或行使在政治、經濟、社會、文化、公民或任何其他方面的人權和基本自由。」</a:t>
            </a:r>
            <a:endParaRPr lang="zh-TW" altLang="en-US" sz="1400" dirty="0"/>
          </a:p>
        </p:txBody>
      </p:sp>
      <p:sp>
        <p:nvSpPr>
          <p:cNvPr id="5" name="四角星形 4"/>
          <p:cNvSpPr/>
          <p:nvPr/>
        </p:nvSpPr>
        <p:spPr>
          <a:xfrm>
            <a:off x="1589902" y="2878738"/>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4021171"/>
            <a:ext cx="7168978" cy="502222"/>
          </a:xfrm>
        </p:spPr>
        <p:txBody>
          <a:bodyPr>
            <a:normAutofit/>
          </a:bodyPr>
          <a:lstStyle/>
          <a:p>
            <a:pPr marL="0" indent="0" algn="just">
              <a:buNone/>
            </a:pPr>
            <a:r>
              <a:rPr lang="en-US" altLang="zh-TW" sz="1400" dirty="0"/>
              <a:t>CEDAW </a:t>
            </a:r>
            <a:r>
              <a:rPr lang="zh-TW" altLang="en-US" sz="1400" dirty="0"/>
              <a:t>第 </a:t>
            </a:r>
            <a:r>
              <a:rPr lang="en-US" altLang="zh-TW" sz="1400" dirty="0"/>
              <a:t>2 </a:t>
            </a:r>
            <a:r>
              <a:rPr lang="zh-TW" altLang="en-US" sz="1400" dirty="0"/>
              <a:t>條：「</a:t>
            </a:r>
            <a:r>
              <a:rPr lang="en-US" altLang="zh-TW" sz="1400" dirty="0"/>
              <a:t>(e)</a:t>
            </a:r>
            <a:r>
              <a:rPr lang="zh-TW" altLang="en-US" sz="1400" dirty="0"/>
              <a:t>採取一切適當措施，消除任何個人、組織或企業對婦女的歧視。」</a:t>
            </a:r>
            <a:endParaRPr lang="zh-TW" altLang="en-US" sz="1400" dirty="0"/>
          </a:p>
        </p:txBody>
      </p:sp>
      <p:sp>
        <p:nvSpPr>
          <p:cNvPr id="16"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4904458"/>
            <a:ext cx="7168978" cy="701803"/>
          </a:xfrm>
        </p:spPr>
        <p:txBody>
          <a:bodyPr>
            <a:normAutofit/>
          </a:bodyPr>
          <a:lstStyle/>
          <a:p>
            <a:pPr marL="0" indent="0" algn="just">
              <a:buNone/>
            </a:pPr>
            <a:r>
              <a:rPr lang="en-US" altLang="zh-TW" sz="1400" dirty="0"/>
              <a:t>CEDAW </a:t>
            </a:r>
            <a:r>
              <a:rPr lang="zh-TW" altLang="en-US" sz="1400" dirty="0"/>
              <a:t>第 </a:t>
            </a:r>
            <a:r>
              <a:rPr lang="en-US" altLang="zh-TW" sz="1400" dirty="0"/>
              <a:t>5 </a:t>
            </a:r>
            <a:r>
              <a:rPr lang="zh-TW" altLang="en-US" sz="1400" dirty="0"/>
              <a:t>條：「</a:t>
            </a:r>
            <a:r>
              <a:rPr lang="en-US" altLang="zh-TW" sz="1400" dirty="0"/>
              <a:t>(a)</a:t>
            </a:r>
            <a:r>
              <a:rPr lang="zh-TW" altLang="en-US" sz="1400" dirty="0"/>
              <a:t>改變男女的社會和文化行為模式，以消除基於性別而分尊卑觀念或基於男女任務定型所產生的偏見、習俗和一切其他做法」。</a:t>
            </a:r>
            <a:endParaRPr lang="zh-TW" altLang="en-US" sz="1400" dirty="0"/>
          </a:p>
        </p:txBody>
      </p:sp>
      <p:sp>
        <p:nvSpPr>
          <p:cNvPr id="17" name="四角星形 16"/>
          <p:cNvSpPr/>
          <p:nvPr/>
        </p:nvSpPr>
        <p:spPr>
          <a:xfrm>
            <a:off x="1589902" y="3944340"/>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四角星形 17"/>
          <p:cNvSpPr/>
          <p:nvPr/>
        </p:nvSpPr>
        <p:spPr>
          <a:xfrm>
            <a:off x="1589902" y="4965834"/>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1255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02 </a:t>
            </a:r>
            <a:r>
              <a:rPr lang="zh-TW" altLang="en-US" dirty="0"/>
              <a:t>相關</a:t>
            </a:r>
            <a:r>
              <a:rPr lang="zh-TW" altLang="en-US" dirty="0" smtClean="0"/>
              <a:t>規定</a:t>
            </a:r>
            <a:r>
              <a:rPr lang="en-US" altLang="zh-TW" dirty="0" smtClean="0"/>
              <a:t>(2)</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1589902" y="1800911"/>
            <a:ext cx="7974227" cy="802245"/>
          </a:xfrm>
          <a:solidFill>
            <a:schemeClr val="accent2">
              <a:lumMod val="60000"/>
              <a:lumOff val="40000"/>
            </a:schemeClr>
          </a:solidFill>
        </p:spPr>
        <p:txBody>
          <a:bodyPr/>
          <a:lstStyle/>
          <a:p>
            <a:pPr marL="0" indent="0" algn="ctr">
              <a:buNone/>
            </a:pPr>
            <a:r>
              <a:rPr lang="zh-TW" altLang="en-US" sz="3200" dirty="0">
                <a:solidFill>
                  <a:srgbClr val="002060"/>
                </a:solidFill>
              </a:rPr>
              <a:t>消除對婦女一切形式歧視</a:t>
            </a:r>
            <a:r>
              <a:rPr lang="zh-TW" altLang="en-US" sz="3200" dirty="0" smtClean="0">
                <a:solidFill>
                  <a:srgbClr val="002060"/>
                </a:solidFill>
              </a:rPr>
              <a:t>公約</a:t>
            </a:r>
            <a:endParaRPr lang="en-US" altLang="zh-TW" sz="3200" dirty="0" smtClean="0">
              <a:solidFill>
                <a:srgbClr val="002060"/>
              </a:solidFill>
            </a:endParaRPr>
          </a:p>
          <a:p>
            <a:pPr marL="0" indent="0">
              <a:buNone/>
            </a:pP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77872BB0-70F6-8343-B045-1686D971D944}" type="datetime1">
              <a:rPr kumimoji="1" lang="zh-TW" altLang="en-US" smtClean="0"/>
              <a:t>2025/3/17</a:t>
            </a:fld>
            <a:endParaRPr kumimoji="1" lang="zh-TW" altLang="en-US"/>
          </a:p>
        </p:txBody>
      </p:sp>
      <p:sp>
        <p:nvSpPr>
          <p:cNvPr id="11" name="頁尾版面配置區 10">
            <a:extLst>
              <a:ext uri="{FF2B5EF4-FFF2-40B4-BE49-F238E27FC236}">
                <a16:creationId xmlns:a16="http://schemas.microsoft.com/office/drawing/2014/main" xmlns="" id="{ED4525D1-47FE-4BAF-E969-D81A01CEE71D}"/>
              </a:ext>
            </a:extLst>
          </p:cNvPr>
          <p:cNvSpPr>
            <a:spLocks noGrp="1"/>
          </p:cNvSpPr>
          <p:nvPr>
            <p:ph type="ftr" sz="quarter" idx="11"/>
          </p:nvPr>
        </p:nvSpPr>
        <p:spPr/>
        <p:txBody>
          <a:bodyPr/>
          <a:lstStyle/>
          <a:p>
            <a:r>
              <a:rPr kumimoji="1" lang="zh-TW" altLang="en-US" dirty="0"/>
              <a:t>◯◯◯◯◯處 ◯◯◯ 科  </a:t>
            </a:r>
            <a:r>
              <a:rPr kumimoji="1" lang="en-US" altLang="zh-TW" dirty="0"/>
              <a:t>/  </a:t>
            </a:r>
            <a:r>
              <a:rPr kumimoji="1" lang="zh-TW" altLang="en-US" dirty="0"/>
              <a:t>承辦人員◯◯◯</a:t>
            </a:r>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6</a:t>
            </a:fld>
            <a:endParaRPr kumimoji="1" lang="zh-TW" altLang="en-US"/>
          </a:p>
        </p:txBody>
      </p:sp>
      <p:sp>
        <p:nvSpPr>
          <p:cNvPr id="13"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2800095"/>
            <a:ext cx="7168978" cy="3337093"/>
          </a:xfrm>
        </p:spPr>
        <p:txBody>
          <a:bodyPr>
            <a:noAutofit/>
          </a:bodyPr>
          <a:lstStyle/>
          <a:p>
            <a:pPr marL="0" indent="0" algn="just">
              <a:lnSpc>
                <a:spcPct val="100000"/>
              </a:lnSpc>
              <a:buNone/>
            </a:pPr>
            <a:r>
              <a:rPr lang="en-US" altLang="zh-TW" sz="1400" dirty="0"/>
              <a:t>CEDAW </a:t>
            </a:r>
            <a:r>
              <a:rPr lang="zh-TW" altLang="en-US" sz="1400" dirty="0"/>
              <a:t>第 </a:t>
            </a:r>
            <a:r>
              <a:rPr lang="en-US" altLang="zh-TW" sz="1400" dirty="0"/>
              <a:t>11 </a:t>
            </a:r>
            <a:r>
              <a:rPr lang="zh-TW" altLang="en-US" sz="1400" dirty="0"/>
              <a:t>條之 </a:t>
            </a:r>
            <a:r>
              <a:rPr lang="en-US" altLang="zh-TW" sz="1400" dirty="0"/>
              <a:t>1</a:t>
            </a:r>
            <a:r>
              <a:rPr lang="zh-TW" altLang="en-US" sz="1400" dirty="0" smtClean="0"/>
              <a:t>：締約</a:t>
            </a:r>
            <a:r>
              <a:rPr lang="zh-TW" altLang="en-US" sz="1400" dirty="0"/>
              <a:t>各國應採取一切適當措施，消除在就業方面對婦女的歧視，以保證她們在男女平等的基礎上享有相同權利，特別是</a:t>
            </a:r>
            <a:r>
              <a:rPr lang="zh-TW" altLang="en-US" sz="1400" dirty="0" smtClean="0"/>
              <a:t>：</a:t>
            </a:r>
            <a:endParaRPr lang="en-US" altLang="zh-TW" sz="1400" dirty="0" smtClean="0"/>
          </a:p>
          <a:p>
            <a:pPr marL="0" indent="0" algn="just">
              <a:lnSpc>
                <a:spcPct val="100000"/>
              </a:lnSpc>
              <a:buNone/>
            </a:pPr>
            <a:r>
              <a:rPr lang="en-US" altLang="zh-TW" sz="1400" dirty="0" smtClean="0"/>
              <a:t>(</a:t>
            </a:r>
            <a:r>
              <a:rPr lang="en-US" altLang="zh-TW" sz="1400" dirty="0"/>
              <a:t>a)</a:t>
            </a:r>
            <a:r>
              <a:rPr lang="zh-TW" altLang="en-US" sz="1400" dirty="0"/>
              <a:t>人人有不可剝奪的工作</a:t>
            </a:r>
            <a:r>
              <a:rPr lang="zh-TW" altLang="en-US" sz="1400" dirty="0" smtClean="0"/>
              <a:t>權利。</a:t>
            </a:r>
            <a:endParaRPr lang="en-US" altLang="zh-TW" sz="1400" dirty="0"/>
          </a:p>
          <a:p>
            <a:pPr marL="0" indent="0" algn="just">
              <a:lnSpc>
                <a:spcPct val="100000"/>
              </a:lnSpc>
              <a:buNone/>
            </a:pPr>
            <a:r>
              <a:rPr lang="en-US" altLang="zh-TW" sz="1400" dirty="0" smtClean="0"/>
              <a:t>(b)</a:t>
            </a:r>
            <a:r>
              <a:rPr lang="zh-TW" altLang="en-US" sz="1400" dirty="0" smtClean="0"/>
              <a:t>享有相同就業機會的權利，包括在就業方面相同的甄選標準</a:t>
            </a:r>
            <a:r>
              <a:rPr lang="zh-TW" altLang="en-US" sz="1400" dirty="0"/>
              <a:t>。</a:t>
            </a:r>
            <a:endParaRPr lang="en-US" altLang="zh-TW" sz="1400" dirty="0" smtClean="0"/>
          </a:p>
          <a:p>
            <a:pPr marL="0" indent="0" algn="just">
              <a:lnSpc>
                <a:spcPct val="100000"/>
              </a:lnSpc>
              <a:buNone/>
            </a:pPr>
            <a:r>
              <a:rPr lang="en-US" altLang="zh-TW" sz="1400" dirty="0" smtClean="0"/>
              <a:t>(c)</a:t>
            </a:r>
            <a:r>
              <a:rPr lang="zh-TW" altLang="en-US" sz="1400" dirty="0" smtClean="0"/>
              <a:t>享有自由選擇專業和職業，提升和工作保障，一切服務的福利和條件，接受職業培訓和進修，包括實習培訓、高等職業培訓和經常性培訓的權利</a:t>
            </a:r>
            <a:r>
              <a:rPr lang="zh-TW" altLang="en-US" sz="1400" dirty="0"/>
              <a:t>。</a:t>
            </a:r>
            <a:endParaRPr lang="en-US" altLang="zh-TW" sz="1400" dirty="0" smtClean="0"/>
          </a:p>
          <a:p>
            <a:pPr marL="0" indent="0" algn="just">
              <a:lnSpc>
                <a:spcPct val="100000"/>
              </a:lnSpc>
              <a:buNone/>
            </a:pPr>
            <a:r>
              <a:rPr lang="en-US" altLang="zh-TW" sz="1400" dirty="0" smtClean="0"/>
              <a:t>(</a:t>
            </a:r>
            <a:r>
              <a:rPr lang="en-US" altLang="zh-TW" sz="1400" dirty="0"/>
              <a:t>d)</a:t>
            </a:r>
            <a:r>
              <a:rPr lang="zh-TW" altLang="en-US" sz="1400" dirty="0"/>
              <a:t>同等價值的工作享有同等報酬包括福利和享有平等待遇的權利，在評定工作的表現方面，也享有平等待遇的</a:t>
            </a:r>
            <a:r>
              <a:rPr lang="zh-TW" altLang="en-US" sz="1400" dirty="0" smtClean="0"/>
              <a:t>權利</a:t>
            </a:r>
            <a:r>
              <a:rPr lang="zh-TW" altLang="en-US" sz="1400" dirty="0"/>
              <a:t>。</a:t>
            </a:r>
            <a:endParaRPr lang="en-US" altLang="zh-TW" sz="1400" dirty="0"/>
          </a:p>
          <a:p>
            <a:pPr marL="0" indent="0" algn="just">
              <a:lnSpc>
                <a:spcPct val="100000"/>
              </a:lnSpc>
              <a:buNone/>
            </a:pPr>
            <a:r>
              <a:rPr lang="en-US" altLang="zh-TW" sz="1400" dirty="0" smtClean="0"/>
              <a:t>(</a:t>
            </a:r>
            <a:r>
              <a:rPr lang="en-US" altLang="zh-TW" sz="1400" dirty="0"/>
              <a:t>e)</a:t>
            </a:r>
            <a:r>
              <a:rPr lang="zh-TW" altLang="en-US" sz="1400" dirty="0"/>
              <a:t>享有社會保障的權利，特別是在退休、失業、疾病、殘廢和老年或在其他喪失工作能力的情況下，以及享有帶薪度假的</a:t>
            </a:r>
            <a:r>
              <a:rPr lang="zh-TW" altLang="en-US" sz="1400" dirty="0" smtClean="0"/>
              <a:t>權利</a:t>
            </a:r>
            <a:r>
              <a:rPr lang="zh-TW" altLang="en-US" sz="1400" dirty="0"/>
              <a:t>。</a:t>
            </a:r>
            <a:endParaRPr lang="en-US" altLang="zh-TW" sz="1400" dirty="0"/>
          </a:p>
          <a:p>
            <a:pPr marL="0" indent="0" algn="just">
              <a:lnSpc>
                <a:spcPct val="100000"/>
              </a:lnSpc>
              <a:buNone/>
            </a:pPr>
            <a:r>
              <a:rPr lang="en-US" altLang="zh-TW" sz="1400" dirty="0" smtClean="0"/>
              <a:t>(</a:t>
            </a:r>
            <a:r>
              <a:rPr lang="en-US" altLang="zh-TW" sz="1400" dirty="0"/>
              <a:t>f)</a:t>
            </a:r>
            <a:r>
              <a:rPr lang="zh-TW" altLang="en-US" sz="1400" dirty="0"/>
              <a:t>在工作條件方面享有健康和安全保障，包括保障生育機能的權利</a:t>
            </a:r>
            <a:r>
              <a:rPr lang="zh-TW" altLang="en-US" sz="1400" dirty="0" smtClean="0"/>
              <a:t>。</a:t>
            </a:r>
            <a:endParaRPr lang="en-US" altLang="zh-TW" sz="1400" dirty="0" smtClean="0"/>
          </a:p>
        </p:txBody>
      </p:sp>
      <p:sp>
        <p:nvSpPr>
          <p:cNvPr id="5" name="四角星形 4"/>
          <p:cNvSpPr/>
          <p:nvPr/>
        </p:nvSpPr>
        <p:spPr>
          <a:xfrm>
            <a:off x="1589902" y="2878738"/>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37476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02 </a:t>
            </a:r>
            <a:r>
              <a:rPr lang="zh-TW" altLang="en-US" dirty="0"/>
              <a:t>相關</a:t>
            </a:r>
            <a:r>
              <a:rPr lang="zh-TW" altLang="en-US" dirty="0" smtClean="0"/>
              <a:t>規定</a:t>
            </a:r>
            <a:r>
              <a:rPr lang="en-US" altLang="zh-TW" dirty="0" smtClean="0"/>
              <a:t>(3)</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1589902" y="1800911"/>
            <a:ext cx="7974227" cy="802245"/>
          </a:xfrm>
          <a:solidFill>
            <a:schemeClr val="accent2">
              <a:lumMod val="60000"/>
              <a:lumOff val="40000"/>
            </a:schemeClr>
          </a:solidFill>
        </p:spPr>
        <p:txBody>
          <a:bodyPr/>
          <a:lstStyle/>
          <a:p>
            <a:pPr marL="0" indent="0" algn="ctr">
              <a:buNone/>
            </a:pPr>
            <a:r>
              <a:rPr lang="zh-TW" altLang="en-US" sz="3200" dirty="0">
                <a:solidFill>
                  <a:srgbClr val="002060"/>
                </a:solidFill>
              </a:rPr>
              <a:t>消除對婦女一切形式歧視</a:t>
            </a:r>
            <a:r>
              <a:rPr lang="zh-TW" altLang="en-US" sz="3200" dirty="0" smtClean="0">
                <a:solidFill>
                  <a:srgbClr val="002060"/>
                </a:solidFill>
              </a:rPr>
              <a:t>公約</a:t>
            </a:r>
            <a:endParaRPr lang="en-US" altLang="zh-TW" sz="3200" dirty="0" smtClean="0">
              <a:solidFill>
                <a:srgbClr val="002060"/>
              </a:solidFill>
            </a:endParaRPr>
          </a:p>
          <a:p>
            <a:pPr marL="0" indent="0">
              <a:buNone/>
            </a:pP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77872BB0-70F6-8343-B045-1686D971D944}" type="datetime1">
              <a:rPr kumimoji="1" lang="zh-TW" altLang="en-US" smtClean="0"/>
              <a:t>2025/3/17</a:t>
            </a:fld>
            <a:endParaRPr kumimoji="1" lang="zh-TW" altLang="en-US"/>
          </a:p>
        </p:txBody>
      </p:sp>
      <p:sp>
        <p:nvSpPr>
          <p:cNvPr id="11" name="頁尾版面配置區 10">
            <a:extLst>
              <a:ext uri="{FF2B5EF4-FFF2-40B4-BE49-F238E27FC236}">
                <a16:creationId xmlns:a16="http://schemas.microsoft.com/office/drawing/2014/main" xmlns="" id="{ED4525D1-47FE-4BAF-E969-D81A01CEE71D}"/>
              </a:ext>
            </a:extLst>
          </p:cNvPr>
          <p:cNvSpPr>
            <a:spLocks noGrp="1"/>
          </p:cNvSpPr>
          <p:nvPr>
            <p:ph type="ftr" sz="quarter" idx="11"/>
          </p:nvPr>
        </p:nvSpPr>
        <p:spPr/>
        <p:txBody>
          <a:bodyPr/>
          <a:lstStyle/>
          <a:p>
            <a:r>
              <a:rPr kumimoji="1" lang="zh-TW" altLang="en-US" dirty="0"/>
              <a:t>◯◯◯◯◯處 ◯◯◯ 科  </a:t>
            </a:r>
            <a:r>
              <a:rPr kumimoji="1" lang="en-US" altLang="zh-TW" dirty="0"/>
              <a:t>/  </a:t>
            </a:r>
            <a:r>
              <a:rPr kumimoji="1" lang="zh-TW" altLang="en-US" dirty="0"/>
              <a:t>承辦人員◯◯◯</a:t>
            </a:r>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7</a:t>
            </a:fld>
            <a:endParaRPr kumimoji="1" lang="zh-TW" altLang="en-US"/>
          </a:p>
        </p:txBody>
      </p:sp>
      <p:sp>
        <p:nvSpPr>
          <p:cNvPr id="13"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2800096"/>
            <a:ext cx="7168978" cy="1360012"/>
          </a:xfrm>
        </p:spPr>
        <p:txBody>
          <a:bodyPr>
            <a:noAutofit/>
          </a:bodyPr>
          <a:lstStyle/>
          <a:p>
            <a:pPr marL="0" indent="0" algn="just">
              <a:buNone/>
            </a:pPr>
            <a:r>
              <a:rPr lang="en-US" altLang="zh-TW" sz="1400" dirty="0"/>
              <a:t>CEDAW </a:t>
            </a:r>
            <a:r>
              <a:rPr lang="zh-TW" altLang="en-US" sz="1400" dirty="0"/>
              <a:t>一般性建議</a:t>
            </a:r>
            <a:r>
              <a:rPr lang="zh-TW" altLang="en-US" sz="1400" dirty="0" smtClean="0"/>
              <a:t>第</a:t>
            </a:r>
            <a:r>
              <a:rPr lang="en-US" altLang="zh-TW" sz="1400" dirty="0" smtClean="0"/>
              <a:t>5</a:t>
            </a:r>
            <a:r>
              <a:rPr lang="zh-TW" altLang="en-US" sz="1400" dirty="0" smtClean="0"/>
              <a:t>號</a:t>
            </a:r>
            <a:r>
              <a:rPr lang="zh-TW" altLang="en-US" sz="1400" dirty="0"/>
              <a:t>：「注意到締約國的報告、導論和回覆均顯示，雖然在廢除或修正歧視的法律方面，已取得顯著進步，但仍有必要採取行動促進男女的實質平等，以徹底履行公約。回溯公約</a:t>
            </a:r>
            <a:r>
              <a:rPr lang="zh-TW" altLang="en-US" sz="1400" dirty="0" smtClean="0"/>
              <a:t>第</a:t>
            </a:r>
            <a:r>
              <a:rPr lang="en-US" altLang="zh-TW" sz="1400" dirty="0" smtClean="0"/>
              <a:t>4</a:t>
            </a:r>
            <a:r>
              <a:rPr lang="zh-TW" altLang="en-US" sz="1400" dirty="0" smtClean="0"/>
              <a:t>條第</a:t>
            </a:r>
            <a:r>
              <a:rPr lang="en-US" altLang="zh-TW" sz="1400" dirty="0" smtClean="0"/>
              <a:t>1</a:t>
            </a:r>
            <a:r>
              <a:rPr lang="zh-TW" altLang="en-US" sz="1400" dirty="0" smtClean="0"/>
              <a:t>款</a:t>
            </a:r>
            <a:r>
              <a:rPr lang="zh-TW" altLang="en-US" sz="1400" dirty="0"/>
              <a:t>，建議各國採取更多臨時性特別措施，諸如積極行動、優越待遇或配額，以推動女性在教育、經濟、政治及就業上的參與。」</a:t>
            </a:r>
            <a:endParaRPr lang="zh-TW" altLang="en-US" sz="1400" dirty="0"/>
          </a:p>
        </p:txBody>
      </p:sp>
      <p:sp>
        <p:nvSpPr>
          <p:cNvPr id="5" name="四角星形 4"/>
          <p:cNvSpPr/>
          <p:nvPr/>
        </p:nvSpPr>
        <p:spPr>
          <a:xfrm>
            <a:off x="1589902" y="2878738"/>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4357048"/>
            <a:ext cx="7168978" cy="858906"/>
          </a:xfrm>
        </p:spPr>
        <p:txBody>
          <a:bodyPr>
            <a:normAutofit/>
          </a:bodyPr>
          <a:lstStyle/>
          <a:p>
            <a:pPr marL="0" indent="0" algn="just">
              <a:buNone/>
            </a:pPr>
            <a:r>
              <a:rPr lang="en-US" altLang="zh-TW" sz="1400" dirty="0"/>
              <a:t>CEDAW </a:t>
            </a:r>
            <a:r>
              <a:rPr lang="zh-TW" altLang="en-US" sz="1400" dirty="0"/>
              <a:t>一般性建議</a:t>
            </a:r>
            <a:r>
              <a:rPr lang="zh-TW" altLang="en-US" sz="1400" dirty="0" smtClean="0"/>
              <a:t>第</a:t>
            </a:r>
            <a:r>
              <a:rPr lang="en-US" altLang="zh-TW" sz="1400" dirty="0" smtClean="0"/>
              <a:t>19</a:t>
            </a:r>
            <a:r>
              <a:rPr lang="zh-TW" altLang="en-US" sz="1400" dirty="0" smtClean="0"/>
              <a:t>號第</a:t>
            </a:r>
            <a:r>
              <a:rPr lang="en-US" altLang="zh-TW" sz="1400" dirty="0" smtClean="0"/>
              <a:t>6</a:t>
            </a:r>
            <a:r>
              <a:rPr lang="zh-TW" altLang="en-US" sz="1400" dirty="0" smtClean="0"/>
              <a:t>段</a:t>
            </a:r>
            <a:r>
              <a:rPr lang="zh-TW" altLang="en-US" sz="1400" dirty="0"/>
              <a:t>：歧視的定義包括基於性別的暴力</a:t>
            </a:r>
            <a:r>
              <a:rPr lang="zh-TW" altLang="en-US" sz="1400" dirty="0" smtClean="0"/>
              <a:t>，即</a:t>
            </a:r>
            <a:r>
              <a:rPr lang="zh-TW" altLang="en-US" sz="1400" dirty="0"/>
              <a:t>針對其為女性而施加暴力或不成比例地影響女性。</a:t>
            </a:r>
            <a:endParaRPr lang="zh-TW" altLang="en-US" sz="1400" dirty="0"/>
          </a:p>
        </p:txBody>
      </p:sp>
      <p:sp>
        <p:nvSpPr>
          <p:cNvPr id="17" name="四角星形 16"/>
          <p:cNvSpPr/>
          <p:nvPr/>
        </p:nvSpPr>
        <p:spPr>
          <a:xfrm>
            <a:off x="1589902" y="4331519"/>
            <a:ext cx="632254" cy="57905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9096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02 </a:t>
            </a:r>
            <a:r>
              <a:rPr lang="zh-TW" altLang="en-US" dirty="0" smtClean="0"/>
              <a:t>相關機關處理</a:t>
            </a:r>
            <a:endParaRPr lang="zh-TW" altLang="en-US"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77872BB0-70F6-8343-B045-1686D971D944}" type="datetime1">
              <a:rPr kumimoji="1" lang="zh-TW" altLang="en-US" smtClean="0"/>
              <a:t>2025/3/17</a:t>
            </a:fld>
            <a:endParaRPr kumimoji="1" lang="zh-TW" altLang="en-US"/>
          </a:p>
        </p:txBody>
      </p:sp>
      <p:sp>
        <p:nvSpPr>
          <p:cNvPr id="11" name="頁尾版面配置區 10">
            <a:extLst>
              <a:ext uri="{FF2B5EF4-FFF2-40B4-BE49-F238E27FC236}">
                <a16:creationId xmlns:a16="http://schemas.microsoft.com/office/drawing/2014/main" xmlns="" id="{ED4525D1-47FE-4BAF-E969-D81A01CEE71D}"/>
              </a:ext>
            </a:extLst>
          </p:cNvPr>
          <p:cNvSpPr>
            <a:spLocks noGrp="1"/>
          </p:cNvSpPr>
          <p:nvPr>
            <p:ph type="ftr" sz="quarter" idx="11"/>
          </p:nvPr>
        </p:nvSpPr>
        <p:spPr/>
        <p:txBody>
          <a:bodyPr/>
          <a:lstStyle/>
          <a:p>
            <a:r>
              <a:rPr kumimoji="1" lang="zh-TW" altLang="en-US" dirty="0"/>
              <a:t>◯◯◯◯◯處 ◯◯◯ 科  </a:t>
            </a:r>
            <a:r>
              <a:rPr kumimoji="1" lang="en-US" altLang="zh-TW" dirty="0"/>
              <a:t>/  </a:t>
            </a:r>
            <a:r>
              <a:rPr kumimoji="1" lang="zh-TW" altLang="en-US" dirty="0"/>
              <a:t>承辦人員◯◯◯</a:t>
            </a:r>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8</a:t>
            </a:fld>
            <a:endParaRPr kumimoji="1" lang="zh-TW" altLang="en-US"/>
          </a:p>
        </p:txBody>
      </p:sp>
      <p:sp>
        <p:nvSpPr>
          <p:cNvPr id="13"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2273643"/>
            <a:ext cx="7168978" cy="1086340"/>
          </a:xfrm>
        </p:spPr>
        <p:txBody>
          <a:bodyPr>
            <a:noAutofit/>
          </a:bodyPr>
          <a:lstStyle/>
          <a:p>
            <a:pPr marL="0" indent="0" algn="just">
              <a:buNone/>
            </a:pPr>
            <a:r>
              <a:rPr lang="zh-TW" altLang="en-US" sz="1400" dirty="0"/>
              <a:t>我國於九十一年三月八日起施行</a:t>
            </a:r>
            <a:r>
              <a:rPr lang="en-US" altLang="zh-TW" sz="1400" dirty="0"/>
              <a:t>《</a:t>
            </a:r>
            <a:r>
              <a:rPr lang="zh-TW" altLang="en-US" sz="1400" dirty="0"/>
              <a:t>性別工作平等法</a:t>
            </a:r>
            <a:r>
              <a:rPr lang="en-US" altLang="zh-TW" sz="1400" dirty="0"/>
              <a:t>》</a:t>
            </a:r>
            <a:r>
              <a:rPr lang="zh-TW" altLang="en-US" sz="1400" dirty="0"/>
              <a:t>，保障國人性別工作權之平等，貫徹憲法消除性別歧視、促進性別地位實質平等之精神。</a:t>
            </a:r>
            <a:endParaRPr lang="zh-TW" altLang="en-US" sz="1400" dirty="0"/>
          </a:p>
        </p:txBody>
      </p:sp>
      <p:sp>
        <p:nvSpPr>
          <p:cNvPr id="5" name="四角星形 4"/>
          <p:cNvSpPr/>
          <p:nvPr/>
        </p:nvSpPr>
        <p:spPr>
          <a:xfrm>
            <a:off x="1589902" y="2444814"/>
            <a:ext cx="632254" cy="579053"/>
          </a:xfrm>
          <a:prstGeom prst="star4">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2395151" y="3891960"/>
            <a:ext cx="7168978" cy="1202724"/>
          </a:xfrm>
        </p:spPr>
        <p:txBody>
          <a:bodyPr>
            <a:normAutofit/>
          </a:bodyPr>
          <a:lstStyle/>
          <a:p>
            <a:pPr marL="0" indent="0" algn="just">
              <a:buNone/>
            </a:pPr>
            <a:r>
              <a:rPr lang="zh-TW" altLang="en-US" sz="1400" dirty="0"/>
              <a:t>本國法律規定，依就業服務法第 </a:t>
            </a:r>
            <a:r>
              <a:rPr lang="en-US" altLang="zh-TW" sz="1400" dirty="0"/>
              <a:t>5 </a:t>
            </a:r>
            <a:r>
              <a:rPr lang="zh-TW" altLang="en-US" sz="1400" dirty="0"/>
              <a:t>條第 </a:t>
            </a:r>
            <a:r>
              <a:rPr lang="en-US" altLang="zh-TW" sz="1400" dirty="0"/>
              <a:t>1 </a:t>
            </a:r>
            <a:r>
              <a:rPr lang="zh-TW" altLang="en-US" sz="1400" dirty="0"/>
              <a:t>項「為保障國民就業機會平等，雇主對求職人或所僱用員工，不得以種族、階級、語言、思想、宗教、黨派、籍貫、出生地、性別、性傾向、年齡、婚姻、容貌、五官、身心障礙、星座、血型或以往工會會員身分為由，予以歧視；其他法律有明文規定者，從其規定。」</a:t>
            </a:r>
            <a:endParaRPr lang="zh-TW" altLang="en-US" sz="1400" dirty="0"/>
          </a:p>
        </p:txBody>
      </p:sp>
      <p:sp>
        <p:nvSpPr>
          <p:cNvPr id="17" name="四角星形 16"/>
          <p:cNvSpPr/>
          <p:nvPr/>
        </p:nvSpPr>
        <p:spPr>
          <a:xfrm>
            <a:off x="1589902" y="3914269"/>
            <a:ext cx="632254" cy="579053"/>
          </a:xfrm>
          <a:prstGeom prst="star4">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97785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a:extLst>
              <a:ext uri="{FF2B5EF4-FFF2-40B4-BE49-F238E27FC236}">
                <a16:creationId xmlns:a16="http://schemas.microsoft.com/office/drawing/2014/main" xmlns="" id="{CCEE6F54-64B0-32F0-FE76-65E9E54DCB89}"/>
              </a:ext>
            </a:extLst>
          </p:cNvPr>
          <p:cNvSpPr>
            <a:spLocks noGrp="1"/>
          </p:cNvSpPr>
          <p:nvPr>
            <p:ph type="title"/>
          </p:nvPr>
        </p:nvSpPr>
        <p:spPr/>
        <p:txBody>
          <a:bodyPr/>
          <a:lstStyle/>
          <a:p>
            <a:r>
              <a:rPr lang="en-US" altLang="zh-TW" dirty="0"/>
              <a:t>03 </a:t>
            </a:r>
            <a:r>
              <a:rPr lang="zh-TW" altLang="en-US" dirty="0"/>
              <a:t>性別觀點</a:t>
            </a:r>
            <a:r>
              <a:rPr lang="zh-TW" altLang="en-US" dirty="0" smtClean="0"/>
              <a:t>解析</a:t>
            </a:r>
            <a:r>
              <a:rPr lang="en-US" altLang="zh-TW" dirty="0" smtClean="0"/>
              <a:t>(1)</a:t>
            </a:r>
            <a:endParaRPr lang="zh-TW" altLang="en-US" dirty="0"/>
          </a:p>
        </p:txBody>
      </p:sp>
      <p:sp>
        <p:nvSpPr>
          <p:cNvPr id="8" name="文字版面配置區 7">
            <a:extLst>
              <a:ext uri="{FF2B5EF4-FFF2-40B4-BE49-F238E27FC236}">
                <a16:creationId xmlns:a16="http://schemas.microsoft.com/office/drawing/2014/main" xmlns="" id="{6425DB99-EBD4-E233-B33A-12F190D2F6D5}"/>
              </a:ext>
            </a:extLst>
          </p:cNvPr>
          <p:cNvSpPr>
            <a:spLocks noGrp="1"/>
          </p:cNvSpPr>
          <p:nvPr>
            <p:ph sz="half" idx="1"/>
          </p:nvPr>
        </p:nvSpPr>
        <p:spPr>
          <a:xfrm>
            <a:off x="838200" y="1825625"/>
            <a:ext cx="10324070" cy="4351338"/>
          </a:xfrm>
        </p:spPr>
        <p:txBody>
          <a:bodyPr>
            <a:normAutofit/>
          </a:bodyPr>
          <a:lstStyle/>
          <a:p>
            <a:pPr algn="just"/>
            <a:r>
              <a:rPr lang="zh-TW" altLang="en-US" sz="2400" dirty="0"/>
              <a:t>即便</a:t>
            </a:r>
            <a:r>
              <a:rPr lang="zh-TW" altLang="en-US" sz="2400" dirty="0" smtClean="0"/>
              <a:t>進入</a:t>
            </a:r>
            <a:r>
              <a:rPr lang="en-US" altLang="zh-TW" sz="2400" dirty="0" smtClean="0"/>
              <a:t>21</a:t>
            </a:r>
            <a:r>
              <a:rPr lang="zh-TW" altLang="en-US" sz="2400" dirty="0" smtClean="0"/>
              <a:t>世紀</a:t>
            </a:r>
            <a:r>
              <a:rPr lang="zh-TW" altLang="en-US" sz="2400" dirty="0"/>
              <a:t>的現代社會，但是仍有許多人的觀念停留在過去的傳統思維，認定女性難以理解機械相關之構造或是面臨突發狀況時的緊急處理能力較男性差等等，因此不適合或是不適於從事過往被大眾認為男性較為擅長的工作，更遑論以此做為賴以維生的職業選項。然而，已有越來越多的女性用實際的行動表示，證明自己的知識與技術都不會輸給男性，且更進一步的發揮女性特有的性別氣質，在職場上提供富有信心、耐心與同理心的服務，讓自己的工作表現能更勝人一籌。</a:t>
            </a:r>
            <a:endParaRPr lang="zh-TW" altLang="en-US" sz="2400" dirty="0"/>
          </a:p>
        </p:txBody>
      </p:sp>
      <p:sp>
        <p:nvSpPr>
          <p:cNvPr id="10" name="日期版面配置區 9">
            <a:extLst>
              <a:ext uri="{FF2B5EF4-FFF2-40B4-BE49-F238E27FC236}">
                <a16:creationId xmlns:a16="http://schemas.microsoft.com/office/drawing/2014/main" xmlns="" id="{5C3A47BF-F751-C8C1-C090-27629CF732AA}"/>
              </a:ext>
            </a:extLst>
          </p:cNvPr>
          <p:cNvSpPr>
            <a:spLocks noGrp="1"/>
          </p:cNvSpPr>
          <p:nvPr>
            <p:ph type="dt" sz="half" idx="10"/>
          </p:nvPr>
        </p:nvSpPr>
        <p:spPr/>
        <p:txBody>
          <a:bodyPr/>
          <a:lstStyle/>
          <a:p>
            <a:fld id="{27D98D1B-F2F4-A645-A714-B7AAD2ADC513}" type="datetime1">
              <a:rPr kumimoji="1" lang="zh-TW" altLang="en-US" smtClean="0"/>
              <a:t>2025/3/17</a:t>
            </a:fld>
            <a:endParaRPr kumimoji="1" lang="zh-TW" altLang="en-US"/>
          </a:p>
        </p:txBody>
      </p:sp>
      <p:sp>
        <p:nvSpPr>
          <p:cNvPr id="11" name="頁尾版面配置區 10">
            <a:extLst>
              <a:ext uri="{FF2B5EF4-FFF2-40B4-BE49-F238E27FC236}">
                <a16:creationId xmlns:a16="http://schemas.microsoft.com/office/drawing/2014/main" xmlns="" id="{ED4525D1-47FE-4BAF-E969-D81A01CEE71D}"/>
              </a:ext>
            </a:extLst>
          </p:cNvPr>
          <p:cNvSpPr>
            <a:spLocks noGrp="1"/>
          </p:cNvSpPr>
          <p:nvPr>
            <p:ph type="ftr" sz="quarter" idx="11"/>
          </p:nvPr>
        </p:nvSpPr>
        <p:spPr/>
        <p:txBody>
          <a:bodyPr/>
          <a:lstStyle/>
          <a:p>
            <a:r>
              <a:rPr kumimoji="1" lang="zh-TW" altLang="en-US"/>
              <a:t>◯◯◯◯◯處 ◯◯◯ 科  </a:t>
            </a:r>
            <a:r>
              <a:rPr kumimoji="1" lang="en-US" altLang="zh-TW"/>
              <a:t>/  </a:t>
            </a:r>
            <a:r>
              <a:rPr kumimoji="1" lang="zh-TW" altLang="en-US"/>
              <a:t>承辦人員◯◯◯</a:t>
            </a:r>
          </a:p>
        </p:txBody>
      </p:sp>
      <p:sp>
        <p:nvSpPr>
          <p:cNvPr id="12" name="投影片編號版面配置區 11">
            <a:extLst>
              <a:ext uri="{FF2B5EF4-FFF2-40B4-BE49-F238E27FC236}">
                <a16:creationId xmlns:a16="http://schemas.microsoft.com/office/drawing/2014/main" xmlns="" id="{F4E06A49-8194-4DF7-3E73-F0108D06B4FF}"/>
              </a:ext>
            </a:extLst>
          </p:cNvPr>
          <p:cNvSpPr>
            <a:spLocks noGrp="1"/>
          </p:cNvSpPr>
          <p:nvPr>
            <p:ph type="sldNum" sz="quarter" idx="12"/>
          </p:nvPr>
        </p:nvSpPr>
        <p:spPr/>
        <p:txBody>
          <a:bodyPr/>
          <a:lstStyle/>
          <a:p>
            <a:fld id="{0B6C5D7C-6173-5140-82F4-0BA7B906A956}" type="slidenum">
              <a:rPr kumimoji="1" lang="zh-TW" altLang="en-US" smtClean="0"/>
              <a:t>9</a:t>
            </a:fld>
            <a:endParaRPr kumimoji="1" lang="zh-TW" altLang="en-US"/>
          </a:p>
        </p:txBody>
      </p:sp>
    </p:spTree>
    <p:extLst>
      <p:ext uri="{BB962C8B-B14F-4D97-AF65-F5344CB8AC3E}">
        <p14:creationId xmlns:p14="http://schemas.microsoft.com/office/powerpoint/2010/main" val="89228332"/>
      </p:ext>
    </p:extLst>
  </p:cSld>
  <p:clrMapOvr>
    <a:masterClrMapping/>
  </p:clrMapOvr>
</p:sld>
</file>

<file path=ppt/theme/theme1.xml><?xml version="1.0" encoding="utf-8"?>
<a:theme xmlns:a="http://schemas.openxmlformats.org/drawingml/2006/main" name="Office 佈景主題">
  <a:themeElements>
    <a:clrScheme name="南投縣政府">
      <a:dk1>
        <a:srgbClr val="000000"/>
      </a:dk1>
      <a:lt1>
        <a:srgbClr val="FFFFFF"/>
      </a:lt1>
      <a:dk2>
        <a:srgbClr val="44546A"/>
      </a:dk2>
      <a:lt2>
        <a:srgbClr val="E7E6E6"/>
      </a:lt2>
      <a:accent1>
        <a:srgbClr val="307EE1"/>
      </a:accent1>
      <a:accent2>
        <a:srgbClr val="FF7145"/>
      </a:accent2>
      <a:accent3>
        <a:srgbClr val="A5A5A5"/>
      </a:accent3>
      <a:accent4>
        <a:srgbClr val="FFC000"/>
      </a:accent4>
      <a:accent5>
        <a:srgbClr val="307EE1"/>
      </a:accent5>
      <a:accent6>
        <a:srgbClr val="FF7145"/>
      </a:accent6>
      <a:hlink>
        <a:srgbClr val="0080E8"/>
      </a:hlink>
      <a:folHlink>
        <a:srgbClr val="954F9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1079</TotalTime>
  <Words>1704</Words>
  <Application>Microsoft Office PowerPoint</Application>
  <PresentationFormat>寬螢幕</PresentationFormat>
  <Paragraphs>94</Paragraphs>
  <Slides>12</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12</vt:i4>
      </vt:variant>
    </vt:vector>
  </HeadingPairs>
  <TitlesOfParts>
    <vt:vector size="22" baseType="lpstr">
      <vt:lpstr>Noto Sans TC</vt:lpstr>
      <vt:lpstr>Noto Sans TC Medium</vt:lpstr>
      <vt:lpstr>Oxygen</vt:lpstr>
      <vt:lpstr>Source Han Sans TC Heavy</vt:lpstr>
      <vt:lpstr>微軟正黑體</vt:lpstr>
      <vt:lpstr>新細明體</vt:lpstr>
      <vt:lpstr>Arial</vt:lpstr>
      <vt:lpstr>Calibri</vt:lpstr>
      <vt:lpstr>Wingdings</vt:lpstr>
      <vt:lpstr>Office 佈景主題</vt:lpstr>
      <vt:lpstr>消除對婦女一切形式歧視公約(CEDAW)自製教材</vt:lpstr>
      <vt:lpstr>案例教材</vt:lpstr>
      <vt:lpstr>段落標題</vt:lpstr>
      <vt:lpstr>01-案情</vt:lpstr>
      <vt:lpstr>02 相關規定(1)</vt:lpstr>
      <vt:lpstr>02 相關規定(2)</vt:lpstr>
      <vt:lpstr>02 相關規定(3)</vt:lpstr>
      <vt:lpstr>02 相關機關處理</vt:lpstr>
      <vt:lpstr>03 性別觀點解析(1)</vt:lpstr>
      <vt:lpstr>03 性別觀點解析(2)</vt:lpstr>
      <vt:lpstr>03 問題討論</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User</dc:creator>
  <cp:lastModifiedBy>陳詩璋</cp:lastModifiedBy>
  <cp:revision>17</cp:revision>
  <dcterms:created xsi:type="dcterms:W3CDTF">2023-10-29T16:31:33Z</dcterms:created>
  <dcterms:modified xsi:type="dcterms:W3CDTF">2025-03-17T10:15:04Z</dcterms:modified>
</cp:coreProperties>
</file>