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handoutMasterIdLst>
    <p:handoutMasterId r:id="rId42"/>
  </p:handoutMasterIdLst>
  <p:sldIdLst>
    <p:sldId id="276" r:id="rId2"/>
    <p:sldId id="273" r:id="rId3"/>
    <p:sldId id="292" r:id="rId4"/>
    <p:sldId id="274" r:id="rId5"/>
    <p:sldId id="296" r:id="rId6"/>
    <p:sldId id="297" r:id="rId7"/>
    <p:sldId id="270" r:id="rId8"/>
    <p:sldId id="293" r:id="rId9"/>
    <p:sldId id="275" r:id="rId10"/>
    <p:sldId id="290" r:id="rId11"/>
    <p:sldId id="295" r:id="rId12"/>
    <p:sldId id="294" r:id="rId13"/>
    <p:sldId id="291" r:id="rId14"/>
    <p:sldId id="271" r:id="rId15"/>
    <p:sldId id="277" r:id="rId16"/>
    <p:sldId id="278" r:id="rId17"/>
    <p:sldId id="279" r:id="rId18"/>
    <p:sldId id="280" r:id="rId19"/>
    <p:sldId id="282" r:id="rId20"/>
    <p:sldId id="257" r:id="rId21"/>
    <p:sldId id="286" r:id="rId22"/>
    <p:sldId id="281" r:id="rId23"/>
    <p:sldId id="265" r:id="rId24"/>
    <p:sldId id="283" r:id="rId25"/>
    <p:sldId id="260" r:id="rId26"/>
    <p:sldId id="263" r:id="rId27"/>
    <p:sldId id="284" r:id="rId28"/>
    <p:sldId id="264" r:id="rId29"/>
    <p:sldId id="285" r:id="rId30"/>
    <p:sldId id="259" r:id="rId31"/>
    <p:sldId id="261" r:id="rId32"/>
    <p:sldId id="262" r:id="rId33"/>
    <p:sldId id="267" r:id="rId34"/>
    <p:sldId id="287" r:id="rId35"/>
    <p:sldId id="268" r:id="rId36"/>
    <p:sldId id="258" r:id="rId37"/>
    <p:sldId id="288" r:id="rId38"/>
    <p:sldId id="256" r:id="rId39"/>
    <p:sldId id="289" r:id="rId40"/>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00CC99"/>
    <a:srgbClr val="FFCCCC"/>
    <a:srgbClr val="CCFFCC"/>
    <a:srgbClr val="99FF99"/>
    <a:srgbClr val="FF6699"/>
    <a:srgbClr val="FF9966"/>
    <a:srgbClr val="008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6F0A9-7847-4AD7-A19D-BB44DCEDEDBE}" type="doc">
      <dgm:prSet loTypeId="urn:microsoft.com/office/officeart/2005/8/layout/hProcess9" loCatId="process" qsTypeId="urn:microsoft.com/office/officeart/2005/8/quickstyle/simple1" qsCatId="simple" csTypeId="urn:microsoft.com/office/officeart/2005/8/colors/accent1_2" csCatId="accent1" phldr="1"/>
      <dgm:spPr/>
    </dgm:pt>
    <dgm:pt modelId="{DD856670-DA9B-4216-A679-ACD1123AF938}">
      <dgm:prSet phldrT="[文字]"/>
      <dgm:spPr>
        <a:solidFill>
          <a:schemeClr val="accent1">
            <a:lumMod val="60000"/>
            <a:lumOff val="40000"/>
          </a:schemeClr>
        </a:solidFill>
      </dgm:spPr>
      <dgm:t>
        <a:bodyPr/>
        <a:lstStyle/>
        <a:p>
          <a:r>
            <a:rPr lang="zh-TW" altLang="en-US" b="0" dirty="0" smtClean="0">
              <a:solidFill>
                <a:schemeClr val="tx1"/>
              </a:solidFill>
            </a:rPr>
            <a:t>用人機關</a:t>
          </a:r>
          <a:endParaRPr lang="zh-TW" altLang="en-US" b="0" dirty="0">
            <a:solidFill>
              <a:schemeClr val="tx1"/>
            </a:solidFill>
          </a:endParaRPr>
        </a:p>
      </dgm:t>
    </dgm:pt>
    <dgm:pt modelId="{0D65DE0E-5AD4-4B9B-BDB2-37F7F8C2FE6D}" type="parTrans" cxnId="{417CFFDF-C7F4-4312-B6EB-02E7DA8CF19D}">
      <dgm:prSet/>
      <dgm:spPr/>
      <dgm:t>
        <a:bodyPr/>
        <a:lstStyle/>
        <a:p>
          <a:endParaRPr lang="zh-TW" altLang="en-US"/>
        </a:p>
      </dgm:t>
    </dgm:pt>
    <dgm:pt modelId="{2D983EE4-37CB-451A-89E1-73D6D5A10A88}" type="sibTrans" cxnId="{417CFFDF-C7F4-4312-B6EB-02E7DA8CF19D}">
      <dgm:prSet/>
      <dgm:spPr/>
      <dgm:t>
        <a:bodyPr/>
        <a:lstStyle/>
        <a:p>
          <a:endParaRPr lang="zh-TW" altLang="en-US"/>
        </a:p>
      </dgm:t>
    </dgm:pt>
    <dgm:pt modelId="{4C194C61-106E-45E3-856C-479455FCB17F}">
      <dgm:prSet phldrT="[文字]"/>
      <dgm:spPr>
        <a:solidFill>
          <a:srgbClr val="CD93CC"/>
        </a:solidFill>
      </dgm:spPr>
      <dgm:t>
        <a:bodyPr/>
        <a:lstStyle/>
        <a:p>
          <a:r>
            <a:rPr lang="zh-TW" altLang="en-US" b="0" dirty="0" smtClean="0">
              <a:solidFill>
                <a:schemeClr val="tx1"/>
              </a:solidFill>
            </a:rPr>
            <a:t>南投縣政府</a:t>
          </a:r>
          <a:endParaRPr lang="zh-TW" altLang="en-US" b="0" dirty="0">
            <a:solidFill>
              <a:schemeClr val="tx1"/>
            </a:solidFill>
          </a:endParaRPr>
        </a:p>
      </dgm:t>
    </dgm:pt>
    <dgm:pt modelId="{FC133CEC-9563-4E31-889C-F31531C5202F}" type="parTrans" cxnId="{06222914-7F67-4009-9A98-6BC56DDB9319}">
      <dgm:prSet/>
      <dgm:spPr/>
      <dgm:t>
        <a:bodyPr/>
        <a:lstStyle/>
        <a:p>
          <a:endParaRPr lang="zh-TW" altLang="en-US"/>
        </a:p>
      </dgm:t>
    </dgm:pt>
    <dgm:pt modelId="{2F0FBBE0-3DD6-4B97-A040-69874AEA08A9}" type="sibTrans" cxnId="{06222914-7F67-4009-9A98-6BC56DDB9319}">
      <dgm:prSet/>
      <dgm:spPr/>
      <dgm:t>
        <a:bodyPr/>
        <a:lstStyle/>
        <a:p>
          <a:endParaRPr lang="zh-TW" altLang="en-US"/>
        </a:p>
      </dgm:t>
    </dgm:pt>
    <dgm:pt modelId="{C11C8B08-25E8-4800-A56A-01C89F2E12FF}">
      <dgm:prSet phldrT="[文字]"/>
      <dgm:spPr>
        <a:solidFill>
          <a:srgbClr val="D5A3D4"/>
        </a:solidFill>
      </dgm:spPr>
      <dgm:t>
        <a:bodyPr/>
        <a:lstStyle/>
        <a:p>
          <a:r>
            <a:rPr lang="zh-TW" altLang="en-US" b="0" dirty="0" smtClean="0">
              <a:solidFill>
                <a:schemeClr val="tx1"/>
              </a:solidFill>
            </a:rPr>
            <a:t>行政院人事行政總處</a:t>
          </a:r>
          <a:endParaRPr lang="zh-TW" altLang="en-US" b="0" dirty="0">
            <a:solidFill>
              <a:schemeClr val="tx1"/>
            </a:solidFill>
          </a:endParaRPr>
        </a:p>
      </dgm:t>
    </dgm:pt>
    <dgm:pt modelId="{19B74CA6-1A6A-44CF-A84E-5E32536D8E84}" type="parTrans" cxnId="{DBFA2673-6C75-4F39-8721-FBC1A40720C6}">
      <dgm:prSet/>
      <dgm:spPr/>
      <dgm:t>
        <a:bodyPr/>
        <a:lstStyle/>
        <a:p>
          <a:endParaRPr lang="zh-TW" altLang="en-US"/>
        </a:p>
      </dgm:t>
    </dgm:pt>
    <dgm:pt modelId="{9DD900D6-32E0-44D0-8667-084D352D2862}" type="sibTrans" cxnId="{DBFA2673-6C75-4F39-8721-FBC1A40720C6}">
      <dgm:prSet/>
      <dgm:spPr/>
      <dgm:t>
        <a:bodyPr/>
        <a:lstStyle/>
        <a:p>
          <a:endParaRPr lang="zh-TW" altLang="en-US"/>
        </a:p>
      </dgm:t>
    </dgm:pt>
    <dgm:pt modelId="{820D5686-5040-494B-A5A4-E09A495348BB}" type="pres">
      <dgm:prSet presAssocID="{C2C6F0A9-7847-4AD7-A19D-BB44DCEDEDBE}" presName="CompostProcess" presStyleCnt="0">
        <dgm:presLayoutVars>
          <dgm:dir/>
          <dgm:resizeHandles val="exact"/>
        </dgm:presLayoutVars>
      </dgm:prSet>
      <dgm:spPr/>
    </dgm:pt>
    <dgm:pt modelId="{E8764B5F-A2DC-4F1B-98D3-0E6B987008B9}" type="pres">
      <dgm:prSet presAssocID="{C2C6F0A9-7847-4AD7-A19D-BB44DCEDEDBE}" presName="arrow" presStyleLbl="bgShp" presStyleIdx="0" presStyleCnt="1"/>
      <dgm:spPr/>
    </dgm:pt>
    <dgm:pt modelId="{8B6AD31D-842C-4C1C-9EB4-62EDE5355B23}" type="pres">
      <dgm:prSet presAssocID="{C2C6F0A9-7847-4AD7-A19D-BB44DCEDEDBE}" presName="linearProcess" presStyleCnt="0"/>
      <dgm:spPr/>
    </dgm:pt>
    <dgm:pt modelId="{01E32E71-5A90-41CD-A036-4819F8DC91B7}" type="pres">
      <dgm:prSet presAssocID="{DD856670-DA9B-4216-A679-ACD1123AF938}" presName="textNode" presStyleLbl="node1" presStyleIdx="0" presStyleCnt="3">
        <dgm:presLayoutVars>
          <dgm:bulletEnabled val="1"/>
        </dgm:presLayoutVars>
      </dgm:prSet>
      <dgm:spPr/>
      <dgm:t>
        <a:bodyPr/>
        <a:lstStyle/>
        <a:p>
          <a:endParaRPr lang="zh-TW" altLang="en-US"/>
        </a:p>
      </dgm:t>
    </dgm:pt>
    <dgm:pt modelId="{AD96FECC-8AE7-438D-B232-322C8C7084A4}" type="pres">
      <dgm:prSet presAssocID="{2D983EE4-37CB-451A-89E1-73D6D5A10A88}" presName="sibTrans" presStyleCnt="0"/>
      <dgm:spPr/>
    </dgm:pt>
    <dgm:pt modelId="{17907D7C-C5FD-4C51-89ED-1A61F930D32F}" type="pres">
      <dgm:prSet presAssocID="{4C194C61-106E-45E3-856C-479455FCB17F}" presName="textNode" presStyleLbl="node1" presStyleIdx="1" presStyleCnt="3">
        <dgm:presLayoutVars>
          <dgm:bulletEnabled val="1"/>
        </dgm:presLayoutVars>
      </dgm:prSet>
      <dgm:spPr/>
      <dgm:t>
        <a:bodyPr/>
        <a:lstStyle/>
        <a:p>
          <a:endParaRPr lang="zh-TW" altLang="en-US"/>
        </a:p>
      </dgm:t>
    </dgm:pt>
    <dgm:pt modelId="{9155DF5B-EDE8-40A3-8286-41C9F658696E}" type="pres">
      <dgm:prSet presAssocID="{2F0FBBE0-3DD6-4B97-A040-69874AEA08A9}" presName="sibTrans" presStyleCnt="0"/>
      <dgm:spPr/>
    </dgm:pt>
    <dgm:pt modelId="{F06665A0-DE29-4C81-96A2-26AE4BF7ABF7}" type="pres">
      <dgm:prSet presAssocID="{C11C8B08-25E8-4800-A56A-01C89F2E12FF}" presName="textNode" presStyleLbl="node1" presStyleIdx="2" presStyleCnt="3">
        <dgm:presLayoutVars>
          <dgm:bulletEnabled val="1"/>
        </dgm:presLayoutVars>
      </dgm:prSet>
      <dgm:spPr/>
      <dgm:t>
        <a:bodyPr/>
        <a:lstStyle/>
        <a:p>
          <a:endParaRPr lang="zh-TW" altLang="en-US"/>
        </a:p>
      </dgm:t>
    </dgm:pt>
  </dgm:ptLst>
  <dgm:cxnLst>
    <dgm:cxn modelId="{06222914-7F67-4009-9A98-6BC56DDB9319}" srcId="{C2C6F0A9-7847-4AD7-A19D-BB44DCEDEDBE}" destId="{4C194C61-106E-45E3-856C-479455FCB17F}" srcOrd="1" destOrd="0" parTransId="{FC133CEC-9563-4E31-889C-F31531C5202F}" sibTransId="{2F0FBBE0-3DD6-4B97-A040-69874AEA08A9}"/>
    <dgm:cxn modelId="{32FBB85C-9D19-4FEF-B567-4A0F9E9DC8C6}" type="presOf" srcId="{C2C6F0A9-7847-4AD7-A19D-BB44DCEDEDBE}" destId="{820D5686-5040-494B-A5A4-E09A495348BB}" srcOrd="0" destOrd="0" presId="urn:microsoft.com/office/officeart/2005/8/layout/hProcess9"/>
    <dgm:cxn modelId="{417CFFDF-C7F4-4312-B6EB-02E7DA8CF19D}" srcId="{C2C6F0A9-7847-4AD7-A19D-BB44DCEDEDBE}" destId="{DD856670-DA9B-4216-A679-ACD1123AF938}" srcOrd="0" destOrd="0" parTransId="{0D65DE0E-5AD4-4B9B-BDB2-37F7F8C2FE6D}" sibTransId="{2D983EE4-37CB-451A-89E1-73D6D5A10A88}"/>
    <dgm:cxn modelId="{7699B0A6-2A6D-4FBD-A97C-8204571C4D3B}" type="presOf" srcId="{C11C8B08-25E8-4800-A56A-01C89F2E12FF}" destId="{F06665A0-DE29-4C81-96A2-26AE4BF7ABF7}" srcOrd="0" destOrd="0" presId="urn:microsoft.com/office/officeart/2005/8/layout/hProcess9"/>
    <dgm:cxn modelId="{602101F2-0EBB-43CE-9C16-6ADEEBFF1A25}" type="presOf" srcId="{DD856670-DA9B-4216-A679-ACD1123AF938}" destId="{01E32E71-5A90-41CD-A036-4819F8DC91B7}" srcOrd="0" destOrd="0" presId="urn:microsoft.com/office/officeart/2005/8/layout/hProcess9"/>
    <dgm:cxn modelId="{FAD2EB74-FD01-44E0-B160-131EE4E802AF}" type="presOf" srcId="{4C194C61-106E-45E3-856C-479455FCB17F}" destId="{17907D7C-C5FD-4C51-89ED-1A61F930D32F}" srcOrd="0" destOrd="0" presId="urn:microsoft.com/office/officeart/2005/8/layout/hProcess9"/>
    <dgm:cxn modelId="{DBFA2673-6C75-4F39-8721-FBC1A40720C6}" srcId="{C2C6F0A9-7847-4AD7-A19D-BB44DCEDEDBE}" destId="{C11C8B08-25E8-4800-A56A-01C89F2E12FF}" srcOrd="2" destOrd="0" parTransId="{19B74CA6-1A6A-44CF-A84E-5E32536D8E84}" sibTransId="{9DD900D6-32E0-44D0-8667-084D352D2862}"/>
    <dgm:cxn modelId="{1DB7CA32-00D4-4367-A496-67DC8A41D4A5}" type="presParOf" srcId="{820D5686-5040-494B-A5A4-E09A495348BB}" destId="{E8764B5F-A2DC-4F1B-98D3-0E6B987008B9}" srcOrd="0" destOrd="0" presId="urn:microsoft.com/office/officeart/2005/8/layout/hProcess9"/>
    <dgm:cxn modelId="{DEB9712A-8B1A-41BC-97A9-E878B8F33D81}" type="presParOf" srcId="{820D5686-5040-494B-A5A4-E09A495348BB}" destId="{8B6AD31D-842C-4C1C-9EB4-62EDE5355B23}" srcOrd="1" destOrd="0" presId="urn:microsoft.com/office/officeart/2005/8/layout/hProcess9"/>
    <dgm:cxn modelId="{448BABAE-AD03-4D71-AC5A-55D2793AF6C2}" type="presParOf" srcId="{8B6AD31D-842C-4C1C-9EB4-62EDE5355B23}" destId="{01E32E71-5A90-41CD-A036-4819F8DC91B7}" srcOrd="0" destOrd="0" presId="urn:microsoft.com/office/officeart/2005/8/layout/hProcess9"/>
    <dgm:cxn modelId="{8FF356D3-3922-4636-AF0B-468DA87AA422}" type="presParOf" srcId="{8B6AD31D-842C-4C1C-9EB4-62EDE5355B23}" destId="{AD96FECC-8AE7-438D-B232-322C8C7084A4}" srcOrd="1" destOrd="0" presId="urn:microsoft.com/office/officeart/2005/8/layout/hProcess9"/>
    <dgm:cxn modelId="{6C7FF8D3-C6C6-47C7-9561-3F0F574109C0}" type="presParOf" srcId="{8B6AD31D-842C-4C1C-9EB4-62EDE5355B23}" destId="{17907D7C-C5FD-4C51-89ED-1A61F930D32F}" srcOrd="2" destOrd="0" presId="urn:microsoft.com/office/officeart/2005/8/layout/hProcess9"/>
    <dgm:cxn modelId="{E2CCBFC5-6657-4F66-840C-084CC374A32C}" type="presParOf" srcId="{8B6AD31D-842C-4C1C-9EB4-62EDE5355B23}" destId="{9155DF5B-EDE8-40A3-8286-41C9F658696E}" srcOrd="3" destOrd="0" presId="urn:microsoft.com/office/officeart/2005/8/layout/hProcess9"/>
    <dgm:cxn modelId="{B0034889-7292-4567-84E4-7CE1639A3C56}" type="presParOf" srcId="{8B6AD31D-842C-4C1C-9EB4-62EDE5355B23}" destId="{F06665A0-DE29-4C81-96A2-26AE4BF7ABF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0638D06-98E4-4044-B7A5-0756A98284E6}" type="datetimeFigureOut">
              <a:rPr lang="zh-TW" altLang="en-US" smtClean="0"/>
              <a:t>2025/5/22</a:t>
            </a:fld>
            <a:endParaRPr lang="zh-TW" altLang="en-US"/>
          </a:p>
        </p:txBody>
      </p:sp>
      <p:sp>
        <p:nvSpPr>
          <p:cNvPr id="4" name="頁尾版面配置區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B84AFD4-3789-41BE-B595-2ECBBB25901A}" type="slidenum">
              <a:rPr lang="zh-TW" altLang="en-US" smtClean="0"/>
              <a:t>‹#›</a:t>
            </a:fld>
            <a:endParaRPr lang="zh-TW" altLang="en-US"/>
          </a:p>
        </p:txBody>
      </p:sp>
    </p:spTree>
    <p:extLst>
      <p:ext uri="{BB962C8B-B14F-4D97-AF65-F5344CB8AC3E}">
        <p14:creationId xmlns:p14="http://schemas.microsoft.com/office/powerpoint/2010/main" val="351412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6798839-17C7-42A8-9FB9-5CFDE503447D}" type="datetimeFigureOut">
              <a:rPr lang="zh-TW" altLang="en-US" smtClean="0"/>
              <a:t>2025/5/22</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839B935-31F4-4D2C-AB97-A3AC619C01EE}" type="slidenum">
              <a:rPr lang="zh-TW" altLang="en-US" smtClean="0"/>
              <a:t>‹#›</a:t>
            </a:fld>
            <a:endParaRPr lang="zh-TW" altLang="en-US"/>
          </a:p>
        </p:txBody>
      </p:sp>
    </p:spTree>
    <p:extLst>
      <p:ext uri="{BB962C8B-B14F-4D97-AF65-F5344CB8AC3E}">
        <p14:creationId xmlns:p14="http://schemas.microsoft.com/office/powerpoint/2010/main" val="133476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839B935-31F4-4D2C-AB97-A3AC619C01EE}" type="slidenum">
              <a:rPr lang="zh-TW" altLang="en-US" smtClean="0"/>
              <a:t>4</a:t>
            </a:fld>
            <a:endParaRPr lang="zh-TW" altLang="en-US"/>
          </a:p>
        </p:txBody>
      </p:sp>
    </p:spTree>
    <p:extLst>
      <p:ext uri="{BB962C8B-B14F-4D97-AF65-F5344CB8AC3E}">
        <p14:creationId xmlns:p14="http://schemas.microsoft.com/office/powerpoint/2010/main" val="1317472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13230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412795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135357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FC895-D473-4264-986C-19691FC80672}" type="slidenum">
              <a:rPr lang="zh-TW" altLang="en-US" smtClean="0"/>
              <a:t>‹#›</a:t>
            </a:fld>
            <a:endParaRPr lang="zh-TW"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85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1802343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49111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221629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137867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314223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108952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37078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251158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3406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363179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289956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166917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C5D395F-3498-4723-B59A-28EB4CBCDAAF}" type="datetimeFigureOut">
              <a:rPr lang="zh-TW" altLang="en-US" smtClean="0"/>
              <a:t>2025/5/22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409566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C5D395F-3498-4723-B59A-28EB4CBCDAAF}" type="datetimeFigureOut">
              <a:rPr lang="zh-TW" altLang="en-US" smtClean="0"/>
              <a:t>2025/5/22</a:t>
            </a:fld>
            <a:endParaRPr lang="zh-TW"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9FFC895-D473-4264-986C-19691FC80672}" type="slidenum">
              <a:rPr lang="zh-TW" altLang="en-US" smtClean="0"/>
              <a:t>‹#›</a:t>
            </a:fld>
            <a:endParaRPr lang="zh-TW" altLang="en-US"/>
          </a:p>
        </p:txBody>
      </p:sp>
    </p:spTree>
    <p:extLst>
      <p:ext uri="{BB962C8B-B14F-4D97-AF65-F5344CB8AC3E}">
        <p14:creationId xmlns:p14="http://schemas.microsoft.com/office/powerpoint/2010/main" val="23814742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gpa.gov.tw/information?uid=94&amp;pid=11201"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dgpa.gov.tw/ebook/index.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05702" y="1826491"/>
            <a:ext cx="10186989" cy="2551545"/>
          </a:xfrm>
        </p:spPr>
        <p:txBody>
          <a:bodyPr>
            <a:noAutofit/>
          </a:bodyPr>
          <a:lstStyle/>
          <a:p>
            <a:r>
              <a:rPr lang="zh-TW" altLang="zh-TW" sz="5400" b="1" cap="none" dirty="0">
                <a:ln w="9525">
                  <a:solidFill>
                    <a:schemeClr val="bg1">
                      <a:lumMod val="85000"/>
                    </a:schemeClr>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最新修正人事法令</a:t>
            </a:r>
            <a:r>
              <a:rPr lang="zh-TW" altLang="zh-TW" sz="5400" b="1" cap="none" dirty="0" smtClean="0">
                <a:ln w="9525">
                  <a:solidFill>
                    <a:schemeClr val="bg1">
                      <a:lumMod val="85000"/>
                    </a:schemeClr>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解析</a:t>
            </a:r>
            <a:r>
              <a:rPr lang="zh-TW" altLang="en-US" sz="5400" b="1" cap="none" dirty="0" smtClean="0">
                <a:ln w="9525">
                  <a:solidFill>
                    <a:schemeClr val="bg1">
                      <a:lumMod val="85000"/>
                    </a:schemeClr>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 ─</a:t>
            </a:r>
            <a:endParaRPr lang="en-US" altLang="zh-TW" sz="5400" b="1" cap="none" dirty="0">
              <a:ln w="9525">
                <a:solidFill>
                  <a:schemeClr val="bg1">
                    <a:lumMod val="85000"/>
                  </a:schemeClr>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endParaRPr>
          </a:p>
          <a:p>
            <a:r>
              <a:rPr lang="zh-TW" altLang="zh-TW" sz="5400" b="1" cap="none" dirty="0" smtClean="0">
                <a:ln w="9525">
                  <a:solidFill>
                    <a:schemeClr val="bg1">
                      <a:lumMod val="85000"/>
                    </a:schemeClr>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多元</a:t>
            </a:r>
            <a:r>
              <a:rPr lang="zh-TW" altLang="zh-TW" sz="5400" b="1" cap="none" dirty="0">
                <a:ln w="9525">
                  <a:solidFill>
                    <a:schemeClr val="bg1">
                      <a:lumMod val="85000"/>
                    </a:schemeClr>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人力任用</a:t>
            </a:r>
            <a:endParaRPr lang="zh-TW" altLang="en-US" sz="5400" b="1" cap="none" dirty="0">
              <a:ln w="9525">
                <a:solidFill>
                  <a:schemeClr val="bg1">
                    <a:lumMod val="85000"/>
                  </a:schemeClr>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endParaRPr>
          </a:p>
        </p:txBody>
      </p:sp>
      <p:sp>
        <p:nvSpPr>
          <p:cNvPr id="4" name="副標題 2"/>
          <p:cNvSpPr txBox="1">
            <a:spLocks/>
          </p:cNvSpPr>
          <p:nvPr/>
        </p:nvSpPr>
        <p:spPr>
          <a:xfrm>
            <a:off x="785811" y="3102263"/>
            <a:ext cx="10186989" cy="2551545"/>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endParaRPr lang="zh-TW" altLang="en-US" sz="5400" b="1" cap="none" dirty="0">
              <a:ln w="9525">
                <a:solidFill>
                  <a:srgbClr val="FF99FF"/>
                </a:solidFill>
                <a:prstDash val="solid"/>
              </a:ln>
              <a:solidFill>
                <a:srgbClr val="FF7C80"/>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endParaRPr>
          </a:p>
        </p:txBody>
      </p:sp>
      <p:sp>
        <p:nvSpPr>
          <p:cNvPr id="5" name="副標題 2"/>
          <p:cNvSpPr txBox="1">
            <a:spLocks/>
          </p:cNvSpPr>
          <p:nvPr/>
        </p:nvSpPr>
        <p:spPr>
          <a:xfrm>
            <a:off x="3283527" y="4251037"/>
            <a:ext cx="7135091" cy="1747981"/>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algn="r"/>
            <a:r>
              <a:rPr lang="zh-TW" altLang="en-US" sz="5400" b="1" cap="none" dirty="0">
                <a:ln w="19050">
                  <a:solidFill>
                    <a:schemeClr val="accent2">
                      <a:lumMod val="50000"/>
                    </a:schemeClr>
                  </a:solidFill>
                  <a:prstDash val="solid"/>
                </a:ln>
                <a:solidFill>
                  <a:schemeClr val="accent3">
                    <a:lumMod val="60000"/>
                    <a:lumOff val="40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蔣皖</a:t>
            </a:r>
            <a:r>
              <a:rPr lang="zh-TW" altLang="en-US" sz="5400" b="1" cap="none" dirty="0" smtClean="0">
                <a:ln w="19050">
                  <a:solidFill>
                    <a:schemeClr val="accent2">
                      <a:lumMod val="50000"/>
                    </a:schemeClr>
                  </a:solidFill>
                  <a:prstDash val="solid"/>
                </a:ln>
                <a:solidFill>
                  <a:schemeClr val="accent3">
                    <a:lumMod val="60000"/>
                    <a:lumOff val="40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喬</a:t>
            </a:r>
            <a:endParaRPr lang="en-US" altLang="zh-TW" sz="5400" b="1" cap="none" dirty="0" smtClean="0">
              <a:ln w="19050">
                <a:solidFill>
                  <a:schemeClr val="accent2">
                    <a:lumMod val="50000"/>
                  </a:schemeClr>
                </a:solidFill>
                <a:prstDash val="solid"/>
              </a:ln>
              <a:solidFill>
                <a:schemeClr val="accent3">
                  <a:lumMod val="60000"/>
                  <a:lumOff val="40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endParaRPr>
          </a:p>
          <a:p>
            <a:pPr algn="r"/>
            <a:r>
              <a:rPr lang="zh-TW" altLang="en-US" sz="4000" b="1" cap="none" dirty="0">
                <a:ln w="19050">
                  <a:solidFill>
                    <a:schemeClr val="accent2">
                      <a:lumMod val="50000"/>
                    </a:schemeClr>
                  </a:solidFill>
                  <a:prstDash val="solid"/>
                </a:ln>
                <a:solidFill>
                  <a:schemeClr val="accent3">
                    <a:lumMod val="60000"/>
                    <a:lumOff val="40000"/>
                  </a:schemeClr>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南投縣政府人事處</a:t>
            </a:r>
          </a:p>
        </p:txBody>
      </p:sp>
    </p:spTree>
    <p:extLst>
      <p:ext uri="{BB962C8B-B14F-4D97-AF65-F5344CB8AC3E}">
        <p14:creationId xmlns:p14="http://schemas.microsoft.com/office/powerpoint/2010/main" val="316452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9092" y="2451878"/>
            <a:ext cx="9656618" cy="3557320"/>
          </a:xfrm>
          <a:prstGeom prst="rect">
            <a:avLst/>
          </a:prstGeom>
        </p:spPr>
        <p:txBody>
          <a:bodyPr wrap="square">
            <a:spAutoFit/>
          </a:bodyPr>
          <a:lstStyle/>
          <a:p>
            <a:pPr marL="457200" indent="-457200">
              <a:lnSpc>
                <a:spcPts val="3360"/>
              </a:lnSpc>
              <a:buFont typeface="Wingdings" panose="05000000000000000000" pitchFamily="2" charset="2"/>
              <a:buChar char="l"/>
            </a:pPr>
            <a:r>
              <a:rPr lang="zh-TW" altLang="en-US" sz="2800" dirty="0" smtClean="0">
                <a:solidFill>
                  <a:srgbClr val="000000"/>
                </a:solidFill>
                <a:latin typeface="細明體" panose="02020509000000000000" pitchFamily="49" charset="-120"/>
                <a:ea typeface="細明體" panose="02020509000000000000" pitchFamily="49" charset="-120"/>
              </a:rPr>
              <a:t>行政院</a:t>
            </a:r>
            <a:r>
              <a:rPr lang="zh-TW" altLang="en-US" sz="2800" dirty="0">
                <a:solidFill>
                  <a:srgbClr val="000000"/>
                </a:solidFill>
                <a:latin typeface="細明體" panose="02020509000000000000" pitchFamily="49" charset="-120"/>
                <a:ea typeface="細明體" panose="02020509000000000000" pitchFamily="49" charset="-120"/>
              </a:rPr>
              <a:t>因應政府業務多元繁雜，須進用臨時人員協助機關辦理未涉及公權力行使之常態性業務，故其定名不宜再以「臨時人員」稱</a:t>
            </a:r>
            <a:r>
              <a:rPr lang="zh-TW" altLang="en-US" sz="2800" dirty="0" smtClean="0">
                <a:solidFill>
                  <a:srgbClr val="000000"/>
                </a:solidFill>
                <a:latin typeface="細明體" panose="02020509000000000000" pitchFamily="49" charset="-120"/>
                <a:ea typeface="細明體" panose="02020509000000000000" pitchFamily="49" charset="-120"/>
              </a:rPr>
              <a:t>之。</a:t>
            </a:r>
            <a:endParaRPr lang="en-US" altLang="zh-TW" sz="2800" dirty="0" smtClean="0">
              <a:solidFill>
                <a:srgbClr val="000000"/>
              </a:solidFill>
              <a:latin typeface="細明體" panose="02020509000000000000" pitchFamily="49" charset="-120"/>
              <a:ea typeface="細明體" panose="02020509000000000000" pitchFamily="49" charset="-120"/>
            </a:endParaRPr>
          </a:p>
          <a:p>
            <a:pPr marL="457200" indent="-457200">
              <a:lnSpc>
                <a:spcPts val="3360"/>
              </a:lnSpc>
              <a:buFont typeface="Wingdings" panose="05000000000000000000" pitchFamily="2" charset="2"/>
              <a:buChar char="l"/>
            </a:pPr>
            <a:r>
              <a:rPr lang="zh-TW" altLang="en-US" sz="2800" dirty="0" smtClean="0">
                <a:solidFill>
                  <a:srgbClr val="000000"/>
                </a:solidFill>
                <a:latin typeface="細明體" panose="02020509000000000000" pitchFamily="49" charset="-120"/>
                <a:ea typeface="細明體" panose="02020509000000000000" pitchFamily="49" charset="-120"/>
              </a:rPr>
              <a:t>且</a:t>
            </a:r>
            <a:r>
              <a:rPr lang="zh-TW" altLang="en-US" sz="2800" dirty="0">
                <a:solidFill>
                  <a:srgbClr val="000000"/>
                </a:solidFill>
                <a:latin typeface="細明體" panose="02020509000000000000" pitchFamily="49" charset="-120"/>
                <a:ea typeface="細明體" panose="02020509000000000000" pitchFamily="49" charset="-120"/>
              </a:rPr>
              <a:t>其與機關間屬私法上之僱傭關係，與聘用人員及約僱人員有別，為避免誤解並使名實相符，爰於</a:t>
            </a:r>
            <a:r>
              <a:rPr lang="en-US" altLang="zh-TW" sz="2800" b="1" dirty="0">
                <a:solidFill>
                  <a:srgbClr val="0070C0"/>
                </a:solidFill>
                <a:latin typeface="細明體" panose="02020509000000000000" pitchFamily="49" charset="-120"/>
                <a:ea typeface="細明體" panose="02020509000000000000" pitchFamily="49" charset="-120"/>
              </a:rPr>
              <a:t>113</a:t>
            </a:r>
            <a:r>
              <a:rPr lang="zh-TW" altLang="en-US" sz="2800" b="1" dirty="0">
                <a:solidFill>
                  <a:srgbClr val="0070C0"/>
                </a:solidFill>
                <a:latin typeface="細明體" panose="02020509000000000000" pitchFamily="49" charset="-120"/>
                <a:ea typeface="細明體" panose="02020509000000000000" pitchFamily="49" charset="-120"/>
              </a:rPr>
              <a:t>年</a:t>
            </a:r>
            <a:r>
              <a:rPr lang="en-US" altLang="zh-TW" sz="2800" b="1" dirty="0">
                <a:solidFill>
                  <a:srgbClr val="0070C0"/>
                </a:solidFill>
                <a:latin typeface="細明體" panose="02020509000000000000" pitchFamily="49" charset="-120"/>
                <a:ea typeface="細明體" panose="02020509000000000000" pitchFamily="49" charset="-120"/>
              </a:rPr>
              <a:t>1</a:t>
            </a:r>
            <a:r>
              <a:rPr lang="zh-TW" altLang="en-US" sz="2800" b="1" dirty="0">
                <a:solidFill>
                  <a:srgbClr val="0070C0"/>
                </a:solidFill>
                <a:latin typeface="細明體" panose="02020509000000000000" pitchFamily="49" charset="-120"/>
                <a:ea typeface="細明體" panose="02020509000000000000" pitchFamily="49" charset="-120"/>
              </a:rPr>
              <a:t>月</a:t>
            </a:r>
            <a:r>
              <a:rPr lang="en-US" altLang="zh-TW" sz="2800" b="1" dirty="0">
                <a:solidFill>
                  <a:srgbClr val="0070C0"/>
                </a:solidFill>
                <a:latin typeface="細明體" panose="02020509000000000000" pitchFamily="49" charset="-120"/>
                <a:ea typeface="細明體" panose="02020509000000000000" pitchFamily="49" charset="-120"/>
              </a:rPr>
              <a:t>30</a:t>
            </a:r>
            <a:r>
              <a:rPr lang="zh-TW" altLang="en-US" sz="2800" b="1" dirty="0">
                <a:solidFill>
                  <a:srgbClr val="0070C0"/>
                </a:solidFill>
                <a:latin typeface="細明體" panose="02020509000000000000" pitchFamily="49" charset="-120"/>
                <a:ea typeface="細明體" panose="02020509000000000000" pitchFamily="49" charset="-120"/>
              </a:rPr>
              <a:t>日</a:t>
            </a:r>
            <a:r>
              <a:rPr lang="zh-TW" altLang="en-US" sz="2800" dirty="0">
                <a:solidFill>
                  <a:srgbClr val="000000"/>
                </a:solidFill>
                <a:latin typeface="細明體" panose="02020509000000000000" pitchFamily="49" charset="-120"/>
                <a:ea typeface="細明體" panose="02020509000000000000" pitchFamily="49" charset="-120"/>
              </a:rPr>
              <a:t>將「行政院及所屬各機關學校</a:t>
            </a:r>
            <a:r>
              <a:rPr lang="zh-TW" altLang="en-US" sz="2800" dirty="0">
                <a:solidFill>
                  <a:srgbClr val="FF0000"/>
                </a:solidFill>
                <a:latin typeface="細明體" panose="02020509000000000000" pitchFamily="49" charset="-120"/>
                <a:ea typeface="細明體" panose="02020509000000000000" pitchFamily="49" charset="-120"/>
              </a:rPr>
              <a:t>臨時人員</a:t>
            </a:r>
            <a:r>
              <a:rPr lang="zh-TW" altLang="en-US" sz="2800" dirty="0">
                <a:solidFill>
                  <a:srgbClr val="000000"/>
                </a:solidFill>
                <a:latin typeface="細明體" panose="02020509000000000000" pitchFamily="49" charset="-120"/>
                <a:ea typeface="細明體" panose="02020509000000000000" pitchFamily="49" charset="-120"/>
              </a:rPr>
              <a:t>進用及運用要點」修正名稱為「行政院及所屬各機關學校</a:t>
            </a:r>
            <a:r>
              <a:rPr lang="zh-TW" altLang="en-US" sz="2800" dirty="0">
                <a:solidFill>
                  <a:srgbClr val="FF0000"/>
                </a:solidFill>
                <a:latin typeface="細明體" panose="02020509000000000000" pitchFamily="49" charset="-120"/>
                <a:ea typeface="細明體" panose="02020509000000000000" pitchFamily="49" charset="-120"/>
              </a:rPr>
              <a:t>約用人員</a:t>
            </a:r>
            <a:r>
              <a:rPr lang="zh-TW" altLang="en-US" sz="2800" dirty="0">
                <a:solidFill>
                  <a:srgbClr val="000000"/>
                </a:solidFill>
                <a:latin typeface="細明體" panose="02020509000000000000" pitchFamily="49" charset="-120"/>
                <a:ea typeface="細明體" panose="02020509000000000000" pitchFamily="49" charset="-120"/>
              </a:rPr>
              <a:t>進用及運用要點</a:t>
            </a:r>
            <a:r>
              <a:rPr lang="zh-TW" altLang="en-US" sz="2800" dirty="0" smtClean="0">
                <a:solidFill>
                  <a:srgbClr val="000000"/>
                </a:solidFill>
                <a:latin typeface="細明體" panose="02020509000000000000" pitchFamily="49" charset="-120"/>
                <a:ea typeface="細明體" panose="02020509000000000000" pitchFamily="49" charset="-120"/>
              </a:rPr>
              <a:t>」。</a:t>
            </a:r>
            <a:r>
              <a:rPr lang="zh-TW" altLang="en-US" dirty="0">
                <a:solidFill>
                  <a:srgbClr val="000000"/>
                </a:solidFill>
                <a:latin typeface="標楷體" panose="03000509000000000000" pitchFamily="65" charset="-120"/>
                <a:ea typeface="標楷體" panose="03000509000000000000" pitchFamily="65" charset="-120"/>
              </a:rPr>
              <a:t>	</a:t>
            </a:r>
          </a:p>
        </p:txBody>
      </p:sp>
      <p:sp>
        <p:nvSpPr>
          <p:cNvPr id="5" name="矩形 4"/>
          <p:cNvSpPr/>
          <p:nvPr/>
        </p:nvSpPr>
        <p:spPr>
          <a:xfrm>
            <a:off x="2797433" y="1374063"/>
            <a:ext cx="6375463" cy="923330"/>
          </a:xfrm>
          <a:prstGeom prst="rect">
            <a:avLst/>
          </a:prstGeom>
          <a:noFill/>
        </p:spPr>
        <p:txBody>
          <a:bodyPr wrap="none" lIns="91440" tIns="45720" rIns="91440" bIns="45720">
            <a:spAutoFit/>
          </a:bodyPr>
          <a:lstStyle/>
          <a:p>
            <a:pPr algn="ctr"/>
            <a:r>
              <a:rPr lang="zh-TW" altLang="en-US" sz="5400" b="1" dirty="0" smtClean="0">
                <a:ln w="22225">
                  <a:solidFill>
                    <a:schemeClr val="accent2"/>
                  </a:solidFill>
                  <a:prstDash val="solid"/>
                </a:ln>
                <a:solidFill>
                  <a:schemeClr val="accent2">
                    <a:lumMod val="40000"/>
                    <a:lumOff val="60000"/>
                  </a:schemeClr>
                </a:solidFill>
              </a:rPr>
              <a:t>臨時人員→約用人員</a:t>
            </a:r>
            <a:endParaRPr lang="zh-TW" alt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1670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02435" y="625916"/>
            <a:ext cx="9187130" cy="1754326"/>
          </a:xfrm>
          <a:prstGeom prst="rect">
            <a:avLst/>
          </a:prstGeom>
          <a:noFill/>
        </p:spPr>
        <p:txBody>
          <a:bodyPr wrap="none" lIns="91440" tIns="45720" rIns="91440" bIns="45720">
            <a:spAutoFit/>
          </a:bodyPr>
          <a:lstStyle/>
          <a:p>
            <a:pPr algn="ctr"/>
            <a:r>
              <a:rPr lang="zh-TW" altLang="en-US" sz="5400" b="1" dirty="0">
                <a:ln w="22225">
                  <a:solidFill>
                    <a:schemeClr val="accent2"/>
                  </a:solidFill>
                  <a:prstDash val="solid"/>
                </a:ln>
                <a:solidFill>
                  <a:schemeClr val="accent2">
                    <a:lumMod val="40000"/>
                    <a:lumOff val="60000"/>
                  </a:schemeClr>
                </a:solidFill>
              </a:rPr>
              <a:t>南投縣政府及所屬各機關</a:t>
            </a:r>
            <a:r>
              <a:rPr lang="zh-TW" altLang="en-US" sz="5400" b="1" dirty="0" smtClean="0">
                <a:ln w="22225">
                  <a:solidFill>
                    <a:schemeClr val="accent2"/>
                  </a:solidFill>
                  <a:prstDash val="solid"/>
                </a:ln>
                <a:solidFill>
                  <a:schemeClr val="accent2">
                    <a:lumMod val="40000"/>
                    <a:lumOff val="60000"/>
                  </a:schemeClr>
                </a:solidFill>
              </a:rPr>
              <a:t>學校</a:t>
            </a:r>
            <a:endParaRPr lang="en-US" altLang="zh-TW" sz="5400" b="1" dirty="0" smtClean="0">
              <a:ln w="22225">
                <a:solidFill>
                  <a:schemeClr val="accent2"/>
                </a:solidFill>
                <a:prstDash val="solid"/>
              </a:ln>
              <a:solidFill>
                <a:schemeClr val="accent2">
                  <a:lumMod val="40000"/>
                  <a:lumOff val="60000"/>
                </a:schemeClr>
              </a:solidFill>
            </a:endParaRPr>
          </a:p>
          <a:p>
            <a:pPr algn="ctr"/>
            <a:r>
              <a:rPr lang="zh-TW" altLang="en-US" sz="5400" b="1" dirty="0" smtClean="0">
                <a:ln w="22225">
                  <a:solidFill>
                    <a:schemeClr val="accent2"/>
                  </a:solidFill>
                  <a:prstDash val="solid"/>
                </a:ln>
                <a:solidFill>
                  <a:schemeClr val="accent2">
                    <a:lumMod val="40000"/>
                    <a:lumOff val="60000"/>
                  </a:schemeClr>
                </a:solidFill>
              </a:rPr>
              <a:t>約</a:t>
            </a:r>
            <a:r>
              <a:rPr lang="zh-TW" altLang="en-US" sz="5400" b="1" dirty="0">
                <a:ln w="22225">
                  <a:solidFill>
                    <a:schemeClr val="accent2"/>
                  </a:solidFill>
                  <a:prstDash val="solid"/>
                </a:ln>
                <a:solidFill>
                  <a:schemeClr val="accent2">
                    <a:lumMod val="40000"/>
                    <a:lumOff val="60000"/>
                  </a:schemeClr>
                </a:solidFill>
              </a:rPr>
              <a:t>用人員進用及運用要點</a:t>
            </a:r>
            <a:endParaRPr lang="zh-TW" altLang="en-US" sz="5400" b="1" cap="none" spc="0" dirty="0">
              <a:ln w="22225">
                <a:solidFill>
                  <a:schemeClr val="accent2"/>
                </a:solidFill>
                <a:prstDash val="solid"/>
              </a:ln>
              <a:solidFill>
                <a:schemeClr val="accent2">
                  <a:lumMod val="40000"/>
                  <a:lumOff val="60000"/>
                </a:schemeClr>
              </a:solidFill>
              <a:effectLst/>
            </a:endParaRPr>
          </a:p>
        </p:txBody>
      </p:sp>
      <p:sp>
        <p:nvSpPr>
          <p:cNvPr id="5" name="文字方塊 4"/>
          <p:cNvSpPr txBox="1"/>
          <p:nvPr/>
        </p:nvSpPr>
        <p:spPr>
          <a:xfrm>
            <a:off x="578035" y="4430070"/>
            <a:ext cx="11313020" cy="1938992"/>
          </a:xfrm>
          <a:prstGeom prst="rect">
            <a:avLst/>
          </a:prstGeom>
          <a:solidFill>
            <a:srgbClr val="CCFFCC"/>
          </a:solidFill>
        </p:spPr>
        <p:txBody>
          <a:bodyPr wrap="square" rtlCol="0">
            <a:spAutoFit/>
          </a:bodyPr>
          <a:lstStyle/>
          <a:p>
            <a:r>
              <a:rPr lang="zh-TW" altLang="en-US" sz="2400" dirty="0" smtClean="0"/>
              <a:t>薪資：</a:t>
            </a:r>
            <a:endParaRPr lang="en-US" altLang="zh-TW" sz="2400" dirty="0" smtClean="0"/>
          </a:p>
          <a:p>
            <a:pPr marL="342900" indent="-342900">
              <a:buFont typeface="+mj-lt"/>
              <a:buAutoNum type="arabicPeriod"/>
            </a:pPr>
            <a:r>
              <a:rPr lang="zh-TW" altLang="en-US" sz="2400" dirty="0"/>
              <a:t>約</a:t>
            </a:r>
            <a:r>
              <a:rPr lang="zh-TW" altLang="en-US" sz="2400" dirty="0" smtClean="0"/>
              <a:t>用職務</a:t>
            </a:r>
            <a:r>
              <a:rPr lang="zh-TW" altLang="en-US" sz="2400" dirty="0"/>
              <a:t>應考量工作職責</a:t>
            </a:r>
            <a:r>
              <a:rPr lang="zh-TW" altLang="en-US" sz="2400" dirty="0" smtClean="0"/>
              <a:t>程度及</a:t>
            </a:r>
            <a:r>
              <a:rPr lang="zh-TW" altLang="en-US" sz="2400" dirty="0"/>
              <a:t>所需知能</a:t>
            </a:r>
            <a:r>
              <a:rPr lang="zh-TW" altLang="en-US" sz="2400" dirty="0" smtClean="0"/>
              <a:t>分為一等 </a:t>
            </a:r>
            <a:r>
              <a:rPr lang="en-US" altLang="zh-TW" sz="2400" dirty="0"/>
              <a:t>220 </a:t>
            </a:r>
            <a:r>
              <a:rPr lang="zh-TW" altLang="en-US" sz="2400" dirty="0"/>
              <a:t>薪點 、 </a:t>
            </a:r>
            <a:r>
              <a:rPr lang="zh-TW" altLang="en-US" sz="2400" dirty="0" smtClean="0"/>
              <a:t>二等</a:t>
            </a:r>
            <a:r>
              <a:rPr lang="en-US" altLang="zh-TW" sz="2400" dirty="0" smtClean="0"/>
              <a:t>240 </a:t>
            </a:r>
            <a:r>
              <a:rPr lang="zh-TW" altLang="en-US" sz="2400" dirty="0"/>
              <a:t>薪點 、 </a:t>
            </a:r>
            <a:r>
              <a:rPr lang="zh-TW" altLang="en-US" sz="2400" dirty="0" smtClean="0"/>
              <a:t>三等</a:t>
            </a:r>
            <a:r>
              <a:rPr lang="en-US" altLang="zh-TW" sz="2400" dirty="0" smtClean="0"/>
              <a:t>260 </a:t>
            </a:r>
            <a:r>
              <a:rPr lang="zh-TW" altLang="en-US" sz="2400" dirty="0"/>
              <a:t>薪點 、 四等 </a:t>
            </a:r>
            <a:r>
              <a:rPr lang="en-US" altLang="zh-TW" sz="2400" dirty="0"/>
              <a:t>280 </a:t>
            </a:r>
            <a:r>
              <a:rPr lang="zh-TW" altLang="en-US" sz="2400" dirty="0"/>
              <a:t>薪</a:t>
            </a:r>
            <a:r>
              <a:rPr lang="zh-TW" altLang="en-US" sz="2400" dirty="0" smtClean="0"/>
              <a:t>點。</a:t>
            </a:r>
            <a:endParaRPr lang="en-US" altLang="zh-TW" sz="2400" dirty="0" smtClean="0"/>
          </a:p>
          <a:p>
            <a:pPr marL="342900" indent="-342900">
              <a:buFont typeface="+mj-lt"/>
              <a:buAutoNum type="arabicPeriod"/>
            </a:pPr>
            <a:r>
              <a:rPr lang="zh-TW" altLang="en-US" sz="2400" dirty="0"/>
              <a:t>其他機關委託或補助經費進用之約用人員，依其委託或補助計畫核定薪資標準辦理。</a:t>
            </a:r>
          </a:p>
        </p:txBody>
      </p:sp>
      <p:sp>
        <p:nvSpPr>
          <p:cNvPr id="6" name="文字方塊 5"/>
          <p:cNvSpPr txBox="1"/>
          <p:nvPr/>
        </p:nvSpPr>
        <p:spPr>
          <a:xfrm>
            <a:off x="578035" y="2775783"/>
            <a:ext cx="11313020" cy="1438855"/>
          </a:xfrm>
          <a:prstGeom prst="rect">
            <a:avLst/>
          </a:prstGeom>
          <a:solidFill>
            <a:srgbClr val="FFCCCC"/>
          </a:solidFill>
        </p:spPr>
        <p:txBody>
          <a:bodyPr wrap="square" rtlCol="0">
            <a:spAutoFit/>
          </a:bodyPr>
          <a:lstStyle/>
          <a:p>
            <a:pPr>
              <a:lnSpc>
                <a:spcPts val="3500"/>
              </a:lnSpc>
            </a:pPr>
            <a:r>
              <a:rPr lang="zh-TW" altLang="en-US" sz="2400" dirty="0" smtClean="0"/>
              <a:t>南投縣政府</a:t>
            </a:r>
            <a:r>
              <a:rPr lang="en-US" altLang="zh-TW" sz="2400" dirty="0" smtClean="0"/>
              <a:t>113</a:t>
            </a:r>
            <a:r>
              <a:rPr lang="zh-TW" altLang="en-US" sz="2400" dirty="0"/>
              <a:t>年</a:t>
            </a:r>
            <a:r>
              <a:rPr lang="en-US" altLang="zh-TW" sz="2400" dirty="0"/>
              <a:t>7</a:t>
            </a:r>
            <a:r>
              <a:rPr lang="zh-TW" altLang="en-US" sz="2400" dirty="0"/>
              <a:t>月</a:t>
            </a:r>
            <a:r>
              <a:rPr lang="en-US" altLang="zh-TW" sz="2400" dirty="0"/>
              <a:t>1</a:t>
            </a:r>
            <a:r>
              <a:rPr lang="zh-TW" altLang="en-US" sz="2400" dirty="0" smtClean="0"/>
              <a:t>日府</a:t>
            </a:r>
            <a:r>
              <a:rPr lang="zh-TW" altLang="en-US" sz="2400" dirty="0"/>
              <a:t>人企字第</a:t>
            </a:r>
            <a:r>
              <a:rPr lang="en-US" altLang="zh-TW" sz="2400" dirty="0"/>
              <a:t>1130161352</a:t>
            </a:r>
            <a:r>
              <a:rPr lang="zh-TW" altLang="en-US" sz="2400" dirty="0" smtClean="0"/>
              <a:t>號</a:t>
            </a:r>
            <a:r>
              <a:rPr lang="zh-TW" altLang="en-US" sz="2400" dirty="0"/>
              <a:t>修正「南投縣政府及所屬各機關學校臨時人員進用及</a:t>
            </a:r>
            <a:r>
              <a:rPr lang="zh-TW" altLang="en-US" sz="2400" dirty="0" smtClean="0"/>
              <a:t>運用要點</a:t>
            </a:r>
            <a:r>
              <a:rPr lang="zh-TW" altLang="en-US" sz="2400" dirty="0"/>
              <a:t>」全條文，名稱並修正為「南投縣政府及所屬各</a:t>
            </a:r>
            <a:r>
              <a:rPr lang="zh-TW" altLang="en-US" sz="2400" dirty="0" smtClean="0"/>
              <a:t>機關學校</a:t>
            </a:r>
            <a:r>
              <a:rPr lang="zh-TW" altLang="en-US" sz="2400" dirty="0"/>
              <a:t>約用人員進用及運用要點」</a:t>
            </a:r>
          </a:p>
        </p:txBody>
      </p:sp>
    </p:spTree>
    <p:extLst>
      <p:ext uri="{BB962C8B-B14F-4D97-AF65-F5344CB8AC3E}">
        <p14:creationId xmlns:p14="http://schemas.microsoft.com/office/powerpoint/2010/main" val="371801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858979" y="1631454"/>
            <a:ext cx="10778839" cy="3501668"/>
          </a:xfrm>
          <a:prstGeom prst="snip2DiagRect">
            <a:avLst/>
          </a:prstGeom>
          <a:noFill/>
          <a:ln w="38100">
            <a:solidFill>
              <a:srgbClr val="00B050"/>
            </a:solidFill>
          </a:ln>
        </p:spPr>
        <p:txBody>
          <a:bodyPr wrap="square" rtlCol="0">
            <a:spAutoFit/>
          </a:bodyPr>
          <a:lstStyle/>
          <a:p>
            <a:pPr>
              <a:lnSpc>
                <a:spcPts val="4000"/>
              </a:lnSpc>
            </a:pPr>
            <a:r>
              <a:rPr lang="en-US" altLang="zh-TW" sz="2800" dirty="0" smtClean="0"/>
              <a:t>114</a:t>
            </a:r>
            <a:r>
              <a:rPr lang="zh-TW" altLang="en-US" sz="2800" dirty="0" smtClean="0"/>
              <a:t>年：</a:t>
            </a:r>
            <a:endParaRPr lang="en-US" altLang="zh-TW" sz="2800" dirty="0" smtClean="0"/>
          </a:p>
          <a:p>
            <a:pPr marL="342900" indent="-342900">
              <a:lnSpc>
                <a:spcPts val="4000"/>
              </a:lnSpc>
              <a:buFont typeface="+mj-lt"/>
              <a:buAutoNum type="arabicPeriod"/>
            </a:pPr>
            <a:r>
              <a:rPr lang="zh-TW" altLang="en-US" sz="2800" dirty="0" smtClean="0"/>
              <a:t>薪點折合率比照約僱人員調為</a:t>
            </a:r>
            <a:r>
              <a:rPr lang="en-US" altLang="zh-TW" sz="2800" dirty="0" smtClean="0"/>
              <a:t>139.1</a:t>
            </a:r>
            <a:r>
              <a:rPr lang="zh-TW" altLang="en-US" sz="2800" dirty="0" smtClean="0"/>
              <a:t>元</a:t>
            </a:r>
            <a:endParaRPr lang="en-US" altLang="zh-TW" sz="2800" dirty="0" smtClean="0"/>
          </a:p>
          <a:p>
            <a:pPr marL="342900" indent="-342900">
              <a:lnSpc>
                <a:spcPts val="4000"/>
              </a:lnSpc>
              <a:buFont typeface="+mj-lt"/>
              <a:buAutoNum type="arabicPeriod"/>
            </a:pPr>
            <a:r>
              <a:rPr lang="zh-TW" altLang="en-US" sz="2800" dirty="0" smtClean="0"/>
              <a:t>比照行政院，月薪低於基本工資</a:t>
            </a:r>
            <a:r>
              <a:rPr lang="en-US" altLang="zh-TW" sz="2800" dirty="0" smtClean="0"/>
              <a:t>1.1</a:t>
            </a:r>
            <a:r>
              <a:rPr lang="zh-TW" altLang="en-US" sz="2800" dirty="0" smtClean="0"/>
              <a:t>倍者，以高於</a:t>
            </a:r>
            <a:r>
              <a:rPr lang="en-US" altLang="zh-TW" sz="2800" dirty="0" smtClean="0"/>
              <a:t>1.1</a:t>
            </a:r>
            <a:r>
              <a:rPr lang="zh-TW" altLang="en-US" sz="2800" dirty="0" smtClean="0"/>
              <a:t>倍支薪。</a:t>
            </a:r>
            <a:endParaRPr lang="en-US" altLang="zh-TW" sz="2800" dirty="0" smtClean="0"/>
          </a:p>
          <a:p>
            <a:pPr>
              <a:lnSpc>
                <a:spcPts val="4000"/>
              </a:lnSpc>
            </a:pPr>
            <a:r>
              <a:rPr lang="zh-TW" altLang="en-US" sz="2800" dirty="0" smtClean="0"/>
              <a:t>基本工資</a:t>
            </a:r>
            <a:r>
              <a:rPr lang="en-US" altLang="zh-TW" sz="2800" dirty="0" smtClean="0"/>
              <a:t>28,590</a:t>
            </a:r>
            <a:r>
              <a:rPr lang="zh-TW" altLang="en-US" sz="2800" dirty="0" smtClean="0"/>
              <a:t>元，</a:t>
            </a:r>
            <a:r>
              <a:rPr lang="en-US" altLang="zh-TW" sz="2800" dirty="0"/>
              <a:t> 1.1</a:t>
            </a:r>
            <a:r>
              <a:rPr lang="zh-TW" altLang="en-US" sz="2800" dirty="0" smtClean="0"/>
              <a:t>倍是</a:t>
            </a:r>
            <a:r>
              <a:rPr lang="en-US" altLang="zh-TW" sz="2800" dirty="0" smtClean="0"/>
              <a:t>31449</a:t>
            </a:r>
            <a:r>
              <a:rPr lang="zh-TW" altLang="en-US" sz="2800" dirty="0" smtClean="0"/>
              <a:t>元，</a:t>
            </a:r>
            <a:r>
              <a:rPr lang="zh-TW" altLang="en-US" sz="2800" dirty="0"/>
              <a:t>以高於</a:t>
            </a:r>
            <a:r>
              <a:rPr lang="en-US" altLang="zh-TW" sz="2800" dirty="0"/>
              <a:t>1.1</a:t>
            </a:r>
            <a:r>
              <a:rPr lang="zh-TW" altLang="en-US" sz="2800" dirty="0"/>
              <a:t>倍之</a:t>
            </a:r>
            <a:r>
              <a:rPr lang="zh-TW" altLang="en-US" sz="2800" dirty="0" smtClean="0"/>
              <a:t>月薪</a:t>
            </a:r>
            <a:r>
              <a:rPr lang="en-US" altLang="zh-TW" sz="2800" dirty="0" smtClean="0">
                <a:solidFill>
                  <a:srgbClr val="FF0000"/>
                </a:solidFill>
              </a:rPr>
              <a:t>31,450</a:t>
            </a:r>
            <a:r>
              <a:rPr lang="zh-TW" altLang="en-US" sz="2800" dirty="0">
                <a:solidFill>
                  <a:srgbClr val="FF0000"/>
                </a:solidFill>
              </a:rPr>
              <a:t>元</a:t>
            </a:r>
            <a:r>
              <a:rPr lang="zh-TW" altLang="en-US" sz="2800" dirty="0"/>
              <a:t>支薪。</a:t>
            </a:r>
            <a:endParaRPr lang="en-US" altLang="zh-TW" sz="2800" dirty="0"/>
          </a:p>
          <a:p>
            <a:endParaRPr lang="zh-TW" altLang="en-US" dirty="0"/>
          </a:p>
        </p:txBody>
      </p:sp>
    </p:spTree>
    <p:extLst>
      <p:ext uri="{BB962C8B-B14F-4D97-AF65-F5344CB8AC3E}">
        <p14:creationId xmlns:p14="http://schemas.microsoft.com/office/powerpoint/2010/main" val="286073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750202" y="1365828"/>
            <a:ext cx="10302828" cy="2721263"/>
          </a:xfrm>
          <a:prstGeom prst="rect">
            <a:avLst/>
          </a:prstGeom>
        </p:spPr>
      </p:pic>
      <p:sp>
        <p:nvSpPr>
          <p:cNvPr id="3" name="文字方塊 2"/>
          <p:cNvSpPr txBox="1"/>
          <p:nvPr/>
        </p:nvSpPr>
        <p:spPr>
          <a:xfrm>
            <a:off x="1205346" y="553335"/>
            <a:ext cx="6305967" cy="646331"/>
          </a:xfrm>
          <a:prstGeom prst="homePlate">
            <a:avLst/>
          </a:prstGeom>
          <a:solidFill>
            <a:schemeClr val="accent1">
              <a:lumMod val="20000"/>
              <a:lumOff val="80000"/>
            </a:schemeClr>
          </a:solidFill>
          <a:ln w="28575">
            <a:solidFill>
              <a:schemeClr val="tx2">
                <a:lumMod val="60000"/>
                <a:lumOff val="40000"/>
              </a:schemeClr>
            </a:solidFill>
          </a:ln>
        </p:spPr>
        <p:txBody>
          <a:bodyPr wrap="none" rtlCol="0">
            <a:spAutoFit/>
          </a:bodyPr>
          <a:lstStyle/>
          <a:p>
            <a:r>
              <a:rPr lang="zh-TW" altLang="en-US" sz="3600" b="1" dirty="0" smtClean="0">
                <a:solidFill>
                  <a:srgbClr val="FF0000"/>
                </a:solidFill>
              </a:rPr>
              <a:t>南投縣政府約用人員工作規則</a:t>
            </a:r>
            <a:endParaRPr lang="zh-TW" altLang="en-US" sz="3600" b="1" dirty="0">
              <a:solidFill>
                <a:srgbClr val="FF0000"/>
              </a:solidFill>
            </a:endParaRPr>
          </a:p>
        </p:txBody>
      </p:sp>
      <p:pic>
        <p:nvPicPr>
          <p:cNvPr id="4" name="圖片 3"/>
          <p:cNvPicPr>
            <a:picLocks noChangeAspect="1"/>
          </p:cNvPicPr>
          <p:nvPr/>
        </p:nvPicPr>
        <p:blipFill>
          <a:blip r:embed="rId3"/>
          <a:stretch>
            <a:fillRect/>
          </a:stretch>
        </p:blipFill>
        <p:spPr>
          <a:xfrm>
            <a:off x="751081" y="4253253"/>
            <a:ext cx="10301949" cy="2397867"/>
          </a:xfrm>
          <a:prstGeom prst="rect">
            <a:avLst/>
          </a:prstGeom>
        </p:spPr>
      </p:pic>
    </p:spTree>
    <p:extLst>
      <p:ext uri="{BB962C8B-B14F-4D97-AF65-F5344CB8AC3E}">
        <p14:creationId xmlns:p14="http://schemas.microsoft.com/office/powerpoint/2010/main" val="3886812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841920" y="272625"/>
            <a:ext cx="10934442" cy="6424910"/>
            <a:chOff x="841920" y="272625"/>
            <a:chExt cx="10934442" cy="6424910"/>
          </a:xfrm>
        </p:grpSpPr>
        <p:pic>
          <p:nvPicPr>
            <p:cNvPr id="3" name="圖片 2"/>
            <p:cNvPicPr>
              <a:picLocks noChangeAspect="1"/>
            </p:cNvPicPr>
            <p:nvPr/>
          </p:nvPicPr>
          <p:blipFill>
            <a:blip r:embed="rId2"/>
            <a:stretch>
              <a:fillRect/>
            </a:stretch>
          </p:blipFill>
          <p:spPr>
            <a:xfrm>
              <a:off x="841920" y="368958"/>
              <a:ext cx="10934442" cy="6328577"/>
            </a:xfrm>
            <a:prstGeom prst="rect">
              <a:avLst/>
            </a:prstGeom>
          </p:spPr>
        </p:pic>
        <p:sp>
          <p:nvSpPr>
            <p:cNvPr id="4" name="文字方塊 3"/>
            <p:cNvSpPr txBox="1"/>
            <p:nvPr/>
          </p:nvSpPr>
          <p:spPr>
            <a:xfrm>
              <a:off x="1122216" y="1274617"/>
              <a:ext cx="1080000" cy="369332"/>
            </a:xfrm>
            <a:prstGeom prst="rect">
              <a:avLst/>
            </a:prstGeom>
            <a:solidFill>
              <a:srgbClr val="FFFF00"/>
            </a:solidFill>
          </p:spPr>
          <p:txBody>
            <a:bodyPr wrap="square" rtlCol="0">
              <a:spAutoFit/>
            </a:bodyPr>
            <a:lstStyle/>
            <a:p>
              <a:pPr algn="ctr"/>
              <a:r>
                <a:rPr lang="zh-TW" altLang="en-US" b="1" dirty="0" smtClean="0">
                  <a:solidFill>
                    <a:srgbClr val="FF0000"/>
                  </a:solidFill>
                </a:rPr>
                <a:t>應 </a:t>
              </a:r>
              <a:r>
                <a:rPr lang="zh-TW" altLang="en-US" b="1" dirty="0" smtClean="0">
                  <a:solidFill>
                    <a:schemeClr val="tx1">
                      <a:lumMod val="75000"/>
                      <a:lumOff val="25000"/>
                    </a:schemeClr>
                  </a:solidFill>
                </a:rPr>
                <a:t>預告</a:t>
              </a:r>
              <a:endParaRPr lang="zh-TW" altLang="en-US" b="1" dirty="0">
                <a:solidFill>
                  <a:schemeClr val="tx1">
                    <a:lumMod val="75000"/>
                    <a:lumOff val="25000"/>
                  </a:schemeClr>
                </a:solidFill>
              </a:endParaRPr>
            </a:p>
          </p:txBody>
        </p:sp>
        <p:sp>
          <p:nvSpPr>
            <p:cNvPr id="5" name="矩形 4"/>
            <p:cNvSpPr/>
            <p:nvPr/>
          </p:nvSpPr>
          <p:spPr>
            <a:xfrm>
              <a:off x="2459184" y="368958"/>
              <a:ext cx="318654"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838444" y="387927"/>
              <a:ext cx="453991" cy="285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262106" y="812952"/>
              <a:ext cx="800219" cy="461665"/>
            </a:xfrm>
            <a:prstGeom prst="rect">
              <a:avLst/>
            </a:prstGeom>
            <a:noFill/>
          </p:spPr>
          <p:txBody>
            <a:bodyPr wrap="none" rtlCol="0">
              <a:spAutoFit/>
            </a:bodyPr>
            <a:lstStyle/>
            <a:p>
              <a:r>
                <a:rPr lang="zh-TW" altLang="en-US" sz="2400" b="1" dirty="0" smtClean="0">
                  <a:solidFill>
                    <a:srgbClr val="FF0000"/>
                  </a:solidFill>
                </a:rPr>
                <a:t>雇主</a:t>
              </a:r>
              <a:endParaRPr lang="zh-TW" altLang="en-US" sz="2400" b="1" dirty="0">
                <a:solidFill>
                  <a:srgbClr val="FF0000"/>
                </a:solidFill>
              </a:endParaRPr>
            </a:p>
          </p:txBody>
        </p:sp>
        <p:sp>
          <p:nvSpPr>
            <p:cNvPr id="12" name="文字方塊 11"/>
            <p:cNvSpPr txBox="1"/>
            <p:nvPr/>
          </p:nvSpPr>
          <p:spPr>
            <a:xfrm>
              <a:off x="1010049" y="3801410"/>
              <a:ext cx="1304332" cy="369332"/>
            </a:xfrm>
            <a:prstGeom prst="rect">
              <a:avLst/>
            </a:prstGeom>
            <a:solidFill>
              <a:srgbClr val="FFFF00"/>
            </a:solidFill>
          </p:spPr>
          <p:txBody>
            <a:bodyPr wrap="square" rtlCol="0">
              <a:spAutoFit/>
            </a:bodyPr>
            <a:lstStyle/>
            <a:p>
              <a:pPr algn="ctr"/>
              <a:r>
                <a:rPr lang="zh-TW" altLang="en-US" b="1" dirty="0" smtClean="0">
                  <a:solidFill>
                    <a:schemeClr val="tx1">
                      <a:lumMod val="65000"/>
                      <a:lumOff val="35000"/>
                    </a:schemeClr>
                  </a:solidFill>
                </a:rPr>
                <a:t>得 </a:t>
              </a:r>
              <a:r>
                <a:rPr lang="zh-TW" altLang="en-US" b="1" dirty="0" smtClean="0">
                  <a:solidFill>
                    <a:srgbClr val="FF0000"/>
                  </a:solidFill>
                </a:rPr>
                <a:t>不</a:t>
              </a:r>
              <a:r>
                <a:rPr lang="zh-TW" altLang="en-US" b="1" dirty="0" smtClean="0">
                  <a:solidFill>
                    <a:schemeClr val="tx1">
                      <a:lumMod val="65000"/>
                      <a:lumOff val="35000"/>
                    </a:schemeClr>
                  </a:solidFill>
                </a:rPr>
                <a:t>預告</a:t>
              </a:r>
              <a:endParaRPr lang="zh-TW" altLang="en-US" b="1" dirty="0">
                <a:solidFill>
                  <a:schemeClr val="tx1">
                    <a:lumMod val="65000"/>
                    <a:lumOff val="35000"/>
                  </a:schemeClr>
                </a:solidFill>
              </a:endParaRPr>
            </a:p>
          </p:txBody>
        </p:sp>
        <p:sp>
          <p:nvSpPr>
            <p:cNvPr id="13" name="矩形 12"/>
            <p:cNvSpPr/>
            <p:nvPr/>
          </p:nvSpPr>
          <p:spPr>
            <a:xfrm>
              <a:off x="5030806" y="3070594"/>
              <a:ext cx="25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五邊形 13"/>
            <p:cNvSpPr/>
            <p:nvPr/>
          </p:nvSpPr>
          <p:spPr>
            <a:xfrm>
              <a:off x="2006250" y="2467154"/>
              <a:ext cx="520202" cy="364065"/>
            </a:xfrm>
            <a:prstGeom prst="homePlat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五邊形 14"/>
            <p:cNvSpPr/>
            <p:nvPr/>
          </p:nvSpPr>
          <p:spPr>
            <a:xfrm>
              <a:off x="2006250" y="4343004"/>
              <a:ext cx="520202" cy="364065"/>
            </a:xfrm>
            <a:prstGeom prst="homePlat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五邊形 15"/>
            <p:cNvSpPr/>
            <p:nvPr/>
          </p:nvSpPr>
          <p:spPr>
            <a:xfrm>
              <a:off x="2006250" y="4793254"/>
              <a:ext cx="520202" cy="364065"/>
            </a:xfrm>
            <a:prstGeom prst="homePlat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五邊形 16"/>
            <p:cNvSpPr/>
            <p:nvPr/>
          </p:nvSpPr>
          <p:spPr>
            <a:xfrm>
              <a:off x="2025686" y="5888282"/>
              <a:ext cx="520202" cy="364065"/>
            </a:xfrm>
            <a:prstGeom prst="homePlat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8839201" y="272625"/>
              <a:ext cx="2854036" cy="1080654"/>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rgbClr val="993300"/>
                  </a:solidFill>
                </a:rPr>
                <a:t>勞動基準法</a:t>
              </a:r>
              <a:endParaRPr lang="zh-TW" altLang="en-US" sz="3600" b="1" dirty="0">
                <a:solidFill>
                  <a:srgbClr val="993300"/>
                </a:solidFill>
              </a:endParaRPr>
            </a:p>
          </p:txBody>
        </p:sp>
      </p:grpSp>
    </p:spTree>
    <p:extLst>
      <p:ext uri="{BB962C8B-B14F-4D97-AF65-F5344CB8AC3E}">
        <p14:creationId xmlns:p14="http://schemas.microsoft.com/office/powerpoint/2010/main" val="995778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71592" y="952239"/>
            <a:ext cx="11920408" cy="5157616"/>
          </a:xfrm>
          <a:prstGeom prst="rect">
            <a:avLst/>
          </a:prstGeom>
        </p:spPr>
      </p:pic>
      <p:sp>
        <p:nvSpPr>
          <p:cNvPr id="6" name="文字方塊 5"/>
          <p:cNvSpPr txBox="1"/>
          <p:nvPr/>
        </p:nvSpPr>
        <p:spPr>
          <a:xfrm>
            <a:off x="817417" y="1440871"/>
            <a:ext cx="1218218" cy="461665"/>
          </a:xfrm>
          <a:prstGeom prst="rect">
            <a:avLst/>
          </a:prstGeom>
          <a:noFill/>
        </p:spPr>
        <p:txBody>
          <a:bodyPr wrap="square" rtlCol="0">
            <a:spAutoFit/>
          </a:bodyPr>
          <a:lstStyle/>
          <a:p>
            <a:pPr algn="ctr"/>
            <a:r>
              <a:rPr lang="zh-TW" altLang="en-US" sz="2400" b="1" dirty="0" smtClean="0">
                <a:solidFill>
                  <a:srgbClr val="FF0000"/>
                </a:solidFill>
              </a:rPr>
              <a:t>預告期</a:t>
            </a:r>
            <a:endParaRPr lang="zh-TW" altLang="en-US" sz="2400" b="1" dirty="0">
              <a:solidFill>
                <a:srgbClr val="FF0000"/>
              </a:solidFill>
            </a:endParaRPr>
          </a:p>
        </p:txBody>
      </p:sp>
      <p:sp>
        <p:nvSpPr>
          <p:cNvPr id="7" name="文字方塊 6"/>
          <p:cNvSpPr txBox="1"/>
          <p:nvPr/>
        </p:nvSpPr>
        <p:spPr>
          <a:xfrm>
            <a:off x="665018" y="2893925"/>
            <a:ext cx="1232399" cy="461665"/>
          </a:xfrm>
          <a:prstGeom prst="rect">
            <a:avLst/>
          </a:prstGeom>
          <a:noFill/>
        </p:spPr>
        <p:txBody>
          <a:bodyPr wrap="square" rtlCol="0">
            <a:spAutoFit/>
          </a:bodyPr>
          <a:lstStyle/>
          <a:p>
            <a:pPr algn="ctr"/>
            <a:r>
              <a:rPr lang="zh-TW" altLang="en-US" sz="2400" b="1" dirty="0" smtClean="0">
                <a:solidFill>
                  <a:srgbClr val="FF33CC"/>
                </a:solidFill>
              </a:rPr>
              <a:t>謀職假</a:t>
            </a:r>
            <a:endParaRPr lang="zh-TW" altLang="en-US" sz="2400" b="1" dirty="0">
              <a:solidFill>
                <a:srgbClr val="FF33CC"/>
              </a:solidFill>
            </a:endParaRPr>
          </a:p>
        </p:txBody>
      </p:sp>
      <p:sp>
        <p:nvSpPr>
          <p:cNvPr id="8" name="橢圓 7"/>
          <p:cNvSpPr/>
          <p:nvPr/>
        </p:nvSpPr>
        <p:spPr>
          <a:xfrm>
            <a:off x="7356762" y="952237"/>
            <a:ext cx="831273" cy="4571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7966362" y="3653873"/>
            <a:ext cx="831273" cy="4571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01782" y="4835613"/>
            <a:ext cx="1260107" cy="461665"/>
          </a:xfrm>
          <a:prstGeom prst="rect">
            <a:avLst/>
          </a:prstGeom>
          <a:noFill/>
        </p:spPr>
        <p:txBody>
          <a:bodyPr wrap="square" rtlCol="0">
            <a:spAutoFit/>
          </a:bodyPr>
          <a:lstStyle/>
          <a:p>
            <a:pPr algn="ctr"/>
            <a:r>
              <a:rPr lang="zh-TW" altLang="en-US" sz="2400" b="1" dirty="0" smtClean="0">
                <a:solidFill>
                  <a:srgbClr val="0070C0"/>
                </a:solidFill>
              </a:rPr>
              <a:t>資遣費</a:t>
            </a:r>
            <a:endParaRPr lang="zh-TW" altLang="en-US" sz="2400" b="1" dirty="0">
              <a:solidFill>
                <a:srgbClr val="0070C0"/>
              </a:solidFill>
            </a:endParaRPr>
          </a:p>
        </p:txBody>
      </p:sp>
    </p:spTree>
    <p:extLst>
      <p:ext uri="{BB962C8B-B14F-4D97-AF65-F5344CB8AC3E}">
        <p14:creationId xmlns:p14="http://schemas.microsoft.com/office/powerpoint/2010/main" val="4184845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826327" y="414436"/>
            <a:ext cx="10684786" cy="5792400"/>
          </a:xfrm>
          <a:prstGeom prst="rect">
            <a:avLst/>
          </a:prstGeom>
        </p:spPr>
      </p:pic>
      <p:sp>
        <p:nvSpPr>
          <p:cNvPr id="5" name="文字方塊 4"/>
          <p:cNvSpPr txBox="1"/>
          <p:nvPr/>
        </p:nvSpPr>
        <p:spPr>
          <a:xfrm>
            <a:off x="826327" y="983671"/>
            <a:ext cx="1218218" cy="461665"/>
          </a:xfrm>
          <a:prstGeom prst="rect">
            <a:avLst/>
          </a:prstGeom>
          <a:noFill/>
        </p:spPr>
        <p:txBody>
          <a:bodyPr wrap="square" rtlCol="0">
            <a:spAutoFit/>
          </a:bodyPr>
          <a:lstStyle/>
          <a:p>
            <a:pPr algn="ctr"/>
            <a:r>
              <a:rPr lang="zh-TW" altLang="en-US" sz="2400" b="1" dirty="0" smtClean="0">
                <a:solidFill>
                  <a:srgbClr val="FF0000"/>
                </a:solidFill>
              </a:rPr>
              <a:t>休假</a:t>
            </a:r>
            <a:endParaRPr lang="zh-TW" altLang="en-US" sz="2400" b="1" dirty="0">
              <a:solidFill>
                <a:srgbClr val="FF0000"/>
              </a:solidFill>
            </a:endParaRPr>
          </a:p>
        </p:txBody>
      </p:sp>
      <p:sp>
        <p:nvSpPr>
          <p:cNvPr id="6" name="文字方塊 5"/>
          <p:cNvSpPr txBox="1"/>
          <p:nvPr/>
        </p:nvSpPr>
        <p:spPr>
          <a:xfrm>
            <a:off x="193964" y="4378034"/>
            <a:ext cx="1884217" cy="830997"/>
          </a:xfrm>
          <a:prstGeom prst="rect">
            <a:avLst/>
          </a:prstGeom>
          <a:noFill/>
        </p:spPr>
        <p:txBody>
          <a:bodyPr wrap="square" rtlCol="0">
            <a:spAutoFit/>
          </a:bodyPr>
          <a:lstStyle/>
          <a:p>
            <a:pPr algn="ctr"/>
            <a:r>
              <a:rPr lang="zh-TW" altLang="en-US" sz="2400" b="1" dirty="0" smtClean="0">
                <a:solidFill>
                  <a:srgbClr val="FF0000"/>
                </a:solidFill>
              </a:rPr>
              <a:t>未休畢休假改發工資</a:t>
            </a:r>
            <a:endParaRPr lang="zh-TW" altLang="en-US" sz="2400" b="1" dirty="0">
              <a:solidFill>
                <a:srgbClr val="FF0000"/>
              </a:solidFill>
            </a:endParaRPr>
          </a:p>
        </p:txBody>
      </p:sp>
      <p:sp>
        <p:nvSpPr>
          <p:cNvPr id="7" name="矩形 6"/>
          <p:cNvSpPr/>
          <p:nvPr/>
        </p:nvSpPr>
        <p:spPr>
          <a:xfrm>
            <a:off x="5985995" y="4378033"/>
            <a:ext cx="2448000" cy="39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9383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524572" y="626446"/>
            <a:ext cx="11004886" cy="883699"/>
          </a:xfrm>
          <a:prstGeom prst="rect">
            <a:avLst/>
          </a:prstGeom>
        </p:spPr>
      </p:pic>
      <p:sp>
        <p:nvSpPr>
          <p:cNvPr id="5" name="向下箭號 4"/>
          <p:cNvSpPr/>
          <p:nvPr/>
        </p:nvSpPr>
        <p:spPr>
          <a:xfrm>
            <a:off x="3449782" y="1510145"/>
            <a:ext cx="332509" cy="387928"/>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波浪 5"/>
          <p:cNvSpPr/>
          <p:nvPr/>
        </p:nvSpPr>
        <p:spPr>
          <a:xfrm>
            <a:off x="1385454" y="1801091"/>
            <a:ext cx="4031673" cy="1080655"/>
          </a:xfrm>
          <a:prstGeom prst="wav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solidFill>
              </a:rPr>
              <a:t>勞工請假規則</a:t>
            </a:r>
          </a:p>
        </p:txBody>
      </p:sp>
      <p:sp>
        <p:nvSpPr>
          <p:cNvPr id="7" name="波浪 6"/>
          <p:cNvSpPr/>
          <p:nvPr/>
        </p:nvSpPr>
        <p:spPr>
          <a:xfrm>
            <a:off x="1122218" y="3061856"/>
            <a:ext cx="4932219" cy="969817"/>
          </a:xfrm>
          <a:prstGeom prst="wav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rPr>
              <a:t>婚假、喪假、病假、事假</a:t>
            </a:r>
            <a:endParaRPr lang="zh-TW" altLang="en-US" sz="3200" b="1" dirty="0">
              <a:solidFill>
                <a:schemeClr val="tx1"/>
              </a:solidFill>
            </a:endParaRPr>
          </a:p>
        </p:txBody>
      </p:sp>
      <p:sp>
        <p:nvSpPr>
          <p:cNvPr id="11" name="波浪 10"/>
          <p:cNvSpPr/>
          <p:nvPr/>
        </p:nvSpPr>
        <p:spPr>
          <a:xfrm>
            <a:off x="6636326" y="4883728"/>
            <a:ext cx="4017820" cy="1080655"/>
          </a:xfrm>
          <a:prstGeom prst="wav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1"/>
                </a:solidFill>
              </a:rPr>
              <a:t>性別平等工作法</a:t>
            </a:r>
            <a:endParaRPr lang="zh-TW" altLang="en-US" sz="3200" b="1" dirty="0">
              <a:solidFill>
                <a:schemeClr val="tx1"/>
              </a:solidFill>
            </a:endParaRPr>
          </a:p>
        </p:txBody>
      </p:sp>
      <p:sp>
        <p:nvSpPr>
          <p:cNvPr id="12" name="向下箭號 11"/>
          <p:cNvSpPr/>
          <p:nvPr/>
        </p:nvSpPr>
        <p:spPr>
          <a:xfrm>
            <a:off x="7813966" y="4301836"/>
            <a:ext cx="443348" cy="581892"/>
          </a:xfrm>
          <a:prstGeom prst="down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波浪 12"/>
          <p:cNvSpPr/>
          <p:nvPr/>
        </p:nvSpPr>
        <p:spPr>
          <a:xfrm>
            <a:off x="6511637" y="2590800"/>
            <a:ext cx="5430986" cy="2022764"/>
          </a:xfrm>
          <a:prstGeom prst="wav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solidFill>
              </a:rPr>
              <a:t>生理</a:t>
            </a:r>
            <a:r>
              <a:rPr lang="zh-TW" altLang="en-US" sz="3200" b="1" dirty="0" smtClean="0">
                <a:solidFill>
                  <a:schemeClr val="tx1"/>
                </a:solidFill>
              </a:rPr>
              <a:t>假、產假、</a:t>
            </a:r>
            <a:r>
              <a:rPr lang="zh-TW" altLang="en-US" sz="3200" b="1" dirty="0">
                <a:solidFill>
                  <a:schemeClr val="tx1"/>
                </a:solidFill>
              </a:rPr>
              <a:t>家庭照顧</a:t>
            </a:r>
            <a:r>
              <a:rPr lang="zh-TW" altLang="en-US" sz="3200" b="1" dirty="0" smtClean="0">
                <a:solidFill>
                  <a:schemeClr val="tx1"/>
                </a:solidFill>
              </a:rPr>
              <a:t>假、育嬰</a:t>
            </a:r>
            <a:r>
              <a:rPr lang="zh-TW" altLang="en-US" sz="3200" b="1" dirty="0">
                <a:solidFill>
                  <a:schemeClr val="tx1"/>
                </a:solidFill>
              </a:rPr>
              <a:t>留職停薪</a:t>
            </a:r>
          </a:p>
        </p:txBody>
      </p:sp>
    </p:spTree>
    <p:extLst>
      <p:ext uri="{BB962C8B-B14F-4D97-AF65-F5344CB8AC3E}">
        <p14:creationId xmlns:p14="http://schemas.microsoft.com/office/powerpoint/2010/main" val="332941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1371599" y="789708"/>
            <a:ext cx="5915891" cy="1274617"/>
          </a:xfrm>
          <a:prstGeom prst="roundRect">
            <a:avLst/>
          </a:prstGeom>
          <a:solidFill>
            <a:srgbClr val="A5E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tx1"/>
                </a:solidFill>
              </a:rPr>
              <a:t>育嬰</a:t>
            </a:r>
            <a:r>
              <a:rPr lang="zh-TW" altLang="en-US" sz="3600" b="1" dirty="0">
                <a:solidFill>
                  <a:schemeClr val="tx1"/>
                </a:solidFill>
              </a:rPr>
              <a:t>留職停薪實施辦法</a:t>
            </a:r>
          </a:p>
        </p:txBody>
      </p:sp>
      <p:sp>
        <p:nvSpPr>
          <p:cNvPr id="12" name="矩形 11"/>
          <p:cNvSpPr/>
          <p:nvPr/>
        </p:nvSpPr>
        <p:spPr>
          <a:xfrm>
            <a:off x="2812473" y="2357690"/>
            <a:ext cx="6096000" cy="646331"/>
          </a:xfrm>
          <a:prstGeom prst="rect">
            <a:avLst/>
          </a:prstGeom>
        </p:spPr>
        <p:txBody>
          <a:bodyPr>
            <a:spAutoFit/>
          </a:bodyPr>
          <a:lstStyle/>
          <a:p>
            <a:r>
              <a:rPr lang="zh-TW" altLang="en-US" sz="3600" b="1" dirty="0" smtClean="0">
                <a:solidFill>
                  <a:srgbClr val="006600"/>
                </a:solidFill>
              </a:rPr>
              <a:t>對象：</a:t>
            </a:r>
            <a:r>
              <a:rPr lang="en-US" altLang="zh-TW" sz="3600" b="1" dirty="0" smtClean="0">
                <a:solidFill>
                  <a:srgbClr val="006600"/>
                </a:solidFill>
              </a:rPr>
              <a:t>V</a:t>
            </a:r>
            <a:r>
              <a:rPr lang="zh-TW" altLang="en-US" sz="3600" b="1" dirty="0">
                <a:solidFill>
                  <a:srgbClr val="006600"/>
                </a:solidFill>
              </a:rPr>
              <a:t>約</a:t>
            </a:r>
            <a:r>
              <a:rPr lang="zh-TW" altLang="en-US" sz="3600" b="1" dirty="0" smtClean="0">
                <a:solidFill>
                  <a:srgbClr val="006600"/>
                </a:solidFill>
              </a:rPr>
              <a:t>聘僱   </a:t>
            </a:r>
            <a:r>
              <a:rPr lang="en-US" altLang="zh-TW" sz="3600" b="1" dirty="0" smtClean="0">
                <a:solidFill>
                  <a:srgbClr val="006600"/>
                </a:solidFill>
              </a:rPr>
              <a:t>V</a:t>
            </a:r>
            <a:r>
              <a:rPr lang="zh-TW" altLang="en-US" sz="3600" b="1" dirty="0">
                <a:solidFill>
                  <a:srgbClr val="006600"/>
                </a:solidFill>
              </a:rPr>
              <a:t>約用</a:t>
            </a:r>
          </a:p>
        </p:txBody>
      </p:sp>
      <p:sp>
        <p:nvSpPr>
          <p:cNvPr id="13" name="矩形 12"/>
          <p:cNvSpPr/>
          <p:nvPr/>
        </p:nvSpPr>
        <p:spPr>
          <a:xfrm>
            <a:off x="2812473" y="3200404"/>
            <a:ext cx="6096000" cy="1754326"/>
          </a:xfrm>
          <a:prstGeom prst="rect">
            <a:avLst/>
          </a:prstGeom>
        </p:spPr>
        <p:txBody>
          <a:bodyPr>
            <a:spAutoFit/>
          </a:bodyPr>
          <a:lstStyle/>
          <a:p>
            <a:r>
              <a:rPr lang="zh-TW" altLang="en-US" sz="3600" b="1" dirty="0" smtClean="0">
                <a:solidFill>
                  <a:srgbClr val="006600"/>
                </a:solidFill>
              </a:rPr>
              <a:t>期間</a:t>
            </a:r>
            <a:r>
              <a:rPr lang="zh-TW" altLang="en-US" sz="3600" b="1" dirty="0">
                <a:solidFill>
                  <a:srgbClr val="006600"/>
                </a:solidFill>
              </a:rPr>
              <a:t>：</a:t>
            </a:r>
            <a:r>
              <a:rPr lang="zh-TW" altLang="en-US" sz="3600" b="1" dirty="0" smtClean="0">
                <a:solidFill>
                  <a:srgbClr val="006600"/>
                </a:solidFill>
              </a:rPr>
              <a:t>原則</a:t>
            </a:r>
            <a:r>
              <a:rPr lang="en-US" altLang="zh-TW" sz="3600" b="1" dirty="0" smtClean="0">
                <a:solidFill>
                  <a:srgbClr val="006600"/>
                </a:solidFill>
              </a:rPr>
              <a:t>-</a:t>
            </a:r>
            <a:r>
              <a:rPr lang="en-US" altLang="zh-TW" sz="3600" dirty="0" smtClean="0">
                <a:solidFill>
                  <a:srgbClr val="006600"/>
                </a:solidFill>
              </a:rPr>
              <a:t>6</a:t>
            </a:r>
            <a:r>
              <a:rPr lang="zh-TW" altLang="en-US" sz="3600" dirty="0" smtClean="0">
                <a:solidFill>
                  <a:srgbClr val="006600"/>
                </a:solidFill>
              </a:rPr>
              <a:t>個月以上</a:t>
            </a:r>
            <a:endParaRPr lang="en-US" altLang="zh-TW" sz="3600" dirty="0" smtClean="0">
              <a:solidFill>
                <a:srgbClr val="006600"/>
              </a:solidFill>
            </a:endParaRPr>
          </a:p>
          <a:p>
            <a:r>
              <a:rPr lang="zh-TW" altLang="en-US" sz="3600" b="1" dirty="0" smtClean="0">
                <a:solidFill>
                  <a:srgbClr val="006600"/>
                </a:solidFill>
              </a:rPr>
              <a:t>          例外</a:t>
            </a:r>
            <a:r>
              <a:rPr lang="en-US" altLang="zh-TW" sz="3600" b="1" dirty="0" smtClean="0">
                <a:solidFill>
                  <a:srgbClr val="006600"/>
                </a:solidFill>
              </a:rPr>
              <a:t>-30</a:t>
            </a:r>
            <a:r>
              <a:rPr lang="zh-TW" altLang="en-US" sz="3600" b="1" dirty="0">
                <a:solidFill>
                  <a:srgbClr val="006600"/>
                </a:solidFill>
              </a:rPr>
              <a:t>日</a:t>
            </a:r>
            <a:r>
              <a:rPr lang="en-US" altLang="zh-TW" sz="3600" b="1" dirty="0">
                <a:solidFill>
                  <a:srgbClr val="006600"/>
                </a:solidFill>
              </a:rPr>
              <a:t>~</a:t>
            </a:r>
            <a:r>
              <a:rPr lang="en-US" altLang="zh-TW" sz="3600" dirty="0">
                <a:solidFill>
                  <a:srgbClr val="006600"/>
                </a:solidFill>
              </a:rPr>
              <a:t>6</a:t>
            </a:r>
            <a:r>
              <a:rPr lang="zh-TW" altLang="en-US" sz="3600" dirty="0">
                <a:solidFill>
                  <a:srgbClr val="006600"/>
                </a:solidFill>
              </a:rPr>
              <a:t>個月</a:t>
            </a:r>
            <a:endParaRPr lang="zh-TW" altLang="en-US" sz="3600" b="1" dirty="0">
              <a:solidFill>
                <a:srgbClr val="006600"/>
              </a:solidFill>
            </a:endParaRPr>
          </a:p>
          <a:p>
            <a:endParaRPr lang="zh-TW" altLang="en-US" sz="3600" b="1" dirty="0">
              <a:solidFill>
                <a:srgbClr val="006600"/>
              </a:solidFill>
            </a:endParaRPr>
          </a:p>
        </p:txBody>
      </p:sp>
      <p:sp>
        <p:nvSpPr>
          <p:cNvPr id="15" name="矩形 14"/>
          <p:cNvSpPr/>
          <p:nvPr/>
        </p:nvSpPr>
        <p:spPr>
          <a:xfrm>
            <a:off x="2812473" y="4631564"/>
            <a:ext cx="6096000" cy="646331"/>
          </a:xfrm>
          <a:prstGeom prst="rect">
            <a:avLst/>
          </a:prstGeom>
        </p:spPr>
        <p:txBody>
          <a:bodyPr>
            <a:spAutoFit/>
          </a:bodyPr>
          <a:lstStyle/>
          <a:p>
            <a:r>
              <a:rPr lang="en-US" altLang="zh-TW" sz="3600" b="1" dirty="0" smtClean="0">
                <a:solidFill>
                  <a:srgbClr val="006600"/>
                </a:solidFill>
              </a:rPr>
              <a:t>V</a:t>
            </a:r>
            <a:r>
              <a:rPr lang="zh-TW" altLang="en-US" sz="3600" b="1" dirty="0" smtClean="0">
                <a:solidFill>
                  <a:srgbClr val="006600"/>
                </a:solidFill>
              </a:rPr>
              <a:t>配偶雙方同時申請</a:t>
            </a:r>
            <a:endParaRPr lang="zh-TW" altLang="en-US" sz="3600" b="1" dirty="0">
              <a:solidFill>
                <a:srgbClr val="006600"/>
              </a:solidFill>
            </a:endParaRPr>
          </a:p>
        </p:txBody>
      </p:sp>
      <p:sp>
        <p:nvSpPr>
          <p:cNvPr id="16" name="矩形 15"/>
          <p:cNvSpPr/>
          <p:nvPr/>
        </p:nvSpPr>
        <p:spPr>
          <a:xfrm>
            <a:off x="2812473" y="5400872"/>
            <a:ext cx="6096000" cy="646331"/>
          </a:xfrm>
          <a:prstGeom prst="rect">
            <a:avLst/>
          </a:prstGeom>
        </p:spPr>
        <p:txBody>
          <a:bodyPr>
            <a:spAutoFit/>
          </a:bodyPr>
          <a:lstStyle/>
          <a:p>
            <a:r>
              <a:rPr lang="en-US" altLang="zh-TW" sz="3600" b="1" dirty="0" smtClean="0">
                <a:solidFill>
                  <a:srgbClr val="006600"/>
                </a:solidFill>
              </a:rPr>
              <a:t>V</a:t>
            </a:r>
            <a:r>
              <a:rPr lang="zh-TW" altLang="en-US" sz="3600" b="1" dirty="0" smtClean="0">
                <a:solidFill>
                  <a:srgbClr val="006600"/>
                </a:solidFill>
              </a:rPr>
              <a:t>職務代理人</a:t>
            </a:r>
            <a:endParaRPr lang="zh-TW" altLang="en-US" sz="3600" b="1" dirty="0">
              <a:solidFill>
                <a:srgbClr val="006600"/>
              </a:solidFill>
            </a:endParaRPr>
          </a:p>
        </p:txBody>
      </p:sp>
    </p:spTree>
    <p:extLst>
      <p:ext uri="{BB962C8B-B14F-4D97-AF65-F5344CB8AC3E}">
        <p14:creationId xmlns:p14="http://schemas.microsoft.com/office/powerpoint/2010/main" val="353279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雲朵形 8"/>
          <p:cNvSpPr/>
          <p:nvPr/>
        </p:nvSpPr>
        <p:spPr>
          <a:xfrm>
            <a:off x="2863105" y="1456237"/>
            <a:ext cx="6034536" cy="303263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6600" dirty="0">
                <a:ln w="0">
                  <a:solidFill>
                    <a:srgbClr val="FFFF00"/>
                  </a:solidFill>
                </a:ln>
                <a:solidFill>
                  <a:schemeClr val="tx1"/>
                </a:solidFill>
                <a:effectLst>
                  <a:reflection blurRad="6350" stA="53000" endA="300" endPos="35500" dir="5400000" sy="-90000" algn="bl" rotWithShape="0"/>
                </a:effectLst>
                <a:latin typeface="Noto Sans HK Black" panose="020B0200000000000000" pitchFamily="34" charset="-120"/>
                <a:ea typeface="Noto Sans HK Black" panose="020B0200000000000000" pitchFamily="34" charset="-120"/>
              </a:rPr>
              <a:t>職務代理</a:t>
            </a:r>
            <a:endParaRPr lang="zh-TW" altLang="en-US" sz="6600" dirty="0">
              <a:ln w="0">
                <a:solidFill>
                  <a:srgbClr val="FFFF00"/>
                </a:solidFill>
              </a:ln>
              <a:solidFill>
                <a:schemeClr val="tx1"/>
              </a:solidFill>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987" y="3681404"/>
            <a:ext cx="1174614" cy="1174614"/>
          </a:xfrm>
          <a:prstGeom prst="rect">
            <a:avLst/>
          </a:prstGeom>
        </p:spPr>
      </p:pic>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2680" y="3681404"/>
            <a:ext cx="1174614" cy="1174614"/>
          </a:xfrm>
          <a:prstGeom prst="rect">
            <a:avLst/>
          </a:prstGeom>
        </p:spPr>
      </p:pic>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0373" y="3681404"/>
            <a:ext cx="1174614" cy="1174614"/>
          </a:xfrm>
          <a:prstGeom prst="rect">
            <a:avLst/>
          </a:prstGeom>
        </p:spPr>
      </p:pic>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987" y="3681404"/>
            <a:ext cx="1174614" cy="1174614"/>
          </a:xfrm>
          <a:prstGeom prst="rect">
            <a:avLst/>
          </a:prstGeom>
        </p:spPr>
      </p:pic>
    </p:spTree>
    <p:extLst>
      <p:ext uri="{BB962C8B-B14F-4D97-AF65-F5344CB8AC3E}">
        <p14:creationId xmlns:p14="http://schemas.microsoft.com/office/powerpoint/2010/main" val="946789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3925455" y="1424979"/>
            <a:ext cx="1320799" cy="1224063"/>
          </a:xfrm>
          <a:prstGeom prst="ellipse">
            <a:avLst/>
          </a:prstGeom>
          <a:solidFill>
            <a:srgbClr val="CDE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橢圓 3"/>
          <p:cNvSpPr/>
          <p:nvPr/>
        </p:nvSpPr>
        <p:spPr>
          <a:xfrm>
            <a:off x="3925454" y="4740780"/>
            <a:ext cx="1320799" cy="1297712"/>
          </a:xfrm>
          <a:prstGeom prst="ellipse">
            <a:avLst/>
          </a:prstGeom>
          <a:solidFill>
            <a:srgbClr val="E4C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3925455" y="3016406"/>
            <a:ext cx="1320799" cy="126562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926276" y="1717205"/>
            <a:ext cx="2441694" cy="769441"/>
          </a:xfrm>
          <a:prstGeom prst="rect">
            <a:avLst/>
          </a:prstGeom>
          <a:noFill/>
        </p:spPr>
        <p:txBody>
          <a:bodyPr wrap="none" rtlCol="0">
            <a:spAutoFit/>
          </a:bodyPr>
          <a:lstStyle/>
          <a:p>
            <a:r>
              <a:rPr lang="zh-TW" altLang="en-US" sz="4400" b="1" dirty="0" smtClean="0"/>
              <a:t>約聘人員</a:t>
            </a:r>
            <a:endParaRPr lang="zh-TW" altLang="en-US" sz="4400" b="1" dirty="0"/>
          </a:p>
        </p:txBody>
      </p:sp>
      <p:sp>
        <p:nvSpPr>
          <p:cNvPr id="7" name="文字方塊 6"/>
          <p:cNvSpPr txBox="1"/>
          <p:nvPr/>
        </p:nvSpPr>
        <p:spPr>
          <a:xfrm>
            <a:off x="4926276" y="3391388"/>
            <a:ext cx="2441694" cy="769441"/>
          </a:xfrm>
          <a:prstGeom prst="rect">
            <a:avLst/>
          </a:prstGeom>
          <a:noFill/>
        </p:spPr>
        <p:txBody>
          <a:bodyPr wrap="none" rtlCol="0">
            <a:spAutoFit/>
          </a:bodyPr>
          <a:lstStyle/>
          <a:p>
            <a:r>
              <a:rPr lang="zh-TW" altLang="en-US" sz="4400" b="1" dirty="0" smtClean="0"/>
              <a:t>約僱人員</a:t>
            </a:r>
            <a:endParaRPr lang="zh-TW" altLang="en-US" sz="4400" b="1" dirty="0"/>
          </a:p>
        </p:txBody>
      </p:sp>
      <p:sp>
        <p:nvSpPr>
          <p:cNvPr id="8" name="文字方塊 7"/>
          <p:cNvSpPr txBox="1"/>
          <p:nvPr/>
        </p:nvSpPr>
        <p:spPr>
          <a:xfrm>
            <a:off x="4926276" y="5004916"/>
            <a:ext cx="2441694" cy="769441"/>
          </a:xfrm>
          <a:prstGeom prst="rect">
            <a:avLst/>
          </a:prstGeom>
          <a:noFill/>
        </p:spPr>
        <p:txBody>
          <a:bodyPr wrap="none" rtlCol="0">
            <a:spAutoFit/>
          </a:bodyPr>
          <a:lstStyle/>
          <a:p>
            <a:r>
              <a:rPr lang="zh-TW" altLang="en-US" sz="4400" b="1" dirty="0" smtClean="0"/>
              <a:t>約用人員</a:t>
            </a:r>
            <a:endParaRPr lang="zh-TW" altLang="en-US" sz="4400" b="1" dirty="0"/>
          </a:p>
        </p:txBody>
      </p:sp>
      <p:sp>
        <p:nvSpPr>
          <p:cNvPr id="9" name="文字方塊 8"/>
          <p:cNvSpPr txBox="1"/>
          <p:nvPr/>
        </p:nvSpPr>
        <p:spPr>
          <a:xfrm>
            <a:off x="1127511" y="878077"/>
            <a:ext cx="2493144" cy="769441"/>
          </a:xfrm>
          <a:prstGeom prst="rect">
            <a:avLst/>
          </a:prstGeom>
          <a:noFill/>
        </p:spPr>
        <p:txBody>
          <a:bodyPr wrap="square" rtlCol="0">
            <a:spAutoFit/>
          </a:bodyPr>
          <a:lstStyle/>
          <a:p>
            <a:r>
              <a:rPr lang="zh-TW" altLang="zh-TW" sz="4400" b="1" dirty="0"/>
              <a:t>多元</a:t>
            </a:r>
            <a:r>
              <a:rPr lang="zh-TW" altLang="zh-TW" sz="4400" b="1" dirty="0" smtClean="0"/>
              <a:t>人力</a:t>
            </a:r>
            <a:endParaRPr lang="zh-TW" altLang="en-US" sz="4400" b="1" dirty="0"/>
          </a:p>
        </p:txBody>
      </p:sp>
    </p:spTree>
    <p:extLst>
      <p:ext uri="{BB962C8B-B14F-4D97-AF65-F5344CB8AC3E}">
        <p14:creationId xmlns:p14="http://schemas.microsoft.com/office/powerpoint/2010/main" val="1918200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2"/>
          <p:cNvSpPr txBox="1">
            <a:spLocks/>
          </p:cNvSpPr>
          <p:nvPr/>
        </p:nvSpPr>
        <p:spPr>
          <a:xfrm>
            <a:off x="3179127" y="628143"/>
            <a:ext cx="6546764" cy="923566"/>
          </a:xfrm>
          <a:prstGeom prst="roundRect">
            <a:avLst/>
          </a:prstGeom>
          <a:solidFill>
            <a:srgbClr val="FFFFCC"/>
          </a:solidFill>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zh-TW" altLang="en-US" sz="3600" b="1" dirty="0" smtClean="0">
                <a:solidFill>
                  <a:schemeClr val="tx1"/>
                </a:solidFill>
              </a:rPr>
              <a:t>各</a:t>
            </a:r>
            <a:r>
              <a:rPr lang="zh-TW" altLang="en-US" sz="3600" b="1" dirty="0">
                <a:solidFill>
                  <a:schemeClr val="tx1"/>
                </a:solidFill>
              </a:rPr>
              <a:t>機關職務代理應</a:t>
            </a:r>
            <a:r>
              <a:rPr lang="zh-TW" altLang="en-US" sz="3600" b="1" dirty="0" smtClean="0">
                <a:solidFill>
                  <a:schemeClr val="tx1"/>
                </a:solidFill>
              </a:rPr>
              <a:t>行注意事項</a:t>
            </a:r>
            <a:endParaRPr lang="zh-TW" altLang="en-US" sz="4400" b="1" dirty="0">
              <a:solidFill>
                <a:schemeClr val="tx1"/>
              </a:solidFill>
            </a:endParaRPr>
          </a:p>
        </p:txBody>
      </p:sp>
      <p:sp>
        <p:nvSpPr>
          <p:cNvPr id="2" name="文字方塊 1"/>
          <p:cNvSpPr txBox="1"/>
          <p:nvPr/>
        </p:nvSpPr>
        <p:spPr>
          <a:xfrm>
            <a:off x="406625" y="2026371"/>
            <a:ext cx="11425157" cy="4308872"/>
          </a:xfrm>
          <a:prstGeom prst="rect">
            <a:avLst/>
          </a:prstGeom>
          <a:noFill/>
        </p:spPr>
        <p:txBody>
          <a:bodyPr wrap="square" rtlCol="0">
            <a:spAutoFit/>
          </a:bodyPr>
          <a:lstStyle/>
          <a:p>
            <a:r>
              <a:rPr lang="zh-TW" altLang="en-US" sz="3200" dirty="0" smtClean="0"/>
              <a:t>第二點</a:t>
            </a:r>
            <a:endParaRPr lang="en-US" altLang="zh-TW" sz="3200" dirty="0" smtClean="0"/>
          </a:p>
          <a:p>
            <a:r>
              <a:rPr lang="en-US" altLang="zh-TW" sz="3200" b="1" dirty="0" smtClean="0"/>
              <a:t>(</a:t>
            </a:r>
            <a:r>
              <a:rPr lang="zh-TW" altLang="en-US" sz="3200" b="1" dirty="0" smtClean="0"/>
              <a:t>第一項</a:t>
            </a:r>
            <a:r>
              <a:rPr lang="en-US" altLang="zh-TW" sz="3200" b="1" dirty="0" smtClean="0"/>
              <a:t>)</a:t>
            </a:r>
            <a:r>
              <a:rPr lang="zh-TW" altLang="en-US" sz="3200" dirty="0" smtClean="0"/>
              <a:t>各</a:t>
            </a:r>
            <a:r>
              <a:rPr lang="zh-TW" altLang="en-US" sz="3200" dirty="0"/>
              <a:t>機關職務代理，除法令另有規定外，以下列情形之一者為限：</a:t>
            </a:r>
            <a:br>
              <a:rPr lang="zh-TW" altLang="en-US" sz="3200" dirty="0"/>
            </a:br>
            <a:r>
              <a:rPr lang="zh-TW" altLang="en-US" sz="3200" dirty="0" smtClean="0"/>
              <a:t>（</a:t>
            </a:r>
            <a:r>
              <a:rPr lang="zh-TW" altLang="en-US" sz="3200" dirty="0"/>
              <a:t>一）</a:t>
            </a:r>
            <a:r>
              <a:rPr lang="zh-TW" altLang="en-US" sz="3200" b="1" dirty="0">
                <a:solidFill>
                  <a:srgbClr val="FF0000"/>
                </a:solidFill>
              </a:rPr>
              <a:t>出缺</a:t>
            </a:r>
            <a:r>
              <a:rPr lang="zh-TW" altLang="en-US" sz="3200" dirty="0"/>
              <a:t>之職務，尚未派員或分發人員。</a:t>
            </a:r>
            <a:br>
              <a:rPr lang="zh-TW" altLang="en-US" sz="3200" dirty="0"/>
            </a:br>
            <a:r>
              <a:rPr lang="zh-TW" altLang="en-US" sz="3200" dirty="0" smtClean="0"/>
              <a:t>（</a:t>
            </a:r>
            <a:r>
              <a:rPr lang="zh-TW" altLang="en-US" sz="3200" dirty="0"/>
              <a:t>二）</a:t>
            </a:r>
            <a:r>
              <a:rPr lang="zh-TW" altLang="en-US" sz="3200" b="1" dirty="0">
                <a:solidFill>
                  <a:srgbClr val="FF0000"/>
                </a:solidFill>
              </a:rPr>
              <a:t>公差、公假、請假或休假</a:t>
            </a:r>
            <a:r>
              <a:rPr lang="zh-TW" altLang="en-US" sz="3200" dirty="0"/>
              <a:t>。</a:t>
            </a:r>
            <a:br>
              <a:rPr lang="zh-TW" altLang="en-US" sz="3200" dirty="0"/>
            </a:br>
            <a:r>
              <a:rPr lang="zh-TW" altLang="en-US" sz="3200" dirty="0" smtClean="0"/>
              <a:t>（</a:t>
            </a:r>
            <a:r>
              <a:rPr lang="zh-TW" altLang="en-US" sz="3200" dirty="0"/>
              <a:t>三）依法停職或休職</a:t>
            </a:r>
            <a:r>
              <a:rPr lang="zh-TW" altLang="en-US" sz="3200" dirty="0" smtClean="0"/>
              <a:t>。</a:t>
            </a:r>
            <a:r>
              <a:rPr lang="zh-TW" altLang="en-US" sz="3200" dirty="0"/>
              <a:t/>
            </a:r>
            <a:br>
              <a:rPr lang="zh-TW" altLang="en-US" sz="3200" dirty="0"/>
            </a:br>
            <a:r>
              <a:rPr lang="zh-TW" altLang="en-US" sz="3200" dirty="0" smtClean="0"/>
              <a:t>（</a:t>
            </a:r>
            <a:r>
              <a:rPr lang="zh-TW" altLang="en-US" sz="3200" dirty="0"/>
              <a:t>四）其他依規定奉准保留職缺</a:t>
            </a:r>
            <a:r>
              <a:rPr lang="zh-TW" altLang="en-US" sz="3200" dirty="0" smtClean="0"/>
              <a:t>。</a:t>
            </a:r>
            <a:endParaRPr lang="en-US" altLang="zh-TW" sz="3200" dirty="0" smtClean="0"/>
          </a:p>
          <a:p>
            <a:r>
              <a:rPr lang="zh-TW" altLang="en-US" sz="3200" dirty="0"/>
              <a:t> </a:t>
            </a:r>
            <a:r>
              <a:rPr lang="zh-TW" altLang="en-US" sz="3200" dirty="0" smtClean="0"/>
              <a:t>        </a:t>
            </a:r>
            <a:r>
              <a:rPr lang="en-US" altLang="zh-TW" sz="3200" dirty="0" smtClean="0"/>
              <a:t>(</a:t>
            </a:r>
            <a:r>
              <a:rPr lang="zh-TW" altLang="en-US" sz="3200" dirty="0" smtClean="0"/>
              <a:t>按：</a:t>
            </a:r>
            <a:r>
              <a:rPr lang="zh-TW" altLang="en-US" sz="3200" dirty="0"/>
              <a:t>失蹤人員、先行停職</a:t>
            </a:r>
            <a:r>
              <a:rPr lang="zh-TW" altLang="en-US" sz="3200" dirty="0" smtClean="0"/>
              <a:t>人員</a:t>
            </a:r>
            <a:r>
              <a:rPr lang="en-US" altLang="zh-TW" sz="3200" dirty="0" smtClean="0"/>
              <a:t>)</a:t>
            </a:r>
          </a:p>
          <a:p>
            <a:endParaRPr lang="en-US" altLang="zh-TW" dirty="0" smtClean="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867" y="0"/>
            <a:ext cx="1173915" cy="1173915"/>
          </a:xfrm>
          <a:prstGeom prst="rect">
            <a:avLst/>
          </a:prstGeom>
        </p:spPr>
      </p:pic>
    </p:spTree>
    <p:extLst>
      <p:ext uri="{BB962C8B-B14F-4D97-AF65-F5344CB8AC3E}">
        <p14:creationId xmlns:p14="http://schemas.microsoft.com/office/powerpoint/2010/main" val="1214883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65564" y="1872964"/>
            <a:ext cx="9199418" cy="4401205"/>
          </a:xfrm>
          <a:prstGeom prst="rect">
            <a:avLst/>
          </a:prstGeom>
        </p:spPr>
        <p:txBody>
          <a:bodyPr wrap="square">
            <a:spAutoFit/>
          </a:bodyPr>
          <a:lstStyle/>
          <a:p>
            <a:pPr marL="514350" indent="-514350">
              <a:buFont typeface="+mj-lt"/>
              <a:buAutoNum type="arabicPeriod"/>
            </a:pPr>
            <a:r>
              <a:rPr lang="zh-TW" altLang="en-US" sz="2800" dirty="0" smtClean="0"/>
              <a:t>經</a:t>
            </a:r>
            <a:r>
              <a:rPr lang="zh-TW" altLang="en-US" sz="2800" dirty="0"/>
              <a:t>凍結員額之職缺（按：無法派 員或分發人員</a:t>
            </a:r>
            <a:r>
              <a:rPr lang="zh-TW" altLang="en-US" sz="2800" dirty="0" smtClean="0"/>
              <a:t>）</a:t>
            </a:r>
            <a:endParaRPr lang="en-US" altLang="zh-TW" sz="2800" dirty="0"/>
          </a:p>
          <a:p>
            <a:pPr marL="514350" indent="-514350">
              <a:buFont typeface="+mj-lt"/>
              <a:buAutoNum type="arabicPeriod"/>
            </a:pPr>
            <a:r>
              <a:rPr lang="zh-TW" altLang="en-US" sz="2800" dirty="0" smtClean="0"/>
              <a:t>政務職務</a:t>
            </a:r>
            <a:endParaRPr lang="en-US" altLang="zh-TW" sz="2800" dirty="0"/>
          </a:p>
          <a:p>
            <a:pPr marL="514350" indent="-514350">
              <a:buFont typeface="+mj-lt"/>
              <a:buAutoNum type="arabicPeriod"/>
            </a:pPr>
            <a:r>
              <a:rPr lang="zh-TW" altLang="en-US" sz="2800" dirty="0" smtClean="0"/>
              <a:t>留</a:t>
            </a:r>
            <a:r>
              <a:rPr lang="zh-TW" altLang="en-US" sz="2800" dirty="0"/>
              <a:t>職停薪人員所遺業務（按：適用</a:t>
            </a:r>
            <a:r>
              <a:rPr lang="zh-TW" altLang="en-US" sz="2800" dirty="0" smtClean="0"/>
              <a:t>公務人員留</a:t>
            </a:r>
            <a:r>
              <a:rPr lang="zh-TW" altLang="en-US" sz="2800" dirty="0"/>
              <a:t>職停薪辦法</a:t>
            </a:r>
            <a:r>
              <a:rPr lang="zh-TW" altLang="en-US" sz="2800" dirty="0" smtClean="0"/>
              <a:t>）</a:t>
            </a:r>
            <a:endParaRPr lang="en-US" altLang="zh-TW" sz="2800" dirty="0"/>
          </a:p>
          <a:p>
            <a:pPr marL="514350" indent="-514350">
              <a:buFont typeface="+mj-lt"/>
              <a:buAutoNum type="arabicPeriod"/>
            </a:pPr>
            <a:r>
              <a:rPr lang="zh-TW" altLang="en-US" sz="2800" dirty="0" smtClean="0"/>
              <a:t>僅</a:t>
            </a:r>
            <a:r>
              <a:rPr lang="zh-TW" altLang="en-US" sz="2800" dirty="0"/>
              <a:t>代理兼任職務（例如：助理員代理「兼任組長」</a:t>
            </a:r>
            <a:r>
              <a:rPr lang="zh-TW" altLang="en-US" sz="2800" dirty="0" smtClean="0"/>
              <a:t>）</a:t>
            </a:r>
            <a:endParaRPr lang="en-US" altLang="zh-TW" sz="2800" dirty="0"/>
          </a:p>
          <a:p>
            <a:pPr marL="514350" indent="-514350">
              <a:buFont typeface="+mj-lt"/>
              <a:buAutoNum type="arabicPeriod"/>
            </a:pPr>
            <a:r>
              <a:rPr lang="zh-TW" altLang="en-US" sz="2800" dirty="0" smtClean="0"/>
              <a:t>民選</a:t>
            </a:r>
            <a:r>
              <a:rPr lang="zh-TW" altLang="en-US" sz="2800" dirty="0"/>
              <a:t>首長</a:t>
            </a:r>
            <a:r>
              <a:rPr lang="zh-TW" altLang="en-US" sz="2800" dirty="0" smtClean="0"/>
              <a:t>職務</a:t>
            </a:r>
            <a:endParaRPr lang="en-US" altLang="zh-TW" sz="2800" dirty="0"/>
          </a:p>
          <a:p>
            <a:pPr marL="514350" indent="-514350">
              <a:buFont typeface="+mj-lt"/>
              <a:buAutoNum type="arabicPeriod"/>
            </a:pPr>
            <a:r>
              <a:rPr lang="zh-TW" altLang="en-US" sz="2800" dirty="0" smtClean="0"/>
              <a:t>教育</a:t>
            </a:r>
            <a:r>
              <a:rPr lang="zh-TW" altLang="en-US" sz="2800" dirty="0"/>
              <a:t>人員</a:t>
            </a:r>
            <a:r>
              <a:rPr lang="zh-TW" altLang="en-US" sz="2800" dirty="0" smtClean="0"/>
              <a:t>職務</a:t>
            </a:r>
            <a:endParaRPr lang="en-US" altLang="zh-TW" sz="2800" dirty="0"/>
          </a:p>
          <a:p>
            <a:pPr marL="514350" indent="-514350">
              <a:buFont typeface="+mj-lt"/>
              <a:buAutoNum type="arabicPeriod"/>
            </a:pPr>
            <a:r>
              <a:rPr lang="zh-TW" altLang="en-US" sz="2800" dirty="0" smtClean="0"/>
              <a:t>公務人員</a:t>
            </a:r>
            <a:r>
              <a:rPr lang="zh-TW" altLang="en-US" sz="2800" dirty="0"/>
              <a:t>考試錄取分配各機關占缺</a:t>
            </a:r>
            <a:r>
              <a:rPr lang="zh-TW" altLang="en-US" sz="2800" dirty="0" smtClean="0"/>
              <a:t>實務訓練</a:t>
            </a:r>
            <a:r>
              <a:rPr lang="zh-TW" altLang="en-US" sz="2800" dirty="0"/>
              <a:t>期間</a:t>
            </a:r>
            <a:r>
              <a:rPr lang="zh-TW" altLang="en-US" sz="2800" dirty="0" smtClean="0"/>
              <a:t>者</a:t>
            </a:r>
            <a:endParaRPr lang="en-US" altLang="zh-TW" sz="2800" dirty="0" smtClean="0"/>
          </a:p>
          <a:p>
            <a:endParaRPr lang="en-US" altLang="zh-TW" sz="2800" dirty="0" smtClean="0"/>
          </a:p>
          <a:p>
            <a:r>
              <a:rPr lang="zh-TW" altLang="en-US" sz="2800" dirty="0"/>
              <a:t>以上</a:t>
            </a:r>
            <a:r>
              <a:rPr lang="zh-TW" altLang="en-US" sz="2800" dirty="0" smtClean="0"/>
              <a:t>毋庸</a:t>
            </a:r>
            <a:r>
              <a:rPr lang="zh-TW" altLang="en-US" sz="2800" dirty="0"/>
              <a:t>列入職務代理</a:t>
            </a:r>
            <a:r>
              <a:rPr lang="zh-TW" altLang="en-US" sz="2800" dirty="0" smtClean="0"/>
              <a:t>名冊</a:t>
            </a:r>
            <a:endParaRPr lang="zh-TW" altLang="en-US" sz="2800" dirty="0"/>
          </a:p>
        </p:txBody>
      </p:sp>
      <p:sp>
        <p:nvSpPr>
          <p:cNvPr id="5" name="書卷 (水平) 4"/>
          <p:cNvSpPr/>
          <p:nvPr/>
        </p:nvSpPr>
        <p:spPr>
          <a:xfrm>
            <a:off x="3034145" y="568035"/>
            <a:ext cx="6192982" cy="1033272"/>
          </a:xfrm>
          <a:prstGeom prst="horizontalScroll">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latin typeface="Noto Sans HK Black" panose="020B0200000000000000" pitchFamily="34" charset="-120"/>
                <a:ea typeface="Noto Sans HK Black" panose="020B0200000000000000" pitchFamily="34" charset="-120"/>
              </a:rPr>
              <a:t>非屬職代注意事項適用範圍</a:t>
            </a:r>
          </a:p>
        </p:txBody>
      </p:sp>
    </p:spTree>
    <p:extLst>
      <p:ext uri="{BB962C8B-B14F-4D97-AF65-F5344CB8AC3E}">
        <p14:creationId xmlns:p14="http://schemas.microsoft.com/office/powerpoint/2010/main" val="158236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46144" y="0"/>
            <a:ext cx="11425157" cy="6658233"/>
          </a:xfrm>
          <a:prstGeom prst="rect">
            <a:avLst/>
          </a:prstGeom>
          <a:solidFill>
            <a:schemeClr val="bg1">
              <a:lumMod val="95000"/>
            </a:schemeClr>
          </a:solidFill>
        </p:spPr>
        <p:txBody>
          <a:bodyPr wrap="square" rtlCol="0">
            <a:spAutoFit/>
          </a:bodyPr>
          <a:lstStyle/>
          <a:p>
            <a:pPr>
              <a:lnSpc>
                <a:spcPts val="3200"/>
              </a:lnSpc>
            </a:pPr>
            <a:endParaRPr lang="en-US" altLang="zh-TW" sz="2400" dirty="0" smtClean="0"/>
          </a:p>
          <a:p>
            <a:pPr>
              <a:lnSpc>
                <a:spcPts val="3200"/>
              </a:lnSpc>
            </a:pPr>
            <a:r>
              <a:rPr lang="en-US" altLang="zh-TW" sz="2400" b="1" dirty="0" smtClean="0"/>
              <a:t>(</a:t>
            </a:r>
            <a:r>
              <a:rPr lang="zh-TW" altLang="en-US" sz="2400" b="1" dirty="0" smtClean="0"/>
              <a:t>第二項</a:t>
            </a:r>
            <a:r>
              <a:rPr lang="en-US" altLang="zh-TW" sz="2400" b="1" dirty="0" smtClean="0"/>
              <a:t>)</a:t>
            </a:r>
            <a:r>
              <a:rPr lang="zh-TW" altLang="en-US" sz="2400" dirty="0"/>
              <a:t>前項第一款出缺職務之代理期間，以</a:t>
            </a:r>
            <a:r>
              <a:rPr lang="zh-TW" altLang="en-US" sz="2400" b="1" dirty="0">
                <a:solidFill>
                  <a:srgbClr val="FF0000"/>
                </a:solidFill>
              </a:rPr>
              <a:t>一年</a:t>
            </a:r>
            <a:r>
              <a:rPr lang="zh-TW" altLang="en-US" sz="2400" dirty="0"/>
              <a:t>為限。但有下列特殊情形</a:t>
            </a:r>
            <a:r>
              <a:rPr lang="zh-TW" altLang="en-US" sz="2400" dirty="0" smtClean="0"/>
              <a:t>之一</a:t>
            </a:r>
            <a:r>
              <a:rPr lang="zh-TW" altLang="en-US" sz="2400" dirty="0"/>
              <a:t>者，得</a:t>
            </a:r>
            <a:r>
              <a:rPr lang="zh-TW" altLang="en-US" sz="2400" b="1" dirty="0">
                <a:solidFill>
                  <a:srgbClr val="FF0000"/>
                </a:solidFill>
              </a:rPr>
              <a:t>延長</a:t>
            </a:r>
            <a:r>
              <a:rPr lang="zh-TW" altLang="en-US" sz="2400" dirty="0"/>
              <a:t>代理一次，並以</a:t>
            </a:r>
            <a:r>
              <a:rPr lang="zh-TW" altLang="en-US" sz="2400" b="1" dirty="0">
                <a:solidFill>
                  <a:srgbClr val="FF0000"/>
                </a:solidFill>
              </a:rPr>
              <a:t>一年</a:t>
            </a:r>
            <a:r>
              <a:rPr lang="zh-TW" altLang="en-US" sz="2400" dirty="0"/>
              <a:t>為限</a:t>
            </a:r>
            <a:r>
              <a:rPr lang="zh-TW" altLang="en-US" sz="2400" dirty="0" smtClean="0"/>
              <a:t>：</a:t>
            </a:r>
            <a:endParaRPr lang="en-US" altLang="zh-TW" sz="2400" dirty="0" smtClean="0"/>
          </a:p>
          <a:p>
            <a:pPr>
              <a:lnSpc>
                <a:spcPts val="3200"/>
              </a:lnSpc>
            </a:pPr>
            <a:r>
              <a:rPr lang="zh-TW" altLang="en-US" sz="2400" dirty="0"/>
              <a:t>（</a:t>
            </a:r>
            <a:r>
              <a:rPr lang="zh-TW" altLang="en-US" sz="2400" dirty="0" smtClean="0"/>
              <a:t>一</a:t>
            </a:r>
            <a:r>
              <a:rPr lang="zh-TW" altLang="en-US" sz="2400" dirty="0"/>
              <a:t>）</a:t>
            </a:r>
            <a:r>
              <a:rPr lang="zh-TW" altLang="en-US" sz="2400" b="1" u="heavy" dirty="0">
                <a:solidFill>
                  <a:srgbClr val="0000FF"/>
                </a:solidFill>
              </a:rPr>
              <a:t>現職人員代理</a:t>
            </a:r>
            <a:r>
              <a:rPr lang="zh-TW" altLang="en-US" sz="2400" dirty="0" smtClean="0"/>
              <a:t>：</a:t>
            </a:r>
            <a:endParaRPr lang="en-US" altLang="zh-TW" sz="2400" dirty="0" smtClean="0"/>
          </a:p>
          <a:p>
            <a:pPr marL="342900" indent="-342900">
              <a:lnSpc>
                <a:spcPts val="3200"/>
              </a:lnSpc>
              <a:buFont typeface="+mj-lt"/>
              <a:buAutoNum type="arabicPeriod"/>
            </a:pPr>
            <a:r>
              <a:rPr lang="zh-TW" altLang="en-US" sz="2400" dirty="0" smtClean="0"/>
              <a:t>配合</a:t>
            </a:r>
            <a:r>
              <a:rPr lang="zh-TW" altLang="en-US" sz="2400" dirty="0"/>
              <a:t>機關精簡、整併、改隸、改制、裁撤或與出缺職務有關之</a:t>
            </a:r>
            <a:r>
              <a:rPr lang="zh-TW" altLang="en-US" sz="2400" dirty="0" smtClean="0"/>
              <a:t>修編</a:t>
            </a:r>
            <a:r>
              <a:rPr lang="zh-TW" altLang="en-US" sz="2400" dirty="0"/>
              <a:t>，經權責主管機關核定並確定生效日期</a:t>
            </a:r>
            <a:r>
              <a:rPr lang="zh-TW" altLang="en-US" sz="2400" dirty="0" smtClean="0"/>
              <a:t>。</a:t>
            </a:r>
            <a:endParaRPr lang="en-US" altLang="zh-TW" sz="2400" dirty="0" smtClean="0"/>
          </a:p>
          <a:p>
            <a:pPr marL="342900" indent="-342900">
              <a:lnSpc>
                <a:spcPts val="3200"/>
              </a:lnSpc>
              <a:buFont typeface="+mj-lt"/>
              <a:buAutoNum type="arabicPeriod"/>
            </a:pPr>
            <a:r>
              <a:rPr lang="zh-TW" altLang="en-US" sz="2400" dirty="0" smtClean="0"/>
              <a:t>機關</a:t>
            </a:r>
            <a:r>
              <a:rPr lang="zh-TW" altLang="en-US" sz="2400" dirty="0"/>
              <a:t>基於精簡用人需要或特殊需要，機關首長、副首長、一級</a:t>
            </a:r>
            <a:r>
              <a:rPr lang="zh-TW" altLang="en-US" sz="2400" dirty="0" smtClean="0"/>
              <a:t>單位</a:t>
            </a:r>
            <a:r>
              <a:rPr lang="zh-TW" altLang="en-US" sz="2400" dirty="0"/>
              <a:t>主管及副主管職務出缺，由同職務列等或較高職務列等人員</a:t>
            </a:r>
            <a:r>
              <a:rPr lang="zh-TW" altLang="en-US" sz="2400" dirty="0" smtClean="0"/>
              <a:t>代理。</a:t>
            </a:r>
            <a:endParaRPr lang="en-US" altLang="zh-TW" sz="2400" dirty="0" smtClean="0"/>
          </a:p>
          <a:p>
            <a:pPr marL="342900" indent="-342900">
              <a:lnSpc>
                <a:spcPts val="3200"/>
              </a:lnSpc>
              <a:buFont typeface="+mj-lt"/>
              <a:buAutoNum type="arabicPeriod"/>
            </a:pPr>
            <a:r>
              <a:rPr lang="zh-TW" altLang="en-US" sz="2400" b="1" dirty="0" smtClean="0">
                <a:solidFill>
                  <a:srgbClr val="0000FF"/>
                </a:solidFill>
              </a:rPr>
              <a:t>邊遠地區</a:t>
            </a:r>
            <a:r>
              <a:rPr lang="zh-TW" altLang="en-US" sz="2400" b="1" dirty="0">
                <a:solidFill>
                  <a:srgbClr val="0000FF"/>
                </a:solidFill>
              </a:rPr>
              <a:t>難以羅致人員</a:t>
            </a:r>
            <a:r>
              <a:rPr lang="zh-TW" altLang="en-US" sz="2400" dirty="0" smtClean="0"/>
              <a:t>。</a:t>
            </a:r>
            <a:endParaRPr lang="en-US" altLang="zh-TW" sz="2400" dirty="0" smtClean="0"/>
          </a:p>
          <a:p>
            <a:pPr marL="342900" indent="-342900">
              <a:lnSpc>
                <a:spcPts val="3200"/>
              </a:lnSpc>
              <a:buFont typeface="+mj-lt"/>
              <a:buAutoNum type="arabicPeriod"/>
            </a:pPr>
            <a:r>
              <a:rPr lang="zh-TW" altLang="en-US" sz="2400" dirty="0" smtClean="0"/>
              <a:t>駐</a:t>
            </a:r>
            <a:r>
              <a:rPr lang="zh-TW" altLang="en-US" sz="2400" dirty="0"/>
              <a:t>外館處之首長職務出缺，因業務需要延長代理</a:t>
            </a:r>
            <a:r>
              <a:rPr lang="zh-TW" altLang="en-US" sz="2400" dirty="0" smtClean="0"/>
              <a:t>。</a:t>
            </a:r>
            <a:endParaRPr lang="en-US" altLang="zh-TW" sz="2400" dirty="0" smtClean="0"/>
          </a:p>
          <a:p>
            <a:pPr>
              <a:lnSpc>
                <a:spcPts val="3200"/>
              </a:lnSpc>
            </a:pPr>
            <a:endParaRPr lang="zh-TW" altLang="en-US" sz="2400" dirty="0" smtClean="0"/>
          </a:p>
          <a:p>
            <a:pPr>
              <a:lnSpc>
                <a:spcPts val="3200"/>
              </a:lnSpc>
            </a:pPr>
            <a:r>
              <a:rPr lang="zh-TW" altLang="en-US" sz="2400" dirty="0" smtClean="0"/>
              <a:t>（二）現職人員代理或</a:t>
            </a:r>
            <a:r>
              <a:rPr lang="zh-TW" altLang="en-US" sz="2400" b="1" u="heavy" dirty="0" smtClean="0">
                <a:solidFill>
                  <a:srgbClr val="FF0000"/>
                </a:solidFill>
              </a:rPr>
              <a:t>約聘僱人員</a:t>
            </a:r>
            <a:r>
              <a:rPr lang="zh-TW" altLang="en-US" sz="2400" dirty="0" smtClean="0"/>
              <a:t>辦理：</a:t>
            </a:r>
            <a:endParaRPr lang="en-US" altLang="zh-TW" sz="2400" dirty="0" smtClean="0"/>
          </a:p>
          <a:p>
            <a:pPr marL="342900" indent="-342900">
              <a:lnSpc>
                <a:spcPts val="3200"/>
              </a:lnSpc>
              <a:buFont typeface="+mj-lt"/>
              <a:buAutoNum type="arabicPeriod"/>
            </a:pPr>
            <a:r>
              <a:rPr lang="zh-TW" altLang="en-US" sz="2400" dirty="0" smtClean="0"/>
              <a:t>經提列公務人員相關</a:t>
            </a:r>
            <a:r>
              <a:rPr lang="zh-TW" altLang="en-US" sz="2400" b="1" dirty="0" smtClean="0">
                <a:solidFill>
                  <a:srgbClr val="FF0000"/>
                </a:solidFill>
              </a:rPr>
              <a:t>考試</a:t>
            </a:r>
            <a:r>
              <a:rPr lang="zh-TW" altLang="en-US" sz="2400" dirty="0" smtClean="0"/>
              <a:t>任用計畫之職缺，因錄取不足額、錄取人員未報到、錄取人員保留受訓資格或廢止受訓資格，且無正額、增額錄取人員或補訓人員可資分發，並列入其他公務人員相關考試任用計畫</a:t>
            </a:r>
            <a:endParaRPr lang="en-US" altLang="zh-TW" sz="2400" dirty="0" smtClean="0"/>
          </a:p>
          <a:p>
            <a:pPr marL="342900" indent="-342900">
              <a:lnSpc>
                <a:spcPts val="3200"/>
              </a:lnSpc>
              <a:buFont typeface="+mj-lt"/>
              <a:buAutoNum type="arabicPeriod"/>
            </a:pPr>
            <a:r>
              <a:rPr lang="zh-TW" altLang="en-US" sz="2400" dirty="0" smtClean="0"/>
              <a:t> </a:t>
            </a:r>
            <a:r>
              <a:rPr lang="en-US" altLang="zh-TW" sz="2400" dirty="0" smtClean="0"/>
              <a:t>……</a:t>
            </a:r>
          </a:p>
        </p:txBody>
      </p:sp>
    </p:spTree>
    <p:extLst>
      <p:ext uri="{BB962C8B-B14F-4D97-AF65-F5344CB8AC3E}">
        <p14:creationId xmlns:p14="http://schemas.microsoft.com/office/powerpoint/2010/main" val="357548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960268" y="707355"/>
            <a:ext cx="9615681" cy="1028563"/>
          </a:xfrm>
        </p:spPr>
        <p:txBody>
          <a:bodyPr>
            <a:normAutofit fontScale="92500" lnSpcReduction="20000"/>
          </a:bodyPr>
          <a:lstStyle/>
          <a:p>
            <a:pPr marL="0" indent="0">
              <a:buNone/>
            </a:pPr>
            <a:r>
              <a:rPr lang="en-US" altLang="zh-TW" sz="3000" b="1" dirty="0"/>
              <a:t>(</a:t>
            </a:r>
            <a:r>
              <a:rPr lang="zh-TW" altLang="en-US" sz="3000" b="1" dirty="0"/>
              <a:t>第三項</a:t>
            </a:r>
            <a:r>
              <a:rPr lang="en-US" altLang="zh-TW" sz="3000" b="1" dirty="0"/>
              <a:t>)</a:t>
            </a:r>
            <a:r>
              <a:rPr lang="zh-TW" altLang="en-US" sz="3000" dirty="0"/>
              <a:t>前項但書第一款第一目、第三目及第二款第一目、第二目之延長代理，應報經</a:t>
            </a:r>
            <a:r>
              <a:rPr lang="zh-TW" altLang="en-US" sz="3000" b="1" dirty="0">
                <a:solidFill>
                  <a:srgbClr val="008000"/>
                </a:solidFill>
              </a:rPr>
              <a:t>分發機關同意</a:t>
            </a:r>
            <a:r>
              <a:rPr lang="zh-TW" altLang="en-US" sz="3000" dirty="0"/>
              <a:t>。</a:t>
            </a:r>
          </a:p>
          <a:p>
            <a:pPr marL="0" indent="0">
              <a:buNone/>
            </a:pPr>
            <a:endParaRPr lang="en-US" altLang="zh-TW" dirty="0" smtClean="0"/>
          </a:p>
          <a:p>
            <a:pPr marL="0" indent="0">
              <a:buNone/>
            </a:pPr>
            <a:endParaRPr lang="zh-TW" altLang="en-US" i="1" dirty="0"/>
          </a:p>
        </p:txBody>
      </p:sp>
      <p:graphicFrame>
        <p:nvGraphicFramePr>
          <p:cNvPr id="5" name="資料庫圖表 4"/>
          <p:cNvGraphicFramePr/>
          <p:nvPr>
            <p:extLst>
              <p:ext uri="{D42A27DB-BD31-4B8C-83A1-F6EECF244321}">
                <p14:modId xmlns:p14="http://schemas.microsoft.com/office/powerpoint/2010/main" val="3398867261"/>
              </p:ext>
            </p:extLst>
          </p:nvPr>
        </p:nvGraphicFramePr>
        <p:xfrm>
          <a:off x="3768435" y="1454727"/>
          <a:ext cx="6386947" cy="2526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4101257" y="3341240"/>
            <a:ext cx="6474692" cy="1569660"/>
          </a:xfrm>
          <a:prstGeom prst="rect">
            <a:avLst/>
          </a:prstGeom>
          <a:noFill/>
        </p:spPr>
        <p:txBody>
          <a:bodyPr wrap="square" rtlCol="0">
            <a:spAutoFit/>
          </a:bodyPr>
          <a:lstStyle/>
          <a:p>
            <a:pPr lvl="0"/>
            <a:r>
              <a:rPr lang="en-US" altLang="zh-TW" sz="2400" b="1" dirty="0" smtClean="0">
                <a:solidFill>
                  <a:schemeClr val="accent4">
                    <a:lumMod val="75000"/>
                  </a:schemeClr>
                </a:solidFill>
              </a:rPr>
              <a:t>1.</a:t>
            </a:r>
            <a:r>
              <a:rPr lang="zh-TW" altLang="en-US" sz="2400" b="1" dirty="0" smtClean="0">
                <a:solidFill>
                  <a:schemeClr val="accent4">
                    <a:lumMod val="75000"/>
                  </a:schemeClr>
                </a:solidFill>
              </a:rPr>
              <a:t>機關</a:t>
            </a:r>
            <a:r>
              <a:rPr lang="zh-TW" altLang="en-US" sz="2400" b="1" dirty="0">
                <a:solidFill>
                  <a:schemeClr val="accent4">
                    <a:lumMod val="75000"/>
                  </a:schemeClr>
                </a:solidFill>
              </a:rPr>
              <a:t>編制表</a:t>
            </a:r>
          </a:p>
          <a:p>
            <a:pPr lvl="0"/>
            <a:r>
              <a:rPr lang="en-US" altLang="zh-TW" sz="2400" b="1" dirty="0" smtClean="0">
                <a:solidFill>
                  <a:schemeClr val="accent4">
                    <a:lumMod val="75000"/>
                  </a:schemeClr>
                </a:solidFill>
              </a:rPr>
              <a:t>2.</a:t>
            </a:r>
            <a:r>
              <a:rPr lang="zh-TW" altLang="en-US" sz="2400" b="1" dirty="0" smtClean="0">
                <a:solidFill>
                  <a:schemeClr val="accent4">
                    <a:lumMod val="75000"/>
                  </a:schemeClr>
                </a:solidFill>
              </a:rPr>
              <a:t>機關</a:t>
            </a:r>
            <a:r>
              <a:rPr lang="zh-TW" altLang="en-US" sz="2400" b="1" dirty="0">
                <a:solidFill>
                  <a:schemeClr val="accent4">
                    <a:lumMod val="75000"/>
                  </a:schemeClr>
                </a:solidFill>
              </a:rPr>
              <a:t>名籍冊</a:t>
            </a:r>
          </a:p>
          <a:p>
            <a:pPr lvl="0"/>
            <a:r>
              <a:rPr lang="en-US" altLang="zh-TW" sz="2400" b="1" dirty="0" smtClean="0">
                <a:solidFill>
                  <a:schemeClr val="accent4">
                    <a:lumMod val="75000"/>
                  </a:schemeClr>
                </a:solidFill>
              </a:rPr>
              <a:t>3.</a:t>
            </a:r>
            <a:r>
              <a:rPr lang="zh-TW" altLang="en-US" sz="2400" b="1" dirty="0" smtClean="0">
                <a:solidFill>
                  <a:schemeClr val="accent4">
                    <a:lumMod val="75000"/>
                  </a:schemeClr>
                </a:solidFill>
              </a:rPr>
              <a:t>機關</a:t>
            </a:r>
            <a:r>
              <a:rPr lang="zh-TW" altLang="en-US" sz="2400" b="1" dirty="0">
                <a:solidFill>
                  <a:schemeClr val="accent4">
                    <a:lumMod val="75000"/>
                  </a:schemeClr>
                </a:solidFill>
              </a:rPr>
              <a:t>同意代理函</a:t>
            </a:r>
          </a:p>
          <a:p>
            <a:pPr lvl="0"/>
            <a:r>
              <a:rPr lang="en-US" altLang="zh-TW" sz="2400" b="1" dirty="0" smtClean="0">
                <a:solidFill>
                  <a:schemeClr val="accent4">
                    <a:lumMod val="75000"/>
                  </a:schemeClr>
                </a:solidFill>
              </a:rPr>
              <a:t>4.</a:t>
            </a:r>
            <a:r>
              <a:rPr lang="zh-TW" altLang="en-US" sz="2400" b="1" dirty="0" smtClean="0">
                <a:solidFill>
                  <a:schemeClr val="accent4">
                    <a:lumMod val="75000"/>
                  </a:schemeClr>
                </a:solidFill>
              </a:rPr>
              <a:t>代理人</a:t>
            </a:r>
            <a:r>
              <a:rPr lang="zh-TW" altLang="en-US" sz="2400" b="1" dirty="0">
                <a:solidFill>
                  <a:schemeClr val="accent4">
                    <a:lumMod val="75000"/>
                  </a:schemeClr>
                </a:solidFill>
              </a:rPr>
              <a:t>最新銓審資料</a:t>
            </a:r>
            <a:r>
              <a:rPr lang="en-US" altLang="zh-TW" sz="2400" b="1" dirty="0">
                <a:solidFill>
                  <a:schemeClr val="accent4">
                    <a:lumMod val="75000"/>
                  </a:schemeClr>
                </a:solidFill>
              </a:rPr>
              <a:t>(</a:t>
            </a:r>
            <a:r>
              <a:rPr lang="zh-TW" altLang="en-US" sz="2400" b="1" dirty="0">
                <a:solidFill>
                  <a:schemeClr val="accent4">
                    <a:lumMod val="75000"/>
                  </a:schemeClr>
                </a:solidFill>
              </a:rPr>
              <a:t>異動或考績</a:t>
            </a:r>
            <a:r>
              <a:rPr lang="en-US" altLang="zh-TW" sz="2400" b="1" dirty="0" smtClean="0">
                <a:solidFill>
                  <a:schemeClr val="accent4">
                    <a:lumMod val="75000"/>
                  </a:schemeClr>
                </a:solidFill>
              </a:rPr>
              <a:t>)</a:t>
            </a:r>
            <a:endParaRPr lang="zh-TW" altLang="en-US" sz="2400" b="1" dirty="0">
              <a:solidFill>
                <a:schemeClr val="accent4">
                  <a:lumMod val="75000"/>
                </a:schemeClr>
              </a:solidFill>
            </a:endParaRPr>
          </a:p>
        </p:txBody>
      </p:sp>
      <p:sp>
        <p:nvSpPr>
          <p:cNvPr id="7" name="圓角矩形 6"/>
          <p:cNvSpPr/>
          <p:nvPr/>
        </p:nvSpPr>
        <p:spPr>
          <a:xfrm>
            <a:off x="263236" y="2092036"/>
            <a:ext cx="3325092" cy="12492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800" dirty="0" smtClean="0"/>
              <a:t>現職人員</a:t>
            </a:r>
            <a:endParaRPr lang="en-US" altLang="zh-TW" sz="2800" dirty="0" smtClean="0"/>
          </a:p>
          <a:p>
            <a:pPr algn="ctr"/>
            <a:r>
              <a:rPr lang="zh-TW" altLang="en-US" sz="2800" dirty="0" smtClean="0"/>
              <a:t>延長</a:t>
            </a:r>
            <a:r>
              <a:rPr lang="zh-TW" altLang="en-US" sz="2800" dirty="0"/>
              <a:t>代理核准程序</a:t>
            </a:r>
          </a:p>
        </p:txBody>
      </p:sp>
      <p:sp>
        <p:nvSpPr>
          <p:cNvPr id="8" name="圓角矩形 7"/>
          <p:cNvSpPr/>
          <p:nvPr/>
        </p:nvSpPr>
        <p:spPr>
          <a:xfrm>
            <a:off x="263236" y="4910900"/>
            <a:ext cx="3463637" cy="12155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800" dirty="0" smtClean="0"/>
              <a:t>考試缺職代</a:t>
            </a:r>
            <a:endParaRPr lang="en-US" altLang="zh-TW" sz="2800" dirty="0" smtClean="0"/>
          </a:p>
          <a:p>
            <a:pPr algn="ctr"/>
            <a:r>
              <a:rPr lang="zh-TW" altLang="en-US" sz="2800" dirty="0" smtClean="0"/>
              <a:t>延長</a:t>
            </a:r>
            <a:r>
              <a:rPr lang="zh-TW" altLang="en-US" sz="2800" dirty="0"/>
              <a:t>代理核准程序</a:t>
            </a:r>
          </a:p>
        </p:txBody>
      </p:sp>
      <p:sp>
        <p:nvSpPr>
          <p:cNvPr id="9" name="文字方塊 8"/>
          <p:cNvSpPr txBox="1"/>
          <p:nvPr/>
        </p:nvSpPr>
        <p:spPr>
          <a:xfrm>
            <a:off x="3865418" y="5131227"/>
            <a:ext cx="7666182" cy="1384995"/>
          </a:xfrm>
          <a:prstGeom prst="rect">
            <a:avLst/>
          </a:prstGeom>
          <a:noFill/>
        </p:spPr>
        <p:txBody>
          <a:bodyPr wrap="square" rtlCol="0">
            <a:spAutoFit/>
          </a:bodyPr>
          <a:lstStyle/>
          <a:p>
            <a:r>
              <a:rPr lang="zh-TW" altLang="en-US" sz="2800" dirty="0" smtClean="0"/>
              <a:t>該職缺未分配人員、分配人員未報到等，持續列入下次考試任用計畫，得繼續延長代理。</a:t>
            </a:r>
            <a:endParaRPr lang="en-US" altLang="zh-TW" sz="2800" dirty="0" smtClean="0"/>
          </a:p>
          <a:p>
            <a:endParaRPr lang="zh-TW" altLang="en-US" sz="2800" dirty="0"/>
          </a:p>
        </p:txBody>
      </p:sp>
    </p:spTree>
    <p:extLst>
      <p:ext uri="{BB962C8B-B14F-4D97-AF65-F5344CB8AC3E}">
        <p14:creationId xmlns:p14="http://schemas.microsoft.com/office/powerpoint/2010/main" val="214764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菱形 5"/>
          <p:cNvSpPr/>
          <p:nvPr/>
        </p:nvSpPr>
        <p:spPr>
          <a:xfrm>
            <a:off x="491836" y="4890066"/>
            <a:ext cx="651164" cy="665018"/>
          </a:xfrm>
          <a:prstGeom prst="diamond">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974432" y="5006216"/>
            <a:ext cx="10238700" cy="1097736"/>
          </a:xfrm>
          <a:prstGeom prst="rect">
            <a:avLst/>
          </a:prstGeom>
          <a:noFill/>
          <a:ln w="28575">
            <a:solidFill>
              <a:srgbClr val="FF9966"/>
            </a:solidFill>
            <a:prstDash val="dash"/>
          </a:ln>
        </p:spPr>
        <p:txBody>
          <a:bodyPr wrap="none" rtlCol="0">
            <a:spAutoFit/>
          </a:bodyPr>
          <a:lstStyle/>
          <a:p>
            <a:pPr>
              <a:lnSpc>
                <a:spcPts val="4000"/>
              </a:lnSpc>
            </a:pPr>
            <a:r>
              <a:rPr lang="zh-TW" altLang="en-US" sz="2800" dirty="0" smtClean="0"/>
              <a:t>「得」依序代理→非「應」依序代理</a:t>
            </a:r>
            <a:endParaRPr lang="en-US" altLang="zh-TW" sz="2800" dirty="0" smtClean="0"/>
          </a:p>
          <a:p>
            <a:pPr>
              <a:lnSpc>
                <a:spcPts val="4000"/>
              </a:lnSpc>
            </a:pPr>
            <a:r>
              <a:rPr lang="zh-TW" altLang="en-US" sz="2800" dirty="0"/>
              <a:t>以上人員皆得考量代理、得不</a:t>
            </a:r>
            <a:r>
              <a:rPr lang="zh-TW" altLang="en-US" sz="2800" dirty="0" smtClean="0"/>
              <a:t>依序；惟用人機關應有合理理由。</a:t>
            </a:r>
            <a:endParaRPr lang="zh-TW" altLang="en-US" sz="2800" dirty="0"/>
          </a:p>
        </p:txBody>
      </p:sp>
      <p:sp>
        <p:nvSpPr>
          <p:cNvPr id="4" name="矩形 3"/>
          <p:cNvSpPr/>
          <p:nvPr/>
        </p:nvSpPr>
        <p:spPr>
          <a:xfrm>
            <a:off x="817418" y="900167"/>
            <a:ext cx="11125199" cy="3575979"/>
          </a:xfrm>
          <a:prstGeom prst="rect">
            <a:avLst/>
          </a:prstGeom>
        </p:spPr>
        <p:txBody>
          <a:bodyPr wrap="square">
            <a:spAutoFit/>
          </a:bodyPr>
          <a:lstStyle/>
          <a:p>
            <a:pPr>
              <a:lnSpc>
                <a:spcPts val="3900"/>
              </a:lnSpc>
            </a:pPr>
            <a:r>
              <a:rPr lang="zh-TW" altLang="en-US" sz="2800" dirty="0"/>
              <a:t>第三點</a:t>
            </a:r>
            <a:endParaRPr lang="en-US" altLang="zh-TW" sz="2800" dirty="0"/>
          </a:p>
          <a:p>
            <a:pPr>
              <a:lnSpc>
                <a:spcPts val="3900"/>
              </a:lnSpc>
            </a:pPr>
            <a:r>
              <a:rPr lang="zh-TW" altLang="en-US" sz="3200" b="1" dirty="0"/>
              <a:t>出缺</a:t>
            </a:r>
            <a:r>
              <a:rPr lang="zh-TW" altLang="en-US" sz="2800" dirty="0"/>
              <a:t>職務由現職人員代理：</a:t>
            </a:r>
            <a:endParaRPr lang="en-US" altLang="zh-TW" sz="2800" dirty="0"/>
          </a:p>
          <a:p>
            <a:pPr>
              <a:lnSpc>
                <a:spcPts val="3900"/>
              </a:lnSpc>
            </a:pPr>
            <a:r>
              <a:rPr lang="zh-TW" altLang="en-US" sz="2800" dirty="0"/>
              <a:t>機關首長、副首長（或單位主管、副主管）職務出缺，尚未派員遞補時，</a:t>
            </a:r>
            <a:r>
              <a:rPr lang="zh-TW" altLang="en-US" sz="3200" dirty="0" smtClean="0">
                <a:solidFill>
                  <a:srgbClr val="FF0000"/>
                </a:solidFill>
              </a:rPr>
              <a:t>得</a:t>
            </a:r>
            <a:r>
              <a:rPr lang="zh-TW" altLang="en-US" sz="2800" dirty="0" smtClean="0">
                <a:solidFill>
                  <a:srgbClr val="0000FF"/>
                </a:solidFill>
              </a:rPr>
              <a:t>依序</a:t>
            </a:r>
            <a:r>
              <a:rPr lang="zh-TW" altLang="en-US" sz="2800" dirty="0"/>
              <a:t>由</a:t>
            </a:r>
            <a:r>
              <a:rPr lang="zh-TW" altLang="en-US" sz="2800" dirty="0">
                <a:solidFill>
                  <a:schemeClr val="accent6">
                    <a:lumMod val="75000"/>
                  </a:schemeClr>
                </a:solidFill>
              </a:rPr>
              <a:t>本機關（或單位）</a:t>
            </a:r>
            <a:r>
              <a:rPr lang="zh-TW" altLang="en-US" sz="2800" dirty="0">
                <a:solidFill>
                  <a:srgbClr val="008000"/>
                </a:solidFill>
              </a:rPr>
              <a:t>法定代理人、同官等同層級、同官等次一層級、次一官等最高職等</a:t>
            </a:r>
            <a:r>
              <a:rPr lang="zh-TW" altLang="en-US" sz="2800" dirty="0"/>
              <a:t>人員代理；</a:t>
            </a:r>
            <a:endParaRPr lang="en-US" altLang="zh-TW" sz="2800" dirty="0"/>
          </a:p>
          <a:p>
            <a:pPr>
              <a:lnSpc>
                <a:spcPts val="3900"/>
              </a:lnSpc>
            </a:pPr>
            <a:r>
              <a:rPr lang="zh-TW" altLang="en-US" sz="2800" dirty="0"/>
              <a:t>如由其他機關（或本機關其他單位）人員代理，須具有被代理職務所列</a:t>
            </a:r>
            <a:r>
              <a:rPr lang="zh-TW" altLang="en-US" sz="2800" dirty="0">
                <a:solidFill>
                  <a:srgbClr val="FF0000"/>
                </a:solidFill>
              </a:rPr>
              <a:t>職等</a:t>
            </a:r>
            <a:r>
              <a:rPr lang="zh-TW" altLang="en-US" sz="2800" dirty="0"/>
              <a:t>之任用資格或得權理之資格。</a:t>
            </a:r>
          </a:p>
        </p:txBody>
      </p:sp>
    </p:spTree>
    <p:extLst>
      <p:ext uri="{BB962C8B-B14F-4D97-AF65-F5344CB8AC3E}">
        <p14:creationId xmlns:p14="http://schemas.microsoft.com/office/powerpoint/2010/main" val="1304761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菱形 11"/>
          <p:cNvSpPr/>
          <p:nvPr/>
        </p:nvSpPr>
        <p:spPr>
          <a:xfrm>
            <a:off x="663163" y="1166571"/>
            <a:ext cx="651164" cy="665018"/>
          </a:xfrm>
          <a:prstGeom prst="diamond">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988745" y="1499080"/>
            <a:ext cx="10011764" cy="1888337"/>
          </a:xfrm>
          <a:prstGeom prst="rect">
            <a:avLst/>
          </a:prstGeom>
          <a:noFill/>
          <a:ln w="28575">
            <a:solidFill>
              <a:srgbClr val="FF9966"/>
            </a:solidFill>
            <a:prstDash val="dash"/>
          </a:ln>
        </p:spPr>
        <p:txBody>
          <a:bodyPr wrap="square" rtlCol="0">
            <a:spAutoFit/>
          </a:bodyPr>
          <a:lstStyle/>
          <a:p>
            <a:pPr>
              <a:lnSpc>
                <a:spcPts val="4700"/>
              </a:lnSpc>
            </a:pPr>
            <a:r>
              <a:rPr lang="zh-TW" altLang="en-US" sz="3600" dirty="0" smtClean="0"/>
              <a:t>其他機關</a:t>
            </a:r>
            <a:r>
              <a:rPr lang="en-US" altLang="zh-TW" sz="3600" dirty="0" smtClean="0"/>
              <a:t>(</a:t>
            </a:r>
            <a:r>
              <a:rPr lang="zh-TW" altLang="en-US" sz="3600" dirty="0" smtClean="0"/>
              <a:t>單位</a:t>
            </a:r>
            <a:r>
              <a:rPr lang="en-US" altLang="zh-TW" sz="3600" dirty="0" smtClean="0"/>
              <a:t>)</a:t>
            </a:r>
            <a:r>
              <a:rPr lang="zh-TW" altLang="en-US" sz="3600" dirty="0" smtClean="0"/>
              <a:t>現職人員代理，須</a:t>
            </a:r>
            <a:r>
              <a:rPr lang="zh-TW" altLang="en-US" sz="3600" dirty="0"/>
              <a:t>具有被代理職務所列職等之任用</a:t>
            </a:r>
            <a:r>
              <a:rPr lang="zh-TW" altLang="en-US" sz="3600" dirty="0" smtClean="0"/>
              <a:t>資格</a:t>
            </a:r>
            <a:r>
              <a:rPr lang="zh-TW" altLang="en-US" sz="3600" dirty="0"/>
              <a:t>，</a:t>
            </a:r>
            <a:r>
              <a:rPr lang="zh-TW" altLang="en-US" sz="3600" dirty="0" smtClean="0">
                <a:solidFill>
                  <a:srgbClr val="FF0000"/>
                </a:solidFill>
              </a:rPr>
              <a:t>無須</a:t>
            </a:r>
            <a:r>
              <a:rPr lang="zh-TW" altLang="en-US" sz="3600" dirty="0" smtClean="0"/>
              <a:t>具有被代理職務「</a:t>
            </a:r>
            <a:r>
              <a:rPr lang="zh-TW" altLang="en-US" sz="3600" dirty="0" smtClean="0">
                <a:solidFill>
                  <a:srgbClr val="FF0000"/>
                </a:solidFill>
              </a:rPr>
              <a:t>職系</a:t>
            </a:r>
            <a:r>
              <a:rPr lang="zh-TW" altLang="en-US" sz="3600" dirty="0" smtClean="0"/>
              <a:t>」任用資格。</a:t>
            </a:r>
            <a:endParaRPr lang="en-US" altLang="zh-TW" sz="3600" dirty="0" smtClean="0"/>
          </a:p>
        </p:txBody>
      </p:sp>
      <p:sp>
        <p:nvSpPr>
          <p:cNvPr id="10" name="矩形 9"/>
          <p:cNvSpPr/>
          <p:nvPr/>
        </p:nvSpPr>
        <p:spPr>
          <a:xfrm>
            <a:off x="1454725" y="3539817"/>
            <a:ext cx="9365674" cy="2636619"/>
          </a:xfrm>
          <a:prstGeom prst="rect">
            <a:avLst/>
          </a:prstGeom>
        </p:spPr>
        <p:txBody>
          <a:bodyPr wrap="square">
            <a:spAutoFit/>
          </a:bodyPr>
          <a:lstStyle/>
          <a:p>
            <a:pPr>
              <a:lnSpc>
                <a:spcPts val="4000"/>
              </a:lnSpc>
            </a:pPr>
            <a:r>
              <a:rPr lang="en-US" altLang="zh-TW" sz="2800" dirty="0"/>
              <a:t>EX</a:t>
            </a:r>
            <a:r>
              <a:rPr lang="zh-TW" altLang="en-US" sz="2800" dirty="0"/>
              <a:t>：公所農業課長列薦任</a:t>
            </a:r>
            <a:r>
              <a:rPr lang="en-US" altLang="zh-TW" sz="2800" dirty="0"/>
              <a:t>7</a:t>
            </a:r>
            <a:r>
              <a:rPr lang="zh-TW" altLang="en-US" sz="2800" dirty="0"/>
              <a:t>職等至薦任</a:t>
            </a:r>
            <a:r>
              <a:rPr lang="en-US" altLang="zh-TW" sz="2800" dirty="0"/>
              <a:t>8</a:t>
            </a:r>
            <a:r>
              <a:rPr lang="zh-TW" altLang="en-US" sz="2800" dirty="0"/>
              <a:t>職等，如出缺，得</a:t>
            </a:r>
            <a:r>
              <a:rPr lang="zh-TW" altLang="en-US" sz="2800" dirty="0" smtClean="0"/>
              <a:t>由工務課</a:t>
            </a:r>
            <a:r>
              <a:rPr lang="zh-TW" altLang="en-US" sz="2800" dirty="0"/>
              <a:t>薦任</a:t>
            </a:r>
            <a:r>
              <a:rPr lang="en-US" altLang="zh-TW" sz="2800" dirty="0"/>
              <a:t>6</a:t>
            </a:r>
            <a:r>
              <a:rPr lang="zh-TW" altLang="en-US" sz="2800" dirty="0"/>
              <a:t>職等課員代理</a:t>
            </a:r>
            <a:r>
              <a:rPr lang="zh-TW" altLang="en-US" sz="2800" dirty="0" smtClean="0"/>
              <a:t>。</a:t>
            </a:r>
            <a:endParaRPr lang="en-US" altLang="zh-TW" sz="2800" dirty="0" smtClean="0"/>
          </a:p>
          <a:p>
            <a:pPr>
              <a:lnSpc>
                <a:spcPts val="4000"/>
              </a:lnSpc>
            </a:pPr>
            <a:endParaRPr lang="en-US" altLang="zh-TW" sz="2800" dirty="0"/>
          </a:p>
          <a:p>
            <a:pPr>
              <a:lnSpc>
                <a:spcPts val="4000"/>
              </a:lnSpc>
            </a:pPr>
            <a:r>
              <a:rPr lang="en-US" altLang="zh-TW" sz="2800" dirty="0"/>
              <a:t>EX</a:t>
            </a:r>
            <a:r>
              <a:rPr lang="zh-TW" altLang="en-US" sz="2800" dirty="0"/>
              <a:t>：</a:t>
            </a:r>
            <a:r>
              <a:rPr lang="zh-TW" altLang="en-US" sz="2800" dirty="0" smtClean="0"/>
              <a:t>公所</a:t>
            </a:r>
            <a:r>
              <a:rPr lang="zh-TW" altLang="en-US" sz="2800" dirty="0"/>
              <a:t>所屬機關首長列薦任</a:t>
            </a:r>
            <a:r>
              <a:rPr lang="en-US" altLang="zh-TW" sz="2800" dirty="0"/>
              <a:t>7</a:t>
            </a:r>
            <a:r>
              <a:rPr lang="zh-TW" altLang="en-US" sz="2800" dirty="0"/>
              <a:t>職等，如出缺，得由公所農業課薦任</a:t>
            </a:r>
            <a:r>
              <a:rPr lang="en-US" altLang="zh-TW" sz="2800" dirty="0"/>
              <a:t>6</a:t>
            </a:r>
            <a:r>
              <a:rPr lang="zh-TW" altLang="en-US" sz="2800" dirty="0"/>
              <a:t>職等課員代理。</a:t>
            </a:r>
            <a:endParaRPr lang="en-US" altLang="zh-TW" sz="2800" dirty="0"/>
          </a:p>
        </p:txBody>
      </p:sp>
    </p:spTree>
    <p:extLst>
      <p:ext uri="{BB962C8B-B14F-4D97-AF65-F5344CB8AC3E}">
        <p14:creationId xmlns:p14="http://schemas.microsoft.com/office/powerpoint/2010/main" val="2880621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447965" y="312512"/>
            <a:ext cx="10617199" cy="6146925"/>
          </a:xfrm>
          <a:solidFill>
            <a:schemeClr val="bg1">
              <a:lumMod val="85000"/>
            </a:schemeClr>
          </a:solidFill>
        </p:spPr>
        <p:txBody>
          <a:bodyPr>
            <a:normAutofit fontScale="77500" lnSpcReduction="20000"/>
          </a:bodyPr>
          <a:lstStyle/>
          <a:p>
            <a:pPr marL="0" indent="0">
              <a:lnSpc>
                <a:spcPts val="4000"/>
              </a:lnSpc>
              <a:buNone/>
            </a:pPr>
            <a:r>
              <a:rPr lang="zh-TW" altLang="en-US" sz="2800" dirty="0" smtClean="0"/>
              <a:t>       第五點</a:t>
            </a:r>
            <a:endParaRPr lang="en-US" altLang="zh-TW" sz="2800" dirty="0"/>
          </a:p>
          <a:p>
            <a:pPr marL="0" indent="0">
              <a:lnSpc>
                <a:spcPts val="4000"/>
              </a:lnSpc>
              <a:buNone/>
            </a:pPr>
            <a:r>
              <a:rPr lang="zh-TW" altLang="en-US" sz="2800" dirty="0" smtClean="0"/>
              <a:t>各</a:t>
            </a:r>
            <a:r>
              <a:rPr lang="zh-TW" altLang="en-US" sz="2800" dirty="0"/>
              <a:t>機關薦任以下非主管職務，有第二點第一項各款情形，且本機關</a:t>
            </a:r>
            <a:r>
              <a:rPr lang="zh-TW" altLang="en-US" sz="2800" dirty="0" smtClean="0"/>
              <a:t>確實</a:t>
            </a:r>
            <a:r>
              <a:rPr lang="zh-TW" altLang="en-US" sz="2800" dirty="0"/>
              <a:t>無法指定現職人員代理時，其所遺業務報經分發機關或其授權</a:t>
            </a:r>
            <a:r>
              <a:rPr lang="zh-TW" altLang="en-US" sz="2800" dirty="0" smtClean="0"/>
              <a:t>機關同意</a:t>
            </a:r>
            <a:r>
              <a:rPr lang="zh-TW" altLang="en-US" sz="2800" dirty="0"/>
              <a:t>，得依下列各款規定辦理：</a:t>
            </a:r>
            <a:br>
              <a:rPr lang="zh-TW" altLang="en-US" sz="2800" dirty="0"/>
            </a:br>
            <a:r>
              <a:rPr lang="zh-TW" altLang="en-US" sz="2800" dirty="0"/>
              <a:t>（一）各機關薦任以下非主管職務，有第二點第一項第一款情形，經列</a:t>
            </a:r>
            <a:r>
              <a:rPr lang="zh-TW" altLang="en-US" sz="2800" dirty="0" smtClean="0"/>
              <a:t>管為</a:t>
            </a:r>
            <a:r>
              <a:rPr lang="zh-TW" altLang="en-US" sz="2800" b="1" dirty="0">
                <a:solidFill>
                  <a:srgbClr val="FF0000"/>
                </a:solidFill>
              </a:rPr>
              <a:t>考試分發</a:t>
            </a:r>
            <a:r>
              <a:rPr lang="zh-TW" altLang="en-US" sz="2800" dirty="0"/>
              <a:t>職缺，在未分配考試錄取人員遞補前，得依被代理</a:t>
            </a:r>
            <a:r>
              <a:rPr lang="zh-TW" altLang="en-US" sz="2800" dirty="0" smtClean="0"/>
              <a:t>職務之</a:t>
            </a:r>
            <a:r>
              <a:rPr lang="zh-TW" altLang="en-US" sz="2800" b="1" u="heavy" dirty="0"/>
              <a:t>官等</a:t>
            </a:r>
            <a:r>
              <a:rPr lang="zh-TW" altLang="en-US" sz="2800" dirty="0"/>
              <a:t>，分別</a:t>
            </a:r>
            <a:r>
              <a:rPr lang="zh-TW" altLang="en-US" sz="2800" b="1" u="heavy" dirty="0"/>
              <a:t>約聘或約僱人員</a:t>
            </a:r>
            <a:r>
              <a:rPr lang="zh-TW" altLang="en-US" sz="2800" dirty="0"/>
              <a:t>辦理該職缺之業務。</a:t>
            </a:r>
            <a:br>
              <a:rPr lang="zh-TW" altLang="en-US" sz="2800" dirty="0"/>
            </a:br>
            <a:r>
              <a:rPr lang="zh-TW" altLang="en-US" sz="2800" dirty="0"/>
              <a:t>（二）各機關薦任以下非主管職務或雇員，有第二點第一項第二款至</a:t>
            </a:r>
            <a:r>
              <a:rPr lang="zh-TW" altLang="en-US" sz="2800" dirty="0" smtClean="0"/>
              <a:t>第四款</a:t>
            </a:r>
            <a:r>
              <a:rPr lang="zh-TW" altLang="en-US" sz="2800" dirty="0"/>
              <a:t>情形之一，期間達</a:t>
            </a:r>
            <a:r>
              <a:rPr lang="zh-TW" altLang="en-US" sz="2800" b="1" dirty="0">
                <a:solidFill>
                  <a:srgbClr val="FF0000"/>
                </a:solidFill>
              </a:rPr>
              <a:t>一個月以上</a:t>
            </a:r>
            <a:r>
              <a:rPr lang="zh-TW" altLang="en-US" sz="2800" dirty="0"/>
              <a:t>，得依被代理職務之官等，分別</a:t>
            </a:r>
            <a:r>
              <a:rPr lang="zh-TW" altLang="en-US" sz="2800" b="1" u="heavy" dirty="0"/>
              <a:t>約聘或約僱人員</a:t>
            </a:r>
            <a:r>
              <a:rPr lang="zh-TW" altLang="en-US" sz="2800" dirty="0"/>
              <a:t>辦理其所遺業務，雇員比照委任辦理。</a:t>
            </a:r>
            <a:br>
              <a:rPr lang="zh-TW" altLang="en-US" sz="2800" dirty="0"/>
            </a:br>
            <a:r>
              <a:rPr lang="zh-TW" altLang="en-US" sz="2800" dirty="0"/>
              <a:t>（三）各機關委任跨列薦任官等之職缺（務），由機關視前二款規定</a:t>
            </a:r>
            <a:r>
              <a:rPr lang="zh-TW" altLang="en-US" sz="2800" b="1" u="heavy" dirty="0"/>
              <a:t>約聘或約僱人員</a:t>
            </a:r>
            <a:r>
              <a:rPr lang="zh-TW" altLang="en-US" sz="2800" dirty="0"/>
              <a:t>辦理其所遺業務</a:t>
            </a:r>
            <a:r>
              <a:rPr lang="zh-TW" altLang="en-US" sz="2800" dirty="0" smtClean="0"/>
              <a:t>。</a:t>
            </a:r>
            <a:endParaRPr lang="zh-TW" altLang="en-US" dirty="0"/>
          </a:p>
        </p:txBody>
      </p:sp>
      <p:sp>
        <p:nvSpPr>
          <p:cNvPr id="4" name="橢圓形圖說文字 3"/>
          <p:cNvSpPr/>
          <p:nvPr/>
        </p:nvSpPr>
        <p:spPr>
          <a:xfrm>
            <a:off x="7407562" y="75414"/>
            <a:ext cx="914401" cy="649593"/>
          </a:xfrm>
          <a:prstGeom prst="wedgeEllipseCallout">
            <a:avLst>
              <a:gd name="adj1" fmla="val -71338"/>
              <a:gd name="adj2" fmla="val 10721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chemeClr val="accent6">
                    <a:lumMod val="75000"/>
                  </a:schemeClr>
                </a:solidFill>
              </a:rPr>
              <a:t>出缺</a:t>
            </a:r>
            <a:endParaRPr lang="zh-TW" altLang="en-US" b="1" dirty="0">
              <a:solidFill>
                <a:schemeClr val="accent6">
                  <a:lumMod val="75000"/>
                </a:schemeClr>
              </a:solidFill>
            </a:endParaRPr>
          </a:p>
        </p:txBody>
      </p:sp>
      <p:sp>
        <p:nvSpPr>
          <p:cNvPr id="5" name="圓角矩形圖說文字 4"/>
          <p:cNvSpPr/>
          <p:nvPr/>
        </p:nvSpPr>
        <p:spPr>
          <a:xfrm>
            <a:off x="11065164" y="2546864"/>
            <a:ext cx="1126836" cy="1013754"/>
          </a:xfrm>
          <a:prstGeom prst="wedgeRoundRectCallout">
            <a:avLst>
              <a:gd name="adj1" fmla="val -183821"/>
              <a:gd name="adj2" fmla="val 59089"/>
              <a:gd name="adj3" fmla="val 16667"/>
            </a:avLst>
          </a:prstGeom>
          <a:solidFill>
            <a:srgbClr val="FFCC99"/>
          </a:solidFill>
          <a:ln>
            <a:solidFill>
              <a:srgbClr val="FFCC99"/>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dirty="0" smtClean="0">
                <a:solidFill>
                  <a:srgbClr val="990000"/>
                </a:solidFill>
              </a:rPr>
              <a:t>差假</a:t>
            </a:r>
            <a:endParaRPr lang="en-US" altLang="zh-TW" sz="2000" dirty="0" smtClean="0">
              <a:solidFill>
                <a:srgbClr val="990000"/>
              </a:solidFill>
            </a:endParaRPr>
          </a:p>
          <a:p>
            <a:pPr algn="ctr"/>
            <a:r>
              <a:rPr lang="zh-TW" altLang="en-US" sz="2000" dirty="0" smtClean="0">
                <a:solidFill>
                  <a:srgbClr val="990000"/>
                </a:solidFill>
              </a:rPr>
              <a:t>停休職</a:t>
            </a:r>
            <a:endParaRPr lang="en-US" altLang="zh-TW" sz="2000" dirty="0" smtClean="0">
              <a:solidFill>
                <a:srgbClr val="990000"/>
              </a:solidFill>
            </a:endParaRPr>
          </a:p>
          <a:p>
            <a:pPr algn="ctr"/>
            <a:r>
              <a:rPr lang="zh-TW" altLang="en-US" sz="2000" dirty="0" smtClean="0">
                <a:solidFill>
                  <a:srgbClr val="990000"/>
                </a:solidFill>
              </a:rPr>
              <a:t>其他</a:t>
            </a:r>
            <a:endParaRPr lang="zh-TW" altLang="en-US" sz="2000" dirty="0">
              <a:solidFill>
                <a:srgbClr val="990000"/>
              </a:solidFill>
            </a:endParaRPr>
          </a:p>
        </p:txBody>
      </p:sp>
    </p:spTree>
    <p:extLst>
      <p:ext uri="{BB962C8B-B14F-4D97-AF65-F5344CB8AC3E}">
        <p14:creationId xmlns:p14="http://schemas.microsoft.com/office/powerpoint/2010/main" val="26840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717128" y="1329118"/>
            <a:ext cx="10520218" cy="4351245"/>
          </a:xfrm>
          <a:prstGeom prst="roundRect">
            <a:avLst/>
          </a:prstGeom>
          <a:solidFill>
            <a:srgbClr val="BDE9FF"/>
          </a:solid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p:cNvSpPr txBox="1"/>
          <p:nvPr/>
        </p:nvSpPr>
        <p:spPr>
          <a:xfrm>
            <a:off x="1261238" y="1977936"/>
            <a:ext cx="4703532" cy="523220"/>
          </a:xfrm>
          <a:prstGeom prst="rect">
            <a:avLst/>
          </a:prstGeom>
          <a:noFill/>
        </p:spPr>
        <p:txBody>
          <a:bodyPr wrap="none" rtlCol="0">
            <a:spAutoFit/>
          </a:bodyPr>
          <a:lstStyle/>
          <a:p>
            <a:r>
              <a:rPr lang="en-US" altLang="zh-TW" sz="2800" dirty="0" smtClean="0"/>
              <a:t>EX1</a:t>
            </a:r>
            <a:r>
              <a:rPr lang="zh-TW" altLang="en-US" sz="2800" dirty="0" smtClean="0"/>
              <a:t>：辦事員委任</a:t>
            </a:r>
            <a:r>
              <a:rPr lang="en-US" altLang="zh-TW" sz="2800" dirty="0" smtClean="0"/>
              <a:t>3-5</a:t>
            </a:r>
            <a:r>
              <a:rPr lang="zh-TW" altLang="en-US" sz="2800" dirty="0" smtClean="0"/>
              <a:t>職等→</a:t>
            </a:r>
            <a:endParaRPr lang="zh-TW" altLang="en-US" sz="2800" dirty="0"/>
          </a:p>
        </p:txBody>
      </p:sp>
      <p:sp>
        <p:nvSpPr>
          <p:cNvPr id="18" name="文字方塊 17"/>
          <p:cNvSpPr txBox="1"/>
          <p:nvPr/>
        </p:nvSpPr>
        <p:spPr>
          <a:xfrm>
            <a:off x="1261237" y="2838591"/>
            <a:ext cx="7558479" cy="523220"/>
          </a:xfrm>
          <a:prstGeom prst="rect">
            <a:avLst/>
          </a:prstGeom>
          <a:noFill/>
        </p:spPr>
        <p:txBody>
          <a:bodyPr wrap="none" rtlCol="0">
            <a:spAutoFit/>
          </a:bodyPr>
          <a:lstStyle/>
          <a:p>
            <a:r>
              <a:rPr lang="en-US" altLang="zh-TW" sz="2800" dirty="0" smtClean="0"/>
              <a:t>EX2</a:t>
            </a:r>
            <a:r>
              <a:rPr lang="zh-TW" altLang="en-US" sz="2800" dirty="0" smtClean="0"/>
              <a:t>：技士、科員委任</a:t>
            </a:r>
            <a:r>
              <a:rPr lang="en-US" altLang="zh-TW" sz="2800" dirty="0" smtClean="0"/>
              <a:t>5</a:t>
            </a:r>
            <a:r>
              <a:rPr lang="zh-TW" altLang="en-US" sz="2800" dirty="0" smtClean="0"/>
              <a:t>職等或薦任</a:t>
            </a:r>
            <a:r>
              <a:rPr lang="en-US" altLang="zh-TW" sz="2800" dirty="0" smtClean="0"/>
              <a:t>6-7</a:t>
            </a:r>
            <a:r>
              <a:rPr lang="zh-TW" altLang="en-US" sz="2800" dirty="0" smtClean="0"/>
              <a:t>職等→ </a:t>
            </a:r>
            <a:endParaRPr lang="zh-TW" altLang="en-US" sz="2800" dirty="0"/>
          </a:p>
        </p:txBody>
      </p:sp>
      <p:sp>
        <p:nvSpPr>
          <p:cNvPr id="19" name="文字方塊 18"/>
          <p:cNvSpPr txBox="1"/>
          <p:nvPr/>
        </p:nvSpPr>
        <p:spPr>
          <a:xfrm>
            <a:off x="1293027" y="4684012"/>
            <a:ext cx="6373861" cy="523220"/>
          </a:xfrm>
          <a:prstGeom prst="rect">
            <a:avLst/>
          </a:prstGeom>
          <a:noFill/>
        </p:spPr>
        <p:txBody>
          <a:bodyPr wrap="none" rtlCol="0">
            <a:spAutoFit/>
          </a:bodyPr>
          <a:lstStyle/>
          <a:p>
            <a:r>
              <a:rPr lang="en-US" altLang="zh-TW" sz="2800" dirty="0" smtClean="0"/>
              <a:t>EX3</a:t>
            </a:r>
            <a:r>
              <a:rPr lang="zh-TW" altLang="en-US" sz="2800" dirty="0" smtClean="0"/>
              <a:t>：</a:t>
            </a:r>
            <a:r>
              <a:rPr lang="en-US" altLang="zh-TW" sz="2800" dirty="0" smtClean="0"/>
              <a:t>(</a:t>
            </a:r>
            <a:r>
              <a:rPr lang="zh-TW" altLang="en-US" sz="2800" dirty="0" smtClean="0"/>
              <a:t>公職</a:t>
            </a:r>
            <a:r>
              <a:rPr lang="en-US" altLang="zh-TW" sz="2800" dirty="0" smtClean="0"/>
              <a:t>)</a:t>
            </a:r>
            <a:r>
              <a:rPr lang="zh-TW" altLang="en-US" sz="2800" dirty="0" smtClean="0"/>
              <a:t>社會工作師</a:t>
            </a:r>
            <a:r>
              <a:rPr lang="zh-TW" altLang="en-US" sz="2800" dirty="0"/>
              <a:t>薦任</a:t>
            </a:r>
            <a:r>
              <a:rPr lang="en-US" altLang="zh-TW" sz="2800" dirty="0"/>
              <a:t>6-7</a:t>
            </a:r>
            <a:r>
              <a:rPr lang="zh-TW" altLang="en-US" sz="2800" dirty="0" smtClean="0"/>
              <a:t>職等→</a:t>
            </a:r>
            <a:endParaRPr lang="zh-TW" altLang="en-US" sz="2800" dirty="0"/>
          </a:p>
        </p:txBody>
      </p:sp>
      <p:sp>
        <p:nvSpPr>
          <p:cNvPr id="20" name="文字方塊 19"/>
          <p:cNvSpPr txBox="1"/>
          <p:nvPr/>
        </p:nvSpPr>
        <p:spPr>
          <a:xfrm>
            <a:off x="5866889" y="1946602"/>
            <a:ext cx="1620957" cy="523220"/>
          </a:xfrm>
          <a:prstGeom prst="rect">
            <a:avLst/>
          </a:prstGeom>
          <a:noFill/>
        </p:spPr>
        <p:txBody>
          <a:bodyPr wrap="none" rtlCol="0">
            <a:spAutoFit/>
          </a:bodyPr>
          <a:lstStyle/>
          <a:p>
            <a:r>
              <a:rPr lang="zh-TW" altLang="en-US" sz="2800" b="1" dirty="0" smtClean="0">
                <a:solidFill>
                  <a:srgbClr val="009900"/>
                </a:solidFill>
              </a:rPr>
              <a:t>約僱職代</a:t>
            </a:r>
            <a:endParaRPr lang="zh-TW" altLang="en-US" sz="2800" b="1" dirty="0">
              <a:solidFill>
                <a:srgbClr val="009900"/>
              </a:solidFill>
            </a:endParaRPr>
          </a:p>
        </p:txBody>
      </p:sp>
      <p:sp>
        <p:nvSpPr>
          <p:cNvPr id="21" name="文字方塊 20"/>
          <p:cNvSpPr txBox="1"/>
          <p:nvPr/>
        </p:nvSpPr>
        <p:spPr>
          <a:xfrm>
            <a:off x="4403337" y="3445436"/>
            <a:ext cx="6460423" cy="584775"/>
          </a:xfrm>
          <a:prstGeom prst="rect">
            <a:avLst/>
          </a:prstGeom>
          <a:noFill/>
        </p:spPr>
        <p:txBody>
          <a:bodyPr wrap="none" rtlCol="0">
            <a:spAutoFit/>
          </a:bodyPr>
          <a:lstStyle/>
          <a:p>
            <a:r>
              <a:rPr lang="zh-TW" altLang="en-US" sz="3200" b="1" dirty="0">
                <a:solidFill>
                  <a:srgbClr val="FF00FF"/>
                </a:solidFill>
              </a:rPr>
              <a:t>約聘或</a:t>
            </a:r>
            <a:r>
              <a:rPr lang="zh-TW" altLang="en-US" sz="3200" b="1" dirty="0" smtClean="0">
                <a:solidFill>
                  <a:srgbClr val="FF00FF"/>
                </a:solidFill>
              </a:rPr>
              <a:t>約僱</a:t>
            </a:r>
            <a:r>
              <a:rPr lang="zh-TW" altLang="en-US" sz="2800" b="1" dirty="0" smtClean="0"/>
              <a:t>職代 </a:t>
            </a:r>
            <a:r>
              <a:rPr lang="en-US" altLang="zh-TW" sz="2800" b="1" dirty="0" smtClean="0"/>
              <a:t>(</a:t>
            </a:r>
            <a:r>
              <a:rPr lang="zh-TW" altLang="en-US" sz="2800" b="1" dirty="0" smtClean="0"/>
              <a:t>依職責程度</a:t>
            </a:r>
            <a:r>
              <a:rPr lang="en-US" altLang="zh-TW" sz="2800" b="1" dirty="0" smtClean="0"/>
              <a:t>+</a:t>
            </a:r>
            <a:r>
              <a:rPr lang="zh-TW" altLang="en-US" sz="2800" b="1" dirty="0" smtClean="0"/>
              <a:t>合理性</a:t>
            </a:r>
            <a:r>
              <a:rPr lang="en-US" altLang="zh-TW" sz="2800" b="1" dirty="0" smtClean="0"/>
              <a:t>)</a:t>
            </a:r>
            <a:endParaRPr lang="zh-TW" altLang="en-US" sz="2800" b="1" dirty="0"/>
          </a:p>
        </p:txBody>
      </p:sp>
      <p:sp>
        <p:nvSpPr>
          <p:cNvPr id="22" name="文字方塊 21"/>
          <p:cNvSpPr txBox="1"/>
          <p:nvPr/>
        </p:nvSpPr>
        <p:spPr>
          <a:xfrm>
            <a:off x="7633549" y="4664642"/>
            <a:ext cx="1620957" cy="523220"/>
          </a:xfrm>
          <a:prstGeom prst="rect">
            <a:avLst/>
          </a:prstGeom>
          <a:noFill/>
        </p:spPr>
        <p:txBody>
          <a:bodyPr wrap="none" rtlCol="0">
            <a:spAutoFit/>
          </a:bodyPr>
          <a:lstStyle/>
          <a:p>
            <a:r>
              <a:rPr lang="zh-TW" altLang="en-US" sz="2800" b="1" dirty="0" smtClean="0">
                <a:solidFill>
                  <a:schemeClr val="accent1">
                    <a:lumMod val="75000"/>
                  </a:schemeClr>
                </a:solidFill>
              </a:rPr>
              <a:t>約聘職代</a:t>
            </a:r>
            <a:endParaRPr lang="zh-TW" altLang="en-US" sz="2800" b="1" dirty="0">
              <a:solidFill>
                <a:schemeClr val="accent1">
                  <a:lumMod val="75000"/>
                </a:schemeClr>
              </a:solidFill>
            </a:endParaRPr>
          </a:p>
        </p:txBody>
      </p:sp>
    </p:spTree>
    <p:extLst>
      <p:ext uri="{BB962C8B-B14F-4D97-AF65-F5344CB8AC3E}">
        <p14:creationId xmlns:p14="http://schemas.microsoft.com/office/powerpoint/2010/main" val="25175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animEffect transition="in" filter="fade">
                                      <p:cBhvr>
                                        <p:cTn id="9" dur="75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250"/>
                                  </p:stCondLst>
                                  <p:childTnLst>
                                    <p:set>
                                      <p:cBhvr>
                                        <p:cTn id="13" dur="1" fill="hold">
                                          <p:stCondLst>
                                            <p:cond delay="0"/>
                                          </p:stCondLst>
                                        </p:cTn>
                                        <p:tgtEl>
                                          <p:spTgt spid="21"/>
                                        </p:tgtEl>
                                        <p:attrNameLst>
                                          <p:attrName>style.visibility</p:attrName>
                                        </p:attrNameLst>
                                      </p:cBhvr>
                                      <p:to>
                                        <p:strVal val="visible"/>
                                      </p:to>
                                    </p:set>
                                    <p:anim calcmode="lin" valueType="num">
                                      <p:cBhvr>
                                        <p:cTn id="14" dur="750" fill="hold"/>
                                        <p:tgtEl>
                                          <p:spTgt spid="21"/>
                                        </p:tgtEl>
                                        <p:attrNameLst>
                                          <p:attrName>ppt_w</p:attrName>
                                        </p:attrNameLst>
                                      </p:cBhvr>
                                      <p:tavLst>
                                        <p:tav tm="0">
                                          <p:val>
                                            <p:fltVal val="0"/>
                                          </p:val>
                                        </p:tav>
                                        <p:tav tm="100000">
                                          <p:val>
                                            <p:strVal val="#ppt_w"/>
                                          </p:val>
                                        </p:tav>
                                      </p:tavLst>
                                    </p:anim>
                                    <p:anim calcmode="lin" valueType="num">
                                      <p:cBhvr>
                                        <p:cTn id="15" dur="750" fill="hold"/>
                                        <p:tgtEl>
                                          <p:spTgt spid="21"/>
                                        </p:tgtEl>
                                        <p:attrNameLst>
                                          <p:attrName>ppt_h</p:attrName>
                                        </p:attrNameLst>
                                      </p:cBhvr>
                                      <p:tavLst>
                                        <p:tav tm="0">
                                          <p:val>
                                            <p:fltVal val="0"/>
                                          </p:val>
                                        </p:tav>
                                        <p:tav tm="100000">
                                          <p:val>
                                            <p:strVal val="#ppt_h"/>
                                          </p:val>
                                        </p:tav>
                                      </p:tavLst>
                                    </p:anim>
                                    <p:animEffect transition="in" filter="fade">
                                      <p:cBhvr>
                                        <p:cTn id="16" dur="75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p:cTn id="21" dur="750" fill="hold"/>
                                        <p:tgtEl>
                                          <p:spTgt spid="22"/>
                                        </p:tgtEl>
                                        <p:attrNameLst>
                                          <p:attrName>ppt_w</p:attrName>
                                        </p:attrNameLst>
                                      </p:cBhvr>
                                      <p:tavLst>
                                        <p:tav tm="0">
                                          <p:val>
                                            <p:fltVal val="0"/>
                                          </p:val>
                                        </p:tav>
                                        <p:tav tm="100000">
                                          <p:val>
                                            <p:strVal val="#ppt_w"/>
                                          </p:val>
                                        </p:tav>
                                      </p:tavLst>
                                    </p:anim>
                                    <p:anim calcmode="lin" valueType="num">
                                      <p:cBhvr>
                                        <p:cTn id="22" dur="750" fill="hold"/>
                                        <p:tgtEl>
                                          <p:spTgt spid="22"/>
                                        </p:tgtEl>
                                        <p:attrNameLst>
                                          <p:attrName>ppt_h</p:attrName>
                                        </p:attrNameLst>
                                      </p:cBhvr>
                                      <p:tavLst>
                                        <p:tav tm="0">
                                          <p:val>
                                            <p:fltVal val="0"/>
                                          </p:val>
                                        </p:tav>
                                        <p:tav tm="100000">
                                          <p:val>
                                            <p:strVal val="#ppt_h"/>
                                          </p:val>
                                        </p:tav>
                                      </p:tavLst>
                                    </p:anim>
                                    <p:animEffect transition="in" filter="fade">
                                      <p:cBhvr>
                                        <p:cTn id="2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方塊 15"/>
          <p:cNvSpPr txBox="1"/>
          <p:nvPr/>
        </p:nvSpPr>
        <p:spPr>
          <a:xfrm>
            <a:off x="946774" y="967118"/>
            <a:ext cx="9818208" cy="2575064"/>
          </a:xfrm>
          <a:prstGeom prst="rect">
            <a:avLst/>
          </a:prstGeom>
          <a:noFill/>
        </p:spPr>
        <p:txBody>
          <a:bodyPr wrap="square" rtlCol="0">
            <a:spAutoFit/>
          </a:bodyPr>
          <a:lstStyle/>
          <a:p>
            <a:pPr>
              <a:lnSpc>
                <a:spcPts val="4300"/>
              </a:lnSpc>
            </a:pPr>
            <a:r>
              <a:rPr lang="zh-TW" altLang="en-US" sz="3200" dirty="0"/>
              <a:t>（四）</a:t>
            </a:r>
            <a:r>
              <a:rPr lang="zh-TW" altLang="en-US" sz="3200" dirty="0" smtClean="0"/>
              <a:t>各</a:t>
            </a:r>
            <a:r>
              <a:rPr lang="zh-TW" altLang="en-US" sz="3200" dirty="0"/>
              <a:t>級公立學校、原公立托兒所，僅置</a:t>
            </a:r>
            <a:r>
              <a:rPr lang="zh-TW" altLang="en-US" sz="3200" dirty="0">
                <a:solidFill>
                  <a:srgbClr val="FF0000"/>
                </a:solidFill>
              </a:rPr>
              <a:t>護士（或護理師）、營養師</a:t>
            </a:r>
            <a:r>
              <a:rPr lang="zh-TW" altLang="en-US" sz="3200" u="heavy" dirty="0">
                <a:solidFill>
                  <a:srgbClr val="FF0000"/>
                </a:solidFill>
              </a:rPr>
              <a:t>一人</a:t>
            </a:r>
            <a:r>
              <a:rPr lang="zh-TW" altLang="en-US" sz="3200" dirty="0"/>
              <a:t>，有第二點第一項第二款至第四款情形之一，得依被代理職務之級別，</a:t>
            </a:r>
            <a:r>
              <a:rPr lang="zh-TW" altLang="en-US" sz="3200" b="1" u="heavy" dirty="0"/>
              <a:t>約聘或約僱</a:t>
            </a:r>
            <a:r>
              <a:rPr lang="zh-TW" altLang="en-US" sz="3200" dirty="0"/>
              <a:t>具有各該</a:t>
            </a:r>
            <a:r>
              <a:rPr lang="zh-TW" altLang="en-US" sz="3200" b="1" u="heavy" dirty="0"/>
              <a:t>專業法規所定資格</a:t>
            </a:r>
            <a:r>
              <a:rPr lang="zh-TW" altLang="en-US" sz="3200" dirty="0"/>
              <a:t>人員辦理其所遺業務。</a:t>
            </a:r>
          </a:p>
          <a:p>
            <a:endParaRPr lang="zh-TW" altLang="en-US" dirty="0"/>
          </a:p>
        </p:txBody>
      </p:sp>
      <p:sp>
        <p:nvSpPr>
          <p:cNvPr id="17" name="矩形 16"/>
          <p:cNvSpPr/>
          <p:nvPr/>
        </p:nvSpPr>
        <p:spPr>
          <a:xfrm>
            <a:off x="3383720" y="5094358"/>
            <a:ext cx="5124577" cy="550964"/>
          </a:xfrm>
          <a:prstGeom prst="rect">
            <a:avLst/>
          </a:prstGeom>
          <a:solidFill>
            <a:srgbClr val="FFE2C5"/>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accent1">
                    <a:lumMod val="75000"/>
                  </a:schemeClr>
                </a:solidFill>
              </a:rPr>
              <a:t>請假一個月</a:t>
            </a:r>
            <a:r>
              <a:rPr lang="zh-TW" altLang="en-US" sz="3200" dirty="0" smtClean="0">
                <a:solidFill>
                  <a:srgbClr val="FF0000"/>
                </a:solidFill>
              </a:rPr>
              <a:t>以內</a:t>
            </a:r>
            <a:r>
              <a:rPr lang="zh-TW" altLang="en-US" sz="3200" dirty="0" smtClean="0">
                <a:solidFill>
                  <a:schemeClr val="accent1">
                    <a:lumMod val="75000"/>
                  </a:schemeClr>
                </a:solidFill>
              </a:rPr>
              <a:t>→</a:t>
            </a:r>
            <a:r>
              <a:rPr lang="en-US" altLang="zh-TW" sz="3200" dirty="0" smtClean="0">
                <a:solidFill>
                  <a:schemeClr val="accent1">
                    <a:lumMod val="75000"/>
                  </a:schemeClr>
                </a:solidFill>
              </a:rPr>
              <a:t>V</a:t>
            </a:r>
            <a:r>
              <a:rPr lang="zh-TW" altLang="en-US" sz="3200" dirty="0" smtClean="0">
                <a:solidFill>
                  <a:schemeClr val="accent1">
                    <a:lumMod val="75000"/>
                  </a:schemeClr>
                </a:solidFill>
              </a:rPr>
              <a:t>代理</a:t>
            </a:r>
            <a:endParaRPr lang="zh-TW" altLang="en-US" sz="3200" dirty="0">
              <a:solidFill>
                <a:schemeClr val="accent1">
                  <a:lumMod val="75000"/>
                </a:schemeClr>
              </a:solidFill>
            </a:endParaRPr>
          </a:p>
        </p:txBody>
      </p:sp>
      <p:sp>
        <p:nvSpPr>
          <p:cNvPr id="18" name="橢圓 17"/>
          <p:cNvSpPr/>
          <p:nvPr/>
        </p:nvSpPr>
        <p:spPr>
          <a:xfrm>
            <a:off x="3383720" y="3306220"/>
            <a:ext cx="1908716" cy="1329575"/>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rPr>
              <a:t>學童</a:t>
            </a:r>
            <a:endParaRPr lang="en-US" altLang="zh-TW" sz="2800" dirty="0" smtClean="0">
              <a:solidFill>
                <a:schemeClr val="tx1"/>
              </a:solidFill>
            </a:endParaRPr>
          </a:p>
          <a:p>
            <a:pPr algn="ctr"/>
            <a:r>
              <a:rPr lang="zh-TW" altLang="en-US" sz="2800" dirty="0" smtClean="0">
                <a:solidFill>
                  <a:schemeClr val="tx1"/>
                </a:solidFill>
              </a:rPr>
              <a:t>安全</a:t>
            </a:r>
            <a:endParaRPr lang="zh-TW" altLang="en-US" sz="2800" dirty="0">
              <a:solidFill>
                <a:schemeClr val="tx1"/>
              </a:solidFill>
            </a:endParaRPr>
          </a:p>
        </p:txBody>
      </p:sp>
      <p:sp>
        <p:nvSpPr>
          <p:cNvPr id="19" name="橢圓 18"/>
          <p:cNvSpPr/>
          <p:nvPr/>
        </p:nvSpPr>
        <p:spPr>
          <a:xfrm>
            <a:off x="6504732" y="3306220"/>
            <a:ext cx="1752577" cy="1329575"/>
          </a:xfrm>
          <a:prstGeom prst="ellipse">
            <a:avLst/>
          </a:prstGeom>
          <a:solidFill>
            <a:srgbClr val="C1FFE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rPr>
              <a:t>用人時效</a:t>
            </a:r>
            <a:endParaRPr lang="zh-TW" altLang="en-US" sz="2800" dirty="0">
              <a:solidFill>
                <a:schemeClr val="tx1"/>
              </a:solidFill>
            </a:endParaRPr>
          </a:p>
        </p:txBody>
      </p:sp>
    </p:spTree>
    <p:extLst>
      <p:ext uri="{BB962C8B-B14F-4D97-AF65-F5344CB8AC3E}">
        <p14:creationId xmlns:p14="http://schemas.microsoft.com/office/powerpoint/2010/main" val="4318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38253" y="409759"/>
            <a:ext cx="10152000" cy="2928515"/>
          </a:xfrm>
          <a:prstGeom prst="snip2DiagRect">
            <a:avLst/>
          </a:prstGeom>
          <a:solidFill>
            <a:srgbClr val="FFE471"/>
          </a:solidFill>
          <a:ln>
            <a:solidFill>
              <a:schemeClr val="bg1">
                <a:lumMod val="75000"/>
              </a:schemeClr>
            </a:solidFill>
          </a:ln>
        </p:spPr>
        <p:txBody>
          <a:bodyPr wrap="square" rtlCol="0">
            <a:spAutoFit/>
          </a:bodyPr>
          <a:lstStyle/>
          <a:p>
            <a:pPr>
              <a:lnSpc>
                <a:spcPts val="3700"/>
              </a:lnSpc>
            </a:pPr>
            <a:r>
              <a:rPr lang="zh-TW" altLang="en-US" sz="2800" dirty="0" smtClean="0"/>
              <a:t>醫</a:t>
            </a:r>
            <a:r>
              <a:rPr lang="zh-TW" altLang="en-US" sz="2800" dirty="0"/>
              <a:t>事</a:t>
            </a:r>
            <a:r>
              <a:rPr lang="zh-TW" altLang="en-US" sz="2800" dirty="0" smtClean="0"/>
              <a:t>人員（如護理</a:t>
            </a:r>
            <a:r>
              <a:rPr lang="zh-TW" altLang="en-US" sz="2800" dirty="0"/>
              <a:t>師、護士</a:t>
            </a:r>
            <a:r>
              <a:rPr lang="zh-TW" altLang="en-US" sz="2800" dirty="0" smtClean="0"/>
              <a:t>等）職</a:t>
            </a:r>
            <a:r>
              <a:rPr lang="zh-TW" altLang="en-US" sz="2800" dirty="0"/>
              <a:t>缺已不在公務人員考試分發範圍，同意</a:t>
            </a:r>
            <a:r>
              <a:rPr lang="zh-TW" altLang="en-US" sz="2800" dirty="0" smtClean="0"/>
              <a:t>毋</a:t>
            </a:r>
            <a:r>
              <a:rPr lang="zh-TW" altLang="en-US" sz="2800" dirty="0"/>
              <a:t>庸報經分發機關同意，自行依職代注意事項相關規定</a:t>
            </a:r>
            <a:r>
              <a:rPr lang="zh-TW" altLang="en-US" sz="2800" dirty="0" smtClean="0"/>
              <a:t>辦理；</a:t>
            </a:r>
            <a:r>
              <a:rPr lang="zh-TW" altLang="en-US" sz="2800" dirty="0"/>
              <a:t>惟仍請儘速遴員遞補</a:t>
            </a:r>
            <a:r>
              <a:rPr lang="zh-TW" altLang="en-US" sz="2800" dirty="0" smtClean="0"/>
              <a:t>。</a:t>
            </a:r>
            <a:endParaRPr lang="en-US" altLang="zh-TW" sz="2800" dirty="0" smtClean="0"/>
          </a:p>
          <a:p>
            <a:pPr>
              <a:lnSpc>
                <a:spcPts val="3700"/>
              </a:lnSpc>
            </a:pPr>
            <a:r>
              <a:rPr lang="zh-TW" altLang="en-US" sz="2800" dirty="0" smtClean="0"/>
              <a:t>                                                                                              </a:t>
            </a:r>
            <a:r>
              <a:rPr lang="en-US" altLang="zh-TW" sz="2800" dirty="0" smtClean="0"/>
              <a:t>(</a:t>
            </a:r>
            <a:r>
              <a:rPr lang="zh-TW" altLang="en-US" sz="2800" dirty="0"/>
              <a:t>銓敘部</a:t>
            </a:r>
            <a:r>
              <a:rPr lang="en-US" altLang="zh-TW" sz="2800" dirty="0"/>
              <a:t>100</a:t>
            </a:r>
            <a:r>
              <a:rPr lang="zh-TW" altLang="en-US" sz="2800" dirty="0"/>
              <a:t>年</a:t>
            </a:r>
            <a:r>
              <a:rPr lang="en-US" altLang="zh-TW" sz="2800" dirty="0"/>
              <a:t>9</a:t>
            </a:r>
            <a:r>
              <a:rPr lang="zh-TW" altLang="en-US" sz="2800" dirty="0"/>
              <a:t>月</a:t>
            </a:r>
            <a:r>
              <a:rPr lang="en-US" altLang="zh-TW" sz="2800" dirty="0"/>
              <a:t>21</a:t>
            </a:r>
            <a:r>
              <a:rPr lang="zh-TW" altLang="en-US" sz="2800" dirty="0"/>
              <a:t>日部銓三字第</a:t>
            </a:r>
            <a:r>
              <a:rPr lang="en-US" altLang="zh-TW" sz="2800" dirty="0"/>
              <a:t>10034445622</a:t>
            </a:r>
            <a:r>
              <a:rPr lang="zh-TW" altLang="en-US" sz="2800" dirty="0"/>
              <a:t>號函</a:t>
            </a:r>
            <a:r>
              <a:rPr lang="en-US" altLang="zh-TW" sz="2800" dirty="0" smtClean="0"/>
              <a:t>)</a:t>
            </a:r>
            <a:endParaRPr lang="zh-TW" altLang="en-US" sz="2800" dirty="0"/>
          </a:p>
        </p:txBody>
      </p:sp>
      <p:sp>
        <p:nvSpPr>
          <p:cNvPr id="20" name="文字方塊 19"/>
          <p:cNvSpPr txBox="1"/>
          <p:nvPr/>
        </p:nvSpPr>
        <p:spPr>
          <a:xfrm>
            <a:off x="513539" y="3512942"/>
            <a:ext cx="11151988" cy="2343883"/>
          </a:xfrm>
          <a:prstGeom prst="snip2DiagRect">
            <a:avLst/>
          </a:prstGeom>
          <a:solidFill>
            <a:srgbClr val="FFCCCC"/>
          </a:solidFill>
          <a:ln>
            <a:noFill/>
          </a:ln>
        </p:spPr>
        <p:txBody>
          <a:bodyPr wrap="square" rtlCol="0">
            <a:spAutoFit/>
          </a:bodyPr>
          <a:lstStyle/>
          <a:p>
            <a:pPr>
              <a:lnSpc>
                <a:spcPts val="3700"/>
              </a:lnSpc>
            </a:pPr>
            <a:r>
              <a:rPr lang="zh-TW" altLang="en-US" sz="2800" dirty="0"/>
              <a:t>有「各</a:t>
            </a:r>
            <a:r>
              <a:rPr lang="zh-TW" altLang="en-US" sz="2800" dirty="0" smtClean="0"/>
              <a:t>機關</a:t>
            </a:r>
            <a:r>
              <a:rPr lang="zh-TW" altLang="en-US" sz="2800" dirty="0"/>
              <a:t>職務代理應行注意事項」第</a:t>
            </a:r>
            <a:r>
              <a:rPr lang="en-US" altLang="zh-TW" sz="2800" dirty="0"/>
              <a:t>2</a:t>
            </a:r>
            <a:r>
              <a:rPr lang="zh-TW" altLang="en-US" sz="2800" dirty="0"/>
              <a:t>點第</a:t>
            </a:r>
            <a:r>
              <a:rPr lang="en-US" altLang="zh-TW" sz="2800" dirty="0"/>
              <a:t>1</a:t>
            </a:r>
            <a:r>
              <a:rPr lang="zh-TW" altLang="en-US" sz="2800" dirty="0"/>
              <a:t>項</a:t>
            </a:r>
            <a:r>
              <a:rPr lang="zh-TW" altLang="en-US" sz="2800" b="1" dirty="0"/>
              <a:t>第</a:t>
            </a:r>
            <a:r>
              <a:rPr lang="en-US" altLang="zh-TW" sz="2800" b="1" dirty="0"/>
              <a:t>2</a:t>
            </a:r>
            <a:r>
              <a:rPr lang="zh-TW" altLang="en-US" sz="2800" b="1" dirty="0"/>
              <a:t>款至第</a:t>
            </a:r>
            <a:r>
              <a:rPr lang="en-US" altLang="zh-TW" sz="2800" b="1" dirty="0"/>
              <a:t>4</a:t>
            </a:r>
            <a:r>
              <a:rPr lang="zh-TW" altLang="en-US" sz="2800" b="1" dirty="0"/>
              <a:t>款</a:t>
            </a:r>
            <a:r>
              <a:rPr lang="zh-TW" altLang="en-US" sz="2800" dirty="0" smtClean="0"/>
              <a:t>情形之</a:t>
            </a:r>
            <a:r>
              <a:rPr lang="zh-TW" altLang="en-US" sz="2800" dirty="0"/>
              <a:t>一，考量學童安全及用人時效，同意得</a:t>
            </a:r>
            <a:r>
              <a:rPr lang="zh-TW" altLang="en-US" sz="2800" dirty="0">
                <a:solidFill>
                  <a:srgbClr val="FF0000"/>
                </a:solidFill>
              </a:rPr>
              <a:t>免經公開甄選</a:t>
            </a:r>
            <a:r>
              <a:rPr lang="zh-TW" altLang="en-US" sz="2800" dirty="0" smtClean="0"/>
              <a:t>程序</a:t>
            </a:r>
            <a:r>
              <a:rPr lang="zh-TW" altLang="en-US" sz="2800" dirty="0"/>
              <a:t>；至</a:t>
            </a:r>
            <a:r>
              <a:rPr lang="zh-TW" altLang="en-US" sz="2800" b="1" dirty="0"/>
              <a:t>其他依該注意事項約聘僱人員之案件</a:t>
            </a:r>
            <a:r>
              <a:rPr lang="zh-TW" altLang="en-US" sz="2800" dirty="0"/>
              <a:t>，仍請依</a:t>
            </a:r>
            <a:r>
              <a:rPr lang="zh-TW" altLang="en-US" sz="2800" dirty="0" smtClean="0"/>
              <a:t>公開甄選</a:t>
            </a:r>
            <a:r>
              <a:rPr lang="zh-TW" altLang="en-US" sz="2800" dirty="0"/>
              <a:t>方式辦理</a:t>
            </a:r>
            <a:r>
              <a:rPr lang="zh-TW" altLang="en-US" sz="2800" dirty="0" smtClean="0"/>
              <a:t>。</a:t>
            </a:r>
            <a:endParaRPr lang="en-US" altLang="zh-TW" sz="2800" dirty="0" smtClean="0"/>
          </a:p>
          <a:p>
            <a:pPr>
              <a:lnSpc>
                <a:spcPts val="3700"/>
              </a:lnSpc>
            </a:pPr>
            <a:r>
              <a:rPr lang="en-US" altLang="zh-TW" sz="2400" dirty="0" smtClean="0"/>
              <a:t>(</a:t>
            </a:r>
            <a:r>
              <a:rPr lang="zh-TW" altLang="en-US" sz="2400" dirty="0"/>
              <a:t>前行政院人事行政局</a:t>
            </a:r>
            <a:r>
              <a:rPr lang="en-US" altLang="zh-TW" sz="2400" dirty="0"/>
              <a:t>99</a:t>
            </a:r>
            <a:r>
              <a:rPr lang="zh-TW" altLang="en-US" sz="2400" dirty="0"/>
              <a:t>年</a:t>
            </a:r>
            <a:r>
              <a:rPr lang="en-US" altLang="zh-TW" sz="2400" dirty="0"/>
              <a:t>6</a:t>
            </a:r>
            <a:r>
              <a:rPr lang="zh-TW" altLang="en-US" sz="2400" dirty="0"/>
              <a:t>月</a:t>
            </a:r>
            <a:r>
              <a:rPr lang="en-US" altLang="zh-TW" sz="2400" dirty="0"/>
              <a:t>1</a:t>
            </a:r>
            <a:r>
              <a:rPr lang="zh-TW" altLang="en-US" sz="2400" dirty="0"/>
              <a:t>日局力字第</a:t>
            </a:r>
            <a:r>
              <a:rPr lang="en-US" altLang="zh-TW" sz="2400" dirty="0"/>
              <a:t>0990010295</a:t>
            </a:r>
            <a:r>
              <a:rPr lang="zh-TW" altLang="en-US" sz="2400" dirty="0" smtClean="0"/>
              <a:t>號函</a:t>
            </a:r>
            <a:r>
              <a:rPr lang="en-US" altLang="zh-TW" sz="2400" dirty="0" smtClean="0"/>
              <a:t>)</a:t>
            </a:r>
            <a:endParaRPr lang="zh-TW" altLang="en-US" sz="2400" dirty="0"/>
          </a:p>
        </p:txBody>
      </p:sp>
      <p:sp>
        <p:nvSpPr>
          <p:cNvPr id="23" name="向上箭號圖說文字 22"/>
          <p:cNvSpPr/>
          <p:nvPr/>
        </p:nvSpPr>
        <p:spPr>
          <a:xfrm>
            <a:off x="3455069" y="5606597"/>
            <a:ext cx="4918367" cy="965179"/>
          </a:xfrm>
          <a:prstGeom prst="upArrowCallout">
            <a:avLst/>
          </a:prstGeom>
          <a:solidFill>
            <a:schemeClr val="accent1">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rPr>
              <a:t>出缺、留</a:t>
            </a:r>
            <a:r>
              <a:rPr lang="zh-TW" altLang="en-US" sz="2800" b="1" dirty="0">
                <a:solidFill>
                  <a:schemeClr val="tx1"/>
                </a:solidFill>
              </a:rPr>
              <a:t>職停薪</a:t>
            </a:r>
            <a:r>
              <a:rPr lang="zh-TW" altLang="en-US" sz="2800" dirty="0">
                <a:solidFill>
                  <a:schemeClr val="tx1"/>
                </a:solidFill>
              </a:rPr>
              <a:t>→公開甄選</a:t>
            </a:r>
          </a:p>
        </p:txBody>
      </p:sp>
      <p:sp>
        <p:nvSpPr>
          <p:cNvPr id="2" name="矩形 1"/>
          <p:cNvSpPr/>
          <p:nvPr/>
        </p:nvSpPr>
        <p:spPr>
          <a:xfrm>
            <a:off x="513539" y="148149"/>
            <a:ext cx="1135152" cy="523220"/>
          </a:xfrm>
          <a:prstGeom prst="rect">
            <a:avLst/>
          </a:prstGeom>
        </p:spPr>
        <p:txBody>
          <a:bodyPr wrap="square">
            <a:spAutoFit/>
          </a:bodyPr>
          <a:lstStyle/>
          <a:p>
            <a:r>
              <a:rPr lang="zh-TW" altLang="en-US" sz="2800" dirty="0" smtClean="0">
                <a:solidFill>
                  <a:schemeClr val="accent5">
                    <a:lumMod val="75000"/>
                  </a:schemeClr>
                </a:solidFill>
                <a:latin typeface="Noto Sans HK Black" panose="020B0200000000000000" pitchFamily="34" charset="-120"/>
                <a:ea typeface="Noto Sans HK Black" panose="020B0200000000000000" pitchFamily="34" charset="-120"/>
              </a:rPr>
              <a:t>出缺</a:t>
            </a:r>
            <a:endParaRPr lang="en-US" altLang="zh-TW" sz="2800" dirty="0">
              <a:solidFill>
                <a:schemeClr val="accent5">
                  <a:lumMod val="75000"/>
                </a:schemeClr>
              </a:solidFill>
              <a:latin typeface="Noto Sans HK Black" panose="020B0200000000000000" pitchFamily="34" charset="-120"/>
              <a:ea typeface="Noto Sans HK Black" panose="020B0200000000000000" pitchFamily="34" charset="-120"/>
            </a:endParaRPr>
          </a:p>
        </p:txBody>
      </p:sp>
    </p:spTree>
    <p:extLst>
      <p:ext uri="{BB962C8B-B14F-4D97-AF65-F5344CB8AC3E}">
        <p14:creationId xmlns:p14="http://schemas.microsoft.com/office/powerpoint/2010/main" val="407964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916973" y="1717964"/>
            <a:ext cx="2731258" cy="3893127"/>
          </a:xfrm>
          <a:prstGeom prst="rect">
            <a:avLst/>
          </a:prstGeom>
          <a:ln>
            <a:solidFill>
              <a:schemeClr val="bg1">
                <a:lumMod val="65000"/>
              </a:schemeClr>
            </a:solidFill>
          </a:ln>
        </p:spPr>
      </p:pic>
      <p:sp>
        <p:nvSpPr>
          <p:cNvPr id="5" name="文字方塊 4"/>
          <p:cNvSpPr txBox="1"/>
          <p:nvPr/>
        </p:nvSpPr>
        <p:spPr>
          <a:xfrm>
            <a:off x="1597890" y="637585"/>
            <a:ext cx="4493538" cy="95410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2800" b="1" dirty="0">
                <a:ln/>
                <a:solidFill>
                  <a:schemeClr val="accent3"/>
                </a:solidFill>
                <a:hlinkClick r:id="rId3"/>
              </a:rPr>
              <a:t>聘僱人員管理作業參考</a:t>
            </a:r>
            <a:r>
              <a:rPr lang="zh-TW" altLang="en-US" sz="2800" b="1" dirty="0" smtClean="0">
                <a:ln/>
                <a:solidFill>
                  <a:schemeClr val="accent3"/>
                </a:solidFill>
                <a:hlinkClick r:id="rId3"/>
              </a:rPr>
              <a:t>手冊</a:t>
            </a:r>
            <a:endParaRPr lang="en-US" altLang="zh-TW" sz="2800" b="1" dirty="0" smtClean="0">
              <a:ln/>
              <a:solidFill>
                <a:schemeClr val="accent3"/>
              </a:solidFill>
              <a:hlinkClick r:id="rId3"/>
            </a:endParaRPr>
          </a:p>
          <a:p>
            <a:r>
              <a:rPr lang="en-US" altLang="zh-TW" sz="2800" b="1" dirty="0" smtClean="0">
                <a:ln/>
                <a:solidFill>
                  <a:schemeClr val="accent3"/>
                </a:solidFill>
                <a:hlinkClick r:id="rId3"/>
              </a:rPr>
              <a:t>(</a:t>
            </a:r>
            <a:r>
              <a:rPr lang="en-US" altLang="zh-TW" sz="2800" b="1" dirty="0">
                <a:ln/>
                <a:solidFill>
                  <a:schemeClr val="accent3"/>
                </a:solidFill>
                <a:hlinkClick r:id="rId3"/>
              </a:rPr>
              <a:t>111</a:t>
            </a:r>
            <a:r>
              <a:rPr lang="zh-TW" altLang="en-US" sz="2800" b="1" dirty="0">
                <a:ln/>
                <a:solidFill>
                  <a:schemeClr val="accent3"/>
                </a:solidFill>
                <a:hlinkClick r:id="rId3"/>
              </a:rPr>
              <a:t>年</a:t>
            </a:r>
            <a:r>
              <a:rPr lang="en-US" altLang="zh-TW" sz="2800" b="1" dirty="0">
                <a:ln/>
                <a:solidFill>
                  <a:schemeClr val="accent3"/>
                </a:solidFill>
                <a:hlinkClick r:id="rId3"/>
              </a:rPr>
              <a:t>11</a:t>
            </a:r>
            <a:r>
              <a:rPr lang="zh-TW" altLang="en-US" sz="2800" b="1" dirty="0">
                <a:ln/>
                <a:solidFill>
                  <a:schemeClr val="accent3"/>
                </a:solidFill>
                <a:hlinkClick r:id="rId3"/>
              </a:rPr>
              <a:t>月編印版</a:t>
            </a:r>
            <a:r>
              <a:rPr lang="en-US" altLang="zh-TW" sz="2800" b="1" dirty="0" smtClean="0">
                <a:ln/>
                <a:solidFill>
                  <a:schemeClr val="accent3"/>
                </a:solidFill>
                <a:hlinkClick r:id="rId3"/>
              </a:rPr>
              <a:t>)</a:t>
            </a:r>
            <a:endParaRPr lang="en-US" altLang="zh-TW" sz="2800" b="1" dirty="0">
              <a:ln/>
              <a:solidFill>
                <a:schemeClr val="accent3"/>
              </a:solidFill>
            </a:endParaRPr>
          </a:p>
        </p:txBody>
      </p:sp>
      <p:sp>
        <p:nvSpPr>
          <p:cNvPr id="6" name="矩形 5"/>
          <p:cNvSpPr/>
          <p:nvPr/>
        </p:nvSpPr>
        <p:spPr>
          <a:xfrm>
            <a:off x="4440576" y="4823100"/>
            <a:ext cx="7685383" cy="1384995"/>
          </a:xfrm>
          <a:prstGeom prst="rect">
            <a:avLst/>
          </a:prstGeom>
          <a:noFill/>
        </p:spPr>
        <p:txBody>
          <a:bodyPr wrap="square" lIns="91440" tIns="45720" rIns="91440" bIns="45720">
            <a:spAutoFit/>
          </a:bodyPr>
          <a:lstStyle/>
          <a:p>
            <a:pPr algn="ctr"/>
            <a:r>
              <a:rPr lang="zh-TW" altLang="en-US" sz="2800" dirty="0">
                <a:ln w="0"/>
                <a:solidFill>
                  <a:schemeClr val="accent1"/>
                </a:solidFill>
                <a:effectLst>
                  <a:outerShdw blurRad="38100" dist="25400" dir="5400000" algn="ctr" rotWithShape="0">
                    <a:srgbClr val="6E747A">
                      <a:alpha val="43000"/>
                    </a:srgbClr>
                  </a:outerShdw>
                </a:effectLst>
                <a:hlinkClick r:id="rId4"/>
              </a:rPr>
              <a:t>行政院及所屬各機關</a:t>
            </a:r>
            <a:r>
              <a:rPr lang="zh-TW" altLang="en-US" sz="2800" dirty="0" smtClean="0">
                <a:ln w="0"/>
                <a:solidFill>
                  <a:schemeClr val="accent1"/>
                </a:solidFill>
                <a:effectLst>
                  <a:outerShdw blurRad="38100" dist="25400" dir="5400000" algn="ctr" rotWithShape="0">
                    <a:srgbClr val="6E747A">
                      <a:alpha val="43000"/>
                    </a:srgbClr>
                  </a:outerShdw>
                </a:effectLst>
                <a:hlinkClick r:id="rId4"/>
              </a:rPr>
              <a:t>學校</a:t>
            </a:r>
            <a:endParaRPr lang="en-US" altLang="zh-TW" sz="2800" dirty="0" smtClean="0">
              <a:ln w="0"/>
              <a:solidFill>
                <a:schemeClr val="accent1"/>
              </a:solidFill>
              <a:effectLst>
                <a:outerShdw blurRad="38100" dist="25400" dir="5400000" algn="ctr" rotWithShape="0">
                  <a:srgbClr val="6E747A">
                    <a:alpha val="43000"/>
                  </a:srgbClr>
                </a:outerShdw>
              </a:effectLst>
              <a:hlinkClick r:id="rId4"/>
            </a:endParaRPr>
          </a:p>
          <a:p>
            <a:pPr algn="ctr"/>
            <a:r>
              <a:rPr lang="zh-TW" altLang="en-US" sz="2800" dirty="0" smtClean="0">
                <a:ln w="0"/>
                <a:solidFill>
                  <a:schemeClr val="accent1"/>
                </a:solidFill>
                <a:effectLst>
                  <a:outerShdw blurRad="38100" dist="25400" dir="5400000" algn="ctr" rotWithShape="0">
                    <a:srgbClr val="6E747A">
                      <a:alpha val="43000"/>
                    </a:srgbClr>
                  </a:outerShdw>
                </a:effectLst>
                <a:hlinkClick r:id="rId4"/>
              </a:rPr>
              <a:t>多元</a:t>
            </a:r>
            <a:r>
              <a:rPr lang="zh-TW" altLang="en-US" sz="2800" dirty="0">
                <a:ln w="0"/>
                <a:solidFill>
                  <a:schemeClr val="accent1"/>
                </a:solidFill>
                <a:effectLst>
                  <a:outerShdw blurRad="38100" dist="25400" dir="5400000" algn="ctr" rotWithShape="0">
                    <a:srgbClr val="6E747A">
                      <a:alpha val="43000"/>
                    </a:srgbClr>
                  </a:outerShdw>
                </a:effectLst>
                <a:hlinkClick r:id="rId4"/>
              </a:rPr>
              <a:t>人力法規</a:t>
            </a:r>
            <a:r>
              <a:rPr lang="zh-TW" altLang="en-US" sz="2800" dirty="0" smtClean="0">
                <a:ln w="0"/>
                <a:solidFill>
                  <a:schemeClr val="accent1"/>
                </a:solidFill>
                <a:effectLst>
                  <a:outerShdw blurRad="38100" dist="25400" dir="5400000" algn="ctr" rotWithShape="0">
                    <a:srgbClr val="6E747A">
                      <a:alpha val="43000"/>
                    </a:srgbClr>
                  </a:outerShdw>
                </a:effectLst>
                <a:hlinkClick r:id="rId4"/>
              </a:rPr>
              <a:t>彙編</a:t>
            </a:r>
            <a:endParaRPr lang="en-US" altLang="zh-TW" sz="2800" dirty="0" smtClean="0">
              <a:ln w="0"/>
              <a:solidFill>
                <a:schemeClr val="accent1"/>
              </a:solidFill>
              <a:effectLst>
                <a:outerShdw blurRad="38100" dist="25400" dir="5400000" algn="ctr" rotWithShape="0">
                  <a:srgbClr val="6E747A">
                    <a:alpha val="43000"/>
                  </a:srgbClr>
                </a:outerShdw>
              </a:effectLst>
              <a:hlinkClick r:id="rId4"/>
            </a:endParaRPr>
          </a:p>
          <a:p>
            <a:pPr algn="ctr"/>
            <a:r>
              <a:rPr lang="en-US" altLang="zh-TW" sz="2800" dirty="0" smtClean="0">
                <a:ln w="0"/>
                <a:solidFill>
                  <a:schemeClr val="accent1"/>
                </a:solidFill>
                <a:effectLst>
                  <a:outerShdw blurRad="38100" dist="25400" dir="5400000" algn="ctr" rotWithShape="0">
                    <a:srgbClr val="6E747A">
                      <a:alpha val="43000"/>
                    </a:srgbClr>
                  </a:outerShdw>
                </a:effectLst>
                <a:hlinkClick r:id="rId4"/>
              </a:rPr>
              <a:t>(113</a:t>
            </a:r>
            <a:r>
              <a:rPr lang="zh-TW" altLang="en-US" sz="2800" dirty="0" smtClean="0">
                <a:ln w="0"/>
                <a:solidFill>
                  <a:schemeClr val="accent1"/>
                </a:solidFill>
                <a:effectLst>
                  <a:outerShdw blurRad="38100" dist="25400" dir="5400000" algn="ctr" rotWithShape="0">
                    <a:srgbClr val="6E747A">
                      <a:alpha val="43000"/>
                    </a:srgbClr>
                  </a:outerShdw>
                </a:effectLst>
                <a:hlinkClick r:id="rId4"/>
              </a:rPr>
              <a:t>年</a:t>
            </a:r>
            <a:r>
              <a:rPr lang="en-US" altLang="zh-TW" sz="2800" dirty="0" smtClean="0">
                <a:ln w="0"/>
                <a:solidFill>
                  <a:schemeClr val="accent1"/>
                </a:solidFill>
                <a:effectLst>
                  <a:outerShdw blurRad="38100" dist="25400" dir="5400000" algn="ctr" rotWithShape="0">
                    <a:srgbClr val="6E747A">
                      <a:alpha val="43000"/>
                    </a:srgbClr>
                  </a:outerShdw>
                </a:effectLst>
                <a:hlinkClick r:id="rId4"/>
              </a:rPr>
              <a:t>11</a:t>
            </a:r>
            <a:r>
              <a:rPr lang="zh-TW" altLang="en-US" sz="2800" dirty="0" smtClean="0">
                <a:ln w="0"/>
                <a:solidFill>
                  <a:schemeClr val="accent1"/>
                </a:solidFill>
                <a:effectLst>
                  <a:outerShdw blurRad="38100" dist="25400" dir="5400000" algn="ctr" rotWithShape="0">
                    <a:srgbClr val="6E747A">
                      <a:alpha val="43000"/>
                    </a:srgbClr>
                  </a:outerShdw>
                </a:effectLst>
                <a:hlinkClick r:id="rId4"/>
              </a:rPr>
              <a:t>月編印版</a:t>
            </a:r>
            <a:r>
              <a:rPr lang="en-US" altLang="zh-TW" sz="2800" dirty="0" smtClean="0">
                <a:ln w="0"/>
                <a:solidFill>
                  <a:schemeClr val="accent1"/>
                </a:solidFill>
                <a:effectLst>
                  <a:outerShdw blurRad="38100" dist="25400" dir="5400000" algn="ctr" rotWithShape="0">
                    <a:srgbClr val="6E747A">
                      <a:alpha val="43000"/>
                    </a:srgbClr>
                  </a:outerShdw>
                </a:effectLst>
                <a:hlinkClick r:id="rId4"/>
              </a:rPr>
              <a:t>)</a:t>
            </a:r>
            <a:endParaRPr lang="zh-TW" altLang="en-US" sz="2800" dirty="0">
              <a:ln w="0"/>
              <a:solidFill>
                <a:schemeClr val="accent1"/>
              </a:solidFill>
              <a:effectLst>
                <a:outerShdw blurRad="38100" dist="25400" dir="5400000" algn="ctr" rotWithShape="0">
                  <a:srgbClr val="6E747A">
                    <a:alpha val="43000"/>
                  </a:srgbClr>
                </a:outerShdw>
              </a:effectLst>
            </a:endParaRPr>
          </a:p>
        </p:txBody>
      </p:sp>
      <p:pic>
        <p:nvPicPr>
          <p:cNvPr id="7" name="圖片 6"/>
          <p:cNvPicPr>
            <a:picLocks noChangeAspect="1"/>
          </p:cNvPicPr>
          <p:nvPr/>
        </p:nvPicPr>
        <p:blipFill>
          <a:blip r:embed="rId5"/>
          <a:stretch>
            <a:fillRect/>
          </a:stretch>
        </p:blipFill>
        <p:spPr>
          <a:xfrm>
            <a:off x="6613431" y="136957"/>
            <a:ext cx="3339672" cy="4686143"/>
          </a:xfrm>
          <a:prstGeom prst="rect">
            <a:avLst/>
          </a:prstGeom>
          <a:ln>
            <a:solidFill>
              <a:schemeClr val="bg1">
                <a:lumMod val="75000"/>
              </a:schemeClr>
            </a:solidFill>
          </a:ln>
        </p:spPr>
      </p:pic>
    </p:spTree>
    <p:extLst>
      <p:ext uri="{BB962C8B-B14F-4D97-AF65-F5344CB8AC3E}">
        <p14:creationId xmlns:p14="http://schemas.microsoft.com/office/powerpoint/2010/main" val="418800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84750" y="120073"/>
            <a:ext cx="11801657" cy="6636327"/>
          </a:xfrm>
          <a:prstGeom prst="rect">
            <a:avLst/>
          </a:prstGeom>
        </p:spPr>
      </p:pic>
    </p:spTree>
    <p:extLst>
      <p:ext uri="{BB962C8B-B14F-4D97-AF65-F5344CB8AC3E}">
        <p14:creationId xmlns:p14="http://schemas.microsoft.com/office/powerpoint/2010/main" val="1070683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788227" y="232379"/>
            <a:ext cx="8923216" cy="478977"/>
          </a:xfrm>
          <a:prstGeom prst="rect">
            <a:avLst/>
          </a:prstGeom>
          <a:solidFill>
            <a:schemeClr val="bg1">
              <a:lumMod val="75000"/>
            </a:schemeClr>
          </a:solidFill>
          <a:ln>
            <a:noFill/>
          </a:ln>
        </p:spPr>
        <p:txBody>
          <a:bodyPr wrap="square" rtlCol="0">
            <a:spAutoFit/>
          </a:bodyPr>
          <a:lstStyle/>
          <a:p>
            <a:pPr>
              <a:lnSpc>
                <a:spcPts val="2900"/>
              </a:lnSpc>
            </a:pPr>
            <a:r>
              <a:rPr lang="zh-TW" altLang="en-US" sz="2800" dirty="0" smtClean="0"/>
              <a:t>            </a:t>
            </a:r>
            <a:r>
              <a:rPr lang="en-US" altLang="zh-TW" sz="2800" dirty="0" err="1" smtClean="0"/>
              <a:t>WebHR</a:t>
            </a:r>
            <a:r>
              <a:rPr lang="zh-TW" altLang="en-US" sz="2800" dirty="0" smtClean="0"/>
              <a:t>報送範例</a:t>
            </a:r>
            <a:r>
              <a:rPr lang="en-US" altLang="zh-TW" sz="2800" dirty="0" smtClean="0"/>
              <a:t>~</a:t>
            </a:r>
            <a:r>
              <a:rPr lang="zh-TW" altLang="en-US" sz="2800" b="1" dirty="0" smtClean="0"/>
              <a:t>現職人員代理</a:t>
            </a:r>
            <a:endParaRPr lang="zh-TW" altLang="en-US" sz="2800" b="1" dirty="0"/>
          </a:p>
        </p:txBody>
      </p:sp>
      <p:sp>
        <p:nvSpPr>
          <p:cNvPr id="6" name="文字方塊 5"/>
          <p:cNvSpPr txBox="1"/>
          <p:nvPr/>
        </p:nvSpPr>
        <p:spPr>
          <a:xfrm>
            <a:off x="264078" y="941309"/>
            <a:ext cx="11447365" cy="369332"/>
          </a:xfrm>
          <a:prstGeom prst="rect">
            <a:avLst/>
          </a:prstGeom>
          <a:noFill/>
        </p:spPr>
        <p:txBody>
          <a:bodyPr wrap="none" rtlCol="0">
            <a:spAutoFit/>
          </a:bodyPr>
          <a:lstStyle/>
          <a:p>
            <a:r>
              <a:rPr lang="en-US" altLang="zh-TW" dirty="0" err="1" smtClean="0"/>
              <a:t>WebHR</a:t>
            </a:r>
            <a:r>
              <a:rPr lang="zh-TW" altLang="en-US" dirty="0"/>
              <a:t> </a:t>
            </a:r>
            <a:r>
              <a:rPr lang="en-US" altLang="zh-TW" dirty="0"/>
              <a:t>&gt;</a:t>
            </a:r>
            <a:r>
              <a:rPr lang="zh-TW" altLang="en-US" dirty="0" smtClean="0"/>
              <a:t>任免</a:t>
            </a:r>
            <a:r>
              <a:rPr lang="zh-TW" altLang="en-US" dirty="0"/>
              <a:t>遷調 </a:t>
            </a:r>
            <a:r>
              <a:rPr lang="en-US" altLang="zh-TW" dirty="0"/>
              <a:t>&gt; </a:t>
            </a:r>
            <a:r>
              <a:rPr lang="zh-TW" altLang="en-US" dirty="0"/>
              <a:t>銓審 </a:t>
            </a:r>
            <a:r>
              <a:rPr lang="en-US" altLang="zh-TW" dirty="0"/>
              <a:t>&gt; </a:t>
            </a:r>
            <a:r>
              <a:rPr lang="zh-TW" altLang="en-US" dirty="0"/>
              <a:t>送審待處理案件 </a:t>
            </a:r>
            <a:r>
              <a:rPr lang="en-US" altLang="zh-TW" dirty="0"/>
              <a:t>&gt; </a:t>
            </a:r>
            <a:r>
              <a:rPr lang="zh-TW" altLang="en-US" dirty="0"/>
              <a:t>職務代理人名冊報送案</a:t>
            </a:r>
            <a:r>
              <a:rPr lang="en-US" altLang="zh-TW" dirty="0"/>
              <a:t>(530</a:t>
            </a:r>
            <a:r>
              <a:rPr lang="zh-TW" altLang="en-US" dirty="0"/>
              <a:t>案</a:t>
            </a:r>
            <a:r>
              <a:rPr lang="en-US" altLang="zh-TW" dirty="0"/>
              <a:t>) &gt; </a:t>
            </a:r>
            <a:r>
              <a:rPr lang="zh-TW" altLang="en-US" dirty="0"/>
              <a:t>職務代理名冊人員資料維護</a:t>
            </a:r>
          </a:p>
        </p:txBody>
      </p:sp>
      <p:grpSp>
        <p:nvGrpSpPr>
          <p:cNvPr id="19" name="群組 18"/>
          <p:cNvGrpSpPr/>
          <p:nvPr/>
        </p:nvGrpSpPr>
        <p:grpSpPr>
          <a:xfrm>
            <a:off x="264078" y="1823106"/>
            <a:ext cx="10861214" cy="4934083"/>
            <a:chOff x="92737" y="1523346"/>
            <a:chExt cx="9898790" cy="4553585"/>
          </a:xfrm>
        </p:grpSpPr>
        <p:pic>
          <p:nvPicPr>
            <p:cNvPr id="7" name="圖片 6"/>
            <p:cNvPicPr>
              <a:picLocks noChangeAspect="1"/>
            </p:cNvPicPr>
            <p:nvPr/>
          </p:nvPicPr>
          <p:blipFill>
            <a:blip r:embed="rId2"/>
            <a:stretch>
              <a:fillRect/>
            </a:stretch>
          </p:blipFill>
          <p:spPr>
            <a:xfrm>
              <a:off x="427092" y="1523346"/>
              <a:ext cx="9564435" cy="4553585"/>
            </a:xfrm>
            <a:prstGeom prst="rect">
              <a:avLst/>
            </a:prstGeom>
            <a:ln>
              <a:solidFill>
                <a:schemeClr val="bg1">
                  <a:lumMod val="75000"/>
                </a:schemeClr>
              </a:solidFill>
            </a:ln>
          </p:spPr>
        </p:pic>
        <p:sp>
          <p:nvSpPr>
            <p:cNvPr id="8" name="圓角矩形 7"/>
            <p:cNvSpPr/>
            <p:nvPr/>
          </p:nvSpPr>
          <p:spPr>
            <a:xfrm>
              <a:off x="6899564" y="2022764"/>
              <a:ext cx="526472" cy="1662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9" name="圓角矩形 8"/>
            <p:cNvSpPr/>
            <p:nvPr/>
          </p:nvSpPr>
          <p:spPr>
            <a:xfrm>
              <a:off x="1856509" y="1759528"/>
              <a:ext cx="2230582" cy="429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10" name="矩形 9"/>
            <p:cNvSpPr/>
            <p:nvPr/>
          </p:nvSpPr>
          <p:spPr>
            <a:xfrm>
              <a:off x="1468582" y="3006436"/>
              <a:ext cx="1191491" cy="26323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818408" y="3354810"/>
              <a:ext cx="6347691" cy="49395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327563" y="4675003"/>
              <a:ext cx="2670007"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981200" y="5435059"/>
              <a:ext cx="7010400" cy="64187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6344096" y="3956253"/>
              <a:ext cx="2772196" cy="646331"/>
            </a:xfrm>
            <a:prstGeom prst="rect">
              <a:avLst/>
            </a:prstGeom>
            <a:noFill/>
          </p:spPr>
          <p:txBody>
            <a:bodyPr wrap="square" rtlCol="0">
              <a:spAutoFit/>
            </a:bodyPr>
            <a:lstStyle/>
            <a:p>
              <a:r>
                <a:rPr lang="zh-TW" altLang="en-US" b="1" dirty="0" smtClean="0">
                  <a:solidFill>
                    <a:srgbClr val="FF0000"/>
                  </a:solidFill>
                </a:rPr>
                <a:t>依代理人所支專業加給表及職等選填</a:t>
              </a:r>
              <a:endParaRPr lang="zh-TW" altLang="en-US" b="1" dirty="0">
                <a:solidFill>
                  <a:srgbClr val="FF0000"/>
                </a:solidFill>
              </a:endParaRPr>
            </a:p>
          </p:txBody>
        </p:sp>
        <p:sp>
          <p:nvSpPr>
            <p:cNvPr id="15" name="文字方塊 14"/>
            <p:cNvSpPr txBox="1"/>
            <p:nvPr/>
          </p:nvSpPr>
          <p:spPr>
            <a:xfrm>
              <a:off x="2748169" y="5006234"/>
              <a:ext cx="511679" cy="216000"/>
            </a:xfrm>
            <a:prstGeom prst="rect">
              <a:avLst/>
            </a:prstGeom>
            <a:solidFill>
              <a:schemeClr val="bg1">
                <a:lumMod val="85000"/>
              </a:schemeClr>
            </a:solidFill>
          </p:spPr>
          <p:txBody>
            <a:bodyPr wrap="none" rtlCol="0">
              <a:spAutoFit/>
            </a:bodyPr>
            <a:lstStyle/>
            <a:p>
              <a:r>
                <a:rPr lang="en-US" altLang="zh-TW" sz="1400" dirty="0"/>
                <a:t>P08</a:t>
              </a:r>
              <a:endParaRPr lang="zh-TW" altLang="en-US" sz="1400" dirty="0"/>
            </a:p>
          </p:txBody>
        </p:sp>
        <p:sp>
          <p:nvSpPr>
            <p:cNvPr id="18" name="矩形 17"/>
            <p:cNvSpPr/>
            <p:nvPr/>
          </p:nvSpPr>
          <p:spPr>
            <a:xfrm>
              <a:off x="2213263" y="4955434"/>
              <a:ext cx="1149928"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92737" y="4175707"/>
              <a:ext cx="1548000" cy="1077218"/>
            </a:xfrm>
            <a:prstGeom prst="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1600" dirty="0" smtClean="0">
                  <a:solidFill>
                    <a:schemeClr val="tx1"/>
                  </a:solidFill>
                </a:rPr>
                <a:t>銓敘系統複查</a:t>
              </a:r>
              <a:r>
                <a:rPr lang="zh-TW" altLang="en-US" sz="1600" b="1" dirty="0" smtClean="0">
                  <a:solidFill>
                    <a:schemeClr val="tx1"/>
                  </a:solidFill>
                </a:rPr>
                <a:t>代理期間</a:t>
              </a:r>
              <a:r>
                <a:rPr lang="zh-TW" altLang="en-US" sz="1600" dirty="0" smtClean="0">
                  <a:solidFill>
                    <a:schemeClr val="tx1"/>
                  </a:solidFill>
                </a:rPr>
                <a:t>之職稱和職等俸點是否正確</a:t>
              </a:r>
              <a:endParaRPr lang="zh-TW" altLang="en-US" sz="1600" dirty="0">
                <a:solidFill>
                  <a:schemeClr val="tx1"/>
                </a:solidFill>
              </a:endParaRPr>
            </a:p>
          </p:txBody>
        </p:sp>
        <p:sp>
          <p:nvSpPr>
            <p:cNvPr id="21" name="文字方塊 20"/>
            <p:cNvSpPr txBox="1"/>
            <p:nvPr/>
          </p:nvSpPr>
          <p:spPr>
            <a:xfrm>
              <a:off x="8137001" y="5037568"/>
              <a:ext cx="1569660" cy="369332"/>
            </a:xfrm>
            <a:prstGeom prst="rect">
              <a:avLst/>
            </a:prstGeom>
            <a:solidFill>
              <a:schemeClr val="accent1">
                <a:lumMod val="20000"/>
                <a:lumOff val="80000"/>
              </a:schemeClr>
            </a:solidFill>
          </p:spPr>
          <p:txBody>
            <a:bodyPr wrap="none" rtlCol="0">
              <a:spAutoFit/>
            </a:bodyPr>
            <a:lstStyle/>
            <a:p>
              <a:r>
                <a:rPr lang="zh-TW" altLang="en-US" b="1" dirty="0" smtClean="0">
                  <a:solidFill>
                    <a:schemeClr val="accent1">
                      <a:lumMod val="75000"/>
                    </a:schemeClr>
                  </a:solidFill>
                </a:rPr>
                <a:t>非主管則免填</a:t>
              </a:r>
              <a:endParaRPr lang="zh-TW" altLang="en-US" b="1" dirty="0">
                <a:solidFill>
                  <a:schemeClr val="accent1">
                    <a:lumMod val="75000"/>
                  </a:schemeClr>
                </a:solidFill>
              </a:endParaRPr>
            </a:p>
          </p:txBody>
        </p:sp>
      </p:grpSp>
      <p:sp>
        <p:nvSpPr>
          <p:cNvPr id="17" name="雲朵形 16"/>
          <p:cNvSpPr/>
          <p:nvPr/>
        </p:nvSpPr>
        <p:spPr>
          <a:xfrm>
            <a:off x="264079" y="140495"/>
            <a:ext cx="3171098" cy="699651"/>
          </a:xfrm>
          <a:prstGeom prst="clou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實務操作小提醒</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610753" y="1361441"/>
            <a:ext cx="5035037" cy="461665"/>
          </a:xfrm>
          <a:prstGeom prst="rect">
            <a:avLst/>
          </a:prstGeom>
          <a:solidFill>
            <a:srgbClr val="FF9966"/>
          </a:solidFill>
        </p:spPr>
        <p:txBody>
          <a:bodyPr wrap="square" rtlCol="0">
            <a:spAutoFit/>
          </a:bodyPr>
          <a:lstStyle/>
          <a:p>
            <a:r>
              <a:rPr lang="zh-TW" altLang="en-US" sz="2400" dirty="0"/>
              <a:t>範例：</a:t>
            </a:r>
            <a:r>
              <a:rPr lang="zh-TW" altLang="en-US" sz="2400" dirty="0" smtClean="0"/>
              <a:t>銓</a:t>
            </a:r>
            <a:r>
              <a:rPr lang="zh-TW" altLang="en-US" sz="2400" dirty="0"/>
              <a:t>審薦</a:t>
            </a:r>
            <a:r>
              <a:rPr lang="en-US" altLang="zh-TW" sz="2400" dirty="0" smtClean="0"/>
              <a:t>8</a:t>
            </a:r>
            <a:r>
              <a:rPr lang="zh-TW" altLang="en-US" sz="2400" dirty="0" smtClean="0"/>
              <a:t>課員代理</a:t>
            </a:r>
            <a:r>
              <a:rPr lang="zh-TW" altLang="en-US" sz="2400" dirty="0"/>
              <a:t>薦</a:t>
            </a:r>
            <a:r>
              <a:rPr lang="en-US" altLang="zh-TW" sz="2400" dirty="0" smtClean="0"/>
              <a:t>8-9</a:t>
            </a:r>
            <a:r>
              <a:rPr lang="zh-TW" altLang="en-US" sz="2400" dirty="0" smtClean="0"/>
              <a:t>科長</a:t>
            </a:r>
            <a:endParaRPr lang="zh-TW" altLang="en-US" sz="2400" dirty="0"/>
          </a:p>
        </p:txBody>
      </p:sp>
    </p:spTree>
    <p:extLst>
      <p:ext uri="{BB962C8B-B14F-4D97-AF65-F5344CB8AC3E}">
        <p14:creationId xmlns:p14="http://schemas.microsoft.com/office/powerpoint/2010/main" val="1430126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3"/>
          </p:nvPr>
        </p:nvPicPr>
        <p:blipFill>
          <a:blip r:embed="rId2"/>
          <a:stretch>
            <a:fillRect/>
          </a:stretch>
        </p:blipFill>
        <p:spPr>
          <a:xfrm>
            <a:off x="577771" y="141858"/>
            <a:ext cx="10454938" cy="3765123"/>
          </a:xfrm>
          <a:prstGeom prst="rect">
            <a:avLst/>
          </a:prstGeom>
        </p:spPr>
      </p:pic>
      <p:sp>
        <p:nvSpPr>
          <p:cNvPr id="3" name="文字方塊 2"/>
          <p:cNvSpPr txBox="1"/>
          <p:nvPr/>
        </p:nvSpPr>
        <p:spPr>
          <a:xfrm>
            <a:off x="162134" y="4009320"/>
            <a:ext cx="11988000" cy="2677656"/>
          </a:xfrm>
          <a:prstGeom prst="rect">
            <a:avLst/>
          </a:prstGeom>
          <a:solidFill>
            <a:srgbClr val="CCFFCC"/>
          </a:solidFill>
        </p:spPr>
        <p:txBody>
          <a:bodyPr wrap="square" rtlCol="0">
            <a:spAutoFit/>
          </a:bodyPr>
          <a:lstStyle/>
          <a:p>
            <a:r>
              <a:rPr lang="zh-TW" altLang="en-US" sz="2400" b="1" dirty="0" smtClean="0"/>
              <a:t>跨期代理：代理期間跨越上下半年者須填寫，請填</a:t>
            </a:r>
            <a:r>
              <a:rPr lang="zh-TW" altLang="en-US" sz="2400" b="1" dirty="0" smtClean="0">
                <a:solidFill>
                  <a:srgbClr val="FF0000"/>
                </a:solidFill>
              </a:rPr>
              <a:t>整段代理期間</a:t>
            </a:r>
            <a:r>
              <a:rPr lang="zh-TW" altLang="en-US" sz="2400" b="1" dirty="0" smtClean="0"/>
              <a:t>的首日</a:t>
            </a:r>
            <a:r>
              <a:rPr lang="en-US" altLang="zh-TW" sz="2400" b="1" dirty="0" smtClean="0"/>
              <a:t>~</a:t>
            </a:r>
            <a:r>
              <a:rPr lang="zh-TW" altLang="en-US" sz="2400" b="1" dirty="0" smtClean="0">
                <a:solidFill>
                  <a:srgbClr val="FF0000"/>
                </a:solidFill>
              </a:rPr>
              <a:t>本期</a:t>
            </a:r>
            <a:r>
              <a:rPr lang="zh-TW" altLang="en-US" sz="2400" b="1" dirty="0" smtClean="0"/>
              <a:t>代理之末日</a:t>
            </a:r>
            <a:endParaRPr lang="en-US" altLang="zh-TW" sz="2400" b="1" dirty="0" smtClean="0"/>
          </a:p>
          <a:p>
            <a:endParaRPr lang="en-US" altLang="zh-TW" sz="2400" dirty="0" smtClean="0"/>
          </a:p>
          <a:p>
            <a:r>
              <a:rPr lang="en-US" altLang="zh-TW" sz="2400" dirty="0" smtClean="0"/>
              <a:t>Ex1</a:t>
            </a:r>
            <a:r>
              <a:rPr lang="zh-TW" altLang="en-US" sz="2400" dirty="0" smtClean="0"/>
              <a:t>：代理期間</a:t>
            </a:r>
            <a:r>
              <a:rPr lang="en-US" altLang="zh-TW" sz="2400" dirty="0" smtClean="0"/>
              <a:t>112.03.16~113.07.02</a:t>
            </a:r>
            <a:r>
              <a:rPr lang="zh-TW" altLang="en-US" sz="2400" dirty="0" smtClean="0"/>
              <a:t>，報送</a:t>
            </a:r>
            <a:r>
              <a:rPr lang="en-US" altLang="zh-TW" sz="2400" dirty="0" smtClean="0"/>
              <a:t>113</a:t>
            </a:r>
            <a:r>
              <a:rPr lang="zh-TW" altLang="en-US" sz="2400" dirty="0" smtClean="0"/>
              <a:t>年</a:t>
            </a:r>
            <a:r>
              <a:rPr lang="en-US" altLang="zh-TW" sz="2400" dirty="0" smtClean="0"/>
              <a:t>7-12</a:t>
            </a:r>
            <a:r>
              <a:rPr lang="zh-TW" altLang="en-US" sz="2400" dirty="0" smtClean="0"/>
              <a:t>月資料時，跨期代理</a:t>
            </a:r>
            <a:r>
              <a:rPr lang="zh-TW" altLang="en-US" sz="2400" dirty="0" smtClean="0">
                <a:solidFill>
                  <a:srgbClr val="0000FF"/>
                </a:solidFill>
              </a:rPr>
              <a:t>起日</a:t>
            </a:r>
            <a:r>
              <a:rPr lang="zh-TW" altLang="en-US" sz="2400" dirty="0" smtClean="0"/>
              <a:t>應填</a:t>
            </a:r>
            <a:r>
              <a:rPr lang="en-US" altLang="zh-TW" sz="2400" dirty="0" smtClean="0"/>
              <a:t>112.03.16</a:t>
            </a:r>
            <a:r>
              <a:rPr lang="zh-TW" altLang="en-US" sz="2400" dirty="0" smtClean="0"/>
              <a:t>，</a:t>
            </a:r>
            <a:r>
              <a:rPr lang="zh-TW" altLang="en-US" sz="2400" dirty="0" smtClean="0">
                <a:solidFill>
                  <a:srgbClr val="0000FF"/>
                </a:solidFill>
              </a:rPr>
              <a:t>迄日</a:t>
            </a:r>
            <a:r>
              <a:rPr lang="zh-TW" altLang="en-US" sz="2400" dirty="0" smtClean="0"/>
              <a:t>為</a:t>
            </a:r>
            <a:r>
              <a:rPr lang="en-US" altLang="zh-TW" sz="2400" dirty="0" smtClean="0"/>
              <a:t>113.07.02</a:t>
            </a:r>
          </a:p>
          <a:p>
            <a:endParaRPr lang="en-US" altLang="zh-TW" sz="2400" dirty="0" smtClean="0"/>
          </a:p>
          <a:p>
            <a:r>
              <a:rPr lang="en-US" altLang="zh-TW" sz="2400" dirty="0" smtClean="0"/>
              <a:t>Ex2</a:t>
            </a:r>
            <a:r>
              <a:rPr lang="zh-TW" altLang="en-US" sz="2400" dirty="0" smtClean="0"/>
              <a:t>：</a:t>
            </a:r>
            <a:r>
              <a:rPr lang="zh-TW" altLang="en-US" sz="2400" dirty="0"/>
              <a:t>代理期間</a:t>
            </a:r>
            <a:r>
              <a:rPr lang="en-US" altLang="zh-TW" sz="2400" dirty="0" smtClean="0"/>
              <a:t>113.06.01~113.12.31</a:t>
            </a:r>
            <a:r>
              <a:rPr lang="zh-TW" altLang="en-US" sz="2400" dirty="0" smtClean="0"/>
              <a:t>，</a:t>
            </a:r>
            <a:r>
              <a:rPr lang="en-US" altLang="zh-TW" sz="2400" dirty="0" smtClean="0"/>
              <a:t>114</a:t>
            </a:r>
            <a:r>
              <a:rPr lang="zh-TW" altLang="en-US" sz="2400" dirty="0" smtClean="0"/>
              <a:t>年繼續代理，報</a:t>
            </a:r>
            <a:r>
              <a:rPr lang="zh-TW" altLang="en-US" sz="2400" dirty="0"/>
              <a:t>送</a:t>
            </a:r>
            <a:r>
              <a:rPr lang="en-US" altLang="zh-TW" sz="2400" dirty="0"/>
              <a:t>113</a:t>
            </a:r>
            <a:r>
              <a:rPr lang="zh-TW" altLang="en-US" sz="2400" dirty="0"/>
              <a:t>年</a:t>
            </a:r>
            <a:r>
              <a:rPr lang="en-US" altLang="zh-TW" sz="2400" dirty="0"/>
              <a:t>7-12</a:t>
            </a:r>
            <a:r>
              <a:rPr lang="zh-TW" altLang="en-US" sz="2400" dirty="0"/>
              <a:t>月資料時，跨期代理</a:t>
            </a:r>
            <a:r>
              <a:rPr lang="zh-TW" altLang="en-US" sz="2400" dirty="0">
                <a:solidFill>
                  <a:srgbClr val="0000FF"/>
                </a:solidFill>
              </a:rPr>
              <a:t>起日</a:t>
            </a:r>
            <a:r>
              <a:rPr lang="zh-TW" altLang="en-US" sz="2400" dirty="0"/>
              <a:t>應</a:t>
            </a:r>
            <a:r>
              <a:rPr lang="zh-TW" altLang="en-US" sz="2400" dirty="0" smtClean="0"/>
              <a:t>填</a:t>
            </a:r>
            <a:r>
              <a:rPr lang="en-US" altLang="zh-TW" sz="2400" dirty="0"/>
              <a:t>113.06.01</a:t>
            </a:r>
            <a:r>
              <a:rPr lang="zh-TW" altLang="en-US" sz="2400" dirty="0" smtClean="0"/>
              <a:t>，</a:t>
            </a:r>
            <a:r>
              <a:rPr lang="zh-TW" altLang="en-US" sz="2400" dirty="0">
                <a:solidFill>
                  <a:srgbClr val="0000FF"/>
                </a:solidFill>
              </a:rPr>
              <a:t>迄日</a:t>
            </a:r>
            <a:r>
              <a:rPr lang="zh-TW" altLang="en-US" sz="2400" dirty="0" smtClean="0"/>
              <a:t>為</a:t>
            </a:r>
            <a:r>
              <a:rPr lang="en-US" altLang="zh-TW" sz="2400" dirty="0"/>
              <a:t>113.12.31</a:t>
            </a:r>
            <a:endParaRPr lang="zh-TW" altLang="en-US" sz="2400" dirty="0"/>
          </a:p>
        </p:txBody>
      </p:sp>
      <p:sp>
        <p:nvSpPr>
          <p:cNvPr id="6" name="矩形 5"/>
          <p:cNvSpPr/>
          <p:nvPr/>
        </p:nvSpPr>
        <p:spPr>
          <a:xfrm>
            <a:off x="1184095" y="720435"/>
            <a:ext cx="4912756" cy="304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8298570" y="48189"/>
            <a:ext cx="3851564" cy="464230"/>
          </a:xfrm>
          <a:prstGeom prst="rect">
            <a:avLst/>
          </a:prstGeom>
          <a:solidFill>
            <a:schemeClr val="bg1">
              <a:lumMod val="75000"/>
            </a:schemeClr>
          </a:solidFill>
          <a:ln>
            <a:noFill/>
          </a:ln>
        </p:spPr>
        <p:txBody>
          <a:bodyPr wrap="square" rtlCol="0">
            <a:spAutoFit/>
          </a:bodyPr>
          <a:lstStyle/>
          <a:p>
            <a:pPr>
              <a:lnSpc>
                <a:spcPts val="2900"/>
              </a:lnSpc>
            </a:pPr>
            <a:r>
              <a:rPr lang="en-US" altLang="zh-TW" sz="2000" dirty="0" err="1" smtClean="0"/>
              <a:t>WebHR</a:t>
            </a:r>
            <a:r>
              <a:rPr lang="zh-TW" altLang="en-US" sz="2000" dirty="0" smtClean="0"/>
              <a:t>報送範例</a:t>
            </a:r>
            <a:r>
              <a:rPr lang="en-US" altLang="zh-TW" sz="2000" dirty="0" smtClean="0"/>
              <a:t>~</a:t>
            </a:r>
            <a:r>
              <a:rPr lang="zh-TW" altLang="en-US" sz="2000" b="1" dirty="0" smtClean="0"/>
              <a:t>現職人員代理</a:t>
            </a:r>
            <a:endParaRPr lang="zh-TW" altLang="en-US" sz="2000" b="1" dirty="0"/>
          </a:p>
        </p:txBody>
      </p:sp>
    </p:spTree>
    <p:extLst>
      <p:ext uri="{BB962C8B-B14F-4D97-AF65-F5344CB8AC3E}">
        <p14:creationId xmlns:p14="http://schemas.microsoft.com/office/powerpoint/2010/main" val="1129573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字方塊 27"/>
          <p:cNvSpPr txBox="1"/>
          <p:nvPr/>
        </p:nvSpPr>
        <p:spPr>
          <a:xfrm>
            <a:off x="1185114" y="5303286"/>
            <a:ext cx="9981650" cy="954107"/>
          </a:xfrm>
          <a:prstGeom prst="rect">
            <a:avLst/>
          </a:prstGeom>
          <a:noFill/>
        </p:spPr>
        <p:txBody>
          <a:bodyPr wrap="square" rtlCol="0">
            <a:spAutoFit/>
          </a:bodyPr>
          <a:lstStyle/>
          <a:p>
            <a:r>
              <a:rPr lang="zh-TW" altLang="en-US" sz="2800" dirty="0" smtClean="0"/>
              <a:t>專業加給、主管加給依</a:t>
            </a:r>
            <a:r>
              <a:rPr lang="zh-TW" altLang="en-US" sz="2800" dirty="0" smtClean="0">
                <a:solidFill>
                  <a:srgbClr val="FF0000"/>
                </a:solidFill>
              </a:rPr>
              <a:t>代理人</a:t>
            </a:r>
            <a:r>
              <a:rPr lang="zh-TW" altLang="en-US" sz="2800" dirty="0" smtClean="0">
                <a:solidFill>
                  <a:srgbClr val="0000FF"/>
                </a:solidFill>
              </a:rPr>
              <a:t>得支領</a:t>
            </a:r>
            <a:r>
              <a:rPr lang="zh-TW" altLang="en-US" sz="2800" dirty="0" smtClean="0"/>
              <a:t>之職等填寫，</a:t>
            </a:r>
            <a:r>
              <a:rPr lang="zh-TW" altLang="en-US" sz="2800" dirty="0" smtClean="0">
                <a:solidFill>
                  <a:srgbClr val="FF0000"/>
                </a:solidFill>
              </a:rPr>
              <a:t>不是</a:t>
            </a:r>
            <a:r>
              <a:rPr lang="zh-TW" altLang="en-US" sz="2800" dirty="0" smtClean="0"/>
              <a:t>依被代理人職等填寫。</a:t>
            </a:r>
            <a:endParaRPr lang="en-US" altLang="zh-TW" sz="2800" dirty="0" smtClean="0"/>
          </a:p>
        </p:txBody>
      </p:sp>
      <p:grpSp>
        <p:nvGrpSpPr>
          <p:cNvPr id="31" name="群組 30"/>
          <p:cNvGrpSpPr/>
          <p:nvPr/>
        </p:nvGrpSpPr>
        <p:grpSpPr>
          <a:xfrm>
            <a:off x="783565" y="290987"/>
            <a:ext cx="9759744" cy="4849234"/>
            <a:chOff x="783565" y="438769"/>
            <a:chExt cx="9256362" cy="3412795"/>
          </a:xfrm>
        </p:grpSpPr>
        <p:pic>
          <p:nvPicPr>
            <p:cNvPr id="5" name="圖片 4"/>
            <p:cNvPicPr>
              <a:picLocks noChangeAspect="1"/>
            </p:cNvPicPr>
            <p:nvPr/>
          </p:nvPicPr>
          <p:blipFill rotWithShape="1">
            <a:blip r:embed="rId2"/>
            <a:srcRect r="-100" b="21299"/>
            <a:stretch/>
          </p:blipFill>
          <p:spPr>
            <a:xfrm>
              <a:off x="783565" y="438769"/>
              <a:ext cx="9256362" cy="3412795"/>
            </a:xfrm>
            <a:prstGeom prst="rect">
              <a:avLst/>
            </a:prstGeom>
          </p:spPr>
        </p:pic>
        <p:sp>
          <p:nvSpPr>
            <p:cNvPr id="6" name="矩形 5"/>
            <p:cNvSpPr/>
            <p:nvPr/>
          </p:nvSpPr>
          <p:spPr>
            <a:xfrm>
              <a:off x="1884219" y="1016000"/>
              <a:ext cx="1505527" cy="221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弧形接點 17"/>
            <p:cNvCxnSpPr>
              <a:stCxn id="6" idx="3"/>
            </p:cNvCxnSpPr>
            <p:nvPr/>
          </p:nvCxnSpPr>
          <p:spPr>
            <a:xfrm>
              <a:off x="3389746" y="1126837"/>
              <a:ext cx="461818" cy="277089"/>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弧形接點 19"/>
            <p:cNvCxnSpPr/>
            <p:nvPr/>
          </p:nvCxnSpPr>
          <p:spPr>
            <a:xfrm rot="16200000" flipH="1">
              <a:off x="1833420" y="1510147"/>
              <a:ext cx="923635" cy="43410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3692439" y="957559"/>
              <a:ext cx="3337416" cy="281590"/>
            </a:xfrm>
            <a:prstGeom prst="rect">
              <a:avLst/>
            </a:prstGeom>
            <a:noFill/>
          </p:spPr>
          <p:txBody>
            <a:bodyPr wrap="none" rtlCol="0">
              <a:spAutoFit/>
            </a:bodyPr>
            <a:lstStyle/>
            <a:p>
              <a:r>
                <a:rPr lang="zh-TW" altLang="en-US" sz="2000" dirty="0" smtClean="0">
                  <a:solidFill>
                    <a:srgbClr val="FF0000"/>
                  </a:solidFill>
                </a:rPr>
                <a:t>自動帶出職稱職等及占缺人員</a:t>
              </a:r>
              <a:endParaRPr lang="zh-TW" altLang="en-US" sz="2000" dirty="0">
                <a:solidFill>
                  <a:srgbClr val="FF0000"/>
                </a:solidFill>
              </a:endParaRPr>
            </a:p>
          </p:txBody>
        </p:sp>
        <p:sp>
          <p:nvSpPr>
            <p:cNvPr id="30" name="矩形 29"/>
            <p:cNvSpPr/>
            <p:nvPr/>
          </p:nvSpPr>
          <p:spPr>
            <a:xfrm>
              <a:off x="2401455" y="2503055"/>
              <a:ext cx="683490" cy="1024241"/>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p:cNvSpPr txBox="1"/>
          <p:nvPr/>
        </p:nvSpPr>
        <p:spPr>
          <a:xfrm>
            <a:off x="8298570" y="48189"/>
            <a:ext cx="3851564" cy="464230"/>
          </a:xfrm>
          <a:prstGeom prst="rect">
            <a:avLst/>
          </a:prstGeom>
          <a:solidFill>
            <a:schemeClr val="bg1">
              <a:lumMod val="75000"/>
            </a:schemeClr>
          </a:solidFill>
          <a:ln>
            <a:noFill/>
          </a:ln>
        </p:spPr>
        <p:txBody>
          <a:bodyPr wrap="square" rtlCol="0">
            <a:spAutoFit/>
          </a:bodyPr>
          <a:lstStyle/>
          <a:p>
            <a:pPr>
              <a:lnSpc>
                <a:spcPts val="2900"/>
              </a:lnSpc>
            </a:pPr>
            <a:r>
              <a:rPr lang="en-US" altLang="zh-TW" sz="2000" dirty="0" err="1" smtClean="0"/>
              <a:t>WebHR</a:t>
            </a:r>
            <a:r>
              <a:rPr lang="zh-TW" altLang="en-US" sz="2000" dirty="0" smtClean="0"/>
              <a:t>報送範例</a:t>
            </a:r>
            <a:r>
              <a:rPr lang="en-US" altLang="zh-TW" sz="2000" dirty="0" smtClean="0"/>
              <a:t>~</a:t>
            </a:r>
            <a:r>
              <a:rPr lang="zh-TW" altLang="en-US" sz="2000" b="1" dirty="0" smtClean="0"/>
              <a:t>現職人員代理</a:t>
            </a:r>
            <a:endParaRPr lang="zh-TW" altLang="en-US" sz="2000" b="1" dirty="0"/>
          </a:p>
        </p:txBody>
      </p:sp>
    </p:spTree>
    <p:extLst>
      <p:ext uri="{BB962C8B-B14F-4D97-AF65-F5344CB8AC3E}">
        <p14:creationId xmlns:p14="http://schemas.microsoft.com/office/powerpoint/2010/main" val="2689285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六邊形 28"/>
          <p:cNvSpPr/>
          <p:nvPr/>
        </p:nvSpPr>
        <p:spPr>
          <a:xfrm>
            <a:off x="290945" y="914400"/>
            <a:ext cx="1243906" cy="1962665"/>
          </a:xfrm>
          <a:prstGeom prst="hexagon">
            <a:avLst/>
          </a:prstGeom>
          <a:solidFill>
            <a:srgbClr val="C1FFE0"/>
          </a:solidFill>
          <a:ln w="381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rPr>
              <a:t>支</a:t>
            </a:r>
            <a:endParaRPr lang="en-US" altLang="zh-TW" sz="2800" dirty="0" smtClean="0">
              <a:solidFill>
                <a:schemeClr val="tx1"/>
              </a:solidFill>
            </a:endParaRPr>
          </a:p>
          <a:p>
            <a:pPr algn="ctr"/>
            <a:r>
              <a:rPr lang="zh-TW" altLang="en-US" sz="2800" dirty="0" smtClean="0">
                <a:solidFill>
                  <a:schemeClr val="tx1"/>
                </a:solidFill>
              </a:rPr>
              <a:t>領</a:t>
            </a:r>
            <a:endParaRPr lang="en-US" altLang="zh-TW" sz="2800" dirty="0" smtClean="0">
              <a:solidFill>
                <a:schemeClr val="tx1"/>
              </a:solidFill>
            </a:endParaRPr>
          </a:p>
          <a:p>
            <a:pPr algn="ctr"/>
            <a:r>
              <a:rPr lang="zh-TW" altLang="en-US" sz="2800" dirty="0" smtClean="0">
                <a:solidFill>
                  <a:schemeClr val="tx1"/>
                </a:solidFill>
              </a:rPr>
              <a:t>標</a:t>
            </a:r>
            <a:endParaRPr lang="en-US" altLang="zh-TW" sz="2800" dirty="0" smtClean="0">
              <a:solidFill>
                <a:schemeClr val="tx1"/>
              </a:solidFill>
            </a:endParaRPr>
          </a:p>
          <a:p>
            <a:pPr algn="ctr"/>
            <a:r>
              <a:rPr lang="zh-TW" altLang="en-US" sz="2800" dirty="0" smtClean="0">
                <a:solidFill>
                  <a:schemeClr val="tx1"/>
                </a:solidFill>
              </a:rPr>
              <a:t>準</a:t>
            </a:r>
            <a:endParaRPr lang="zh-TW" altLang="en-US" sz="2800" dirty="0"/>
          </a:p>
        </p:txBody>
      </p:sp>
      <p:sp>
        <p:nvSpPr>
          <p:cNvPr id="32" name="文字方塊 31"/>
          <p:cNvSpPr txBox="1"/>
          <p:nvPr/>
        </p:nvSpPr>
        <p:spPr>
          <a:xfrm>
            <a:off x="1211344" y="914400"/>
            <a:ext cx="10648147" cy="5478423"/>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lvl="0">
              <a:lnSpc>
                <a:spcPts val="3500"/>
              </a:lnSpc>
              <a:defRPr/>
            </a:pPr>
            <a:r>
              <a:rPr lang="zh-TW" altLang="en-US" sz="2800" b="1" dirty="0"/>
              <a:t>公務人員加給給與辦法第</a:t>
            </a:r>
            <a:r>
              <a:rPr lang="en-US" altLang="zh-TW" sz="2800" b="1" dirty="0"/>
              <a:t>12</a:t>
            </a:r>
            <a:r>
              <a:rPr lang="zh-TW" altLang="en-US" sz="2800" b="1" dirty="0"/>
              <a:t>條</a:t>
            </a:r>
            <a:endParaRPr lang="en-US" altLang="zh-TW" sz="2800" b="1" dirty="0"/>
          </a:p>
          <a:p>
            <a:pPr>
              <a:lnSpc>
                <a:spcPts val="3500"/>
              </a:lnSpc>
            </a:pPr>
            <a:r>
              <a:rPr lang="zh-TW" altLang="en-US" sz="2800" dirty="0"/>
              <a:t> </a:t>
            </a:r>
            <a:r>
              <a:rPr lang="en-US" altLang="zh-TW" sz="2800" dirty="0"/>
              <a:t>(</a:t>
            </a:r>
            <a:r>
              <a:rPr lang="zh-TW" altLang="en-US" sz="2800" dirty="0"/>
              <a:t>第</a:t>
            </a:r>
            <a:r>
              <a:rPr lang="en-US" altLang="zh-TW" sz="2800" dirty="0"/>
              <a:t>1</a:t>
            </a:r>
            <a:r>
              <a:rPr lang="zh-TW" altLang="en-US" sz="2800" dirty="0"/>
              <a:t>項</a:t>
            </a:r>
            <a:r>
              <a:rPr lang="en-US" altLang="zh-TW" sz="2800" dirty="0"/>
              <a:t>)</a:t>
            </a:r>
            <a:r>
              <a:rPr lang="zh-TW" altLang="en-US" sz="2800" dirty="0"/>
              <a:t>各機關現職人員經權責機關依法令規定核派代理職務連續十個工作日以上者，其加給之給與，在不重領、不兼領原則下，自實際代理之日起，</a:t>
            </a:r>
            <a:r>
              <a:rPr lang="zh-TW" altLang="en-US" sz="2800" u="heavy" dirty="0"/>
              <a:t>依代理職務之職等支給</a:t>
            </a:r>
            <a:r>
              <a:rPr lang="zh-TW" altLang="en-US" sz="2800" dirty="0"/>
              <a:t>；如所代理之職務列等列為</a:t>
            </a:r>
            <a:r>
              <a:rPr lang="zh-TW" altLang="en-US" sz="2800" u="heavy" dirty="0"/>
              <a:t>跨等者，依所定最低職等支給</a:t>
            </a:r>
            <a:r>
              <a:rPr lang="zh-TW" altLang="en-US" sz="2800" dirty="0"/>
              <a:t>。但代理人銓敘審定之職等已超過被代理之職務最低職等者，在職務列等範圍內，依</a:t>
            </a:r>
            <a:r>
              <a:rPr lang="zh-TW" altLang="en-US" sz="2800" u="heavy" dirty="0"/>
              <a:t>代理人銓敘審定職等支給</a:t>
            </a:r>
            <a:r>
              <a:rPr lang="zh-TW" altLang="en-US" sz="2800" dirty="0"/>
              <a:t>；超過被代理之職務最高職等者，依所定</a:t>
            </a:r>
            <a:r>
              <a:rPr lang="zh-TW" altLang="en-US" sz="2800" u="heavy" dirty="0"/>
              <a:t>最高職等支給</a:t>
            </a:r>
            <a:r>
              <a:rPr lang="zh-TW" altLang="en-US" sz="2800" dirty="0" smtClean="0"/>
              <a:t>。</a:t>
            </a:r>
            <a:endParaRPr lang="en-US" altLang="zh-TW" sz="2800" dirty="0" smtClean="0"/>
          </a:p>
          <a:p>
            <a:pPr>
              <a:lnSpc>
                <a:spcPts val="3500"/>
              </a:lnSpc>
            </a:pPr>
            <a:endParaRPr lang="en-US" altLang="zh-TW" sz="2800" dirty="0"/>
          </a:p>
          <a:p>
            <a:pPr>
              <a:lnSpc>
                <a:spcPts val="3500"/>
              </a:lnSpc>
            </a:pPr>
            <a:r>
              <a:rPr lang="en-US" altLang="zh-TW" sz="2800" dirty="0"/>
              <a:t>(</a:t>
            </a:r>
            <a:r>
              <a:rPr lang="zh-TW" altLang="en-US" sz="2800" dirty="0"/>
              <a:t>第</a:t>
            </a:r>
            <a:r>
              <a:rPr lang="en-US" altLang="zh-TW" sz="2800" dirty="0"/>
              <a:t>3</a:t>
            </a:r>
            <a:r>
              <a:rPr lang="zh-TW" altLang="en-US" sz="2800" dirty="0"/>
              <a:t>項</a:t>
            </a:r>
            <a:r>
              <a:rPr lang="en-US" altLang="zh-TW" sz="2800" dirty="0"/>
              <a:t>)</a:t>
            </a:r>
            <a:r>
              <a:rPr lang="zh-TW" altLang="en-US" sz="2800" dirty="0"/>
              <a:t>   </a:t>
            </a:r>
            <a:r>
              <a:rPr lang="en-US" altLang="zh-TW" sz="2800" dirty="0">
                <a:solidFill>
                  <a:srgbClr val="009900"/>
                </a:solidFill>
              </a:rPr>
              <a:t>(</a:t>
            </a:r>
            <a:r>
              <a:rPr lang="zh-TW" altLang="en-US" sz="2800" dirty="0">
                <a:solidFill>
                  <a:srgbClr val="009900"/>
                </a:solidFill>
              </a:rPr>
              <a:t>專業加給表不同時</a:t>
            </a:r>
            <a:r>
              <a:rPr lang="en-US" altLang="zh-TW" sz="2800" dirty="0">
                <a:solidFill>
                  <a:srgbClr val="009900"/>
                </a:solidFill>
              </a:rPr>
              <a:t>)</a:t>
            </a:r>
          </a:p>
          <a:p>
            <a:pPr>
              <a:lnSpc>
                <a:spcPts val="3500"/>
              </a:lnSpc>
            </a:pPr>
            <a:r>
              <a:rPr lang="zh-TW" altLang="en-US" sz="2800" dirty="0"/>
              <a:t>第一項之職務代理人具有代理職務適用之加給表所列支給條件者，得按代理職務之加給表支給；未具代理職務適用之加給表所列支給條件者，其加給依代理人本職適用之加給表支給</a:t>
            </a:r>
            <a:r>
              <a:rPr lang="zh-TW" altLang="en-US" sz="2800" dirty="0" smtClean="0"/>
              <a:t>。</a:t>
            </a:r>
            <a:endParaRPr lang="zh-TW" altLang="en-US" sz="2800" dirty="0"/>
          </a:p>
        </p:txBody>
      </p:sp>
      <p:sp>
        <p:nvSpPr>
          <p:cNvPr id="4" name="文字方塊 3"/>
          <p:cNvSpPr txBox="1"/>
          <p:nvPr/>
        </p:nvSpPr>
        <p:spPr>
          <a:xfrm>
            <a:off x="8298570" y="48189"/>
            <a:ext cx="3851564" cy="464230"/>
          </a:xfrm>
          <a:prstGeom prst="rect">
            <a:avLst/>
          </a:prstGeom>
          <a:solidFill>
            <a:schemeClr val="bg1">
              <a:lumMod val="75000"/>
            </a:schemeClr>
          </a:solidFill>
          <a:ln>
            <a:noFill/>
          </a:ln>
        </p:spPr>
        <p:txBody>
          <a:bodyPr wrap="square" rtlCol="0">
            <a:spAutoFit/>
          </a:bodyPr>
          <a:lstStyle/>
          <a:p>
            <a:pPr>
              <a:lnSpc>
                <a:spcPts val="2900"/>
              </a:lnSpc>
            </a:pPr>
            <a:r>
              <a:rPr lang="en-US" altLang="zh-TW" sz="2000" dirty="0" err="1" smtClean="0"/>
              <a:t>WebHR</a:t>
            </a:r>
            <a:r>
              <a:rPr lang="zh-TW" altLang="en-US" sz="2000" dirty="0" smtClean="0"/>
              <a:t>報送範例</a:t>
            </a:r>
            <a:r>
              <a:rPr lang="en-US" altLang="zh-TW" sz="2000" dirty="0" smtClean="0"/>
              <a:t>~</a:t>
            </a:r>
            <a:r>
              <a:rPr lang="zh-TW" altLang="en-US" sz="2000" b="1" dirty="0" smtClean="0"/>
              <a:t>現職人員代理</a:t>
            </a:r>
            <a:endParaRPr lang="zh-TW" altLang="en-US" sz="2000" b="1" dirty="0"/>
          </a:p>
        </p:txBody>
      </p:sp>
    </p:spTree>
    <p:extLst>
      <p:ext uri="{BB962C8B-B14F-4D97-AF65-F5344CB8AC3E}">
        <p14:creationId xmlns:p14="http://schemas.microsoft.com/office/powerpoint/2010/main" val="622254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r="11280"/>
          <a:stretch/>
        </p:blipFill>
        <p:spPr>
          <a:xfrm>
            <a:off x="429492" y="522996"/>
            <a:ext cx="11294715" cy="4824860"/>
          </a:xfrm>
          <a:prstGeom prst="rect">
            <a:avLst/>
          </a:prstGeom>
        </p:spPr>
      </p:pic>
      <p:sp>
        <p:nvSpPr>
          <p:cNvPr id="5" name="橢圓 4"/>
          <p:cNvSpPr/>
          <p:nvPr/>
        </p:nvSpPr>
        <p:spPr>
          <a:xfrm>
            <a:off x="3528298" y="1440872"/>
            <a:ext cx="683483" cy="595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230993" y="4487881"/>
            <a:ext cx="9691714" cy="2123658"/>
          </a:xfrm>
          <a:prstGeom prst="rect">
            <a:avLst/>
          </a:prstGeom>
          <a:solidFill>
            <a:srgbClr val="FFCCCC"/>
          </a:solidFill>
        </p:spPr>
        <p:txBody>
          <a:bodyPr wrap="square" rtlCol="0">
            <a:spAutoFit/>
          </a:bodyPr>
          <a:lstStyle/>
          <a:p>
            <a:pPr>
              <a:lnSpc>
                <a:spcPts val="4000"/>
              </a:lnSpc>
            </a:pPr>
            <a:r>
              <a:rPr lang="zh-TW" altLang="en-US" sz="2800" dirty="0" smtClean="0"/>
              <a:t>  點選「試算」→與會計</a:t>
            </a:r>
            <a:r>
              <a:rPr lang="zh-TW" altLang="en-US" sz="2800" dirty="0"/>
              <a:t>（出納）</a:t>
            </a:r>
            <a:r>
              <a:rPr lang="zh-TW" altLang="en-US" sz="2800" dirty="0" smtClean="0"/>
              <a:t>單位核對實際發放金額</a:t>
            </a:r>
            <a:endParaRPr lang="en-US" altLang="zh-TW" sz="2800" dirty="0" smtClean="0"/>
          </a:p>
          <a:p>
            <a:pPr marL="342900" indent="-342900">
              <a:lnSpc>
                <a:spcPts val="4000"/>
              </a:lnSpc>
              <a:buFont typeface="+mj-lt"/>
              <a:buAutoNum type="arabicPeriod"/>
            </a:pPr>
            <a:r>
              <a:rPr lang="zh-TW" altLang="en-US" sz="2800" dirty="0"/>
              <a:t>職務代理案為審計室查核重點，請</a:t>
            </a:r>
            <a:r>
              <a:rPr lang="zh-TW" altLang="en-US" sz="2800" dirty="0" smtClean="0"/>
              <a:t>務必</a:t>
            </a:r>
            <a:r>
              <a:rPr lang="zh-TW" altLang="en-US" sz="2800" dirty="0"/>
              <a:t>核對薪資清冊與本作業系統核算之</a:t>
            </a:r>
            <a:r>
              <a:rPr lang="zh-TW" altLang="en-US" sz="2800" dirty="0" smtClean="0"/>
              <a:t>金額相符</a:t>
            </a:r>
            <a:endParaRPr lang="en-US" altLang="zh-TW" sz="2800" dirty="0" smtClean="0"/>
          </a:p>
          <a:p>
            <a:pPr marL="342900" indent="-342900">
              <a:lnSpc>
                <a:spcPts val="4000"/>
              </a:lnSpc>
              <a:buFont typeface="+mj-lt"/>
              <a:buAutoNum type="arabicPeriod"/>
            </a:pPr>
            <a:r>
              <a:rPr lang="zh-TW" altLang="en-US" sz="2800" dirty="0" smtClean="0"/>
              <a:t>代理人</a:t>
            </a:r>
            <a:r>
              <a:rPr lang="zh-TW" altLang="en-US" sz="2800" dirty="0"/>
              <a:t>及被代理職務的加給</a:t>
            </a:r>
            <a:r>
              <a:rPr lang="zh-TW" altLang="en-US" sz="2800" dirty="0" smtClean="0"/>
              <a:t>欄位內容會影響試算結果</a:t>
            </a:r>
            <a:endParaRPr lang="zh-TW" altLang="en-US" sz="2800" dirty="0"/>
          </a:p>
        </p:txBody>
      </p:sp>
      <p:sp>
        <p:nvSpPr>
          <p:cNvPr id="6" name="五角星形 5"/>
          <p:cNvSpPr/>
          <p:nvPr/>
        </p:nvSpPr>
        <p:spPr>
          <a:xfrm rot="20755434">
            <a:off x="816272" y="4485356"/>
            <a:ext cx="602441" cy="59837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五角星形 7"/>
          <p:cNvSpPr/>
          <p:nvPr/>
        </p:nvSpPr>
        <p:spPr>
          <a:xfrm rot="20755434">
            <a:off x="4113655" y="1340069"/>
            <a:ext cx="602441" cy="59837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298570" y="48189"/>
            <a:ext cx="3851564" cy="464230"/>
          </a:xfrm>
          <a:prstGeom prst="rect">
            <a:avLst/>
          </a:prstGeom>
          <a:solidFill>
            <a:schemeClr val="bg1">
              <a:lumMod val="75000"/>
            </a:schemeClr>
          </a:solidFill>
          <a:ln>
            <a:noFill/>
          </a:ln>
        </p:spPr>
        <p:txBody>
          <a:bodyPr wrap="square" rtlCol="0">
            <a:spAutoFit/>
          </a:bodyPr>
          <a:lstStyle/>
          <a:p>
            <a:pPr>
              <a:lnSpc>
                <a:spcPts val="2900"/>
              </a:lnSpc>
            </a:pPr>
            <a:r>
              <a:rPr lang="en-US" altLang="zh-TW" sz="2000" dirty="0" err="1" smtClean="0"/>
              <a:t>WebHR</a:t>
            </a:r>
            <a:r>
              <a:rPr lang="zh-TW" altLang="en-US" sz="2000" dirty="0" smtClean="0"/>
              <a:t>報送範例</a:t>
            </a:r>
            <a:r>
              <a:rPr lang="en-US" altLang="zh-TW" sz="2000" dirty="0" smtClean="0"/>
              <a:t>~</a:t>
            </a:r>
            <a:r>
              <a:rPr lang="zh-TW" altLang="en-US" sz="2000" b="1" dirty="0" smtClean="0"/>
              <a:t>現職人員代理</a:t>
            </a:r>
            <a:endParaRPr lang="zh-TW" altLang="en-US" sz="2000" b="1" dirty="0"/>
          </a:p>
        </p:txBody>
      </p:sp>
    </p:spTree>
    <p:extLst>
      <p:ext uri="{BB962C8B-B14F-4D97-AF65-F5344CB8AC3E}">
        <p14:creationId xmlns:p14="http://schemas.microsoft.com/office/powerpoint/2010/main" val="1282339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2553261" y="268795"/>
            <a:ext cx="8923216" cy="504000"/>
          </a:xfrm>
          <a:prstGeom prst="rect">
            <a:avLst/>
          </a:prstGeom>
          <a:solidFill>
            <a:schemeClr val="bg1">
              <a:lumMod val="75000"/>
            </a:schemeClr>
          </a:solidFill>
          <a:ln>
            <a:noFill/>
          </a:ln>
        </p:spPr>
        <p:txBody>
          <a:bodyPr wrap="square" rtlCol="0">
            <a:spAutoFit/>
          </a:bodyPr>
          <a:lstStyle/>
          <a:p>
            <a:pPr>
              <a:lnSpc>
                <a:spcPts val="3100"/>
              </a:lnSpc>
            </a:pPr>
            <a:r>
              <a:rPr lang="zh-TW" altLang="en-US" dirty="0" smtClean="0"/>
              <a:t>            </a:t>
            </a:r>
            <a:r>
              <a:rPr lang="en-US" altLang="zh-TW" sz="2800" dirty="0" err="1" smtClean="0"/>
              <a:t>WebHR</a:t>
            </a:r>
            <a:r>
              <a:rPr lang="zh-TW" altLang="en-US" sz="2800" dirty="0" smtClean="0"/>
              <a:t>報送範例</a:t>
            </a:r>
            <a:r>
              <a:rPr lang="en-US" altLang="zh-TW" sz="2800" dirty="0" smtClean="0"/>
              <a:t>~</a:t>
            </a:r>
            <a:r>
              <a:rPr lang="zh-TW" altLang="en-US" sz="2800" b="1" dirty="0" smtClean="0"/>
              <a:t>約聘僱人員代理</a:t>
            </a:r>
            <a:endParaRPr lang="zh-TW" altLang="en-US" sz="2800" b="1" dirty="0"/>
          </a:p>
        </p:txBody>
      </p:sp>
      <p:grpSp>
        <p:nvGrpSpPr>
          <p:cNvPr id="18" name="群組 17"/>
          <p:cNvGrpSpPr/>
          <p:nvPr/>
        </p:nvGrpSpPr>
        <p:grpSpPr>
          <a:xfrm>
            <a:off x="475673" y="894879"/>
            <a:ext cx="11425382" cy="5788285"/>
            <a:chOff x="221673" y="980870"/>
            <a:chExt cx="10279379" cy="4477113"/>
          </a:xfrm>
        </p:grpSpPr>
        <p:pic>
          <p:nvPicPr>
            <p:cNvPr id="6" name="圖片 5"/>
            <p:cNvPicPr>
              <a:picLocks noChangeAspect="1"/>
            </p:cNvPicPr>
            <p:nvPr/>
          </p:nvPicPr>
          <p:blipFill rotWithShape="1">
            <a:blip r:embed="rId2"/>
            <a:srcRect r="10246"/>
            <a:stretch/>
          </p:blipFill>
          <p:spPr>
            <a:xfrm>
              <a:off x="221673" y="980870"/>
              <a:ext cx="10279379" cy="4477113"/>
            </a:xfrm>
            <a:prstGeom prst="rect">
              <a:avLst/>
            </a:prstGeom>
          </p:spPr>
        </p:pic>
        <p:sp>
          <p:nvSpPr>
            <p:cNvPr id="9" name="矩形 8"/>
            <p:cNvSpPr/>
            <p:nvPr/>
          </p:nvSpPr>
          <p:spPr>
            <a:xfrm>
              <a:off x="1801091" y="1237673"/>
              <a:ext cx="1597139" cy="14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513782" y="1413164"/>
              <a:ext cx="1597139" cy="3509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801091" y="1444655"/>
              <a:ext cx="1597139" cy="14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309092" y="2590081"/>
              <a:ext cx="1274617" cy="221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4257963" y="2391499"/>
              <a:ext cx="4570482" cy="369332"/>
            </a:xfrm>
            <a:prstGeom prst="rect">
              <a:avLst/>
            </a:prstGeom>
            <a:noFill/>
          </p:spPr>
          <p:txBody>
            <a:bodyPr wrap="none" rtlCol="0">
              <a:spAutoFit/>
            </a:bodyPr>
            <a:lstStyle/>
            <a:p>
              <a:r>
                <a:rPr lang="zh-TW" altLang="en-US" dirty="0" smtClean="0">
                  <a:solidFill>
                    <a:srgbClr val="FF0000"/>
                  </a:solidFill>
                </a:rPr>
                <a:t>一般折合率、山僻折合率、調薪後有無修正</a:t>
              </a:r>
              <a:endParaRPr lang="zh-TW" altLang="en-US" dirty="0">
                <a:solidFill>
                  <a:srgbClr val="FF0000"/>
                </a:solidFill>
              </a:endParaRPr>
            </a:p>
          </p:txBody>
        </p:sp>
        <p:sp>
          <p:nvSpPr>
            <p:cNvPr id="17" name="矩形 16"/>
            <p:cNvSpPr/>
            <p:nvPr/>
          </p:nvSpPr>
          <p:spPr>
            <a:xfrm>
              <a:off x="969818" y="3195782"/>
              <a:ext cx="2992582" cy="242676"/>
            </a:xfrm>
            <a:prstGeom prst="rect">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雲朵形 7"/>
          <p:cNvSpPr/>
          <p:nvPr/>
        </p:nvSpPr>
        <p:spPr>
          <a:xfrm>
            <a:off x="652475" y="120421"/>
            <a:ext cx="2741699" cy="626084"/>
          </a:xfrm>
          <a:prstGeom prst="clou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實務操作小提醒</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2957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7716981" y="224200"/>
            <a:ext cx="3953459" cy="374461"/>
          </a:xfrm>
          <a:prstGeom prst="rect">
            <a:avLst/>
          </a:prstGeom>
          <a:solidFill>
            <a:schemeClr val="bg1">
              <a:lumMod val="75000"/>
            </a:schemeClr>
          </a:solidFill>
          <a:ln>
            <a:noFill/>
          </a:ln>
        </p:spPr>
        <p:txBody>
          <a:bodyPr wrap="square" rtlCol="0">
            <a:spAutoFit/>
          </a:bodyPr>
          <a:lstStyle/>
          <a:p>
            <a:pPr>
              <a:lnSpc>
                <a:spcPts val="2160"/>
              </a:lnSpc>
            </a:pPr>
            <a:r>
              <a:rPr lang="en-US" altLang="zh-TW" dirty="0" err="1" smtClean="0"/>
              <a:t>WebHR</a:t>
            </a:r>
            <a:r>
              <a:rPr lang="zh-TW" altLang="en-US" dirty="0" smtClean="0"/>
              <a:t>報送範例</a:t>
            </a:r>
            <a:r>
              <a:rPr lang="en-US" altLang="zh-TW" dirty="0" smtClean="0"/>
              <a:t>~</a:t>
            </a:r>
            <a:r>
              <a:rPr lang="zh-TW" altLang="en-US" b="1" dirty="0" smtClean="0"/>
              <a:t>約聘僱人員代理</a:t>
            </a:r>
            <a:endParaRPr lang="zh-TW" altLang="en-US" b="1" dirty="0"/>
          </a:p>
        </p:txBody>
      </p:sp>
      <p:sp>
        <p:nvSpPr>
          <p:cNvPr id="15" name="文字方塊 14"/>
          <p:cNvSpPr txBox="1"/>
          <p:nvPr/>
        </p:nvSpPr>
        <p:spPr>
          <a:xfrm>
            <a:off x="609802" y="759806"/>
            <a:ext cx="10957136" cy="2739211"/>
          </a:xfrm>
          <a:prstGeom prst="rect">
            <a:avLst/>
          </a:prstGeom>
          <a:solidFill>
            <a:srgbClr val="C5F1C5"/>
          </a:solidFill>
        </p:spPr>
        <p:txBody>
          <a:bodyPr wrap="square" rtlCol="0">
            <a:spAutoFit/>
          </a:bodyPr>
          <a:lstStyle/>
          <a:p>
            <a:r>
              <a:rPr lang="zh-TW" altLang="en-US" sz="2800" dirty="0" smtClean="0"/>
              <a:t>跨期代理：</a:t>
            </a:r>
            <a:endParaRPr lang="en-US" altLang="zh-TW" sz="2800" dirty="0" smtClean="0"/>
          </a:p>
          <a:p>
            <a:pPr marL="342900" indent="-342900">
              <a:buFont typeface="+mj-lt"/>
              <a:buAutoNum type="arabicPeriod"/>
            </a:pPr>
            <a:r>
              <a:rPr lang="zh-TW" altLang="en-US" sz="2800" dirty="0" smtClean="0"/>
              <a:t>代理期間跨越上下半年者須填寫，請填</a:t>
            </a:r>
            <a:r>
              <a:rPr lang="zh-TW" altLang="en-US" sz="2800" dirty="0" smtClean="0">
                <a:solidFill>
                  <a:srgbClr val="FF0000"/>
                </a:solidFill>
              </a:rPr>
              <a:t>整段代理期間</a:t>
            </a:r>
            <a:r>
              <a:rPr lang="zh-TW" altLang="en-US" sz="2800" dirty="0" smtClean="0"/>
              <a:t>的首日</a:t>
            </a:r>
            <a:r>
              <a:rPr lang="en-US" altLang="zh-TW" sz="2800" dirty="0" smtClean="0"/>
              <a:t>~</a:t>
            </a:r>
            <a:r>
              <a:rPr lang="zh-TW" altLang="en-US" sz="2800" dirty="0" smtClean="0">
                <a:solidFill>
                  <a:srgbClr val="FF0000"/>
                </a:solidFill>
              </a:rPr>
              <a:t>本期</a:t>
            </a:r>
            <a:r>
              <a:rPr lang="zh-TW" altLang="en-US" sz="2800" dirty="0" smtClean="0"/>
              <a:t>代理之末日</a:t>
            </a:r>
            <a:endParaRPr lang="en-US" altLang="zh-TW" sz="2800" dirty="0" smtClean="0"/>
          </a:p>
          <a:p>
            <a:pPr marL="342900" indent="-342900">
              <a:buFont typeface="+mj-lt"/>
              <a:buAutoNum type="arabicPeriod"/>
            </a:pPr>
            <a:r>
              <a:rPr lang="zh-TW" altLang="en-US" sz="2800" dirty="0" smtClean="0"/>
              <a:t>如果該職缺數年連續列入考試任用計畫，依</a:t>
            </a:r>
            <a:r>
              <a:rPr lang="zh-TW" altLang="en-US" sz="2800" dirty="0"/>
              <a:t>職務代理應行</a:t>
            </a:r>
            <a:r>
              <a:rPr lang="zh-TW" altLang="en-US" sz="2800" dirty="0" smtClean="0"/>
              <a:t>注意事項第</a:t>
            </a:r>
            <a:r>
              <a:rPr lang="en-US" altLang="zh-TW" sz="2800" dirty="0" smtClean="0"/>
              <a:t>2</a:t>
            </a:r>
            <a:r>
              <a:rPr lang="zh-TW" altLang="en-US" sz="2800" dirty="0" smtClean="0"/>
              <a:t>點第</a:t>
            </a:r>
            <a:r>
              <a:rPr lang="en-US" altLang="zh-TW" sz="2800" dirty="0" smtClean="0"/>
              <a:t>2</a:t>
            </a:r>
            <a:r>
              <a:rPr lang="zh-TW" altLang="en-US" sz="2800" dirty="0" smtClean="0"/>
              <a:t>項</a:t>
            </a:r>
            <a:r>
              <a:rPr lang="en-US" altLang="zh-TW" sz="2800" dirty="0" smtClean="0"/>
              <a:t>(1</a:t>
            </a:r>
            <a:r>
              <a:rPr lang="zh-TW" altLang="en-US" sz="2800" dirty="0" smtClean="0"/>
              <a:t>年</a:t>
            </a:r>
            <a:r>
              <a:rPr lang="en-US" altLang="zh-TW" sz="2800" dirty="0" smtClean="0"/>
              <a:t>+1</a:t>
            </a:r>
            <a:r>
              <a:rPr lang="zh-TW" altLang="en-US" sz="2800" dirty="0" smtClean="0"/>
              <a:t>年</a:t>
            </a:r>
            <a:r>
              <a:rPr lang="en-US" altLang="zh-TW" sz="2800" dirty="0" smtClean="0"/>
              <a:t>)</a:t>
            </a:r>
            <a:r>
              <a:rPr lang="zh-TW" altLang="en-US" sz="2800" dirty="0" smtClean="0"/>
              <a:t>，</a:t>
            </a:r>
            <a:r>
              <a:rPr lang="zh-TW" altLang="en-US" sz="2800" dirty="0" smtClean="0">
                <a:solidFill>
                  <a:srgbClr val="0000FF"/>
                </a:solidFill>
              </a:rPr>
              <a:t>系統報送</a:t>
            </a:r>
            <a:r>
              <a:rPr lang="zh-TW" altLang="en-US" sz="2800" dirty="0" smtClean="0"/>
              <a:t>顯示代理期間不得逾</a:t>
            </a:r>
            <a:r>
              <a:rPr lang="en-US" altLang="zh-TW" sz="2800" dirty="0" smtClean="0"/>
              <a:t>2</a:t>
            </a:r>
            <a:r>
              <a:rPr lang="zh-TW" altLang="en-US" sz="2800" dirty="0" smtClean="0"/>
              <a:t>年；實務上同一代理人</a:t>
            </a:r>
            <a:r>
              <a:rPr lang="zh-TW" altLang="en-US" sz="2800" dirty="0" smtClean="0">
                <a:solidFill>
                  <a:srgbClr val="0000FF"/>
                </a:solidFill>
              </a:rPr>
              <a:t>得</a:t>
            </a:r>
            <a:r>
              <a:rPr lang="zh-TW" altLang="en-US" sz="2800" dirty="0" smtClean="0"/>
              <a:t>連續代理</a:t>
            </a:r>
            <a:r>
              <a:rPr lang="zh-TW" altLang="en-US" sz="2800" dirty="0"/>
              <a:t>同一</a:t>
            </a:r>
            <a:r>
              <a:rPr lang="zh-TW" altLang="en-US" sz="2800" dirty="0" smtClean="0"/>
              <a:t>職缺逾</a:t>
            </a:r>
            <a:r>
              <a:rPr lang="en-US" altLang="zh-TW" sz="2800" dirty="0" smtClean="0"/>
              <a:t>2</a:t>
            </a:r>
            <a:r>
              <a:rPr lang="zh-TW" altLang="en-US" sz="2800" dirty="0" smtClean="0"/>
              <a:t>年</a:t>
            </a:r>
            <a:r>
              <a:rPr lang="zh-TW" altLang="en-US" sz="3200" dirty="0" smtClean="0"/>
              <a:t>。</a:t>
            </a:r>
            <a:endParaRPr lang="en-US" altLang="zh-TW" sz="3200" dirty="0" smtClean="0"/>
          </a:p>
        </p:txBody>
      </p:sp>
      <p:sp>
        <p:nvSpPr>
          <p:cNvPr id="19" name="矩形 18"/>
          <p:cNvSpPr/>
          <p:nvPr/>
        </p:nvSpPr>
        <p:spPr>
          <a:xfrm>
            <a:off x="653205" y="3815539"/>
            <a:ext cx="10913733" cy="2890061"/>
          </a:xfrm>
          <a:prstGeom prst="rect">
            <a:avLst/>
          </a:prstGeom>
          <a:solidFill>
            <a:srgbClr val="E4C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solidFill>
                  <a:schemeClr val="tx1"/>
                </a:solidFill>
              </a:rPr>
              <a:t>Ex</a:t>
            </a:r>
            <a:r>
              <a:rPr lang="zh-TW" altLang="en-US" sz="2400" dirty="0" smtClean="0">
                <a:solidFill>
                  <a:schemeClr val="tx1"/>
                </a:solidFill>
              </a:rPr>
              <a:t>：</a:t>
            </a:r>
            <a:r>
              <a:rPr lang="en-US" altLang="zh-TW" sz="2400" dirty="0" smtClean="0">
                <a:solidFill>
                  <a:schemeClr val="tx1"/>
                </a:solidFill>
              </a:rPr>
              <a:t>114</a:t>
            </a:r>
            <a:r>
              <a:rPr lang="zh-TW" altLang="en-US" sz="2400" dirty="0" smtClean="0">
                <a:solidFill>
                  <a:schemeClr val="tx1"/>
                </a:solidFill>
              </a:rPr>
              <a:t>年</a:t>
            </a:r>
            <a:r>
              <a:rPr lang="en-US" altLang="zh-TW" sz="2400" dirty="0" smtClean="0">
                <a:solidFill>
                  <a:schemeClr val="tx1"/>
                </a:solidFill>
              </a:rPr>
              <a:t>1</a:t>
            </a:r>
            <a:r>
              <a:rPr lang="zh-TW" altLang="en-US" sz="2400" dirty="0" smtClean="0">
                <a:solidFill>
                  <a:schemeClr val="tx1"/>
                </a:solidFill>
              </a:rPr>
              <a:t>月報送</a:t>
            </a:r>
            <a:r>
              <a:rPr lang="en-US" altLang="zh-TW" sz="2400" dirty="0" smtClean="0">
                <a:solidFill>
                  <a:schemeClr val="tx1"/>
                </a:solidFill>
              </a:rPr>
              <a:t>113</a:t>
            </a:r>
            <a:r>
              <a:rPr lang="zh-TW" altLang="en-US" sz="2400" dirty="0" smtClean="0">
                <a:solidFill>
                  <a:schemeClr val="tx1"/>
                </a:solidFill>
              </a:rPr>
              <a:t>年</a:t>
            </a:r>
            <a:r>
              <a:rPr lang="en-US" altLang="zh-TW" sz="2400" dirty="0" smtClean="0">
                <a:solidFill>
                  <a:schemeClr val="tx1"/>
                </a:solidFill>
              </a:rPr>
              <a:t>7-12</a:t>
            </a:r>
            <a:r>
              <a:rPr lang="zh-TW" altLang="en-US" sz="2400" dirty="0" smtClean="0">
                <a:solidFill>
                  <a:schemeClr val="tx1"/>
                </a:solidFill>
              </a:rPr>
              <a:t>月職代名冊，約僱代理人</a:t>
            </a:r>
            <a:r>
              <a:rPr lang="zh-TW" altLang="en-US" sz="2400" dirty="0">
                <a:solidFill>
                  <a:schemeClr val="tx1"/>
                </a:solidFill>
              </a:rPr>
              <a:t>王小明</a:t>
            </a:r>
            <a:r>
              <a:rPr lang="zh-TW" altLang="en-US" sz="2400" dirty="0" smtClean="0">
                <a:solidFill>
                  <a:schemeClr val="tx1"/>
                </a:solidFill>
              </a:rPr>
              <a:t>自</a:t>
            </a:r>
            <a:r>
              <a:rPr lang="en-US" altLang="zh-TW" sz="2400" dirty="0" smtClean="0">
                <a:solidFill>
                  <a:schemeClr val="tx1"/>
                </a:solidFill>
              </a:rPr>
              <a:t>110.02.01</a:t>
            </a:r>
            <a:r>
              <a:rPr lang="zh-TW" altLang="en-US" sz="2400" dirty="0" smtClean="0">
                <a:solidFill>
                  <a:schemeClr val="tx1"/>
                </a:solidFill>
              </a:rPr>
              <a:t>迄今均代理相同職缺，系統</a:t>
            </a:r>
            <a:r>
              <a:rPr lang="zh-TW" altLang="en-US" sz="2400" dirty="0">
                <a:solidFill>
                  <a:schemeClr val="tx1"/>
                </a:solidFill>
              </a:rPr>
              <a:t>顯示跨期代理不得逾</a:t>
            </a:r>
            <a:r>
              <a:rPr lang="en-US" altLang="zh-TW" sz="2400" dirty="0">
                <a:solidFill>
                  <a:schemeClr val="tx1"/>
                </a:solidFill>
              </a:rPr>
              <a:t>2</a:t>
            </a:r>
            <a:r>
              <a:rPr lang="zh-TW" altLang="en-US" sz="2400" dirty="0" smtClean="0">
                <a:solidFill>
                  <a:schemeClr val="tx1"/>
                </a:solidFill>
              </a:rPr>
              <a:t>年，故填寫</a:t>
            </a:r>
            <a:r>
              <a:rPr lang="en-US" altLang="zh-TW" sz="2400" dirty="0" smtClean="0">
                <a:solidFill>
                  <a:schemeClr val="tx1"/>
                </a:solidFill>
              </a:rPr>
              <a:t>1120101~1131231</a:t>
            </a:r>
            <a:r>
              <a:rPr lang="zh-TW" altLang="en-US" sz="2400" dirty="0" smtClean="0">
                <a:solidFill>
                  <a:schemeClr val="tx1"/>
                </a:solidFill>
              </a:rPr>
              <a:t>。</a:t>
            </a:r>
            <a:endParaRPr lang="en-US" altLang="zh-TW" sz="2400" dirty="0" smtClean="0">
              <a:solidFill>
                <a:schemeClr val="tx1"/>
              </a:solidFill>
            </a:endParaRPr>
          </a:p>
          <a:p>
            <a:endParaRPr lang="en-US" altLang="zh-TW" sz="2400" dirty="0" smtClean="0">
              <a:solidFill>
                <a:schemeClr val="tx1"/>
              </a:solidFill>
            </a:endParaRPr>
          </a:p>
          <a:p>
            <a:r>
              <a:rPr lang="zh-TW" altLang="en-US" sz="2400" dirty="0" smtClean="0">
                <a:solidFill>
                  <a:schemeClr val="tx1"/>
                </a:solidFill>
              </a:rPr>
              <a:t>若戴員代理至</a:t>
            </a:r>
            <a:r>
              <a:rPr lang="en-US" altLang="zh-TW" sz="2400" dirty="0" smtClean="0">
                <a:solidFill>
                  <a:schemeClr val="tx1"/>
                </a:solidFill>
              </a:rPr>
              <a:t>114.05.31</a:t>
            </a:r>
            <a:r>
              <a:rPr lang="zh-TW" altLang="en-US" sz="2400" dirty="0" smtClean="0">
                <a:solidFill>
                  <a:schemeClr val="tx1"/>
                </a:solidFill>
              </a:rPr>
              <a:t>，</a:t>
            </a:r>
            <a:r>
              <a:rPr lang="en-US" altLang="zh-TW" sz="2400" dirty="0" smtClean="0">
                <a:solidFill>
                  <a:schemeClr val="tx1"/>
                </a:solidFill>
              </a:rPr>
              <a:t>114</a:t>
            </a:r>
            <a:r>
              <a:rPr lang="zh-TW" altLang="en-US" sz="2400" dirty="0" smtClean="0">
                <a:solidFill>
                  <a:schemeClr val="tx1"/>
                </a:solidFill>
              </a:rPr>
              <a:t>年</a:t>
            </a:r>
            <a:r>
              <a:rPr lang="en-US" altLang="zh-TW" sz="2400" dirty="0" smtClean="0">
                <a:solidFill>
                  <a:schemeClr val="tx1"/>
                </a:solidFill>
              </a:rPr>
              <a:t>7</a:t>
            </a:r>
            <a:r>
              <a:rPr lang="zh-TW" altLang="en-US" sz="2400" dirty="0" smtClean="0">
                <a:solidFill>
                  <a:schemeClr val="tx1"/>
                </a:solidFill>
              </a:rPr>
              <a:t>月報送當年</a:t>
            </a:r>
            <a:r>
              <a:rPr lang="en-US" altLang="zh-TW" sz="2400" dirty="0" smtClean="0">
                <a:solidFill>
                  <a:schemeClr val="tx1"/>
                </a:solidFill>
              </a:rPr>
              <a:t>1-6</a:t>
            </a:r>
            <a:r>
              <a:rPr lang="zh-TW" altLang="en-US" sz="2400" dirty="0" smtClean="0">
                <a:solidFill>
                  <a:schemeClr val="tx1"/>
                </a:solidFill>
              </a:rPr>
              <a:t>月職代名冊時，跨期代理請填</a:t>
            </a:r>
            <a:r>
              <a:rPr lang="en-US" altLang="zh-TW" sz="2400" dirty="0" smtClean="0">
                <a:solidFill>
                  <a:schemeClr val="tx1"/>
                </a:solidFill>
              </a:rPr>
              <a:t>112.06.01~114.05.31</a:t>
            </a:r>
            <a:r>
              <a:rPr lang="zh-TW" altLang="en-US" sz="2400" dirty="0" smtClean="0">
                <a:solidFill>
                  <a:schemeClr val="tx1"/>
                </a:solidFill>
              </a:rPr>
              <a:t>，後面填寫總處依據文號時要注意代理時間及發文日期合理性，配合修正。</a:t>
            </a:r>
            <a:endParaRPr lang="zh-TW" altLang="en-US" sz="2400" dirty="0">
              <a:solidFill>
                <a:schemeClr val="tx1"/>
              </a:solidFill>
            </a:endParaRPr>
          </a:p>
        </p:txBody>
      </p:sp>
    </p:spTree>
    <p:extLst>
      <p:ext uri="{BB962C8B-B14F-4D97-AF65-F5344CB8AC3E}">
        <p14:creationId xmlns:p14="http://schemas.microsoft.com/office/powerpoint/2010/main" val="486981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69455" y="192043"/>
            <a:ext cx="9795470" cy="3428612"/>
          </a:xfrm>
          <a:prstGeom prst="rect">
            <a:avLst/>
          </a:prstGeom>
        </p:spPr>
      </p:pic>
      <p:pic>
        <p:nvPicPr>
          <p:cNvPr id="6" name="圖片 5"/>
          <p:cNvPicPr>
            <a:picLocks noChangeAspect="1"/>
          </p:cNvPicPr>
          <p:nvPr/>
        </p:nvPicPr>
        <p:blipFill>
          <a:blip r:embed="rId3"/>
          <a:stretch>
            <a:fillRect/>
          </a:stretch>
        </p:blipFill>
        <p:spPr>
          <a:xfrm>
            <a:off x="4414466" y="3634296"/>
            <a:ext cx="3538043" cy="2838846"/>
          </a:xfrm>
          <a:prstGeom prst="rect">
            <a:avLst/>
          </a:prstGeom>
        </p:spPr>
      </p:pic>
      <p:sp>
        <p:nvSpPr>
          <p:cNvPr id="7" name="上彎箭號 6"/>
          <p:cNvSpPr/>
          <p:nvPr/>
        </p:nvSpPr>
        <p:spPr>
          <a:xfrm rot="5400000">
            <a:off x="3335079" y="3491239"/>
            <a:ext cx="958659" cy="9051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7920182" y="4099985"/>
            <a:ext cx="2946400" cy="646331"/>
          </a:xfrm>
          <a:prstGeom prst="rect">
            <a:avLst/>
          </a:prstGeom>
          <a:solidFill>
            <a:schemeClr val="accent1">
              <a:lumMod val="20000"/>
              <a:lumOff val="80000"/>
            </a:schemeClr>
          </a:solidFill>
        </p:spPr>
        <p:txBody>
          <a:bodyPr wrap="square" rtlCol="0">
            <a:spAutoFit/>
          </a:bodyPr>
          <a:lstStyle/>
          <a:p>
            <a:r>
              <a:rPr lang="zh-TW" altLang="en-US" dirty="0" smtClean="0"/>
              <a:t>產製名冊後字很多不易閱讀，請分段編號</a:t>
            </a:r>
            <a:endParaRPr lang="zh-TW" altLang="en-US" dirty="0"/>
          </a:p>
        </p:txBody>
      </p:sp>
      <p:sp>
        <p:nvSpPr>
          <p:cNvPr id="10" name="文字方塊 9"/>
          <p:cNvSpPr txBox="1"/>
          <p:nvPr/>
        </p:nvSpPr>
        <p:spPr>
          <a:xfrm>
            <a:off x="8626764" y="1237672"/>
            <a:ext cx="2239818" cy="707886"/>
          </a:xfrm>
          <a:prstGeom prst="rect">
            <a:avLst/>
          </a:prstGeom>
          <a:noFill/>
        </p:spPr>
        <p:txBody>
          <a:bodyPr wrap="square" rtlCol="0">
            <a:spAutoFit/>
          </a:bodyPr>
          <a:lstStyle/>
          <a:p>
            <a:r>
              <a:rPr lang="zh-TW" altLang="en-US" sz="2000" b="1" dirty="0" smtClean="0">
                <a:solidFill>
                  <a:srgbClr val="FF0000"/>
                </a:solidFill>
              </a:rPr>
              <a:t>同意文號應填本期代理的依據</a:t>
            </a:r>
            <a:endParaRPr lang="zh-TW" altLang="en-US" sz="2000" b="1" dirty="0">
              <a:solidFill>
                <a:srgbClr val="FF0000"/>
              </a:solidFill>
            </a:endParaRPr>
          </a:p>
        </p:txBody>
      </p:sp>
      <p:sp>
        <p:nvSpPr>
          <p:cNvPr id="9" name="文字方塊 8"/>
          <p:cNvSpPr txBox="1"/>
          <p:nvPr/>
        </p:nvSpPr>
        <p:spPr>
          <a:xfrm>
            <a:off x="8188195" y="60715"/>
            <a:ext cx="3953459" cy="374461"/>
          </a:xfrm>
          <a:prstGeom prst="rect">
            <a:avLst/>
          </a:prstGeom>
          <a:solidFill>
            <a:schemeClr val="bg1">
              <a:lumMod val="75000"/>
            </a:schemeClr>
          </a:solidFill>
          <a:ln>
            <a:noFill/>
          </a:ln>
        </p:spPr>
        <p:txBody>
          <a:bodyPr wrap="square" rtlCol="0">
            <a:spAutoFit/>
          </a:bodyPr>
          <a:lstStyle/>
          <a:p>
            <a:pPr>
              <a:lnSpc>
                <a:spcPts val="2160"/>
              </a:lnSpc>
            </a:pPr>
            <a:r>
              <a:rPr lang="en-US" altLang="zh-TW" dirty="0" err="1" smtClean="0"/>
              <a:t>WebHR</a:t>
            </a:r>
            <a:r>
              <a:rPr lang="zh-TW" altLang="en-US" dirty="0" smtClean="0"/>
              <a:t>報送範例</a:t>
            </a:r>
            <a:r>
              <a:rPr lang="en-US" altLang="zh-TW" dirty="0" smtClean="0"/>
              <a:t>~</a:t>
            </a:r>
            <a:r>
              <a:rPr lang="zh-TW" altLang="en-US" b="1" dirty="0" smtClean="0"/>
              <a:t>約聘僱人員代理</a:t>
            </a:r>
            <a:endParaRPr lang="zh-TW" altLang="en-US" b="1" dirty="0"/>
          </a:p>
        </p:txBody>
      </p:sp>
    </p:spTree>
    <p:extLst>
      <p:ext uri="{BB962C8B-B14F-4D97-AF65-F5344CB8AC3E}">
        <p14:creationId xmlns:p14="http://schemas.microsoft.com/office/powerpoint/2010/main" val="1891463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2"/>
          <p:cNvSpPr txBox="1">
            <a:spLocks/>
          </p:cNvSpPr>
          <p:nvPr/>
        </p:nvSpPr>
        <p:spPr>
          <a:xfrm>
            <a:off x="568036" y="2352965"/>
            <a:ext cx="7135091" cy="1747981"/>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algn="r"/>
            <a:r>
              <a:rPr lang="en-US" altLang="zh-TW" sz="6000" b="1" cap="none" dirty="0" smtClean="0">
                <a:ln w="9525">
                  <a:solidFill>
                    <a:srgbClr val="008000"/>
                  </a:solidFill>
                  <a:prstDash val="solid"/>
                </a:ln>
                <a:solidFill>
                  <a:srgbClr val="00FF99"/>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a:t>
            </a:r>
            <a:r>
              <a:rPr lang="zh-TW" altLang="en-US" sz="6000" b="1" cap="none" dirty="0" smtClean="0">
                <a:ln w="9525">
                  <a:solidFill>
                    <a:srgbClr val="008000"/>
                  </a:solidFill>
                  <a:prstDash val="solid"/>
                </a:ln>
                <a:solidFill>
                  <a:srgbClr val="00FF99"/>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感謝聆聽</a:t>
            </a:r>
            <a:r>
              <a:rPr lang="en-US" altLang="zh-TW" sz="4400" b="1" cap="none" dirty="0">
                <a:ln w="9525">
                  <a:solidFill>
                    <a:srgbClr val="008000"/>
                  </a:solidFill>
                  <a:prstDash val="solid"/>
                </a:ln>
                <a:solidFill>
                  <a:srgbClr val="00FF99"/>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rPr>
              <a:t>~</a:t>
            </a:r>
            <a:endParaRPr lang="en-US" altLang="zh-TW" sz="6000" b="1" cap="none" dirty="0" smtClean="0">
              <a:ln w="9525">
                <a:solidFill>
                  <a:srgbClr val="008000"/>
                </a:solidFill>
                <a:prstDash val="solid"/>
              </a:ln>
              <a:solidFill>
                <a:srgbClr val="00FF99"/>
              </a:solidFill>
              <a:effectLst>
                <a:outerShdw blurRad="12700" dist="38100" dir="2700000" algn="tl" rotWithShape="0">
                  <a:schemeClr val="accent5">
                    <a:lumMod val="60000"/>
                    <a:lumOff val="40000"/>
                  </a:scheme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04597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667164" y="890637"/>
            <a:ext cx="988290" cy="930295"/>
          </a:xfrm>
          <a:prstGeom prst="ellipse">
            <a:avLst/>
          </a:prstGeom>
          <a:solidFill>
            <a:srgbClr val="CDE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橢圓 2"/>
          <p:cNvSpPr/>
          <p:nvPr/>
        </p:nvSpPr>
        <p:spPr>
          <a:xfrm>
            <a:off x="1655942" y="2071457"/>
            <a:ext cx="1035796" cy="90394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192312" y="912090"/>
            <a:ext cx="2441694" cy="769441"/>
          </a:xfrm>
          <a:prstGeom prst="rect">
            <a:avLst/>
          </a:prstGeom>
          <a:noFill/>
        </p:spPr>
        <p:txBody>
          <a:bodyPr wrap="none" rtlCol="0">
            <a:spAutoFit/>
          </a:bodyPr>
          <a:lstStyle/>
          <a:p>
            <a:r>
              <a:rPr lang="zh-TW" altLang="en-US" sz="4400" b="1" dirty="0" smtClean="0"/>
              <a:t>約聘人員</a:t>
            </a:r>
            <a:endParaRPr lang="zh-TW" altLang="en-US" sz="4400" b="1" dirty="0"/>
          </a:p>
        </p:txBody>
      </p:sp>
      <p:sp>
        <p:nvSpPr>
          <p:cNvPr id="5" name="文字方塊 4"/>
          <p:cNvSpPr txBox="1"/>
          <p:nvPr/>
        </p:nvSpPr>
        <p:spPr>
          <a:xfrm>
            <a:off x="2192312" y="1932056"/>
            <a:ext cx="2441694" cy="769441"/>
          </a:xfrm>
          <a:prstGeom prst="rect">
            <a:avLst/>
          </a:prstGeom>
          <a:noFill/>
        </p:spPr>
        <p:txBody>
          <a:bodyPr wrap="none" rtlCol="0">
            <a:spAutoFit/>
          </a:bodyPr>
          <a:lstStyle/>
          <a:p>
            <a:r>
              <a:rPr lang="zh-TW" altLang="en-US" sz="4400" b="1" dirty="0" smtClean="0"/>
              <a:t>約僱人員</a:t>
            </a:r>
            <a:endParaRPr lang="zh-TW" altLang="en-US" sz="4400" b="1" dirty="0"/>
          </a:p>
        </p:txBody>
      </p:sp>
      <p:sp>
        <p:nvSpPr>
          <p:cNvPr id="6" name="文字方塊 5"/>
          <p:cNvSpPr txBox="1"/>
          <p:nvPr/>
        </p:nvSpPr>
        <p:spPr>
          <a:xfrm>
            <a:off x="5291109" y="1479382"/>
            <a:ext cx="2375073" cy="584775"/>
          </a:xfrm>
          <a:prstGeom prst="rect">
            <a:avLst/>
          </a:prstGeom>
          <a:noFill/>
        </p:spPr>
        <p:txBody>
          <a:bodyPr wrap="square" rtlCol="0">
            <a:spAutoFit/>
          </a:bodyPr>
          <a:lstStyle/>
          <a:p>
            <a:r>
              <a:rPr lang="zh-TW" alt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類公務人員</a:t>
            </a:r>
            <a:endParaRPr lang="zh-TW" alt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右大括弧 6"/>
          <p:cNvSpPr/>
          <p:nvPr/>
        </p:nvSpPr>
        <p:spPr>
          <a:xfrm>
            <a:off x="4784434" y="1171345"/>
            <a:ext cx="356247" cy="12008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文字方塊 7"/>
          <p:cNvSpPr txBox="1"/>
          <p:nvPr/>
        </p:nvSpPr>
        <p:spPr>
          <a:xfrm>
            <a:off x="7859042" y="2701497"/>
            <a:ext cx="3057247" cy="523220"/>
          </a:xfrm>
          <a:prstGeom prst="rect">
            <a:avLst/>
          </a:prstGeom>
          <a:noFill/>
        </p:spPr>
        <p:txBody>
          <a:bodyPr wrap="none" rtlCol="0">
            <a:spAutoFit/>
          </a:bodyPr>
          <a:lstStyle/>
          <a:p>
            <a:r>
              <a:rPr lang="zh-TW" altLang="en-US" sz="2800" dirty="0"/>
              <a:t>聘用人員聘用條例</a:t>
            </a:r>
            <a:endParaRPr lang="zh-TW" altLang="en-US" dirty="0"/>
          </a:p>
        </p:txBody>
      </p:sp>
      <p:sp>
        <p:nvSpPr>
          <p:cNvPr id="9" name="文字方塊 8"/>
          <p:cNvSpPr txBox="1"/>
          <p:nvPr/>
        </p:nvSpPr>
        <p:spPr>
          <a:xfrm>
            <a:off x="4342195" y="3253720"/>
            <a:ext cx="6647974" cy="523220"/>
          </a:xfrm>
          <a:prstGeom prst="rect">
            <a:avLst/>
          </a:prstGeom>
          <a:solidFill>
            <a:schemeClr val="bg1">
              <a:lumMod val="75000"/>
            </a:schemeClr>
          </a:solidFill>
        </p:spPr>
        <p:txBody>
          <a:bodyPr wrap="none" rtlCol="0">
            <a:spAutoFit/>
          </a:bodyPr>
          <a:lstStyle/>
          <a:p>
            <a:r>
              <a:rPr lang="zh-TW" altLang="en-US" sz="2800" dirty="0"/>
              <a:t>行政院暨所屬各級機關聘用人員注意事項</a:t>
            </a:r>
            <a:endParaRPr lang="zh-TW" altLang="en-US" dirty="0"/>
          </a:p>
        </p:txBody>
      </p:sp>
      <p:sp>
        <p:nvSpPr>
          <p:cNvPr id="10" name="文字方塊 9"/>
          <p:cNvSpPr txBox="1"/>
          <p:nvPr/>
        </p:nvSpPr>
        <p:spPr>
          <a:xfrm>
            <a:off x="3501730" y="4134966"/>
            <a:ext cx="7725192" cy="523220"/>
          </a:xfrm>
          <a:prstGeom prst="rect">
            <a:avLst/>
          </a:prstGeom>
          <a:noFill/>
        </p:spPr>
        <p:txBody>
          <a:bodyPr wrap="none" rtlCol="0">
            <a:spAutoFit/>
          </a:bodyPr>
          <a:lstStyle/>
          <a:p>
            <a:r>
              <a:rPr lang="zh-TW" altLang="en-US" sz="2800" dirty="0"/>
              <a:t>各機關辦理聘用人員登記備查實務作業注意事項</a:t>
            </a:r>
            <a:endParaRPr lang="zh-TW" altLang="en-US" dirty="0"/>
          </a:p>
        </p:txBody>
      </p:sp>
      <p:sp>
        <p:nvSpPr>
          <p:cNvPr id="11" name="矩形 10"/>
          <p:cNvSpPr/>
          <p:nvPr/>
        </p:nvSpPr>
        <p:spPr>
          <a:xfrm>
            <a:off x="3142658" y="4718280"/>
            <a:ext cx="8084264" cy="523220"/>
          </a:xfrm>
          <a:prstGeom prst="rect">
            <a:avLst/>
          </a:prstGeom>
          <a:solidFill>
            <a:schemeClr val="bg1">
              <a:lumMod val="75000"/>
            </a:schemeClr>
          </a:solidFill>
        </p:spPr>
        <p:txBody>
          <a:bodyPr wrap="none">
            <a:spAutoFit/>
          </a:bodyPr>
          <a:lstStyle/>
          <a:p>
            <a:r>
              <a:rPr lang="zh-TW" altLang="en-US" sz="2800" dirty="0">
                <a:latin typeface="ZenKai-Light"/>
              </a:rPr>
              <a:t>行政院與所屬中央及地方各機關約僱人員僱用辦法</a:t>
            </a:r>
            <a:endParaRPr lang="zh-TW" altLang="en-US" sz="2800" dirty="0"/>
          </a:p>
        </p:txBody>
      </p:sp>
      <p:sp>
        <p:nvSpPr>
          <p:cNvPr id="12" name="矩形 11"/>
          <p:cNvSpPr/>
          <p:nvPr/>
        </p:nvSpPr>
        <p:spPr>
          <a:xfrm>
            <a:off x="3072172" y="5861415"/>
            <a:ext cx="8084264" cy="523220"/>
          </a:xfrm>
          <a:prstGeom prst="rect">
            <a:avLst/>
          </a:prstGeom>
        </p:spPr>
        <p:txBody>
          <a:bodyPr wrap="none">
            <a:spAutoFit/>
          </a:bodyPr>
          <a:lstStyle/>
          <a:p>
            <a:r>
              <a:rPr lang="zh-TW" altLang="en-US" sz="2800" dirty="0">
                <a:latin typeface="ZenKai-Light"/>
              </a:rPr>
              <a:t>行政院與所屬中央及地方各機關聘僱人員給假辦法</a:t>
            </a:r>
            <a:endParaRPr lang="zh-TW" altLang="en-US" sz="2800" dirty="0"/>
          </a:p>
        </p:txBody>
      </p:sp>
      <p:sp>
        <p:nvSpPr>
          <p:cNvPr id="13" name="文字方塊 12"/>
          <p:cNvSpPr txBox="1"/>
          <p:nvPr/>
        </p:nvSpPr>
        <p:spPr>
          <a:xfrm>
            <a:off x="8162735" y="5278101"/>
            <a:ext cx="3655168" cy="523220"/>
          </a:xfrm>
          <a:prstGeom prst="rect">
            <a:avLst/>
          </a:prstGeom>
          <a:noFill/>
        </p:spPr>
        <p:txBody>
          <a:bodyPr wrap="none" rtlCol="0">
            <a:spAutoFit/>
          </a:bodyPr>
          <a:lstStyle/>
          <a:p>
            <a:r>
              <a:rPr lang="en-US" altLang="zh-TW" sz="2800" dirty="0" smtClean="0">
                <a:solidFill>
                  <a:srgbClr val="0000FF"/>
                </a:solidFill>
              </a:rPr>
              <a:t>+</a:t>
            </a:r>
            <a:r>
              <a:rPr lang="zh-TW" altLang="en-US" sz="2800" dirty="0" smtClean="0">
                <a:solidFill>
                  <a:srgbClr val="0000FF"/>
                </a:solidFill>
              </a:rPr>
              <a:t>約僱人員報酬標準表</a:t>
            </a:r>
            <a:endParaRPr lang="zh-TW" altLang="en-US" sz="2800" dirty="0">
              <a:solidFill>
                <a:srgbClr val="0000FF"/>
              </a:solidFill>
            </a:endParaRPr>
          </a:p>
        </p:txBody>
      </p:sp>
      <p:sp>
        <p:nvSpPr>
          <p:cNvPr id="14" name="文字方塊 13"/>
          <p:cNvSpPr txBox="1"/>
          <p:nvPr/>
        </p:nvSpPr>
        <p:spPr>
          <a:xfrm>
            <a:off x="8880881" y="3694343"/>
            <a:ext cx="2937022" cy="523220"/>
          </a:xfrm>
          <a:prstGeom prst="rect">
            <a:avLst/>
          </a:prstGeom>
          <a:noFill/>
        </p:spPr>
        <p:txBody>
          <a:bodyPr wrap="none" rtlCol="0">
            <a:spAutoFit/>
          </a:bodyPr>
          <a:lstStyle/>
          <a:p>
            <a:r>
              <a:rPr lang="en-US" altLang="zh-TW" sz="2800" dirty="0" smtClean="0">
                <a:solidFill>
                  <a:srgbClr val="0000FF"/>
                </a:solidFill>
              </a:rPr>
              <a:t>+</a:t>
            </a:r>
            <a:r>
              <a:rPr lang="zh-TW" altLang="en-US" sz="2800" dirty="0" smtClean="0">
                <a:solidFill>
                  <a:srgbClr val="0000FF"/>
                </a:solidFill>
              </a:rPr>
              <a:t>支給報酬標準表</a:t>
            </a:r>
            <a:endParaRPr lang="zh-TW" altLang="en-US" sz="2800" dirty="0">
              <a:solidFill>
                <a:srgbClr val="0000FF"/>
              </a:solidFill>
            </a:endParaRPr>
          </a:p>
        </p:txBody>
      </p:sp>
    </p:spTree>
    <p:extLst>
      <p:ext uri="{BB962C8B-B14F-4D97-AF65-F5344CB8AC3E}">
        <p14:creationId xmlns:p14="http://schemas.microsoft.com/office/powerpoint/2010/main" val="1973706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900546" y="872835"/>
            <a:ext cx="10515600" cy="2246769"/>
          </a:xfrm>
          <a:prstGeom prst="rect">
            <a:avLst/>
          </a:prstGeom>
          <a:noFill/>
        </p:spPr>
        <p:txBody>
          <a:bodyPr wrap="square" rtlCol="0">
            <a:spAutoFit/>
          </a:bodyPr>
          <a:lstStyle/>
          <a:p>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行政院暨所屬各級機關聘用人員注意事項</a:t>
            </a:r>
          </a:p>
          <a:p>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第</a:t>
            </a:r>
            <a:r>
              <a:rPr lang="en-US" altLang="zh-TW" sz="2800" dirty="0" smtClean="0">
                <a:latin typeface="Cascadia Code ExtraLight" panose="020B0609020000020004" pitchFamily="49" charset="0"/>
                <a:ea typeface="Cascadia Code ExtraLight" panose="020B0609020000020004" pitchFamily="49" charset="0"/>
                <a:cs typeface="Cascadia Code ExtraLight" panose="020B0609020000020004" pitchFamily="49" charset="0"/>
              </a:rPr>
              <a:t>4</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點   各機關聘用人員於年度編列概算時，或年度中須增列聘用人員時，應填具</a:t>
            </a:r>
            <a:r>
              <a:rPr lang="zh-TW" altLang="en-US" sz="2800" dirty="0" smtClean="0">
                <a:solidFill>
                  <a:srgbClr val="FF0000"/>
                </a:solidFill>
                <a:latin typeface="Cascadia Code ExtraLight" panose="020B0609020000020004" pitchFamily="49" charset="0"/>
                <a:ea typeface="Noto Sans TC Black" panose="020B0200000000000000" pitchFamily="34" charset="-120"/>
                <a:cs typeface="Cascadia Code ExtraLight" panose="020B0609020000020004" pitchFamily="49" charset="0"/>
              </a:rPr>
              <a:t>聘用計畫書</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a:t>
            </a:r>
            <a:endParaRPr lang="en-US" altLang="zh-TW" sz="2800" dirty="0" smtClean="0">
              <a:latin typeface="Cascadia Code ExtraLight" panose="020B0609020000020004" pitchFamily="49" charset="0"/>
              <a:ea typeface="Cascadia Code ExtraLight" panose="020B0609020000020004" pitchFamily="49" charset="0"/>
              <a:cs typeface="Cascadia Code ExtraLight" panose="020B0609020000020004" pitchFamily="49" charset="0"/>
            </a:endParaRPr>
          </a:p>
          <a:p>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第</a:t>
            </a:r>
            <a:r>
              <a:rPr lang="en-US" altLang="zh-TW" sz="2800" dirty="0" smtClean="0">
                <a:latin typeface="Cascadia Code ExtraLight" panose="020B0609020000020004" pitchFamily="49" charset="0"/>
                <a:ea typeface="Cascadia Code ExtraLight" panose="020B0609020000020004" pitchFamily="49" charset="0"/>
                <a:cs typeface="Cascadia Code ExtraLight" panose="020B0609020000020004" pitchFamily="49" charset="0"/>
              </a:rPr>
              <a:t>6</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點   於受聘人員到職</a:t>
            </a:r>
            <a:r>
              <a:rPr lang="zh-TW" altLang="en-US" sz="2800" dirty="0" smtClean="0">
                <a:solidFill>
                  <a:srgbClr val="0000FF"/>
                </a:solidFill>
                <a:latin typeface="Cascadia Code ExtraLight" panose="020B0609020000020004" pitchFamily="49" charset="0"/>
                <a:ea typeface="Noto Sans TC Black" panose="020B0200000000000000" pitchFamily="34" charset="-120"/>
                <a:cs typeface="Cascadia Code ExtraLight" panose="020B0609020000020004" pitchFamily="49" charset="0"/>
              </a:rPr>
              <a:t>一個月內</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，填列聘用人員</a:t>
            </a:r>
            <a:r>
              <a:rPr lang="zh-TW" altLang="en-US" sz="2800" dirty="0" smtClean="0">
                <a:solidFill>
                  <a:srgbClr val="0000FF"/>
                </a:solidFill>
                <a:latin typeface="Cascadia Code ExtraLight" panose="020B0609020000020004" pitchFamily="49" charset="0"/>
                <a:ea typeface="Noto Sans TC Black" panose="020B0200000000000000" pitchFamily="34" charset="-120"/>
                <a:cs typeface="Cascadia Code ExtraLight" panose="020B0609020000020004" pitchFamily="49" charset="0"/>
              </a:rPr>
              <a:t>聘用名冊</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，送各該省、市政府備查</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a:t>
            </a:r>
          </a:p>
        </p:txBody>
      </p:sp>
      <p:sp>
        <p:nvSpPr>
          <p:cNvPr id="8" name="文字方塊 7"/>
          <p:cNvSpPr txBox="1"/>
          <p:nvPr/>
        </p:nvSpPr>
        <p:spPr>
          <a:xfrm>
            <a:off x="900546" y="3339224"/>
            <a:ext cx="10792692" cy="3108543"/>
          </a:xfrm>
          <a:prstGeom prst="rect">
            <a:avLst/>
          </a:prstGeom>
          <a:noFill/>
        </p:spPr>
        <p:txBody>
          <a:bodyPr wrap="square" rtlCol="0">
            <a:spAutoFit/>
          </a:bodyPr>
          <a:lstStyle/>
          <a:p>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行政院</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與所屬中央及地方各機關約僱人員僱用辦法 </a:t>
            </a:r>
            <a:endParaRPr lang="en-US" altLang="zh-TW"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endParaRPr>
          </a:p>
          <a:p>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第</a:t>
            </a:r>
            <a:r>
              <a:rPr lang="en-US" altLang="zh-TW"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10</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條   各</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機關於年度編列概算，或於年度中須增列約僱人員時，應填具</a:t>
            </a:r>
            <a:r>
              <a:rPr lang="zh-TW" altLang="en-US" sz="2800" dirty="0">
                <a:solidFill>
                  <a:srgbClr val="FF0000"/>
                </a:solidFill>
                <a:latin typeface="Cascadia Code ExtraLight" panose="020B0609020000020004" pitchFamily="49" charset="0"/>
                <a:ea typeface="Noto Sans TC Black" panose="020B0200000000000000" pitchFamily="34" charset="-120"/>
                <a:cs typeface="Cascadia Code ExtraLight" panose="020B0609020000020004" pitchFamily="49" charset="0"/>
              </a:rPr>
              <a:t>約僱人員僱用計畫表</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，地方</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機關報</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由縣</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（市）政府核准後約僱之</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a:t>
            </a:r>
            <a:endParaRPr lang="en-US" altLang="zh-TW"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endParaRPr>
          </a:p>
          <a:p>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各機關於約僱人員到職</a:t>
            </a:r>
            <a:r>
              <a:rPr lang="zh-TW" altLang="en-US" sz="2800" dirty="0">
                <a:solidFill>
                  <a:srgbClr val="0000FF"/>
                </a:solidFill>
                <a:latin typeface="Cascadia Code ExtraLight" panose="020B0609020000020004" pitchFamily="49" charset="0"/>
                <a:ea typeface="Noto Sans TC Black" panose="020B0200000000000000" pitchFamily="34" charset="-120"/>
                <a:cs typeface="Cascadia Code ExtraLight" panose="020B0609020000020004" pitchFamily="49" charset="0"/>
              </a:rPr>
              <a:t>一個月內</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，應填列約僱人員</a:t>
            </a:r>
            <a:r>
              <a:rPr lang="zh-TW" altLang="en-US" sz="2800" dirty="0">
                <a:solidFill>
                  <a:srgbClr val="0000FF"/>
                </a:solidFill>
                <a:latin typeface="Cascadia Code ExtraLight" panose="020B0609020000020004" pitchFamily="49" charset="0"/>
                <a:ea typeface="Noto Sans TC Black" panose="020B0200000000000000" pitchFamily="34" charset="-120"/>
                <a:cs typeface="Cascadia Code ExtraLight" panose="020B0609020000020004" pitchFamily="49" charset="0"/>
              </a:rPr>
              <a:t>僱用名冊</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，層報</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各縣</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（市）政府備查。但</a:t>
            </a:r>
            <a:r>
              <a:rPr lang="zh-TW" altLang="en-US" sz="2800" dirty="0" smtClean="0">
                <a:latin typeface="Cascadia Code ExtraLight" panose="020B0609020000020004" pitchFamily="49" charset="0"/>
                <a:ea typeface="Noto Sans TC Black" panose="020B0200000000000000" pitchFamily="34" charset="-120"/>
                <a:cs typeface="Cascadia Code ExtraLight" panose="020B0609020000020004" pitchFamily="49" charset="0"/>
              </a:rPr>
              <a:t>經縣</a:t>
            </a:r>
            <a:r>
              <a:rPr lang="zh-TW" altLang="en-US" sz="2800" dirty="0">
                <a:latin typeface="Cascadia Code ExtraLight" panose="020B0609020000020004" pitchFamily="49" charset="0"/>
                <a:ea typeface="Noto Sans TC Black" panose="020B0200000000000000" pitchFamily="34" charset="-120"/>
                <a:cs typeface="Cascadia Code ExtraLight" panose="020B0609020000020004" pitchFamily="49" charset="0"/>
              </a:rPr>
              <a:t>（市）政府授權自行核處者，不在此限。</a:t>
            </a:r>
          </a:p>
        </p:txBody>
      </p:sp>
    </p:spTree>
    <p:extLst>
      <p:ext uri="{BB962C8B-B14F-4D97-AF65-F5344CB8AC3E}">
        <p14:creationId xmlns:p14="http://schemas.microsoft.com/office/powerpoint/2010/main" val="291426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左-上雙向箭號 10"/>
          <p:cNvSpPr/>
          <p:nvPr/>
        </p:nvSpPr>
        <p:spPr>
          <a:xfrm rot="5400000">
            <a:off x="1364586" y="3206178"/>
            <a:ext cx="2312779" cy="1857159"/>
          </a:xfrm>
          <a:prstGeom prst="leftUpArrow">
            <a:avLst>
              <a:gd name="adj1" fmla="val 7848"/>
              <a:gd name="adj2" fmla="val 24243"/>
              <a:gd name="adj3" fmla="val 1618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546" y="2872874"/>
            <a:ext cx="3477832" cy="3477832"/>
          </a:xfrm>
          <a:prstGeom prst="rect">
            <a:avLst/>
          </a:prstGeom>
        </p:spPr>
      </p:pic>
      <p:pic>
        <p:nvPicPr>
          <p:cNvPr id="8" name="圖片 7"/>
          <p:cNvPicPr>
            <a:picLocks noChangeAspect="1"/>
          </p:cNvPicPr>
          <p:nvPr/>
        </p:nvPicPr>
        <p:blipFill>
          <a:blip r:embed="rId3"/>
          <a:stretch>
            <a:fillRect/>
          </a:stretch>
        </p:blipFill>
        <p:spPr>
          <a:xfrm>
            <a:off x="471889" y="347477"/>
            <a:ext cx="7230484" cy="2477610"/>
          </a:xfrm>
          <a:prstGeom prst="rect">
            <a:avLst/>
          </a:prstGeom>
          <a:ln w="28575">
            <a:solidFill>
              <a:schemeClr val="bg1">
                <a:lumMod val="50000"/>
              </a:schemeClr>
            </a:solidFill>
          </a:ln>
        </p:spPr>
      </p:pic>
      <p:pic>
        <p:nvPicPr>
          <p:cNvPr id="9" name="圖片 8"/>
          <p:cNvPicPr>
            <a:picLocks noChangeAspect="1"/>
          </p:cNvPicPr>
          <p:nvPr/>
        </p:nvPicPr>
        <p:blipFill>
          <a:blip r:embed="rId4"/>
          <a:stretch>
            <a:fillRect/>
          </a:stretch>
        </p:blipFill>
        <p:spPr>
          <a:xfrm>
            <a:off x="5974696" y="3477768"/>
            <a:ext cx="5906324" cy="2268044"/>
          </a:xfrm>
          <a:prstGeom prst="rect">
            <a:avLst/>
          </a:prstGeom>
          <a:ln w="38100">
            <a:solidFill>
              <a:schemeClr val="accent6">
                <a:lumMod val="40000"/>
                <a:lumOff val="60000"/>
              </a:schemeClr>
            </a:solidFill>
          </a:ln>
        </p:spPr>
      </p:pic>
      <p:sp>
        <p:nvSpPr>
          <p:cNvPr id="10" name="文字方塊 9"/>
          <p:cNvSpPr txBox="1"/>
          <p:nvPr/>
        </p:nvSpPr>
        <p:spPr>
          <a:xfrm>
            <a:off x="471889" y="4611790"/>
            <a:ext cx="2353198" cy="1261884"/>
          </a:xfrm>
          <a:prstGeom prst="rect">
            <a:avLst/>
          </a:prstGeom>
          <a:noFill/>
        </p:spPr>
        <p:txBody>
          <a:bodyPr wrap="square" rtlCol="0">
            <a:spAutoFit/>
          </a:bodyPr>
          <a:lstStyle/>
          <a:p>
            <a:r>
              <a:rPr lang="zh-TW" altLang="en-US" sz="2400" b="1" dirty="0" smtClean="0"/>
              <a:t>約聘僱</a:t>
            </a:r>
            <a:r>
              <a:rPr lang="zh-TW" altLang="en-US" sz="2800" b="1" dirty="0" smtClean="0">
                <a:solidFill>
                  <a:srgbClr val="FF0000"/>
                </a:solidFill>
              </a:rPr>
              <a:t>職位</a:t>
            </a:r>
            <a:r>
              <a:rPr lang="zh-TW" altLang="en-US" sz="2400" b="1" dirty="0" smtClean="0"/>
              <a:t>之職責程度、職等、應具知能條件</a:t>
            </a:r>
            <a:endParaRPr lang="zh-TW" altLang="en-US" sz="2400" b="1" dirty="0"/>
          </a:p>
        </p:txBody>
      </p:sp>
      <p:sp>
        <p:nvSpPr>
          <p:cNvPr id="13" name="左-右雙向箭號 12"/>
          <p:cNvSpPr/>
          <p:nvPr/>
        </p:nvSpPr>
        <p:spPr>
          <a:xfrm>
            <a:off x="4967786" y="4394579"/>
            <a:ext cx="914400" cy="217211"/>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6097526" y="5798481"/>
            <a:ext cx="4875273" cy="854672"/>
          </a:xfrm>
          <a:prstGeom prst="rect">
            <a:avLst/>
          </a:prstGeom>
          <a:noFill/>
        </p:spPr>
        <p:txBody>
          <a:bodyPr wrap="square" rtlCol="0">
            <a:spAutoFit/>
          </a:bodyPr>
          <a:lstStyle/>
          <a:p>
            <a:r>
              <a:rPr lang="zh-TW" altLang="en-US" sz="2400" b="1" dirty="0" smtClean="0"/>
              <a:t>約聘僱</a:t>
            </a:r>
            <a:r>
              <a:rPr lang="zh-TW" altLang="en-US" sz="2400" b="1" dirty="0" smtClean="0">
                <a:solidFill>
                  <a:srgbClr val="0000FF"/>
                </a:solidFill>
              </a:rPr>
              <a:t>人員本身</a:t>
            </a:r>
            <a:r>
              <a:rPr lang="zh-TW" altLang="en-US" sz="2400" b="1" dirty="0" smtClean="0"/>
              <a:t>具有之學經歷條件、職等薪點</a:t>
            </a:r>
            <a:endParaRPr lang="zh-TW" altLang="en-US" sz="2400" b="1" dirty="0"/>
          </a:p>
        </p:txBody>
      </p:sp>
    </p:spTree>
    <p:extLst>
      <p:ext uri="{BB962C8B-B14F-4D97-AF65-F5344CB8AC3E}">
        <p14:creationId xmlns:p14="http://schemas.microsoft.com/office/powerpoint/2010/main" val="383705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菱形 10"/>
          <p:cNvSpPr/>
          <p:nvPr/>
        </p:nvSpPr>
        <p:spPr>
          <a:xfrm>
            <a:off x="2236611" y="4986364"/>
            <a:ext cx="745321" cy="748655"/>
          </a:xfrm>
          <a:prstGeom prst="diamond">
            <a:avLst/>
          </a:prstGeom>
          <a:solidFill>
            <a:srgbClr val="A5E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菱形 9"/>
          <p:cNvSpPr/>
          <p:nvPr/>
        </p:nvSpPr>
        <p:spPr>
          <a:xfrm>
            <a:off x="2236610" y="3924544"/>
            <a:ext cx="745321" cy="748655"/>
          </a:xfrm>
          <a:prstGeom prst="diamond">
            <a:avLst/>
          </a:prstGeom>
          <a:solidFill>
            <a:srgbClr val="A5E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菱形 8"/>
          <p:cNvSpPr/>
          <p:nvPr/>
        </p:nvSpPr>
        <p:spPr>
          <a:xfrm>
            <a:off x="2236609" y="2249528"/>
            <a:ext cx="745321" cy="748655"/>
          </a:xfrm>
          <a:prstGeom prst="diamond">
            <a:avLst/>
          </a:prstGeom>
          <a:solidFill>
            <a:srgbClr val="A5E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2609272" y="2398019"/>
            <a:ext cx="8725466" cy="1200329"/>
          </a:xfrm>
          <a:prstGeom prst="rect">
            <a:avLst/>
          </a:prstGeom>
          <a:noFill/>
        </p:spPr>
        <p:txBody>
          <a:bodyPr wrap="none" rtlCol="0">
            <a:spAutoFit/>
          </a:bodyPr>
          <a:lstStyle/>
          <a:p>
            <a:r>
              <a:rPr lang="zh-TW" altLang="en-US" sz="3600" b="1" dirty="0" smtClean="0">
                <a:latin typeface="微軟正黑體" panose="020B0604030504040204" pitchFamily="34" charset="-120"/>
                <a:ea typeface="微軟正黑體" panose="020B0604030504040204" pitchFamily="34" charset="-120"/>
              </a:rPr>
              <a:t>軍公教調薪→</a:t>
            </a:r>
            <a:r>
              <a:rPr lang="en-US" altLang="zh-TW" sz="3600" b="1" dirty="0" smtClean="0">
                <a:solidFill>
                  <a:srgbClr val="FF0000"/>
                </a:solidFill>
                <a:latin typeface="微軟正黑體" panose="020B0604030504040204" pitchFamily="34" charset="-120"/>
                <a:ea typeface="微軟正黑體" panose="020B0604030504040204" pitchFamily="34" charset="-120"/>
              </a:rPr>
              <a:t>V</a:t>
            </a:r>
            <a:r>
              <a:rPr lang="zh-TW" altLang="en-US" sz="3600" b="1" dirty="0" smtClean="0">
                <a:latin typeface="微軟正黑體" panose="020B0604030504040204" pitchFamily="34" charset="-120"/>
                <a:ea typeface="微軟正黑體" panose="020B0604030504040204" pitchFamily="34" charset="-120"/>
              </a:rPr>
              <a:t>調升折合率 </a:t>
            </a:r>
            <a:endParaRPr lang="en-US" altLang="zh-TW" sz="3600" b="1" dirty="0" smtClean="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 </a:t>
            </a:r>
            <a:r>
              <a:rPr lang="zh-TW" altLang="en-US" sz="3600" b="1" dirty="0" smtClean="0">
                <a:latin typeface="微軟正黑體" panose="020B0604030504040204" pitchFamily="34" charset="-120"/>
                <a:ea typeface="微軟正黑體" panose="020B0604030504040204" pitchFamily="34" charset="-120"/>
              </a:rPr>
              <a:t>                         折合月薪小數點無條件捨去</a:t>
            </a:r>
            <a:endParaRPr lang="zh-TW" altLang="en-US" sz="3600" b="1" dirty="0">
              <a:latin typeface="微軟正黑體" panose="020B0604030504040204" pitchFamily="34" charset="-120"/>
              <a:ea typeface="微軟正黑體" panose="020B0604030504040204" pitchFamily="34" charset="-120"/>
            </a:endParaRPr>
          </a:p>
        </p:txBody>
      </p:sp>
      <p:sp>
        <p:nvSpPr>
          <p:cNvPr id="3" name="矩形 2"/>
          <p:cNvSpPr/>
          <p:nvPr/>
        </p:nvSpPr>
        <p:spPr>
          <a:xfrm>
            <a:off x="3782897" y="1032315"/>
            <a:ext cx="3647153" cy="923330"/>
          </a:xfrm>
          <a:prstGeom prst="rect">
            <a:avLst/>
          </a:prstGeom>
          <a:noFill/>
        </p:spPr>
        <p:txBody>
          <a:bodyPr wrap="none" lIns="91440" tIns="45720" rIns="91440" bIns="45720">
            <a:spAutoFit/>
          </a:bodyPr>
          <a:lstStyle/>
          <a:p>
            <a:pPr algn="ctr"/>
            <a:r>
              <a:rPr lang="zh-TW" altLang="en-US" sz="5400" b="1" cap="none" spc="0" dirty="0" smtClean="0">
                <a:ln w="22225">
                  <a:solidFill>
                    <a:schemeClr val="accent2"/>
                  </a:solidFill>
                  <a:prstDash val="solid"/>
                </a:ln>
                <a:solidFill>
                  <a:schemeClr val="accent2">
                    <a:lumMod val="40000"/>
                    <a:lumOff val="60000"/>
                  </a:schemeClr>
                </a:solidFill>
                <a:effectLst/>
              </a:rPr>
              <a:t>福利及優勢</a:t>
            </a:r>
            <a:endParaRPr lang="zh-TW" altLang="en-US" sz="5400" b="1" cap="none" spc="0" dirty="0">
              <a:ln w="22225">
                <a:solidFill>
                  <a:schemeClr val="accent2"/>
                </a:solidFill>
                <a:prstDash val="solid"/>
              </a:ln>
              <a:solidFill>
                <a:schemeClr val="accent2">
                  <a:lumMod val="40000"/>
                  <a:lumOff val="60000"/>
                </a:schemeClr>
              </a:solidFill>
              <a:effectLst/>
            </a:endParaRPr>
          </a:p>
        </p:txBody>
      </p:sp>
      <p:sp>
        <p:nvSpPr>
          <p:cNvPr id="4" name="文字方塊 3"/>
          <p:cNvSpPr txBox="1"/>
          <p:nvPr/>
        </p:nvSpPr>
        <p:spPr>
          <a:xfrm>
            <a:off x="2609272" y="4026868"/>
            <a:ext cx="5783956" cy="646331"/>
          </a:xfrm>
          <a:prstGeom prst="rect">
            <a:avLst/>
          </a:prstGeom>
          <a:noFill/>
        </p:spPr>
        <p:txBody>
          <a:bodyPr wrap="none" rtlCol="0">
            <a:spAutoFit/>
          </a:bodyPr>
          <a:lstStyle/>
          <a:p>
            <a:r>
              <a:rPr lang="zh-TW" altLang="en-US" sz="3600" b="1" dirty="0" smtClean="0">
                <a:latin typeface="微軟正黑體" panose="020B0604030504040204" pitchFamily="34" charset="-120"/>
                <a:ea typeface="微軟正黑體" panose="020B0604030504040204" pitchFamily="34" charset="-120"/>
              </a:rPr>
              <a:t>休假補助費</a:t>
            </a:r>
            <a:r>
              <a:rPr lang="en-US" altLang="zh-TW" sz="3600" b="1" dirty="0" smtClean="0">
                <a:latin typeface="微軟正黑體" panose="020B0604030504040204" pitchFamily="34" charset="-120"/>
                <a:ea typeface="微軟正黑體" panose="020B0604030504040204" pitchFamily="34" charset="-120"/>
              </a:rPr>
              <a:t>16,000</a:t>
            </a:r>
            <a:r>
              <a:rPr lang="zh-TW" altLang="en-US" sz="3600" b="1" dirty="0" smtClean="0">
                <a:latin typeface="微軟正黑體" panose="020B0604030504040204" pitchFamily="34" charset="-120"/>
                <a:ea typeface="微軟正黑體" panose="020B0604030504040204" pitchFamily="34" charset="-120"/>
              </a:rPr>
              <a:t>元→</a:t>
            </a:r>
            <a:r>
              <a:rPr lang="zh-TW" altLang="en-US" sz="3600" b="1" dirty="0" smtClean="0">
                <a:solidFill>
                  <a:srgbClr val="FF0000"/>
                </a:solidFill>
                <a:latin typeface="微軟正黑體" panose="020B0604030504040204" pitchFamily="34" charset="-120"/>
                <a:ea typeface="微軟正黑體" panose="020B0604030504040204" pitchFamily="34" charset="-120"/>
              </a:rPr>
              <a:t>得</a:t>
            </a:r>
            <a:r>
              <a:rPr lang="zh-TW" altLang="en-US" sz="3600" b="1" dirty="0" smtClean="0">
                <a:latin typeface="微軟正黑體" panose="020B0604030504040204" pitchFamily="34" charset="-120"/>
                <a:ea typeface="微軟正黑體" panose="020B0604030504040204" pitchFamily="34" charset="-120"/>
              </a:rPr>
              <a:t>給</a:t>
            </a:r>
            <a:endParaRPr lang="zh-TW" altLang="en-US" sz="36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2615684" y="5063711"/>
            <a:ext cx="7404591" cy="1200329"/>
          </a:xfrm>
          <a:prstGeom prst="rect">
            <a:avLst/>
          </a:prstGeom>
        </p:spPr>
        <p:txBody>
          <a:bodyPr wrap="none">
            <a:spAutoFit/>
          </a:bodyPr>
          <a:lstStyle/>
          <a:p>
            <a:r>
              <a:rPr lang="en-US" altLang="zh-TW" sz="3600" b="1" dirty="0" smtClean="0">
                <a:latin typeface="微軟正黑體" panose="020B0604030504040204" pitchFamily="34" charset="-120"/>
                <a:ea typeface="微軟正黑體" panose="020B0604030504040204" pitchFamily="34" charset="-120"/>
              </a:rPr>
              <a:t>V</a:t>
            </a:r>
            <a:r>
              <a:rPr lang="zh-TW" altLang="en-US" sz="3600" b="1" dirty="0" smtClean="0">
                <a:latin typeface="微軟正黑體" panose="020B0604030504040204" pitchFamily="34" charset="-120"/>
                <a:ea typeface="微軟正黑體" panose="020B0604030504040204" pitchFamily="34" charset="-120"/>
              </a:rPr>
              <a:t>勞工退休金       </a:t>
            </a:r>
            <a:r>
              <a:rPr lang="en-US" altLang="zh-TW" sz="3600" b="1" dirty="0" smtClean="0">
                <a:solidFill>
                  <a:schemeClr val="accent6">
                    <a:lumMod val="75000"/>
                  </a:schemeClr>
                </a:solidFill>
                <a:latin typeface="微軟正黑體" panose="020B0604030504040204" pitchFamily="34" charset="-120"/>
                <a:ea typeface="微軟正黑體" panose="020B0604030504040204" pitchFamily="34" charset="-120"/>
              </a:rPr>
              <a:t>X</a:t>
            </a:r>
            <a:r>
              <a:rPr lang="zh-TW" altLang="en-US" sz="3600" b="1" dirty="0">
                <a:latin typeface="微軟正黑體" panose="020B0604030504040204" pitchFamily="34" charset="-120"/>
                <a:ea typeface="微軟正黑體" panose="020B0604030504040204" pitchFamily="34" charset="-120"/>
              </a:rPr>
              <a:t>離職</a:t>
            </a:r>
            <a:r>
              <a:rPr lang="zh-TW" altLang="en-US" sz="3600" b="1" dirty="0" smtClean="0">
                <a:latin typeface="微軟正黑體" panose="020B0604030504040204" pitchFamily="34" charset="-120"/>
                <a:ea typeface="微軟正黑體" panose="020B0604030504040204" pitchFamily="34" charset="-120"/>
              </a:rPr>
              <a:t>儲金</a:t>
            </a:r>
            <a:endParaRPr lang="en-US" altLang="zh-TW" sz="3600" b="1" dirty="0" smtClean="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 </a:t>
            </a:r>
            <a:r>
              <a:rPr lang="zh-TW" altLang="en-US" sz="3600" b="1" dirty="0" smtClean="0">
                <a:latin typeface="微軟正黑體" panose="020B0604030504040204" pitchFamily="34" charset="-120"/>
                <a:ea typeface="微軟正黑體" panose="020B0604030504040204" pitchFamily="34" charset="-120"/>
              </a:rPr>
              <a:t>                                </a:t>
            </a:r>
            <a:r>
              <a:rPr lang="en-US" altLang="zh-TW" sz="3600" b="1" dirty="0" smtClean="0">
                <a:latin typeface="微軟正黑體" panose="020B0604030504040204" pitchFamily="34" charset="-120"/>
                <a:ea typeface="微軟正黑體" panose="020B0604030504040204" pitchFamily="34" charset="-120"/>
              </a:rPr>
              <a:t>(107.07.01</a:t>
            </a:r>
            <a:r>
              <a:rPr lang="zh-TW" altLang="en-US" sz="3600" b="1" dirty="0" smtClean="0">
                <a:latin typeface="微軟正黑體" panose="020B0604030504040204" pitchFamily="34" charset="-120"/>
                <a:ea typeface="微軟正黑體" panose="020B0604030504040204" pitchFamily="34" charset="-120"/>
              </a:rPr>
              <a:t>新進</a:t>
            </a:r>
            <a:r>
              <a:rPr lang="en-US" altLang="zh-TW" sz="3600" b="1" dirty="0" smtClean="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3381">
            <a:off x="7617366" y="540106"/>
            <a:ext cx="1580160" cy="1580160"/>
          </a:xfrm>
          <a:prstGeom prst="rect">
            <a:avLst/>
          </a:prstGeom>
        </p:spPr>
      </p:pic>
    </p:spTree>
    <p:extLst>
      <p:ext uri="{BB962C8B-B14F-4D97-AF65-F5344CB8AC3E}">
        <p14:creationId xmlns:p14="http://schemas.microsoft.com/office/powerpoint/2010/main" val="2624086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581890" y="354161"/>
            <a:ext cx="6386182" cy="6026251"/>
            <a:chOff x="734290" y="437288"/>
            <a:chExt cx="6386182" cy="6026251"/>
          </a:xfrm>
        </p:grpSpPr>
        <p:pic>
          <p:nvPicPr>
            <p:cNvPr id="4" name="圖片 3"/>
            <p:cNvPicPr>
              <a:picLocks noChangeAspect="1"/>
            </p:cNvPicPr>
            <p:nvPr/>
          </p:nvPicPr>
          <p:blipFill>
            <a:blip r:embed="rId2"/>
            <a:stretch>
              <a:fillRect/>
            </a:stretch>
          </p:blipFill>
          <p:spPr>
            <a:xfrm>
              <a:off x="734291" y="437288"/>
              <a:ext cx="6386181" cy="6026251"/>
            </a:xfrm>
            <a:prstGeom prst="rect">
              <a:avLst/>
            </a:prstGeom>
            <a:ln w="3175">
              <a:solidFill>
                <a:schemeClr val="bg1">
                  <a:lumMod val="65000"/>
                </a:schemeClr>
              </a:solidFill>
            </a:ln>
          </p:spPr>
        </p:pic>
        <p:sp>
          <p:nvSpPr>
            <p:cNvPr id="6" name="矩形 5"/>
            <p:cNvSpPr/>
            <p:nvPr/>
          </p:nvSpPr>
          <p:spPr>
            <a:xfrm>
              <a:off x="734291" y="5056909"/>
              <a:ext cx="3768436" cy="540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734290" y="1808414"/>
              <a:ext cx="1849205" cy="443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34290" y="2303753"/>
              <a:ext cx="1849205" cy="443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9" name="圖片 8"/>
          <p:cNvPicPr>
            <a:picLocks noChangeAspect="1"/>
          </p:cNvPicPr>
          <p:nvPr/>
        </p:nvPicPr>
        <p:blipFill>
          <a:blip r:embed="rId3"/>
          <a:stretch>
            <a:fillRect/>
          </a:stretch>
        </p:blipFill>
        <p:spPr>
          <a:xfrm>
            <a:off x="6244972" y="2650117"/>
            <a:ext cx="5687219" cy="4097047"/>
          </a:xfrm>
          <a:prstGeom prst="rect">
            <a:avLst/>
          </a:prstGeom>
          <a:ln w="28575">
            <a:solidFill>
              <a:schemeClr val="bg1">
                <a:lumMod val="50000"/>
              </a:schemeClr>
            </a:solidFill>
          </a:ln>
        </p:spPr>
      </p:pic>
      <p:cxnSp>
        <p:nvCxnSpPr>
          <p:cNvPr id="12" name="直線單箭頭接點 11"/>
          <p:cNvCxnSpPr/>
          <p:nvPr/>
        </p:nvCxnSpPr>
        <p:spPr>
          <a:xfrm flipV="1">
            <a:off x="4525604" y="4134067"/>
            <a:ext cx="1537855" cy="1129145"/>
          </a:xfrm>
          <a:prstGeom prst="straightConnector1">
            <a:avLst/>
          </a:prstGeom>
          <a:ln w="76200">
            <a:solidFill>
              <a:srgbClr val="FF66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55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2219464" y="883298"/>
            <a:ext cx="7897091" cy="877455"/>
          </a:xfrm>
          <a:prstGeom prst="ellipse">
            <a:avLst/>
          </a:prstGeom>
          <a:solidFill>
            <a:srgbClr val="FFCC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3600" dirty="0" smtClean="0">
                <a:ln w="0"/>
                <a:solidFill>
                  <a:schemeClr val="tx1"/>
                </a:solidFill>
                <a:effectLst>
                  <a:outerShdw blurRad="38100" dist="19050" dir="2700000" algn="tl" rotWithShape="0">
                    <a:schemeClr val="dk1">
                      <a:alpha val="40000"/>
                    </a:schemeClr>
                  </a:outerShdw>
                </a:effectLst>
              </a:rPr>
              <a:t>約聘僱人員是勞工嗎？</a:t>
            </a:r>
            <a:endParaRPr lang="zh-TW" altLang="en-US" sz="3600" dirty="0">
              <a:ln w="0"/>
              <a:solidFill>
                <a:schemeClr val="tx1"/>
              </a:solidFill>
              <a:effectLst>
                <a:outerShdw blurRad="38100" dist="19050" dir="2700000" algn="tl" rotWithShape="0">
                  <a:schemeClr val="dk1">
                    <a:alpha val="40000"/>
                  </a:schemeClr>
                </a:outerShdw>
              </a:effectLst>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91922">
            <a:off x="1048562" y="329709"/>
            <a:ext cx="1522310" cy="1522310"/>
          </a:xfrm>
          <a:prstGeom prst="rect">
            <a:avLst/>
          </a:prstGeom>
        </p:spPr>
      </p:pic>
      <p:sp>
        <p:nvSpPr>
          <p:cNvPr id="4" name="十字形 3"/>
          <p:cNvSpPr/>
          <p:nvPr/>
        </p:nvSpPr>
        <p:spPr>
          <a:xfrm rot="2617296">
            <a:off x="2366148" y="2406213"/>
            <a:ext cx="760728" cy="729673"/>
          </a:xfrm>
          <a:prstGeom prst="plus">
            <a:avLst>
              <a:gd name="adj" fmla="val 37658"/>
            </a:avLst>
          </a:prstGeom>
          <a:solidFill>
            <a:srgbClr val="FFFF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3089931" y="2478661"/>
            <a:ext cx="2236510" cy="584775"/>
          </a:xfrm>
          <a:prstGeom prst="rect">
            <a:avLst/>
          </a:prstGeom>
          <a:noFill/>
        </p:spPr>
        <p:txBody>
          <a:bodyPr wrap="none" rtlCol="0">
            <a:spAutoFit/>
          </a:bodyPr>
          <a:lstStyle/>
          <a:p>
            <a:r>
              <a:rPr lang="zh-TW" altLang="en-US" sz="3200" dirty="0" smtClean="0">
                <a:latin typeface="微軟正黑體" panose="020B0604030504040204" pitchFamily="34" charset="-120"/>
                <a:ea typeface="微軟正黑體" panose="020B0604030504040204" pitchFamily="34" charset="-120"/>
              </a:rPr>
              <a:t>勞動基準法</a:t>
            </a:r>
            <a:endParaRPr lang="zh-TW" altLang="en-US" sz="3200" dirty="0">
              <a:latin typeface="微軟正黑體" panose="020B0604030504040204" pitchFamily="34" charset="-120"/>
              <a:ea typeface="微軟正黑體" panose="020B0604030504040204" pitchFamily="34" charset="-120"/>
            </a:endParaRPr>
          </a:p>
        </p:txBody>
      </p:sp>
      <p:sp>
        <p:nvSpPr>
          <p:cNvPr id="6" name="十字形 5"/>
          <p:cNvSpPr/>
          <p:nvPr/>
        </p:nvSpPr>
        <p:spPr>
          <a:xfrm rot="2617296">
            <a:off x="2366148" y="3737690"/>
            <a:ext cx="760728" cy="729673"/>
          </a:xfrm>
          <a:prstGeom prst="plus">
            <a:avLst>
              <a:gd name="adj" fmla="val 37658"/>
            </a:avLst>
          </a:prstGeom>
          <a:solidFill>
            <a:srgbClr val="FFFF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089931" y="3810138"/>
            <a:ext cx="1415772" cy="584775"/>
          </a:xfrm>
          <a:prstGeom prst="rect">
            <a:avLst/>
          </a:prstGeom>
          <a:noFill/>
        </p:spPr>
        <p:txBody>
          <a:bodyPr wrap="none" rtlCol="0">
            <a:spAutoFit/>
          </a:bodyPr>
          <a:lstStyle/>
          <a:p>
            <a:r>
              <a:rPr lang="zh-TW" altLang="en-US" sz="3200" dirty="0" smtClean="0">
                <a:latin typeface="微軟正黑體" panose="020B0604030504040204" pitchFamily="34" charset="-120"/>
                <a:ea typeface="微軟正黑體" panose="020B0604030504040204" pitchFamily="34" charset="-120"/>
              </a:rPr>
              <a:t>資遣費</a:t>
            </a:r>
            <a:endParaRPr lang="zh-TW" altLang="en-US" sz="3200" dirty="0">
              <a:latin typeface="微軟正黑體" panose="020B0604030504040204" pitchFamily="34" charset="-120"/>
              <a:ea typeface="微軟正黑體" panose="020B0604030504040204" pitchFamily="34" charset="-120"/>
            </a:endParaRPr>
          </a:p>
        </p:txBody>
      </p:sp>
      <p:sp>
        <p:nvSpPr>
          <p:cNvPr id="8" name="十字形 7"/>
          <p:cNvSpPr/>
          <p:nvPr/>
        </p:nvSpPr>
        <p:spPr>
          <a:xfrm rot="2617296">
            <a:off x="6508657" y="3708230"/>
            <a:ext cx="760728" cy="729673"/>
          </a:xfrm>
          <a:prstGeom prst="plus">
            <a:avLst>
              <a:gd name="adj" fmla="val 37658"/>
            </a:avLst>
          </a:prstGeom>
          <a:solidFill>
            <a:srgbClr val="FFFF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7232440" y="3780678"/>
            <a:ext cx="2236510" cy="584775"/>
          </a:xfrm>
          <a:prstGeom prst="rect">
            <a:avLst/>
          </a:prstGeom>
          <a:noFill/>
        </p:spPr>
        <p:txBody>
          <a:bodyPr wrap="none" rtlCol="0">
            <a:spAutoFit/>
          </a:bodyPr>
          <a:lstStyle/>
          <a:p>
            <a:r>
              <a:rPr lang="zh-TW" altLang="en-US" sz="3200" dirty="0" smtClean="0">
                <a:latin typeface="微軟正黑體" panose="020B0604030504040204" pitchFamily="34" charset="-120"/>
                <a:ea typeface="微軟正黑體" panose="020B0604030504040204" pitchFamily="34" charset="-120"/>
              </a:rPr>
              <a:t>離職預告期</a:t>
            </a:r>
            <a:endParaRPr lang="zh-TW" altLang="en-US" sz="3200" dirty="0">
              <a:latin typeface="微軟正黑體" panose="020B0604030504040204" pitchFamily="34" charset="-120"/>
              <a:ea typeface="微軟正黑體" panose="020B0604030504040204" pitchFamily="34" charset="-120"/>
            </a:endParaRPr>
          </a:p>
        </p:txBody>
      </p:sp>
      <p:sp>
        <p:nvSpPr>
          <p:cNvPr id="10" name="十字形 9"/>
          <p:cNvSpPr/>
          <p:nvPr/>
        </p:nvSpPr>
        <p:spPr>
          <a:xfrm rot="2617296">
            <a:off x="6508657" y="2385428"/>
            <a:ext cx="760728" cy="729673"/>
          </a:xfrm>
          <a:prstGeom prst="plus">
            <a:avLst>
              <a:gd name="adj" fmla="val 37658"/>
            </a:avLst>
          </a:prstGeom>
          <a:solidFill>
            <a:srgbClr val="FFFF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7232440" y="2457876"/>
            <a:ext cx="2061783" cy="584775"/>
          </a:xfrm>
          <a:prstGeom prst="rect">
            <a:avLst/>
          </a:prstGeom>
          <a:noFill/>
        </p:spPr>
        <p:txBody>
          <a:bodyPr wrap="none" rtlCol="0">
            <a:spAutoFit/>
          </a:bodyPr>
          <a:lstStyle/>
          <a:p>
            <a:r>
              <a:rPr lang="en-US" altLang="zh-TW" sz="3200" dirty="0" smtClean="0">
                <a:latin typeface="微軟正黑體" panose="020B0604030504040204" pitchFamily="34" charset="-120"/>
                <a:ea typeface="微軟正黑體" panose="020B0604030504040204" pitchFamily="34" charset="-120"/>
              </a:rPr>
              <a:t>5/1</a:t>
            </a:r>
            <a:r>
              <a:rPr lang="zh-TW" altLang="en-US" sz="3200" dirty="0" smtClean="0">
                <a:latin typeface="微軟正黑體" panose="020B0604030504040204" pitchFamily="34" charset="-120"/>
                <a:ea typeface="微軟正黑體" panose="020B0604030504040204" pitchFamily="34" charset="-120"/>
              </a:rPr>
              <a:t>勞動節</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60809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小水滴">
  <a:themeElements>
    <a:clrScheme name="紫蘿蘭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TM04033925[[fn=小水滴]]</Template>
  <TotalTime>689</TotalTime>
  <Words>2527</Words>
  <Application>Microsoft Office PowerPoint</Application>
  <PresentationFormat>寬螢幕</PresentationFormat>
  <Paragraphs>193</Paragraphs>
  <Slides>39</Slides>
  <Notes>1</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39</vt:i4>
      </vt:variant>
    </vt:vector>
  </HeadingPairs>
  <TitlesOfParts>
    <vt:vector size="53" baseType="lpstr">
      <vt:lpstr>Noto Sans HK Black</vt:lpstr>
      <vt:lpstr>Noto Sans TC Black</vt:lpstr>
      <vt:lpstr>Tw Cen MT</vt:lpstr>
      <vt:lpstr>Yu Gothic</vt:lpstr>
      <vt:lpstr>ZenKai-Light</vt:lpstr>
      <vt:lpstr>細明體</vt:lpstr>
      <vt:lpstr>微軟正黑體</vt:lpstr>
      <vt:lpstr>新細明體</vt:lpstr>
      <vt:lpstr>標楷體</vt:lpstr>
      <vt:lpstr>Arial</vt:lpstr>
      <vt:lpstr>Calibri</vt:lpstr>
      <vt:lpstr>Cascadia Code ExtraLight</vt:lpstr>
      <vt:lpstr>Wingdings</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蔣皖喬</dc:creator>
  <cp:lastModifiedBy>user</cp:lastModifiedBy>
  <cp:revision>90</cp:revision>
  <cp:lastPrinted>2025-05-21T08:50:18Z</cp:lastPrinted>
  <dcterms:created xsi:type="dcterms:W3CDTF">2025-04-11T01:24:35Z</dcterms:created>
  <dcterms:modified xsi:type="dcterms:W3CDTF">2025-05-21T21:55:12Z</dcterms:modified>
</cp:coreProperties>
</file>