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67" r:id="rId2"/>
    <p:sldId id="282" r:id="rId3"/>
    <p:sldId id="283" r:id="rId4"/>
    <p:sldId id="284" r:id="rId5"/>
    <p:sldId id="286" r:id="rId6"/>
    <p:sldId id="256" r:id="rId7"/>
    <p:sldId id="257" r:id="rId8"/>
    <p:sldId id="258" r:id="rId9"/>
    <p:sldId id="259" r:id="rId10"/>
    <p:sldId id="260" r:id="rId11"/>
    <p:sldId id="261" r:id="rId12"/>
    <p:sldId id="285" r:id="rId13"/>
    <p:sldId id="262" r:id="rId14"/>
    <p:sldId id="263" r:id="rId15"/>
    <p:sldId id="279" r:id="rId16"/>
    <p:sldId id="264" r:id="rId17"/>
    <p:sldId id="265" r:id="rId18"/>
    <p:sldId id="272" r:id="rId19"/>
    <p:sldId id="274" r:id="rId20"/>
    <p:sldId id="266" r:id="rId21"/>
    <p:sldId id="281" r:id="rId22"/>
    <p:sldId id="280" r:id="rId23"/>
    <p:sldId id="275" r:id="rId24"/>
    <p:sldId id="276" r:id="rId25"/>
    <p:sldId id="277" r:id="rId26"/>
    <p:sldId id="278" r:id="rId27"/>
    <p:sldId id="268" r:id="rId28"/>
    <p:sldId id="269" r:id="rId29"/>
    <p:sldId id="270" r:id="rId30"/>
    <p:sldId id="271"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6D3CEAD6-EF06-4A12-9085-30C61CCE3642}" type="slidenum">
              <a:rPr lang="zh-TW" altLang="en-US" smtClean="0"/>
              <a:t>‹#›</a:t>
            </a:fld>
            <a:endParaRPr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096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D3CEAD6-EF06-4A12-9085-30C61CCE3642}" type="slidenum">
              <a:rPr lang="zh-TW" altLang="en-US" smtClean="0"/>
              <a:t>‹#›</a:t>
            </a:fld>
            <a:endParaRPr lang="zh-TW" altLang="en-US"/>
          </a:p>
        </p:txBody>
      </p:sp>
    </p:spTree>
    <p:extLst>
      <p:ext uri="{BB962C8B-B14F-4D97-AF65-F5344CB8AC3E}">
        <p14:creationId xmlns:p14="http://schemas.microsoft.com/office/powerpoint/2010/main" val="314405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89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20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spTree>
    <p:extLst>
      <p:ext uri="{BB962C8B-B14F-4D97-AF65-F5344CB8AC3E}">
        <p14:creationId xmlns:p14="http://schemas.microsoft.com/office/powerpoint/2010/main" val="211280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494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7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36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25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spTree>
    <p:extLst>
      <p:ext uri="{BB962C8B-B14F-4D97-AF65-F5344CB8AC3E}">
        <p14:creationId xmlns:p14="http://schemas.microsoft.com/office/powerpoint/2010/main" val="324169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09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88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75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14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D3CEAD6-EF06-4A12-9085-30C61CCE3642}" type="slidenum">
              <a:rPr lang="zh-TW" altLang="en-US" smtClean="0"/>
              <a:t>‹#›</a:t>
            </a:fld>
            <a:endParaRPr lang="zh-TW" altLang="en-US"/>
          </a:p>
        </p:txBody>
      </p:sp>
    </p:spTree>
    <p:extLst>
      <p:ext uri="{BB962C8B-B14F-4D97-AF65-F5344CB8AC3E}">
        <p14:creationId xmlns:p14="http://schemas.microsoft.com/office/powerpoint/2010/main" val="244922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D3CEAD6-EF06-4A12-9085-30C61CCE3642}" type="slidenum">
              <a:rPr lang="zh-TW" altLang="en-US" smtClean="0"/>
              <a:t>‹#›</a:t>
            </a:fld>
            <a:endParaRPr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79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6A04D98-EE65-4D9D-8CF7-FF7944F993F8}" type="datetimeFigureOut">
              <a:rPr lang="zh-TW" altLang="en-US" smtClean="0"/>
              <a:t>2025/3/14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D3CEAD6-EF06-4A12-9085-30C61CCE3642}" type="slidenum">
              <a:rPr lang="zh-TW" altLang="en-US" smtClean="0"/>
              <a:t>‹#›</a:t>
            </a:fld>
            <a:endParaRPr lang="zh-TW" altLang="en-US"/>
          </a:p>
        </p:txBody>
      </p:sp>
    </p:spTree>
    <p:extLst>
      <p:ext uri="{BB962C8B-B14F-4D97-AF65-F5344CB8AC3E}">
        <p14:creationId xmlns:p14="http://schemas.microsoft.com/office/powerpoint/2010/main" val="15092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A04D98-EE65-4D9D-8CF7-FF7944F993F8}" type="datetimeFigureOut">
              <a:rPr lang="zh-TW" altLang="en-US" smtClean="0"/>
              <a:t>2025/3/14</a:t>
            </a:fld>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3CEAD6-EF06-4A12-9085-30C61CCE3642}" type="slidenum">
              <a:rPr lang="zh-TW" altLang="en-US" smtClean="0"/>
              <a:t>‹#›</a:t>
            </a:fld>
            <a:endParaRPr lang="zh-TW" altLang="en-US"/>
          </a:p>
        </p:txBody>
      </p:sp>
    </p:spTree>
    <p:extLst>
      <p:ext uri="{BB962C8B-B14F-4D97-AF65-F5344CB8AC3E}">
        <p14:creationId xmlns:p14="http://schemas.microsoft.com/office/powerpoint/2010/main" val="99846791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1322832" y="1141286"/>
            <a:ext cx="9144000" cy="2387600"/>
          </a:xfrm>
        </p:spPr>
        <p:txBody>
          <a:bodyPr/>
          <a:lstStyle/>
          <a:p>
            <a:r>
              <a:rPr lang="en-US" altLang="zh-TW" dirty="0" smtClean="0">
                <a:latin typeface="Times New Roman" panose="02020603050405020304" pitchFamily="18" charset="0"/>
                <a:cs typeface="Times New Roman" panose="02020603050405020304" pitchFamily="18" charset="0"/>
              </a:rPr>
              <a:t>CEDAW</a:t>
            </a:r>
            <a:endParaRPr lang="zh-TW" altLang="en-US" dirty="0">
              <a:latin typeface="Times New Roman" panose="02020603050405020304" pitchFamily="18" charset="0"/>
              <a:cs typeface="Times New Roman" panose="02020603050405020304" pitchFamily="18" charset="0"/>
            </a:endParaRPr>
          </a:p>
        </p:txBody>
      </p:sp>
      <p:sp>
        <p:nvSpPr>
          <p:cNvPr id="4" name="副標題 3"/>
          <p:cNvSpPr>
            <a:spLocks noGrp="1"/>
          </p:cNvSpPr>
          <p:nvPr>
            <p:ph type="subTitle" idx="1"/>
          </p:nvPr>
        </p:nvSpPr>
        <p:spPr>
          <a:xfrm>
            <a:off x="3371088" y="3528886"/>
            <a:ext cx="5480304" cy="1655762"/>
          </a:xfrm>
        </p:spPr>
        <p:txBody>
          <a:bodyPr>
            <a:normAutofit/>
          </a:bodyPr>
          <a:lstStyle/>
          <a:p>
            <a:r>
              <a:rPr lang="zh-TW" altLang="en-US" sz="4400" dirty="0" smtClean="0">
                <a:latin typeface="標楷體" panose="03000509000000000000" pitchFamily="65" charset="-120"/>
                <a:ea typeface="標楷體" panose="03000509000000000000" pitchFamily="65" charset="-120"/>
              </a:rPr>
              <a:t>委員會</a:t>
            </a:r>
            <a:r>
              <a:rPr lang="zh-TW" altLang="en-US" sz="4400" dirty="0">
                <a:latin typeface="標楷體" panose="03000509000000000000" pitchFamily="65" charset="-120"/>
                <a:ea typeface="標楷體" panose="03000509000000000000" pitchFamily="65" charset="-120"/>
              </a:rPr>
              <a:t>任一性別比例不得少於</a:t>
            </a:r>
            <a:r>
              <a:rPr lang="zh-TW" altLang="en-US" sz="4400" dirty="0" smtClean="0">
                <a:latin typeface="標楷體" panose="03000509000000000000" pitchFamily="65" charset="-120"/>
                <a:ea typeface="標楷體" panose="03000509000000000000" pitchFamily="65" charset="-120"/>
              </a:rPr>
              <a:t>三分之一</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1567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23</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號一般性建議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algn="just"/>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條規定各締約國應採取一切適當措施，消除在政治和公共生活中對婦女的歧視，並確保婦女在政治和公共生 活方面享有與男性平等的地位。第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條所規定的義務可擴 大到公共和政治生活的所有領域，而不侷限於</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dirty="0" smtClean="0">
                <a:latin typeface="標楷體" panose="03000509000000000000" pitchFamily="65" charset="-120"/>
                <a:ea typeface="標楷體" panose="03000509000000000000" pitchFamily="65" charset="-12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dirty="0" smtClean="0">
                <a:latin typeface="標楷體" panose="03000509000000000000" pitchFamily="65" charset="-120"/>
                <a:ea typeface="標楷體" panose="03000509000000000000" pitchFamily="65" charset="-120"/>
              </a:rPr>
              <a:t>和</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latin typeface="標楷體" panose="03000509000000000000" pitchFamily="65" charset="-120"/>
                <a:ea typeface="標楷體" panose="03000509000000000000" pitchFamily="65" charset="-120"/>
              </a:rPr>
              <a:t>款所規定者。一國的政治和公共生活是廣泛的概念，係指政治權的行使，尤其是行使立法、司法、行政和管理權力。該詞彙包括公共行政的所有方面以及在國際、國家、區域和地方各級制定與執行政策。」 </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04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1091860"/>
            <a:ext cx="9601196" cy="1303867"/>
          </a:xfr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23</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號一般性建議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Autofit/>
          </a:bodyPr>
          <a:lstStyle/>
          <a:p>
            <a:pPr algn="just"/>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smtClean="0">
                <a:latin typeface="標楷體" panose="03000509000000000000" pitchFamily="65" charset="-120"/>
                <a:ea typeface="標楷體" panose="03000509000000000000" pitchFamily="65" charset="-120"/>
              </a:rPr>
              <a:t>「第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7</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條</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3200" dirty="0" smtClean="0">
                <a:latin typeface="標楷體" panose="03000509000000000000" pitchFamily="65" charset="-120"/>
                <a:ea typeface="標楷體" panose="03000509000000000000" pitchFamily="65" charset="-120"/>
              </a:rPr>
              <a:t>款規定締約國應保證婦女有權充分參與制定 政府政策，並擔任各級政府公職。此將促進性別議題融入主流，並有助於促使公共決策採納性別觀點。」 </a:t>
            </a:r>
            <a:endParaRPr lang="en-US" altLang="zh-TW" sz="3200" dirty="0" smtClean="0">
              <a:latin typeface="標楷體" panose="03000509000000000000" pitchFamily="65" charset="-120"/>
              <a:ea typeface="標楷體" panose="03000509000000000000" pitchFamily="65" charset="-120"/>
            </a:endParaRPr>
          </a:p>
          <a:p>
            <a:pPr algn="just"/>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smtClean="0">
                <a:latin typeface="標楷體" panose="03000509000000000000" pitchFamily="65" charset="-120"/>
                <a:ea typeface="標楷體" panose="03000509000000000000" pitchFamily="65" charset="-120"/>
              </a:rPr>
              <a:t>「締約國有責任於其管轄範圍內，任命婦女擔任高級決策職位，並理所當然廣泛徵求和體現代表婦女和利益團體的意見。</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9127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第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23</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號一般性建議</a:t>
            </a:r>
            <a:endParaRPr lang="zh-TW" altLang="en-US" dirty="0"/>
          </a:p>
        </p:txBody>
      </p:sp>
      <p:sp>
        <p:nvSpPr>
          <p:cNvPr id="3" name="內容版面配置區 2"/>
          <p:cNvSpPr>
            <a:spLocks noGrp="1"/>
          </p:cNvSpPr>
          <p:nvPr>
            <p:ph idx="1"/>
          </p:nvPr>
        </p:nvSpPr>
        <p:spPr/>
        <p:txBody>
          <a:bodyPr/>
          <a:lstStyle/>
          <a:p>
            <a:r>
              <a:rPr lang="en-US" altLang="zh-TW" sz="3200" dirty="0">
                <a:latin typeface="Times New Roman" panose="02020603050405020304" pitchFamily="18" charset="0"/>
                <a:cs typeface="Times New Roman" panose="02020603050405020304" pitchFamily="18" charset="0"/>
              </a:rPr>
              <a:t>4.</a:t>
            </a:r>
            <a:r>
              <a:rPr lang="zh-TW" altLang="en-US" sz="3200" dirty="0">
                <a:latin typeface="標楷體" panose="03000509000000000000" pitchFamily="65" charset="-120"/>
                <a:ea typeface="標楷體" panose="03000509000000000000" pitchFamily="65" charset="-120"/>
              </a:rPr>
              <a:t>「締約國尚有義務確保查明和克服阻礙婦女充分參與政府決策的障礙。這些障礙包括：僅象徵性任命幾個婦女，以及阻礙婦女參與的傳統和習俗態度。若婦女未能廣泛任職 於政府高層，或缺乏甚至根本沒有得到諮詢，政府的政策 即非全面且有效。」</a:t>
            </a:r>
          </a:p>
          <a:p>
            <a:endParaRPr lang="zh-TW" altLang="en-US" dirty="0"/>
          </a:p>
        </p:txBody>
      </p:sp>
    </p:spTree>
    <p:extLst>
      <p:ext uri="{BB962C8B-B14F-4D97-AF65-F5344CB8AC3E}">
        <p14:creationId xmlns:p14="http://schemas.microsoft.com/office/powerpoint/2010/main" val="369663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1101004"/>
            <a:ext cx="9601196" cy="1303867"/>
          </a:xfr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23</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號一般性建議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Autofit/>
          </a:bodyPr>
          <a:lstStyle/>
          <a:p>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smtClean="0">
                <a:latin typeface="標楷體" panose="03000509000000000000" pitchFamily="65" charset="-120"/>
                <a:ea typeface="標楷體" panose="03000509000000000000" pitchFamily="65" charset="-120"/>
              </a:rPr>
              <a:t>「從締約國的報告可見，婦女被排除在內閣、公務員和公共行政以及司法機構的高層職位之外。獲任這類高層或具影響力值位的婦女非常稀少；雖然部分國家於較低階和通常與家庭有關的婦女職位可能增加，但在有關經濟政策和發展、政治事務、國防、建立和平行動、衝突解決、憲法解釋和確定等方面具決策性的職位中，他們只是極少數。」</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075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22250" y="1110148"/>
            <a:ext cx="9601196" cy="1303867"/>
          </a:xfr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25</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號一般性建議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50164" y="2486216"/>
            <a:ext cx="11091672" cy="4486275"/>
          </a:xfrm>
        </p:spPr>
        <p:txBody>
          <a:bodyPr>
            <a:noAutofit/>
          </a:bodyPr>
          <a:lstStyle/>
          <a:p>
            <a:pPr algn="just"/>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smtClean="0">
                <a:latin typeface="標楷體" panose="03000509000000000000" pitchFamily="65" charset="-120"/>
                <a:ea typeface="標楷體" panose="03000509000000000000" pitchFamily="65" charset="-120"/>
              </a:rPr>
              <a:t>「結果平等是邏輯推論平等或實質平等的必然結果。這些結果可能是反映數量和</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或</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品質，婦女與男性各在其領域中享有相關權利的人數幾乎相等，享有同等的收入、以及 同等的決策權和政治影響力，且使婦女免於遭受暴力。」</a:t>
            </a:r>
            <a:endParaRPr lang="en-US" altLang="zh-TW" sz="32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2554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199" y="1078357"/>
            <a:ext cx="10515600" cy="1325563"/>
          </a:xfr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第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25</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號一般性建議</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標楷體" panose="03000509000000000000" pitchFamily="65" charset="-120"/>
                <a:ea typeface="標楷體" panose="03000509000000000000" pitchFamily="65" charset="-120"/>
              </a:rPr>
              <a:t>「締約國根據第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條第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項採取的措施旨應加速婦女 在政治、經濟、社會、文化、民間或其它任何領域的平等參與。委員認為該等措施的應用，並非不歧視準則的例外，而是強調暫行特別措施是締約國的一項必要策略，其</a:t>
            </a:r>
            <a:r>
              <a:rPr lang="zh-TW" altLang="en-US" dirty="0" smtClean="0">
                <a:latin typeface="標楷體" panose="03000509000000000000" pitchFamily="65" charset="-120"/>
                <a:ea typeface="標楷體" panose="03000509000000000000" pitchFamily="65" charset="-120"/>
              </a:rPr>
              <a:t>目的是</a:t>
            </a:r>
            <a:r>
              <a:rPr lang="zh-TW" altLang="en-US" dirty="0">
                <a:latin typeface="標楷體" panose="03000509000000000000" pitchFamily="65" charset="-120"/>
                <a:ea typeface="標楷體" panose="03000509000000000000" pitchFamily="65" charset="-120"/>
              </a:rPr>
              <a:t>在享有人權和基本自由，以體現事實上或實質的男女平 等。雖然實施暫行特別措施往往用以補救過去歧視婦女所 造成的結果，但不論過去歧視婦女的證據如何，締約國仍應承擔</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公約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規定的義務，改進婦女狀況以實現事實上或實質的男女平等。委員會認為，締約國根據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公約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採取並執行此類措施並未歧視男性。」</a:t>
            </a:r>
          </a:p>
          <a:p>
            <a:endParaRPr lang="zh-TW" altLang="en-US" dirty="0"/>
          </a:p>
        </p:txBody>
      </p:sp>
    </p:spTree>
    <p:extLst>
      <p:ext uri="{BB962C8B-B14F-4D97-AF65-F5344CB8AC3E}">
        <p14:creationId xmlns:p14="http://schemas.microsoft.com/office/powerpoint/2010/main" val="18950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25</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號一般性建議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algn="just"/>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標楷體" panose="03000509000000000000" pitchFamily="65" charset="-120"/>
                <a:ea typeface="標楷體" panose="03000509000000000000" pitchFamily="65" charset="-120"/>
              </a:rPr>
              <a:t>「締約國應在其憲法或國家立法中規定，允許採取暫行特別措施。委員會提請締約國注意，全面反歧視法、機會平等法，或關於男女平等的行政命令等，得以指導應採取何項暫行特別措施，以實現特定領域的單一或數個特定目標。該等指導亦得包含就業或教育的特別立法中。關於不歧視和暫行特別措施的相關立法，應涵蓋政府官員及私人組織或企業。」</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5962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25</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號一般性建議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algn="just"/>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標楷體" panose="03000509000000000000" pitchFamily="65" charset="-120"/>
                <a:ea typeface="標楷體" panose="03000509000000000000" pitchFamily="65" charset="-120"/>
              </a:rPr>
              <a:t>「委員會重申，應依照具體國情和預計克服問題的性質，擬訂、實施和評價暫行特別措施行動計畫。委員會建議，締約國在報告中詳細說明旨在實現下列目標的行動計畫：為婦女創造機會，克服其在某些領域任職人數不足的問題；在某些領域重新分配資源和權力；和</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或</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開始進行體制改革，消除過去或現在的歧視現象，加速實現事實上的平等。」</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0522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zh-TW" altLang="en-US" sz="6000" b="1" dirty="0" smtClean="0">
                <a:latin typeface="標楷體" panose="03000509000000000000" pitchFamily="65" charset="-120"/>
                <a:ea typeface="標楷體" panose="03000509000000000000" pitchFamily="65" charset="-120"/>
              </a:rPr>
              <a:t>相關機關處理</a:t>
            </a:r>
            <a:endParaRPr lang="zh-TW" altLang="en-US" sz="6000" b="1" dirty="0">
              <a:latin typeface="標楷體" panose="03000509000000000000" pitchFamily="65" charset="-120"/>
              <a:ea typeface="標楷體" panose="03000509000000000000" pitchFamily="65" charset="-120"/>
            </a:endParaRPr>
          </a:p>
        </p:txBody>
      </p:sp>
      <p:sp>
        <p:nvSpPr>
          <p:cNvPr id="2" name="文字版面配置區 1"/>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7584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05840" y="1225296"/>
            <a:ext cx="10213848" cy="4498848"/>
          </a:xfrm>
        </p:spPr>
        <p:txBody>
          <a:bodyPr>
            <a:normAutofit fontScale="85000" lnSpcReduction="10000"/>
          </a:bodyPr>
          <a:lstStyle/>
          <a:p>
            <a:r>
              <a:rPr lang="zh-TW" altLang="en-US" sz="3800" dirty="0" smtClean="0">
                <a:latin typeface="標楷體" panose="03000509000000000000" pitchFamily="65" charset="-120"/>
                <a:ea typeface="標楷體" panose="03000509000000000000" pitchFamily="65" charset="-120"/>
              </a:rPr>
              <a:t>行政院</a:t>
            </a:r>
            <a:r>
              <a:rPr lang="zh-TW" altLang="en-US" sz="3800" dirty="0">
                <a:latin typeface="標楷體" panose="03000509000000000000" pitchFamily="65" charset="-120"/>
                <a:ea typeface="標楷體" panose="03000509000000000000" pitchFamily="65" charset="-120"/>
              </a:rPr>
              <a:t>性別平等處於檢視國內各法規是否符合</a:t>
            </a:r>
            <a:r>
              <a:rPr lang="en-US" altLang="zh-TW" sz="3800" dirty="0">
                <a:latin typeface="Times New Roman" panose="02020603050405020304" pitchFamily="18" charset="0"/>
                <a:ea typeface="標楷體" panose="03000509000000000000" pitchFamily="65" charset="-120"/>
                <a:cs typeface="Times New Roman" panose="02020603050405020304" pitchFamily="18" charset="0"/>
              </a:rPr>
              <a:t>CEDAW</a:t>
            </a:r>
            <a:r>
              <a:rPr lang="zh-TW" altLang="en-US" sz="3800" dirty="0">
                <a:latin typeface="標楷體" panose="03000509000000000000" pitchFamily="65" charset="-120"/>
                <a:ea typeface="標楷體" panose="03000509000000000000" pitchFamily="65" charset="-120"/>
              </a:rPr>
              <a:t>時，針對各機關委員會性別組成，提出各機關應依據</a:t>
            </a:r>
            <a:r>
              <a:rPr lang="en-US" altLang="zh-TW" sz="3800" dirty="0">
                <a:latin typeface="Times New Roman" panose="02020603050405020304" pitchFamily="18" charset="0"/>
                <a:ea typeface="標楷體" panose="03000509000000000000" pitchFamily="65" charset="-120"/>
                <a:cs typeface="Times New Roman" panose="02020603050405020304" pitchFamily="18" charset="0"/>
              </a:rPr>
              <a:t>CEDAW</a:t>
            </a:r>
            <a:r>
              <a:rPr lang="zh-TW" altLang="en-US" sz="3800" dirty="0">
                <a:latin typeface="標楷體" panose="03000509000000000000" pitchFamily="65" charset="-120"/>
                <a:ea typeface="標楷體" panose="03000509000000000000" pitchFamily="65" charset="-120"/>
              </a:rPr>
              <a:t>規範及性別平等政策綱領之要求，持續推動擴大實行三分之一性別比例原則，法規所定性別比例未達三分之一者，則應朝任一性別比例不小於三分之一原則修訂，並規劃修法時程表。</a:t>
            </a:r>
          </a:p>
          <a:p>
            <a:r>
              <a:rPr lang="zh-TW" altLang="en-US" sz="3800" dirty="0">
                <a:latin typeface="標楷體" panose="03000509000000000000" pitchFamily="65" charset="-120"/>
                <a:ea typeface="標楷體" panose="03000509000000000000" pitchFamily="65" charset="-120"/>
              </a:rPr>
              <a:t>銓敘部於</a:t>
            </a:r>
            <a:r>
              <a:rPr lang="en-US" altLang="zh-TW" sz="3800" dirty="0">
                <a:latin typeface="Times New Roman" panose="02020603050405020304" pitchFamily="18" charset="0"/>
                <a:ea typeface="標楷體" panose="03000509000000000000" pitchFamily="65" charset="-120"/>
                <a:cs typeface="Times New Roman" panose="02020603050405020304" pitchFamily="18" charset="0"/>
              </a:rPr>
              <a:t>102</a:t>
            </a:r>
            <a:r>
              <a:rPr lang="zh-TW" altLang="en-US" sz="3800" dirty="0">
                <a:latin typeface="標楷體" panose="03000509000000000000" pitchFamily="65" charset="-120"/>
                <a:ea typeface="標楷體" panose="03000509000000000000" pitchFamily="65" charset="-120"/>
              </a:rPr>
              <a:t>年</a:t>
            </a:r>
            <a:r>
              <a:rPr lang="en-US" altLang="zh-TW" sz="38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3800" dirty="0">
                <a:latin typeface="標楷體" panose="03000509000000000000" pitchFamily="65" charset="-120"/>
                <a:ea typeface="標楷體" panose="03000509000000000000" pitchFamily="65" charset="-120"/>
              </a:rPr>
              <a:t>月</a:t>
            </a:r>
            <a:r>
              <a:rPr lang="en-US" altLang="zh-TW" sz="38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3800" dirty="0">
                <a:latin typeface="標楷體" panose="03000509000000000000" pitchFamily="65" charset="-120"/>
                <a:ea typeface="標楷體" panose="03000509000000000000" pitchFamily="65" charset="-120"/>
              </a:rPr>
              <a:t>日發函規範各機關於組設甄審委員及考績委員會時，應依照委員任一性別比例不得少於三分之一原則</a:t>
            </a:r>
            <a:r>
              <a:rPr lang="zh-TW" altLang="en-US" sz="3800" dirty="0" smtClean="0">
                <a:latin typeface="標楷體" panose="03000509000000000000" pitchFamily="65" charset="-120"/>
                <a:ea typeface="標楷體" panose="03000509000000000000" pitchFamily="65" charset="-120"/>
              </a:rPr>
              <a:t>辦理。</a:t>
            </a:r>
            <a:endParaRPr lang="zh-TW" altLang="en-US" sz="3800" dirty="0">
              <a:latin typeface="標楷體" panose="03000509000000000000" pitchFamily="65" charset="-120"/>
              <a:ea typeface="標楷體" panose="03000509000000000000" pitchFamily="65" charset="-120"/>
            </a:endParaRPr>
          </a:p>
          <a:p>
            <a:endParaRPr lang="zh-TW" altLang="en-US" dirty="0"/>
          </a:p>
          <a:p>
            <a:endParaRPr lang="zh-TW" altLang="en-US" dirty="0"/>
          </a:p>
        </p:txBody>
      </p:sp>
    </p:spTree>
    <p:extLst>
      <p:ext uri="{BB962C8B-B14F-4D97-AF65-F5344CB8AC3E}">
        <p14:creationId xmlns:p14="http://schemas.microsoft.com/office/powerpoint/2010/main" val="153030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6000" b="1" dirty="0">
                <a:latin typeface="Times New Roman" panose="02020603050405020304" pitchFamily="18" charset="0"/>
                <a:cs typeface="Times New Roman" panose="02020603050405020304" pitchFamily="18" charset="0"/>
              </a:rPr>
              <a:t>CEDAW</a:t>
            </a:r>
            <a:endParaRPr lang="zh-TW" altLang="en-US" sz="6000" b="1" dirty="0"/>
          </a:p>
        </p:txBody>
      </p:sp>
      <p:sp>
        <p:nvSpPr>
          <p:cNvPr id="5" name="文字版面配置區 4"/>
          <p:cNvSpPr>
            <a:spLocks noGrp="1"/>
          </p:cNvSpPr>
          <p:nvPr>
            <p:ph type="body" idx="1"/>
          </p:nvPr>
        </p:nvSpPr>
        <p:spPr/>
        <p:txBody>
          <a:bodyPr>
            <a:noAutofit/>
          </a:bodyPr>
          <a:lstStyle/>
          <a:p>
            <a:r>
              <a:rPr lang="zh-TW" altLang="en-US" sz="4400" dirty="0" smtClean="0">
                <a:latin typeface="標楷體" panose="03000509000000000000" pitchFamily="65" charset="-120"/>
                <a:ea typeface="標楷體" panose="03000509000000000000" pitchFamily="65" charset="-120"/>
              </a:rPr>
              <a:t>核心概念</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6275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170432" y="1030415"/>
            <a:ext cx="9601200" cy="3317875"/>
          </a:xfrm>
        </p:spPr>
        <p:txBody>
          <a:bodyPr>
            <a:noAutofit/>
          </a:bodyPr>
          <a:lstStyle/>
          <a:p>
            <a:pPr algn="just"/>
            <a:r>
              <a:rPr lang="zh-TW" altLang="en-US" sz="3200" dirty="0" smtClean="0">
                <a:latin typeface="標楷體" panose="03000509000000000000" pitchFamily="65" charset="-120"/>
                <a:ea typeface="標楷體" panose="03000509000000000000" pitchFamily="65" charset="-120"/>
              </a:rPr>
              <a:t>性別平等政策綱領「權力、決策與影響力篇」中，有關提升女性參與機會，擴大參與管道的具體行動措施，即有「持續推動並擴大實行三分之一性別比例原則」。</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94</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年行政院婦女權益促進委員會第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次委員會議決議，行政院所屬各部會的委員會都應該要符合三分之一的性別比例原則。公職人員簡任官的拔擢或升任簡任官前的九職等官員，以單位為基礎，在資力相當的情形下，優先晉升少數性別，已達到各單位中每一職等符合三分之一性別比例為原則。</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1843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en-US" sz="6000" b="1" dirty="0" smtClean="0">
                <a:latin typeface="標楷體" panose="03000509000000000000" pitchFamily="65" charset="-120"/>
                <a:ea typeface="標楷體" panose="03000509000000000000" pitchFamily="65" charset="-120"/>
              </a:rPr>
              <a:t>案例分享</a:t>
            </a:r>
            <a:endParaRPr lang="zh-TW" altLang="en-US" sz="6000" b="1" dirty="0">
              <a:latin typeface="標楷體" panose="03000509000000000000" pitchFamily="65" charset="-120"/>
              <a:ea typeface="標楷體" panose="03000509000000000000" pitchFamily="65" charset="-120"/>
            </a:endParaRPr>
          </a:p>
        </p:txBody>
      </p:sp>
      <p:sp>
        <p:nvSpPr>
          <p:cNvPr id="2" name="文字版面配置區 1"/>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7718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344168" y="576072"/>
            <a:ext cx="9601200" cy="3319463"/>
          </a:xfrm>
        </p:spPr>
        <p:txBody>
          <a:bodyPr>
            <a:noAutofit/>
          </a:bodyPr>
          <a:lstStyle/>
          <a:p>
            <a:endParaRPr lang="zh-TW" altLang="en-US" sz="3200" dirty="0">
              <a:solidFill>
                <a:srgbClr val="000000"/>
              </a:solidFill>
              <a:latin typeface="標楷體" panose="03000509000000000000" pitchFamily="65" charset="-120"/>
              <a:ea typeface="標楷體" panose="03000509000000000000" pitchFamily="65" charset="-120"/>
            </a:endParaRPr>
          </a:p>
          <a:p>
            <a:pPr marL="0" indent="0">
              <a:buNone/>
            </a:pPr>
            <a:r>
              <a:rPr lang="zh-TW" altLang="en-US" sz="3200" dirty="0">
                <a:solidFill>
                  <a:srgbClr val="000000"/>
                </a:solidFill>
                <a:latin typeface="標楷體" panose="03000509000000000000" pitchFamily="65" charset="-120"/>
                <a:ea typeface="標楷體" panose="03000509000000000000" pitchFamily="65" charset="-120"/>
              </a:rPr>
              <a:t> 老李曾擔任該縣府主計處考績委員會委員，深知縣府主計處及其所屬主計機構在組成考績委員會時，準用「考績委員會組織規程」的規定，委員至少</a:t>
            </a:r>
            <a:r>
              <a:rPr lang="en-US" altLang="zh-TW" sz="3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solidFill>
                  <a:srgbClr val="000000"/>
                </a:solidFill>
                <a:latin typeface="標楷體" panose="03000509000000000000" pitchFamily="65" charset="-120"/>
                <a:ea typeface="標楷體" panose="03000509000000000000" pitchFamily="65" charset="-120"/>
              </a:rPr>
              <a:t>人，其中</a:t>
            </a:r>
            <a:r>
              <a:rPr lang="en-US" altLang="zh-TW" sz="3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solidFill>
                  <a:srgbClr val="000000"/>
                </a:solidFill>
                <a:latin typeface="標楷體" panose="03000509000000000000" pitchFamily="65" charset="-120"/>
                <a:ea typeface="標楷體" panose="03000509000000000000" pitchFamily="65" charset="-120"/>
              </a:rPr>
              <a:t>人應由受考人票選產生，而除了票選出的委員外，其餘委員皆由處長指定人員擔任，因此每年組成考績委員時，如果被票選到的</a:t>
            </a:r>
            <a:r>
              <a:rPr lang="en-US" altLang="zh-TW" sz="3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solidFill>
                  <a:srgbClr val="000000"/>
                </a:solidFill>
                <a:latin typeface="標楷體" panose="03000509000000000000" pitchFamily="65" charset="-120"/>
                <a:ea typeface="標楷體" panose="03000509000000000000" pitchFamily="65" charset="-120"/>
              </a:rPr>
              <a:t>人都是女性，那就必定勾選至少</a:t>
            </a:r>
            <a:r>
              <a:rPr lang="en-US" altLang="zh-TW" sz="3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solidFill>
                  <a:srgbClr val="000000"/>
                </a:solidFill>
                <a:latin typeface="標楷體" panose="03000509000000000000" pitchFamily="65" charset="-120"/>
                <a:ea typeface="標楷體" panose="03000509000000000000" pitchFamily="65" charset="-120"/>
              </a:rPr>
              <a:t>名男性當委員，老李雖知道上揭規定但仍不解：「組成考績委員會和性別有什麼關係？」。</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63775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zh-TW" altLang="en-US" sz="6000" b="1" dirty="0" smtClean="0">
                <a:latin typeface="標楷體" panose="03000509000000000000" pitchFamily="65" charset="-120"/>
                <a:ea typeface="標楷體" panose="03000509000000000000" pitchFamily="65" charset="-120"/>
              </a:rPr>
              <a:t>性別觀點解析</a:t>
            </a:r>
            <a:endParaRPr lang="zh-TW" altLang="en-US" sz="6000" b="1" dirty="0">
              <a:latin typeface="標楷體" panose="03000509000000000000" pitchFamily="65" charset="-120"/>
              <a:ea typeface="標楷體" panose="03000509000000000000" pitchFamily="65" charset="-120"/>
            </a:endParaRPr>
          </a:p>
        </p:txBody>
      </p:sp>
      <p:sp>
        <p:nvSpPr>
          <p:cNvPr id="2" name="文字版面配置區 1"/>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6063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4294967295"/>
          </p:nvPr>
        </p:nvSpPr>
        <p:spPr>
          <a:xfrm>
            <a:off x="1197864" y="1231583"/>
            <a:ext cx="9601200" cy="3317875"/>
          </a:xfrm>
        </p:spPr>
        <p:txBody>
          <a:bodyPr>
            <a:noAutofit/>
          </a:bodyPr>
          <a:lstStyle/>
          <a:p>
            <a:r>
              <a:rPr lang="zh-TW" altLang="en-US" sz="2800" dirty="0">
                <a:solidFill>
                  <a:srgbClr val="000000"/>
                </a:solidFill>
                <a:latin typeface="標楷體" panose="03000509000000000000" pitchFamily="65" charset="-120"/>
                <a:ea typeface="標楷體" panose="03000509000000000000" pitchFamily="65" charset="-120"/>
              </a:rPr>
              <a:t>在女性爭取參與決策的機會與管道的討論中，包含兩個基本議題：實質平等與形式平等的差別，及推動具性別意識觀點政策的可能。形式平等認為男性和女性必須受到完全一致的對待，但這可能忽略了在傳統的工作環境中，男性和女性並沒有取得相同機會的管道。因此，為了確保女性與男性擁有實質平等機會的權利，以達到促進女性參與的效果，必須從保障女性擁有參與各個領域的機會開始。並且，為了達到實際的性別平等，促進女性在各領域參與的比例，以達到實際上對政府政策及資源配置的影響性，改變政治的內涵。</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4487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289304" y="1176719"/>
            <a:ext cx="9601200" cy="3317875"/>
          </a:xfrm>
        </p:spPr>
        <p:txBody>
          <a:bodyPr>
            <a:noAutofit/>
          </a:bodyPr>
          <a:lstStyle/>
          <a:p>
            <a:r>
              <a:rPr lang="zh-TW" altLang="en-US" sz="2800" dirty="0">
                <a:solidFill>
                  <a:srgbClr val="000000"/>
                </a:solidFill>
                <a:latin typeface="標楷體" panose="03000509000000000000" pitchFamily="65" charset="-120"/>
                <a:ea typeface="標楷體" panose="03000509000000000000" pitchFamily="65" charset="-120"/>
              </a:rPr>
              <a:t>臺灣從</a:t>
            </a:r>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2800" dirty="0">
                <a:solidFill>
                  <a:srgbClr val="000000"/>
                </a:solidFill>
                <a:latin typeface="標楷體" panose="03000509000000000000" pitchFamily="65" charset="-120"/>
                <a:ea typeface="標楷體" panose="03000509000000000000" pitchFamily="65" charset="-120"/>
              </a:rPr>
              <a:t>年代開啟性別運動的浪潮以來，婦女團體的主要訴求即是促進女性參與政治決策及參與各個領域的工作及活動。從最初為了確保女性得以參政，採取「婦女保障名額」制度，到後來更具性別平等意識的「性別比例原則」，並可保障不同的性別皆有平等參與的權力與機會。爾後，更公布性別平等政策綱領，推動行政院各部會所屬委員會任一性別比例不得少於三分之一，逐漸促進女性在公務體系</a:t>
            </a:r>
            <a:r>
              <a:rPr lang="zh-TW" altLang="en-US" sz="2800" dirty="0" smtClean="0">
                <a:solidFill>
                  <a:srgbClr val="000000"/>
                </a:solidFill>
                <a:latin typeface="標楷體" panose="03000509000000000000" pitchFamily="65" charset="-120"/>
                <a:ea typeface="標楷體" panose="03000509000000000000" pitchFamily="65" charset="-120"/>
              </a:rPr>
              <a:t>中的</a:t>
            </a:r>
            <a:r>
              <a:rPr lang="zh-TW" altLang="en-US" sz="2800" dirty="0" smtClean="0">
                <a:latin typeface="標楷體" panose="03000509000000000000" pitchFamily="65" charset="-120"/>
                <a:ea typeface="標楷體" panose="03000509000000000000" pitchFamily="65" charset="-120"/>
              </a:rPr>
              <a:t>各個</a:t>
            </a:r>
            <a:r>
              <a:rPr lang="zh-TW" altLang="en-US" sz="2800" dirty="0">
                <a:latin typeface="標楷體" panose="03000509000000000000" pitchFamily="65" charset="-120"/>
                <a:ea typeface="標楷體" panose="03000509000000000000" pitchFamily="65" charset="-120"/>
              </a:rPr>
              <a:t>領域、各個層級的參與，縮小各權力階層的性別差異，並以各單位每一職等皆符合性別比例為努力方向。此即為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CEDAW</a:t>
            </a:r>
            <a:r>
              <a:rPr lang="zh-TW" altLang="en-US" sz="2800" dirty="0" smtClean="0">
                <a:latin typeface="標楷體" panose="03000509000000000000" pitchFamily="65" charset="-120"/>
                <a:ea typeface="標楷體" panose="03000509000000000000" pitchFamily="65" charset="-120"/>
              </a:rPr>
              <a:t>第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標楷體" panose="03000509000000000000" pitchFamily="65" charset="-120"/>
                <a:ea typeface="標楷體" panose="03000509000000000000" pitchFamily="65" charset="-120"/>
              </a:rPr>
              <a:t>條</a:t>
            </a:r>
            <a:r>
              <a:rPr lang="zh-TW" altLang="en-US" sz="2800" dirty="0">
                <a:latin typeface="標楷體" panose="03000509000000000000" pitchFamily="65" charset="-120"/>
                <a:ea typeface="標楷體" panose="03000509000000000000" pitchFamily="65" charset="-120"/>
              </a:rPr>
              <a:t>所提出，為加速實現男女實質上的平等而採取的暫行特別措施。</a:t>
            </a:r>
          </a:p>
        </p:txBody>
      </p:sp>
    </p:spTree>
    <p:extLst>
      <p:ext uri="{BB962C8B-B14F-4D97-AF65-F5344CB8AC3E}">
        <p14:creationId xmlns:p14="http://schemas.microsoft.com/office/powerpoint/2010/main" val="349871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35608" y="1761935"/>
            <a:ext cx="9601200" cy="3317875"/>
          </a:xfrm>
        </p:spPr>
        <p:txBody>
          <a:bodyPr>
            <a:normAutofit/>
          </a:bodyPr>
          <a:lstStyle/>
          <a:p>
            <a:r>
              <a:rPr lang="zh-TW" altLang="en-US" sz="3200" dirty="0">
                <a:latin typeface="標楷體" panose="03000509000000000000" pitchFamily="65" charset="-120"/>
                <a:ea typeface="標楷體" panose="03000509000000000000" pitchFamily="65" charset="-120"/>
              </a:rPr>
              <a:t>在各個政府機關的積極推動下，目前公部門的性別比例差異已經逐漸縮小，各機關在進用人才、提供進修的機會及職務升等上，多已考量將不同性別納入。根據行政院人事行政總處性別統計，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3200" dirty="0">
                <a:latin typeface="標楷體" panose="03000509000000000000" pitchFamily="65" charset="-120"/>
                <a:ea typeface="標楷體" panose="03000509000000000000" pitchFamily="65" charset="-120"/>
              </a:rPr>
              <a:t>年各部會所屬共</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480</a:t>
            </a:r>
            <a:r>
              <a:rPr lang="zh-TW" altLang="en-US" sz="3200" dirty="0">
                <a:latin typeface="標楷體" panose="03000509000000000000" pitchFamily="65" charset="-120"/>
                <a:ea typeface="標楷體" panose="03000509000000000000" pitchFamily="65" charset="-120"/>
              </a:rPr>
              <a:t>個委員會當中，委員組成符合三分之一性別比例者已達總數之</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94.17</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2121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6000" b="1" dirty="0" smtClean="0">
                <a:latin typeface="標楷體" panose="03000509000000000000" pitchFamily="65" charset="-120"/>
                <a:ea typeface="標楷體" panose="03000509000000000000" pitchFamily="65" charset="-120"/>
              </a:rPr>
              <a:t>問題與討論</a:t>
            </a:r>
            <a:endParaRPr lang="zh-TW" altLang="en-US" sz="6000" b="1" dirty="0">
              <a:latin typeface="標楷體" panose="03000509000000000000" pitchFamily="65" charset="-120"/>
              <a:ea typeface="標楷體" panose="03000509000000000000" pitchFamily="65" charset="-120"/>
            </a:endParaRPr>
          </a:p>
        </p:txBody>
      </p:sp>
      <p:sp>
        <p:nvSpPr>
          <p:cNvPr id="2" name="文字版面配置區 1"/>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53159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813816" y="1051370"/>
            <a:ext cx="10515600" cy="2779712"/>
          </a:xfrm>
        </p:spPr>
        <p:txBody>
          <a:bodyPr>
            <a:normAutofit/>
          </a:bodyPr>
          <a:lstStyle/>
          <a:p>
            <a:pPr algn="just"/>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請問在各部會、地方政府及鄉（鎮、市、區）公所所屬委員會中，性別比例落差大的委員會有哪些？在這些委員會中性別比例落差大的原因有哪些？</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01555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859536" y="822325"/>
            <a:ext cx="10515600" cy="2816225"/>
          </a:xfrm>
        </p:spPr>
        <p:txBody>
          <a:bodyPr/>
          <a:lstStyle/>
          <a:p>
            <a:pPr algn="just"/>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推動委員組成任一性別比例達三分之一，為縮小各個領域中性別落差的暫行特別措施，您覺得除此之外還有什麼方法可以促進各領域的性別比例平衡？</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2057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l"/>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a:t>
            </a:r>
            <a:r>
              <a:rPr lang="zh-TW" altLang="en-US" dirty="0">
                <a:latin typeface="標楷體" panose="03000509000000000000" pitchFamily="65" charset="-120"/>
                <a:ea typeface="標楷體" panose="03000509000000000000" pitchFamily="65" charset="-120"/>
              </a:rPr>
              <a:t>、禁止歧視原則：</a:t>
            </a:r>
            <a:endParaRPr lang="zh-TW" altLang="en-US" dirty="0">
              <a:latin typeface="標楷體" panose="03000509000000000000" pitchFamily="65" charset="-120"/>
              <a:ea typeface="標楷體" panose="03000509000000000000" pitchFamily="65" charset="-120"/>
            </a:endParaRPr>
          </a:p>
        </p:txBody>
      </p:sp>
      <p:sp>
        <p:nvSpPr>
          <p:cNvPr id="5" name="內容版面配置區 4"/>
          <p:cNvSpPr>
            <a:spLocks noGrp="1"/>
          </p:cNvSpPr>
          <p:nvPr>
            <p:ph idx="1"/>
          </p:nvPr>
        </p:nvSpPr>
        <p:spPr/>
        <p:txBody>
          <a:bodyPr>
            <a:normAutofit/>
          </a:bodyPr>
          <a:lstStyle/>
          <a:p>
            <a:r>
              <a:rPr lang="zh-TW" altLang="en-US" sz="3200" dirty="0">
                <a:latin typeface="標楷體" panose="03000509000000000000" pitchFamily="65" charset="-120"/>
                <a:ea typeface="標楷體" panose="03000509000000000000" pitchFamily="65" charset="-120"/>
              </a:rPr>
              <a:t>有意的歧視與無意的</a:t>
            </a:r>
            <a:r>
              <a:rPr lang="zh-TW" altLang="en-US" sz="3200" dirty="0" smtClean="0">
                <a:latin typeface="標楷體" panose="03000509000000000000" pitchFamily="65" charset="-120"/>
                <a:ea typeface="標楷體" panose="03000509000000000000" pitchFamily="65" charset="-120"/>
              </a:rPr>
              <a:t>歧視。</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法律</a:t>
            </a:r>
            <a:r>
              <a:rPr lang="zh-TW" altLang="en-US" sz="3200" dirty="0" smtClean="0">
                <a:latin typeface="標楷體" panose="03000509000000000000" pitchFamily="65" charset="-120"/>
                <a:ea typeface="標楷體" panose="03000509000000000000" pitchFamily="65" charset="-120"/>
              </a:rPr>
              <a:t>上之</a:t>
            </a:r>
            <a:r>
              <a:rPr lang="zh-TW" altLang="en-US" sz="3200" dirty="0">
                <a:latin typeface="標楷體" panose="03000509000000000000" pitchFamily="65" charset="-120"/>
                <a:ea typeface="標楷體" panose="03000509000000000000" pitchFamily="65" charset="-120"/>
              </a:rPr>
              <a:t>歧視與</a:t>
            </a:r>
            <a:r>
              <a:rPr lang="zh-TW" altLang="en-US" sz="3200" dirty="0" smtClean="0">
                <a:latin typeface="標楷體" panose="03000509000000000000" pitchFamily="65" charset="-120"/>
                <a:ea typeface="標楷體" panose="03000509000000000000" pitchFamily="65" charset="-120"/>
              </a:rPr>
              <a:t>實際上之歧視。</a:t>
            </a:r>
            <a:endParaRPr lang="en-US" altLang="zh-TW" sz="3200" dirty="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政府</a:t>
            </a:r>
            <a:r>
              <a:rPr lang="zh-TW" altLang="en-US" sz="3200" dirty="0">
                <a:latin typeface="標楷體" panose="03000509000000000000" pitchFamily="65" charset="-120"/>
                <a:ea typeface="標楷體" panose="03000509000000000000" pitchFamily="65" charset="-120"/>
              </a:rPr>
              <a:t>行為和私人行為</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非政府組織、機構</a:t>
            </a:r>
            <a:r>
              <a:rPr lang="zh-TW" altLang="en-US" sz="3200" dirty="0" smtClean="0">
                <a:latin typeface="標楷體" panose="03000509000000000000" pitchFamily="65" charset="-120"/>
                <a:ea typeface="標楷體" panose="03000509000000000000" pitchFamily="65" charset="-120"/>
              </a:rPr>
              <a:t>、個人</a:t>
            </a:r>
            <a:r>
              <a:rPr lang="zh-TW" altLang="en-US" sz="3200" dirty="0">
                <a:latin typeface="標楷體" panose="03000509000000000000" pitchFamily="65" charset="-120"/>
                <a:ea typeface="標楷體" panose="03000509000000000000" pitchFamily="65" charset="-120"/>
              </a:rPr>
              <a:t>、企業等</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6051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832104" y="914527"/>
            <a:ext cx="10515600" cy="1325563"/>
          </a:xfrm>
        </p:spPr>
        <p:txBody>
          <a:bodyPr>
            <a:normAutofit fontScale="90000"/>
          </a:bodyPr>
          <a:lstStyle/>
          <a:p>
            <a:pPr algn="just"/>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單一性別參與決策機制的困難？如何鼓勵單一性別參與決策的機制？</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4120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dirty="0">
                <a:latin typeface="標楷體" panose="03000509000000000000" pitchFamily="65" charset="-120"/>
                <a:ea typeface="標楷體" panose="03000509000000000000" pitchFamily="65" charset="-120"/>
              </a:rPr>
              <a:t>、實質平等</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3200" dirty="0">
                <a:latin typeface="標楷體" panose="03000509000000000000" pitchFamily="65" charset="-120"/>
                <a:ea typeface="標楷體" panose="03000509000000000000" pitchFamily="65" charset="-120"/>
              </a:rPr>
              <a:t>男女平等易流於形式平等或保護主義平等</a:t>
            </a:r>
            <a:r>
              <a:rPr lang="zh-TW" altLang="en-US" sz="3200" dirty="0" smtClean="0">
                <a:latin typeface="標楷體" panose="03000509000000000000" pitchFamily="65" charset="-120"/>
                <a:ea typeface="標楷體" panose="03000509000000000000" pitchFamily="65" charset="-120"/>
              </a:rPr>
              <a:t>，應</a:t>
            </a:r>
            <a:r>
              <a:rPr lang="zh-TW" altLang="en-US" sz="3200" dirty="0">
                <a:latin typeface="標楷體" panose="03000509000000000000" pitchFamily="65" charset="-120"/>
                <a:ea typeface="標楷體" panose="03000509000000000000" pitchFamily="65" charset="-120"/>
              </a:rPr>
              <a:t>加以辨識</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必要</a:t>
            </a:r>
            <a:r>
              <a:rPr lang="zh-TW" altLang="en-US" sz="3200" dirty="0">
                <a:latin typeface="標楷體" panose="03000509000000000000" pitchFamily="65" charset="-120"/>
                <a:ea typeface="標楷體" panose="03000509000000000000" pitchFamily="65" charset="-120"/>
              </a:rPr>
              <a:t>時需運用矯正式平等以</a:t>
            </a:r>
            <a:r>
              <a:rPr lang="zh-TW" altLang="en-US" sz="3200" dirty="0" smtClean="0">
                <a:latin typeface="標楷體" panose="03000509000000000000" pitchFamily="65" charset="-120"/>
                <a:ea typeface="標楷體" panose="03000509000000000000" pitchFamily="65" charset="-120"/>
              </a:rPr>
              <a:t>達成</a:t>
            </a:r>
            <a:r>
              <a:rPr lang="zh-TW" altLang="en-US" sz="3200" dirty="0">
                <a:latin typeface="標楷體" panose="03000509000000000000" pitchFamily="65" charset="-120"/>
                <a:ea typeface="標楷體" panose="03000509000000000000" pitchFamily="65" charset="-120"/>
              </a:rPr>
              <a:t>實質平等。</a:t>
            </a:r>
          </a:p>
          <a:p>
            <a:r>
              <a:rPr lang="en-US" altLang="zh-TW" sz="3200" dirty="0" smtClean="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從「形式平等」到「實質平等</a:t>
            </a:r>
            <a:r>
              <a:rPr lang="zh-TW" altLang="en-US"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4427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dirty="0">
                <a:latin typeface="標楷體" panose="03000509000000000000" pitchFamily="65" charset="-120"/>
                <a:ea typeface="標楷體" panose="03000509000000000000" pitchFamily="65" charset="-120"/>
              </a:rPr>
              <a:t>、國家義務</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3200" dirty="0" smtClean="0">
                <a:latin typeface="標楷體" panose="03000509000000000000" pitchFamily="65" charset="-120"/>
                <a:ea typeface="標楷體" panose="03000509000000000000" pitchFamily="65" charset="-120"/>
              </a:rPr>
              <a:t>尊重</a:t>
            </a:r>
            <a:r>
              <a:rPr lang="zh-TW" altLang="en-US" sz="3200" dirty="0">
                <a:latin typeface="標楷體" panose="03000509000000000000" pitchFamily="65" charset="-120"/>
                <a:ea typeface="標楷體" panose="03000509000000000000" pitchFamily="65" charset="-120"/>
              </a:rPr>
              <a:t>義務→法規或政策必須確沒有直接或間接歧視。</a:t>
            </a:r>
          </a:p>
          <a:p>
            <a:r>
              <a:rPr lang="zh-TW" altLang="en-US" sz="3200" dirty="0" smtClean="0">
                <a:latin typeface="標楷體" panose="03000509000000000000" pitchFamily="65" charset="-120"/>
                <a:ea typeface="標楷體" panose="03000509000000000000" pitchFamily="65" charset="-120"/>
              </a:rPr>
              <a:t>保護</a:t>
            </a:r>
            <a:r>
              <a:rPr lang="zh-TW" altLang="en-US" sz="3200" dirty="0">
                <a:latin typeface="標楷體" panose="03000509000000000000" pitchFamily="65" charset="-120"/>
                <a:ea typeface="標楷體" panose="03000509000000000000" pitchFamily="65" charset="-120"/>
              </a:rPr>
              <a:t>義務→法律要防止違法行為、提供救濟。</a:t>
            </a:r>
          </a:p>
          <a:p>
            <a:r>
              <a:rPr lang="zh-TW" altLang="en-US" sz="3200" dirty="0" smtClean="0">
                <a:latin typeface="標楷體" panose="03000509000000000000" pitchFamily="65" charset="-120"/>
                <a:ea typeface="標楷體" panose="03000509000000000000" pitchFamily="65" charset="-120"/>
              </a:rPr>
              <a:t>實現</a:t>
            </a:r>
            <a:r>
              <a:rPr lang="zh-TW" altLang="en-US" sz="3200" dirty="0">
                <a:latin typeface="標楷體" panose="03000509000000000000" pitchFamily="65" charset="-120"/>
                <a:ea typeface="標楷體" panose="03000509000000000000" pitchFamily="65" charset="-120"/>
              </a:rPr>
              <a:t>義務→創造有利環境，以積極的政策和有效</a:t>
            </a:r>
            <a:r>
              <a:rPr lang="zh-TW" altLang="en-US" sz="3200" dirty="0" smtClean="0">
                <a:latin typeface="標楷體" panose="03000509000000000000" pitchFamily="65" charset="-120"/>
                <a:ea typeface="標楷體" panose="03000509000000000000" pitchFamily="65" charset="-120"/>
              </a:rPr>
              <a:t>之方案</a:t>
            </a:r>
            <a:r>
              <a:rPr lang="zh-TW" altLang="en-US" sz="3200" dirty="0">
                <a:latin typeface="標楷體" panose="03000509000000000000" pitchFamily="65" charset="-120"/>
                <a:ea typeface="標楷體" panose="03000509000000000000" pitchFamily="65" charset="-120"/>
              </a:rPr>
              <a:t>實現婦女權利，改善婦女的狀況。</a:t>
            </a:r>
          </a:p>
          <a:p>
            <a:r>
              <a:rPr lang="zh-TW" altLang="en-US" sz="3200" dirty="0" smtClean="0">
                <a:latin typeface="標楷體" panose="03000509000000000000" pitchFamily="65" charset="-120"/>
                <a:ea typeface="標楷體" panose="03000509000000000000" pitchFamily="65" charset="-120"/>
              </a:rPr>
              <a:t>促進</a:t>
            </a:r>
            <a:r>
              <a:rPr lang="zh-TW" altLang="en-US" sz="3200" dirty="0">
                <a:latin typeface="標楷體" panose="03000509000000000000" pitchFamily="65" charset="-120"/>
                <a:ea typeface="標楷體" panose="03000509000000000000" pitchFamily="65" charset="-120"/>
              </a:rPr>
              <a:t>義務→宣傳和提倡</a:t>
            </a:r>
            <a:r>
              <a:rPr lang="en-US" altLang="zh-TW" sz="3200" dirty="0">
                <a:latin typeface="標楷體" panose="03000509000000000000" pitchFamily="65" charset="-120"/>
                <a:ea typeface="標楷體" panose="03000509000000000000" pitchFamily="65" charset="-120"/>
              </a:rPr>
              <a:t>CEDAW</a:t>
            </a:r>
            <a:r>
              <a:rPr lang="zh-TW" altLang="en-US" sz="3200" dirty="0">
                <a:latin typeface="標楷體" panose="03000509000000000000" pitchFamily="65" charset="-120"/>
                <a:ea typeface="標楷體" panose="03000509000000000000" pitchFamily="65" charset="-120"/>
              </a:rPr>
              <a:t>之原則。</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7839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2771" y="2546530"/>
            <a:ext cx="8158688" cy="1822514"/>
          </a:xfrm>
        </p:spPr>
        <p:txBody>
          <a:bodyPr>
            <a:normAutofit fontScale="90000"/>
          </a:bodyPr>
          <a:lstStyle/>
          <a:p>
            <a:pPr algn="ctr"/>
            <a:r>
              <a:rPr lang="en-US" altLang="zh-TW" sz="6700" b="1"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sz="6000" dirty="0" smtClean="0">
                <a:latin typeface="標楷體" panose="03000509000000000000" pitchFamily="65" charset="-120"/>
                <a:ea typeface="標楷體" panose="03000509000000000000" pitchFamily="65" charset="-120"/>
              </a:rPr>
              <a:t/>
            </a:r>
            <a:br>
              <a:rPr lang="en-US" altLang="zh-TW" sz="6000" dirty="0" smtClean="0">
                <a:latin typeface="標楷體" panose="03000509000000000000" pitchFamily="65" charset="-120"/>
                <a:ea typeface="標楷體" panose="03000509000000000000" pitchFamily="65" charset="-120"/>
              </a:rPr>
            </a:br>
            <a:endParaRPr lang="zh-TW" altLang="en-US" sz="6000" dirty="0">
              <a:latin typeface="標楷體" panose="03000509000000000000" pitchFamily="65" charset="-120"/>
              <a:ea typeface="標楷體" panose="03000509000000000000" pitchFamily="65" charset="-120"/>
            </a:endParaRPr>
          </a:p>
        </p:txBody>
      </p:sp>
      <p:sp>
        <p:nvSpPr>
          <p:cNvPr id="7" name="文字版面配置區 6"/>
          <p:cNvSpPr>
            <a:spLocks noGrp="1"/>
          </p:cNvSpPr>
          <p:nvPr>
            <p:ph type="body" idx="1"/>
          </p:nvPr>
        </p:nvSpPr>
        <p:spPr>
          <a:xfrm>
            <a:off x="1757340" y="3827763"/>
            <a:ext cx="8674141" cy="1978677"/>
          </a:xfrm>
        </p:spPr>
        <p:txBody>
          <a:bodyPr>
            <a:normAutofit fontScale="40000" lnSpcReduction="20000"/>
          </a:bodyPr>
          <a:lstStyle/>
          <a:p>
            <a:r>
              <a:rPr lang="en-US" altLang="zh-TW" sz="11000" dirty="0">
                <a:latin typeface="Times New Roman" panose="02020603050405020304" pitchFamily="18" charset="0"/>
                <a:ea typeface="標楷體" panose="03000509000000000000" pitchFamily="65" charset="-120"/>
                <a:cs typeface="Times New Roman" panose="02020603050405020304" pitchFamily="18" charset="0"/>
              </a:rPr>
              <a:t>CEDAW</a:t>
            </a:r>
            <a:r>
              <a:rPr lang="zh-TW" altLang="en-US" sz="11000" dirty="0">
                <a:latin typeface="Times New Roman" panose="02020603050405020304" pitchFamily="18" charset="0"/>
                <a:ea typeface="標楷體" panose="03000509000000000000" pitchFamily="65" charset="-120"/>
                <a:cs typeface="Times New Roman" panose="02020603050405020304" pitchFamily="18" charset="0"/>
              </a:rPr>
              <a:t>法條</a:t>
            </a:r>
            <a:r>
              <a:rPr lang="en-US" altLang="zh-TW" sz="110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10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1000" dirty="0" smtClean="0">
                <a:latin typeface="Times New Roman" panose="02020603050405020304" pitchFamily="18" charset="0"/>
                <a:ea typeface="標楷體" panose="03000509000000000000" pitchFamily="65" charset="-120"/>
                <a:cs typeface="Times New Roman" panose="02020603050405020304" pitchFamily="18" charset="0"/>
              </a:rPr>
              <a:t>一般性</a:t>
            </a:r>
            <a:r>
              <a:rPr lang="zh-TW" altLang="en-US" sz="11000" dirty="0">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11000" dirty="0">
                <a:ln w="3175" cmpd="sng">
                  <a:noFill/>
                </a:ln>
                <a:solidFill>
                  <a:prstClr val="black">
                    <a:lumMod val="85000"/>
                    <a:lumOff val="15000"/>
                  </a:prstClr>
                </a:solidFill>
                <a:latin typeface="標楷體" panose="03000509000000000000" pitchFamily="65" charset="-120"/>
                <a:ea typeface="標楷體" panose="03000509000000000000" pitchFamily="65" charset="-120"/>
              </a:rPr>
              <a:t/>
            </a:r>
            <a:br>
              <a:rPr lang="en-US" altLang="zh-TW" sz="11000" dirty="0">
                <a:ln w="3175" cmpd="sng">
                  <a:noFill/>
                </a:ln>
                <a:solidFill>
                  <a:prstClr val="black">
                    <a:lumMod val="85000"/>
                    <a:lumOff val="15000"/>
                  </a:prstClr>
                </a:solidFill>
                <a:latin typeface="標楷體" panose="03000509000000000000" pitchFamily="65" charset="-120"/>
                <a:ea typeface="標楷體" panose="03000509000000000000" pitchFamily="65" charset="-120"/>
              </a:rPr>
            </a:br>
            <a:r>
              <a:rPr lang="zh-TW" altLang="en-US" sz="11000" dirty="0">
                <a:ln w="3175" cmpd="sng">
                  <a:noFill/>
                </a:ln>
                <a:solidFill>
                  <a:prstClr val="black">
                    <a:lumMod val="85000"/>
                    <a:lumOff val="15000"/>
                  </a:prstClr>
                </a:solidFill>
                <a:latin typeface="標楷體" panose="03000509000000000000" pitchFamily="65" charset="-120"/>
                <a:ea typeface="標楷體" panose="03000509000000000000" pitchFamily="65" charset="-120"/>
              </a:rPr>
              <a:t>相關規定</a:t>
            </a:r>
            <a:endParaRPr lang="zh-TW" altLang="en-US" sz="11000" dirty="0"/>
          </a:p>
          <a:p>
            <a:endParaRPr lang="zh-TW" altLang="en-US" sz="4400" dirty="0"/>
          </a:p>
        </p:txBody>
      </p:sp>
    </p:spTree>
    <p:extLst>
      <p:ext uri="{BB962C8B-B14F-4D97-AF65-F5344CB8AC3E}">
        <p14:creationId xmlns:p14="http://schemas.microsoft.com/office/powerpoint/2010/main" val="71740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3106" y="1253065"/>
            <a:ext cx="9601196" cy="1303867"/>
          </a:xfr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zh-TW" altLang="en-US" dirty="0"/>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 條</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marL="514350" indent="-514350" algn="just">
              <a:buFont typeface="+mj-lt"/>
              <a:buAutoNum type="arabicPeriod"/>
            </a:pPr>
            <a:r>
              <a:rPr lang="zh-TW" altLang="en-US" sz="3200" dirty="0" smtClean="0">
                <a:latin typeface="標楷體" panose="03000509000000000000" pitchFamily="65" charset="-120"/>
                <a:ea typeface="標楷體" panose="03000509000000000000" pitchFamily="65" charset="-120"/>
              </a:rPr>
              <a:t>締約各國為加速實現男女事實上的平等而採取的暫行特別措施，不得視為本公約所指的歧視，</a:t>
            </a:r>
            <a:r>
              <a:rPr lang="zh-TW" altLang="en-US" sz="3200" dirty="0">
                <a:latin typeface="標楷體" panose="03000509000000000000" pitchFamily="65" charset="-120"/>
                <a:ea typeface="標楷體" panose="03000509000000000000" pitchFamily="65" charset="-120"/>
              </a:rPr>
              <a:t>亦</a:t>
            </a:r>
            <a:r>
              <a:rPr lang="zh-TW" altLang="en-US" sz="3200" dirty="0" smtClean="0">
                <a:latin typeface="標楷體" panose="03000509000000000000" pitchFamily="65" charset="-120"/>
                <a:ea typeface="標楷體" panose="03000509000000000000" pitchFamily="65" charset="-120"/>
              </a:rPr>
              <a:t>不得因此導致維持不平等的標準或另立標準；這些措施應 在男女機會和待遇平等的目的達到之後，停止採用。</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190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5632" y="1231369"/>
            <a:ext cx="10710672" cy="1325563"/>
          </a:xfrm>
        </p:spPr>
        <p:txBody>
          <a:bodyPr>
            <a:norm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標楷體" panose="03000509000000000000" pitchFamily="65" charset="-120"/>
                <a:ea typeface="標楷體" panose="03000509000000000000" pitchFamily="65" charset="-120"/>
              </a:rPr>
              <a:t>號</a:t>
            </a:r>
            <a:r>
              <a:rPr lang="zh-TW" altLang="en-US" dirty="0">
                <a:latin typeface="標楷體" panose="03000509000000000000" pitchFamily="65" charset="-120"/>
                <a:ea typeface="標楷體" panose="03000509000000000000" pitchFamily="65" charset="-120"/>
              </a:rPr>
              <a:t>一般性</a:t>
            </a:r>
            <a:r>
              <a:rPr lang="zh-TW" altLang="en-US" dirty="0" smtClean="0">
                <a:latin typeface="標楷體" panose="03000509000000000000" pitchFamily="65" charset="-120"/>
                <a:ea typeface="標楷體" panose="03000509000000000000" pitchFamily="65" charset="-120"/>
              </a:rPr>
              <a:t>建議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Autofit/>
          </a:bodyPr>
          <a:lstStyle/>
          <a:p>
            <a:pPr algn="just"/>
            <a:r>
              <a:rPr lang="zh-TW" altLang="en-US" sz="3200" dirty="0" smtClean="0">
                <a:latin typeface="標楷體" panose="03000509000000000000" pitchFamily="65" charset="-120"/>
                <a:ea typeface="標楷體" panose="03000509000000000000" pitchFamily="65" charset="-120"/>
              </a:rPr>
              <a:t>注意到締約國的報告、導論和回覆均顯示，雖然在廢除或修正歧視的法律方面，已取得 顯著進步，但仍有必要採取行動促進男女的實質平等，以徹底履行公約。回溯公約第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4</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條第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款，建議各國採取更多臨時性特別措施，諸如積極行動、優越待遇或配額，以推動女性在教育、經濟、政治及就業上的參與。</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406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3378" y="1298998"/>
            <a:ext cx="9601196" cy="1303867"/>
          </a:xfr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CEDAW</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條</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75360" y="2602865"/>
            <a:ext cx="10515600" cy="4351338"/>
          </a:xfrm>
        </p:spPr>
        <p:txBody>
          <a:bodyPr>
            <a:normAutofit/>
          </a:bodyPr>
          <a:lstStyle/>
          <a:p>
            <a:pPr algn="just"/>
            <a:r>
              <a:rPr lang="zh-TW" altLang="en-US" sz="3200" dirty="0" smtClean="0">
                <a:latin typeface="標楷體" panose="03000509000000000000" pitchFamily="65" charset="-120"/>
                <a:ea typeface="標楷體" panose="03000509000000000000" pitchFamily="65" charset="-120"/>
              </a:rPr>
              <a:t>締約各國應採取一切適當措施，消除在本國政治和公共生活中對婦女的歧視，特別應保證婦女在與男子平等的條件下：</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3200" dirty="0" smtClean="0">
                <a:latin typeface="標楷體" panose="03000509000000000000" pitchFamily="65" charset="-120"/>
                <a:ea typeface="標楷體" panose="03000509000000000000" pitchFamily="65" charset="-120"/>
              </a:rPr>
              <a:t>參加政府政策的制定及其執行，並擔任各級政府公職，執行一切公務。</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92792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491</TotalTime>
  <Words>2073</Words>
  <Application>Microsoft Office PowerPoint</Application>
  <PresentationFormat>寬螢幕</PresentationFormat>
  <Paragraphs>57</Paragraphs>
  <Slides>30</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30</vt:i4>
      </vt:variant>
    </vt:vector>
  </HeadingPairs>
  <TitlesOfParts>
    <vt:vector size="37" baseType="lpstr">
      <vt:lpstr>微軟正黑體</vt:lpstr>
      <vt:lpstr>新細明體</vt:lpstr>
      <vt:lpstr>標楷體</vt:lpstr>
      <vt:lpstr>Arial</vt:lpstr>
      <vt:lpstr>Garamond</vt:lpstr>
      <vt:lpstr>Times New Roman</vt:lpstr>
      <vt:lpstr>有機</vt:lpstr>
      <vt:lpstr>CEDAW</vt:lpstr>
      <vt:lpstr>CEDAW</vt:lpstr>
      <vt:lpstr>一、禁止歧視原則：</vt:lpstr>
      <vt:lpstr>二、實質平等</vt:lpstr>
      <vt:lpstr>三、國家義務</vt:lpstr>
      <vt:lpstr>CEDAW </vt:lpstr>
      <vt:lpstr>CEDAW 第 4 條</vt:lpstr>
      <vt:lpstr>CEDAW 第 5  號一般性建議</vt:lpstr>
      <vt:lpstr>CEDAW 第 7 條</vt:lpstr>
      <vt:lpstr>CEDAW 第 23 號一般性建議</vt:lpstr>
      <vt:lpstr>CEDAW 第 23 號一般性建議</vt:lpstr>
      <vt:lpstr>CEDAW 第 23 號一般性建議</vt:lpstr>
      <vt:lpstr>CEDAW 第 23 號一般性建議</vt:lpstr>
      <vt:lpstr>CEDAW 第 25 號一般性建議</vt:lpstr>
      <vt:lpstr>CEDAW 第 25 號一般性建議</vt:lpstr>
      <vt:lpstr>CEDAW 第 25 號一般性建議</vt:lpstr>
      <vt:lpstr>CEDAW 第 25 號一般性建議</vt:lpstr>
      <vt:lpstr>相關機關處理</vt:lpstr>
      <vt:lpstr>PowerPoint 簡報</vt:lpstr>
      <vt:lpstr>PowerPoint 簡報</vt:lpstr>
      <vt:lpstr>案例分享</vt:lpstr>
      <vt:lpstr>PowerPoint 簡報</vt:lpstr>
      <vt:lpstr>性別觀點解析</vt:lpstr>
      <vt:lpstr>PowerPoint 簡報</vt:lpstr>
      <vt:lpstr>PowerPoint 簡報</vt:lpstr>
      <vt:lpstr>PowerPoint 簡報</vt:lpstr>
      <vt:lpstr>問題與討論</vt:lpstr>
      <vt:lpstr>(一)請問在各部會、地方政府及鄉（鎮、市、區）公所所屬委員會中，性別比例落差大的委員會有哪些？在這些委員會中性別比例落差大的原因有哪些？</vt:lpstr>
      <vt:lpstr>(二)推動委員組成任一性別比例達三分之一，為縮小各個領域中性別落差的暫行特別措施，您覺得除此之外還有什麼方法可以促進各領域的性別比例平衡？</vt:lpstr>
      <vt:lpstr>(三)單一性別參與決策機制的困難？如何鼓勵單一性別參與決策的機制？</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CEDAW法條 一般性建議 相關規定</dc:title>
  <dc:creator>石維謙</dc:creator>
  <cp:lastModifiedBy>石維謙</cp:lastModifiedBy>
  <cp:revision>19</cp:revision>
  <dcterms:created xsi:type="dcterms:W3CDTF">2025-03-05T01:18:47Z</dcterms:created>
  <dcterms:modified xsi:type="dcterms:W3CDTF">2025-03-14T08:25:40Z</dcterms:modified>
</cp:coreProperties>
</file>