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52" r:id="rId2"/>
    <p:sldMasterId id="2147483656" r:id="rId3"/>
    <p:sldMasterId id="2147483658" r:id="rId4"/>
    <p:sldMasterId id="2147483660" r:id="rId5"/>
    <p:sldMasterId id="2147483662" r:id="rId6"/>
    <p:sldMasterId id="2147483664" r:id="rId7"/>
    <p:sldMasterId id="2147483666" r:id="rId8"/>
    <p:sldMasterId id="2147483668" r:id="rId9"/>
    <p:sldMasterId id="2147483670" r:id="rId10"/>
    <p:sldMasterId id="2147483672" r:id="rId11"/>
  </p:sldMasterIdLst>
  <p:notesMasterIdLst>
    <p:notesMasterId r:id="rId33"/>
  </p:notesMasterIdLst>
  <p:sldIdLst>
    <p:sldId id="256" r:id="rId12"/>
    <p:sldId id="275" r:id="rId13"/>
    <p:sldId id="276" r:id="rId14"/>
    <p:sldId id="277" r:id="rId15"/>
    <p:sldId id="279" r:id="rId16"/>
    <p:sldId id="282" r:id="rId17"/>
    <p:sldId id="298" r:id="rId18"/>
    <p:sldId id="299" r:id="rId19"/>
    <p:sldId id="297" r:id="rId20"/>
    <p:sldId id="287" r:id="rId21"/>
    <p:sldId id="288" r:id="rId22"/>
    <p:sldId id="307" r:id="rId23"/>
    <p:sldId id="291" r:id="rId24"/>
    <p:sldId id="310" r:id="rId25"/>
    <p:sldId id="312" r:id="rId26"/>
    <p:sldId id="292" r:id="rId27"/>
    <p:sldId id="301" r:id="rId28"/>
    <p:sldId id="302" r:id="rId29"/>
    <p:sldId id="304" r:id="rId30"/>
    <p:sldId id="306" r:id="rId31"/>
    <p:sldId id="266"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6" autoAdjust="0"/>
    <p:restoredTop sz="94660"/>
  </p:normalViewPr>
  <p:slideViewPr>
    <p:cSldViewPr snapToGrid="0">
      <p:cViewPr varScale="1">
        <p:scale>
          <a:sx n="87" d="100"/>
          <a:sy n="87" d="100"/>
        </p:scale>
        <p:origin x="57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6C903-0CA6-4327-9FBC-65CB0C310AD7}" type="datetimeFigureOut">
              <a:rPr lang="zh-TW" altLang="en-US" smtClean="0"/>
              <a:t>2026/3/6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1335B-B461-4771-8892-D58332EC4EE5}" type="slidenum">
              <a:rPr lang="zh-TW" altLang="en-US" smtClean="0"/>
              <a:t>‹#›</a:t>
            </a:fld>
            <a:endParaRPr lang="zh-TW" altLang="en-US"/>
          </a:p>
        </p:txBody>
      </p:sp>
    </p:spTree>
    <p:extLst>
      <p:ext uri="{BB962C8B-B14F-4D97-AF65-F5344CB8AC3E}">
        <p14:creationId xmlns:p14="http://schemas.microsoft.com/office/powerpoint/2010/main" val="119499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D1335B-B461-4771-8892-D58332EC4EE5}" type="slidenum">
              <a:rPr lang="zh-TW" altLang="en-US" smtClean="0"/>
              <a:t>1</a:t>
            </a:fld>
            <a:endParaRPr lang="zh-TW" altLang="en-US"/>
          </a:p>
        </p:txBody>
      </p:sp>
    </p:spTree>
    <p:extLst>
      <p:ext uri="{BB962C8B-B14F-4D97-AF65-F5344CB8AC3E}">
        <p14:creationId xmlns:p14="http://schemas.microsoft.com/office/powerpoint/2010/main" val="29072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Master1-Layout1-title-標題投影片">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3"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Master1-Layout11-vertTitleAndTx-直排標題及文字">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08"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26"/>
          </p:nvPr>
        </p:nvSpPr>
        <p:spPr/>
        <p:txBody>
          <a:bodyPr/>
          <a:lstStyle/>
          <a:p>
            <a:endParaRPr/>
          </a:p>
        </p:txBody>
      </p:sp>
      <p:sp>
        <p:nvSpPr>
          <p:cNvPr id="5" name="PlaceHolder 4"/>
          <p:cNvSpPr>
            <a:spLocks noGrp="1"/>
          </p:cNvSpPr>
          <p:nvPr>
            <p:ph type="sldNum" idx="27"/>
          </p:nvPr>
        </p:nvSpPr>
        <p:spPr/>
        <p:txBody>
          <a:bodyPr/>
          <a:lstStyle/>
          <a:p>
            <a:fld id="{2A1A0135-0ABD-4DD9-89E1-551526C7F17B}"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Master1-Layout12-cust-封底">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16"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Master1-Layout2-obj-標題及內容">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1"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5"/>
          </p:nvPr>
        </p:nvSpPr>
        <p:spPr/>
        <p:txBody>
          <a:bodyPr/>
          <a:lstStyle/>
          <a:p>
            <a:endParaRPr/>
          </a:p>
        </p:txBody>
      </p:sp>
      <p:sp>
        <p:nvSpPr>
          <p:cNvPr id="5" name="PlaceHolder 4"/>
          <p:cNvSpPr>
            <a:spLocks noGrp="1"/>
          </p:cNvSpPr>
          <p:nvPr>
            <p:ph type="sldNum" idx="6"/>
          </p:nvPr>
        </p:nvSpPr>
        <p:spPr/>
        <p:txBody>
          <a:bodyPr/>
          <a:lstStyle/>
          <a:p>
            <a:fld id="{56892FA0-2511-4A39-A8CC-DD978CA5CB0F}"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Master1-Layout4-twoObj-兩個內容">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9"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8"/>
          </p:nvPr>
        </p:nvSpPr>
        <p:spPr/>
        <p:txBody>
          <a:bodyPr/>
          <a:lstStyle/>
          <a:p>
            <a:endParaRPr/>
          </a:p>
        </p:txBody>
      </p:sp>
      <p:sp>
        <p:nvSpPr>
          <p:cNvPr id="5" name="PlaceHolder 4"/>
          <p:cNvSpPr>
            <a:spLocks noGrp="1"/>
          </p:cNvSpPr>
          <p:nvPr>
            <p:ph type="sldNum" idx="9"/>
          </p:nvPr>
        </p:nvSpPr>
        <p:spPr/>
        <p:txBody>
          <a:bodyPr/>
          <a:lstStyle/>
          <a:p>
            <a:fld id="{77C70277-9D7A-44F6-B248-255A6C18BD1A}"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Master1-Layout5-twoTxTwoObj-比較">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51"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1"/>
          </p:nvPr>
        </p:nvSpPr>
        <p:spPr/>
        <p:txBody>
          <a:bodyPr/>
          <a:lstStyle/>
          <a:p>
            <a:endParaRPr/>
          </a:p>
        </p:txBody>
      </p:sp>
      <p:sp>
        <p:nvSpPr>
          <p:cNvPr id="5" name="PlaceHolder 4"/>
          <p:cNvSpPr>
            <a:spLocks noGrp="1"/>
          </p:cNvSpPr>
          <p:nvPr>
            <p:ph type="sldNum" idx="12"/>
          </p:nvPr>
        </p:nvSpPr>
        <p:spPr/>
        <p:txBody>
          <a:bodyPr/>
          <a:lstStyle/>
          <a:p>
            <a:fld id="{2AEE9BEF-637C-4922-A33D-0006FF573A1E}"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Master1-Layout6-cust-只有標題">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59"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Master1-Layout7-blank-空白">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69"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4"/>
          </p:nvPr>
        </p:nvSpPr>
        <p:spPr/>
        <p:txBody>
          <a:bodyPr/>
          <a:lstStyle/>
          <a:p>
            <a:endParaRPr/>
          </a:p>
        </p:txBody>
      </p:sp>
      <p:sp>
        <p:nvSpPr>
          <p:cNvPr id="5" name="PlaceHolder 4"/>
          <p:cNvSpPr>
            <a:spLocks noGrp="1"/>
          </p:cNvSpPr>
          <p:nvPr>
            <p:ph type="sldNum" idx="15"/>
          </p:nvPr>
        </p:nvSpPr>
        <p:spPr/>
        <p:txBody>
          <a:bodyPr/>
          <a:lstStyle/>
          <a:p>
            <a:fld id="{CE94D773-78B3-4B2F-A03B-0472B767A791}"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Master1-Layout8-objTx-含輔助字幕的內容">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79"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7"/>
          </p:nvPr>
        </p:nvSpPr>
        <p:spPr/>
        <p:txBody>
          <a:bodyPr/>
          <a:lstStyle/>
          <a:p>
            <a:endParaRPr/>
          </a:p>
        </p:txBody>
      </p:sp>
      <p:sp>
        <p:nvSpPr>
          <p:cNvPr id="5" name="PlaceHolder 4"/>
          <p:cNvSpPr>
            <a:spLocks noGrp="1"/>
          </p:cNvSpPr>
          <p:nvPr>
            <p:ph type="sldNum" idx="18"/>
          </p:nvPr>
        </p:nvSpPr>
        <p:spPr/>
        <p:txBody>
          <a:bodyPr/>
          <a:lstStyle/>
          <a:p>
            <a:fld id="{3C52E81B-EBA6-45F0-9039-F6EBC98BC9AF}"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Master1-Layout9-cust-含輔助字幕的圖片">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90"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21"/>
          </p:nvPr>
        </p:nvSpPr>
        <p:spPr/>
        <p:txBody>
          <a:bodyPr/>
          <a:lstStyle/>
          <a:p>
            <a:endParaRPr/>
          </a:p>
        </p:txBody>
      </p:sp>
      <p:sp>
        <p:nvSpPr>
          <p:cNvPr id="5" name="PlaceHolder 4"/>
          <p:cNvSpPr>
            <a:spLocks noGrp="1"/>
          </p:cNvSpPr>
          <p:nvPr>
            <p:ph type="sldNum" idx="19"/>
          </p:nvPr>
        </p:nvSpPr>
        <p:spPr/>
        <p:txBody>
          <a:bodyPr/>
          <a:lstStyle/>
          <a:p>
            <a:fld id="{5C03EA87-9890-4CC6-AF90-8AD2E8B6B96E}" type="slidenum">
              <a:t>‹#›</a:t>
            </a:fld>
            <a:endParaRPr/>
          </a:p>
        </p:txBody>
      </p:sp>
      <p:sp>
        <p:nvSpPr>
          <p:cNvPr id="6" name="PlaceHolder 5"/>
          <p:cNvSpPr>
            <a:spLocks noGrp="1"/>
          </p:cNvSpPr>
          <p:nvPr>
            <p:ph type="dt" idx="20"/>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Master1-Layout10-vertTx-標題及直排文字">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99"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23"/>
          </p:nvPr>
        </p:nvSpPr>
        <p:spPr/>
        <p:txBody>
          <a:bodyPr/>
          <a:lstStyle/>
          <a:p>
            <a:endParaRPr/>
          </a:p>
        </p:txBody>
      </p:sp>
      <p:sp>
        <p:nvSpPr>
          <p:cNvPr id="5" name="PlaceHolder 4"/>
          <p:cNvSpPr>
            <a:spLocks noGrp="1"/>
          </p:cNvSpPr>
          <p:nvPr>
            <p:ph type="sldNum" idx="24"/>
          </p:nvPr>
        </p:nvSpPr>
        <p:spPr/>
        <p:txBody>
          <a:bodyPr/>
          <a:lstStyle/>
          <a:p>
            <a:fld id="{B9E7378F-ACC7-4CE0-84F1-3C3DDAD3B603}" type="slidenum">
              <a:t>‹#›</a:t>
            </a:fld>
            <a:endParaRPr/>
          </a:p>
        </p:txBody>
      </p:sp>
      <p:sp>
        <p:nvSpPr>
          <p:cNvPr id="6" name="PlaceHolder 5"/>
          <p:cNvSpPr>
            <a:spLocks noGrp="1"/>
          </p:cNvSpPr>
          <p:nvPr>
            <p:ph type="dt" idx="22"/>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圖片 10"/>
          <p:cNvPicPr/>
          <p:nvPr/>
        </p:nvPicPr>
        <p:blipFill>
          <a:blip r:embed="rId3">
            <a:alphaModFix amt="20000"/>
          </a:blip>
          <a:stretch/>
        </p:blipFill>
        <p:spPr>
          <a:xfrm>
            <a:off x="4462560" y="-43200"/>
            <a:ext cx="7772400" cy="5865480"/>
          </a:xfrm>
          <a:prstGeom prst="rect">
            <a:avLst/>
          </a:prstGeom>
          <a:ln w="12600">
            <a:noFill/>
          </a:ln>
        </p:spPr>
      </p:pic>
      <p:sp>
        <p:nvSpPr>
          <p:cNvPr id="9" name="PlaceHolder 1"/>
          <p:cNvSpPr>
            <a:spLocks noGrp="1"/>
          </p:cNvSpPr>
          <p:nvPr>
            <p:ph type="title"/>
          </p:nvPr>
        </p:nvSpPr>
        <p:spPr>
          <a:xfrm>
            <a:off x="648360" y="797760"/>
            <a:ext cx="9670320" cy="2387520"/>
          </a:xfrm>
          <a:prstGeom prst="rect">
            <a:avLst/>
          </a:prstGeom>
          <a:noFill/>
          <a:ln w="12600">
            <a:noFill/>
          </a:ln>
        </p:spPr>
        <p:txBody>
          <a:bodyPr lIns="91440" tIns="45720" rIns="91440" bIns="45720" anchor="b">
            <a:normAutofit/>
          </a:bodyPr>
          <a:lstStyle/>
          <a:p>
            <a:pPr indent="0">
              <a:lnSpc>
                <a:spcPct val="90000"/>
              </a:lnSpc>
              <a:buNone/>
            </a:pPr>
            <a:r>
              <a:rPr lang="zh-TW" sz="6000" b="1" strike="noStrike" spc="-1">
                <a:solidFill>
                  <a:srgbClr val="307EE1"/>
                </a:solidFill>
                <a:latin typeface="Noto Sans TC"/>
                <a:ea typeface="Noto Sans TC"/>
              </a:rPr>
              <a:t>按一下以編輯母片標題樣式</a:t>
            </a:r>
            <a:endParaRPr lang="en-US" sz="6000" b="0" strike="noStrike" spc="-1">
              <a:solidFill>
                <a:srgbClr val="000000"/>
              </a:solidFill>
              <a:latin typeface="Arial"/>
            </a:endParaRPr>
          </a:p>
        </p:txBody>
      </p:sp>
      <p:pic>
        <p:nvPicPr>
          <p:cNvPr id="10" name="圖片 8"/>
          <p:cNvPicPr/>
          <p:nvPr/>
        </p:nvPicPr>
        <p:blipFill>
          <a:blip r:embed="rId4"/>
          <a:stretch/>
        </p:blipFill>
        <p:spPr>
          <a:xfrm>
            <a:off x="732960" y="5942880"/>
            <a:ext cx="2421360" cy="427680"/>
          </a:xfrm>
          <a:prstGeom prst="rect">
            <a:avLst/>
          </a:prstGeom>
          <a:ln w="12600">
            <a:noFill/>
          </a:ln>
        </p:spPr>
      </p:pic>
      <p:sp>
        <p:nvSpPr>
          <p:cNvPr id="11" name="PlaceHolder 2"/>
          <p:cNvSpPr>
            <a:spLocks noGrp="1"/>
          </p:cNvSpPr>
          <p:nvPr>
            <p:ph type="body"/>
          </p:nvPr>
        </p:nvSpPr>
        <p:spPr>
          <a:xfrm>
            <a:off x="609480" y="1604520"/>
            <a:ext cx="10972440" cy="3977280"/>
          </a:xfrm>
          <a:prstGeom prst="rect">
            <a:avLst/>
          </a:prstGeom>
          <a:noFill/>
          <a:ln w="1260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solidFill>
                  <a:srgbClr val="000000"/>
                </a:solidFill>
                <a:latin typeface="Arial"/>
              </a:rPr>
              <a:t>請按這裡編輯大綱文字格式</a:t>
            </a:r>
            <a:endParaRPr lang="en-US" sz="320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zh-TW" sz="2800" b="0" strike="noStrike" spc="-1">
                <a:solidFill>
                  <a:srgbClr val="000000"/>
                </a:solidFill>
                <a:latin typeface="Arial"/>
              </a:rPr>
              <a:t>第二個大綱層次</a:t>
            </a:r>
            <a:endParaRPr lang="en-US" sz="2800" b="0" strike="noStrike" spc="-1">
              <a:solidFill>
                <a:srgbClr val="000000"/>
              </a:solidFill>
              <a:latin typeface="Arial"/>
            </a:endParaRPr>
          </a:p>
          <a:p>
            <a:pPr marL="1296000" lvl="2" indent="-288000">
              <a:spcBef>
                <a:spcPts val="850"/>
              </a:spcBef>
              <a:buClr>
                <a:srgbClr val="000000"/>
              </a:buClr>
              <a:buSzPct val="45000"/>
              <a:buFont typeface="Wingdings" charset="2"/>
              <a:buChar char=""/>
            </a:pPr>
            <a:r>
              <a:rPr lang="zh-TW" sz="2400" b="0" strike="noStrike" spc="-1">
                <a:solidFill>
                  <a:srgbClr val="000000"/>
                </a:solidFill>
                <a:latin typeface="Arial"/>
              </a:rPr>
              <a:t>第三個大綱層次</a:t>
            </a:r>
            <a:endParaRPr lang="en-US" sz="2400" b="0" strike="noStrike" spc="-1">
              <a:solidFill>
                <a:srgbClr val="000000"/>
              </a:solidFill>
              <a:latin typeface="Arial"/>
            </a:endParaRPr>
          </a:p>
          <a:p>
            <a:pPr marL="1728000" lvl="3" indent="-216000">
              <a:spcBef>
                <a:spcPts val="567"/>
              </a:spcBef>
              <a:buClr>
                <a:srgbClr val="000000"/>
              </a:buClr>
              <a:buSzPct val="75000"/>
              <a:buFont typeface="Symbol" charset="2"/>
              <a:buChar char=""/>
            </a:pPr>
            <a:r>
              <a:rPr lang="zh-TW" sz="2000" b="0" strike="noStrike" spc="-1">
                <a:solidFill>
                  <a:srgbClr val="000000"/>
                </a:solidFill>
                <a:latin typeface="Arial"/>
              </a:rPr>
              <a:t>第四個大綱層次</a:t>
            </a:r>
            <a:endParaRPr lang="en-US" sz="2000" b="0" strike="noStrike" spc="-1">
              <a:solidFill>
                <a:srgbClr val="000000"/>
              </a:solidFill>
              <a:latin typeface="Arial"/>
            </a:endParaRP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Arial"/>
              </a:rPr>
              <a:t>第五個大綱層次</a:t>
            </a:r>
            <a:endParaRPr lang="en-US" sz="2000" b="0" strike="noStrike" spc="-1">
              <a:solidFill>
                <a:srgbClr val="000000"/>
              </a:solidFill>
              <a:latin typeface="Arial"/>
            </a:endParaRP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Arial"/>
              </a:rPr>
              <a:t>第六個大綱層次</a:t>
            </a:r>
            <a:endParaRPr lang="en-US" sz="2000" b="0" strike="noStrike" spc="-1">
              <a:solidFill>
                <a:srgbClr val="000000"/>
              </a:solidFill>
              <a:latin typeface="Arial"/>
            </a:endParaRP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Arial"/>
              </a:rPr>
              <a:t>第七個大綱層次</a:t>
            </a:r>
            <a:endParaRPr lang="en-US" sz="2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0" name="圖片 7"/>
          <p:cNvPicPr/>
          <p:nvPr/>
        </p:nvPicPr>
        <p:blipFill>
          <a:blip r:embed="rId3"/>
          <a:stretch/>
        </p:blipFill>
        <p:spPr>
          <a:xfrm>
            <a:off x="374760" y="6311520"/>
            <a:ext cx="1774800" cy="313560"/>
          </a:xfrm>
          <a:prstGeom prst="rect">
            <a:avLst/>
          </a:prstGeom>
          <a:ln w="12600">
            <a:noFill/>
          </a:ln>
        </p:spPr>
      </p:pic>
      <p:sp>
        <p:nvSpPr>
          <p:cNvPr id="101" name="PlaceHolder 1"/>
          <p:cNvSpPr>
            <a:spLocks noGrp="1"/>
          </p:cNvSpPr>
          <p:nvPr>
            <p:ph type="title"/>
          </p:nvPr>
        </p:nvSpPr>
        <p:spPr>
          <a:xfrm>
            <a:off x="8724960" y="365040"/>
            <a:ext cx="2628720" cy="5811840"/>
          </a:xfrm>
          <a:prstGeom prst="rect">
            <a:avLst/>
          </a:prstGeom>
          <a:noFill/>
          <a:ln w="12600">
            <a:noFill/>
          </a:ln>
        </p:spPr>
        <p:txBody>
          <a:bodyPr vert="eaVert" lIns="45720" tIns="91440" rIns="45720" bIns="91440" anchor="t" anchorCtr="1">
            <a:normAutofit/>
          </a:bodyPr>
          <a:lstStyle/>
          <a:p>
            <a:pPr indent="0">
              <a:lnSpc>
                <a:spcPct val="90000"/>
              </a:lnSpc>
              <a:buNone/>
            </a:pPr>
            <a:r>
              <a:rPr lang="zh-TW" sz="4400" b="1" strike="noStrike" spc="-1">
                <a:solidFill>
                  <a:srgbClr val="317EE1"/>
                </a:solidFill>
                <a:latin typeface="Noto Sans TC"/>
                <a:ea typeface="Noto Sans TC"/>
              </a:rPr>
              <a:t>按一下以編輯母片標題樣式</a:t>
            </a:r>
            <a:endParaRPr lang="en-US" sz="4400" b="0" strike="noStrike" spc="-1">
              <a:solidFill>
                <a:srgbClr val="000000"/>
              </a:solidFill>
              <a:latin typeface="Arial"/>
            </a:endParaRPr>
          </a:p>
        </p:txBody>
      </p:sp>
      <p:sp>
        <p:nvSpPr>
          <p:cNvPr id="102" name="PlaceHolder 2"/>
          <p:cNvSpPr>
            <a:spLocks noGrp="1"/>
          </p:cNvSpPr>
          <p:nvPr>
            <p:ph type="body"/>
          </p:nvPr>
        </p:nvSpPr>
        <p:spPr>
          <a:xfrm>
            <a:off x="838080" y="365040"/>
            <a:ext cx="7734240" cy="5811840"/>
          </a:xfrm>
          <a:prstGeom prst="rect">
            <a:avLst/>
          </a:prstGeom>
          <a:noFill/>
          <a:ln w="12600">
            <a:noFill/>
          </a:ln>
        </p:spPr>
        <p:txBody>
          <a:bodyPr vert="eaVert" lIns="45720" tIns="91440" rIns="45720" bIns="91440" anchor="t">
            <a:normAutofit/>
          </a:bodyPr>
          <a:lstStyle/>
          <a:p>
            <a:pPr marL="228600" indent="-228600">
              <a:lnSpc>
                <a:spcPct val="130000"/>
              </a:lnSpc>
              <a:spcBef>
                <a:spcPts val="1001"/>
              </a:spcBef>
              <a:buClr>
                <a:srgbClr val="000000"/>
              </a:buClr>
              <a:buSzPct val="45000"/>
              <a:buFont typeface="Wingdings" charset="2"/>
              <a:buChar char=""/>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000000"/>
              </a:buClr>
              <a:buSzPct val="75000"/>
              <a:buFont typeface="Symbol" charset="2"/>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SzPct val="45000"/>
              <a:buFont typeface="Wingdings" charset="2"/>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SzPct val="75000"/>
              <a:buFont typeface="Symbol" charset="2"/>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SzPct val="45000"/>
              <a:buFont typeface="Wingdings" charset="2"/>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103" name="PlaceHolder 3"/>
          <p:cNvSpPr>
            <a:spLocks noGrp="1"/>
          </p:cNvSpPr>
          <p:nvPr>
            <p:ph type="dt" idx="25"/>
          </p:nvPr>
        </p:nvSpPr>
        <p:spPr>
          <a:xfrm>
            <a:off x="4350960" y="6250320"/>
            <a:ext cx="1036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104" name="PlaceHolder 4"/>
          <p:cNvSpPr>
            <a:spLocks noGrp="1"/>
          </p:cNvSpPr>
          <p:nvPr>
            <p:ph type="ftr" idx="26"/>
          </p:nvPr>
        </p:nvSpPr>
        <p:spPr>
          <a:xfrm>
            <a:off x="5685120" y="6250320"/>
            <a:ext cx="411480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105" name="PlaceHolder 5"/>
          <p:cNvSpPr>
            <a:spLocks noGrp="1"/>
          </p:cNvSpPr>
          <p:nvPr>
            <p:ph type="sldNum" idx="27"/>
          </p:nvPr>
        </p:nvSpPr>
        <p:spPr>
          <a:xfrm>
            <a:off x="109634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309A1923-E066-483E-9B0A-5FF6C7217FED}"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
        <p:nvSpPr>
          <p:cNvPr id="106" name="矩形 6"/>
          <p:cNvSpPr/>
          <p:nvPr/>
        </p:nvSpPr>
        <p:spPr>
          <a:xfrm>
            <a:off x="11760480" y="0"/>
            <a:ext cx="431280" cy="68580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 name="PlaceHolder 1"/>
          <p:cNvSpPr>
            <a:spLocks noGrp="1"/>
          </p:cNvSpPr>
          <p:nvPr>
            <p:ph type="body"/>
          </p:nvPr>
        </p:nvSpPr>
        <p:spPr>
          <a:xfrm>
            <a:off x="6581880" y="1793160"/>
            <a:ext cx="4813200" cy="1470600"/>
          </a:xfrm>
          <a:prstGeom prst="rect">
            <a:avLst/>
          </a:prstGeom>
          <a:noFill/>
          <a:ln w="12600">
            <a:noFill/>
          </a:ln>
        </p:spPr>
        <p:txBody>
          <a:bodyPr lIns="91440" tIns="45720" rIns="91440" bIns="45720" anchor="ctr" anchorCtr="1">
            <a:normAutofit/>
          </a:bodyPr>
          <a:lstStyle/>
          <a:p>
            <a:pPr marL="432000" indent="-324000" algn="ctr">
              <a:lnSpc>
                <a:spcPct val="130000"/>
              </a:lnSpc>
              <a:spcBef>
                <a:spcPts val="1001"/>
              </a:spcBef>
              <a:buClr>
                <a:srgbClr val="000000"/>
              </a:buClr>
              <a:buSzPct val="45000"/>
              <a:buFont typeface="Wingdings" charset="2"/>
              <a:buChar char=""/>
            </a:pPr>
            <a:r>
              <a:rPr lang="zh-TW" sz="5400" b="1" strike="noStrike" spc="-1">
                <a:solidFill>
                  <a:srgbClr val="317EE1"/>
                </a:solidFill>
                <a:latin typeface="Noto Sans TC"/>
                <a:ea typeface="Noto Sans TC"/>
              </a:rPr>
              <a:t>編輯文字</a:t>
            </a:r>
            <a:endParaRPr lang="en-US" sz="5400" b="0" strike="noStrike" spc="-1">
              <a:solidFill>
                <a:srgbClr val="000000"/>
              </a:solidFill>
              <a:latin typeface="Arial"/>
            </a:endParaRPr>
          </a:p>
        </p:txBody>
      </p:sp>
      <p:sp>
        <p:nvSpPr>
          <p:cNvPr id="110" name="矩形 6"/>
          <p:cNvSpPr/>
          <p:nvPr/>
        </p:nvSpPr>
        <p:spPr>
          <a:xfrm>
            <a:off x="0" y="0"/>
            <a:ext cx="5961240" cy="68580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
        <p:nvSpPr>
          <p:cNvPr id="111" name="PlaceHolder 2"/>
          <p:cNvSpPr>
            <a:spLocks noGrp="1"/>
          </p:cNvSpPr>
          <p:nvPr>
            <p:ph type="body"/>
          </p:nvPr>
        </p:nvSpPr>
        <p:spPr>
          <a:xfrm>
            <a:off x="6582600" y="3429000"/>
            <a:ext cx="4812480" cy="2740680"/>
          </a:xfrm>
          <a:prstGeom prst="rect">
            <a:avLst/>
          </a:prstGeom>
          <a:noFill/>
          <a:ln w="12600">
            <a:noFill/>
          </a:ln>
        </p:spPr>
        <p:txBody>
          <a:bodyPr lIns="91440" tIns="45720" rIns="91440" bIns="45720" anchor="ctr" anchorCtr="1">
            <a:normAutofit/>
          </a:bodyPr>
          <a:lstStyle/>
          <a:p>
            <a:pPr indent="0" algn="ctr">
              <a:lnSpc>
                <a:spcPct val="100000"/>
              </a:lnSpc>
              <a:spcBef>
                <a:spcPts val="1001"/>
              </a:spcBef>
            </a:pPr>
            <a:r>
              <a:rPr lang="zh-TW" sz="2400" b="0" strike="noStrike" spc="-1">
                <a:solidFill>
                  <a:srgbClr val="000000"/>
                </a:solidFill>
                <a:latin typeface="Noto Sans TC"/>
                <a:ea typeface="Noto Sans TC"/>
              </a:rPr>
              <a:t>按一下以編輯母片文字樣式</a:t>
            </a:r>
            <a:endParaRPr lang="en-US" sz="2400" b="0" strike="noStrike" spc="-1">
              <a:solidFill>
                <a:srgbClr val="000000"/>
              </a:solidFill>
              <a:latin typeface="Arial"/>
            </a:endParaRPr>
          </a:p>
        </p:txBody>
      </p:sp>
      <p:pic>
        <p:nvPicPr>
          <p:cNvPr id="112" name="圖片 8"/>
          <p:cNvPicPr/>
          <p:nvPr/>
        </p:nvPicPr>
        <p:blipFill>
          <a:blip r:embed="rId3"/>
          <a:stretch/>
        </p:blipFill>
        <p:spPr>
          <a:xfrm>
            <a:off x="1662120" y="5270760"/>
            <a:ext cx="2637360" cy="465840"/>
          </a:xfrm>
          <a:prstGeom prst="rect">
            <a:avLst/>
          </a:prstGeom>
          <a:ln w="12600">
            <a:noFill/>
          </a:ln>
        </p:spPr>
      </p:pic>
      <p:pic>
        <p:nvPicPr>
          <p:cNvPr id="113" name="圖片 9"/>
          <p:cNvPicPr/>
          <p:nvPr/>
        </p:nvPicPr>
        <p:blipFill>
          <a:blip r:embed="rId4"/>
          <a:srcRect l="19630"/>
          <a:stretch/>
        </p:blipFill>
        <p:spPr>
          <a:xfrm>
            <a:off x="622080" y="2630880"/>
            <a:ext cx="4812480" cy="891720"/>
          </a:xfrm>
          <a:prstGeom prst="rect">
            <a:avLst/>
          </a:prstGeom>
          <a:ln w="12600">
            <a:noFill/>
          </a:ln>
        </p:spPr>
      </p:pic>
      <p:sp>
        <p:nvSpPr>
          <p:cNvPr id="114" name="PlaceHolder 3"/>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r>
              <a:rPr lang="zh-TW" sz="4400" b="0" strike="noStrike" spc="-1">
                <a:solidFill>
                  <a:srgbClr val="000000"/>
                </a:solidFill>
                <a:latin typeface="Arial"/>
              </a:rPr>
              <a:t>請按這裡編輯題名文字格式</a:t>
            </a:r>
            <a:endParaRPr lang="en-US" sz="44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圖片 6"/>
          <p:cNvPicPr/>
          <p:nvPr/>
        </p:nvPicPr>
        <p:blipFill>
          <a:blip r:embed="rId3"/>
          <a:stretch/>
        </p:blipFill>
        <p:spPr>
          <a:xfrm>
            <a:off x="374760" y="6311520"/>
            <a:ext cx="1774800" cy="313560"/>
          </a:xfrm>
          <a:prstGeom prst="rect">
            <a:avLst/>
          </a:prstGeom>
          <a:ln w="12600">
            <a:noFill/>
          </a:ln>
        </p:spPr>
      </p:pic>
      <p:sp>
        <p:nvSpPr>
          <p:cNvPr id="15" name="PlaceHolder 1"/>
          <p:cNvSpPr>
            <a:spLocks noGrp="1"/>
          </p:cNvSpPr>
          <p:nvPr>
            <p:ph type="title"/>
          </p:nvPr>
        </p:nvSpPr>
        <p:spPr>
          <a:xfrm>
            <a:off x="838080" y="365040"/>
            <a:ext cx="10515600" cy="1325520"/>
          </a:xfrm>
          <a:prstGeom prst="rect">
            <a:avLst/>
          </a:prstGeom>
          <a:noFill/>
          <a:ln w="12600">
            <a:noFill/>
          </a:ln>
        </p:spPr>
        <p:txBody>
          <a:bodyPr lIns="91440" tIns="45720" rIns="91440" bIns="45720" anchor="ctr">
            <a:normAutofit/>
          </a:bodyPr>
          <a:lstStyle/>
          <a:p>
            <a:pPr indent="0">
              <a:lnSpc>
                <a:spcPct val="90000"/>
              </a:lnSpc>
              <a:buNone/>
            </a:pPr>
            <a:r>
              <a:rPr lang="zh-TW" sz="4400" b="1" strike="noStrike" spc="-1">
                <a:solidFill>
                  <a:srgbClr val="317EE1"/>
                </a:solidFill>
                <a:latin typeface="Noto Sans TC"/>
                <a:ea typeface="Noto Sans TC"/>
              </a:rPr>
              <a:t>按一下以編輯母片標題樣式</a:t>
            </a:r>
            <a:endParaRPr lang="en-US" sz="4400" b="0" strike="noStrike" spc="-1">
              <a:solidFill>
                <a:srgbClr val="000000"/>
              </a:solidFill>
              <a:latin typeface="Arial"/>
            </a:endParaRPr>
          </a:p>
        </p:txBody>
      </p:sp>
      <p:sp>
        <p:nvSpPr>
          <p:cNvPr id="16" name="PlaceHolder 2"/>
          <p:cNvSpPr>
            <a:spLocks noGrp="1"/>
          </p:cNvSpPr>
          <p:nvPr>
            <p:ph type="title"/>
          </p:nvPr>
        </p:nvSpPr>
        <p:spPr>
          <a:xfrm>
            <a:off x="838080" y="1825560"/>
            <a:ext cx="10515600" cy="421740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17" name="PlaceHolder 3"/>
          <p:cNvSpPr>
            <a:spLocks noGrp="1"/>
          </p:cNvSpPr>
          <p:nvPr>
            <p:ph type="dt" idx="4"/>
          </p:nvPr>
        </p:nvSpPr>
        <p:spPr>
          <a:xfrm>
            <a:off x="4350960" y="6250320"/>
            <a:ext cx="1036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18" name="PlaceHolder 4"/>
          <p:cNvSpPr>
            <a:spLocks noGrp="1"/>
          </p:cNvSpPr>
          <p:nvPr>
            <p:ph type="ftr" idx="5"/>
          </p:nvPr>
        </p:nvSpPr>
        <p:spPr>
          <a:xfrm>
            <a:off x="5685120" y="6250320"/>
            <a:ext cx="411480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19" name="PlaceHolder 5"/>
          <p:cNvSpPr>
            <a:spLocks noGrp="1"/>
          </p:cNvSpPr>
          <p:nvPr>
            <p:ph type="sldNum" idx="6"/>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4F7C947F-8EFE-42AA-9945-AE909DF5FC8E}"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 name="圖片 7"/>
          <p:cNvPicPr/>
          <p:nvPr/>
        </p:nvPicPr>
        <p:blipFill>
          <a:blip r:embed="rId3"/>
          <a:stretch/>
        </p:blipFill>
        <p:spPr>
          <a:xfrm>
            <a:off x="374760" y="6311520"/>
            <a:ext cx="1774800" cy="313560"/>
          </a:xfrm>
          <a:prstGeom prst="rect">
            <a:avLst/>
          </a:prstGeom>
          <a:ln w="12600">
            <a:noFill/>
          </a:ln>
        </p:spPr>
      </p:pic>
      <p:sp>
        <p:nvSpPr>
          <p:cNvPr id="30" name="PlaceHolder 1"/>
          <p:cNvSpPr>
            <a:spLocks noGrp="1"/>
          </p:cNvSpPr>
          <p:nvPr>
            <p:ph type="title"/>
          </p:nvPr>
        </p:nvSpPr>
        <p:spPr>
          <a:xfrm>
            <a:off x="838080" y="681120"/>
            <a:ext cx="10515600" cy="1009800"/>
          </a:xfrm>
          <a:prstGeom prst="rect">
            <a:avLst/>
          </a:prstGeom>
          <a:noFill/>
          <a:ln w="12600">
            <a:noFill/>
          </a:ln>
        </p:spPr>
        <p:txBody>
          <a:bodyPr lIns="91440" tIns="45720" rIns="91440" bIns="45720" anchor="ctr">
            <a:normAutofit/>
          </a:bodyPr>
          <a:lstStyle/>
          <a:p>
            <a:pPr indent="0">
              <a:lnSpc>
                <a:spcPct val="90000"/>
              </a:lnSpc>
              <a:buNone/>
            </a:pPr>
            <a:r>
              <a:rPr lang="zh-TW" sz="4400" b="1" strike="noStrike" spc="-1">
                <a:solidFill>
                  <a:srgbClr val="317EE1"/>
                </a:solidFill>
                <a:latin typeface="Noto Sans TC"/>
                <a:ea typeface="Noto Sans TC"/>
              </a:rPr>
              <a:t>按一下以編輯母片標題樣式</a:t>
            </a:r>
            <a:endParaRPr lang="en-US" sz="4400" b="0" strike="noStrike" spc="-1">
              <a:solidFill>
                <a:srgbClr val="000000"/>
              </a:solidFill>
              <a:latin typeface="Arial"/>
            </a:endParaRPr>
          </a:p>
        </p:txBody>
      </p:sp>
      <p:sp>
        <p:nvSpPr>
          <p:cNvPr id="31" name="PlaceHolder 2"/>
          <p:cNvSpPr>
            <a:spLocks noGrp="1"/>
          </p:cNvSpPr>
          <p:nvPr>
            <p:ph type="title"/>
          </p:nvPr>
        </p:nvSpPr>
        <p:spPr>
          <a:xfrm>
            <a:off x="838080" y="1825560"/>
            <a:ext cx="5181480" cy="435132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32" name="PlaceHolder 3"/>
          <p:cNvSpPr>
            <a:spLocks noGrp="1"/>
          </p:cNvSpPr>
          <p:nvPr>
            <p:ph type="title"/>
          </p:nvPr>
        </p:nvSpPr>
        <p:spPr>
          <a:xfrm>
            <a:off x="6172200" y="1825560"/>
            <a:ext cx="5181480" cy="435132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33" name="PlaceHolder 4"/>
          <p:cNvSpPr>
            <a:spLocks noGrp="1"/>
          </p:cNvSpPr>
          <p:nvPr>
            <p:ph type="dt" idx="7"/>
          </p:nvPr>
        </p:nvSpPr>
        <p:spPr>
          <a:xfrm>
            <a:off x="4350960" y="6250320"/>
            <a:ext cx="1036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34" name="PlaceHolder 5"/>
          <p:cNvSpPr>
            <a:spLocks noGrp="1"/>
          </p:cNvSpPr>
          <p:nvPr>
            <p:ph type="ftr" idx="8"/>
          </p:nvPr>
        </p:nvSpPr>
        <p:spPr>
          <a:xfrm>
            <a:off x="5685120" y="6250320"/>
            <a:ext cx="411480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35" name="PlaceHolder 6"/>
          <p:cNvSpPr>
            <a:spLocks noGrp="1"/>
          </p:cNvSpPr>
          <p:nvPr>
            <p:ph type="sldNum" idx="9"/>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DF7EBD27-5B43-4698-A40C-31612AC1460E}"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
        <p:nvSpPr>
          <p:cNvPr id="36" name="矩形 8"/>
          <p:cNvSpPr/>
          <p:nvPr/>
        </p:nvSpPr>
        <p:spPr>
          <a:xfrm>
            <a:off x="0" y="0"/>
            <a:ext cx="12192120" cy="24264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
        <p:nvSpPr>
          <p:cNvPr id="37" name="PlaceHolder 7"/>
          <p:cNvSpPr>
            <a:spLocks noGrp="1"/>
          </p:cNvSpPr>
          <p:nvPr>
            <p:ph type="body"/>
          </p:nvPr>
        </p:nvSpPr>
        <p:spPr>
          <a:xfrm>
            <a:off x="609480" y="1604520"/>
            <a:ext cx="10972440" cy="3977280"/>
          </a:xfrm>
          <a:prstGeom prst="rect">
            <a:avLst/>
          </a:prstGeom>
          <a:noFill/>
          <a:ln w="1260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solidFill>
                  <a:srgbClr val="000000"/>
                </a:solidFill>
                <a:latin typeface="Arial"/>
              </a:rPr>
              <a:t>請按這裡編輯大綱文字格式</a:t>
            </a:r>
            <a:endParaRPr lang="en-US" sz="320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zh-TW" sz="2800" b="0" strike="noStrike" spc="-1">
                <a:solidFill>
                  <a:srgbClr val="000000"/>
                </a:solidFill>
                <a:latin typeface="Arial"/>
              </a:rPr>
              <a:t>第二個大綱層次</a:t>
            </a:r>
            <a:endParaRPr lang="en-US" sz="2800" b="0" strike="noStrike" spc="-1">
              <a:solidFill>
                <a:srgbClr val="000000"/>
              </a:solidFill>
              <a:latin typeface="Arial"/>
            </a:endParaRPr>
          </a:p>
          <a:p>
            <a:pPr marL="1296000" lvl="2" indent="-288000">
              <a:spcBef>
                <a:spcPts val="850"/>
              </a:spcBef>
              <a:buClr>
                <a:srgbClr val="000000"/>
              </a:buClr>
              <a:buSzPct val="45000"/>
              <a:buFont typeface="Wingdings" charset="2"/>
              <a:buChar char=""/>
            </a:pPr>
            <a:r>
              <a:rPr lang="zh-TW" sz="2400" b="0" strike="noStrike" spc="-1">
                <a:solidFill>
                  <a:srgbClr val="000000"/>
                </a:solidFill>
                <a:latin typeface="Arial"/>
              </a:rPr>
              <a:t>第三個大綱層次</a:t>
            </a:r>
            <a:endParaRPr lang="en-US" sz="2400" b="0" strike="noStrike" spc="-1">
              <a:solidFill>
                <a:srgbClr val="000000"/>
              </a:solidFill>
              <a:latin typeface="Arial"/>
            </a:endParaRPr>
          </a:p>
          <a:p>
            <a:pPr marL="1728000" lvl="3" indent="-216000">
              <a:spcBef>
                <a:spcPts val="567"/>
              </a:spcBef>
              <a:buClr>
                <a:srgbClr val="000000"/>
              </a:buClr>
              <a:buSzPct val="75000"/>
              <a:buFont typeface="Symbol" charset="2"/>
              <a:buChar char=""/>
            </a:pPr>
            <a:r>
              <a:rPr lang="zh-TW" sz="2000" b="0" strike="noStrike" spc="-1">
                <a:solidFill>
                  <a:srgbClr val="000000"/>
                </a:solidFill>
                <a:latin typeface="Arial"/>
              </a:rPr>
              <a:t>第四個大綱層次</a:t>
            </a:r>
            <a:endParaRPr lang="en-US" sz="2000" b="0" strike="noStrike" spc="-1">
              <a:solidFill>
                <a:srgbClr val="000000"/>
              </a:solidFill>
              <a:latin typeface="Arial"/>
            </a:endParaRP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Arial"/>
              </a:rPr>
              <a:t>第五個大綱層次</a:t>
            </a:r>
            <a:endParaRPr lang="en-US" sz="2000" b="0" strike="noStrike" spc="-1">
              <a:solidFill>
                <a:srgbClr val="000000"/>
              </a:solidFill>
              <a:latin typeface="Arial"/>
            </a:endParaRP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Arial"/>
              </a:rPr>
              <a:t>第六個大綱層次</a:t>
            </a:r>
            <a:endParaRPr lang="en-US" sz="2000" b="0" strike="noStrike" spc="-1">
              <a:solidFill>
                <a:srgbClr val="000000"/>
              </a:solidFill>
              <a:latin typeface="Arial"/>
            </a:endParaRP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Arial"/>
              </a:rPr>
              <a:t>第七個大綱層次</a:t>
            </a:r>
            <a:endParaRPr lang="en-US" sz="2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圖片 10"/>
          <p:cNvPicPr/>
          <p:nvPr/>
        </p:nvPicPr>
        <p:blipFill>
          <a:blip r:embed="rId3"/>
          <a:stretch/>
        </p:blipFill>
        <p:spPr>
          <a:xfrm>
            <a:off x="374760" y="6311520"/>
            <a:ext cx="1774800" cy="313560"/>
          </a:xfrm>
          <a:prstGeom prst="rect">
            <a:avLst/>
          </a:prstGeom>
          <a:ln w="12600">
            <a:noFill/>
          </a:ln>
        </p:spPr>
      </p:pic>
      <p:sp>
        <p:nvSpPr>
          <p:cNvPr id="41" name="PlaceHolder 1"/>
          <p:cNvSpPr>
            <a:spLocks noGrp="1"/>
          </p:cNvSpPr>
          <p:nvPr>
            <p:ph type="title"/>
          </p:nvPr>
        </p:nvSpPr>
        <p:spPr>
          <a:xfrm>
            <a:off x="839880" y="365040"/>
            <a:ext cx="10515600" cy="1325520"/>
          </a:xfrm>
          <a:prstGeom prst="rect">
            <a:avLst/>
          </a:prstGeom>
          <a:noFill/>
          <a:ln w="12600">
            <a:noFill/>
          </a:ln>
        </p:spPr>
        <p:txBody>
          <a:bodyPr lIns="91440" tIns="45720" rIns="91440" bIns="45720" anchor="ctr">
            <a:normAutofit/>
          </a:bodyPr>
          <a:lstStyle/>
          <a:p>
            <a:pPr indent="0">
              <a:lnSpc>
                <a:spcPct val="90000"/>
              </a:lnSpc>
              <a:buNone/>
            </a:pPr>
            <a:r>
              <a:rPr lang="zh-TW" sz="4400" b="1" strike="noStrike" spc="-1">
                <a:solidFill>
                  <a:srgbClr val="317EE1"/>
                </a:solidFill>
                <a:latin typeface="Noto Sans TC"/>
                <a:ea typeface="Noto Sans TC"/>
              </a:rPr>
              <a:t>按一下以編輯母片標題樣式</a:t>
            </a:r>
            <a:endParaRPr lang="en-US" sz="4400" b="0" strike="noStrike" spc="-1">
              <a:solidFill>
                <a:srgbClr val="000000"/>
              </a:solidFill>
              <a:latin typeface="Arial"/>
            </a:endParaRPr>
          </a:p>
        </p:txBody>
      </p:sp>
      <p:sp>
        <p:nvSpPr>
          <p:cNvPr id="42" name="PlaceHolder 2"/>
          <p:cNvSpPr>
            <a:spLocks noGrp="1"/>
          </p:cNvSpPr>
          <p:nvPr>
            <p:ph type="body"/>
          </p:nvPr>
        </p:nvSpPr>
        <p:spPr>
          <a:xfrm>
            <a:off x="839880" y="1681200"/>
            <a:ext cx="5157720" cy="824040"/>
          </a:xfrm>
          <a:prstGeom prst="rect">
            <a:avLst/>
          </a:prstGeom>
          <a:noFill/>
          <a:ln w="12600">
            <a:noFill/>
          </a:ln>
        </p:spPr>
        <p:txBody>
          <a:bodyPr lIns="91440" tIns="45720" rIns="91440" bIns="45720" anchor="b" anchorCtr="1">
            <a:normAutofit fontScale="90616"/>
          </a:bodyPr>
          <a:lstStyle/>
          <a:p>
            <a:pPr marL="432000" indent="-324000" algn="ctr">
              <a:lnSpc>
                <a:spcPct val="130000"/>
              </a:lnSpc>
              <a:spcBef>
                <a:spcPts val="1001"/>
              </a:spcBef>
              <a:buClr>
                <a:srgbClr val="000000"/>
              </a:buClr>
              <a:buSzPct val="45000"/>
              <a:buFont typeface="Wingdings" charset="2"/>
              <a:buChar char=""/>
            </a:pPr>
            <a:r>
              <a:rPr lang="zh-TW" sz="3200" b="1" strike="noStrike" spc="-1">
                <a:solidFill>
                  <a:srgbClr val="000000"/>
                </a:solidFill>
                <a:latin typeface="Noto Sans TC"/>
                <a:ea typeface="Noto Sans TC"/>
              </a:rPr>
              <a:t>按一下以編輯母片文字樣式</a:t>
            </a:r>
            <a:endParaRPr lang="en-US" sz="3200" b="0" strike="noStrike" spc="-1">
              <a:solidFill>
                <a:srgbClr val="000000"/>
              </a:solidFill>
              <a:latin typeface="Arial"/>
            </a:endParaRPr>
          </a:p>
        </p:txBody>
      </p:sp>
      <p:sp>
        <p:nvSpPr>
          <p:cNvPr id="43" name="PlaceHolder 3"/>
          <p:cNvSpPr>
            <a:spLocks noGrp="1"/>
          </p:cNvSpPr>
          <p:nvPr>
            <p:ph type="title"/>
          </p:nvPr>
        </p:nvSpPr>
        <p:spPr>
          <a:xfrm>
            <a:off x="839880" y="2505240"/>
            <a:ext cx="5157720" cy="368460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44" name="PlaceHolder 4"/>
          <p:cNvSpPr>
            <a:spLocks noGrp="1"/>
          </p:cNvSpPr>
          <p:nvPr>
            <p:ph type="body"/>
          </p:nvPr>
        </p:nvSpPr>
        <p:spPr>
          <a:xfrm>
            <a:off x="6172200" y="1681200"/>
            <a:ext cx="5183280" cy="824040"/>
          </a:xfrm>
          <a:prstGeom prst="rect">
            <a:avLst/>
          </a:prstGeom>
          <a:noFill/>
          <a:ln w="12600">
            <a:noFill/>
          </a:ln>
        </p:spPr>
        <p:txBody>
          <a:bodyPr lIns="91440" tIns="45720" rIns="91440" bIns="45720" anchor="b" anchorCtr="1">
            <a:normAutofit/>
          </a:bodyPr>
          <a:lstStyle/>
          <a:p>
            <a:pPr indent="0" algn="ctr">
              <a:lnSpc>
                <a:spcPct val="130000"/>
              </a:lnSpc>
              <a:spcBef>
                <a:spcPts val="1001"/>
              </a:spcBef>
            </a:pPr>
            <a:r>
              <a:rPr lang="zh-TW" sz="3200" b="1" strike="noStrike" spc="-1">
                <a:solidFill>
                  <a:srgbClr val="000000"/>
                </a:solidFill>
                <a:latin typeface="Noto Sans TC"/>
                <a:ea typeface="Noto Sans TC"/>
              </a:rPr>
              <a:t>按一下以編輯母片文字樣式</a:t>
            </a:r>
            <a:endParaRPr lang="en-US" sz="3200" b="0" strike="noStrike" spc="-1">
              <a:solidFill>
                <a:srgbClr val="000000"/>
              </a:solidFill>
              <a:latin typeface="Arial"/>
            </a:endParaRPr>
          </a:p>
        </p:txBody>
      </p:sp>
      <p:sp>
        <p:nvSpPr>
          <p:cNvPr id="45" name="PlaceHolder 5"/>
          <p:cNvSpPr>
            <a:spLocks noGrp="1"/>
          </p:cNvSpPr>
          <p:nvPr>
            <p:ph type="title"/>
          </p:nvPr>
        </p:nvSpPr>
        <p:spPr>
          <a:xfrm>
            <a:off x="6172200" y="2505240"/>
            <a:ext cx="5183280" cy="368460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46" name="PlaceHolder 6"/>
          <p:cNvSpPr>
            <a:spLocks noGrp="1"/>
          </p:cNvSpPr>
          <p:nvPr>
            <p:ph type="dt" idx="10"/>
          </p:nvPr>
        </p:nvSpPr>
        <p:spPr>
          <a:xfrm>
            <a:off x="4350960" y="6250320"/>
            <a:ext cx="1036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47" name="PlaceHolder 7"/>
          <p:cNvSpPr>
            <a:spLocks noGrp="1"/>
          </p:cNvSpPr>
          <p:nvPr>
            <p:ph type="ftr" idx="11"/>
          </p:nvPr>
        </p:nvSpPr>
        <p:spPr>
          <a:xfrm>
            <a:off x="5685120" y="6250320"/>
            <a:ext cx="411480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48" name="PlaceHolder 8"/>
          <p:cNvSpPr>
            <a:spLocks noGrp="1"/>
          </p:cNvSpPr>
          <p:nvPr>
            <p:ph type="sldNum" idx="12"/>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C050E882-764B-43D4-93F9-F843BD34F615}"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
        <p:nvSpPr>
          <p:cNvPr id="49" name="矩形 9"/>
          <p:cNvSpPr/>
          <p:nvPr/>
        </p:nvSpPr>
        <p:spPr>
          <a:xfrm>
            <a:off x="0" y="0"/>
            <a:ext cx="12192120" cy="24264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 name="矩形 5"/>
          <p:cNvSpPr/>
          <p:nvPr/>
        </p:nvSpPr>
        <p:spPr>
          <a:xfrm>
            <a:off x="0" y="0"/>
            <a:ext cx="12192120" cy="68580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pic>
        <p:nvPicPr>
          <p:cNvPr id="53" name="圖片 6"/>
          <p:cNvPicPr/>
          <p:nvPr/>
        </p:nvPicPr>
        <p:blipFill>
          <a:blip r:embed="rId3">
            <a:alphaModFix amt="5000"/>
          </a:blip>
          <a:stretch/>
        </p:blipFill>
        <p:spPr>
          <a:xfrm>
            <a:off x="1468080" y="-63360"/>
            <a:ext cx="9255960" cy="6985080"/>
          </a:xfrm>
          <a:prstGeom prst="rect">
            <a:avLst/>
          </a:prstGeom>
          <a:ln w="12600">
            <a:noFill/>
          </a:ln>
        </p:spPr>
      </p:pic>
      <p:pic>
        <p:nvPicPr>
          <p:cNvPr id="54" name="圖片 35"/>
          <p:cNvPicPr/>
          <p:nvPr/>
        </p:nvPicPr>
        <p:blipFill>
          <a:blip r:embed="rId4"/>
          <a:stretch/>
        </p:blipFill>
        <p:spPr>
          <a:xfrm>
            <a:off x="0" y="0"/>
            <a:ext cx="12192120" cy="6858000"/>
          </a:xfrm>
          <a:prstGeom prst="rect">
            <a:avLst/>
          </a:prstGeom>
          <a:ln w="12600">
            <a:noFill/>
          </a:ln>
        </p:spPr>
      </p:pic>
      <p:sp>
        <p:nvSpPr>
          <p:cNvPr id="55" name="PlaceHolder 1"/>
          <p:cNvSpPr>
            <a:spLocks noGrp="1"/>
          </p:cNvSpPr>
          <p:nvPr>
            <p:ph type="title"/>
          </p:nvPr>
        </p:nvSpPr>
        <p:spPr>
          <a:xfrm>
            <a:off x="838080" y="2766240"/>
            <a:ext cx="10515600" cy="1325520"/>
          </a:xfrm>
          <a:prstGeom prst="rect">
            <a:avLst/>
          </a:prstGeom>
          <a:noFill/>
          <a:ln w="12600">
            <a:noFill/>
          </a:ln>
        </p:spPr>
        <p:txBody>
          <a:bodyPr lIns="91440" tIns="45720" rIns="91440" bIns="45720" anchor="ctr" anchorCtr="1">
            <a:normAutofit/>
          </a:bodyPr>
          <a:lstStyle/>
          <a:p>
            <a:pPr indent="0" algn="ctr">
              <a:lnSpc>
                <a:spcPct val="90000"/>
              </a:lnSpc>
              <a:buNone/>
            </a:pPr>
            <a:r>
              <a:rPr lang="zh-TW" sz="4400" b="1" strike="noStrike" spc="-1">
                <a:solidFill>
                  <a:srgbClr val="FFFFFF"/>
                </a:solidFill>
                <a:latin typeface="Noto Sans TC"/>
                <a:ea typeface="Noto Sans TC"/>
              </a:rPr>
              <a:t>按一下以編輯母片標題樣式</a:t>
            </a:r>
            <a:endParaRPr lang="en-US" sz="4400" b="0" strike="noStrike" spc="-1">
              <a:solidFill>
                <a:srgbClr val="000000"/>
              </a:solidFill>
              <a:latin typeface="Arial"/>
            </a:endParaRPr>
          </a:p>
        </p:txBody>
      </p:sp>
      <p:pic>
        <p:nvPicPr>
          <p:cNvPr id="56" name="圖片 7"/>
          <p:cNvPicPr/>
          <p:nvPr/>
        </p:nvPicPr>
        <p:blipFill>
          <a:blip r:embed="rId5"/>
          <a:stretch/>
        </p:blipFill>
        <p:spPr>
          <a:xfrm>
            <a:off x="4885200" y="5980680"/>
            <a:ext cx="2421360" cy="427680"/>
          </a:xfrm>
          <a:prstGeom prst="rect">
            <a:avLst/>
          </a:prstGeom>
          <a:ln w="12600">
            <a:noFill/>
          </a:ln>
        </p:spPr>
      </p:pic>
      <p:sp>
        <p:nvSpPr>
          <p:cNvPr id="57" name="PlaceHolder 2"/>
          <p:cNvSpPr>
            <a:spLocks noGrp="1"/>
          </p:cNvSpPr>
          <p:nvPr>
            <p:ph type="body"/>
          </p:nvPr>
        </p:nvSpPr>
        <p:spPr>
          <a:xfrm>
            <a:off x="609480" y="1604520"/>
            <a:ext cx="10972440" cy="3977280"/>
          </a:xfrm>
          <a:prstGeom prst="rect">
            <a:avLst/>
          </a:prstGeom>
          <a:noFill/>
          <a:ln w="1260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solidFill>
                  <a:srgbClr val="000000"/>
                </a:solidFill>
                <a:latin typeface="Arial"/>
              </a:rPr>
              <a:t>請按這裡編輯大綱文字格式</a:t>
            </a:r>
            <a:endParaRPr lang="en-US" sz="320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zh-TW" sz="2800" b="0" strike="noStrike" spc="-1">
                <a:solidFill>
                  <a:srgbClr val="000000"/>
                </a:solidFill>
                <a:latin typeface="Arial"/>
              </a:rPr>
              <a:t>第二個大綱層次</a:t>
            </a:r>
            <a:endParaRPr lang="en-US" sz="2800" b="0" strike="noStrike" spc="-1">
              <a:solidFill>
                <a:srgbClr val="000000"/>
              </a:solidFill>
              <a:latin typeface="Arial"/>
            </a:endParaRPr>
          </a:p>
          <a:p>
            <a:pPr marL="1296000" lvl="2" indent="-288000">
              <a:spcBef>
                <a:spcPts val="850"/>
              </a:spcBef>
              <a:buClr>
                <a:srgbClr val="000000"/>
              </a:buClr>
              <a:buSzPct val="45000"/>
              <a:buFont typeface="Wingdings" charset="2"/>
              <a:buChar char=""/>
            </a:pPr>
            <a:r>
              <a:rPr lang="zh-TW" sz="2400" b="0" strike="noStrike" spc="-1">
                <a:solidFill>
                  <a:srgbClr val="000000"/>
                </a:solidFill>
                <a:latin typeface="Arial"/>
              </a:rPr>
              <a:t>第三個大綱層次</a:t>
            </a:r>
            <a:endParaRPr lang="en-US" sz="2400" b="0" strike="noStrike" spc="-1">
              <a:solidFill>
                <a:srgbClr val="000000"/>
              </a:solidFill>
              <a:latin typeface="Arial"/>
            </a:endParaRPr>
          </a:p>
          <a:p>
            <a:pPr marL="1728000" lvl="3" indent="-216000">
              <a:spcBef>
                <a:spcPts val="567"/>
              </a:spcBef>
              <a:buClr>
                <a:srgbClr val="000000"/>
              </a:buClr>
              <a:buSzPct val="75000"/>
              <a:buFont typeface="Symbol" charset="2"/>
              <a:buChar char=""/>
            </a:pPr>
            <a:r>
              <a:rPr lang="zh-TW" sz="2000" b="0" strike="noStrike" spc="-1">
                <a:solidFill>
                  <a:srgbClr val="000000"/>
                </a:solidFill>
                <a:latin typeface="Arial"/>
              </a:rPr>
              <a:t>第四個大綱層次</a:t>
            </a:r>
            <a:endParaRPr lang="en-US" sz="2000" b="0" strike="noStrike" spc="-1">
              <a:solidFill>
                <a:srgbClr val="000000"/>
              </a:solidFill>
              <a:latin typeface="Arial"/>
            </a:endParaRP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Arial"/>
              </a:rPr>
              <a:t>第五個大綱層次</a:t>
            </a:r>
            <a:endParaRPr lang="en-US" sz="2000" b="0" strike="noStrike" spc="-1">
              <a:solidFill>
                <a:srgbClr val="000000"/>
              </a:solidFill>
              <a:latin typeface="Arial"/>
            </a:endParaRP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Arial"/>
              </a:rPr>
              <a:t>第六個大綱層次</a:t>
            </a:r>
            <a:endParaRPr lang="en-US" sz="2000" b="0" strike="noStrike" spc="-1">
              <a:solidFill>
                <a:srgbClr val="000000"/>
              </a:solidFill>
              <a:latin typeface="Arial"/>
            </a:endParaRP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Arial"/>
              </a:rPr>
              <a:t>第七個大綱層次</a:t>
            </a:r>
            <a:endParaRPr lang="en-US" sz="2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PlaceHolder 1"/>
          <p:cNvSpPr>
            <a:spLocks noGrp="1"/>
          </p:cNvSpPr>
          <p:nvPr>
            <p:ph type="dt" idx="13"/>
          </p:nvPr>
        </p:nvSpPr>
        <p:spPr>
          <a:xfrm>
            <a:off x="6685920" y="6250320"/>
            <a:ext cx="991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61" name="PlaceHolder 2"/>
          <p:cNvSpPr>
            <a:spLocks noGrp="1"/>
          </p:cNvSpPr>
          <p:nvPr>
            <p:ph type="ftr" idx="14"/>
          </p:nvPr>
        </p:nvSpPr>
        <p:spPr>
          <a:xfrm>
            <a:off x="7975440" y="6250320"/>
            <a:ext cx="305784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62" name="PlaceHolder 3"/>
          <p:cNvSpPr>
            <a:spLocks noGrp="1"/>
          </p:cNvSpPr>
          <p:nvPr>
            <p:ph type="sldNum" idx="15"/>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1967B3F1-A698-48B8-8AD0-B267B1E9306B}"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
        <p:nvSpPr>
          <p:cNvPr id="63" name="矩形 4"/>
          <p:cNvSpPr/>
          <p:nvPr/>
        </p:nvSpPr>
        <p:spPr>
          <a:xfrm>
            <a:off x="0" y="0"/>
            <a:ext cx="12192120" cy="8442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pic>
        <p:nvPicPr>
          <p:cNvPr id="64" name="圖片 6"/>
          <p:cNvPicPr/>
          <p:nvPr/>
        </p:nvPicPr>
        <p:blipFill>
          <a:blip r:embed="rId3"/>
          <a:stretch/>
        </p:blipFill>
        <p:spPr>
          <a:xfrm>
            <a:off x="336240" y="235440"/>
            <a:ext cx="2111400" cy="372960"/>
          </a:xfrm>
          <a:prstGeom prst="rect">
            <a:avLst/>
          </a:prstGeom>
          <a:ln w="12600">
            <a:noFill/>
          </a:ln>
        </p:spPr>
      </p:pic>
      <p:cxnSp>
        <p:nvCxnSpPr>
          <p:cNvPr id="65" name="直線接點 8"/>
          <p:cNvCxnSpPr/>
          <p:nvPr/>
        </p:nvCxnSpPr>
        <p:spPr>
          <a:xfrm flipH="1">
            <a:off x="336240" y="6442920"/>
            <a:ext cx="6051600" cy="360"/>
          </a:xfrm>
          <a:prstGeom prst="straightConnector1">
            <a:avLst/>
          </a:prstGeom>
          <a:ln w="19080">
            <a:solidFill>
              <a:srgbClr val="317EE1"/>
            </a:solidFill>
            <a:miter/>
          </a:ln>
        </p:spPr>
      </p:cxnSp>
      <p:sp>
        <p:nvSpPr>
          <p:cNvPr id="66" name="PlaceHolder 4"/>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r>
              <a:rPr lang="zh-TW" sz="4400" b="0" strike="noStrike" spc="-1">
                <a:solidFill>
                  <a:srgbClr val="000000"/>
                </a:solidFill>
                <a:latin typeface="Arial"/>
              </a:rPr>
              <a:t>請按這裡編輯題名文字格式</a:t>
            </a:r>
            <a:endParaRPr lang="en-US" sz="4400" b="0" strike="noStrike" spc="-1">
              <a:solidFill>
                <a:srgbClr val="000000"/>
              </a:solidFill>
              <a:latin typeface="Arial"/>
            </a:endParaRPr>
          </a:p>
        </p:txBody>
      </p:sp>
      <p:sp>
        <p:nvSpPr>
          <p:cNvPr id="67" name="PlaceHolder 5"/>
          <p:cNvSpPr>
            <a:spLocks noGrp="1"/>
          </p:cNvSpPr>
          <p:nvPr>
            <p:ph type="body"/>
          </p:nvPr>
        </p:nvSpPr>
        <p:spPr>
          <a:xfrm>
            <a:off x="609480" y="1604520"/>
            <a:ext cx="10972440" cy="3977280"/>
          </a:xfrm>
          <a:prstGeom prst="rect">
            <a:avLst/>
          </a:prstGeom>
          <a:noFill/>
          <a:ln w="1260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solidFill>
                  <a:srgbClr val="000000"/>
                </a:solidFill>
                <a:latin typeface="Arial"/>
              </a:rPr>
              <a:t>請按這裡編輯大綱文字格式</a:t>
            </a:r>
            <a:endParaRPr lang="en-US" sz="320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zh-TW" sz="2800" b="0" strike="noStrike" spc="-1">
                <a:solidFill>
                  <a:srgbClr val="000000"/>
                </a:solidFill>
                <a:latin typeface="Arial"/>
              </a:rPr>
              <a:t>第二個大綱層次</a:t>
            </a:r>
            <a:endParaRPr lang="en-US" sz="2800" b="0" strike="noStrike" spc="-1">
              <a:solidFill>
                <a:srgbClr val="000000"/>
              </a:solidFill>
              <a:latin typeface="Arial"/>
            </a:endParaRPr>
          </a:p>
          <a:p>
            <a:pPr marL="1296000" lvl="2" indent="-288000">
              <a:spcBef>
                <a:spcPts val="850"/>
              </a:spcBef>
              <a:buClr>
                <a:srgbClr val="000000"/>
              </a:buClr>
              <a:buSzPct val="45000"/>
              <a:buFont typeface="Wingdings" charset="2"/>
              <a:buChar char=""/>
            </a:pPr>
            <a:r>
              <a:rPr lang="zh-TW" sz="2400" b="0" strike="noStrike" spc="-1">
                <a:solidFill>
                  <a:srgbClr val="000000"/>
                </a:solidFill>
                <a:latin typeface="Arial"/>
              </a:rPr>
              <a:t>第三個大綱層次</a:t>
            </a:r>
            <a:endParaRPr lang="en-US" sz="2400" b="0" strike="noStrike" spc="-1">
              <a:solidFill>
                <a:srgbClr val="000000"/>
              </a:solidFill>
              <a:latin typeface="Arial"/>
            </a:endParaRPr>
          </a:p>
          <a:p>
            <a:pPr marL="1728000" lvl="3" indent="-216000">
              <a:spcBef>
                <a:spcPts val="567"/>
              </a:spcBef>
              <a:buClr>
                <a:srgbClr val="000000"/>
              </a:buClr>
              <a:buSzPct val="75000"/>
              <a:buFont typeface="Symbol" charset="2"/>
              <a:buChar char=""/>
            </a:pPr>
            <a:r>
              <a:rPr lang="zh-TW" sz="2000" b="0" strike="noStrike" spc="-1">
                <a:solidFill>
                  <a:srgbClr val="000000"/>
                </a:solidFill>
                <a:latin typeface="Arial"/>
              </a:rPr>
              <a:t>第四個大綱層次</a:t>
            </a:r>
            <a:endParaRPr lang="en-US" sz="2000" b="0" strike="noStrike" spc="-1">
              <a:solidFill>
                <a:srgbClr val="000000"/>
              </a:solidFill>
              <a:latin typeface="Arial"/>
            </a:endParaRP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Arial"/>
              </a:rPr>
              <a:t>第五個大綱層次</a:t>
            </a:r>
            <a:endParaRPr lang="en-US" sz="2000" b="0" strike="noStrike" spc="-1">
              <a:solidFill>
                <a:srgbClr val="000000"/>
              </a:solidFill>
              <a:latin typeface="Arial"/>
            </a:endParaRP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Arial"/>
              </a:rPr>
              <a:t>第六個大綱層次</a:t>
            </a:r>
            <a:endParaRPr lang="en-US" sz="2000" b="0" strike="noStrike" spc="-1">
              <a:solidFill>
                <a:srgbClr val="000000"/>
              </a:solidFill>
              <a:latin typeface="Arial"/>
            </a:endParaRP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Arial"/>
              </a:rPr>
              <a:t>第七個大綱層次</a:t>
            </a:r>
            <a:endParaRPr lang="en-US" sz="2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 name="矩形 7"/>
          <p:cNvSpPr/>
          <p:nvPr/>
        </p:nvSpPr>
        <p:spPr>
          <a:xfrm>
            <a:off x="0" y="0"/>
            <a:ext cx="4768920" cy="68580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
        <p:nvSpPr>
          <p:cNvPr id="71" name="PlaceHolder 1"/>
          <p:cNvSpPr>
            <a:spLocks noGrp="1"/>
          </p:cNvSpPr>
          <p:nvPr>
            <p:ph type="title"/>
          </p:nvPr>
        </p:nvSpPr>
        <p:spPr>
          <a:xfrm>
            <a:off x="618840" y="457200"/>
            <a:ext cx="3685680" cy="1600200"/>
          </a:xfrm>
          <a:prstGeom prst="rect">
            <a:avLst/>
          </a:prstGeom>
          <a:noFill/>
          <a:ln w="12600">
            <a:noFill/>
          </a:ln>
        </p:spPr>
        <p:txBody>
          <a:bodyPr lIns="91440" tIns="45720" rIns="91440" bIns="45720" anchor="b">
            <a:normAutofit/>
          </a:bodyPr>
          <a:lstStyle/>
          <a:p>
            <a:pPr indent="0">
              <a:lnSpc>
                <a:spcPct val="100000"/>
              </a:lnSpc>
              <a:buNone/>
            </a:pPr>
            <a:r>
              <a:rPr lang="zh-TW" sz="3200" b="1" strike="noStrike" spc="-1">
                <a:solidFill>
                  <a:srgbClr val="FFFFFF"/>
                </a:solidFill>
                <a:latin typeface="Noto Sans TC"/>
                <a:ea typeface="Noto Sans TC"/>
              </a:rPr>
              <a:t>按一下以編輯母片標題樣式</a:t>
            </a:r>
            <a:endParaRPr lang="en-US" sz="3200" b="0" strike="noStrike" spc="-1">
              <a:solidFill>
                <a:srgbClr val="000000"/>
              </a:solidFill>
              <a:latin typeface="Arial"/>
            </a:endParaRPr>
          </a:p>
        </p:txBody>
      </p:sp>
      <p:sp>
        <p:nvSpPr>
          <p:cNvPr id="72" name="PlaceHolder 2"/>
          <p:cNvSpPr>
            <a:spLocks noGrp="1"/>
          </p:cNvSpPr>
          <p:nvPr>
            <p:ph type="title"/>
          </p:nvPr>
        </p:nvSpPr>
        <p:spPr>
          <a:xfrm>
            <a:off x="5183280" y="987480"/>
            <a:ext cx="6390000" cy="487368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3200" b="0" strike="noStrike" spc="-1">
                <a:solidFill>
                  <a:srgbClr val="000000"/>
                </a:solidFill>
                <a:latin typeface="Noto Sans TC"/>
                <a:ea typeface="Noto Sans TC"/>
              </a:rPr>
              <a:t>按一下以編輯母片文字樣式</a:t>
            </a:r>
            <a:endParaRPr lang="en-US" sz="32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800" b="0" strike="noStrike" spc="-1">
                <a:solidFill>
                  <a:srgbClr val="000000"/>
                </a:solidFill>
                <a:latin typeface="Noto Sans TC"/>
                <a:ea typeface="Noto Sans TC"/>
              </a:rPr>
              <a:t>第二層</a:t>
            </a:r>
            <a:endParaRPr lang="en-US" sz="28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400" b="0" strike="noStrike" spc="-1">
                <a:solidFill>
                  <a:srgbClr val="000000"/>
                </a:solidFill>
                <a:latin typeface="Noto Sans TC"/>
                <a:ea typeface="Noto Sans TC"/>
              </a:rPr>
              <a:t>第三層</a:t>
            </a:r>
            <a:endParaRPr lang="en-US" sz="24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第四層</a:t>
            </a:r>
            <a:endParaRPr lang="en-US" sz="20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第五層</a:t>
            </a:r>
            <a:endParaRPr lang="en-US" sz="2000" b="0" strike="noStrike" spc="-1">
              <a:solidFill>
                <a:srgbClr val="000000"/>
              </a:solidFill>
              <a:latin typeface="Arial"/>
            </a:endParaRPr>
          </a:p>
        </p:txBody>
      </p:sp>
      <p:sp>
        <p:nvSpPr>
          <p:cNvPr id="73" name="PlaceHolder 3"/>
          <p:cNvSpPr>
            <a:spLocks noGrp="1"/>
          </p:cNvSpPr>
          <p:nvPr>
            <p:ph type="body"/>
          </p:nvPr>
        </p:nvSpPr>
        <p:spPr>
          <a:xfrm>
            <a:off x="618840" y="2057400"/>
            <a:ext cx="3685680" cy="3811680"/>
          </a:xfrm>
          <a:prstGeom prst="rect">
            <a:avLst/>
          </a:prstGeom>
          <a:noFill/>
          <a:ln w="12600">
            <a:noFill/>
          </a:ln>
        </p:spPr>
        <p:txBody>
          <a:bodyPr lIns="91440" tIns="45720" rIns="91440" bIns="45720" anchor="t">
            <a:normAutofit/>
          </a:bodyPr>
          <a:lstStyle/>
          <a:p>
            <a:pPr marL="432000" indent="-324000">
              <a:lnSpc>
                <a:spcPct val="130000"/>
              </a:lnSpc>
              <a:spcBef>
                <a:spcPts val="1001"/>
              </a:spcBef>
              <a:buClr>
                <a:srgbClr val="000000"/>
              </a:buClr>
              <a:buSzPct val="45000"/>
              <a:buFont typeface="Wingdings" charset="2"/>
              <a:buChar char=""/>
            </a:pPr>
            <a:r>
              <a:rPr lang="zh-TW" sz="2400" b="0" strike="noStrike" spc="-1">
                <a:solidFill>
                  <a:srgbClr val="FFFFFF"/>
                </a:solidFill>
                <a:latin typeface="Noto Sans TC"/>
                <a:ea typeface="Noto Sans TC"/>
              </a:rPr>
              <a:t>按一下以編輯母片文字樣式</a:t>
            </a:r>
            <a:endParaRPr lang="en-US" sz="2400" b="0" strike="noStrike" spc="-1">
              <a:solidFill>
                <a:srgbClr val="000000"/>
              </a:solidFill>
              <a:latin typeface="Arial"/>
            </a:endParaRPr>
          </a:p>
        </p:txBody>
      </p:sp>
      <p:sp>
        <p:nvSpPr>
          <p:cNvPr id="74" name="PlaceHolder 4"/>
          <p:cNvSpPr>
            <a:spLocks noGrp="1"/>
          </p:cNvSpPr>
          <p:nvPr>
            <p:ph type="dt" idx="16"/>
          </p:nvPr>
        </p:nvSpPr>
        <p:spPr>
          <a:xfrm>
            <a:off x="5183280" y="6250320"/>
            <a:ext cx="1006560" cy="365040"/>
          </a:xfrm>
          <a:prstGeom prst="rect">
            <a:avLst/>
          </a:prstGeom>
          <a:noFill/>
          <a:ln w="12600">
            <a:noFill/>
          </a:ln>
        </p:spPr>
        <p:txBody>
          <a:bodyPr lIns="91440" tIns="45720" rIns="91440" bIns="45720" anchor="ctr" anchorCtr="1">
            <a:noAutofit/>
          </a:bodyPr>
          <a:lstStyle>
            <a:lvl1pPr indent="0" algn="ctr">
              <a:lnSpc>
                <a:spcPct val="100000"/>
              </a:lnSpc>
              <a:buNone/>
              <a:defRPr lang="en-US" sz="1200" b="0" strike="noStrike" spc="-1">
                <a:solidFill>
                  <a:srgbClr val="7F7F7F"/>
                </a:solidFill>
                <a:latin typeface="Oxygen"/>
                <a:ea typeface="Noto Sans TC"/>
              </a:defRPr>
            </a:lvl1pPr>
          </a:lstStyle>
          <a:p>
            <a:pPr indent="0" algn="ctr">
              <a:lnSpc>
                <a:spcPct val="100000"/>
              </a:lnSpc>
              <a:buNone/>
            </a:pPr>
            <a:endParaRPr lang="en-US" sz="1200" b="0" strike="noStrike" spc="-1">
              <a:solidFill>
                <a:srgbClr val="000000"/>
              </a:solidFill>
              <a:latin typeface="Times New Roman"/>
            </a:endParaRPr>
          </a:p>
        </p:txBody>
      </p:sp>
      <p:sp>
        <p:nvSpPr>
          <p:cNvPr id="75" name="PlaceHolder 5"/>
          <p:cNvSpPr>
            <a:spLocks noGrp="1"/>
          </p:cNvSpPr>
          <p:nvPr>
            <p:ph type="ftr" idx="17"/>
          </p:nvPr>
        </p:nvSpPr>
        <p:spPr>
          <a:xfrm>
            <a:off x="6420960" y="6250320"/>
            <a:ext cx="459288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76" name="PlaceHolder 6"/>
          <p:cNvSpPr>
            <a:spLocks noGrp="1"/>
          </p:cNvSpPr>
          <p:nvPr>
            <p:ph type="sldNum" idx="18"/>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E425E89C-4F94-454B-A189-762A9E0EBBD7}"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pic>
        <p:nvPicPr>
          <p:cNvPr id="77" name="圖片 8"/>
          <p:cNvPicPr/>
          <p:nvPr/>
        </p:nvPicPr>
        <p:blipFill>
          <a:blip r:embed="rId3"/>
          <a:stretch/>
        </p:blipFill>
        <p:spPr>
          <a:xfrm>
            <a:off x="336240" y="6309360"/>
            <a:ext cx="1733040" cy="306360"/>
          </a:xfrm>
          <a:prstGeom prst="rect">
            <a:avLst/>
          </a:prstGeom>
          <a:ln w="12600">
            <a:noFill/>
          </a:ln>
        </p:spPr>
      </p:pic>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0" name="圖片 1"/>
          <p:cNvPicPr/>
          <p:nvPr/>
        </p:nvPicPr>
        <p:blipFill>
          <a:blip r:embed="rId3"/>
          <a:stretch/>
        </p:blipFill>
        <p:spPr>
          <a:xfrm>
            <a:off x="374760" y="6311520"/>
            <a:ext cx="1774800" cy="313560"/>
          </a:xfrm>
          <a:prstGeom prst="rect">
            <a:avLst/>
          </a:prstGeom>
          <a:ln w="12600">
            <a:noFill/>
          </a:ln>
        </p:spPr>
      </p:pic>
      <p:sp>
        <p:nvSpPr>
          <p:cNvPr id="81" name="矩形 7"/>
          <p:cNvSpPr/>
          <p:nvPr/>
        </p:nvSpPr>
        <p:spPr>
          <a:xfrm>
            <a:off x="0" y="0"/>
            <a:ext cx="4768920" cy="68580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
        <p:nvSpPr>
          <p:cNvPr id="82" name="PlaceHolder 1"/>
          <p:cNvSpPr>
            <a:spLocks noGrp="1"/>
          </p:cNvSpPr>
          <p:nvPr>
            <p:ph type="body"/>
          </p:nvPr>
        </p:nvSpPr>
        <p:spPr>
          <a:xfrm>
            <a:off x="618840" y="2057400"/>
            <a:ext cx="3685680" cy="3811680"/>
          </a:xfrm>
          <a:prstGeom prst="rect">
            <a:avLst/>
          </a:prstGeom>
          <a:noFill/>
          <a:ln w="12600">
            <a:noFill/>
          </a:ln>
        </p:spPr>
        <p:txBody>
          <a:bodyPr lIns="91440" tIns="45720" rIns="91440" bIns="45720" anchor="t">
            <a:normAutofit/>
          </a:bodyPr>
          <a:lstStyle/>
          <a:p>
            <a:pPr marL="432000" indent="-324000">
              <a:lnSpc>
                <a:spcPct val="130000"/>
              </a:lnSpc>
              <a:spcBef>
                <a:spcPts val="1001"/>
              </a:spcBef>
              <a:buClr>
                <a:srgbClr val="000000"/>
              </a:buClr>
              <a:buSzPct val="45000"/>
              <a:buFont typeface="Wingdings" charset="2"/>
              <a:buChar char=""/>
            </a:pPr>
            <a:r>
              <a:rPr lang="zh-TW" sz="2400" b="0" strike="noStrike" spc="-1">
                <a:solidFill>
                  <a:srgbClr val="FFFFFF"/>
                </a:solidFill>
                <a:latin typeface="Noto Sans TC"/>
                <a:ea typeface="Noto Sans TC"/>
              </a:rPr>
              <a:t>按一下以編輯母片文字樣式</a:t>
            </a:r>
            <a:endParaRPr lang="en-US" sz="2400" b="0" strike="noStrike" spc="-1">
              <a:solidFill>
                <a:srgbClr val="000000"/>
              </a:solidFill>
              <a:latin typeface="Arial"/>
            </a:endParaRPr>
          </a:p>
        </p:txBody>
      </p:sp>
      <p:sp>
        <p:nvSpPr>
          <p:cNvPr id="83" name="PlaceHolder 2"/>
          <p:cNvSpPr>
            <a:spLocks noGrp="1"/>
          </p:cNvSpPr>
          <p:nvPr>
            <p:ph type="title"/>
          </p:nvPr>
        </p:nvSpPr>
        <p:spPr>
          <a:xfrm>
            <a:off x="5183280" y="987480"/>
            <a:ext cx="6172200" cy="4873680"/>
          </a:xfrm>
          <a:prstGeom prst="rect">
            <a:avLst/>
          </a:prstGeom>
          <a:noFill/>
          <a:ln w="12600">
            <a:noFill/>
          </a:ln>
        </p:spPr>
        <p:txBody>
          <a:bodyPr lIns="91440" tIns="45720" rIns="91440" bIns="45720" anchor="t">
            <a:normAutofit/>
          </a:bodyPr>
          <a:lstStyle/>
          <a:p>
            <a:pPr indent="0" algn="ctr">
              <a:buNone/>
            </a:pPr>
            <a:endParaRPr lang="en-US" sz="4400" b="0" strike="noStrike" spc="-1">
              <a:solidFill>
                <a:srgbClr val="000000"/>
              </a:solidFill>
              <a:latin typeface="Arial"/>
            </a:endParaRPr>
          </a:p>
        </p:txBody>
      </p:sp>
      <p:sp>
        <p:nvSpPr>
          <p:cNvPr id="84" name="PlaceHolder 3"/>
          <p:cNvSpPr>
            <a:spLocks noGrp="1"/>
          </p:cNvSpPr>
          <p:nvPr>
            <p:ph type="sldNum" idx="19"/>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40A00EB9-6E20-4DDB-A454-384B13A8529C}"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
        <p:nvSpPr>
          <p:cNvPr id="85" name="PlaceHolder 4"/>
          <p:cNvSpPr>
            <a:spLocks noGrp="1"/>
          </p:cNvSpPr>
          <p:nvPr>
            <p:ph type="dt" idx="20"/>
          </p:nvPr>
        </p:nvSpPr>
        <p:spPr>
          <a:xfrm>
            <a:off x="5183280" y="6250320"/>
            <a:ext cx="1006560" cy="365040"/>
          </a:xfrm>
          <a:prstGeom prst="rect">
            <a:avLst/>
          </a:prstGeom>
          <a:noFill/>
          <a:ln w="12600">
            <a:noFill/>
          </a:ln>
        </p:spPr>
        <p:txBody>
          <a:bodyPr lIns="91440" tIns="45720" rIns="91440" bIns="45720" anchor="ctr" anchorCtr="1">
            <a:noAutofit/>
          </a:bodyPr>
          <a:lstStyle>
            <a:lvl1pPr indent="0" algn="ctr">
              <a:lnSpc>
                <a:spcPct val="100000"/>
              </a:lnSpc>
              <a:buNone/>
              <a:defRPr lang="en-US" sz="1200" b="0" strike="noStrike" spc="-1">
                <a:solidFill>
                  <a:srgbClr val="7F7F7F"/>
                </a:solidFill>
                <a:latin typeface="Oxygen"/>
                <a:ea typeface="Noto Sans TC"/>
              </a:defRPr>
            </a:lvl1pPr>
          </a:lstStyle>
          <a:p>
            <a:pPr indent="0" algn="ctr">
              <a:lnSpc>
                <a:spcPct val="100000"/>
              </a:lnSpc>
              <a:buNone/>
            </a:pPr>
            <a:endParaRPr lang="en-US" sz="1200" b="0" strike="noStrike" spc="-1">
              <a:solidFill>
                <a:srgbClr val="000000"/>
              </a:solidFill>
              <a:latin typeface="Times New Roman"/>
            </a:endParaRPr>
          </a:p>
        </p:txBody>
      </p:sp>
      <p:sp>
        <p:nvSpPr>
          <p:cNvPr id="86" name="PlaceHolder 5"/>
          <p:cNvSpPr>
            <a:spLocks noGrp="1"/>
          </p:cNvSpPr>
          <p:nvPr>
            <p:ph type="ftr" idx="21"/>
          </p:nvPr>
        </p:nvSpPr>
        <p:spPr>
          <a:xfrm>
            <a:off x="6420960" y="6250320"/>
            <a:ext cx="459288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87" name="PlaceHolder 6"/>
          <p:cNvSpPr>
            <a:spLocks noGrp="1"/>
          </p:cNvSpPr>
          <p:nvPr>
            <p:ph type="body"/>
          </p:nvPr>
        </p:nvSpPr>
        <p:spPr>
          <a:xfrm>
            <a:off x="618840" y="457200"/>
            <a:ext cx="3685680" cy="1600200"/>
          </a:xfrm>
          <a:prstGeom prst="rect">
            <a:avLst/>
          </a:prstGeom>
          <a:noFill/>
          <a:ln w="12600">
            <a:noFill/>
          </a:ln>
        </p:spPr>
        <p:txBody>
          <a:bodyPr lIns="91440" tIns="45720" rIns="91440" bIns="45720" anchor="b">
            <a:normAutofit/>
          </a:bodyPr>
          <a:lstStyle/>
          <a:p>
            <a:pPr indent="0">
              <a:lnSpc>
                <a:spcPct val="100000"/>
              </a:lnSpc>
            </a:pPr>
            <a:r>
              <a:rPr lang="zh-TW" sz="3200" b="1" strike="noStrike" spc="-1">
                <a:solidFill>
                  <a:srgbClr val="FFFFFF"/>
                </a:solidFill>
                <a:latin typeface="Noto Sans TC"/>
                <a:ea typeface="Noto Sans TC"/>
              </a:rPr>
              <a:t>按一下以編輯母片標題樣式</a:t>
            </a:r>
            <a:endParaRPr lang="en-US" sz="3200" b="0" strike="noStrike" spc="-1">
              <a:solidFill>
                <a:srgbClr val="000000"/>
              </a:solidFill>
              <a:latin typeface="Arial"/>
            </a:endParaRPr>
          </a:p>
        </p:txBody>
      </p:sp>
      <p:pic>
        <p:nvPicPr>
          <p:cNvPr id="88" name="圖片 10"/>
          <p:cNvPicPr/>
          <p:nvPr/>
        </p:nvPicPr>
        <p:blipFill>
          <a:blip r:embed="rId4"/>
          <a:stretch/>
        </p:blipFill>
        <p:spPr>
          <a:xfrm>
            <a:off x="336240" y="6309360"/>
            <a:ext cx="1733040" cy="306360"/>
          </a:xfrm>
          <a:prstGeom prst="rect">
            <a:avLst/>
          </a:prstGeom>
          <a:ln w="12600">
            <a:noFill/>
          </a:ln>
        </p:spPr>
      </p:pic>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 name="圖片 7"/>
          <p:cNvPicPr/>
          <p:nvPr/>
        </p:nvPicPr>
        <p:blipFill>
          <a:blip r:embed="rId3"/>
          <a:stretch/>
        </p:blipFill>
        <p:spPr>
          <a:xfrm>
            <a:off x="374760" y="6311520"/>
            <a:ext cx="1774800" cy="313560"/>
          </a:xfrm>
          <a:prstGeom prst="rect">
            <a:avLst/>
          </a:prstGeom>
          <a:ln w="12600">
            <a:noFill/>
          </a:ln>
        </p:spPr>
      </p:pic>
      <p:sp>
        <p:nvSpPr>
          <p:cNvPr id="92" name="PlaceHolder 1"/>
          <p:cNvSpPr>
            <a:spLocks noGrp="1"/>
          </p:cNvSpPr>
          <p:nvPr>
            <p:ph type="title"/>
          </p:nvPr>
        </p:nvSpPr>
        <p:spPr>
          <a:xfrm>
            <a:off x="838080" y="365040"/>
            <a:ext cx="10515600" cy="1325520"/>
          </a:xfrm>
          <a:prstGeom prst="rect">
            <a:avLst/>
          </a:prstGeom>
          <a:noFill/>
          <a:ln w="12600">
            <a:noFill/>
          </a:ln>
        </p:spPr>
        <p:txBody>
          <a:bodyPr lIns="91440" tIns="45720" rIns="91440" bIns="45720" anchor="ctr">
            <a:normAutofit/>
          </a:bodyPr>
          <a:lstStyle/>
          <a:p>
            <a:pPr indent="0">
              <a:lnSpc>
                <a:spcPct val="90000"/>
              </a:lnSpc>
              <a:buNone/>
            </a:pPr>
            <a:r>
              <a:rPr lang="zh-TW" sz="4400" b="1" strike="noStrike" spc="-1">
                <a:solidFill>
                  <a:srgbClr val="317EE1"/>
                </a:solidFill>
                <a:latin typeface="Noto Sans TC"/>
                <a:ea typeface="Noto Sans TC"/>
              </a:rPr>
              <a:t>按一下以編輯母片標題樣式</a:t>
            </a:r>
            <a:endParaRPr lang="en-US" sz="4400" b="0" strike="noStrike" spc="-1">
              <a:solidFill>
                <a:srgbClr val="000000"/>
              </a:solidFill>
              <a:latin typeface="Arial"/>
            </a:endParaRPr>
          </a:p>
        </p:txBody>
      </p:sp>
      <p:sp>
        <p:nvSpPr>
          <p:cNvPr id="93" name="PlaceHolder 2"/>
          <p:cNvSpPr>
            <a:spLocks noGrp="1"/>
          </p:cNvSpPr>
          <p:nvPr>
            <p:ph type="body"/>
          </p:nvPr>
        </p:nvSpPr>
        <p:spPr>
          <a:xfrm>
            <a:off x="838080" y="1825560"/>
            <a:ext cx="10515600" cy="4217400"/>
          </a:xfrm>
          <a:prstGeom prst="rect">
            <a:avLst/>
          </a:prstGeom>
          <a:noFill/>
          <a:ln w="12600">
            <a:noFill/>
          </a:ln>
        </p:spPr>
        <p:txBody>
          <a:bodyPr vert="eaVert" lIns="45720" tIns="91440" rIns="45720" bIns="91440" anchor="t">
            <a:normAutofit/>
          </a:bodyPr>
          <a:lstStyle/>
          <a:p>
            <a:pPr marL="228600" indent="-228600">
              <a:lnSpc>
                <a:spcPct val="130000"/>
              </a:lnSpc>
              <a:spcBef>
                <a:spcPts val="1001"/>
              </a:spcBef>
              <a:buClr>
                <a:srgbClr val="000000"/>
              </a:buClr>
              <a:buSzPct val="45000"/>
              <a:buFont typeface="Wingdings" charset="2"/>
              <a:buChar char=""/>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000000"/>
              </a:buClr>
              <a:buSzPct val="75000"/>
              <a:buFont typeface="Symbol" charset="2"/>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SzPct val="45000"/>
              <a:buFont typeface="Wingdings" charset="2"/>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SzPct val="75000"/>
              <a:buFont typeface="Symbol" charset="2"/>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SzPct val="45000"/>
              <a:buFont typeface="Wingdings" charset="2"/>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94" name="PlaceHolder 3"/>
          <p:cNvSpPr>
            <a:spLocks noGrp="1"/>
          </p:cNvSpPr>
          <p:nvPr>
            <p:ph type="dt" idx="22"/>
          </p:nvPr>
        </p:nvSpPr>
        <p:spPr>
          <a:xfrm>
            <a:off x="4350960" y="6250320"/>
            <a:ext cx="1036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95" name="PlaceHolder 4"/>
          <p:cNvSpPr>
            <a:spLocks noGrp="1"/>
          </p:cNvSpPr>
          <p:nvPr>
            <p:ph type="ftr" idx="23"/>
          </p:nvPr>
        </p:nvSpPr>
        <p:spPr>
          <a:xfrm>
            <a:off x="5685120" y="6250320"/>
            <a:ext cx="411480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96" name="PlaceHolder 5"/>
          <p:cNvSpPr>
            <a:spLocks noGrp="1"/>
          </p:cNvSpPr>
          <p:nvPr>
            <p:ph type="sldNum" idx="24"/>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30514E3D-94FA-4BEA-BF73-BE7694DA6F06}"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cxnSp>
        <p:nvCxnSpPr>
          <p:cNvPr id="97" name="直線接點 6"/>
          <p:cNvCxnSpPr/>
          <p:nvPr/>
        </p:nvCxnSpPr>
        <p:spPr>
          <a:xfrm flipH="1">
            <a:off x="838080" y="381600"/>
            <a:ext cx="10515960" cy="360"/>
          </a:xfrm>
          <a:prstGeom prst="straightConnector1">
            <a:avLst/>
          </a:prstGeom>
          <a:ln w="19080">
            <a:solidFill>
              <a:srgbClr val="317EE1"/>
            </a:solidFill>
            <a:miter/>
          </a:ln>
        </p:spPr>
      </p:cxn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11226800" y="5767123"/>
            <a:ext cx="965200" cy="1090877"/>
          </a:xfrm>
          <a:prstGeom prst="rect">
            <a:avLst/>
          </a:prstGeom>
        </p:spPr>
      </p:pic>
      <p:sp>
        <p:nvSpPr>
          <p:cNvPr id="117" name="PlaceHolder 1"/>
          <p:cNvSpPr>
            <a:spLocks noGrp="1"/>
          </p:cNvSpPr>
          <p:nvPr>
            <p:ph type="title"/>
          </p:nvPr>
        </p:nvSpPr>
        <p:spPr>
          <a:xfrm>
            <a:off x="648360" y="797760"/>
            <a:ext cx="10212680" cy="1945440"/>
          </a:xfrm>
          <a:prstGeom prst="rect">
            <a:avLst/>
          </a:prstGeom>
          <a:noFill/>
          <a:ln w="12600">
            <a:noFill/>
          </a:ln>
        </p:spPr>
        <p:txBody>
          <a:bodyPr lIns="91440" tIns="45720" rIns="91440" bIns="45720" anchor="b">
            <a:normAutofit/>
          </a:bodyPr>
          <a:lstStyle/>
          <a:p>
            <a:pPr indent="0">
              <a:lnSpc>
                <a:spcPct val="90000"/>
              </a:lnSpc>
              <a:buNone/>
            </a:pPr>
            <a:r>
              <a:rPr lang="zh-TW" sz="6000" b="1" strike="noStrike" spc="-1" dirty="0">
                <a:solidFill>
                  <a:srgbClr val="307EE1"/>
                </a:solidFill>
                <a:latin typeface="Noto Sans TC"/>
                <a:ea typeface="Noto Sans TC"/>
              </a:rPr>
              <a:t>消除對婦女一切形式歧視公約</a:t>
            </a:r>
            <a:r>
              <a:rPr lang="en-US" sz="6000" b="1" strike="noStrike" spc="-1" dirty="0">
                <a:solidFill>
                  <a:srgbClr val="307EE1"/>
                </a:solidFill>
                <a:latin typeface="Noto Sans TC"/>
                <a:ea typeface="Noto Sans TC"/>
              </a:rPr>
              <a:t>(CEDAW)</a:t>
            </a:r>
            <a:r>
              <a:rPr lang="zh-TW" sz="6000" b="1" strike="noStrike" spc="-1" dirty="0">
                <a:solidFill>
                  <a:srgbClr val="307EE1"/>
                </a:solidFill>
                <a:latin typeface="Noto Sans TC"/>
                <a:ea typeface="Noto Sans TC"/>
              </a:rPr>
              <a:t>案例教材</a:t>
            </a:r>
            <a:r>
              <a:rPr lang="en-US" altLang="zh-TW" sz="6000" b="1" strike="noStrike" spc="-1" dirty="0">
                <a:solidFill>
                  <a:srgbClr val="307EE1"/>
                </a:solidFill>
                <a:latin typeface="Noto Sans TC"/>
                <a:ea typeface="Noto Sans TC"/>
              </a:rPr>
              <a:t>-</a:t>
            </a:r>
            <a:endParaRPr lang="en-US" sz="6000" b="0" strike="noStrike" spc="-1" dirty="0">
              <a:solidFill>
                <a:srgbClr val="000000"/>
              </a:solidFill>
              <a:latin typeface="Arial"/>
            </a:endParaRPr>
          </a:p>
        </p:txBody>
      </p:sp>
      <p:sp>
        <p:nvSpPr>
          <p:cNvPr id="118" name="PlaceHolder 2"/>
          <p:cNvSpPr>
            <a:spLocks noGrp="1"/>
          </p:cNvSpPr>
          <p:nvPr>
            <p:ph/>
          </p:nvPr>
        </p:nvSpPr>
        <p:spPr>
          <a:xfrm>
            <a:off x="7333054" y="5767123"/>
            <a:ext cx="3607117" cy="983199"/>
          </a:xfrm>
          <a:prstGeom prst="rect">
            <a:avLst/>
          </a:prstGeom>
          <a:noFill/>
          <a:ln w="12600">
            <a:noFill/>
          </a:ln>
        </p:spPr>
        <p:txBody>
          <a:bodyPr lIns="0" tIns="0" rIns="0" bIns="0" anchor="t">
            <a:normAutofit/>
          </a:bodyPr>
          <a:lstStyle/>
          <a:p>
            <a:pPr indent="0">
              <a:lnSpc>
                <a:spcPct val="130000"/>
              </a:lnSpc>
              <a:spcBef>
                <a:spcPts val="1001"/>
              </a:spcBef>
              <a:buNone/>
            </a:pPr>
            <a:r>
              <a:rPr lang="zh-TW" sz="3200" b="1" strike="noStrike" spc="-1" dirty="0">
                <a:solidFill>
                  <a:schemeClr val="accent3"/>
                </a:solidFill>
                <a:latin typeface="微軟正黑體" panose="020B0604030504040204" pitchFamily="34" charset="-120"/>
                <a:ea typeface="微軟正黑體" panose="020B0604030504040204" pitchFamily="34" charset="-120"/>
              </a:rPr>
              <a:t>南投縣政府</a:t>
            </a:r>
            <a:r>
              <a:rPr lang="zh-TW" altLang="en-US" sz="3200" b="1" strike="noStrike" spc="-1" dirty="0">
                <a:solidFill>
                  <a:schemeClr val="accent3"/>
                </a:solidFill>
                <a:latin typeface="微軟正黑體" panose="020B0604030504040204" pitchFamily="34" charset="-120"/>
                <a:ea typeface="微軟正黑體" panose="020B0604030504040204" pitchFamily="34" charset="-120"/>
              </a:rPr>
              <a:t>主計處</a:t>
            </a:r>
            <a:endParaRPr lang="en-US" sz="3200" b="1" strike="noStrike" spc="-1" dirty="0">
              <a:solidFill>
                <a:schemeClr val="accent3"/>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2611314" y="2732881"/>
            <a:ext cx="6989886" cy="1323439"/>
          </a:xfrm>
          <a:prstGeom prst="rect">
            <a:avLst/>
          </a:prstGeom>
          <a:noFill/>
        </p:spPr>
        <p:txBody>
          <a:bodyPr wrap="square" rtlCol="0">
            <a:spAutoFit/>
          </a:bodyPr>
          <a:lstStyle/>
          <a:p>
            <a:r>
              <a:rPr lang="zh-TW" altLang="en-US" sz="4000" b="1" dirty="0"/>
              <a:t>考績委員及甄審委員</a:t>
            </a:r>
            <a:endParaRPr lang="en-US" altLang="zh-TW" sz="4000" b="1" dirty="0"/>
          </a:p>
          <a:p>
            <a:r>
              <a:rPr lang="zh-TW" altLang="en-US" sz="4000" b="1" dirty="0"/>
              <a:t>              </a:t>
            </a:r>
            <a:r>
              <a:rPr lang="zh-TW" altLang="en-US" sz="4000" b="1" dirty="0">
                <a:solidFill>
                  <a:srgbClr val="FF0000"/>
                </a:solidFill>
              </a:rPr>
              <a:t>三分之一</a:t>
            </a:r>
            <a:r>
              <a:rPr lang="zh-TW" altLang="en-US" sz="4000" b="1" dirty="0"/>
              <a:t>性別比例</a:t>
            </a:r>
            <a:endParaRPr lang="zh-TW"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400" y="1086210"/>
            <a:ext cx="10972440" cy="1144800"/>
          </a:xfrm>
        </p:spPr>
        <p:txBody>
          <a:bodyPr/>
          <a:lstStyle/>
          <a:p>
            <a:r>
              <a:rPr lang="zh-TW" altLang="en-US" sz="3200" b="1" dirty="0"/>
              <a:t>七、</a:t>
            </a:r>
            <a:r>
              <a:rPr lang="en-US" altLang="zh-TW" sz="3200" b="1" dirty="0"/>
              <a:t>CEDAW</a:t>
            </a:r>
            <a:r>
              <a:rPr lang="zh-TW" altLang="zh-TW" sz="3200" b="1" dirty="0"/>
              <a:t>案例分</a:t>
            </a:r>
            <a:r>
              <a:rPr lang="zh-TW" altLang="en-US" sz="3200" b="1" dirty="0"/>
              <a:t>享</a:t>
            </a:r>
            <a:r>
              <a:rPr lang="en-US" altLang="zh-TW" sz="3200" b="1" dirty="0"/>
              <a:t>-</a:t>
            </a:r>
            <a:br>
              <a:rPr lang="en-US" altLang="zh-TW" sz="3200" b="1" dirty="0"/>
            </a:br>
            <a:r>
              <a:rPr lang="zh-TW" altLang="en-US" sz="3200" b="1" dirty="0"/>
              <a:t>            </a:t>
            </a: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10</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2677886" y="1899758"/>
            <a:ext cx="6962503" cy="4154984"/>
          </a:xfrm>
          <a:prstGeom prst="rect">
            <a:avLst/>
          </a:prstGeom>
          <a:solidFill>
            <a:schemeClr val="accent5">
              <a:lumMod val="20000"/>
              <a:lumOff val="80000"/>
            </a:schemeClr>
          </a:solidFill>
        </p:spPr>
        <p:txBody>
          <a:bodyPr wrap="square" rtlCol="0">
            <a:spAutoFit/>
          </a:bodyPr>
          <a:lstStyle/>
          <a:p>
            <a:endParaRPr lang="en-US" altLang="zh-TW" sz="2400" dirty="0"/>
          </a:p>
          <a:p>
            <a:r>
              <a:rPr lang="zh-TW" altLang="en-US" sz="2400" b="1" dirty="0"/>
              <a:t>案例說明</a:t>
            </a:r>
            <a:r>
              <a:rPr lang="en-US" altLang="zh-TW" sz="2400" b="1" dirty="0">
                <a:latin typeface="新細明體" panose="02020500000000000000" pitchFamily="18" charset="-120"/>
                <a:ea typeface="新細明體" panose="02020500000000000000" pitchFamily="18" charset="-120"/>
              </a:rPr>
              <a:t>：</a:t>
            </a:r>
            <a:endParaRPr lang="en-US" altLang="zh-TW" sz="2400" b="1" dirty="0"/>
          </a:p>
          <a:p>
            <a:r>
              <a:rPr lang="zh-TW" altLang="en-US" sz="2400" b="1" dirty="0"/>
              <a:t>老李曾擔任該縣府主計處考績委員會委員，深知縣府主計處及其所屬主計機構在組成考績委員會時，準用「考績委員會組織規程」的規定，委員至少</a:t>
            </a:r>
            <a:r>
              <a:rPr lang="en-US" altLang="zh-TW" sz="2400" b="1" dirty="0"/>
              <a:t>5</a:t>
            </a:r>
            <a:r>
              <a:rPr lang="zh-TW" altLang="en-US" sz="2400" b="1" dirty="0"/>
              <a:t>人，其中</a:t>
            </a:r>
            <a:r>
              <a:rPr lang="en-US" altLang="zh-TW" sz="2400" b="1" dirty="0"/>
              <a:t>2</a:t>
            </a:r>
            <a:r>
              <a:rPr lang="zh-TW" altLang="en-US" sz="2400" b="1" dirty="0"/>
              <a:t>人應由受考人票選產生，而除了票選出的委員外，其餘委員皆由處長指定人員擔任，因此每年組成考績委員時，如果被票選到的</a:t>
            </a:r>
            <a:r>
              <a:rPr lang="en-US" altLang="zh-TW" sz="2400" b="1" dirty="0"/>
              <a:t>2</a:t>
            </a:r>
            <a:r>
              <a:rPr lang="zh-TW" altLang="en-US" sz="2400" b="1" dirty="0"/>
              <a:t>人都是女性，那就必定勾選至少</a:t>
            </a:r>
            <a:r>
              <a:rPr lang="en-US" altLang="zh-TW" sz="2400" b="1" dirty="0"/>
              <a:t>2</a:t>
            </a:r>
            <a:r>
              <a:rPr lang="zh-TW" altLang="en-US" sz="2400" b="1" dirty="0"/>
              <a:t>名男性當委員，老李雖知道上揭規定但仍不解：「組成考績委員會和性別有什麼關係？」。</a:t>
            </a:r>
          </a:p>
        </p:txBody>
      </p:sp>
      <p:pic>
        <p:nvPicPr>
          <p:cNvPr id="8" name="圖片 7"/>
          <p:cNvPicPr>
            <a:picLocks noChangeAspect="1"/>
          </p:cNvPicPr>
          <p:nvPr/>
        </p:nvPicPr>
        <p:blipFill>
          <a:blip r:embed="rId3"/>
          <a:stretch>
            <a:fillRect/>
          </a:stretch>
        </p:blipFill>
        <p:spPr>
          <a:xfrm>
            <a:off x="2677886" y="1901719"/>
            <a:ext cx="6962503" cy="349216"/>
          </a:xfrm>
          <a:prstGeom prst="rect">
            <a:avLst/>
          </a:prstGeom>
        </p:spPr>
      </p:pic>
      <p:pic>
        <p:nvPicPr>
          <p:cNvPr id="9" name="圖片 8"/>
          <p:cNvPicPr>
            <a:picLocks noChangeAspect="1"/>
          </p:cNvPicPr>
          <p:nvPr/>
        </p:nvPicPr>
        <p:blipFill>
          <a:blip r:embed="rId4"/>
          <a:stretch>
            <a:fillRect/>
          </a:stretch>
        </p:blipFill>
        <p:spPr>
          <a:xfrm>
            <a:off x="2677886" y="6054742"/>
            <a:ext cx="6962503" cy="349496"/>
          </a:xfrm>
          <a:prstGeom prst="rect">
            <a:avLst/>
          </a:prstGeom>
        </p:spPr>
      </p:pic>
    </p:spTree>
    <p:extLst>
      <p:ext uri="{BB962C8B-B14F-4D97-AF65-F5344CB8AC3E}">
        <p14:creationId xmlns:p14="http://schemas.microsoft.com/office/powerpoint/2010/main" val="193539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案例分享</a:t>
            </a:r>
            <a:r>
              <a:rPr lang="en-US" altLang="zh-TW" sz="3200" b="1" dirty="0"/>
              <a:t>-</a:t>
            </a:r>
            <a:r>
              <a:rPr lang="zh-TW" altLang="en-US" sz="3200" b="1" dirty="0"/>
              <a:t/>
            </a:r>
            <a:br>
              <a:rPr lang="zh-TW" altLang="en-US" sz="3200" b="1" dirty="0"/>
            </a:br>
            <a:r>
              <a:rPr lang="zh-TW" altLang="en-US" sz="3200" b="1" dirty="0"/>
              <a:t>            </a:t>
            </a: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11</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3235344239"/>
              </p:ext>
            </p:extLst>
          </p:nvPr>
        </p:nvGraphicFramePr>
        <p:xfrm>
          <a:off x="335147" y="2388026"/>
          <a:ext cx="6742660" cy="3933125"/>
        </p:xfrm>
        <a:graphic>
          <a:graphicData uri="http://schemas.openxmlformats.org/drawingml/2006/table">
            <a:tbl>
              <a:tblPr firstRow="1" bandRow="1">
                <a:tableStyleId>{5C22544A-7EE6-4342-B048-85BDC9FD1C3A}</a:tableStyleId>
              </a:tblPr>
              <a:tblGrid>
                <a:gridCol w="2933695">
                  <a:extLst>
                    <a:ext uri="{9D8B030D-6E8A-4147-A177-3AD203B41FA5}">
                      <a16:colId xmlns:a16="http://schemas.microsoft.com/office/drawing/2014/main" xmlns="" val="1738651992"/>
                    </a:ext>
                  </a:extLst>
                </a:gridCol>
                <a:gridCol w="3808965">
                  <a:extLst>
                    <a:ext uri="{9D8B030D-6E8A-4147-A177-3AD203B41FA5}">
                      <a16:colId xmlns:a16="http://schemas.microsoft.com/office/drawing/2014/main" xmlns="" val="3348131230"/>
                    </a:ext>
                  </a:extLst>
                </a:gridCol>
              </a:tblGrid>
              <a:tr h="3933125">
                <a:tc>
                  <a:txBody>
                    <a:bodyPr/>
                    <a:lstStyle/>
                    <a:p>
                      <a:pPr algn="ctr"/>
                      <a:r>
                        <a:rPr lang="zh-TW" altLang="en-US" sz="1800" dirty="0">
                          <a:ln w="0"/>
                          <a:solidFill>
                            <a:schemeClr val="tx2"/>
                          </a:solidFill>
                          <a:effectLst/>
                        </a:rPr>
                        <a:t>考績委員會組織規程</a:t>
                      </a:r>
                    </a:p>
                    <a:p>
                      <a:r>
                        <a:rPr lang="zh-TW" altLang="en-US" sz="1600" b="0" dirty="0">
                          <a:ln w="0"/>
                          <a:solidFill>
                            <a:schemeClr val="tx2"/>
                          </a:solidFill>
                          <a:effectLst/>
                        </a:rPr>
                        <a:t>   第</a:t>
                      </a:r>
                      <a:r>
                        <a:rPr lang="en-US" altLang="zh-TW" sz="1600" b="0" dirty="0">
                          <a:ln w="0"/>
                          <a:solidFill>
                            <a:schemeClr val="tx2"/>
                          </a:solidFill>
                          <a:effectLst/>
                        </a:rPr>
                        <a:t>2</a:t>
                      </a:r>
                      <a:r>
                        <a:rPr lang="zh-TW" altLang="en-US" sz="1600" b="0" dirty="0">
                          <a:ln w="0"/>
                          <a:solidFill>
                            <a:schemeClr val="tx2"/>
                          </a:solidFill>
                          <a:effectLst/>
                        </a:rPr>
                        <a:t>條：考績委員會組成時，委員任一性別比例不得低於三分之一。但受考人任一性別比例未達三分之一，委員任一性別人數以委員總人數乘以該性別受考人占機關受考人比例計算，計算結果均予以進整，該性別受考人人數在二十人以上者，至少二人。</a:t>
                      </a:r>
                      <a:endParaRPr lang="zh-TW" altLang="en-US" sz="1600" b="0" dirty="0">
                        <a:solidFill>
                          <a:schemeClr val="tx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zh-TW" altLang="en-US" sz="1800" dirty="0">
                          <a:solidFill>
                            <a:schemeClr val="tx2"/>
                          </a:solidFill>
                          <a:effectLst/>
                        </a:rPr>
                        <a:t>性別平等政策綱領</a:t>
                      </a:r>
                    </a:p>
                    <a:p>
                      <a:pPr fontAlgn="t"/>
                      <a:r>
                        <a:rPr lang="zh-TW" altLang="en-US" sz="1600" dirty="0">
                          <a:solidFill>
                            <a:schemeClr val="tx2"/>
                          </a:solidFill>
                          <a:effectLst/>
                        </a:rPr>
                        <a:t>   </a:t>
                      </a:r>
                      <a:r>
                        <a:rPr lang="zh-TW" altLang="en-US" sz="1600" b="0" dirty="0">
                          <a:solidFill>
                            <a:schemeClr val="tx2"/>
                          </a:solidFill>
                          <a:effectLst/>
                        </a:rPr>
                        <a:t>「權力、決策與影響力篇」中，有關提升女性參與機會，擴大參與管道的具體行動措施，即有「持續推動並擴大實行三分之一性別比例原則」。</a:t>
                      </a:r>
                      <a:r>
                        <a:rPr lang="en-US" altLang="zh-TW" sz="1600" b="0" dirty="0">
                          <a:solidFill>
                            <a:schemeClr val="tx2"/>
                          </a:solidFill>
                          <a:effectLst/>
                        </a:rPr>
                        <a:t>94</a:t>
                      </a:r>
                      <a:r>
                        <a:rPr lang="zh-TW" altLang="en-US" sz="1600" b="0" dirty="0">
                          <a:solidFill>
                            <a:schemeClr val="tx2"/>
                          </a:solidFill>
                          <a:effectLst/>
                        </a:rPr>
                        <a:t>年行政院婦女權益促進委員會第</a:t>
                      </a:r>
                      <a:r>
                        <a:rPr lang="en-US" altLang="zh-TW" sz="1600" b="0" dirty="0">
                          <a:solidFill>
                            <a:schemeClr val="tx2"/>
                          </a:solidFill>
                          <a:effectLst/>
                        </a:rPr>
                        <a:t>22</a:t>
                      </a:r>
                      <a:r>
                        <a:rPr lang="zh-TW" altLang="en-US" sz="1600" b="0" dirty="0">
                          <a:solidFill>
                            <a:schemeClr val="tx2"/>
                          </a:solidFill>
                          <a:effectLst/>
                        </a:rPr>
                        <a:t>次委員會議決議，行政院所屬各部會的委員會都應該要符合三分之一的性別比例原則。公職人員簡任官的拔擢或升任簡任官前的九職等官員，以單位為基礎，在資力相當的情形下，優先晉升少數性別，已達到各單位中每一職等符合三分之一性別比例為原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802604622"/>
                  </a:ext>
                </a:extLst>
              </a:tr>
            </a:tbl>
          </a:graphicData>
        </a:graphic>
      </p:graphicFrame>
      <p:sp>
        <p:nvSpPr>
          <p:cNvPr id="6" name="文字方塊 5"/>
          <p:cNvSpPr txBox="1"/>
          <p:nvPr/>
        </p:nvSpPr>
        <p:spPr>
          <a:xfrm>
            <a:off x="335147" y="1772357"/>
            <a:ext cx="2558562" cy="461665"/>
          </a:xfrm>
          <a:prstGeom prst="rect">
            <a:avLst/>
          </a:prstGeom>
          <a:noFill/>
        </p:spPr>
        <p:txBody>
          <a:bodyPr wrap="square" rtlCol="0">
            <a:spAutoFit/>
          </a:bodyPr>
          <a:lstStyle/>
          <a:p>
            <a:r>
              <a:rPr lang="en-US" altLang="zh-TW" sz="2400" b="1" dirty="0">
                <a:ln w="0"/>
                <a:solidFill>
                  <a:schemeClr val="tx2"/>
                </a:solidFill>
              </a:rPr>
              <a:t>(</a:t>
            </a:r>
            <a:r>
              <a:rPr lang="zh-TW" altLang="en-US" sz="2400" b="1" dirty="0">
                <a:ln w="0"/>
                <a:solidFill>
                  <a:schemeClr val="tx2"/>
                </a:solidFill>
              </a:rPr>
              <a:t>一</a:t>
            </a:r>
            <a:r>
              <a:rPr lang="en-US" altLang="zh-TW" sz="2400" b="1" dirty="0">
                <a:ln w="0"/>
                <a:solidFill>
                  <a:schemeClr val="tx2"/>
                </a:solidFill>
              </a:rPr>
              <a:t>)</a:t>
            </a:r>
            <a:r>
              <a:rPr lang="zh-TW" altLang="en-US" sz="2400" b="1" dirty="0">
                <a:ln w="0"/>
                <a:solidFill>
                  <a:schemeClr val="tx2"/>
                </a:solidFill>
              </a:rPr>
              <a:t>相關法規</a:t>
            </a:r>
          </a:p>
        </p:txBody>
      </p:sp>
      <p:sp>
        <p:nvSpPr>
          <p:cNvPr id="9" name="文字方塊 8"/>
          <p:cNvSpPr txBox="1"/>
          <p:nvPr/>
        </p:nvSpPr>
        <p:spPr>
          <a:xfrm>
            <a:off x="7467207" y="1833778"/>
            <a:ext cx="2311009" cy="461665"/>
          </a:xfrm>
          <a:prstGeom prst="rect">
            <a:avLst/>
          </a:prstGeom>
          <a:noFill/>
        </p:spPr>
        <p:txBody>
          <a:bodyPr wrap="square" rtlCol="0">
            <a:spAutoFit/>
          </a:bodyPr>
          <a:lstStyle/>
          <a:p>
            <a:pPr fontAlgn="t"/>
            <a:r>
              <a:rPr lang="en-US" altLang="zh-TW" sz="2400" b="1" dirty="0">
                <a:solidFill>
                  <a:schemeClr val="tx2"/>
                </a:solidFill>
              </a:rPr>
              <a:t>(</a:t>
            </a:r>
            <a:r>
              <a:rPr lang="zh-TW" altLang="en-US" sz="2400" b="1" dirty="0">
                <a:solidFill>
                  <a:schemeClr val="tx2"/>
                </a:solidFill>
              </a:rPr>
              <a:t>二</a:t>
            </a:r>
            <a:r>
              <a:rPr lang="en-US" altLang="zh-TW" sz="2400" b="1" dirty="0">
                <a:solidFill>
                  <a:schemeClr val="tx2"/>
                </a:solidFill>
              </a:rPr>
              <a:t>)</a:t>
            </a:r>
            <a:r>
              <a:rPr lang="zh-TW" altLang="en-US" sz="2400" b="1" dirty="0">
                <a:solidFill>
                  <a:schemeClr val="tx2"/>
                </a:solidFill>
              </a:rPr>
              <a:t>相關統計</a:t>
            </a:r>
          </a:p>
        </p:txBody>
      </p:sp>
      <p:graphicFrame>
        <p:nvGraphicFramePr>
          <p:cNvPr id="13" name="表格 12"/>
          <p:cNvGraphicFramePr>
            <a:graphicFrameLocks noGrp="1"/>
          </p:cNvGraphicFramePr>
          <p:nvPr>
            <p:extLst>
              <p:ext uri="{D42A27DB-BD31-4B8C-83A1-F6EECF244321}">
                <p14:modId xmlns:p14="http://schemas.microsoft.com/office/powerpoint/2010/main" val="1093285256"/>
              </p:ext>
            </p:extLst>
          </p:nvPr>
        </p:nvGraphicFramePr>
        <p:xfrm>
          <a:off x="7467207" y="2388025"/>
          <a:ext cx="3391232" cy="3933125"/>
        </p:xfrm>
        <a:graphic>
          <a:graphicData uri="http://schemas.openxmlformats.org/drawingml/2006/table">
            <a:tbl>
              <a:tblPr firstRow="1" bandRow="1">
                <a:tableStyleId>{5C22544A-7EE6-4342-B048-85BDC9FD1C3A}</a:tableStyleId>
              </a:tblPr>
              <a:tblGrid>
                <a:gridCol w="3391232">
                  <a:extLst>
                    <a:ext uri="{9D8B030D-6E8A-4147-A177-3AD203B41FA5}">
                      <a16:colId xmlns:a16="http://schemas.microsoft.com/office/drawing/2014/main" xmlns="" val="764238395"/>
                    </a:ext>
                  </a:extLst>
                </a:gridCol>
              </a:tblGrid>
              <a:tr h="3933125">
                <a:tc>
                  <a:txBody>
                    <a:bodyPr/>
                    <a:lstStyle/>
                    <a:p>
                      <a:pPr fontAlgn="t"/>
                      <a:r>
                        <a:rPr lang="zh-TW" altLang="en-US" sz="1600" b="0" dirty="0">
                          <a:solidFill>
                            <a:schemeClr val="tx2"/>
                          </a:solidFill>
                          <a:effectLst/>
                        </a:rPr>
                        <a:t>本處暨所屬主計機構</a:t>
                      </a:r>
                      <a:r>
                        <a:rPr lang="en-US" altLang="zh-TW" sz="1600" b="0" dirty="0">
                          <a:solidFill>
                            <a:schemeClr val="tx2"/>
                          </a:solidFill>
                          <a:effectLst/>
                        </a:rPr>
                        <a:t>113</a:t>
                      </a:r>
                      <a:r>
                        <a:rPr lang="zh-TW" altLang="en-US" sz="1600" b="0" dirty="0">
                          <a:solidFill>
                            <a:schemeClr val="tx2"/>
                          </a:solidFill>
                          <a:effectLst/>
                        </a:rPr>
                        <a:t>年度考績及甄審委員會，分別設置</a:t>
                      </a:r>
                      <a:r>
                        <a:rPr lang="en-US" altLang="zh-TW" sz="1600" b="0" dirty="0">
                          <a:solidFill>
                            <a:schemeClr val="tx2"/>
                          </a:solidFill>
                          <a:effectLst/>
                        </a:rPr>
                        <a:t>7</a:t>
                      </a:r>
                      <a:r>
                        <a:rPr lang="zh-TW" altLang="en-US" sz="1600" b="0" dirty="0">
                          <a:solidFill>
                            <a:schemeClr val="tx2"/>
                          </a:solidFill>
                          <a:effectLst/>
                        </a:rPr>
                        <a:t>名委員；女性委員計</a:t>
                      </a:r>
                      <a:r>
                        <a:rPr lang="en-US" altLang="zh-TW" sz="1600" b="0" dirty="0">
                          <a:solidFill>
                            <a:schemeClr val="tx2"/>
                          </a:solidFill>
                          <a:effectLst/>
                        </a:rPr>
                        <a:t>5</a:t>
                      </a:r>
                      <a:r>
                        <a:rPr lang="zh-TW" altLang="en-US" sz="1600" b="0" dirty="0" smtClean="0">
                          <a:solidFill>
                            <a:schemeClr val="tx2"/>
                          </a:solidFill>
                          <a:effectLst/>
                        </a:rPr>
                        <a:t>名</a:t>
                      </a:r>
                      <a:r>
                        <a:rPr lang="en-US" altLang="zh-TW" sz="1600" b="0" dirty="0" smtClean="0">
                          <a:solidFill>
                            <a:schemeClr val="tx2"/>
                          </a:solidFill>
                          <a:effectLst/>
                        </a:rPr>
                        <a:t>(</a:t>
                      </a:r>
                      <a:r>
                        <a:rPr lang="zh-TW" altLang="en-US" sz="1600" b="0" dirty="0" smtClean="0">
                          <a:solidFill>
                            <a:schemeClr val="tx2"/>
                          </a:solidFill>
                          <a:effectLst/>
                        </a:rPr>
                        <a:t>約</a:t>
                      </a:r>
                      <a:r>
                        <a:rPr lang="en-US" altLang="zh-TW" sz="1600" b="0" dirty="0" smtClean="0">
                          <a:solidFill>
                            <a:schemeClr val="tx2"/>
                          </a:solidFill>
                          <a:effectLst/>
                        </a:rPr>
                        <a:t>71.43%)</a:t>
                      </a:r>
                      <a:r>
                        <a:rPr lang="zh-TW" altLang="en-US" sz="1600" b="0" dirty="0" smtClean="0">
                          <a:solidFill>
                            <a:schemeClr val="tx2"/>
                          </a:solidFill>
                          <a:effectLst/>
                        </a:rPr>
                        <a:t>，</a:t>
                      </a:r>
                      <a:r>
                        <a:rPr lang="zh-TW" altLang="en-US" sz="1600" b="0" dirty="0">
                          <a:solidFill>
                            <a:schemeClr val="tx2"/>
                          </a:solidFill>
                          <a:effectLst/>
                        </a:rPr>
                        <a:t>男性委員計</a:t>
                      </a:r>
                      <a:r>
                        <a:rPr lang="en-US" altLang="zh-TW" sz="1600" b="0" dirty="0">
                          <a:solidFill>
                            <a:schemeClr val="tx2"/>
                          </a:solidFill>
                          <a:effectLst/>
                        </a:rPr>
                        <a:t>2</a:t>
                      </a:r>
                      <a:r>
                        <a:rPr lang="zh-TW" altLang="en-US" sz="1600" b="0" dirty="0" smtClean="0">
                          <a:solidFill>
                            <a:schemeClr val="tx2"/>
                          </a:solidFill>
                          <a:effectLst/>
                        </a:rPr>
                        <a:t>名</a:t>
                      </a:r>
                      <a:r>
                        <a:rPr lang="en-US" altLang="zh-TW" sz="1600" b="0" dirty="0" smtClean="0">
                          <a:solidFill>
                            <a:schemeClr val="tx2"/>
                          </a:solidFill>
                          <a:effectLst/>
                        </a:rPr>
                        <a:t>(</a:t>
                      </a:r>
                      <a:r>
                        <a:rPr lang="zh-TW" altLang="en-US" sz="1600" b="0" dirty="0" smtClean="0">
                          <a:solidFill>
                            <a:schemeClr val="tx2"/>
                          </a:solidFill>
                          <a:effectLst/>
                        </a:rPr>
                        <a:t>約</a:t>
                      </a:r>
                      <a:r>
                        <a:rPr lang="en-US" altLang="zh-TW" sz="1600" b="0" dirty="0" smtClean="0">
                          <a:solidFill>
                            <a:schemeClr val="tx2"/>
                          </a:solidFill>
                          <a:effectLst/>
                        </a:rPr>
                        <a:t>28.57%)</a:t>
                      </a:r>
                      <a:r>
                        <a:rPr lang="zh-TW" altLang="en-US" sz="1600" b="0" dirty="0" smtClean="0">
                          <a:solidFill>
                            <a:schemeClr val="tx2"/>
                          </a:solidFill>
                          <a:effectLst/>
                        </a:rPr>
                        <a:t>，</a:t>
                      </a:r>
                      <a:r>
                        <a:rPr lang="zh-TW" altLang="en-US" sz="1600" b="0" dirty="0">
                          <a:solidFill>
                            <a:schemeClr val="tx2"/>
                          </a:solidFill>
                          <a:effectLst/>
                        </a:rPr>
                        <a:t>符合規定。</a:t>
                      </a:r>
                      <a:endParaRPr lang="en-US" altLang="zh-TW" sz="1600" b="0" dirty="0">
                        <a:solidFill>
                          <a:schemeClr val="tx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802604622"/>
                  </a:ext>
                </a:extLst>
              </a:tr>
            </a:tbl>
          </a:graphicData>
        </a:graphic>
      </p:graphicFrame>
    </p:spTree>
    <p:extLst>
      <p:ext uri="{BB962C8B-B14F-4D97-AF65-F5344CB8AC3E}">
        <p14:creationId xmlns:p14="http://schemas.microsoft.com/office/powerpoint/2010/main" val="24579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2885" y="993492"/>
            <a:ext cx="10972440" cy="1144800"/>
          </a:xfrm>
        </p:spPr>
        <p:txBody>
          <a:bodyPr/>
          <a:lstStyle/>
          <a:p>
            <a:r>
              <a:rPr lang="zh-TW" altLang="en-US" sz="3200" b="1" dirty="0"/>
              <a:t>七、</a:t>
            </a:r>
            <a:r>
              <a:rPr lang="en-US" altLang="zh-TW" sz="3200" b="1" dirty="0"/>
              <a:t>CEDAW</a:t>
            </a:r>
            <a:r>
              <a:rPr lang="zh-TW" altLang="en-US" sz="3200" b="1" dirty="0"/>
              <a:t>案例分享</a:t>
            </a:r>
            <a:r>
              <a:rPr lang="en-US" altLang="zh-TW" sz="3200" b="1" dirty="0"/>
              <a:t>-</a:t>
            </a:r>
            <a:r>
              <a:rPr lang="zh-TW" altLang="en-US" sz="3200" b="1" dirty="0"/>
              <a:t/>
            </a:r>
            <a:br>
              <a:rPr lang="zh-TW" altLang="en-US" sz="3200" b="1" dirty="0"/>
            </a:br>
            <a:r>
              <a:rPr lang="zh-TW" altLang="en-US" sz="3200" b="1" dirty="0"/>
              <a:t>            </a:t>
            </a: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12</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714640" y="1630461"/>
            <a:ext cx="10368950" cy="1015663"/>
          </a:xfrm>
          <a:prstGeom prst="rect">
            <a:avLst/>
          </a:prstGeom>
          <a:noFill/>
        </p:spPr>
        <p:txBody>
          <a:bodyPr wrap="square" rtlCol="0">
            <a:spAutoFit/>
          </a:bodyPr>
          <a:lstStyle/>
          <a:p>
            <a:endParaRPr lang="en-US" altLang="zh-TW" dirty="0"/>
          </a:p>
          <a:p>
            <a:r>
              <a:rPr lang="en-US" altLang="zh-TW" sz="2400" b="1" dirty="0"/>
              <a:t>(</a:t>
            </a:r>
            <a:r>
              <a:rPr lang="zh-TW" altLang="en-US" sz="2400" b="1" dirty="0"/>
              <a:t>三</a:t>
            </a:r>
            <a:r>
              <a:rPr lang="en-US" altLang="zh-TW" sz="2400" b="1" dirty="0"/>
              <a:t>)</a:t>
            </a:r>
            <a:r>
              <a:rPr lang="zh-TW" altLang="en-US" sz="2400" b="1" dirty="0"/>
              <a:t>與</a:t>
            </a:r>
            <a:r>
              <a:rPr lang="en-US" altLang="zh-TW" sz="2400" b="1" dirty="0"/>
              <a:t>CEDAW</a:t>
            </a:r>
            <a:r>
              <a:rPr lang="zh-TW" altLang="en-US" sz="2400" b="1" dirty="0"/>
              <a:t>有關條文</a:t>
            </a:r>
            <a:endParaRPr lang="en-US" altLang="zh-TW" sz="2400" dirty="0">
              <a:solidFill>
                <a:schemeClr val="tx2">
                  <a:lumMod val="50000"/>
                  <a:lumOff val="50000"/>
                </a:schemeClr>
              </a:solidFill>
            </a:endParaRPr>
          </a:p>
          <a:p>
            <a:endParaRPr lang="zh-TW" altLang="en-US" dirty="0"/>
          </a:p>
        </p:txBody>
      </p:sp>
      <p:sp>
        <p:nvSpPr>
          <p:cNvPr id="9" name="圓角矩形 8"/>
          <p:cNvSpPr/>
          <p:nvPr/>
        </p:nvSpPr>
        <p:spPr>
          <a:xfrm>
            <a:off x="908495" y="2381337"/>
            <a:ext cx="3091842" cy="3920458"/>
          </a:xfrm>
          <a:prstGeom prst="roundRect">
            <a:avLst/>
          </a:prstGeom>
          <a:solidFill>
            <a:schemeClr val="accent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ln w="0"/>
                <a:solidFill>
                  <a:srgbClr val="FF0000"/>
                </a:solidFill>
                <a:effectLst>
                  <a:outerShdw blurRad="38100" dist="19050" dir="2700000" algn="tl" rotWithShape="0">
                    <a:schemeClr val="dk1">
                      <a:alpha val="40000"/>
                    </a:schemeClr>
                  </a:outerShdw>
                </a:effectLst>
              </a:rPr>
              <a:t>第</a:t>
            </a:r>
            <a:r>
              <a:rPr lang="en-US" altLang="zh-TW" dirty="0">
                <a:ln w="0"/>
                <a:solidFill>
                  <a:srgbClr val="FF0000"/>
                </a:solidFill>
                <a:effectLst>
                  <a:outerShdw blurRad="38100" dist="19050" dir="2700000" algn="tl" rotWithShape="0">
                    <a:schemeClr val="dk1">
                      <a:alpha val="40000"/>
                    </a:schemeClr>
                  </a:outerShdw>
                </a:effectLst>
              </a:rPr>
              <a:t>4</a:t>
            </a:r>
            <a:r>
              <a:rPr lang="zh-TW" altLang="en-US" dirty="0">
                <a:ln w="0"/>
                <a:solidFill>
                  <a:srgbClr val="FF0000"/>
                </a:solidFill>
                <a:effectLst>
                  <a:outerShdw blurRad="38100" dist="19050" dir="2700000" algn="tl" rotWithShape="0">
                    <a:schemeClr val="dk1">
                      <a:alpha val="40000"/>
                    </a:schemeClr>
                  </a:outerShdw>
                </a:effectLst>
              </a:rPr>
              <a:t>條</a:t>
            </a:r>
            <a:r>
              <a:rPr lang="zh-TW" altLang="en-US" dirty="0">
                <a:ln w="0"/>
                <a:solidFill>
                  <a:schemeClr val="tx1"/>
                </a:solidFill>
                <a:effectLst>
                  <a:outerShdw blurRad="38100" dist="19050" dir="2700000" algn="tl" rotWithShape="0">
                    <a:schemeClr val="dk1">
                      <a:alpha val="40000"/>
                    </a:schemeClr>
                  </a:outerShdw>
                </a:effectLst>
              </a:rPr>
              <a:t>：</a:t>
            </a:r>
            <a:endParaRPr lang="en-US" altLang="zh-TW" dirty="0">
              <a:ln w="0"/>
              <a:solidFill>
                <a:schemeClr val="tx1"/>
              </a:solidFill>
              <a:effectLst>
                <a:outerShdw blurRad="38100" dist="19050" dir="2700000" algn="tl" rotWithShape="0">
                  <a:schemeClr val="dk1">
                    <a:alpha val="40000"/>
                  </a:schemeClr>
                </a:outerShdw>
              </a:effectLst>
            </a:endParaRPr>
          </a:p>
          <a:p>
            <a:r>
              <a:rPr lang="en-US" altLang="zh-TW" dirty="0">
                <a:ln w="0"/>
                <a:solidFill>
                  <a:schemeClr val="tx1"/>
                </a:solidFill>
              </a:rPr>
              <a:t>1.</a:t>
            </a:r>
            <a:r>
              <a:rPr lang="zh-TW" altLang="en-US" dirty="0">
                <a:ln w="0"/>
                <a:solidFill>
                  <a:schemeClr val="tx1"/>
                </a:solidFill>
              </a:rPr>
              <a:t>締約各國為加速實現男女事實上的平等而採取的暫行特別措施，不得視為本公約所指的歧視，亦不得因此導致維持不平等的標準或另立標準；這些措施應 在男女機會和待遇平等的目的達到之後，停止採用。</a:t>
            </a:r>
          </a:p>
          <a:p>
            <a:endParaRPr lang="zh-TW" altLang="zh-TW" dirty="0">
              <a:solidFill>
                <a:schemeClr val="tx1"/>
              </a:solidFill>
            </a:endParaRPr>
          </a:p>
        </p:txBody>
      </p:sp>
      <p:sp>
        <p:nvSpPr>
          <p:cNvPr id="8" name="圓角矩形 7"/>
          <p:cNvSpPr/>
          <p:nvPr/>
        </p:nvSpPr>
        <p:spPr>
          <a:xfrm>
            <a:off x="7712799" y="2355227"/>
            <a:ext cx="3074120" cy="3920459"/>
          </a:xfrm>
          <a:prstGeom prst="roundRect">
            <a:avLst/>
          </a:prstGeom>
          <a:solidFill>
            <a:schemeClr val="accent3">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solidFill>
                  <a:schemeClr val="accent6"/>
                </a:solidFill>
              </a:rPr>
              <a:t>第</a:t>
            </a:r>
            <a:r>
              <a:rPr lang="en-US" altLang="zh-TW" b="1" dirty="0">
                <a:solidFill>
                  <a:schemeClr val="accent6"/>
                </a:solidFill>
              </a:rPr>
              <a:t>11</a:t>
            </a:r>
            <a:r>
              <a:rPr lang="zh-TW" altLang="zh-TW" b="1" dirty="0">
                <a:solidFill>
                  <a:schemeClr val="accent6"/>
                </a:solidFill>
              </a:rPr>
              <a:t>條</a:t>
            </a:r>
            <a:r>
              <a:rPr lang="zh-TW" altLang="zh-TW" b="1" dirty="0">
                <a:solidFill>
                  <a:schemeClr val="tx1"/>
                </a:solidFill>
              </a:rPr>
              <a:t>：</a:t>
            </a:r>
            <a:endParaRPr lang="en-US" altLang="zh-TW" b="1" dirty="0">
              <a:solidFill>
                <a:schemeClr val="tx1"/>
              </a:solidFill>
            </a:endParaRPr>
          </a:p>
          <a:p>
            <a:r>
              <a:rPr lang="en-US" altLang="zh-TW" dirty="0">
                <a:solidFill>
                  <a:schemeClr val="tx1"/>
                </a:solidFill>
              </a:rPr>
              <a:t>1.</a:t>
            </a:r>
            <a:r>
              <a:rPr lang="zh-TW" altLang="en-US" dirty="0">
                <a:solidFill>
                  <a:schemeClr val="tx1"/>
                </a:solidFill>
              </a:rPr>
              <a:t>締約各國應採取一切適當措施，消除在就業方面對婦女的歧視，以保證她們在男女平等的基礎上享有相同權利，特別是：</a:t>
            </a:r>
            <a:endParaRPr lang="en-US" altLang="zh-TW" dirty="0">
              <a:solidFill>
                <a:schemeClr val="tx1"/>
              </a:solidFill>
            </a:endParaRPr>
          </a:p>
          <a:p>
            <a:r>
              <a:rPr lang="zh-TW" altLang="en-US" dirty="0">
                <a:solidFill>
                  <a:schemeClr val="tx1"/>
                </a:solidFill>
              </a:rPr>
              <a:t>（</a:t>
            </a:r>
            <a:r>
              <a:rPr lang="en-US" altLang="zh-TW" dirty="0">
                <a:solidFill>
                  <a:schemeClr val="tx1"/>
                </a:solidFill>
              </a:rPr>
              <a:t>d</a:t>
            </a:r>
            <a:r>
              <a:rPr lang="zh-TW" altLang="en-US" dirty="0">
                <a:solidFill>
                  <a:schemeClr val="tx1"/>
                </a:solidFill>
              </a:rPr>
              <a:t>）同等價值的工作享有同等報酬包括福利和享有平等待遇的權利，</a:t>
            </a:r>
            <a:r>
              <a:rPr lang="zh-TW" altLang="en-US" b="1" dirty="0">
                <a:solidFill>
                  <a:schemeClr val="tx1"/>
                </a:solidFill>
              </a:rPr>
              <a:t>在</a:t>
            </a:r>
          </a:p>
          <a:p>
            <a:r>
              <a:rPr lang="zh-TW" altLang="en-US" b="1" dirty="0">
                <a:solidFill>
                  <a:schemeClr val="tx1"/>
                </a:solidFill>
              </a:rPr>
              <a:t>評定工作的表現方面，也享有平等待遇的權利。</a:t>
            </a:r>
            <a:endParaRPr lang="en-US" altLang="zh-TW" b="1" dirty="0">
              <a:solidFill>
                <a:schemeClr val="tx1"/>
              </a:solidFill>
            </a:endParaRPr>
          </a:p>
          <a:p>
            <a:endParaRPr lang="zh-TW" altLang="zh-TW" dirty="0">
              <a:solidFill>
                <a:schemeClr val="tx1"/>
              </a:solidFill>
            </a:endParaRPr>
          </a:p>
        </p:txBody>
      </p:sp>
      <p:sp>
        <p:nvSpPr>
          <p:cNvPr id="10" name="圓角矩形 9"/>
          <p:cNvSpPr/>
          <p:nvPr/>
        </p:nvSpPr>
        <p:spPr>
          <a:xfrm>
            <a:off x="4302082" y="2381337"/>
            <a:ext cx="3114046" cy="3920458"/>
          </a:xfrm>
          <a:prstGeom prst="roundRect">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solidFill>
                  <a:schemeClr val="accent6"/>
                </a:solidFill>
              </a:rPr>
              <a:t>第</a:t>
            </a:r>
            <a:r>
              <a:rPr lang="en-US" altLang="zh-TW" b="1" dirty="0">
                <a:solidFill>
                  <a:schemeClr val="accent6"/>
                </a:solidFill>
              </a:rPr>
              <a:t>7</a:t>
            </a:r>
            <a:r>
              <a:rPr lang="zh-TW" altLang="zh-TW" b="1" dirty="0">
                <a:solidFill>
                  <a:schemeClr val="accent6"/>
                </a:solidFill>
              </a:rPr>
              <a:t>條</a:t>
            </a:r>
            <a:r>
              <a:rPr lang="zh-TW" altLang="zh-TW" dirty="0">
                <a:solidFill>
                  <a:schemeClr val="tx1"/>
                </a:solidFill>
              </a:rPr>
              <a:t>：</a:t>
            </a:r>
            <a:endParaRPr lang="en-US" altLang="zh-TW" dirty="0">
              <a:solidFill>
                <a:schemeClr val="tx1"/>
              </a:solidFill>
            </a:endParaRPr>
          </a:p>
          <a:p>
            <a:r>
              <a:rPr lang="zh-TW" altLang="en-US" dirty="0">
                <a:solidFill>
                  <a:schemeClr val="tx1"/>
                </a:solidFill>
              </a:rPr>
              <a:t>締約各國應採取一切適當措施，消除在本國政治和公共生活中對婦女的歧視，特別應保證婦女在與男子平等的條件下：</a:t>
            </a:r>
            <a:r>
              <a:rPr lang="en-US" altLang="zh-TW" b="1" dirty="0">
                <a:solidFill>
                  <a:schemeClr val="tx1"/>
                </a:solidFill>
              </a:rPr>
              <a:t>(b)</a:t>
            </a:r>
            <a:r>
              <a:rPr lang="zh-TW" altLang="en-US" b="1" dirty="0">
                <a:solidFill>
                  <a:schemeClr val="tx1"/>
                </a:solidFill>
              </a:rPr>
              <a:t>參加政府政策的制定及其執行，並擔任各級政府公職，執行一切公務。</a:t>
            </a:r>
          </a:p>
          <a:p>
            <a:endParaRPr lang="en-US" altLang="zh-TW" b="1" dirty="0">
              <a:solidFill>
                <a:schemeClr val="tx1"/>
              </a:solidFill>
            </a:endParaRPr>
          </a:p>
          <a:p>
            <a:endParaRPr lang="zh-TW" altLang="zh-TW" b="1" dirty="0">
              <a:solidFill>
                <a:schemeClr val="tx1"/>
              </a:solidFill>
            </a:endParaRPr>
          </a:p>
        </p:txBody>
      </p:sp>
    </p:spTree>
    <p:extLst>
      <p:ext uri="{BB962C8B-B14F-4D97-AF65-F5344CB8AC3E}">
        <p14:creationId xmlns:p14="http://schemas.microsoft.com/office/powerpoint/2010/main" val="322004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案例分享</a:t>
            </a:r>
            <a:r>
              <a:rPr lang="en-US" altLang="zh-TW" sz="3200" b="1" dirty="0"/>
              <a:t>-</a:t>
            </a:r>
            <a:r>
              <a:rPr lang="zh-TW" altLang="en-US" sz="3200" b="1" dirty="0"/>
              <a:t/>
            </a:r>
            <a:br>
              <a:rPr lang="zh-TW" altLang="en-US" sz="3200" b="1" dirty="0"/>
            </a:br>
            <a:r>
              <a:rPr lang="zh-TW" altLang="en-US" sz="3200" b="1" dirty="0"/>
              <a:t>            </a:t>
            </a: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13</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883149" y="1630461"/>
            <a:ext cx="10364692" cy="738664"/>
          </a:xfrm>
          <a:prstGeom prst="rect">
            <a:avLst/>
          </a:prstGeom>
          <a:noFill/>
        </p:spPr>
        <p:txBody>
          <a:bodyPr wrap="square" rtlCol="0">
            <a:spAutoFit/>
          </a:bodyPr>
          <a:lstStyle/>
          <a:p>
            <a:endParaRPr lang="en-US" altLang="zh-TW" dirty="0"/>
          </a:p>
          <a:p>
            <a:r>
              <a:rPr lang="en-US" altLang="zh-TW" sz="2400" b="1" dirty="0"/>
              <a:t>(</a:t>
            </a:r>
            <a:r>
              <a:rPr lang="zh-TW" altLang="en-US" sz="2400" b="1" dirty="0"/>
              <a:t>四</a:t>
            </a:r>
            <a:r>
              <a:rPr lang="en-US" altLang="zh-TW" sz="2400" b="1" dirty="0"/>
              <a:t>)</a:t>
            </a:r>
            <a:r>
              <a:rPr lang="zh-TW" altLang="en-US" sz="2400" b="1" dirty="0"/>
              <a:t>與</a:t>
            </a:r>
            <a:r>
              <a:rPr lang="en-US" altLang="zh-TW" sz="2400" b="1" dirty="0"/>
              <a:t>CEDAW</a:t>
            </a:r>
            <a:r>
              <a:rPr lang="zh-TW" altLang="en-US" sz="2400" b="1" dirty="0"/>
              <a:t>有關一般性建議</a:t>
            </a:r>
            <a:endParaRPr lang="en-US" altLang="zh-TW" sz="2400" dirty="0">
              <a:solidFill>
                <a:schemeClr val="tx2">
                  <a:lumMod val="50000"/>
                  <a:lumOff val="50000"/>
                </a:schemeClr>
              </a:solidFill>
            </a:endParaRPr>
          </a:p>
        </p:txBody>
      </p:sp>
      <p:sp>
        <p:nvSpPr>
          <p:cNvPr id="9" name="橢圓 8"/>
          <p:cNvSpPr/>
          <p:nvPr/>
        </p:nvSpPr>
        <p:spPr>
          <a:xfrm>
            <a:off x="1287595" y="2532185"/>
            <a:ext cx="3750397" cy="3279530"/>
          </a:xfrm>
          <a:prstGeom prst="ellipse">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solidFill>
                  <a:schemeClr val="accent6"/>
                </a:solidFill>
              </a:rPr>
              <a:t>第</a:t>
            </a:r>
            <a:r>
              <a:rPr lang="en-US" altLang="zh-TW" b="1" dirty="0">
                <a:solidFill>
                  <a:schemeClr val="accent6"/>
                </a:solidFill>
              </a:rPr>
              <a:t>5</a:t>
            </a:r>
            <a:r>
              <a:rPr lang="zh-TW" altLang="zh-TW" b="1" dirty="0">
                <a:solidFill>
                  <a:schemeClr val="accent6"/>
                </a:solidFill>
              </a:rPr>
              <a:t>號一般性建議：</a:t>
            </a:r>
            <a:r>
              <a:rPr lang="zh-TW" altLang="en-US" b="1" dirty="0">
                <a:solidFill>
                  <a:schemeClr val="accent6"/>
                </a:solidFill>
              </a:rPr>
              <a:t>暫行特別措施</a:t>
            </a:r>
            <a:r>
              <a:rPr lang="zh-TW" altLang="en-US" dirty="0">
                <a:ln w="0"/>
                <a:solidFill>
                  <a:schemeClr val="tx1"/>
                </a:solidFill>
                <a:effectLst>
                  <a:outerShdw blurRad="38100" dist="19050" dir="2700000" algn="tl" rotWithShape="0">
                    <a:schemeClr val="dk1">
                      <a:alpha val="40000"/>
                    </a:schemeClr>
                  </a:outerShdw>
                </a:effectLst>
              </a:rPr>
              <a:t>：</a:t>
            </a:r>
            <a:endParaRPr lang="en-US" altLang="zh-TW" dirty="0">
              <a:ln w="0"/>
              <a:solidFill>
                <a:schemeClr val="tx1"/>
              </a:solidFill>
              <a:effectLst>
                <a:outerShdw blurRad="38100" dist="19050" dir="2700000" algn="tl" rotWithShape="0">
                  <a:schemeClr val="dk1">
                    <a:alpha val="40000"/>
                  </a:schemeClr>
                </a:outerShdw>
              </a:effectLst>
            </a:endParaRPr>
          </a:p>
          <a:p>
            <a:r>
              <a:rPr lang="zh-TW" altLang="en-US" dirty="0">
                <a:solidFill>
                  <a:schemeClr val="tx2"/>
                </a:solidFill>
              </a:rPr>
              <a:t>注意到締約國的報告、導論和回覆均顯示，雖然在廢除或修正歧視的法律方面，已取得 顯著進步，但仍有必要採取行動促進男女的實質平等，以徹底履行公約。</a:t>
            </a:r>
            <a:endParaRPr lang="zh-TW" altLang="zh-TW" dirty="0">
              <a:solidFill>
                <a:schemeClr val="tx1"/>
              </a:solidFill>
            </a:endParaRPr>
          </a:p>
        </p:txBody>
      </p:sp>
      <p:sp>
        <p:nvSpPr>
          <p:cNvPr id="10" name="橢圓 9"/>
          <p:cNvSpPr/>
          <p:nvPr/>
        </p:nvSpPr>
        <p:spPr>
          <a:xfrm>
            <a:off x="5899115" y="2532185"/>
            <a:ext cx="3985031" cy="3279530"/>
          </a:xfrm>
          <a:prstGeom prst="ellipse">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solidFill>
                  <a:schemeClr val="accent6"/>
                </a:solidFill>
              </a:rPr>
              <a:t>第</a:t>
            </a:r>
            <a:r>
              <a:rPr lang="en-US" altLang="zh-TW" b="1" dirty="0">
                <a:solidFill>
                  <a:schemeClr val="accent6"/>
                </a:solidFill>
              </a:rPr>
              <a:t>23</a:t>
            </a:r>
            <a:r>
              <a:rPr lang="zh-TW" altLang="zh-TW" b="1" dirty="0">
                <a:solidFill>
                  <a:schemeClr val="accent6"/>
                </a:solidFill>
              </a:rPr>
              <a:t>號一般性建議：</a:t>
            </a:r>
            <a:r>
              <a:rPr lang="zh-TW" altLang="en-US" b="1" dirty="0">
                <a:solidFill>
                  <a:schemeClr val="accent6"/>
                </a:solidFill>
              </a:rPr>
              <a:t>政治和公共生活</a:t>
            </a:r>
            <a:r>
              <a:rPr lang="zh-TW" altLang="zh-TW" dirty="0">
                <a:solidFill>
                  <a:schemeClr val="tx1"/>
                </a:solidFill>
              </a:rPr>
              <a:t>：</a:t>
            </a:r>
            <a:endParaRPr lang="en-US" altLang="zh-TW" dirty="0">
              <a:solidFill>
                <a:schemeClr val="tx1"/>
              </a:solidFill>
            </a:endParaRPr>
          </a:p>
          <a:p>
            <a:r>
              <a:rPr lang="zh-TW" altLang="en-US" dirty="0">
                <a:solidFill>
                  <a:schemeClr val="tx2"/>
                </a:solidFill>
              </a:rPr>
              <a:t>締約國應採取一切適當措施，消除在本國政治和公眾事務中對婦女的歧視，特別應保證婦女在與男性立於平等條件下。</a:t>
            </a:r>
            <a:endParaRPr lang="en-US" altLang="zh-TW" dirty="0">
              <a:solidFill>
                <a:schemeClr val="tx2"/>
              </a:solidFill>
            </a:endParaRPr>
          </a:p>
          <a:p>
            <a:endParaRPr lang="en-US" altLang="zh-TW" b="1" dirty="0">
              <a:solidFill>
                <a:schemeClr val="tx1"/>
              </a:solidFill>
            </a:endParaRPr>
          </a:p>
          <a:p>
            <a:endParaRPr lang="zh-TW" altLang="zh-TW" b="1" dirty="0">
              <a:solidFill>
                <a:schemeClr val="tx1"/>
              </a:solidFill>
            </a:endParaRPr>
          </a:p>
        </p:txBody>
      </p:sp>
    </p:spTree>
    <p:extLst>
      <p:ext uri="{BB962C8B-B14F-4D97-AF65-F5344CB8AC3E}">
        <p14:creationId xmlns:p14="http://schemas.microsoft.com/office/powerpoint/2010/main" val="410020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案例分享</a:t>
            </a:r>
            <a:r>
              <a:rPr lang="en-US" altLang="zh-TW" sz="3200" b="1" dirty="0"/>
              <a:t>-</a:t>
            </a:r>
            <a:r>
              <a:rPr lang="zh-TW" altLang="en-US" sz="3200" b="1" dirty="0"/>
              <a:t/>
            </a:r>
            <a:br>
              <a:rPr lang="zh-TW" altLang="en-US" sz="3200" b="1" dirty="0"/>
            </a:br>
            <a:r>
              <a:rPr lang="zh-TW" altLang="en-US" sz="3200" b="1" dirty="0"/>
              <a:t>            </a:t>
            </a: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14</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784979" y="1556530"/>
            <a:ext cx="10364692" cy="1292662"/>
          </a:xfrm>
          <a:prstGeom prst="rect">
            <a:avLst/>
          </a:prstGeom>
          <a:noFill/>
        </p:spPr>
        <p:txBody>
          <a:bodyPr wrap="square" rtlCol="0">
            <a:spAutoFit/>
          </a:bodyPr>
          <a:lstStyle/>
          <a:p>
            <a:endParaRPr lang="en-US" altLang="zh-TW" dirty="0"/>
          </a:p>
          <a:p>
            <a:r>
              <a:rPr lang="en-US" altLang="zh-TW" sz="2400" b="1" dirty="0"/>
              <a:t>(</a:t>
            </a:r>
            <a:r>
              <a:rPr lang="zh-TW" altLang="en-US" sz="2400" b="1" dirty="0"/>
              <a:t>四</a:t>
            </a:r>
            <a:r>
              <a:rPr lang="en-US" altLang="zh-TW" sz="2400" b="1" dirty="0"/>
              <a:t>)</a:t>
            </a:r>
            <a:r>
              <a:rPr lang="zh-TW" altLang="en-US" sz="2400" b="1" dirty="0"/>
              <a:t>與</a:t>
            </a:r>
            <a:r>
              <a:rPr lang="en-US" altLang="zh-TW" sz="2400" b="1" dirty="0"/>
              <a:t>CEDAW</a:t>
            </a:r>
            <a:r>
              <a:rPr lang="zh-TW" altLang="en-US" sz="2400" b="1" dirty="0"/>
              <a:t>有關一般性建議</a:t>
            </a:r>
            <a:endParaRPr lang="en-US" altLang="zh-TW" sz="2400" dirty="0">
              <a:solidFill>
                <a:schemeClr val="tx2">
                  <a:lumMod val="50000"/>
                  <a:lumOff val="50000"/>
                </a:schemeClr>
              </a:solidFill>
            </a:endParaRPr>
          </a:p>
          <a:p>
            <a:r>
              <a:rPr lang="zh-TW" altLang="zh-TW" b="1" dirty="0">
                <a:solidFill>
                  <a:schemeClr val="accent6"/>
                </a:solidFill>
              </a:rPr>
              <a:t>第</a:t>
            </a:r>
            <a:r>
              <a:rPr lang="en-US" altLang="zh-TW" b="1" dirty="0">
                <a:solidFill>
                  <a:schemeClr val="accent6"/>
                </a:solidFill>
              </a:rPr>
              <a:t>25</a:t>
            </a:r>
            <a:r>
              <a:rPr lang="zh-TW" altLang="zh-TW" b="1" dirty="0">
                <a:solidFill>
                  <a:schemeClr val="accent6"/>
                </a:solidFill>
              </a:rPr>
              <a:t>號一般性建議：</a:t>
            </a:r>
            <a:r>
              <a:rPr lang="en-US" altLang="zh-TW" b="1" dirty="0">
                <a:solidFill>
                  <a:schemeClr val="accent6"/>
                </a:solidFill>
              </a:rPr>
              <a:t>《</a:t>
            </a:r>
            <a:r>
              <a:rPr lang="zh-TW" altLang="en-US" b="1" dirty="0">
                <a:solidFill>
                  <a:schemeClr val="accent6"/>
                </a:solidFill>
              </a:rPr>
              <a:t>公約</a:t>
            </a:r>
            <a:r>
              <a:rPr lang="en-US" altLang="zh-TW" b="1" dirty="0">
                <a:solidFill>
                  <a:schemeClr val="accent6"/>
                </a:solidFill>
              </a:rPr>
              <a:t>》</a:t>
            </a:r>
            <a:r>
              <a:rPr lang="zh-TW" altLang="en-US" b="1" dirty="0">
                <a:solidFill>
                  <a:schemeClr val="accent6"/>
                </a:solidFill>
              </a:rPr>
              <a:t>第</a:t>
            </a:r>
            <a:r>
              <a:rPr lang="en-US" altLang="zh-TW" b="1" dirty="0">
                <a:solidFill>
                  <a:schemeClr val="accent6"/>
                </a:solidFill>
              </a:rPr>
              <a:t>4</a:t>
            </a:r>
            <a:r>
              <a:rPr lang="zh-TW" altLang="en-US" b="1" dirty="0">
                <a:solidFill>
                  <a:schemeClr val="accent6"/>
                </a:solidFill>
              </a:rPr>
              <a:t>條第</a:t>
            </a:r>
            <a:r>
              <a:rPr lang="en-US" altLang="zh-TW" b="1" dirty="0">
                <a:solidFill>
                  <a:schemeClr val="accent6"/>
                </a:solidFill>
              </a:rPr>
              <a:t>1</a:t>
            </a:r>
            <a:r>
              <a:rPr lang="zh-TW" altLang="en-US" b="1" dirty="0">
                <a:solidFill>
                  <a:schemeClr val="accent6"/>
                </a:solidFill>
              </a:rPr>
              <a:t>項（暫行特別措施）</a:t>
            </a:r>
            <a:endParaRPr lang="en-US" altLang="zh-TW" b="1" dirty="0">
              <a:solidFill>
                <a:schemeClr val="accent6"/>
              </a:solidFill>
            </a:endParaRPr>
          </a:p>
          <a:p>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4018258778"/>
              </p:ext>
            </p:extLst>
          </p:nvPr>
        </p:nvGraphicFramePr>
        <p:xfrm>
          <a:off x="517601" y="2710404"/>
          <a:ext cx="10763028" cy="3627840"/>
        </p:xfrm>
        <a:graphic>
          <a:graphicData uri="http://schemas.openxmlformats.org/drawingml/2006/table">
            <a:tbl>
              <a:tblPr firstRow="1" bandRow="1">
                <a:tableStyleId>{5C22544A-7EE6-4342-B048-85BDC9FD1C3A}</a:tableStyleId>
              </a:tblPr>
              <a:tblGrid>
                <a:gridCol w="2014584">
                  <a:extLst>
                    <a:ext uri="{9D8B030D-6E8A-4147-A177-3AD203B41FA5}">
                      <a16:colId xmlns:a16="http://schemas.microsoft.com/office/drawing/2014/main" xmlns="" val="1738651992"/>
                    </a:ext>
                  </a:extLst>
                </a:gridCol>
                <a:gridCol w="3411415">
                  <a:extLst>
                    <a:ext uri="{9D8B030D-6E8A-4147-A177-3AD203B41FA5}">
                      <a16:colId xmlns:a16="http://schemas.microsoft.com/office/drawing/2014/main" xmlns="" val="3348131230"/>
                    </a:ext>
                  </a:extLst>
                </a:gridCol>
                <a:gridCol w="2690446">
                  <a:extLst>
                    <a:ext uri="{9D8B030D-6E8A-4147-A177-3AD203B41FA5}">
                      <a16:colId xmlns:a16="http://schemas.microsoft.com/office/drawing/2014/main" xmlns="" val="20002"/>
                    </a:ext>
                  </a:extLst>
                </a:gridCol>
                <a:gridCol w="2646583">
                  <a:extLst>
                    <a:ext uri="{9D8B030D-6E8A-4147-A177-3AD203B41FA5}">
                      <a16:colId xmlns:a16="http://schemas.microsoft.com/office/drawing/2014/main" xmlns="" val="20003"/>
                    </a:ext>
                  </a:extLst>
                </a:gridCol>
              </a:tblGrid>
              <a:tr h="3627840">
                <a:tc>
                  <a:txBody>
                    <a:bodyPr/>
                    <a:lstStyle/>
                    <a:p>
                      <a:r>
                        <a:rPr lang="en-US" altLang="zh-TW" sz="1600" dirty="0">
                          <a:ln w="0"/>
                          <a:solidFill>
                            <a:schemeClr val="tx2"/>
                          </a:solidFill>
                          <a:effectLst/>
                        </a:rPr>
                        <a:t>9. </a:t>
                      </a:r>
                      <a:r>
                        <a:rPr lang="zh-TW" altLang="en-US" sz="1600" dirty="0">
                          <a:ln w="0"/>
                          <a:solidFill>
                            <a:schemeClr val="tx2"/>
                          </a:solidFill>
                          <a:effectLst/>
                        </a:rPr>
                        <a:t>「結果平等是邏輯推論平等或實質平等的必然結果。這些結果可能是反映數量和</a:t>
                      </a:r>
                      <a:r>
                        <a:rPr lang="en-US" altLang="zh-TW" sz="1600" dirty="0">
                          <a:ln w="0"/>
                          <a:solidFill>
                            <a:schemeClr val="tx2"/>
                          </a:solidFill>
                          <a:effectLst/>
                        </a:rPr>
                        <a:t>(</a:t>
                      </a:r>
                      <a:r>
                        <a:rPr lang="zh-TW" altLang="en-US" sz="1600" dirty="0">
                          <a:ln w="0"/>
                          <a:solidFill>
                            <a:schemeClr val="tx2"/>
                          </a:solidFill>
                          <a:effectLst/>
                        </a:rPr>
                        <a:t>或</a:t>
                      </a:r>
                      <a:r>
                        <a:rPr lang="en-US" altLang="zh-TW" sz="1600" dirty="0">
                          <a:ln w="0"/>
                          <a:solidFill>
                            <a:schemeClr val="tx2"/>
                          </a:solidFill>
                          <a:effectLst/>
                        </a:rPr>
                        <a:t>)</a:t>
                      </a:r>
                      <a:r>
                        <a:rPr lang="zh-TW" altLang="en-US" sz="1600" dirty="0">
                          <a:ln w="0"/>
                          <a:solidFill>
                            <a:schemeClr val="tx2"/>
                          </a:solidFill>
                          <a:effectLst/>
                        </a:rPr>
                        <a:t>品質，婦女與男性各在其領域中享有相關權利的人數幾乎相等，享有同等的收入、以及同等的決策權和政治影響力，且使婦女免於遭受暴力。」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en-US" altLang="zh-TW" sz="1600" dirty="0">
                          <a:solidFill>
                            <a:schemeClr val="tx2"/>
                          </a:solidFill>
                          <a:effectLst/>
                        </a:rPr>
                        <a:t>18. </a:t>
                      </a:r>
                      <a:r>
                        <a:rPr lang="zh-TW" altLang="en-US" sz="1600" dirty="0">
                          <a:solidFill>
                            <a:schemeClr val="tx2"/>
                          </a:solidFill>
                          <a:effectLst/>
                        </a:rPr>
                        <a:t>「締約國根據第 </a:t>
                      </a:r>
                      <a:r>
                        <a:rPr lang="en-US" altLang="zh-TW" sz="1600" dirty="0">
                          <a:solidFill>
                            <a:schemeClr val="tx2"/>
                          </a:solidFill>
                          <a:effectLst/>
                        </a:rPr>
                        <a:t>4 </a:t>
                      </a:r>
                      <a:r>
                        <a:rPr lang="zh-TW" altLang="en-US" sz="1600" dirty="0">
                          <a:solidFill>
                            <a:schemeClr val="tx2"/>
                          </a:solidFill>
                          <a:effectLst/>
                        </a:rPr>
                        <a:t>條第 </a:t>
                      </a:r>
                      <a:r>
                        <a:rPr lang="en-US" altLang="zh-TW" sz="1600" dirty="0">
                          <a:solidFill>
                            <a:schemeClr val="tx2"/>
                          </a:solidFill>
                          <a:effectLst/>
                        </a:rPr>
                        <a:t>1 </a:t>
                      </a:r>
                      <a:r>
                        <a:rPr lang="zh-TW" altLang="en-US" sz="1600" dirty="0">
                          <a:solidFill>
                            <a:schemeClr val="tx2"/>
                          </a:solidFill>
                          <a:effectLst/>
                        </a:rPr>
                        <a:t>項採取的措施旨應加速婦女 在政治、經濟、社會、文化、民間或其它任何領域的平等參與。</a:t>
                      </a:r>
                      <a:r>
                        <a:rPr lang="zh-TW" altLang="en-US" sz="1600" u="none" dirty="0">
                          <a:solidFill>
                            <a:schemeClr val="tx2"/>
                          </a:solidFill>
                          <a:effectLst/>
                        </a:rPr>
                        <a:t>該等措施的應用，</a:t>
                      </a:r>
                      <a:r>
                        <a:rPr lang="zh-TW" altLang="en-US" sz="1600" dirty="0">
                          <a:solidFill>
                            <a:schemeClr val="tx2"/>
                          </a:solidFill>
                          <a:effectLst/>
                        </a:rPr>
                        <a:t>並非不歧視準則的例外，而是強調暫行特別措施是締約國的一項必要策略，其目的是在享有人權和基本自由，以體現事實上或實質的男女平等。締約國應承擔</a:t>
                      </a:r>
                      <a:r>
                        <a:rPr lang="en-US" altLang="zh-TW" sz="1600" dirty="0">
                          <a:solidFill>
                            <a:schemeClr val="tx2"/>
                          </a:solidFill>
                          <a:effectLst/>
                        </a:rPr>
                        <a:t>《</a:t>
                      </a:r>
                      <a:r>
                        <a:rPr lang="zh-TW" altLang="en-US" sz="1600" dirty="0">
                          <a:solidFill>
                            <a:schemeClr val="tx2"/>
                          </a:solidFill>
                          <a:effectLst/>
                        </a:rPr>
                        <a:t>公約</a:t>
                      </a:r>
                      <a:r>
                        <a:rPr lang="en-US" altLang="zh-TW" sz="1600" dirty="0">
                          <a:solidFill>
                            <a:schemeClr val="tx2"/>
                          </a:solidFill>
                          <a:effectLst/>
                        </a:rPr>
                        <a:t>》</a:t>
                      </a:r>
                      <a:r>
                        <a:rPr lang="zh-TW" altLang="en-US" sz="1600" dirty="0">
                          <a:solidFill>
                            <a:schemeClr val="tx2"/>
                          </a:solidFill>
                          <a:effectLst/>
                        </a:rPr>
                        <a:t>規定的義務，改進婦女狀況以實現事實上或實質的男女平等。委員會認為，締約國根據</a:t>
                      </a:r>
                      <a:r>
                        <a:rPr lang="en-US" altLang="zh-TW" sz="1600" dirty="0">
                          <a:solidFill>
                            <a:schemeClr val="tx2"/>
                          </a:solidFill>
                          <a:effectLst/>
                        </a:rPr>
                        <a:t>《</a:t>
                      </a:r>
                      <a:r>
                        <a:rPr lang="zh-TW" altLang="en-US" sz="1600" dirty="0">
                          <a:solidFill>
                            <a:schemeClr val="tx2"/>
                          </a:solidFill>
                          <a:effectLst/>
                        </a:rPr>
                        <a:t>公約</a:t>
                      </a:r>
                      <a:r>
                        <a:rPr lang="en-US" altLang="zh-TW" sz="1600" dirty="0">
                          <a:solidFill>
                            <a:schemeClr val="tx2"/>
                          </a:solidFill>
                          <a:effectLst/>
                        </a:rPr>
                        <a:t>》</a:t>
                      </a:r>
                      <a:r>
                        <a:rPr lang="zh-TW" altLang="en-US" sz="1600" dirty="0">
                          <a:solidFill>
                            <a:schemeClr val="tx2"/>
                          </a:solidFill>
                          <a:effectLst/>
                        </a:rPr>
                        <a:t>採取並執行此類措施並未歧視男性。」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en-US" altLang="zh-TW" sz="1600" dirty="0">
                          <a:solidFill>
                            <a:schemeClr val="tx2"/>
                          </a:solidFill>
                          <a:effectLst/>
                        </a:rPr>
                        <a:t>31. </a:t>
                      </a:r>
                      <a:r>
                        <a:rPr lang="zh-TW" altLang="en-US" sz="1600" dirty="0">
                          <a:solidFill>
                            <a:schemeClr val="tx2"/>
                          </a:solidFill>
                          <a:effectLst/>
                        </a:rPr>
                        <a:t>「締約國應在其憲法或國家立法中規定，允許採取暫行特別措施。委員會提請締約國注意，全面反歧視法、機會平等法，或關於男女平等的行政命令等，得以指導應採取何項暫行特別措施，以實現特定領域的單一或數個特定目標。該等指導亦得包含就業或教育的特別立法中。關於不歧視和暫行特別措施的相關立法，應涵蓋政府官員及私人組織或企業。」</a:t>
                      </a:r>
                    </a:p>
                    <a:p>
                      <a:pPr fontAlgn="t"/>
                      <a:endParaRPr lang="zh-TW" altLang="en-US" sz="1600" dirty="0">
                        <a:solidFill>
                          <a:schemeClr val="tx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en-US" altLang="zh-TW" sz="1600" dirty="0">
                          <a:solidFill>
                            <a:schemeClr val="tx2"/>
                          </a:solidFill>
                          <a:effectLst/>
                        </a:rPr>
                        <a:t>33. </a:t>
                      </a:r>
                      <a:r>
                        <a:rPr lang="zh-TW" altLang="en-US" sz="1600" dirty="0">
                          <a:solidFill>
                            <a:schemeClr val="tx2"/>
                          </a:solidFill>
                          <a:effectLst/>
                        </a:rPr>
                        <a:t>「應依照具體國情和預計克服問題的性質，擬訂、實施和評價暫行特別措施行動計畫。委員會建議，締約國在報告中詳細說明旨在實現下列目標的行動計畫：為婦女創造機會，克服其在某些領域任職人數不足的問題；在某些領域重新分配資源和權力；和</a:t>
                      </a:r>
                      <a:r>
                        <a:rPr lang="en-US" altLang="zh-TW" sz="1600" dirty="0">
                          <a:solidFill>
                            <a:schemeClr val="tx2"/>
                          </a:solidFill>
                          <a:effectLst/>
                        </a:rPr>
                        <a:t>(</a:t>
                      </a:r>
                      <a:r>
                        <a:rPr lang="zh-TW" altLang="en-US" sz="1600" dirty="0">
                          <a:solidFill>
                            <a:schemeClr val="tx2"/>
                          </a:solidFill>
                          <a:effectLst/>
                        </a:rPr>
                        <a:t>或</a:t>
                      </a:r>
                      <a:r>
                        <a:rPr lang="en-US" altLang="zh-TW" sz="1600" dirty="0">
                          <a:solidFill>
                            <a:schemeClr val="tx2"/>
                          </a:solidFill>
                          <a:effectLst/>
                        </a:rPr>
                        <a:t>)</a:t>
                      </a:r>
                      <a:r>
                        <a:rPr lang="zh-TW" altLang="en-US" sz="1600" dirty="0">
                          <a:solidFill>
                            <a:schemeClr val="tx2"/>
                          </a:solidFill>
                          <a:effectLst/>
                        </a:rPr>
                        <a:t>開始進行體制改革，消除過去或現在的歧視現象，加速實現事實上的平等。」</a:t>
                      </a:r>
                    </a:p>
                    <a:p>
                      <a:pPr fontAlgn="t"/>
                      <a:endParaRPr lang="zh-TW" altLang="en-US" sz="1600" dirty="0">
                        <a:solidFill>
                          <a:schemeClr val="tx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802604622"/>
                  </a:ext>
                </a:extLst>
              </a:tr>
            </a:tbl>
          </a:graphicData>
        </a:graphic>
      </p:graphicFrame>
    </p:spTree>
    <p:extLst>
      <p:ext uri="{BB962C8B-B14F-4D97-AF65-F5344CB8AC3E}">
        <p14:creationId xmlns:p14="http://schemas.microsoft.com/office/powerpoint/2010/main" val="141476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案例分享</a:t>
            </a:r>
            <a:r>
              <a:rPr lang="en-US" altLang="zh-TW" sz="3200" b="1" dirty="0"/>
              <a:t>-</a:t>
            </a:r>
            <a:r>
              <a:rPr lang="zh-TW" altLang="en-US" sz="3200" b="1" dirty="0"/>
              <a:t/>
            </a:r>
            <a:br>
              <a:rPr lang="zh-TW" altLang="en-US" sz="3200" b="1" dirty="0"/>
            </a:br>
            <a:r>
              <a:rPr lang="zh-TW" altLang="en-US" sz="3200" b="1" dirty="0"/>
              <a:t>            </a:t>
            </a: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15</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716769" y="1695029"/>
            <a:ext cx="10364692" cy="1015663"/>
          </a:xfrm>
          <a:prstGeom prst="rect">
            <a:avLst/>
          </a:prstGeom>
          <a:noFill/>
        </p:spPr>
        <p:txBody>
          <a:bodyPr wrap="square" rtlCol="0">
            <a:spAutoFit/>
          </a:bodyPr>
          <a:lstStyle/>
          <a:p>
            <a:endParaRPr lang="en-US" altLang="zh-TW" dirty="0"/>
          </a:p>
          <a:p>
            <a:r>
              <a:rPr lang="en-US" altLang="zh-TW" sz="2400" b="1" dirty="0"/>
              <a:t>(</a:t>
            </a:r>
            <a:r>
              <a:rPr lang="zh-TW" altLang="en-US" sz="2400" b="1" dirty="0"/>
              <a:t>四</a:t>
            </a:r>
            <a:r>
              <a:rPr lang="en-US" altLang="zh-TW" sz="2400" b="1" dirty="0"/>
              <a:t>)</a:t>
            </a:r>
            <a:r>
              <a:rPr lang="zh-TW" altLang="en-US" sz="2400" b="1" dirty="0"/>
              <a:t>與</a:t>
            </a:r>
            <a:r>
              <a:rPr lang="en-US" altLang="zh-TW" sz="2400" b="1" dirty="0"/>
              <a:t>CEDAW</a:t>
            </a:r>
            <a:r>
              <a:rPr lang="zh-TW" altLang="en-US" sz="2400" b="1" dirty="0"/>
              <a:t>有關一般性建議</a:t>
            </a:r>
            <a:endParaRPr lang="en-US" altLang="zh-TW" sz="2400" dirty="0">
              <a:solidFill>
                <a:schemeClr val="tx2">
                  <a:lumMod val="50000"/>
                  <a:lumOff val="50000"/>
                </a:schemeClr>
              </a:solidFill>
            </a:endParaRPr>
          </a:p>
          <a:p>
            <a:r>
              <a:rPr lang="zh-TW" altLang="zh-TW" b="1" dirty="0">
                <a:solidFill>
                  <a:schemeClr val="accent6"/>
                </a:solidFill>
              </a:rPr>
              <a:t>第</a:t>
            </a:r>
            <a:r>
              <a:rPr lang="en-US" altLang="zh-TW" b="1" dirty="0">
                <a:solidFill>
                  <a:schemeClr val="accent6"/>
                </a:solidFill>
              </a:rPr>
              <a:t>40</a:t>
            </a:r>
            <a:r>
              <a:rPr lang="zh-TW" altLang="zh-TW" b="1" dirty="0">
                <a:solidFill>
                  <a:schemeClr val="accent6"/>
                </a:solidFill>
              </a:rPr>
              <a:t>號一般性建議：</a:t>
            </a:r>
            <a:r>
              <a:rPr lang="zh-TW" altLang="en-US" b="1" dirty="0">
                <a:solidFill>
                  <a:schemeClr val="accent6"/>
                </a:solidFill>
              </a:rPr>
              <a:t>關於婦女在決策系統中平等和包容性代表權</a:t>
            </a:r>
            <a:endParaRPr lang="en-US" altLang="zh-TW" b="1" dirty="0">
              <a:solidFill>
                <a:schemeClr val="accent6"/>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1644437410"/>
              </p:ext>
            </p:extLst>
          </p:nvPr>
        </p:nvGraphicFramePr>
        <p:xfrm>
          <a:off x="1680369" y="2710692"/>
          <a:ext cx="7718607" cy="3539628"/>
        </p:xfrm>
        <a:graphic>
          <a:graphicData uri="http://schemas.openxmlformats.org/drawingml/2006/table">
            <a:tbl>
              <a:tblPr firstRow="1" bandRow="1">
                <a:tableStyleId>{5C22544A-7EE6-4342-B048-85BDC9FD1C3A}</a:tableStyleId>
              </a:tblPr>
              <a:tblGrid>
                <a:gridCol w="3691731">
                  <a:extLst>
                    <a:ext uri="{9D8B030D-6E8A-4147-A177-3AD203B41FA5}">
                      <a16:colId xmlns:a16="http://schemas.microsoft.com/office/drawing/2014/main" xmlns="" val="1738651992"/>
                    </a:ext>
                  </a:extLst>
                </a:gridCol>
                <a:gridCol w="4026876">
                  <a:extLst>
                    <a:ext uri="{9D8B030D-6E8A-4147-A177-3AD203B41FA5}">
                      <a16:colId xmlns:a16="http://schemas.microsoft.com/office/drawing/2014/main" xmlns="" val="3348131230"/>
                    </a:ext>
                  </a:extLst>
                </a:gridCol>
              </a:tblGrid>
              <a:tr h="3539628">
                <a:tc>
                  <a:txBody>
                    <a:bodyPr/>
                    <a:lstStyle/>
                    <a:p>
                      <a:r>
                        <a:rPr lang="en-US" altLang="zh-TW" sz="1600" dirty="0">
                          <a:ln w="0"/>
                          <a:solidFill>
                            <a:schemeClr val="tx2"/>
                          </a:solidFill>
                          <a:effectLst/>
                        </a:rPr>
                        <a:t>14. </a:t>
                      </a:r>
                      <a:r>
                        <a:rPr lang="zh-TW" altLang="en-US" sz="1600" dirty="0">
                          <a:ln w="0"/>
                          <a:solidFill>
                            <a:schemeClr val="tx2"/>
                          </a:solidFill>
                          <a:effectLst/>
                        </a:rPr>
                        <a:t>「婦女在決策中占 </a:t>
                      </a:r>
                      <a:r>
                        <a:rPr lang="en-US" altLang="zh-TW" sz="1600" dirty="0">
                          <a:ln w="0"/>
                          <a:solidFill>
                            <a:schemeClr val="tx2"/>
                          </a:solidFill>
                          <a:effectLst/>
                        </a:rPr>
                        <a:t>30%</a:t>
                      </a:r>
                      <a:r>
                        <a:rPr lang="zh-TW" altLang="en-US" sz="1600" dirty="0">
                          <a:ln w="0"/>
                          <a:solidFill>
                            <a:schemeClr val="tx2"/>
                          </a:solidFill>
                          <a:effectLst/>
                        </a:rPr>
                        <a:t>的目標不符合</a:t>
                      </a:r>
                      <a:r>
                        <a:rPr lang="en-US" altLang="zh-TW" sz="1600" dirty="0">
                          <a:ln w="0"/>
                          <a:solidFill>
                            <a:schemeClr val="tx2"/>
                          </a:solidFill>
                          <a:effectLst/>
                        </a:rPr>
                        <a:t>《</a:t>
                      </a:r>
                      <a:r>
                        <a:rPr lang="zh-TW" altLang="en-US" sz="1600" dirty="0">
                          <a:ln w="0"/>
                          <a:solidFill>
                            <a:schemeClr val="tx2"/>
                          </a:solidFill>
                          <a:effectLst/>
                        </a:rPr>
                        <a:t>公約</a:t>
                      </a:r>
                      <a:r>
                        <a:rPr lang="en-US" altLang="zh-TW" sz="1600" dirty="0">
                          <a:ln w="0"/>
                          <a:solidFill>
                            <a:schemeClr val="tx2"/>
                          </a:solidFill>
                          <a:effectLst/>
                        </a:rPr>
                        <a:t>》</a:t>
                      </a:r>
                      <a:r>
                        <a:rPr lang="zh-TW" altLang="en-US" sz="1600" dirty="0">
                          <a:ln w="0"/>
                          <a:solidFill>
                            <a:schemeClr val="tx2"/>
                          </a:solidFill>
                          <a:effectLst/>
                        </a:rPr>
                        <a:t>消除對婦女歧視的核心目標，因為這傳達了一個資訊，即男女不平等是合理的。只有當決策是建立在 </a:t>
                      </a:r>
                      <a:r>
                        <a:rPr lang="en-US" altLang="zh-TW" sz="1600" dirty="0">
                          <a:ln w="0"/>
                          <a:solidFill>
                            <a:schemeClr val="tx2"/>
                          </a:solidFill>
                          <a:effectLst/>
                        </a:rPr>
                        <a:t>50/50 </a:t>
                      </a:r>
                      <a:r>
                        <a:rPr lang="zh-TW" altLang="en-US" sz="1600" dirty="0">
                          <a:ln w="0"/>
                          <a:solidFill>
                            <a:schemeClr val="tx2"/>
                          </a:solidFill>
                          <a:effectLst/>
                        </a:rPr>
                        <a:t>均等的基礎上並平等考慮到雙方的利益時，決策才會具有真正的、動態的意義和持久的影響。婦女的平等和包容性代表權也是廉正的一個重要驅動因素，因為它打破了預先建立的共謀網路。」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en-US" altLang="zh-TW" sz="1600" dirty="0">
                          <a:solidFill>
                            <a:schemeClr val="tx2"/>
                          </a:solidFill>
                          <a:effectLst/>
                        </a:rPr>
                        <a:t>15. </a:t>
                      </a:r>
                      <a:r>
                        <a:rPr lang="zh-TW" altLang="en-US" sz="1600" dirty="0">
                          <a:solidFill>
                            <a:schemeClr val="tx2"/>
                          </a:solidFill>
                          <a:effectLst/>
                        </a:rPr>
                        <a:t>「委員會的結論性意見表明，越來越多的締約國已經通過或正在考慮關於選舉和其他決策角色的平等法律。均等意味著男女以 </a:t>
                      </a:r>
                      <a:r>
                        <a:rPr lang="en-US" altLang="zh-TW" sz="1600" dirty="0">
                          <a:solidFill>
                            <a:schemeClr val="tx2"/>
                          </a:solidFill>
                          <a:effectLst/>
                        </a:rPr>
                        <a:t>50/50 </a:t>
                      </a:r>
                      <a:r>
                        <a:rPr lang="zh-TW" altLang="en-US" sz="1600" dirty="0">
                          <a:solidFill>
                            <a:schemeClr val="tx2"/>
                          </a:solidFill>
                          <a:effectLst/>
                        </a:rPr>
                        <a:t>的比例充分平等地分享權力，這是包括政治、公共和經濟生活在內的所有領域的永久核心特徵。因此，一旦婦女的歷史劣勢得到糾正，保障平等的立法就不會被取消，而是作為一項法律原則以及善治的永久和普遍特徵而存在。本一般性建議中提到的均等總是指各類男女比例 </a:t>
                      </a:r>
                      <a:r>
                        <a:rPr lang="en-US" altLang="zh-TW" sz="1600" dirty="0">
                          <a:solidFill>
                            <a:schemeClr val="tx2"/>
                          </a:solidFill>
                          <a:effectLst/>
                        </a:rPr>
                        <a:t>50/50 </a:t>
                      </a:r>
                      <a:r>
                        <a:rPr lang="zh-TW" altLang="en-US" sz="1600" dirty="0">
                          <a:solidFill>
                            <a:schemeClr val="tx2"/>
                          </a:solidFill>
                          <a:effectLst/>
                        </a:rPr>
                        <a:t>均等。」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802604622"/>
                  </a:ext>
                </a:extLst>
              </a:tr>
            </a:tbl>
          </a:graphicData>
        </a:graphic>
      </p:graphicFrame>
    </p:spTree>
    <p:extLst>
      <p:ext uri="{BB962C8B-B14F-4D97-AF65-F5344CB8AC3E}">
        <p14:creationId xmlns:p14="http://schemas.microsoft.com/office/powerpoint/2010/main" val="3053226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案例分享</a:t>
            </a:r>
            <a:r>
              <a:rPr lang="en-US" altLang="zh-TW" sz="3200" b="1" dirty="0"/>
              <a:t>-</a:t>
            </a:r>
            <a:r>
              <a:rPr lang="zh-TW" altLang="en-US" sz="3200" b="1" dirty="0"/>
              <a:t/>
            </a:r>
            <a:br>
              <a:rPr lang="zh-TW" altLang="en-US" sz="3200" b="1" dirty="0"/>
            </a:br>
            <a:r>
              <a:rPr lang="zh-TW" altLang="en-US" sz="3200" b="1" dirty="0"/>
              <a:t>            </a:t>
            </a:r>
            <a:r>
              <a:rPr lang="zh-TW" altLang="en-US" sz="2800" dirty="0"/>
              <a:t>本處考績委員及甄審委員三分之一性別比例</a:t>
            </a:r>
            <a:r>
              <a:rPr lang="en-US" altLang="zh-TW" sz="2800" dirty="0"/>
              <a:t/>
            </a:r>
            <a:br>
              <a:rPr lang="en-US" altLang="zh-TW" sz="2800" dirty="0"/>
            </a:br>
            <a:endParaRPr lang="zh-TW" altLang="zh-TW" sz="2800"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16</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744832" y="1751242"/>
            <a:ext cx="10308565" cy="738664"/>
          </a:xfrm>
          <a:prstGeom prst="rect">
            <a:avLst/>
          </a:prstGeom>
          <a:noFill/>
        </p:spPr>
        <p:txBody>
          <a:bodyPr wrap="square" rtlCol="0">
            <a:spAutoFit/>
          </a:bodyPr>
          <a:lstStyle/>
          <a:p>
            <a:endParaRPr lang="en-US" altLang="zh-TW" dirty="0"/>
          </a:p>
          <a:p>
            <a:r>
              <a:rPr lang="en-US" altLang="zh-TW" sz="2400" b="1" dirty="0"/>
              <a:t>(</a:t>
            </a:r>
            <a:r>
              <a:rPr lang="zh-TW" altLang="en-US" sz="2400" b="1" dirty="0"/>
              <a:t>五</a:t>
            </a:r>
            <a:r>
              <a:rPr lang="en-US" altLang="zh-TW" sz="2400" b="1" dirty="0"/>
              <a:t>)</a:t>
            </a:r>
            <a:r>
              <a:rPr lang="zh-TW" altLang="en-US" sz="2400" b="1" dirty="0"/>
              <a:t>與</a:t>
            </a:r>
            <a:r>
              <a:rPr lang="en-US" altLang="zh-TW" sz="2400" b="1" dirty="0"/>
              <a:t>CEDAW</a:t>
            </a:r>
            <a:r>
              <a:rPr lang="zh-TW" altLang="en-US" sz="2400" b="1" dirty="0"/>
              <a:t>有關國家報告</a:t>
            </a:r>
            <a:r>
              <a:rPr lang="en-US" altLang="zh-TW" sz="2400" b="1" dirty="0"/>
              <a:t>(</a:t>
            </a:r>
            <a:r>
              <a:rPr lang="zh-TW" altLang="en-US" sz="2400" b="1" dirty="0"/>
              <a:t>第</a:t>
            </a:r>
            <a:r>
              <a:rPr lang="en-US" altLang="zh-TW" sz="2400" b="1" dirty="0"/>
              <a:t>4</a:t>
            </a:r>
            <a:r>
              <a:rPr lang="zh-TW" altLang="en-US" sz="2400" b="1" dirty="0"/>
              <a:t>次</a:t>
            </a:r>
            <a:r>
              <a:rPr lang="en-US" altLang="zh-TW" sz="2400" b="1" dirty="0"/>
              <a:t>)</a:t>
            </a:r>
            <a:endParaRPr lang="en-US" altLang="zh-TW" sz="2400" dirty="0">
              <a:solidFill>
                <a:schemeClr val="tx2">
                  <a:lumMod val="50000"/>
                  <a:lumOff val="50000"/>
                </a:schemeClr>
              </a:solidFill>
            </a:endParaRPr>
          </a:p>
        </p:txBody>
      </p:sp>
      <p:sp>
        <p:nvSpPr>
          <p:cNvPr id="8" name="矩形 7"/>
          <p:cNvSpPr/>
          <p:nvPr/>
        </p:nvSpPr>
        <p:spPr>
          <a:xfrm>
            <a:off x="658368" y="2651760"/>
            <a:ext cx="5987460" cy="3703320"/>
          </a:xfrm>
          <a:prstGeom prst="rect">
            <a:avLst/>
          </a:prstGeom>
          <a:solidFill>
            <a:schemeClr val="accent3">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accent6"/>
                </a:solidFill>
              </a:rPr>
              <a:t>第</a:t>
            </a:r>
            <a:r>
              <a:rPr lang="en-US" altLang="zh-TW" b="1" dirty="0">
                <a:solidFill>
                  <a:schemeClr val="accent6"/>
                </a:solidFill>
              </a:rPr>
              <a:t>24</a:t>
            </a:r>
            <a:r>
              <a:rPr lang="zh-TW" altLang="en-US" b="1" dirty="0">
                <a:solidFill>
                  <a:schemeClr val="accent6"/>
                </a:solidFill>
              </a:rPr>
              <a:t>點次：</a:t>
            </a:r>
            <a:endParaRPr lang="en-US" altLang="zh-TW" b="1" dirty="0">
              <a:solidFill>
                <a:schemeClr val="accent6"/>
              </a:solidFill>
            </a:endParaRPr>
          </a:p>
          <a:p>
            <a:r>
              <a:rPr lang="zh-TW" altLang="en-US" dirty="0">
                <a:solidFill>
                  <a:schemeClr val="tx2"/>
                </a:solidFill>
              </a:rPr>
              <a:t>目前已有各種暫行特別措施來加速女性和男性實質平等，但此等努力仍相當有限。</a:t>
            </a:r>
            <a:endParaRPr lang="en-US" altLang="zh-TW" dirty="0">
              <a:solidFill>
                <a:schemeClr val="tx2"/>
              </a:solidFill>
            </a:endParaRPr>
          </a:p>
          <a:p>
            <a:r>
              <a:rPr lang="zh-TW" altLang="en-US" dirty="0">
                <a:solidFill>
                  <a:schemeClr val="tx2"/>
                </a:solidFill>
              </a:rPr>
              <a:t> </a:t>
            </a:r>
            <a:r>
              <a:rPr lang="en-US" altLang="zh-TW" dirty="0">
                <a:solidFill>
                  <a:schemeClr val="tx2"/>
                </a:solidFill>
              </a:rPr>
              <a:t>(a) </a:t>
            </a:r>
            <a:r>
              <a:rPr lang="zh-TW" altLang="en-US" dirty="0">
                <a:solidFill>
                  <a:schemeClr val="tx2"/>
                </a:solidFill>
              </a:rPr>
              <a:t>未充分使用加速實質性別平等之暫行特別措施，尤其在公部門及政治領域之女性代表方面，以及來自遭受交叉及多重歧視之不利處境群體之女性 </a:t>
            </a:r>
            <a:r>
              <a:rPr lang="en-US" altLang="zh-TW" dirty="0">
                <a:solidFill>
                  <a:schemeClr val="tx2"/>
                </a:solidFill>
              </a:rPr>
              <a:t>(</a:t>
            </a:r>
            <a:r>
              <a:rPr lang="zh-TW" altLang="en-US" dirty="0">
                <a:solidFill>
                  <a:schemeClr val="tx2"/>
                </a:solidFill>
              </a:rPr>
              <a:t>如農村、偏遠地區、身心障礙、原住民、高齡、移民、同性戀、雙性戀、跨性別女性 </a:t>
            </a:r>
            <a:r>
              <a:rPr lang="en-US" altLang="zh-TW" dirty="0">
                <a:solidFill>
                  <a:schemeClr val="tx2"/>
                </a:solidFill>
              </a:rPr>
              <a:t>)</a:t>
            </a:r>
            <a:r>
              <a:rPr lang="zh-TW" altLang="en-US" dirty="0">
                <a:solidFill>
                  <a:schemeClr val="tx2"/>
                </a:solidFill>
              </a:rPr>
              <a:t>方面；</a:t>
            </a:r>
          </a:p>
          <a:p>
            <a:r>
              <a:rPr lang="en-US" altLang="zh-TW" dirty="0">
                <a:solidFill>
                  <a:schemeClr val="tx2"/>
                </a:solidFill>
              </a:rPr>
              <a:t>(b) </a:t>
            </a:r>
            <a:r>
              <a:rPr lang="zh-TW" altLang="en-US" dirty="0">
                <a:solidFill>
                  <a:schemeClr val="tx2"/>
                </a:solidFill>
              </a:rPr>
              <a:t>目前使用較無效的自願性措施及其他誘因，而非法定配額；</a:t>
            </a:r>
          </a:p>
          <a:p>
            <a:r>
              <a:rPr lang="en-US" altLang="zh-TW" dirty="0">
                <a:solidFill>
                  <a:schemeClr val="tx2"/>
                </a:solidFill>
              </a:rPr>
              <a:t>(c) </a:t>
            </a:r>
            <a:r>
              <a:rPr lang="zh-TW" altLang="en-US" dirty="0">
                <a:solidFill>
                  <a:schemeClr val="tx2"/>
                </a:solidFill>
              </a:rPr>
              <a:t>暫行特別措施的使用受限，可能反應出政府對此概念之認識並不完全符合 </a:t>
            </a:r>
            <a:r>
              <a:rPr lang="en-US" altLang="zh-TW" dirty="0">
                <a:solidFill>
                  <a:schemeClr val="tx2"/>
                </a:solidFill>
              </a:rPr>
              <a:t>CEDAW</a:t>
            </a:r>
            <a:r>
              <a:rPr lang="zh-TW" altLang="en-US" dirty="0">
                <a:solidFill>
                  <a:schemeClr val="tx2"/>
                </a:solidFill>
              </a:rPr>
              <a:t>第 </a:t>
            </a:r>
            <a:r>
              <a:rPr lang="en-US" altLang="zh-TW" dirty="0">
                <a:solidFill>
                  <a:schemeClr val="tx2"/>
                </a:solidFill>
              </a:rPr>
              <a:t>4 </a:t>
            </a:r>
            <a:r>
              <a:rPr lang="zh-TW" altLang="en-US" dirty="0">
                <a:solidFill>
                  <a:schemeClr val="tx2"/>
                </a:solidFill>
              </a:rPr>
              <a:t>條第 </a:t>
            </a:r>
            <a:r>
              <a:rPr lang="en-US" altLang="zh-TW" dirty="0">
                <a:solidFill>
                  <a:schemeClr val="tx2"/>
                </a:solidFill>
              </a:rPr>
              <a:t>1 </a:t>
            </a:r>
            <a:r>
              <a:rPr lang="zh-TW" altLang="en-US" dirty="0">
                <a:solidFill>
                  <a:schemeClr val="tx2"/>
                </a:solidFill>
              </a:rPr>
              <a:t>段及 </a:t>
            </a:r>
            <a:r>
              <a:rPr lang="en-US" altLang="zh-TW" dirty="0">
                <a:solidFill>
                  <a:schemeClr val="tx2"/>
                </a:solidFill>
              </a:rPr>
              <a:t>CEDAW </a:t>
            </a:r>
            <a:r>
              <a:rPr lang="zh-TW" altLang="en-US" dirty="0">
                <a:solidFill>
                  <a:schemeClr val="tx2"/>
                </a:solidFill>
              </a:rPr>
              <a:t>委員會第 </a:t>
            </a:r>
            <a:r>
              <a:rPr lang="en-US" altLang="zh-TW" dirty="0">
                <a:solidFill>
                  <a:schemeClr val="tx2"/>
                </a:solidFill>
              </a:rPr>
              <a:t>25 </a:t>
            </a:r>
            <a:r>
              <a:rPr lang="zh-TW" altLang="en-US" dirty="0">
                <a:solidFill>
                  <a:schemeClr val="tx2"/>
                </a:solidFill>
              </a:rPr>
              <a:t>號一般性建議對此類措施之看法。</a:t>
            </a:r>
          </a:p>
        </p:txBody>
      </p:sp>
      <p:sp>
        <p:nvSpPr>
          <p:cNvPr id="10" name="矩形 9"/>
          <p:cNvSpPr/>
          <p:nvPr/>
        </p:nvSpPr>
        <p:spPr>
          <a:xfrm>
            <a:off x="6958583" y="2651760"/>
            <a:ext cx="4177791" cy="3703320"/>
          </a:xfrm>
          <a:prstGeom prst="rect">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accent6"/>
                </a:solidFill>
              </a:rPr>
              <a:t>第</a:t>
            </a:r>
            <a:r>
              <a:rPr lang="en-US" altLang="zh-TW" b="1" dirty="0">
                <a:solidFill>
                  <a:schemeClr val="accent6"/>
                </a:solidFill>
              </a:rPr>
              <a:t>25</a:t>
            </a:r>
            <a:r>
              <a:rPr lang="zh-TW" altLang="en-US" b="1" dirty="0">
                <a:solidFill>
                  <a:schemeClr val="accent6"/>
                </a:solidFill>
              </a:rPr>
              <a:t>點次：</a:t>
            </a:r>
            <a:r>
              <a:rPr lang="en-US" altLang="zh-TW" dirty="0">
                <a:solidFill>
                  <a:schemeClr val="tx2"/>
                </a:solidFill>
              </a:rPr>
              <a:t>(c) </a:t>
            </a:r>
            <a:r>
              <a:rPr lang="zh-TW" altLang="en-US" dirty="0">
                <a:solidFill>
                  <a:schemeClr val="tx2"/>
                </a:solidFill>
              </a:rPr>
              <a:t>考慮將三分之一性別比例提升至 </a:t>
            </a:r>
            <a:r>
              <a:rPr lang="en-US" altLang="zh-TW" dirty="0">
                <a:solidFill>
                  <a:schemeClr val="tx2"/>
                </a:solidFill>
              </a:rPr>
              <a:t>40 </a:t>
            </a:r>
            <a:r>
              <a:rPr lang="zh-TW" altLang="en-US" dirty="0">
                <a:solidFill>
                  <a:schemeClr val="tx2"/>
                </a:solidFill>
              </a:rPr>
              <a:t>目標或以性別平衡原則</a:t>
            </a:r>
            <a:r>
              <a:rPr lang="en-US" altLang="zh-TW" dirty="0">
                <a:solidFill>
                  <a:schemeClr val="tx2"/>
                </a:solidFill>
              </a:rPr>
              <a:t>(50:50)</a:t>
            </a:r>
            <a:r>
              <a:rPr lang="zh-TW" altLang="en-US" dirty="0">
                <a:solidFill>
                  <a:schemeClr val="tx2"/>
                </a:solidFill>
              </a:rPr>
              <a:t>取代，以免實務中三分之一性別比例目標反而成為公部門、政治、經濟決策中女性代表之上限</a:t>
            </a:r>
          </a:p>
        </p:txBody>
      </p:sp>
      <p:sp>
        <p:nvSpPr>
          <p:cNvPr id="5" name="矩形 4"/>
          <p:cNvSpPr/>
          <p:nvPr/>
        </p:nvSpPr>
        <p:spPr>
          <a:xfrm>
            <a:off x="9592235" y="2202861"/>
            <a:ext cx="45719" cy="74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7756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400" y="957547"/>
            <a:ext cx="10972440" cy="1144800"/>
          </a:xfrm>
        </p:spPr>
        <p:txBody>
          <a:bodyPr/>
          <a:lstStyle/>
          <a:p>
            <a:r>
              <a:rPr lang="zh-TW" altLang="en-US" sz="3200" b="1" dirty="0"/>
              <a:t>七、</a:t>
            </a:r>
            <a:r>
              <a:rPr lang="en-US" altLang="zh-TW" sz="3200" b="1" dirty="0"/>
              <a:t>CEDAW</a:t>
            </a:r>
            <a:r>
              <a:rPr lang="zh-TW" altLang="en-US" sz="3200" b="1" dirty="0"/>
              <a:t>案例分享</a:t>
            </a:r>
            <a:r>
              <a:rPr lang="en-US" altLang="zh-TW" sz="3200" b="1" dirty="0"/>
              <a:t>-</a:t>
            </a:r>
            <a:r>
              <a:rPr lang="zh-TW" altLang="en-US" sz="3200" b="1" dirty="0"/>
              <a:t/>
            </a:r>
            <a:br>
              <a:rPr lang="zh-TW" altLang="en-US" sz="3200" b="1" dirty="0"/>
            </a:br>
            <a:r>
              <a:rPr lang="zh-TW" altLang="en-US" sz="3200" b="1" dirty="0"/>
              <a:t>            </a:t>
            </a: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17</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1260342" y="1842399"/>
            <a:ext cx="9869212" cy="3293209"/>
          </a:xfrm>
          <a:prstGeom prst="rect">
            <a:avLst/>
          </a:prstGeom>
          <a:noFill/>
        </p:spPr>
        <p:txBody>
          <a:bodyPr wrap="square" rtlCol="0">
            <a:spAutoFit/>
          </a:bodyPr>
          <a:lstStyle/>
          <a:p>
            <a:r>
              <a:rPr lang="en-US" altLang="zh-TW" sz="2400" b="1" dirty="0"/>
              <a:t>(</a:t>
            </a:r>
            <a:r>
              <a:rPr lang="zh-TW" altLang="en-US" sz="2400" b="1" dirty="0"/>
              <a:t>六</a:t>
            </a:r>
            <a:r>
              <a:rPr lang="en-US" altLang="zh-TW" sz="2400" b="1" dirty="0"/>
              <a:t>)</a:t>
            </a:r>
            <a:r>
              <a:rPr lang="en-US" altLang="zh-TW" sz="2400" dirty="0"/>
              <a:t> </a:t>
            </a:r>
            <a:r>
              <a:rPr lang="zh-TW" altLang="en-US" sz="2400" b="1" dirty="0"/>
              <a:t>與</a:t>
            </a:r>
            <a:r>
              <a:rPr lang="en-US" altLang="zh-TW" sz="2400" b="1" dirty="0"/>
              <a:t>CEDAW </a:t>
            </a:r>
            <a:r>
              <a:rPr lang="zh-TW" altLang="en-US" sz="2400" b="1" dirty="0"/>
              <a:t>相關議題解析</a:t>
            </a:r>
            <a:r>
              <a:rPr lang="en-US" altLang="zh-TW" dirty="0"/>
              <a:t> </a:t>
            </a:r>
            <a:endParaRPr lang="zh-TW" altLang="zh-TW" dirty="0"/>
          </a:p>
          <a:p>
            <a:r>
              <a:rPr lang="en-US" altLang="zh-TW" sz="2000" b="1" dirty="0"/>
              <a:t>1.103</a:t>
            </a:r>
            <a:r>
              <a:rPr lang="zh-TW" altLang="en-US" sz="2000" b="1" dirty="0"/>
              <a:t>年行政院研商研商「法規明定委員性別比例未達三分之一是否符合 </a:t>
            </a:r>
            <a:r>
              <a:rPr lang="en-US" altLang="zh-TW" sz="2000" b="1" dirty="0"/>
              <a:t>CEDAW</a:t>
            </a:r>
            <a:r>
              <a:rPr lang="zh-TW" altLang="en-US" sz="2000" b="1" dirty="0"/>
              <a:t>」會議紀錄</a:t>
            </a:r>
            <a:endParaRPr lang="en-US" altLang="zh-TW" dirty="0"/>
          </a:p>
          <a:p>
            <a:endParaRPr lang="en-US" altLang="zh-TW" dirty="0"/>
          </a:p>
          <a:p>
            <a:endParaRPr lang="en-US" altLang="zh-TW" dirty="0"/>
          </a:p>
          <a:p>
            <a:endParaRPr lang="en-US" altLang="zh-TW" dirty="0"/>
          </a:p>
          <a:p>
            <a:endParaRPr lang="en-US" altLang="zh-TW" dirty="0"/>
          </a:p>
          <a:p>
            <a:endParaRPr lang="en-US" altLang="zh-TW" b="1" dirty="0"/>
          </a:p>
          <a:p>
            <a:endParaRPr lang="en-US" altLang="zh-TW" dirty="0"/>
          </a:p>
          <a:p>
            <a:endParaRPr lang="en-US" altLang="zh-TW" dirty="0"/>
          </a:p>
          <a:p>
            <a:endParaRPr lang="zh-TW" altLang="en-US" dirty="0"/>
          </a:p>
        </p:txBody>
      </p:sp>
      <p:sp>
        <p:nvSpPr>
          <p:cNvPr id="8" name="矩形 7"/>
          <p:cNvSpPr/>
          <p:nvPr/>
        </p:nvSpPr>
        <p:spPr>
          <a:xfrm>
            <a:off x="822960" y="2987198"/>
            <a:ext cx="10596880" cy="3157570"/>
          </a:xfrm>
          <a:prstGeom prst="rect">
            <a:avLst/>
          </a:prstGeom>
          <a:solidFill>
            <a:schemeClr val="accent3">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2"/>
                </a:solidFill>
              </a:rPr>
              <a:t>決議：</a:t>
            </a:r>
            <a:endParaRPr lang="en-US" altLang="zh-TW" b="1" dirty="0">
              <a:solidFill>
                <a:schemeClr val="tx2"/>
              </a:solidFill>
            </a:endParaRPr>
          </a:p>
          <a:p>
            <a:r>
              <a:rPr lang="zh-TW" altLang="en-US" dirty="0">
                <a:solidFill>
                  <a:schemeClr val="tx2"/>
                </a:solidFill>
              </a:rPr>
              <a:t>一、由於各國國情不同，第 </a:t>
            </a:r>
            <a:r>
              <a:rPr lang="en-US" altLang="zh-TW" dirty="0">
                <a:solidFill>
                  <a:schemeClr val="tx2"/>
                </a:solidFill>
              </a:rPr>
              <a:t>23 </a:t>
            </a:r>
            <a:r>
              <a:rPr lang="zh-TW" altLang="en-US" dirty="0">
                <a:solidFill>
                  <a:schemeClr val="tx2"/>
                </a:solidFill>
              </a:rPr>
              <a:t>號第 </a:t>
            </a:r>
            <a:r>
              <a:rPr lang="en-US" altLang="zh-TW" dirty="0">
                <a:solidFill>
                  <a:schemeClr val="tx2"/>
                </a:solidFill>
              </a:rPr>
              <a:t>16 </a:t>
            </a:r>
            <a:r>
              <a:rPr lang="zh-TW" altLang="en-US" dirty="0">
                <a:solidFill>
                  <a:schemeClr val="tx2"/>
                </a:solidFill>
              </a:rPr>
              <a:t>段</a:t>
            </a:r>
            <a:r>
              <a:rPr lang="en-US" altLang="zh-TW" dirty="0">
                <a:solidFill>
                  <a:schemeClr val="tx2"/>
                </a:solidFill>
              </a:rPr>
              <a:t>(</a:t>
            </a:r>
            <a:r>
              <a:rPr lang="zh-TW" altLang="en-US" dirty="0">
                <a:solidFill>
                  <a:schemeClr val="tx2"/>
                </a:solidFill>
              </a:rPr>
              <a:t>如果婦女參與的比例能達到 </a:t>
            </a:r>
            <a:r>
              <a:rPr lang="en-US" altLang="zh-TW" dirty="0">
                <a:solidFill>
                  <a:schemeClr val="tx2"/>
                </a:solidFill>
              </a:rPr>
              <a:t>30%</a:t>
            </a:r>
            <a:r>
              <a:rPr lang="zh-TW" altLang="en-US" dirty="0">
                <a:solidFill>
                  <a:schemeClr val="tx2"/>
                </a:solidFill>
              </a:rPr>
              <a:t>至 </a:t>
            </a:r>
            <a:r>
              <a:rPr lang="en-US" altLang="zh-TW" dirty="0">
                <a:solidFill>
                  <a:schemeClr val="tx2"/>
                </a:solidFill>
              </a:rPr>
              <a:t>35%</a:t>
            </a:r>
            <a:r>
              <a:rPr lang="zh-TW" altLang="en-US" dirty="0">
                <a:solidFill>
                  <a:schemeClr val="tx2"/>
                </a:solidFill>
              </a:rPr>
              <a:t>，就會對政治方式和決定內容產生實際的影響，使政治生活充滿新的活力</a:t>
            </a:r>
            <a:r>
              <a:rPr lang="en-US" altLang="zh-TW" dirty="0">
                <a:solidFill>
                  <a:schemeClr val="tx2"/>
                </a:solidFill>
              </a:rPr>
              <a:t>)</a:t>
            </a:r>
            <a:r>
              <a:rPr lang="zh-TW" altLang="en-US" dirty="0">
                <a:solidFill>
                  <a:schemeClr val="tx2"/>
                </a:solidFill>
              </a:rPr>
              <a:t>、第 </a:t>
            </a:r>
            <a:r>
              <a:rPr lang="en-US" altLang="zh-TW" dirty="0">
                <a:solidFill>
                  <a:schemeClr val="tx2"/>
                </a:solidFill>
              </a:rPr>
              <a:t>29 </a:t>
            </a:r>
            <a:r>
              <a:rPr lang="zh-TW" altLang="en-US" dirty="0">
                <a:solidFill>
                  <a:schemeClr val="tx2"/>
                </a:solidFill>
              </a:rPr>
              <a:t>段</a:t>
            </a:r>
            <a:r>
              <a:rPr lang="en-US" altLang="zh-TW" dirty="0">
                <a:solidFill>
                  <a:schemeClr val="tx2"/>
                </a:solidFill>
              </a:rPr>
              <a:t>(</a:t>
            </a:r>
            <a:r>
              <a:rPr lang="zh-TW" altLang="en-US" dirty="0">
                <a:solidFill>
                  <a:schemeClr val="tx2"/>
                </a:solidFill>
              </a:rPr>
              <a:t>若干締約國通過規定，在公共團體中男女成員均不應少於 </a:t>
            </a:r>
            <a:r>
              <a:rPr lang="en-US" altLang="zh-TW" dirty="0">
                <a:solidFill>
                  <a:schemeClr val="tx2"/>
                </a:solidFill>
              </a:rPr>
              <a:t>40%</a:t>
            </a:r>
            <a:r>
              <a:rPr lang="zh-TW" altLang="en-US" dirty="0">
                <a:solidFill>
                  <a:schemeClr val="tx2"/>
                </a:solidFill>
              </a:rPr>
              <a:t>；在內閣、公職任命方面制訂婦女保障名額</a:t>
            </a:r>
            <a:r>
              <a:rPr lang="en-US" altLang="zh-TW" dirty="0">
                <a:solidFill>
                  <a:schemeClr val="tx2"/>
                </a:solidFill>
              </a:rPr>
              <a:t>)</a:t>
            </a:r>
            <a:r>
              <a:rPr lang="zh-TW" altLang="en-US" dirty="0">
                <a:solidFill>
                  <a:schemeClr val="tx2"/>
                </a:solidFill>
              </a:rPr>
              <a:t>一般性建議為措詞溫和之要求，期各國採取積極措施逐步提升性別比例。因此，法規明定委員之性別比例未達三分之一者，雖尚未違反 </a:t>
            </a:r>
            <a:r>
              <a:rPr lang="en-US" altLang="zh-TW" dirty="0">
                <a:solidFill>
                  <a:schemeClr val="tx2"/>
                </a:solidFill>
              </a:rPr>
              <a:t>CEDAW </a:t>
            </a:r>
            <a:r>
              <a:rPr lang="zh-TW" altLang="en-US" dirty="0">
                <a:solidFill>
                  <a:schemeClr val="tx2"/>
                </a:solidFill>
              </a:rPr>
              <a:t>一般性建議規定，但仍顯偏低。為落實 </a:t>
            </a:r>
            <a:r>
              <a:rPr lang="en-US" altLang="zh-TW" dirty="0">
                <a:solidFill>
                  <a:schemeClr val="tx2"/>
                </a:solidFill>
              </a:rPr>
              <a:t>CEDAW </a:t>
            </a:r>
            <a:r>
              <a:rPr lang="zh-TW" altLang="en-US" dirty="0">
                <a:solidFill>
                  <a:schemeClr val="tx2"/>
                </a:solidFill>
              </a:rPr>
              <a:t>性別平等之精神及國家義務，各機關應遵循性別平等政策綱領具體要求持續推動並擴大實行三分之一性別比例原則，法規所定之性別比例未達三分之一者，應朝任一性別比例不得低於三分之一之原則修正。</a:t>
            </a:r>
            <a:endParaRPr lang="en-US" altLang="zh-TW" dirty="0">
              <a:solidFill>
                <a:schemeClr val="tx2"/>
              </a:solidFill>
            </a:endParaRPr>
          </a:p>
          <a:p>
            <a:r>
              <a:rPr lang="zh-TW" altLang="en-US" dirty="0">
                <a:solidFill>
                  <a:schemeClr val="tx2"/>
                </a:solidFill>
              </a:rPr>
              <a:t>二、 請「地方制度法」、「鄉鎮市調解條例」及「臺北市女性權益保障辦法」之主管機關依上述原則辦理，餘相關法規倘有類似規定，授權性別平等處認定。</a:t>
            </a:r>
          </a:p>
          <a:p>
            <a:endParaRPr lang="en-US" altLang="zh-TW" dirty="0"/>
          </a:p>
        </p:txBody>
      </p:sp>
    </p:spTree>
    <p:extLst>
      <p:ext uri="{BB962C8B-B14F-4D97-AF65-F5344CB8AC3E}">
        <p14:creationId xmlns:p14="http://schemas.microsoft.com/office/powerpoint/2010/main" val="399572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433" y="3428383"/>
            <a:ext cx="4206240" cy="3004457"/>
          </a:xfrm>
          <a:prstGeom prst="rect">
            <a:avLst/>
          </a:prstGeom>
        </p:spPr>
      </p:pic>
      <p:sp>
        <p:nvSpPr>
          <p:cNvPr id="2" name="標題 1"/>
          <p:cNvSpPr>
            <a:spLocks noGrp="1"/>
          </p:cNvSpPr>
          <p:nvPr>
            <p:ph type="title"/>
          </p:nvPr>
        </p:nvSpPr>
        <p:spPr>
          <a:xfrm>
            <a:off x="447400" y="945973"/>
            <a:ext cx="10972440" cy="1144800"/>
          </a:xfrm>
        </p:spPr>
        <p:txBody>
          <a:bodyPr/>
          <a:lstStyle/>
          <a:p>
            <a:r>
              <a:rPr lang="zh-TW" altLang="en-US" sz="3200" b="1" dirty="0"/>
              <a:t>七、</a:t>
            </a:r>
            <a:r>
              <a:rPr lang="en-US" altLang="zh-TW" sz="3200" b="1" dirty="0"/>
              <a:t>CEDAW</a:t>
            </a:r>
            <a:r>
              <a:rPr lang="zh-TW" altLang="en-US" sz="3200" b="1" dirty="0"/>
              <a:t>案例分享</a:t>
            </a:r>
            <a:r>
              <a:rPr lang="en-US" altLang="zh-TW" sz="3200" b="1" dirty="0"/>
              <a:t>-</a:t>
            </a:r>
            <a:r>
              <a:rPr lang="zh-TW" altLang="en-US" sz="3200" b="1" dirty="0"/>
              <a:t/>
            </a:r>
            <a:br>
              <a:rPr lang="zh-TW" altLang="en-US" sz="3200" b="1" dirty="0"/>
            </a:br>
            <a:r>
              <a:rPr lang="zh-TW" altLang="en-US" sz="3200" b="1" dirty="0"/>
              <a:t>            </a:t>
            </a: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18</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786294" y="1932263"/>
            <a:ext cx="11166219" cy="2708434"/>
          </a:xfrm>
          <a:prstGeom prst="rect">
            <a:avLst/>
          </a:prstGeom>
          <a:noFill/>
        </p:spPr>
        <p:txBody>
          <a:bodyPr wrap="square" rtlCol="0">
            <a:spAutoFit/>
          </a:bodyPr>
          <a:lstStyle/>
          <a:p>
            <a:r>
              <a:rPr lang="en-US" altLang="zh-TW" sz="2400" b="1" dirty="0"/>
              <a:t>(</a:t>
            </a:r>
            <a:r>
              <a:rPr lang="zh-TW" altLang="en-US" sz="2400" b="1" dirty="0"/>
              <a:t>六</a:t>
            </a:r>
            <a:r>
              <a:rPr lang="en-US" altLang="zh-TW" sz="2400" b="1" dirty="0"/>
              <a:t>)</a:t>
            </a:r>
            <a:r>
              <a:rPr lang="en-US" altLang="zh-TW" sz="2400" dirty="0"/>
              <a:t> </a:t>
            </a:r>
            <a:r>
              <a:rPr lang="zh-TW" altLang="en-US" sz="2400" b="1" dirty="0"/>
              <a:t>與</a:t>
            </a:r>
            <a:r>
              <a:rPr lang="en-US" altLang="zh-TW" sz="2400" b="1" dirty="0"/>
              <a:t>CEDAW </a:t>
            </a:r>
            <a:r>
              <a:rPr lang="zh-TW" altLang="en-US" sz="2400" b="1" dirty="0"/>
              <a:t>相關議題解析</a:t>
            </a:r>
            <a:r>
              <a:rPr lang="en-US" altLang="zh-TW" dirty="0"/>
              <a:t> </a:t>
            </a:r>
            <a:endParaRPr lang="zh-TW" altLang="zh-TW" dirty="0"/>
          </a:p>
          <a:p>
            <a:endParaRPr lang="en-US" altLang="zh-TW" dirty="0"/>
          </a:p>
          <a:p>
            <a:r>
              <a:rPr lang="en-US" altLang="zh-TW" sz="2000" b="1" dirty="0"/>
              <a:t>2.</a:t>
            </a:r>
            <a:r>
              <a:rPr lang="zh-TW" altLang="en-US" sz="2000" b="1" dirty="0"/>
              <a:t>相關策進作為</a:t>
            </a:r>
            <a:r>
              <a:rPr lang="zh-TW" altLang="en-US" sz="2000" b="1" dirty="0">
                <a:latin typeface="新細明體" panose="02020500000000000000" pitchFamily="18" charset="-120"/>
                <a:ea typeface="新細明體" panose="02020500000000000000" pitchFamily="18" charset="-120"/>
              </a:rPr>
              <a:t>：</a:t>
            </a:r>
            <a:endParaRPr lang="en-US" altLang="zh-TW" sz="2000" b="1" dirty="0">
              <a:latin typeface="新細明體" panose="02020500000000000000" pitchFamily="18" charset="-120"/>
              <a:ea typeface="新細明體" panose="02020500000000000000" pitchFamily="18" charset="-120"/>
            </a:endParaRPr>
          </a:p>
          <a:p>
            <a:pPr lvl="0"/>
            <a:r>
              <a:rPr lang="en-US" altLang="zh-TW" dirty="0"/>
              <a:t>(1)</a:t>
            </a:r>
            <a:r>
              <a:rPr lang="zh-TW" altLang="zh-TW" dirty="0"/>
              <a:t>執行成果：本處暨所屬主計機構</a:t>
            </a:r>
            <a:r>
              <a:rPr lang="en-US" altLang="zh-TW" dirty="0"/>
              <a:t>113</a:t>
            </a:r>
            <a:r>
              <a:rPr lang="zh-TW" altLang="zh-TW" dirty="0"/>
              <a:t>年度考績及甄審委員會，分別設置</a:t>
            </a:r>
            <a:r>
              <a:rPr lang="en-US" altLang="zh-TW" dirty="0"/>
              <a:t>7</a:t>
            </a:r>
            <a:r>
              <a:rPr lang="zh-TW" altLang="zh-TW" dirty="0"/>
              <a:t>名委員；女性委員計</a:t>
            </a:r>
            <a:r>
              <a:rPr lang="en-US" altLang="zh-TW" dirty="0"/>
              <a:t>5</a:t>
            </a:r>
            <a:r>
              <a:rPr lang="zh-TW" altLang="zh-TW" dirty="0"/>
              <a:t>名，男性委員計</a:t>
            </a:r>
            <a:r>
              <a:rPr lang="en-US" altLang="zh-TW" dirty="0"/>
              <a:t>2</a:t>
            </a:r>
            <a:r>
              <a:rPr lang="zh-TW" altLang="zh-TW" dirty="0"/>
              <a:t>名，符合規定。</a:t>
            </a:r>
            <a:r>
              <a:rPr lang="en-US" altLang="zh-TW" dirty="0"/>
              <a:t>(</a:t>
            </a:r>
            <a:r>
              <a:rPr lang="zh-TW" altLang="zh-TW" dirty="0"/>
              <a:t>本處暨所屬主計機構男性比例未達</a:t>
            </a:r>
            <a:r>
              <a:rPr lang="en-US" altLang="zh-TW" dirty="0"/>
              <a:t>25%</a:t>
            </a:r>
            <a:r>
              <a:rPr lang="zh-TW" altLang="zh-TW" dirty="0"/>
              <a:t>，男性委員經計算至少為</a:t>
            </a:r>
            <a:r>
              <a:rPr lang="en-US" altLang="zh-TW" dirty="0"/>
              <a:t>2</a:t>
            </a:r>
            <a:r>
              <a:rPr lang="zh-TW" altLang="zh-TW" dirty="0"/>
              <a:t>人</a:t>
            </a:r>
            <a:r>
              <a:rPr lang="en-US" altLang="zh-TW" dirty="0"/>
              <a:t>)</a:t>
            </a:r>
            <a:endParaRPr lang="zh-TW" altLang="zh-TW" dirty="0"/>
          </a:p>
          <a:p>
            <a:pPr lvl="0"/>
            <a:r>
              <a:rPr lang="en-US" altLang="zh-TW" dirty="0"/>
              <a:t>(2)</a:t>
            </a:r>
            <a:r>
              <a:rPr lang="zh-TW" altLang="zh-TW" dirty="0"/>
              <a:t>檢討及策進作為：本處暨所屬主計機構</a:t>
            </a:r>
            <a:r>
              <a:rPr lang="en-US" altLang="zh-TW" dirty="0"/>
              <a:t>113</a:t>
            </a:r>
            <a:r>
              <a:rPr lang="zh-TW" altLang="zh-TW" dirty="0"/>
              <a:t>年度考績及甄審委員會之遴選機制仍秉持性別平衡之規定。</a:t>
            </a:r>
          </a:p>
          <a:p>
            <a:pPr lvl="0"/>
            <a:r>
              <a:rPr lang="en-US" altLang="zh-TW" dirty="0"/>
              <a:t>(3)</a:t>
            </a:r>
            <a:r>
              <a:rPr lang="zh-TW" altLang="zh-TW" dirty="0"/>
              <a:t>未來規劃：本處暨所屬主計機構設置之考績及甄審委員會委員組成之性別比例，仍將確實依據考績委員會組織規程及考試院</a:t>
            </a:r>
            <a:r>
              <a:rPr lang="en-US" altLang="zh-TW" dirty="0"/>
              <a:t>104</a:t>
            </a:r>
            <a:r>
              <a:rPr lang="zh-TW" altLang="zh-TW" dirty="0"/>
              <a:t>年</a:t>
            </a:r>
            <a:r>
              <a:rPr lang="en-US" altLang="zh-TW" dirty="0"/>
              <a:t>9</a:t>
            </a:r>
            <a:r>
              <a:rPr lang="zh-TW" altLang="zh-TW" dirty="0"/>
              <a:t>月</a:t>
            </a:r>
            <a:r>
              <a:rPr lang="en-US" altLang="zh-TW" dirty="0"/>
              <a:t>21</a:t>
            </a:r>
            <a:r>
              <a:rPr lang="zh-TW" altLang="zh-TW" dirty="0"/>
              <a:t>日考臺組貳一字第</a:t>
            </a:r>
            <a:r>
              <a:rPr lang="en-US" altLang="zh-TW" dirty="0"/>
              <a:t>10400059471</a:t>
            </a:r>
            <a:r>
              <a:rPr lang="zh-TW" altLang="zh-TW" dirty="0"/>
              <a:t>號令辦理。</a:t>
            </a:r>
          </a:p>
          <a:p>
            <a:r>
              <a:rPr lang="zh-TW" altLang="en-US" b="1" dirty="0">
                <a:latin typeface="新細明體" panose="02020500000000000000" pitchFamily="18" charset="-120"/>
                <a:ea typeface="新細明體" panose="02020500000000000000" pitchFamily="18" charset="-120"/>
              </a:rPr>
              <a:t>    </a:t>
            </a:r>
            <a:endParaRPr lang="en-US" altLang="zh-TW" dirty="0"/>
          </a:p>
        </p:txBody>
      </p:sp>
      <p:pic>
        <p:nvPicPr>
          <p:cNvPr id="14" name="圖片 13"/>
          <p:cNvPicPr>
            <a:picLocks noChangeAspect="1"/>
          </p:cNvPicPr>
          <p:nvPr/>
        </p:nvPicPr>
        <p:blipFill>
          <a:blip r:embed="rId4"/>
          <a:stretch>
            <a:fillRect/>
          </a:stretch>
        </p:blipFill>
        <p:spPr>
          <a:xfrm>
            <a:off x="7491007" y="3796700"/>
            <a:ext cx="3587386" cy="2818660"/>
          </a:xfrm>
          <a:prstGeom prst="rect">
            <a:avLst/>
          </a:prstGeom>
        </p:spPr>
      </p:pic>
    </p:spTree>
    <p:extLst>
      <p:ext uri="{BB962C8B-B14F-4D97-AF65-F5344CB8AC3E}">
        <p14:creationId xmlns:p14="http://schemas.microsoft.com/office/powerpoint/2010/main" val="356431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79" y="1793639"/>
            <a:ext cx="4865791" cy="2236746"/>
          </a:xfrm>
          <a:prstGeom prst="rect">
            <a:avLst/>
          </a:prstGeom>
        </p:spPr>
      </p:pic>
      <p:sp>
        <p:nvSpPr>
          <p:cNvPr id="2" name="標題 1"/>
          <p:cNvSpPr>
            <a:spLocks noGrp="1"/>
          </p:cNvSpPr>
          <p:nvPr>
            <p:ph type="title"/>
          </p:nvPr>
        </p:nvSpPr>
        <p:spPr>
          <a:xfrm>
            <a:off x="447400" y="945973"/>
            <a:ext cx="10972440" cy="1144800"/>
          </a:xfrm>
        </p:spPr>
        <p:txBody>
          <a:bodyPr/>
          <a:lstStyle/>
          <a:p>
            <a:r>
              <a:rPr lang="zh-TW" altLang="en-US" sz="3200" b="1" dirty="0"/>
              <a:t>七、</a:t>
            </a:r>
            <a:r>
              <a:rPr lang="en-US" altLang="zh-TW" sz="3200" b="1" dirty="0"/>
              <a:t>CEDAW</a:t>
            </a:r>
            <a:r>
              <a:rPr lang="zh-TW" altLang="en-US" sz="3200" b="1" dirty="0"/>
              <a:t>案例分享</a:t>
            </a:r>
            <a:r>
              <a:rPr lang="en-US" altLang="zh-TW" sz="3200" b="1" dirty="0"/>
              <a:t>-</a:t>
            </a:r>
            <a:r>
              <a:rPr lang="zh-TW" altLang="en-US" sz="3200" b="1" dirty="0"/>
              <a:t/>
            </a:r>
            <a:br>
              <a:rPr lang="zh-TW" altLang="en-US" sz="3200" b="1" dirty="0"/>
            </a:br>
            <a:r>
              <a:rPr lang="zh-TW" altLang="en-US" sz="3200" b="1" dirty="0"/>
              <a:t>            </a:t>
            </a: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19</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1026786" y="1834155"/>
            <a:ext cx="4844125" cy="5447645"/>
          </a:xfrm>
          <a:prstGeom prst="rect">
            <a:avLst/>
          </a:prstGeom>
          <a:noFill/>
        </p:spPr>
        <p:txBody>
          <a:bodyPr wrap="square" rtlCol="0">
            <a:spAutoFit/>
          </a:bodyPr>
          <a:lstStyle/>
          <a:p>
            <a:r>
              <a:rPr lang="en-US" altLang="zh-TW" sz="2400" b="1" dirty="0"/>
              <a:t>(</a:t>
            </a:r>
            <a:r>
              <a:rPr lang="zh-TW" altLang="en-US" sz="2400" b="1" dirty="0"/>
              <a:t>七</a:t>
            </a:r>
            <a:r>
              <a:rPr lang="en-US" altLang="zh-TW" sz="2400" b="1" dirty="0"/>
              <a:t>)</a:t>
            </a:r>
            <a:r>
              <a:rPr lang="en-US" altLang="zh-TW" sz="2400" dirty="0"/>
              <a:t> </a:t>
            </a:r>
            <a:r>
              <a:rPr lang="zh-TW" altLang="en-US" sz="2400" b="1" dirty="0"/>
              <a:t>與</a:t>
            </a:r>
            <a:r>
              <a:rPr lang="en-US" altLang="zh-TW" sz="2400" b="1" dirty="0"/>
              <a:t>CEDAW </a:t>
            </a:r>
            <a:r>
              <a:rPr lang="zh-TW" altLang="en-US" sz="2400" b="1" dirty="0"/>
              <a:t>相關機關處理</a:t>
            </a:r>
            <a:r>
              <a:rPr lang="en-US" altLang="zh-TW" dirty="0"/>
              <a:t> </a:t>
            </a:r>
            <a:endParaRPr lang="zh-TW" altLang="zh-TW" dirty="0"/>
          </a:p>
          <a:p>
            <a:endParaRPr lang="en-US" altLang="zh-TW" dirty="0"/>
          </a:p>
          <a:p>
            <a:r>
              <a:rPr lang="en-US" altLang="zh-TW" dirty="0"/>
              <a:t>(</a:t>
            </a:r>
            <a:r>
              <a:rPr lang="zh-TW" altLang="en-US" dirty="0"/>
              <a:t>一</a:t>
            </a:r>
            <a:r>
              <a:rPr lang="en-US" altLang="zh-TW" dirty="0"/>
              <a:t>)</a:t>
            </a:r>
            <a:r>
              <a:rPr lang="zh-TW" altLang="en-US" dirty="0"/>
              <a:t>行政院性別平等處於檢視國內各法規是否符合</a:t>
            </a:r>
            <a:r>
              <a:rPr lang="en-US" altLang="zh-TW" dirty="0"/>
              <a:t>CEDAW</a:t>
            </a:r>
            <a:r>
              <a:rPr lang="zh-TW" altLang="en-US" dirty="0"/>
              <a:t>時，針對各機關委員會性別組成，提出各機關應依據</a:t>
            </a:r>
            <a:r>
              <a:rPr lang="en-US" altLang="zh-TW" dirty="0"/>
              <a:t>CEDAW</a:t>
            </a:r>
            <a:r>
              <a:rPr lang="zh-TW" altLang="en-US" dirty="0"/>
              <a:t>規範及性別平等政策綱領之要求，持續推動擴大實行三分之一性別比例原則，法規所定性別比例未達三分之一者，則應朝任一性別比例不小於三分之一原則修訂，並規劃修法時程表。</a:t>
            </a:r>
            <a:endParaRPr lang="en-US" altLang="zh-TW" dirty="0"/>
          </a:p>
          <a:p>
            <a:endParaRPr lang="zh-TW" altLang="en-US" dirty="0"/>
          </a:p>
          <a:p>
            <a:r>
              <a:rPr lang="en-US" altLang="zh-TW" dirty="0"/>
              <a:t>(</a:t>
            </a:r>
            <a:r>
              <a:rPr lang="zh-TW" altLang="en-US" dirty="0"/>
              <a:t>二</a:t>
            </a:r>
            <a:r>
              <a:rPr lang="en-US" altLang="zh-TW" dirty="0"/>
              <a:t>)</a:t>
            </a:r>
            <a:r>
              <a:rPr lang="zh-TW" altLang="en-US" dirty="0"/>
              <a:t>銓敘部於</a:t>
            </a:r>
            <a:r>
              <a:rPr lang="en-US" altLang="zh-TW" dirty="0"/>
              <a:t>102</a:t>
            </a:r>
            <a:r>
              <a:rPr lang="zh-TW" altLang="en-US" dirty="0"/>
              <a:t>年</a:t>
            </a:r>
            <a:r>
              <a:rPr lang="en-US" altLang="zh-TW" dirty="0"/>
              <a:t>11</a:t>
            </a:r>
            <a:r>
              <a:rPr lang="zh-TW" altLang="en-US" dirty="0"/>
              <a:t>月</a:t>
            </a:r>
            <a:r>
              <a:rPr lang="en-US" altLang="zh-TW" dirty="0"/>
              <a:t>25</a:t>
            </a:r>
            <a:r>
              <a:rPr lang="zh-TW" altLang="en-US" dirty="0"/>
              <a:t>日發函規範各機關於組設甄審委員及考績委員會時，應依照委員任一性別比例不得少於三分之一原則辦理。</a:t>
            </a:r>
          </a:p>
          <a:p>
            <a:endParaRPr lang="en-US" altLang="zh-TW" b="1" dirty="0"/>
          </a:p>
          <a:p>
            <a:r>
              <a:rPr lang="en-US" altLang="zh-TW" b="1" dirty="0"/>
              <a:t>   </a:t>
            </a:r>
          </a:p>
          <a:p>
            <a:r>
              <a:rPr lang="zh-TW" altLang="en-US" dirty="0"/>
              <a:t>         </a:t>
            </a:r>
            <a:endParaRPr lang="en-US" altLang="zh-TW" dirty="0"/>
          </a:p>
          <a:p>
            <a:endParaRPr lang="en-US" altLang="zh-TW" dirty="0"/>
          </a:p>
          <a:p>
            <a:endParaRPr lang="en-US" altLang="zh-TW" dirty="0"/>
          </a:p>
          <a:p>
            <a:endParaRPr lang="zh-TW" altLang="en-US" dirty="0"/>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480" y="3962541"/>
            <a:ext cx="4865790" cy="2470299"/>
          </a:xfrm>
          <a:prstGeom prst="rect">
            <a:avLst/>
          </a:prstGeom>
        </p:spPr>
      </p:pic>
    </p:spTree>
    <p:extLst>
      <p:ext uri="{BB962C8B-B14F-4D97-AF65-F5344CB8AC3E}">
        <p14:creationId xmlns:p14="http://schemas.microsoft.com/office/powerpoint/2010/main" val="237187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400" y="673530"/>
            <a:ext cx="10972440" cy="1144800"/>
          </a:xfrm>
        </p:spPr>
        <p:txBody>
          <a:bodyPr/>
          <a:lstStyle/>
          <a:p>
            <a:r>
              <a:rPr lang="zh-TW" altLang="zh-TW" b="1" dirty="0"/>
              <a:t>簡報大綱</a:t>
            </a:r>
            <a:endParaRPr lang="zh-TW" altLang="en-US" b="1" dirty="0"/>
          </a:p>
        </p:txBody>
      </p:sp>
      <p:sp>
        <p:nvSpPr>
          <p:cNvPr id="3" name="內容版面配置區 2"/>
          <p:cNvSpPr>
            <a:spLocks noGrp="1"/>
          </p:cNvSpPr>
          <p:nvPr>
            <p:ph/>
          </p:nvPr>
        </p:nvSpPr>
        <p:spPr>
          <a:xfrm>
            <a:off x="447400" y="2368009"/>
            <a:ext cx="9552775" cy="3207487"/>
          </a:xfrm>
        </p:spPr>
        <p:txBody>
          <a:bodyPr>
            <a:noAutofit/>
          </a:bodyPr>
          <a:lstStyle/>
          <a:p>
            <a:pPr>
              <a:lnSpc>
                <a:spcPct val="100000"/>
              </a:lnSpc>
            </a:pPr>
            <a:r>
              <a:rPr lang="zh-TW" altLang="en-US" sz="2800" b="1" dirty="0"/>
              <a:t>一、</a:t>
            </a:r>
            <a:r>
              <a:rPr lang="zh-TW" altLang="zh-TW" sz="2800" b="1" dirty="0"/>
              <a:t>何謂</a:t>
            </a:r>
            <a:r>
              <a:rPr lang="en-US" altLang="zh-TW" sz="2800" b="1" dirty="0"/>
              <a:t>CEDAW</a:t>
            </a:r>
          </a:p>
          <a:p>
            <a:pPr>
              <a:lnSpc>
                <a:spcPct val="100000"/>
              </a:lnSpc>
            </a:pPr>
            <a:r>
              <a:rPr lang="zh-TW" altLang="en-US" sz="2800" b="1" dirty="0"/>
              <a:t>二、</a:t>
            </a:r>
            <a:r>
              <a:rPr lang="en-US" altLang="zh-TW" sz="2800" b="1" dirty="0"/>
              <a:t>CEDAW</a:t>
            </a:r>
            <a:r>
              <a:rPr lang="zh-TW" altLang="zh-TW" sz="2800" b="1" dirty="0"/>
              <a:t>條文 </a:t>
            </a:r>
          </a:p>
          <a:p>
            <a:pPr>
              <a:lnSpc>
                <a:spcPct val="100000"/>
              </a:lnSpc>
            </a:pPr>
            <a:r>
              <a:rPr lang="zh-TW" altLang="en-US" sz="2800" b="1" dirty="0"/>
              <a:t>三、</a:t>
            </a:r>
            <a:r>
              <a:rPr lang="en-US" altLang="zh-TW" sz="2800" b="1" dirty="0"/>
              <a:t>CEDAW</a:t>
            </a:r>
            <a:r>
              <a:rPr lang="zh-TW" altLang="zh-TW" sz="2800" b="1" dirty="0"/>
              <a:t>三核心概念 </a:t>
            </a:r>
            <a:r>
              <a:rPr lang="en-US" altLang="zh-TW" sz="2800" b="1" dirty="0"/>
              <a:t>(</a:t>
            </a:r>
            <a:r>
              <a:rPr lang="zh-TW" altLang="zh-TW" sz="2800" b="1" dirty="0"/>
              <a:t>禁止歧視、實質平等、國家義務</a:t>
            </a:r>
            <a:r>
              <a:rPr lang="en-US" altLang="zh-TW" sz="2800" b="1" dirty="0"/>
              <a:t>)</a:t>
            </a:r>
            <a:endParaRPr lang="zh-TW" altLang="zh-TW" sz="2800" b="1" dirty="0"/>
          </a:p>
          <a:p>
            <a:pPr>
              <a:lnSpc>
                <a:spcPct val="100000"/>
              </a:lnSpc>
            </a:pPr>
            <a:r>
              <a:rPr lang="zh-TW" altLang="en-US" sz="2800" b="1" dirty="0"/>
              <a:t>四、</a:t>
            </a:r>
            <a:r>
              <a:rPr lang="zh-TW" altLang="zh-TW" sz="2800" b="1" dirty="0"/>
              <a:t>認識直接、間接、交叉歧視 </a:t>
            </a:r>
          </a:p>
          <a:p>
            <a:pPr>
              <a:lnSpc>
                <a:spcPct val="100000"/>
              </a:lnSpc>
            </a:pPr>
            <a:r>
              <a:rPr lang="zh-TW" altLang="en-US" sz="2800" b="1" dirty="0"/>
              <a:t>五、</a:t>
            </a:r>
            <a:r>
              <a:rPr lang="en-US" altLang="zh-TW" sz="2800" b="1" dirty="0"/>
              <a:t>CEDAW</a:t>
            </a:r>
            <a:r>
              <a:rPr lang="zh-TW" altLang="zh-TW" sz="2800" b="1" dirty="0"/>
              <a:t>一般性建議 </a:t>
            </a:r>
            <a:r>
              <a:rPr lang="en-US" altLang="zh-TW" sz="2800" b="1" dirty="0"/>
              <a:t>1-40</a:t>
            </a:r>
            <a:r>
              <a:rPr lang="zh-TW" altLang="zh-TW" sz="2800" b="1" dirty="0"/>
              <a:t>號</a:t>
            </a:r>
          </a:p>
          <a:p>
            <a:pPr>
              <a:lnSpc>
                <a:spcPct val="100000"/>
              </a:lnSpc>
            </a:pPr>
            <a:r>
              <a:rPr lang="zh-TW" altLang="en-US" sz="2800" b="1" dirty="0"/>
              <a:t>六、</a:t>
            </a:r>
            <a:r>
              <a:rPr lang="en-US" altLang="zh-TW" sz="2800" b="1" dirty="0"/>
              <a:t>CEDAW</a:t>
            </a:r>
            <a:r>
              <a:rPr lang="zh-TW" altLang="en-US" sz="2800" b="1" dirty="0"/>
              <a:t>在台灣</a:t>
            </a:r>
            <a:endParaRPr lang="en-US" altLang="zh-TW" sz="2800" b="1" dirty="0"/>
          </a:p>
          <a:p>
            <a:r>
              <a:rPr lang="zh-TW" altLang="en-US" sz="2800" b="1" dirty="0"/>
              <a:t>七、</a:t>
            </a:r>
            <a:r>
              <a:rPr lang="en-US" altLang="zh-TW" sz="2800" b="1" dirty="0"/>
              <a:t>CEDAW</a:t>
            </a:r>
            <a:r>
              <a:rPr lang="zh-TW" altLang="zh-TW" sz="2800" b="1" dirty="0"/>
              <a:t>案例分</a:t>
            </a:r>
            <a:r>
              <a:rPr lang="zh-TW" altLang="en-US" sz="2800" b="1" dirty="0"/>
              <a:t>享</a:t>
            </a:r>
            <a:r>
              <a:rPr lang="en-US" altLang="zh-TW" sz="2800" b="1" dirty="0"/>
              <a:t>-</a:t>
            </a:r>
          </a:p>
          <a:p>
            <a:r>
              <a:rPr lang="zh-TW" altLang="en-US" sz="2800" b="1" dirty="0"/>
              <a:t>       </a:t>
            </a:r>
            <a:r>
              <a:rPr lang="zh-TW" altLang="en-US" sz="2400" dirty="0">
                <a:latin typeface="標楷體" panose="03000509000000000000" pitchFamily="65" charset="-120"/>
                <a:ea typeface="標楷體" panose="03000509000000000000" pitchFamily="65" charset="-120"/>
              </a:rPr>
              <a:t>考績委員及甄審委員</a:t>
            </a:r>
            <a:r>
              <a:rPr lang="zh-TW" altLang="en-US" sz="2400" dirty="0">
                <a:solidFill>
                  <a:schemeClr val="tx2"/>
                </a:solidFill>
                <a:latin typeface="標楷體" panose="03000509000000000000" pitchFamily="65" charset="-120"/>
                <a:ea typeface="標楷體" panose="03000509000000000000" pitchFamily="65" charset="-120"/>
              </a:rPr>
              <a:t>三分之一性別比例</a:t>
            </a:r>
          </a:p>
          <a:p>
            <a:pPr>
              <a:lnSpc>
                <a:spcPct val="100000"/>
              </a:lnSpc>
            </a:pPr>
            <a:r>
              <a:rPr lang="zh-TW" altLang="en-US" sz="2800" b="1" dirty="0"/>
              <a:t>八、性別觀點解析</a:t>
            </a:r>
            <a:br>
              <a:rPr lang="zh-TW" altLang="en-US" sz="2800" b="1" dirty="0"/>
            </a:br>
            <a:endParaRPr lang="zh-TW" altLang="zh-TW" sz="2800" b="1" dirty="0"/>
          </a:p>
          <a:p>
            <a:pPr>
              <a:lnSpc>
                <a:spcPct val="100000"/>
              </a:lnSpc>
            </a:pPr>
            <a:endParaRPr lang="zh-TW" altLang="zh-TW" sz="28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2</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pic>
        <p:nvPicPr>
          <p:cNvPr id="6" name="圖片 5"/>
          <p:cNvPicPr>
            <a:picLocks noChangeAspect="1"/>
          </p:cNvPicPr>
          <p:nvPr/>
        </p:nvPicPr>
        <p:blipFill>
          <a:blip r:embed="rId3"/>
          <a:stretch>
            <a:fillRect/>
          </a:stretch>
        </p:blipFill>
        <p:spPr>
          <a:xfrm>
            <a:off x="7832454" y="3431660"/>
            <a:ext cx="3587386" cy="2818660"/>
          </a:xfrm>
          <a:prstGeom prst="rect">
            <a:avLst/>
          </a:prstGeom>
        </p:spPr>
      </p:pic>
    </p:spTree>
    <p:extLst>
      <p:ext uri="{BB962C8B-B14F-4D97-AF65-F5344CB8AC3E}">
        <p14:creationId xmlns:p14="http://schemas.microsoft.com/office/powerpoint/2010/main" val="380684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400" y="945973"/>
            <a:ext cx="10972440" cy="1144800"/>
          </a:xfrm>
        </p:spPr>
        <p:txBody>
          <a:bodyPr/>
          <a:lstStyle/>
          <a:p>
            <a:r>
              <a:rPr lang="zh-TW" altLang="en-US" sz="3200" b="1" dirty="0"/>
              <a:t>八、性別觀點解析</a:t>
            </a:r>
            <a:br>
              <a:rPr lang="zh-TW" altLang="en-US" sz="3200" b="1" dirty="0"/>
            </a:br>
            <a:r>
              <a:rPr lang="zh-TW" altLang="en-US" sz="3200" b="1" dirty="0"/>
              <a:t>           </a:t>
            </a: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20</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877168" y="1761399"/>
            <a:ext cx="10443295" cy="5355312"/>
          </a:xfrm>
          <a:prstGeom prst="rect">
            <a:avLst/>
          </a:prstGeom>
          <a:noFill/>
        </p:spPr>
        <p:txBody>
          <a:bodyPr wrap="square" rtlCol="0">
            <a:spAutoFit/>
          </a:bodyPr>
          <a:lstStyle/>
          <a:p>
            <a:r>
              <a:rPr lang="zh-TW" altLang="en-US" dirty="0">
                <a:latin typeface="+mn-ea"/>
              </a:rPr>
              <a:t>      在女性爭取參與決策的機會與管道的討論中，包含兩個基本議題：</a:t>
            </a:r>
            <a:r>
              <a:rPr lang="zh-TW" altLang="en-US" dirty="0">
                <a:solidFill>
                  <a:srgbClr val="FF0000"/>
                </a:solidFill>
                <a:latin typeface="+mn-ea"/>
              </a:rPr>
              <a:t>實質平等</a:t>
            </a:r>
            <a:r>
              <a:rPr lang="zh-TW" altLang="en-US" dirty="0">
                <a:latin typeface="+mn-ea"/>
              </a:rPr>
              <a:t>與</a:t>
            </a:r>
            <a:r>
              <a:rPr lang="zh-TW" altLang="en-US" dirty="0">
                <a:solidFill>
                  <a:srgbClr val="FF0000"/>
                </a:solidFill>
                <a:latin typeface="+mn-ea"/>
              </a:rPr>
              <a:t>形式平等</a:t>
            </a:r>
            <a:r>
              <a:rPr lang="zh-TW" altLang="en-US" dirty="0">
                <a:latin typeface="+mn-ea"/>
              </a:rPr>
              <a:t>的差別，及推動具性別意識觀點政策的可能。形式平等認為男性和女性必須受到完全一致的對待，但這可能忽略了在傳統的工作環境中，男性和女性並沒有取得相同機會的管道。因此，為了確保女性與男性擁有實質平等機會的權利，以達到促進女性參與的效果，必須從保障女性擁有參與各個領域的機會開始。並且，為了達到</a:t>
            </a:r>
            <a:r>
              <a:rPr lang="zh-TW" altLang="en-US" dirty="0">
                <a:solidFill>
                  <a:srgbClr val="FF0000"/>
                </a:solidFill>
                <a:latin typeface="+mn-ea"/>
              </a:rPr>
              <a:t>實際的性別平等</a:t>
            </a:r>
            <a:r>
              <a:rPr lang="zh-TW" altLang="en-US" dirty="0">
                <a:latin typeface="+mn-ea"/>
              </a:rPr>
              <a:t>，促進女性在各領域參與的比例，以達到實際上對</a:t>
            </a:r>
            <a:r>
              <a:rPr lang="zh-TW" altLang="en-US" dirty="0">
                <a:solidFill>
                  <a:srgbClr val="FF0000"/>
                </a:solidFill>
                <a:latin typeface="+mn-ea"/>
              </a:rPr>
              <a:t>政府政策</a:t>
            </a:r>
            <a:r>
              <a:rPr lang="zh-TW" altLang="en-US" dirty="0">
                <a:latin typeface="+mn-ea"/>
              </a:rPr>
              <a:t>及</a:t>
            </a:r>
            <a:r>
              <a:rPr lang="zh-TW" altLang="en-US" dirty="0">
                <a:solidFill>
                  <a:srgbClr val="FF0000"/>
                </a:solidFill>
                <a:latin typeface="+mn-ea"/>
              </a:rPr>
              <a:t>資源配置</a:t>
            </a:r>
            <a:r>
              <a:rPr lang="zh-TW" altLang="en-US" dirty="0">
                <a:latin typeface="+mn-ea"/>
              </a:rPr>
              <a:t>的影響性，改變政治的內涵。</a:t>
            </a:r>
            <a:endParaRPr lang="en-US" altLang="zh-TW" dirty="0">
              <a:latin typeface="+mn-ea"/>
            </a:endParaRPr>
          </a:p>
          <a:p>
            <a:r>
              <a:rPr lang="zh-TW" altLang="en-US" dirty="0">
                <a:latin typeface="+mn-ea"/>
              </a:rPr>
              <a:t>      臺灣從</a:t>
            </a:r>
            <a:r>
              <a:rPr lang="en-US" altLang="zh-TW" dirty="0">
                <a:latin typeface="+mn-ea"/>
              </a:rPr>
              <a:t>90</a:t>
            </a:r>
            <a:r>
              <a:rPr lang="zh-TW" altLang="en-US" dirty="0">
                <a:latin typeface="+mn-ea"/>
              </a:rPr>
              <a:t>年代開啟性別運動的浪潮以來，婦女團體的主要訴求即是促進</a:t>
            </a:r>
            <a:r>
              <a:rPr lang="zh-TW" altLang="en-US" dirty="0">
                <a:solidFill>
                  <a:srgbClr val="FF0000"/>
                </a:solidFill>
                <a:latin typeface="+mn-ea"/>
              </a:rPr>
              <a:t>女性參與政治決策</a:t>
            </a:r>
            <a:r>
              <a:rPr lang="zh-TW" altLang="en-US" dirty="0">
                <a:latin typeface="+mn-ea"/>
              </a:rPr>
              <a:t>及</a:t>
            </a:r>
            <a:r>
              <a:rPr lang="zh-TW" altLang="en-US" dirty="0">
                <a:solidFill>
                  <a:srgbClr val="FF0000"/>
                </a:solidFill>
                <a:latin typeface="+mn-ea"/>
              </a:rPr>
              <a:t>參與各個領域的工作及活動</a:t>
            </a:r>
            <a:r>
              <a:rPr lang="zh-TW" altLang="en-US" dirty="0">
                <a:latin typeface="+mn-ea"/>
              </a:rPr>
              <a:t>。從最初為了確保女性得以參政，採取</a:t>
            </a:r>
            <a:r>
              <a:rPr lang="zh-TW" altLang="en-US" b="1" dirty="0">
                <a:latin typeface="+mn-ea"/>
              </a:rPr>
              <a:t>「婦女保障名額」</a:t>
            </a:r>
            <a:r>
              <a:rPr lang="zh-TW" altLang="en-US" dirty="0">
                <a:latin typeface="+mn-ea"/>
              </a:rPr>
              <a:t>制度，到後來更具性別平等意識的</a:t>
            </a:r>
            <a:r>
              <a:rPr lang="zh-TW" altLang="en-US" b="1" dirty="0">
                <a:latin typeface="+mn-ea"/>
              </a:rPr>
              <a:t>「性別比例原則」</a:t>
            </a:r>
            <a:r>
              <a:rPr lang="zh-TW" altLang="en-US" dirty="0">
                <a:latin typeface="+mn-ea"/>
              </a:rPr>
              <a:t>，並可保障不同的性別皆有</a:t>
            </a:r>
            <a:r>
              <a:rPr lang="zh-TW" altLang="en-US" dirty="0">
                <a:solidFill>
                  <a:srgbClr val="FF0000"/>
                </a:solidFill>
                <a:latin typeface="+mn-ea"/>
              </a:rPr>
              <a:t>平等參與的權力與機會</a:t>
            </a:r>
            <a:r>
              <a:rPr lang="zh-TW" altLang="en-US" dirty="0">
                <a:latin typeface="+mn-ea"/>
              </a:rPr>
              <a:t>。爾後，更公布</a:t>
            </a:r>
            <a:r>
              <a:rPr lang="zh-TW" altLang="en-US" b="1" dirty="0">
                <a:latin typeface="+mn-ea"/>
              </a:rPr>
              <a:t>性別平等政策綱領</a:t>
            </a:r>
            <a:r>
              <a:rPr lang="zh-TW" altLang="en-US" dirty="0">
                <a:latin typeface="+mn-ea"/>
              </a:rPr>
              <a:t>，推動行政院各部會所屬委員會任一性別比例不得少於三分之一，逐漸促進女性在公務體系中的各個領域、各個層級的參與，</a:t>
            </a:r>
            <a:r>
              <a:rPr lang="zh-TW" altLang="en-US" dirty="0">
                <a:solidFill>
                  <a:srgbClr val="FF0000"/>
                </a:solidFill>
                <a:latin typeface="+mn-ea"/>
              </a:rPr>
              <a:t>縮小各權力階層的性別差異</a:t>
            </a:r>
            <a:r>
              <a:rPr lang="zh-TW" altLang="en-US" dirty="0">
                <a:latin typeface="+mn-ea"/>
              </a:rPr>
              <a:t>，並以各單位每一職等皆符合性別比例為努力方向。此即為</a:t>
            </a:r>
            <a:r>
              <a:rPr lang="en-US" altLang="zh-TW" dirty="0">
                <a:latin typeface="+mn-ea"/>
              </a:rPr>
              <a:t>CEDAW</a:t>
            </a:r>
            <a:r>
              <a:rPr lang="zh-TW" altLang="en-US" dirty="0">
                <a:latin typeface="+mn-ea"/>
              </a:rPr>
              <a:t>第</a:t>
            </a:r>
            <a:r>
              <a:rPr lang="en-US" altLang="zh-TW" dirty="0">
                <a:latin typeface="+mn-ea"/>
              </a:rPr>
              <a:t>4</a:t>
            </a:r>
            <a:r>
              <a:rPr lang="zh-TW" altLang="en-US" dirty="0">
                <a:latin typeface="+mn-ea"/>
              </a:rPr>
              <a:t>條所提出，為加速實現男女實質上的平等而採取的</a:t>
            </a:r>
            <a:r>
              <a:rPr lang="zh-TW" altLang="en-US" b="1" dirty="0">
                <a:latin typeface="+mn-ea"/>
              </a:rPr>
              <a:t>暫行特別措施</a:t>
            </a:r>
            <a:r>
              <a:rPr lang="zh-TW" altLang="en-US" dirty="0" smtClean="0">
                <a:latin typeface="+mn-ea"/>
              </a:rPr>
              <a:t>。</a:t>
            </a:r>
          </a:p>
          <a:p>
            <a:r>
              <a:rPr lang="zh-TW" altLang="en-US" dirty="0" smtClean="0">
                <a:latin typeface="+mn-ea"/>
              </a:rPr>
              <a:t>      在各個政府機關的積極推動下，目前公部門的性別比例差異已經逐漸縮小，各機關在進用人才、提供進修的機會及職務升等上，多已考量將不同性別納入。根據行政院人事行政總處性別統計，</a:t>
            </a:r>
            <a:r>
              <a:rPr lang="en-US" altLang="zh-TW" dirty="0" smtClean="0">
                <a:latin typeface="+mn-ea"/>
              </a:rPr>
              <a:t>113</a:t>
            </a:r>
            <a:r>
              <a:rPr lang="zh-TW" altLang="en-US" dirty="0" smtClean="0">
                <a:latin typeface="+mn-ea"/>
              </a:rPr>
              <a:t>年各部會所屬共</a:t>
            </a:r>
            <a:r>
              <a:rPr lang="en-US" altLang="zh-TW" dirty="0" smtClean="0">
                <a:latin typeface="+mn-ea"/>
              </a:rPr>
              <a:t>1,726</a:t>
            </a:r>
            <a:r>
              <a:rPr lang="zh-TW" altLang="en-US" dirty="0" smtClean="0">
                <a:latin typeface="+mn-ea"/>
              </a:rPr>
              <a:t>個委員會當中，委員組成符合三分之一性別比例者已達總數之</a:t>
            </a:r>
            <a:r>
              <a:rPr lang="en-US" altLang="zh-TW" dirty="0" smtClean="0">
                <a:latin typeface="+mn-ea"/>
              </a:rPr>
              <a:t>98.09%</a:t>
            </a:r>
            <a:r>
              <a:rPr lang="zh-TW" altLang="en-US" dirty="0" smtClean="0">
                <a:latin typeface="+mn-ea"/>
              </a:rPr>
              <a:t>。</a:t>
            </a:r>
          </a:p>
          <a:p>
            <a:endParaRPr lang="zh-TW" altLang="en-US" dirty="0">
              <a:latin typeface="+mn-ea"/>
            </a:endParaRPr>
          </a:p>
          <a:p>
            <a:endParaRPr lang="en-US" altLang="zh-TW" dirty="0">
              <a:latin typeface="+mn-ea"/>
            </a:endParaRPr>
          </a:p>
          <a:p>
            <a:endParaRPr lang="en-US" altLang="zh-TW" dirty="0">
              <a:latin typeface="+mn-ea"/>
            </a:endParaRPr>
          </a:p>
        </p:txBody>
      </p:sp>
      <p:pic>
        <p:nvPicPr>
          <p:cNvPr id="6" name="圖片 5"/>
          <p:cNvPicPr>
            <a:picLocks noChangeAspect="1"/>
          </p:cNvPicPr>
          <p:nvPr/>
        </p:nvPicPr>
        <p:blipFill>
          <a:blip r:embed="rId3"/>
          <a:stretch>
            <a:fillRect/>
          </a:stretch>
        </p:blipFill>
        <p:spPr>
          <a:xfrm>
            <a:off x="81577" y="5615463"/>
            <a:ext cx="714502" cy="794913"/>
          </a:xfrm>
          <a:prstGeom prst="rect">
            <a:avLst/>
          </a:prstGeom>
        </p:spPr>
      </p:pic>
    </p:spTree>
    <p:extLst>
      <p:ext uri="{BB962C8B-B14F-4D97-AF65-F5344CB8AC3E}">
        <p14:creationId xmlns:p14="http://schemas.microsoft.com/office/powerpoint/2010/main" val="2344259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文字版面配置區 1"/>
          <p:cNvSpPr txBox="1"/>
          <p:nvPr/>
        </p:nvSpPr>
        <p:spPr>
          <a:xfrm>
            <a:off x="6599852" y="3532864"/>
            <a:ext cx="4812480" cy="1470600"/>
          </a:xfrm>
          <a:prstGeom prst="rect">
            <a:avLst/>
          </a:prstGeom>
          <a:noFill/>
          <a:ln w="0">
            <a:noFill/>
          </a:ln>
        </p:spPr>
        <p:txBody>
          <a:bodyPr anchor="ctr" anchorCtr="1">
            <a:normAutofit/>
          </a:bodyPr>
          <a:lstStyle/>
          <a:p>
            <a:pPr algn="ctr">
              <a:lnSpc>
                <a:spcPct val="100000"/>
              </a:lnSpc>
              <a:spcBef>
                <a:spcPts val="1001"/>
              </a:spcBef>
            </a:pPr>
            <a:r>
              <a:rPr lang="en-US" sz="5400" b="1" strike="noStrike" spc="-1" dirty="0">
                <a:solidFill>
                  <a:srgbClr val="317EE1"/>
                </a:solidFill>
                <a:latin typeface="Noto Sans TC"/>
                <a:ea typeface="Noto Sans TC"/>
              </a:rPr>
              <a:t>Thank you!</a:t>
            </a:r>
            <a:endParaRPr lang="en-US" sz="5400" b="0" strike="noStrike" spc="-1" dirty="0">
              <a:solidFill>
                <a:srgbClr val="000000"/>
              </a:solidFill>
              <a:latin typeface="Arial"/>
            </a:endParaRPr>
          </a:p>
        </p:txBody>
      </p:sp>
      <p:sp>
        <p:nvSpPr>
          <p:cNvPr id="2" name="標題 1"/>
          <p:cNvSpPr>
            <a:spLocks noGrp="1"/>
          </p:cNvSpPr>
          <p:nvPr>
            <p:ph type="title"/>
          </p:nvPr>
        </p:nvSpPr>
        <p:spPr/>
        <p:txBody>
          <a:bodyPr/>
          <a:lstStyle/>
          <a:p>
            <a:endParaRPr lang="zh-TW" altLang="en-US" dirty="0"/>
          </a:p>
        </p:txBody>
      </p:sp>
      <p:pic>
        <p:nvPicPr>
          <p:cNvPr id="3" name="圖片 2"/>
          <p:cNvPicPr>
            <a:picLocks noChangeAspect="1"/>
          </p:cNvPicPr>
          <p:nvPr/>
        </p:nvPicPr>
        <p:blipFill>
          <a:blip r:embed="rId2"/>
          <a:stretch>
            <a:fillRect/>
          </a:stretch>
        </p:blipFill>
        <p:spPr>
          <a:xfrm>
            <a:off x="11412332" y="17307"/>
            <a:ext cx="678390" cy="737148"/>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265" y="349760"/>
            <a:ext cx="3436891" cy="4478784"/>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0116" y="4804969"/>
            <a:ext cx="3688080" cy="2053031"/>
          </a:xfrm>
          <a:prstGeom prst="rect">
            <a:avLst/>
          </a:prstGeom>
        </p:spPr>
      </p:pic>
      <p:pic>
        <p:nvPicPr>
          <p:cNvPr id="7" name="圖片 6"/>
          <p:cNvPicPr>
            <a:picLocks noChangeAspect="1"/>
          </p:cNvPicPr>
          <p:nvPr/>
        </p:nvPicPr>
        <p:blipFill>
          <a:blip r:embed="rId5"/>
          <a:stretch>
            <a:fillRect/>
          </a:stretch>
        </p:blipFill>
        <p:spPr>
          <a:xfrm>
            <a:off x="1" y="6064500"/>
            <a:ext cx="713232" cy="79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5240" y="1310680"/>
            <a:ext cx="10972440" cy="1144800"/>
          </a:xfrm>
        </p:spPr>
        <p:txBody>
          <a:bodyPr/>
          <a:lstStyle/>
          <a:p>
            <a:r>
              <a:rPr lang="zh-TW" altLang="en-US" sz="3600" b="1" dirty="0"/>
              <a:t>一、</a:t>
            </a:r>
            <a:r>
              <a:rPr lang="zh-TW" altLang="zh-TW" sz="3600" b="1" dirty="0"/>
              <a:t>何謂「消除對婦女一切形式歧視公約」</a:t>
            </a:r>
            <a:r>
              <a:rPr lang="en-US" altLang="zh-TW" sz="3600" b="1" dirty="0"/>
              <a:t/>
            </a:r>
            <a:br>
              <a:rPr lang="en-US" altLang="zh-TW" sz="3600" b="1" dirty="0"/>
            </a:br>
            <a:r>
              <a:rPr lang="en-US" altLang="zh-TW" sz="2400" b="1" dirty="0"/>
              <a:t>(Convention on the Elimination of All Forms of Discrimination Against Women)</a:t>
            </a:r>
            <a:r>
              <a:rPr lang="zh-TW" altLang="zh-TW" sz="2400" b="1" dirty="0"/>
              <a:t>（以下簡稱</a:t>
            </a:r>
            <a:r>
              <a:rPr lang="en-US" altLang="zh-TW" sz="2400" b="1" dirty="0"/>
              <a:t>CEDAW</a:t>
            </a:r>
            <a:r>
              <a:rPr lang="zh-TW" altLang="zh-TW" sz="2400" b="1" dirty="0"/>
              <a:t>）</a:t>
            </a:r>
            <a:endParaRPr lang="zh-TW" altLang="zh-TW" sz="2400" dirty="0"/>
          </a:p>
        </p:txBody>
      </p:sp>
      <p:sp>
        <p:nvSpPr>
          <p:cNvPr id="3" name="內容版面配置區 2"/>
          <p:cNvSpPr>
            <a:spLocks noGrp="1"/>
          </p:cNvSpPr>
          <p:nvPr>
            <p:ph/>
          </p:nvPr>
        </p:nvSpPr>
        <p:spPr>
          <a:xfrm>
            <a:off x="1026160" y="3128545"/>
            <a:ext cx="10273560" cy="1783227"/>
          </a:xfrm>
        </p:spPr>
        <p:txBody>
          <a:bodyPr>
            <a:normAutofit/>
          </a:bodyPr>
          <a:lstStyle/>
          <a:p>
            <a:r>
              <a:rPr lang="en-US" altLang="zh-TW" sz="2400" dirty="0"/>
              <a:t>1979</a:t>
            </a:r>
            <a:r>
              <a:rPr lang="zh-TW" altLang="en-US" sz="2400" dirty="0"/>
              <a:t>（民國</a:t>
            </a:r>
            <a:r>
              <a:rPr lang="en-US" altLang="zh-TW" sz="2400" dirty="0"/>
              <a:t>68</a:t>
            </a:r>
            <a:r>
              <a:rPr lang="zh-TW" altLang="en-US" sz="2400" dirty="0"/>
              <a:t>）年聯合國大會通過「消除對婦女一切形式歧視公約」（以下簡稱</a:t>
            </a:r>
            <a:r>
              <a:rPr lang="en-US" altLang="zh-TW" sz="2400" dirty="0"/>
              <a:t>CEDAW</a:t>
            </a:r>
            <a:r>
              <a:rPr lang="zh-TW" altLang="en-US" sz="2400" dirty="0"/>
              <a:t>），並在</a:t>
            </a:r>
            <a:r>
              <a:rPr lang="en-US" altLang="zh-TW" sz="2400" dirty="0"/>
              <a:t>1981</a:t>
            </a:r>
            <a:r>
              <a:rPr lang="zh-TW" altLang="en-US" sz="2400" dirty="0"/>
              <a:t>（民國</a:t>
            </a:r>
            <a:r>
              <a:rPr lang="en-US" altLang="zh-TW" sz="2400" dirty="0"/>
              <a:t>70</a:t>
            </a:r>
            <a:r>
              <a:rPr lang="zh-TW" altLang="en-US" sz="2400" dirty="0"/>
              <a:t>）年正式生效，</a:t>
            </a:r>
            <a:r>
              <a:rPr lang="zh-TW" altLang="zh-TW" sz="2400" dirty="0"/>
              <a:t>闡明男女平等享有一切經濟、社會、文化、公民和政治權利，締約國應採取立法及一切適當措施，消除對婦女之歧視，確保男女在教育、就業、保健、家庭、政治、法律、社會、經濟等各方面享有平等權利。</a:t>
            </a:r>
            <a:endParaRPr lang="zh-TW" altLang="en-US" sz="2400"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3</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Tree>
    <p:extLst>
      <p:ext uri="{BB962C8B-B14F-4D97-AF65-F5344CB8AC3E}">
        <p14:creationId xmlns:p14="http://schemas.microsoft.com/office/powerpoint/2010/main" val="239129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9118" y="978872"/>
            <a:ext cx="10972440" cy="1144800"/>
          </a:xfrm>
        </p:spPr>
        <p:txBody>
          <a:bodyPr/>
          <a:lstStyle/>
          <a:p>
            <a:r>
              <a:rPr lang="zh-TW" altLang="en-US" sz="3600" b="1" dirty="0"/>
              <a:t>二、</a:t>
            </a:r>
            <a:r>
              <a:rPr lang="en-US" altLang="zh-TW" sz="3600" b="1" dirty="0"/>
              <a:t>CEDAW</a:t>
            </a:r>
            <a:r>
              <a:rPr lang="zh-TW" altLang="en-US" sz="3600" b="1" dirty="0"/>
              <a:t>條文</a:t>
            </a:r>
            <a:endParaRPr lang="zh-TW" altLang="zh-TW" sz="3600"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4</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val="985428190"/>
              </p:ext>
            </p:extLst>
          </p:nvPr>
        </p:nvGraphicFramePr>
        <p:xfrm>
          <a:off x="702834" y="2784045"/>
          <a:ext cx="10987620" cy="2844777"/>
        </p:xfrm>
        <a:graphic>
          <a:graphicData uri="http://schemas.openxmlformats.org/drawingml/2006/table">
            <a:tbl>
              <a:tblPr firstRow="1" bandRow="1">
                <a:tableStyleId>{00A15C55-8517-42AA-B614-E9B94910E393}</a:tableStyleId>
              </a:tblPr>
              <a:tblGrid>
                <a:gridCol w="1831270">
                  <a:extLst>
                    <a:ext uri="{9D8B030D-6E8A-4147-A177-3AD203B41FA5}">
                      <a16:colId xmlns:a16="http://schemas.microsoft.com/office/drawing/2014/main" xmlns="" val="3961253061"/>
                    </a:ext>
                  </a:extLst>
                </a:gridCol>
                <a:gridCol w="1831270">
                  <a:extLst>
                    <a:ext uri="{9D8B030D-6E8A-4147-A177-3AD203B41FA5}">
                      <a16:colId xmlns:a16="http://schemas.microsoft.com/office/drawing/2014/main" xmlns="" val="3411364494"/>
                    </a:ext>
                  </a:extLst>
                </a:gridCol>
                <a:gridCol w="1831270">
                  <a:extLst>
                    <a:ext uri="{9D8B030D-6E8A-4147-A177-3AD203B41FA5}">
                      <a16:colId xmlns:a16="http://schemas.microsoft.com/office/drawing/2014/main" xmlns="" val="3805761131"/>
                    </a:ext>
                  </a:extLst>
                </a:gridCol>
                <a:gridCol w="1831270">
                  <a:extLst>
                    <a:ext uri="{9D8B030D-6E8A-4147-A177-3AD203B41FA5}">
                      <a16:colId xmlns:a16="http://schemas.microsoft.com/office/drawing/2014/main" xmlns="" val="1357727113"/>
                    </a:ext>
                  </a:extLst>
                </a:gridCol>
                <a:gridCol w="1831270">
                  <a:extLst>
                    <a:ext uri="{9D8B030D-6E8A-4147-A177-3AD203B41FA5}">
                      <a16:colId xmlns:a16="http://schemas.microsoft.com/office/drawing/2014/main" xmlns="" val="410550809"/>
                    </a:ext>
                  </a:extLst>
                </a:gridCol>
                <a:gridCol w="1831270">
                  <a:extLst>
                    <a:ext uri="{9D8B030D-6E8A-4147-A177-3AD203B41FA5}">
                      <a16:colId xmlns:a16="http://schemas.microsoft.com/office/drawing/2014/main" xmlns="" val="971399145"/>
                    </a:ext>
                  </a:extLst>
                </a:gridCol>
              </a:tblGrid>
              <a:tr h="394017">
                <a:tc>
                  <a:txBody>
                    <a:bodyPr/>
                    <a:lstStyle/>
                    <a:p>
                      <a:pPr algn="ctr"/>
                      <a:r>
                        <a:rPr lang="zh-TW" altLang="en-US" dirty="0"/>
                        <a:t>第一部分</a:t>
                      </a:r>
                      <a:endParaRPr lang="en-US" altLang="zh-T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第二部分</a:t>
                      </a:r>
                      <a:endParaRPr lang="en-US" altLang="zh-T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第三部分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第四部分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第五部分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第六部分</a:t>
                      </a:r>
                    </a:p>
                  </a:txBody>
                  <a:tcPr/>
                </a:tc>
                <a:extLst>
                  <a:ext uri="{0D108BD9-81ED-4DB2-BD59-A6C34878D82A}">
                    <a16:rowId xmlns:a16="http://schemas.microsoft.com/office/drawing/2014/main" xmlns="" val="2253397349"/>
                  </a:ext>
                </a:extLst>
              </a:tr>
              <a:tr h="2450760">
                <a:tc>
                  <a:txBody>
                    <a:bodyPr/>
                    <a:lstStyle/>
                    <a:p>
                      <a:r>
                        <a:rPr lang="zh-TW" altLang="en-US" sz="1400" b="1" dirty="0"/>
                        <a:t>第</a:t>
                      </a:r>
                      <a:r>
                        <a:rPr lang="en-US" altLang="zh-TW" sz="1400" b="1" dirty="0"/>
                        <a:t>1</a:t>
                      </a:r>
                      <a:r>
                        <a:rPr lang="zh-TW" altLang="en-US" sz="1400" b="1" dirty="0"/>
                        <a:t>條</a:t>
                      </a:r>
                      <a:r>
                        <a:rPr lang="zh-TW" altLang="en-US" sz="1400" dirty="0"/>
                        <a:t>對婦女歧視之定義</a:t>
                      </a:r>
                      <a:endParaRPr lang="en-US" altLang="zh-TW" sz="1400" dirty="0"/>
                    </a:p>
                    <a:p>
                      <a:r>
                        <a:rPr lang="zh-TW" altLang="en-US" sz="1400" b="1" dirty="0"/>
                        <a:t>第</a:t>
                      </a:r>
                      <a:r>
                        <a:rPr lang="en-US" altLang="zh-TW" sz="1400" b="1" dirty="0"/>
                        <a:t>2</a:t>
                      </a:r>
                      <a:r>
                        <a:rPr lang="zh-TW" altLang="en-US" sz="1400" b="1" dirty="0"/>
                        <a:t>條</a:t>
                      </a:r>
                      <a:r>
                        <a:rPr lang="zh-TW" altLang="en-US" sz="1400" dirty="0"/>
                        <a:t>消除對婦女歧視之義務</a:t>
                      </a:r>
                      <a:endParaRPr lang="en-US" altLang="zh-TW" sz="1400" dirty="0"/>
                    </a:p>
                    <a:p>
                      <a:r>
                        <a:rPr lang="zh-TW" altLang="en-US" sz="1400" b="1" dirty="0"/>
                        <a:t>第</a:t>
                      </a:r>
                      <a:r>
                        <a:rPr lang="en-US" altLang="zh-TW" sz="1400" b="1" dirty="0"/>
                        <a:t>3</a:t>
                      </a:r>
                      <a:r>
                        <a:rPr lang="zh-TW" altLang="en-US" sz="1400" b="1" dirty="0"/>
                        <a:t>條</a:t>
                      </a:r>
                      <a:r>
                        <a:rPr lang="zh-TW" altLang="en-US" sz="1400" dirty="0"/>
                        <a:t>推動婦女享有人權和基本自由</a:t>
                      </a:r>
                      <a:endParaRPr lang="en-US" altLang="zh-TW" sz="1400" dirty="0"/>
                    </a:p>
                    <a:p>
                      <a:r>
                        <a:rPr lang="zh-TW" altLang="en-US" sz="1400" b="1" dirty="0">
                          <a:effectLst/>
                        </a:rPr>
                        <a:t>第</a:t>
                      </a:r>
                      <a:r>
                        <a:rPr lang="en-US" altLang="zh-TW" sz="1400" b="1" dirty="0">
                          <a:effectLst/>
                        </a:rPr>
                        <a:t>4</a:t>
                      </a:r>
                      <a:r>
                        <a:rPr lang="zh-TW" altLang="en-US" sz="1400" b="1" dirty="0">
                          <a:effectLst/>
                        </a:rPr>
                        <a:t>條</a:t>
                      </a:r>
                      <a:r>
                        <a:rPr lang="zh-TW" altLang="en-US" sz="1400" dirty="0"/>
                        <a:t>暫行特別措施</a:t>
                      </a:r>
                      <a:endParaRPr lang="en-US" altLang="zh-TW" sz="1400" dirty="0"/>
                    </a:p>
                    <a:p>
                      <a:r>
                        <a:rPr lang="zh-TW" altLang="en-US" sz="1400" b="1" dirty="0"/>
                        <a:t>第</a:t>
                      </a:r>
                      <a:r>
                        <a:rPr lang="en-US" altLang="zh-TW" sz="1400" b="1" dirty="0"/>
                        <a:t>5</a:t>
                      </a:r>
                      <a:r>
                        <a:rPr lang="zh-TW" altLang="en-US" sz="1400" b="1" dirty="0"/>
                        <a:t>條</a:t>
                      </a:r>
                      <a:r>
                        <a:rPr lang="zh-TW" altLang="en-US" sz="1400" dirty="0"/>
                        <a:t>社會文化行為模式</a:t>
                      </a:r>
                      <a:endParaRPr lang="en-US" altLang="zh-TW" sz="1400" dirty="0"/>
                    </a:p>
                    <a:p>
                      <a:r>
                        <a:rPr lang="zh-TW" altLang="en-US" sz="1400" b="1" dirty="0"/>
                        <a:t>第</a:t>
                      </a:r>
                      <a:r>
                        <a:rPr lang="en-US" altLang="zh-TW" sz="1400" b="1" dirty="0"/>
                        <a:t>6</a:t>
                      </a:r>
                      <a:r>
                        <a:rPr lang="zh-TW" altLang="en-US" sz="1400" b="1" dirty="0"/>
                        <a:t>條</a:t>
                      </a:r>
                      <a:r>
                        <a:rPr lang="zh-TW" altLang="en-US" sz="1400" dirty="0"/>
                        <a:t>禁止販賣婦女與使婦女賣淫</a:t>
                      </a:r>
                    </a:p>
                  </a:txBody>
                  <a:tcPr/>
                </a:tc>
                <a:tc>
                  <a:txBody>
                    <a:bodyPr/>
                    <a:lstStyle/>
                    <a:p>
                      <a:r>
                        <a:rPr lang="zh-TW" altLang="en-US" sz="1400" b="1" dirty="0"/>
                        <a:t>第</a:t>
                      </a:r>
                      <a:r>
                        <a:rPr lang="en-US" altLang="zh-TW" sz="1400" b="1" dirty="0"/>
                        <a:t>7</a:t>
                      </a:r>
                      <a:r>
                        <a:rPr lang="zh-TW" altLang="en-US" sz="1400" b="1" dirty="0"/>
                        <a:t>條</a:t>
                      </a:r>
                      <a:r>
                        <a:rPr lang="zh-TW" altLang="en-US" sz="1400" dirty="0"/>
                        <a:t>消除政治和公共生活中對婦女的歧</a:t>
                      </a:r>
                      <a:endParaRPr lang="en-US" altLang="zh-TW" sz="1400" dirty="0"/>
                    </a:p>
                    <a:p>
                      <a:r>
                        <a:rPr lang="zh-TW" altLang="en-US" sz="1400" b="1" dirty="0"/>
                        <a:t>第</a:t>
                      </a:r>
                      <a:r>
                        <a:rPr lang="en-US" altLang="zh-TW" sz="1400" b="1" dirty="0"/>
                        <a:t>8</a:t>
                      </a:r>
                      <a:r>
                        <a:rPr lang="zh-TW" altLang="en-US" sz="1400" b="1" dirty="0"/>
                        <a:t>條</a:t>
                      </a:r>
                      <a:r>
                        <a:rPr lang="zh-TW" altLang="en-US" sz="1400" dirty="0"/>
                        <a:t>國際參與代表權</a:t>
                      </a:r>
                      <a:endParaRPr lang="en-US" altLang="zh-TW" sz="1400" dirty="0"/>
                    </a:p>
                    <a:p>
                      <a:r>
                        <a:rPr lang="zh-TW" altLang="en-US" sz="1400" b="1" dirty="0"/>
                        <a:t>第</a:t>
                      </a:r>
                      <a:r>
                        <a:rPr lang="en-US" altLang="zh-TW" sz="1400" b="1" dirty="0"/>
                        <a:t>9</a:t>
                      </a:r>
                      <a:r>
                        <a:rPr lang="zh-TW" altLang="en-US" sz="1400" b="1" dirty="0"/>
                        <a:t>條</a:t>
                      </a:r>
                      <a:r>
                        <a:rPr lang="zh-TW" altLang="en-US" sz="1400" dirty="0"/>
                        <a:t>國籍權</a:t>
                      </a:r>
                      <a:endParaRPr lang="en-US" altLang="zh-TW" sz="1400" dirty="0"/>
                    </a:p>
                    <a:p>
                      <a:endParaRPr lang="zh-TW" altLang="en-US" sz="1400" dirty="0"/>
                    </a:p>
                    <a:p>
                      <a:endParaRPr lang="zh-TW" altLang="en-US" sz="1400" dirty="0"/>
                    </a:p>
                  </a:txBody>
                  <a:tcPr/>
                </a:tc>
                <a:tc>
                  <a:txBody>
                    <a:bodyPr/>
                    <a:lstStyle/>
                    <a:p>
                      <a:r>
                        <a:rPr lang="zh-TW" altLang="en-US" sz="1400" b="1" dirty="0"/>
                        <a:t>第</a:t>
                      </a:r>
                      <a:r>
                        <a:rPr lang="en-US" altLang="zh-TW" sz="1400" b="1" dirty="0"/>
                        <a:t>10</a:t>
                      </a:r>
                      <a:r>
                        <a:rPr lang="zh-TW" altLang="en-US" sz="1400" b="1" dirty="0"/>
                        <a:t>條</a:t>
                      </a:r>
                      <a:r>
                        <a:rPr lang="zh-TW" altLang="en-US" sz="1400" dirty="0"/>
                        <a:t>教育權</a:t>
                      </a:r>
                      <a:endParaRPr lang="en-US" altLang="zh-TW" sz="1400" dirty="0"/>
                    </a:p>
                    <a:p>
                      <a:r>
                        <a:rPr lang="zh-TW" altLang="en-US" sz="1400" b="1" dirty="0"/>
                        <a:t>第</a:t>
                      </a:r>
                      <a:r>
                        <a:rPr lang="en-US" altLang="zh-TW" sz="1400" b="1" dirty="0"/>
                        <a:t>11</a:t>
                      </a:r>
                      <a:r>
                        <a:rPr lang="zh-TW" altLang="en-US" sz="1400" b="1" dirty="0"/>
                        <a:t>條</a:t>
                      </a:r>
                      <a:r>
                        <a:rPr lang="zh-TW" altLang="en-US" sz="1400" dirty="0"/>
                        <a:t>就業權</a:t>
                      </a:r>
                      <a:endParaRPr lang="en-US" altLang="zh-TW" sz="1400" dirty="0"/>
                    </a:p>
                    <a:p>
                      <a:r>
                        <a:rPr lang="zh-TW" altLang="en-US" sz="1400" b="1" dirty="0"/>
                        <a:t>第</a:t>
                      </a:r>
                      <a:r>
                        <a:rPr lang="en-US" altLang="zh-TW" sz="1400" b="1" dirty="0"/>
                        <a:t>12</a:t>
                      </a:r>
                      <a:r>
                        <a:rPr lang="zh-TW" altLang="en-US" sz="1400" b="1" dirty="0"/>
                        <a:t>條</a:t>
                      </a:r>
                      <a:r>
                        <a:rPr lang="zh-TW" altLang="en-US" sz="1400" b="0" i="0" u="none" strike="noStrike" kern="1200" baseline="0" dirty="0">
                          <a:solidFill>
                            <a:schemeClr val="dk1"/>
                          </a:solidFill>
                          <a:latin typeface="+mn-lt"/>
                          <a:ea typeface="+mn-ea"/>
                          <a:cs typeface="+mn-cs"/>
                        </a:rPr>
                        <a:t>健康權</a:t>
                      </a:r>
                      <a:endParaRPr lang="en-US" altLang="zh-TW" sz="1400" dirty="0"/>
                    </a:p>
                    <a:p>
                      <a:r>
                        <a:rPr lang="zh-TW" altLang="en-US" sz="1400" b="1" dirty="0"/>
                        <a:t>第</a:t>
                      </a:r>
                      <a:r>
                        <a:rPr lang="en-US" altLang="zh-TW" sz="1400" b="1" dirty="0"/>
                        <a:t>13</a:t>
                      </a:r>
                      <a:r>
                        <a:rPr lang="zh-TW" altLang="en-US" sz="1400" b="1" dirty="0"/>
                        <a:t>條</a:t>
                      </a:r>
                      <a:r>
                        <a:rPr lang="zh-TW" altLang="en-US" sz="1400" b="0" i="0" u="none" strike="noStrike" kern="1200" baseline="0" dirty="0">
                          <a:solidFill>
                            <a:schemeClr val="dk1"/>
                          </a:solidFill>
                          <a:latin typeface="+mn-lt"/>
                          <a:ea typeface="+mn-ea"/>
                          <a:cs typeface="+mn-cs"/>
                        </a:rPr>
                        <a:t>經濟與社會福利權</a:t>
                      </a:r>
                      <a:endParaRPr lang="en-US" altLang="zh-TW" sz="1400" dirty="0"/>
                    </a:p>
                    <a:p>
                      <a:r>
                        <a:rPr lang="zh-TW" altLang="en-US" sz="1400" b="1" dirty="0"/>
                        <a:t>第</a:t>
                      </a:r>
                      <a:r>
                        <a:rPr lang="en-US" altLang="zh-TW" sz="1400" b="1" dirty="0"/>
                        <a:t>14</a:t>
                      </a:r>
                      <a:r>
                        <a:rPr lang="zh-TW" altLang="en-US" sz="1400" b="1" dirty="0"/>
                        <a:t>條</a:t>
                      </a:r>
                      <a:r>
                        <a:rPr lang="zh-TW" altLang="en-US" sz="1400" dirty="0"/>
                        <a:t>農村婦女權益</a:t>
                      </a:r>
                      <a:endParaRPr lang="en-US" altLang="zh-TW"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dirty="0"/>
                    </a:p>
                    <a:p>
                      <a:endParaRPr lang="zh-TW" altLang="en-US" sz="1400" dirty="0"/>
                    </a:p>
                  </a:txBody>
                  <a:tcPr/>
                </a:tc>
                <a:tc>
                  <a:txBody>
                    <a:bodyPr/>
                    <a:lstStyle/>
                    <a:p>
                      <a:r>
                        <a:rPr lang="zh-TW" altLang="en-US" sz="1400" b="1" dirty="0"/>
                        <a:t>第</a:t>
                      </a:r>
                      <a:r>
                        <a:rPr lang="en-US" altLang="zh-TW" sz="1400" b="1" dirty="0"/>
                        <a:t>15</a:t>
                      </a:r>
                      <a:r>
                        <a:rPr lang="zh-TW" altLang="en-US" sz="1400" b="1" dirty="0"/>
                        <a:t>條</a:t>
                      </a:r>
                      <a:r>
                        <a:rPr lang="zh-TW" altLang="en-US" sz="1400" dirty="0"/>
                        <a:t>法律平等</a:t>
                      </a:r>
                      <a:endParaRPr lang="en-US" altLang="zh-TW" sz="1400" dirty="0"/>
                    </a:p>
                    <a:p>
                      <a:r>
                        <a:rPr lang="zh-TW" altLang="en-US" sz="1400" b="1" dirty="0"/>
                        <a:t>第</a:t>
                      </a:r>
                      <a:r>
                        <a:rPr lang="en-US" altLang="zh-TW" sz="1400" b="1" dirty="0"/>
                        <a:t>16</a:t>
                      </a:r>
                      <a:r>
                        <a:rPr lang="zh-TW" altLang="en-US" sz="1400" b="1" dirty="0"/>
                        <a:t>條</a:t>
                      </a:r>
                      <a:r>
                        <a:rPr lang="zh-TW" altLang="en-US" sz="1400" b="0" i="0" u="none" strike="noStrike" kern="1200" baseline="0" dirty="0">
                          <a:solidFill>
                            <a:schemeClr val="dk1"/>
                          </a:solidFill>
                          <a:latin typeface="+mn-lt"/>
                          <a:ea typeface="+mn-ea"/>
                          <a:cs typeface="+mn-cs"/>
                        </a:rPr>
                        <a:t>婚姻與家庭生活</a:t>
                      </a:r>
                      <a:endParaRPr lang="zh-TW" altLang="en-US" sz="1400" dirty="0"/>
                    </a:p>
                    <a:p>
                      <a:endParaRPr lang="zh-TW" altLang="en-US" sz="1400" dirty="0"/>
                    </a:p>
                  </a:txBody>
                  <a:tcPr/>
                </a:tc>
                <a:tc>
                  <a:txBody>
                    <a:bodyPr/>
                    <a:lstStyle/>
                    <a:p>
                      <a:r>
                        <a:rPr lang="zh-TW" altLang="en-US" sz="1400" b="1" dirty="0"/>
                        <a:t>第</a:t>
                      </a:r>
                      <a:r>
                        <a:rPr lang="en-US" altLang="zh-TW" sz="1400" b="1" dirty="0"/>
                        <a:t>17</a:t>
                      </a:r>
                      <a:r>
                        <a:rPr lang="zh-TW" altLang="en-US" sz="1400" b="1" dirty="0"/>
                        <a:t>條</a:t>
                      </a:r>
                      <a:r>
                        <a:rPr lang="en-US" altLang="zh-TW" sz="1400" dirty="0"/>
                        <a:t>CEDAW</a:t>
                      </a:r>
                      <a:r>
                        <a:rPr lang="zh-TW" altLang="en-US" sz="1400" dirty="0"/>
                        <a:t>委員會</a:t>
                      </a:r>
                      <a:endParaRPr lang="en-US" altLang="zh-TW" sz="1400" dirty="0"/>
                    </a:p>
                    <a:p>
                      <a:r>
                        <a:rPr lang="zh-TW" altLang="en-US" sz="1400" b="1" dirty="0"/>
                        <a:t>第</a:t>
                      </a:r>
                      <a:r>
                        <a:rPr lang="en-US" altLang="zh-TW" sz="1400" b="1" dirty="0"/>
                        <a:t>18</a:t>
                      </a:r>
                      <a:r>
                        <a:rPr lang="zh-TW" altLang="en-US" sz="1400" b="1" dirty="0"/>
                        <a:t>條</a:t>
                      </a:r>
                      <a:r>
                        <a:rPr lang="zh-TW" altLang="en-US" sz="1400" dirty="0"/>
                        <a:t>國家報告</a:t>
                      </a:r>
                      <a:endParaRPr lang="en-US" altLang="zh-TW" sz="1400" dirty="0"/>
                    </a:p>
                    <a:p>
                      <a:r>
                        <a:rPr lang="zh-TW" altLang="en-US" sz="1400" b="1" dirty="0"/>
                        <a:t>第</a:t>
                      </a:r>
                      <a:r>
                        <a:rPr lang="en-US" altLang="zh-TW" sz="1400" b="1" dirty="0"/>
                        <a:t>19</a:t>
                      </a:r>
                      <a:r>
                        <a:rPr lang="zh-TW" altLang="en-US" sz="1400" b="1" dirty="0"/>
                        <a:t>條</a:t>
                      </a:r>
                      <a:r>
                        <a:rPr lang="zh-TW" altLang="en-US" sz="1400" b="0" i="0" u="none" strike="noStrike" kern="1200" baseline="0" dirty="0">
                          <a:solidFill>
                            <a:schemeClr val="dk1"/>
                          </a:solidFill>
                          <a:latin typeface="+mn-lt"/>
                          <a:ea typeface="+mn-ea"/>
                          <a:cs typeface="+mn-cs"/>
                        </a:rPr>
                        <a:t>議事規則</a:t>
                      </a:r>
                      <a:endParaRPr lang="en-US" altLang="zh-TW" sz="1400" b="0" i="0" u="none" strike="noStrike" kern="1200" baseline="0" dirty="0">
                        <a:solidFill>
                          <a:schemeClr val="dk1"/>
                        </a:solidFill>
                        <a:latin typeface="+mn-lt"/>
                        <a:ea typeface="+mn-ea"/>
                        <a:cs typeface="+mn-cs"/>
                      </a:endParaRPr>
                    </a:p>
                    <a:p>
                      <a:r>
                        <a:rPr lang="zh-TW" altLang="en-US" sz="1400" b="1" dirty="0"/>
                        <a:t>第</a:t>
                      </a:r>
                      <a:r>
                        <a:rPr lang="en-US" altLang="zh-TW" sz="1400" b="1" dirty="0"/>
                        <a:t>20</a:t>
                      </a:r>
                      <a:r>
                        <a:rPr lang="zh-TW" altLang="en-US" sz="1400" b="1" dirty="0"/>
                        <a:t>條</a:t>
                      </a:r>
                      <a:r>
                        <a:rPr lang="zh-TW" altLang="en-US" sz="1400" b="0" i="0" u="none" strike="noStrike" kern="1200" baseline="0" dirty="0">
                          <a:solidFill>
                            <a:schemeClr val="dk1"/>
                          </a:solidFill>
                          <a:latin typeface="+mn-lt"/>
                          <a:ea typeface="+mn-ea"/>
                          <a:cs typeface="+mn-cs"/>
                        </a:rPr>
                        <a:t>委員會會議</a:t>
                      </a:r>
                      <a:endParaRPr lang="en-US" altLang="zh-TW" sz="1400" dirty="0"/>
                    </a:p>
                    <a:p>
                      <a:r>
                        <a:rPr lang="zh-TW" altLang="en-US" sz="1400" b="1" dirty="0"/>
                        <a:t>第</a:t>
                      </a:r>
                      <a:r>
                        <a:rPr lang="en-US" altLang="zh-TW" sz="1400" b="1" dirty="0"/>
                        <a:t>21</a:t>
                      </a:r>
                      <a:r>
                        <a:rPr lang="zh-TW" altLang="en-US" sz="1400" b="1" dirty="0"/>
                        <a:t>條</a:t>
                      </a:r>
                      <a:r>
                        <a:rPr lang="zh-TW" altLang="en-US" sz="1400" dirty="0"/>
                        <a:t>委員會報告</a:t>
                      </a:r>
                      <a:endParaRPr lang="en-US" altLang="zh-TW" sz="1400" dirty="0"/>
                    </a:p>
                    <a:p>
                      <a:r>
                        <a:rPr lang="zh-TW" altLang="en-US" sz="1400" b="1" dirty="0"/>
                        <a:t>第</a:t>
                      </a:r>
                      <a:r>
                        <a:rPr lang="en-US" altLang="zh-TW" sz="1400" b="1" dirty="0"/>
                        <a:t>22</a:t>
                      </a:r>
                      <a:r>
                        <a:rPr lang="zh-TW" altLang="en-US" sz="1400" b="1" dirty="0"/>
                        <a:t>條</a:t>
                      </a:r>
                      <a:r>
                        <a:rPr lang="zh-TW" altLang="en-US" sz="1400" dirty="0"/>
                        <a:t>專門機構的作用</a:t>
                      </a:r>
                      <a:endParaRPr lang="en-US" altLang="zh-TW" sz="1400" dirty="0"/>
                    </a:p>
                    <a:p>
                      <a:endParaRPr lang="zh-TW" altLang="en-US" sz="1400" dirty="0"/>
                    </a:p>
                  </a:txBody>
                  <a:tcPr/>
                </a:tc>
                <a:tc>
                  <a:txBody>
                    <a:bodyPr/>
                    <a:lstStyle/>
                    <a:p>
                      <a:r>
                        <a:rPr lang="zh-TW" altLang="en-US" sz="1400" b="1" dirty="0"/>
                        <a:t>第</a:t>
                      </a:r>
                      <a:r>
                        <a:rPr lang="en-US" altLang="zh-TW" sz="1400" b="1" dirty="0"/>
                        <a:t>23</a:t>
                      </a:r>
                      <a:r>
                        <a:rPr lang="zh-TW" altLang="en-US" sz="1400" b="1" dirty="0"/>
                        <a:t>條</a:t>
                      </a:r>
                      <a:r>
                        <a:rPr lang="zh-TW" altLang="en-US" sz="1400" dirty="0"/>
                        <a:t>對其他條約的影響</a:t>
                      </a:r>
                    </a:p>
                    <a:p>
                      <a:r>
                        <a:rPr lang="zh-TW" altLang="en-US" sz="1400" b="1" dirty="0"/>
                        <a:t>第</a:t>
                      </a:r>
                      <a:r>
                        <a:rPr lang="en-US" altLang="zh-TW" sz="1400" b="1" dirty="0"/>
                        <a:t>24</a:t>
                      </a:r>
                      <a:r>
                        <a:rPr lang="zh-TW" altLang="en-US" sz="1400" b="1" dirty="0"/>
                        <a:t>條</a:t>
                      </a:r>
                      <a:r>
                        <a:rPr lang="zh-TW" altLang="en-US" sz="1400" dirty="0"/>
                        <a:t>締約國承諾</a:t>
                      </a:r>
                    </a:p>
                    <a:p>
                      <a:r>
                        <a:rPr lang="zh-TW" altLang="en-US" sz="1400" b="1" dirty="0"/>
                        <a:t>第</a:t>
                      </a:r>
                      <a:r>
                        <a:rPr lang="en-US" altLang="zh-TW" sz="1400" b="1" dirty="0"/>
                        <a:t>25-30</a:t>
                      </a:r>
                      <a:r>
                        <a:rPr lang="zh-TW" altLang="en-US" sz="1400" b="1" dirty="0"/>
                        <a:t>條</a:t>
                      </a:r>
                      <a:r>
                        <a:rPr lang="zh-TW" altLang="en-US" sz="1400" dirty="0"/>
                        <a:t>本公約的相關行政</a:t>
                      </a:r>
                    </a:p>
                    <a:p>
                      <a:endParaRPr lang="zh-TW" altLang="en-US" sz="1400" dirty="0"/>
                    </a:p>
                  </a:txBody>
                  <a:tcPr/>
                </a:tc>
                <a:extLst>
                  <a:ext uri="{0D108BD9-81ED-4DB2-BD59-A6C34878D82A}">
                    <a16:rowId xmlns:a16="http://schemas.microsoft.com/office/drawing/2014/main" xmlns="" val="3687936788"/>
                  </a:ext>
                </a:extLst>
              </a:tr>
            </a:tbl>
          </a:graphicData>
        </a:graphic>
      </p:graphicFrame>
      <p:sp>
        <p:nvSpPr>
          <p:cNvPr id="3" name="文字方塊 2"/>
          <p:cNvSpPr txBox="1"/>
          <p:nvPr/>
        </p:nvSpPr>
        <p:spPr>
          <a:xfrm>
            <a:off x="1435260" y="1892218"/>
            <a:ext cx="10255194" cy="646331"/>
          </a:xfrm>
          <a:prstGeom prst="rect">
            <a:avLst/>
          </a:prstGeom>
          <a:noFill/>
        </p:spPr>
        <p:txBody>
          <a:bodyPr wrap="square" rtlCol="0">
            <a:spAutoFit/>
          </a:bodyPr>
          <a:lstStyle/>
          <a:p>
            <a:r>
              <a:rPr lang="en-US" altLang="zh-TW" dirty="0"/>
              <a:t>CEDAW</a:t>
            </a:r>
            <a:r>
              <a:rPr lang="zh-TW" altLang="en-US" dirty="0"/>
              <a:t>內容詳列各項性別平等權利，包含參與政治及公共事務權、參與國際組織權、國籍權、教育權、就業權、農村婦女權、健康權、社會及經濟權、法律權、婚姻及家庭權等。</a:t>
            </a:r>
          </a:p>
        </p:txBody>
      </p:sp>
    </p:spTree>
    <p:extLst>
      <p:ext uri="{BB962C8B-B14F-4D97-AF65-F5344CB8AC3E}">
        <p14:creationId xmlns:p14="http://schemas.microsoft.com/office/powerpoint/2010/main" val="210160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5240" y="1076240"/>
            <a:ext cx="10972440" cy="1144800"/>
          </a:xfrm>
        </p:spPr>
        <p:txBody>
          <a:bodyPr/>
          <a:lstStyle/>
          <a:p>
            <a:r>
              <a:rPr lang="zh-TW" altLang="en-US" sz="3200" b="1" dirty="0"/>
              <a:t>三、</a:t>
            </a:r>
            <a:r>
              <a:rPr lang="en-US" altLang="zh-TW" sz="3200" b="1" dirty="0"/>
              <a:t>CEDAW</a:t>
            </a:r>
            <a:r>
              <a:rPr lang="zh-TW" altLang="zh-TW" sz="3200" b="1" dirty="0"/>
              <a:t>三核心概念 </a:t>
            </a:r>
            <a:r>
              <a:rPr lang="en-US" altLang="zh-TW" sz="3200" dirty="0"/>
              <a:t>(</a:t>
            </a:r>
            <a:r>
              <a:rPr lang="zh-TW" altLang="zh-TW" sz="3200" dirty="0"/>
              <a:t>禁止歧視、實質平等、國家義務</a:t>
            </a:r>
            <a:r>
              <a:rPr lang="en-US" altLang="zh-TW" sz="3200" dirty="0"/>
              <a:t>)</a:t>
            </a:r>
            <a:r>
              <a:rPr lang="zh-TW" altLang="zh-TW" sz="3200" dirty="0"/>
              <a:t/>
            </a:r>
            <a:br>
              <a:rPr lang="zh-TW" altLang="zh-TW" sz="3200" dirty="0"/>
            </a:br>
            <a:endParaRPr lang="zh-TW" altLang="zh-TW" sz="3200" dirty="0"/>
          </a:p>
        </p:txBody>
      </p:sp>
      <p:sp>
        <p:nvSpPr>
          <p:cNvPr id="3" name="內容版面配置區 2"/>
          <p:cNvSpPr>
            <a:spLocks noGrp="1"/>
          </p:cNvSpPr>
          <p:nvPr>
            <p:ph/>
          </p:nvPr>
        </p:nvSpPr>
        <p:spPr>
          <a:xfrm>
            <a:off x="516261" y="1912888"/>
            <a:ext cx="2843172" cy="4345680"/>
          </a:xfrm>
          <a:solidFill>
            <a:schemeClr val="accent2">
              <a:lumMod val="20000"/>
              <a:lumOff val="80000"/>
            </a:schemeClr>
          </a:solidFill>
          <a:ln w="38100"/>
        </p:spPr>
        <p:txBody>
          <a:bodyPr>
            <a:normAutofit/>
          </a:bodyPr>
          <a:lstStyle/>
          <a:p>
            <a:pPr algn="ctr"/>
            <a:r>
              <a:rPr lang="zh-TW" altLang="zh-TW" sz="2400" b="1" dirty="0">
                <a:effectLst>
                  <a:outerShdw blurRad="38100" dist="38100" dir="2700000" algn="tl">
                    <a:srgbClr val="000000">
                      <a:alpha val="43137"/>
                    </a:srgbClr>
                  </a:outerShdw>
                </a:effectLst>
              </a:rPr>
              <a:t>禁止歧視</a:t>
            </a:r>
            <a:endParaRPr lang="zh-TW" altLang="zh-TW" sz="2400" dirty="0">
              <a:effectLst>
                <a:outerShdw blurRad="38100" dist="38100" dir="2700000" algn="tl">
                  <a:srgbClr val="000000">
                    <a:alpha val="43137"/>
                  </a:srgbClr>
                </a:outerShdw>
              </a:effectLst>
            </a:endParaRPr>
          </a:p>
          <a:p>
            <a:r>
              <a:rPr lang="en-US" altLang="zh-TW" sz="1600" dirty="0"/>
              <a:t>1.</a:t>
            </a:r>
            <a:r>
              <a:rPr lang="zh-TW" altLang="en-US" sz="1600" dirty="0"/>
              <a:t>包含</a:t>
            </a:r>
            <a:r>
              <a:rPr lang="zh-TW" altLang="zh-TW" sz="1600" dirty="0"/>
              <a:t>有意的歧視與無意的歧</a:t>
            </a:r>
            <a:endParaRPr lang="en-US" altLang="zh-TW" sz="1600" dirty="0"/>
          </a:p>
          <a:p>
            <a:r>
              <a:rPr lang="zh-TW" altLang="en-US" sz="1600" dirty="0"/>
              <a:t>   </a:t>
            </a:r>
            <a:r>
              <a:rPr lang="zh-TW" altLang="zh-TW" sz="1600" dirty="0"/>
              <a:t>視</a:t>
            </a:r>
            <a:r>
              <a:rPr lang="zh-TW" altLang="en-US" sz="1600" dirty="0"/>
              <a:t>。</a:t>
            </a:r>
            <a:endParaRPr lang="zh-TW" altLang="zh-TW" sz="1600" dirty="0"/>
          </a:p>
          <a:p>
            <a:r>
              <a:rPr lang="en-US" altLang="zh-TW" sz="1600" dirty="0"/>
              <a:t>2.</a:t>
            </a:r>
            <a:r>
              <a:rPr lang="zh-TW" altLang="zh-TW" sz="1600" dirty="0"/>
              <a:t>法律上</a:t>
            </a:r>
            <a:r>
              <a:rPr lang="en-US" altLang="zh-TW" sz="1600" dirty="0"/>
              <a:t>(de jure)</a:t>
            </a:r>
            <a:r>
              <a:rPr lang="zh-TW" altLang="zh-TW" sz="1600" dirty="0"/>
              <a:t>之歧視與實</a:t>
            </a:r>
            <a:endParaRPr lang="en-US" altLang="zh-TW" sz="1600" dirty="0"/>
          </a:p>
          <a:p>
            <a:r>
              <a:rPr lang="zh-TW" altLang="en-US" sz="1600" dirty="0"/>
              <a:t>   </a:t>
            </a:r>
            <a:r>
              <a:rPr lang="zh-TW" altLang="zh-TW" sz="1600" dirty="0"/>
              <a:t>際上</a:t>
            </a:r>
            <a:r>
              <a:rPr lang="en-US" altLang="zh-TW" sz="1600" dirty="0"/>
              <a:t>(de facto)</a:t>
            </a:r>
            <a:r>
              <a:rPr lang="zh-TW" altLang="zh-TW" sz="1600" dirty="0"/>
              <a:t>之歧視</a:t>
            </a:r>
            <a:r>
              <a:rPr lang="zh-TW" altLang="en-US" sz="1600" dirty="0"/>
              <a:t>。</a:t>
            </a:r>
            <a:endParaRPr lang="zh-TW" altLang="zh-TW" sz="1600" dirty="0"/>
          </a:p>
          <a:p>
            <a:r>
              <a:rPr lang="en-US" altLang="zh-TW" sz="1600" dirty="0"/>
              <a:t>3.</a:t>
            </a:r>
            <a:r>
              <a:rPr lang="zh-TW" altLang="zh-TW" sz="1600" dirty="0"/>
              <a:t>政府行為和私人行為</a:t>
            </a:r>
            <a:r>
              <a:rPr lang="en-US" altLang="zh-TW" sz="1600" dirty="0"/>
              <a:t>(</a:t>
            </a:r>
            <a:r>
              <a:rPr lang="zh-TW" altLang="zh-TW" sz="1600" dirty="0"/>
              <a:t>非政府</a:t>
            </a:r>
            <a:endParaRPr lang="en-US" altLang="zh-TW" sz="1600" dirty="0"/>
          </a:p>
          <a:p>
            <a:r>
              <a:rPr lang="zh-TW" altLang="en-US" sz="1600" dirty="0"/>
              <a:t>   </a:t>
            </a:r>
            <a:r>
              <a:rPr lang="zh-TW" altLang="zh-TW" sz="1600" dirty="0"/>
              <a:t>組織、機構、個人、企業等</a:t>
            </a:r>
            <a:r>
              <a:rPr lang="en-US" altLang="zh-TW" sz="1600" dirty="0"/>
              <a:t>)</a:t>
            </a:r>
            <a:r>
              <a:rPr lang="zh-TW" altLang="en-US" sz="1600" dirty="0"/>
              <a:t>。</a:t>
            </a:r>
            <a:endParaRPr lang="en-US" altLang="zh-TW" sz="1600" dirty="0"/>
          </a:p>
          <a:p>
            <a:endParaRPr lang="en-US" altLang="zh-TW" sz="2000" dirty="0"/>
          </a:p>
          <a:p>
            <a:endParaRPr lang="en-US" altLang="zh-TW" sz="2000" dirty="0"/>
          </a:p>
          <a:p>
            <a:endParaRPr lang="en-US" altLang="zh-TW" sz="2000" dirty="0"/>
          </a:p>
          <a:p>
            <a:endParaRPr lang="en-US" altLang="zh-TW" sz="2000" dirty="0"/>
          </a:p>
          <a:p>
            <a:endParaRPr lang="zh-TW" altLang="zh-TW" sz="2000"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5</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8" name="內容版面配置區 2"/>
          <p:cNvSpPr>
            <a:spLocks noGrp="1"/>
          </p:cNvSpPr>
          <p:nvPr>
            <p:ph/>
          </p:nvPr>
        </p:nvSpPr>
        <p:spPr>
          <a:xfrm>
            <a:off x="3675354" y="1912888"/>
            <a:ext cx="4415601" cy="4402521"/>
          </a:xfrm>
          <a:solidFill>
            <a:schemeClr val="accent6">
              <a:lumMod val="20000"/>
              <a:lumOff val="80000"/>
            </a:schemeClr>
          </a:solidFill>
        </p:spPr>
        <p:txBody>
          <a:bodyPr>
            <a:noAutofit/>
          </a:bodyPr>
          <a:lstStyle/>
          <a:p>
            <a:pPr algn="ctr"/>
            <a:r>
              <a:rPr lang="zh-TW" altLang="zh-TW" sz="2400" b="1" dirty="0">
                <a:effectLst>
                  <a:outerShdw blurRad="38100" dist="38100" dir="2700000" algn="tl">
                    <a:srgbClr val="000000">
                      <a:alpha val="43137"/>
                    </a:srgbClr>
                  </a:outerShdw>
                </a:effectLst>
              </a:rPr>
              <a:t>實質平等</a:t>
            </a:r>
            <a:endParaRPr lang="zh-TW" altLang="zh-TW" sz="2400" dirty="0">
              <a:effectLst>
                <a:outerShdw blurRad="38100" dist="38100" dir="2700000" algn="tl">
                  <a:srgbClr val="000000">
                    <a:alpha val="43137"/>
                  </a:srgbClr>
                </a:outerShdw>
              </a:effectLst>
            </a:endParaRPr>
          </a:p>
          <a:p>
            <a:r>
              <a:rPr lang="zh-TW" altLang="zh-TW" sz="1600" dirty="0"/>
              <a:t>男女平等易流於形式平等或保護主義平等，應加以辨識。必要時需運用矯正式平等以達成實質平等。</a:t>
            </a:r>
            <a:endParaRPr lang="en-US" altLang="zh-TW" sz="1600" dirty="0"/>
          </a:p>
          <a:p>
            <a:endParaRPr lang="zh-TW" altLang="zh-TW" sz="2000" dirty="0"/>
          </a:p>
          <a:p>
            <a:r>
              <a:rPr lang="zh-TW" altLang="zh-TW" sz="2000" b="1" dirty="0"/>
              <a:t>從「形式平等」到「實質平等」</a:t>
            </a:r>
          </a:p>
          <a:p>
            <a:r>
              <a:rPr lang="zh-TW" altLang="zh-TW" sz="1600" dirty="0"/>
              <a:t>「形式平等」通常被界定為「齊頭式的平等」，不問對象或事實差異，法律一視同仁，均為相同處置。</a:t>
            </a:r>
            <a:r>
              <a:rPr lang="zh-TW" altLang="zh-TW" sz="1600" u="sng" dirty="0"/>
              <a:t>法律改了，習俗觀念也要跟著改</a:t>
            </a:r>
            <a:r>
              <a:rPr lang="en-US" altLang="zh-TW" sz="1600" u="sng" dirty="0"/>
              <a:t>(</a:t>
            </a:r>
            <a:r>
              <a:rPr lang="zh-TW" altLang="zh-TW" sz="1600" u="sng" dirty="0"/>
              <a:t>例</a:t>
            </a:r>
            <a:r>
              <a:rPr lang="en-US" altLang="zh-TW" sz="1600" u="sng" dirty="0"/>
              <a:t>:</a:t>
            </a:r>
            <a:r>
              <a:rPr lang="zh-TW" altLang="zh-TW" sz="1600" u="sng" dirty="0"/>
              <a:t>財產繼承</a:t>
            </a:r>
            <a:r>
              <a:rPr lang="en-US" altLang="zh-TW" sz="1600" u="sng" dirty="0"/>
              <a:t>)</a:t>
            </a:r>
            <a:endParaRPr lang="zh-TW" altLang="zh-TW" sz="1600" dirty="0"/>
          </a:p>
          <a:p>
            <a:endParaRPr lang="zh-TW" altLang="zh-TW" sz="2000" b="1" dirty="0"/>
          </a:p>
          <a:p>
            <a:r>
              <a:rPr lang="zh-TW" altLang="zh-TW" sz="2000" b="1" dirty="0"/>
              <a:t>「實質平等」乃指「合理的差別待遇」</a:t>
            </a:r>
            <a:endParaRPr lang="en-US" altLang="zh-TW" sz="2000" b="1" dirty="0"/>
          </a:p>
          <a:p>
            <a:r>
              <a:rPr lang="zh-TW" altLang="zh-TW" sz="1600" dirty="0"/>
              <a:t>講求機會均等的概念，也可以因為不同的原因給予差別待遇，例如提供低收入戶、身心障礙補助。</a:t>
            </a:r>
          </a:p>
        </p:txBody>
      </p:sp>
      <p:sp>
        <p:nvSpPr>
          <p:cNvPr id="9" name="內容版面配置區 2"/>
          <p:cNvSpPr>
            <a:spLocks noGrp="1"/>
          </p:cNvSpPr>
          <p:nvPr>
            <p:ph/>
          </p:nvPr>
        </p:nvSpPr>
        <p:spPr>
          <a:xfrm>
            <a:off x="8406876" y="1904640"/>
            <a:ext cx="3213994" cy="4345680"/>
          </a:xfrm>
          <a:solidFill>
            <a:schemeClr val="accent5">
              <a:lumMod val="20000"/>
              <a:lumOff val="80000"/>
            </a:schemeClr>
          </a:solidFill>
        </p:spPr>
        <p:txBody>
          <a:bodyPr>
            <a:normAutofit/>
          </a:bodyPr>
          <a:lstStyle/>
          <a:p>
            <a:pPr algn="ctr"/>
            <a:r>
              <a:rPr lang="zh-TW" altLang="zh-TW" sz="2400" b="1" dirty="0">
                <a:effectLst>
                  <a:outerShdw blurRad="38100" dist="38100" dir="2700000" algn="tl">
                    <a:srgbClr val="000000">
                      <a:alpha val="43137"/>
                    </a:srgbClr>
                  </a:outerShdw>
                </a:effectLst>
              </a:rPr>
              <a:t>國家義務</a:t>
            </a:r>
          </a:p>
          <a:p>
            <a:r>
              <a:rPr lang="zh-TW" altLang="zh-TW" sz="1700" dirty="0"/>
              <a:t>國家（政府機關、所有部門）應肩負確保平等和消除歧視的責任</a:t>
            </a:r>
            <a:r>
              <a:rPr lang="zh-TW" altLang="en-US" sz="1700" dirty="0"/>
              <a:t>。</a:t>
            </a:r>
            <a:endParaRPr lang="zh-TW" altLang="zh-TW" sz="1700" dirty="0"/>
          </a:p>
          <a:p>
            <a:r>
              <a:rPr lang="en-US" altLang="zh-TW" sz="1700" dirty="0"/>
              <a:t>1. </a:t>
            </a:r>
            <a:r>
              <a:rPr lang="zh-TW" altLang="zh-TW" sz="1700" dirty="0"/>
              <a:t>採取一切適當措施，不管是法</a:t>
            </a:r>
            <a:endParaRPr lang="en-US" altLang="zh-TW" sz="1700" dirty="0"/>
          </a:p>
          <a:p>
            <a:r>
              <a:rPr lang="zh-TW" altLang="en-US" sz="1700" dirty="0"/>
              <a:t>    </a:t>
            </a:r>
            <a:r>
              <a:rPr lang="zh-TW" altLang="zh-TW" sz="1700" dirty="0"/>
              <a:t>律，或是任何做法。</a:t>
            </a:r>
          </a:p>
          <a:p>
            <a:r>
              <a:rPr lang="en-US" altLang="zh-TW" sz="1700" dirty="0"/>
              <a:t>2. </a:t>
            </a:r>
            <a:r>
              <a:rPr lang="zh-TW" altLang="zh-TW" sz="1700" dirty="0"/>
              <a:t>國家都有義務消除對婦女所造</a:t>
            </a:r>
            <a:endParaRPr lang="en-US" altLang="zh-TW" sz="1700" dirty="0"/>
          </a:p>
          <a:p>
            <a:r>
              <a:rPr lang="zh-TW" altLang="en-US" sz="1700" dirty="0"/>
              <a:t>    </a:t>
            </a:r>
            <a:r>
              <a:rPr lang="zh-TW" altLang="zh-TW" sz="1700" dirty="0"/>
              <a:t>成的歧視。</a:t>
            </a:r>
          </a:p>
          <a:p>
            <a:r>
              <a:rPr lang="en-US" altLang="zh-TW" sz="1700" dirty="0"/>
              <a:t>3. </a:t>
            </a:r>
            <a:r>
              <a:rPr lang="zh-TW" altLang="zh-TW" sz="1700" dirty="0"/>
              <a:t>男女應享有法律上以及實質上</a:t>
            </a:r>
            <a:endParaRPr lang="en-US" altLang="zh-TW" sz="1700" dirty="0"/>
          </a:p>
          <a:p>
            <a:r>
              <a:rPr lang="zh-TW" altLang="en-US" sz="1700" dirty="0"/>
              <a:t>    </a:t>
            </a:r>
            <a:r>
              <a:rPr lang="zh-TW" altLang="zh-TW" sz="1700" dirty="0"/>
              <a:t>的平等。</a:t>
            </a:r>
            <a:endParaRPr lang="en-US" altLang="zh-TW" sz="1700" dirty="0"/>
          </a:p>
          <a:p>
            <a:endParaRPr lang="en-US" altLang="zh-TW" sz="2000" dirty="0"/>
          </a:p>
          <a:p>
            <a:endParaRPr lang="en-US" altLang="zh-TW" sz="2000" dirty="0"/>
          </a:p>
          <a:p>
            <a:endParaRPr lang="en-US" altLang="zh-TW" sz="2000" dirty="0"/>
          </a:p>
          <a:p>
            <a:endParaRPr lang="en-US" altLang="zh-TW" sz="2000" dirty="0"/>
          </a:p>
          <a:p>
            <a:endParaRPr lang="zh-TW" altLang="en-US" sz="2000" dirty="0"/>
          </a:p>
        </p:txBody>
      </p:sp>
    </p:spTree>
    <p:extLst>
      <p:ext uri="{BB962C8B-B14F-4D97-AF65-F5344CB8AC3E}">
        <p14:creationId xmlns:p14="http://schemas.microsoft.com/office/powerpoint/2010/main" val="415441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400" y="694500"/>
            <a:ext cx="10972440" cy="1144800"/>
          </a:xfrm>
        </p:spPr>
        <p:txBody>
          <a:bodyPr/>
          <a:lstStyle/>
          <a:p>
            <a:r>
              <a:rPr lang="zh-TW" altLang="en-US" sz="3200" b="1" dirty="0"/>
              <a:t>四、</a:t>
            </a:r>
            <a:r>
              <a:rPr lang="zh-TW" altLang="zh-TW" sz="3200" b="1" dirty="0"/>
              <a:t>認識直接、間接、交叉歧視 </a:t>
            </a:r>
          </a:p>
        </p:txBody>
      </p:sp>
      <p:sp>
        <p:nvSpPr>
          <p:cNvPr id="3" name="內容版面配置區 2"/>
          <p:cNvSpPr>
            <a:spLocks noGrp="1"/>
          </p:cNvSpPr>
          <p:nvPr>
            <p:ph/>
          </p:nvPr>
        </p:nvSpPr>
        <p:spPr>
          <a:xfrm>
            <a:off x="1158609" y="1985192"/>
            <a:ext cx="10261231" cy="2995182"/>
          </a:xfrm>
        </p:spPr>
        <p:txBody>
          <a:bodyPr>
            <a:noAutofit/>
          </a:bodyPr>
          <a:lstStyle/>
          <a:p>
            <a:r>
              <a:rPr lang="zh-TW" altLang="zh-TW" sz="2000" b="1" dirty="0">
                <a:solidFill>
                  <a:schemeClr val="accent6"/>
                </a:solidFill>
                <a:effectLst>
                  <a:outerShdw blurRad="38100" dist="38100" dir="2700000" algn="tl">
                    <a:srgbClr val="000000">
                      <a:alpha val="43137"/>
                    </a:srgbClr>
                  </a:outerShdw>
                </a:effectLst>
              </a:rPr>
              <a:t>「直接歧視」</a:t>
            </a:r>
            <a:r>
              <a:rPr lang="en-US" altLang="zh-TW" sz="2000" b="1" dirty="0">
                <a:solidFill>
                  <a:schemeClr val="accent6"/>
                </a:solidFill>
                <a:effectLst>
                  <a:outerShdw blurRad="38100" dist="38100" dir="2700000" algn="tl">
                    <a:srgbClr val="000000">
                      <a:alpha val="43137"/>
                    </a:srgbClr>
                  </a:outerShdw>
                </a:effectLst>
              </a:rPr>
              <a:t>(Direct discrimination)</a:t>
            </a:r>
            <a:endParaRPr lang="en-US" altLang="zh-TW" sz="2000" b="1" dirty="0">
              <a:solidFill>
                <a:schemeClr val="accent6"/>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endParaRPr>
          </a:p>
          <a:p>
            <a:r>
              <a:rPr lang="zh-TW" altLang="zh-TW" sz="2000" dirty="0"/>
              <a:t>包括明顯</a:t>
            </a:r>
            <a:r>
              <a:rPr lang="en-US" altLang="zh-TW" sz="2000" dirty="0"/>
              <a:t>(explicitly)</a:t>
            </a:r>
            <a:r>
              <a:rPr lang="zh-TW" altLang="zh-TW" sz="2000" dirty="0"/>
              <a:t>以性或性別差異為由所實施的差別待遇，包含法律、政策、方案措施、人際互動、文化習俗等，都可能有直接歧視情形的發生。</a:t>
            </a:r>
            <a:endParaRPr lang="zh-TW" altLang="zh-TW" sz="2000" b="1" dirty="0"/>
          </a:p>
          <a:p>
            <a:r>
              <a:rPr lang="zh-TW" altLang="zh-TW" sz="2000" b="1" dirty="0">
                <a:solidFill>
                  <a:schemeClr val="accent6"/>
                </a:solidFill>
                <a:effectLst>
                  <a:outerShdw blurRad="38100" dist="38100" dir="2700000" algn="tl">
                    <a:srgbClr val="000000">
                      <a:alpha val="43137"/>
                    </a:srgbClr>
                  </a:outerShdw>
                </a:effectLst>
              </a:rPr>
              <a:t>「間接歧視」</a:t>
            </a:r>
            <a:r>
              <a:rPr lang="en-US" altLang="zh-TW" sz="2000" dirty="0">
                <a:solidFill>
                  <a:schemeClr val="accent6"/>
                </a:solidFill>
                <a:effectLst>
                  <a:outerShdw blurRad="38100" dist="38100" dir="2700000" algn="tl">
                    <a:srgbClr val="000000">
                      <a:alpha val="43137"/>
                    </a:srgbClr>
                  </a:outerShdw>
                </a:effectLst>
              </a:rPr>
              <a:t>(Indirect discrimination)</a:t>
            </a:r>
            <a:r>
              <a:rPr lang="zh-TW" altLang="en-US" sz="2000" b="1" dirty="0">
                <a:solidFill>
                  <a:schemeClr val="accent6"/>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 </a:t>
            </a:r>
            <a:endParaRPr lang="en-US" altLang="zh-TW" sz="2000" b="1" dirty="0">
              <a:solidFill>
                <a:schemeClr val="accent6"/>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endParaRPr>
          </a:p>
          <a:p>
            <a:r>
              <a:rPr lang="zh-TW" altLang="zh-TW" sz="2000" dirty="0"/>
              <a:t>指的是，一項法律、政策、方案或措施表面上對男性和女性無任何歧視，但在實際施行上產生歧視婦女的效果。</a:t>
            </a:r>
            <a:endParaRPr lang="en-US" altLang="zh-TW" sz="2000" dirty="0"/>
          </a:p>
          <a:p>
            <a:r>
              <a:rPr lang="zh-TW" altLang="zh-TW" sz="2000" b="1" dirty="0">
                <a:solidFill>
                  <a:schemeClr val="accent6"/>
                </a:solidFill>
                <a:effectLst>
                  <a:outerShdw blurRad="38100" dist="38100" dir="2700000" algn="tl">
                    <a:srgbClr val="000000">
                      <a:alpha val="43137"/>
                    </a:srgbClr>
                  </a:outerShdw>
                </a:effectLst>
              </a:rPr>
              <a:t>「交叉歧視」</a:t>
            </a:r>
          </a:p>
          <a:p>
            <a:r>
              <a:rPr lang="zh-TW" altLang="zh-TW" sz="2000" dirty="0"/>
              <a:t>歧視可能是雙重或是多重存在的</a:t>
            </a:r>
            <a:r>
              <a:rPr lang="en-US" altLang="zh-TW" sz="2000" dirty="0"/>
              <a:t>(</a:t>
            </a:r>
            <a:r>
              <a:rPr lang="zh-TW" altLang="zh-TW" sz="2000" dirty="0"/>
              <a:t>一般性建議第</a:t>
            </a:r>
            <a:r>
              <a:rPr lang="en-US" altLang="zh-TW" sz="2000" dirty="0"/>
              <a:t>28</a:t>
            </a:r>
            <a:r>
              <a:rPr lang="zh-TW" altLang="zh-TW" sz="2000" dirty="0"/>
              <a:t>號第</a:t>
            </a:r>
            <a:r>
              <a:rPr lang="en-US" altLang="zh-TW" sz="2000" dirty="0"/>
              <a:t>18</a:t>
            </a:r>
            <a:r>
              <a:rPr lang="zh-TW" altLang="zh-TW" sz="2000" dirty="0"/>
              <a:t>點</a:t>
            </a:r>
            <a:r>
              <a:rPr lang="en-US" altLang="zh-TW" sz="2000" dirty="0"/>
              <a:t>)</a:t>
            </a:r>
            <a:r>
              <a:rPr lang="zh-TW" altLang="zh-TW" sz="2000" dirty="0"/>
              <a:t>。</a:t>
            </a:r>
          </a:p>
          <a:p>
            <a:r>
              <a:rPr lang="zh-TW" altLang="zh-TW" sz="2000" dirty="0"/>
              <a:t>性別歧視可能與種族、族裔、宗教或信仰、健康狀況、年齡、階級、種姓、性取向和性別認同等交叉出現</a:t>
            </a:r>
            <a:r>
              <a:rPr lang="en-US" altLang="zh-TW" sz="2000" dirty="0"/>
              <a:t>(</a:t>
            </a:r>
            <a:r>
              <a:rPr lang="zh-TW" altLang="zh-TW" sz="2000" dirty="0"/>
              <a:t>交織性</a:t>
            </a:r>
            <a:r>
              <a:rPr lang="en-US" altLang="zh-TW" sz="2000" dirty="0"/>
              <a:t>intersectionality</a:t>
            </a:r>
            <a:r>
              <a:rPr lang="zh-TW" altLang="zh-TW" sz="2000" dirty="0"/>
              <a:t>，例如把年齡跟性別交叉起來看，都市</a:t>
            </a:r>
            <a:r>
              <a:rPr lang="en-US" altLang="zh-TW" sz="2000" dirty="0"/>
              <a:t>/</a:t>
            </a:r>
            <a:r>
              <a:rPr lang="zh-TW" altLang="zh-TW" sz="2000" dirty="0"/>
              <a:t>鄉村</a:t>
            </a:r>
            <a:r>
              <a:rPr lang="en-US" altLang="zh-TW" sz="2000" dirty="0"/>
              <a:t>(</a:t>
            </a:r>
            <a:r>
              <a:rPr lang="zh-TW" altLang="zh-TW" sz="2000" dirty="0"/>
              <a:t>農村</a:t>
            </a:r>
            <a:r>
              <a:rPr lang="en-US" altLang="zh-TW" sz="2000" dirty="0"/>
              <a:t>/</a:t>
            </a:r>
            <a:r>
              <a:rPr lang="zh-TW" altLang="zh-TW" sz="2000" dirty="0"/>
              <a:t>漁村</a:t>
            </a:r>
            <a:r>
              <a:rPr lang="en-US" altLang="zh-TW" sz="2000" dirty="0"/>
              <a:t>)</a:t>
            </a:r>
            <a:r>
              <a:rPr lang="zh-TW" altLang="zh-TW" sz="2000" dirty="0"/>
              <a:t>資源</a:t>
            </a:r>
            <a:r>
              <a:rPr lang="en-US" altLang="zh-TW" sz="2000" dirty="0"/>
              <a:t>)</a:t>
            </a:r>
            <a:r>
              <a:rPr lang="zh-TW" altLang="zh-TW" sz="2000" dirty="0"/>
              <a:t>。</a:t>
            </a:r>
            <a:endParaRPr lang="en-US" altLang="zh-TW" sz="2000" dirty="0"/>
          </a:p>
          <a:p>
            <a:endParaRPr lang="zh-TW" altLang="zh-TW" sz="2000"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6</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pic>
        <p:nvPicPr>
          <p:cNvPr id="5" name="圖片 4"/>
          <p:cNvPicPr>
            <a:picLocks noChangeAspect="1"/>
          </p:cNvPicPr>
          <p:nvPr/>
        </p:nvPicPr>
        <p:blipFill>
          <a:blip r:embed="rId3"/>
          <a:stretch>
            <a:fillRect/>
          </a:stretch>
        </p:blipFill>
        <p:spPr>
          <a:xfrm>
            <a:off x="4788639" y="4876683"/>
            <a:ext cx="714502" cy="794913"/>
          </a:xfrm>
          <a:prstGeom prst="rect">
            <a:avLst/>
          </a:prstGeom>
        </p:spPr>
      </p:pic>
      <p:sp>
        <p:nvSpPr>
          <p:cNvPr id="9" name="文字方塊 8"/>
          <p:cNvSpPr txBox="1"/>
          <p:nvPr/>
        </p:nvSpPr>
        <p:spPr>
          <a:xfrm>
            <a:off x="5379867" y="4876683"/>
            <a:ext cx="5663953" cy="1200329"/>
          </a:xfrm>
          <a:prstGeom prst="rect">
            <a:avLst/>
          </a:prstGeom>
          <a:noFill/>
        </p:spPr>
        <p:txBody>
          <a:bodyPr wrap="square" rtlCol="0">
            <a:spAutoFit/>
          </a:bodyPr>
          <a:lstStyle/>
          <a:p>
            <a:r>
              <a:rPr lang="zh-TW" altLang="zh-TW" b="1" dirty="0"/>
              <a:t>舉例：</a:t>
            </a:r>
            <a:r>
              <a:rPr lang="zh-TW" altLang="zh-TW" dirty="0"/>
              <a:t>原住民婦女就業機會、托育資源較都會婦女少。</a:t>
            </a:r>
          </a:p>
          <a:p>
            <a:r>
              <a:rPr lang="zh-TW" altLang="zh-TW" dirty="0"/>
              <a:t>第</a:t>
            </a:r>
            <a:r>
              <a:rPr lang="en-US" altLang="zh-TW" dirty="0"/>
              <a:t>3</a:t>
            </a:r>
            <a:r>
              <a:rPr lang="zh-TW" altLang="zh-TW" dirty="0"/>
              <a:t>次國家報告，交叉性及多元型態女性歧視保護方面，有何進展</a:t>
            </a:r>
            <a:r>
              <a:rPr lang="en-US" altLang="zh-TW" dirty="0"/>
              <a:t>?</a:t>
            </a:r>
            <a:r>
              <a:rPr lang="zh-TW" altLang="zh-TW" dirty="0"/>
              <a:t>例如，如何確保身心障礙女性在身心障礙及性別方面不受歧視</a:t>
            </a:r>
            <a:r>
              <a:rPr lang="en-US" altLang="zh-TW" dirty="0"/>
              <a:t>?</a:t>
            </a:r>
            <a:endParaRPr lang="zh-TW" altLang="zh-TW" dirty="0"/>
          </a:p>
        </p:txBody>
      </p:sp>
    </p:spTree>
    <p:extLst>
      <p:ext uri="{BB962C8B-B14F-4D97-AF65-F5344CB8AC3E}">
        <p14:creationId xmlns:p14="http://schemas.microsoft.com/office/powerpoint/2010/main" val="299054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910" y="827415"/>
            <a:ext cx="10972440" cy="916461"/>
          </a:xfrm>
        </p:spPr>
        <p:txBody>
          <a:bodyPr/>
          <a:lstStyle/>
          <a:p>
            <a:r>
              <a:rPr lang="zh-TW" altLang="en-US" sz="3200" b="1" dirty="0"/>
              <a:t>五、</a:t>
            </a:r>
            <a:r>
              <a:rPr lang="en-US" altLang="zh-TW" sz="3200" b="1" dirty="0"/>
              <a:t>CEDAW</a:t>
            </a:r>
            <a:r>
              <a:rPr lang="zh-TW" altLang="zh-TW" sz="3200" b="1" dirty="0"/>
              <a:t>一般性建議 </a:t>
            </a:r>
            <a:r>
              <a:rPr lang="en-US" altLang="zh-TW" sz="3200" b="1" dirty="0"/>
              <a:t>1-40</a:t>
            </a:r>
            <a:r>
              <a:rPr lang="zh-TW" altLang="zh-TW" sz="3200" b="1" dirty="0"/>
              <a:t>號</a:t>
            </a:r>
            <a:r>
              <a:rPr lang="en-US" altLang="zh-TW" sz="3200" b="1" dirty="0"/>
              <a:t>(1-25)</a:t>
            </a: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7</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17" name="文字方塊 16"/>
          <p:cNvSpPr txBox="1"/>
          <p:nvPr/>
        </p:nvSpPr>
        <p:spPr>
          <a:xfrm>
            <a:off x="8287382" y="1934994"/>
            <a:ext cx="3101968" cy="338554"/>
          </a:xfrm>
          <a:prstGeom prst="rect">
            <a:avLst/>
          </a:prstGeom>
          <a:noFill/>
        </p:spPr>
        <p:txBody>
          <a:bodyPr wrap="square" rtlCol="0">
            <a:spAutoFit/>
          </a:bodyPr>
          <a:lstStyle/>
          <a:p>
            <a:pPr fontAlgn="t"/>
            <a:r>
              <a:rPr lang="zh-TW" altLang="zh-TW" sz="1600" dirty="0"/>
              <a:t>第</a:t>
            </a:r>
            <a:r>
              <a:rPr lang="en-US" altLang="zh-TW" sz="1600" dirty="0"/>
              <a:t>21</a:t>
            </a:r>
            <a:endParaRPr lang="zh-TW" altLang="zh-TW" sz="1600" dirty="0"/>
          </a:p>
        </p:txBody>
      </p:sp>
      <p:graphicFrame>
        <p:nvGraphicFramePr>
          <p:cNvPr id="24" name="表格 23"/>
          <p:cNvGraphicFramePr>
            <a:graphicFrameLocks noGrp="1"/>
          </p:cNvGraphicFramePr>
          <p:nvPr>
            <p:extLst>
              <p:ext uri="{D42A27DB-BD31-4B8C-83A1-F6EECF244321}">
                <p14:modId xmlns:p14="http://schemas.microsoft.com/office/powerpoint/2010/main" val="2398367303"/>
              </p:ext>
            </p:extLst>
          </p:nvPr>
        </p:nvGraphicFramePr>
        <p:xfrm>
          <a:off x="1260375" y="1934994"/>
          <a:ext cx="10128975" cy="3972307"/>
        </p:xfrm>
        <a:graphic>
          <a:graphicData uri="http://schemas.openxmlformats.org/drawingml/2006/table">
            <a:tbl>
              <a:tblPr firstRow="1" bandRow="1">
                <a:tableStyleId>{5C22544A-7EE6-4342-B048-85BDC9FD1C3A}</a:tableStyleId>
              </a:tblPr>
              <a:tblGrid>
                <a:gridCol w="3376325">
                  <a:extLst>
                    <a:ext uri="{9D8B030D-6E8A-4147-A177-3AD203B41FA5}">
                      <a16:colId xmlns:a16="http://schemas.microsoft.com/office/drawing/2014/main" xmlns="" val="1738651992"/>
                    </a:ext>
                  </a:extLst>
                </a:gridCol>
                <a:gridCol w="3376325">
                  <a:extLst>
                    <a:ext uri="{9D8B030D-6E8A-4147-A177-3AD203B41FA5}">
                      <a16:colId xmlns:a16="http://schemas.microsoft.com/office/drawing/2014/main" xmlns="" val="3348131230"/>
                    </a:ext>
                  </a:extLst>
                </a:gridCol>
                <a:gridCol w="3376325">
                  <a:extLst>
                    <a:ext uri="{9D8B030D-6E8A-4147-A177-3AD203B41FA5}">
                      <a16:colId xmlns:a16="http://schemas.microsoft.com/office/drawing/2014/main" xmlns="" val="764238395"/>
                    </a:ext>
                  </a:extLst>
                </a:gridCol>
              </a:tblGrid>
              <a:tr h="3972307">
                <a:tc>
                  <a:txBody>
                    <a:bodyPr/>
                    <a:lstStyle/>
                    <a:p>
                      <a:r>
                        <a:rPr lang="zh-TW" altLang="en-US" sz="1600" dirty="0">
                          <a:ln w="0"/>
                          <a:solidFill>
                            <a:schemeClr val="tx2"/>
                          </a:solidFill>
                          <a:effectLst/>
                        </a:rPr>
                        <a:t>第</a:t>
                      </a:r>
                      <a:r>
                        <a:rPr lang="en-US" altLang="zh-TW" sz="1600" dirty="0">
                          <a:ln w="0"/>
                          <a:solidFill>
                            <a:schemeClr val="tx2"/>
                          </a:solidFill>
                          <a:effectLst/>
                        </a:rPr>
                        <a:t>1</a:t>
                      </a:r>
                      <a:r>
                        <a:rPr lang="zh-TW" altLang="en-US" sz="1600" dirty="0">
                          <a:ln w="0"/>
                          <a:solidFill>
                            <a:schemeClr val="tx2"/>
                          </a:solidFill>
                          <a:effectLst/>
                        </a:rPr>
                        <a:t>號 締約國報告</a:t>
                      </a:r>
                    </a:p>
                    <a:p>
                      <a:r>
                        <a:rPr lang="zh-TW" altLang="en-US" sz="1600" dirty="0">
                          <a:ln w="0"/>
                          <a:solidFill>
                            <a:schemeClr val="tx2"/>
                          </a:solidFill>
                          <a:effectLst/>
                        </a:rPr>
                        <a:t>第</a:t>
                      </a:r>
                      <a:r>
                        <a:rPr lang="en-US" altLang="zh-TW" sz="1600" dirty="0">
                          <a:ln w="0"/>
                          <a:solidFill>
                            <a:schemeClr val="tx2"/>
                          </a:solidFill>
                          <a:effectLst/>
                        </a:rPr>
                        <a:t>2</a:t>
                      </a:r>
                      <a:r>
                        <a:rPr lang="zh-TW" altLang="en-US" sz="1600" dirty="0">
                          <a:ln w="0"/>
                          <a:solidFill>
                            <a:schemeClr val="tx2"/>
                          </a:solidFill>
                          <a:effectLst/>
                        </a:rPr>
                        <a:t>號 締約國報告</a:t>
                      </a:r>
                    </a:p>
                    <a:p>
                      <a:r>
                        <a:rPr lang="zh-TW" altLang="en-US" sz="1600" dirty="0">
                          <a:ln w="0"/>
                          <a:solidFill>
                            <a:schemeClr val="tx2"/>
                          </a:solidFill>
                          <a:effectLst/>
                        </a:rPr>
                        <a:t>第</a:t>
                      </a:r>
                      <a:r>
                        <a:rPr lang="en-US" altLang="zh-TW" sz="1600" dirty="0">
                          <a:ln w="0"/>
                          <a:solidFill>
                            <a:schemeClr val="tx2"/>
                          </a:solidFill>
                          <a:effectLst/>
                        </a:rPr>
                        <a:t>3</a:t>
                      </a:r>
                      <a:r>
                        <a:rPr lang="zh-TW" altLang="en-US" sz="1600" dirty="0">
                          <a:ln w="0"/>
                          <a:solidFill>
                            <a:schemeClr val="tx2"/>
                          </a:solidFill>
                          <a:effectLst/>
                        </a:rPr>
                        <a:t>號 教育和宣傳活動</a:t>
                      </a:r>
                    </a:p>
                    <a:p>
                      <a:r>
                        <a:rPr lang="zh-TW" altLang="en-US" sz="1600" dirty="0">
                          <a:ln w="0"/>
                          <a:solidFill>
                            <a:schemeClr val="tx2"/>
                          </a:solidFill>
                          <a:effectLst/>
                        </a:rPr>
                        <a:t>第</a:t>
                      </a:r>
                      <a:r>
                        <a:rPr lang="en-US" altLang="zh-TW" sz="1600" dirty="0">
                          <a:ln w="0"/>
                          <a:solidFill>
                            <a:schemeClr val="tx2"/>
                          </a:solidFill>
                          <a:effectLst/>
                        </a:rPr>
                        <a:t>4</a:t>
                      </a:r>
                      <a:r>
                        <a:rPr lang="zh-TW" altLang="en-US" sz="1600" dirty="0">
                          <a:ln w="0"/>
                          <a:solidFill>
                            <a:schemeClr val="tx2"/>
                          </a:solidFill>
                          <a:effectLst/>
                        </a:rPr>
                        <a:t>號 保留</a:t>
                      </a:r>
                    </a:p>
                    <a:p>
                      <a:r>
                        <a:rPr lang="zh-TW" altLang="en-US" sz="1600" dirty="0">
                          <a:ln w="0"/>
                          <a:solidFill>
                            <a:schemeClr val="tx2"/>
                          </a:solidFill>
                          <a:effectLst/>
                        </a:rPr>
                        <a:t>第</a:t>
                      </a:r>
                      <a:r>
                        <a:rPr lang="en-US" altLang="zh-TW" sz="1600" dirty="0">
                          <a:ln w="0"/>
                          <a:solidFill>
                            <a:schemeClr val="tx2"/>
                          </a:solidFill>
                          <a:effectLst/>
                        </a:rPr>
                        <a:t>5</a:t>
                      </a:r>
                      <a:r>
                        <a:rPr lang="zh-TW" altLang="en-US" sz="1600" dirty="0">
                          <a:ln w="0"/>
                          <a:solidFill>
                            <a:schemeClr val="tx2"/>
                          </a:solidFill>
                          <a:effectLst/>
                        </a:rPr>
                        <a:t>號 暫行</a:t>
                      </a:r>
                      <a:r>
                        <a:rPr lang="zh-TW" altLang="en-US" sz="1600" dirty="0">
                          <a:ln w="0"/>
                          <a:solidFill>
                            <a:schemeClr val="tx2"/>
                          </a:solidFill>
                          <a:effectLst/>
                          <a:latin typeface="+mn-ea"/>
                          <a:ea typeface="+mn-ea"/>
                        </a:rPr>
                        <a:t>特別</a:t>
                      </a:r>
                      <a:r>
                        <a:rPr lang="zh-TW" altLang="en-US" sz="1600" dirty="0">
                          <a:ln w="0"/>
                          <a:solidFill>
                            <a:schemeClr val="tx2"/>
                          </a:solidFill>
                          <a:effectLst/>
                        </a:rPr>
                        <a:t>措施</a:t>
                      </a:r>
                    </a:p>
                    <a:p>
                      <a:r>
                        <a:rPr lang="zh-TW" altLang="en-US" sz="1600" dirty="0">
                          <a:ln w="0"/>
                          <a:solidFill>
                            <a:schemeClr val="tx2"/>
                          </a:solidFill>
                          <a:effectLst/>
                        </a:rPr>
                        <a:t>第</a:t>
                      </a:r>
                      <a:r>
                        <a:rPr lang="en-US" altLang="zh-TW" sz="1600" dirty="0">
                          <a:ln w="0"/>
                          <a:solidFill>
                            <a:schemeClr val="tx2"/>
                          </a:solidFill>
                          <a:effectLst/>
                        </a:rPr>
                        <a:t>6</a:t>
                      </a:r>
                      <a:r>
                        <a:rPr lang="zh-TW" altLang="en-US" sz="1600" dirty="0">
                          <a:ln w="0"/>
                          <a:solidFill>
                            <a:schemeClr val="tx2"/>
                          </a:solidFill>
                          <a:effectLst/>
                        </a:rPr>
                        <a:t>號 有效的國家機制和宣傳</a:t>
                      </a:r>
                    </a:p>
                    <a:p>
                      <a:r>
                        <a:rPr lang="zh-TW" altLang="en-US" sz="1600" dirty="0">
                          <a:ln w="0"/>
                          <a:solidFill>
                            <a:schemeClr val="tx2"/>
                          </a:solidFill>
                          <a:effectLst/>
                        </a:rPr>
                        <a:t>第</a:t>
                      </a:r>
                      <a:r>
                        <a:rPr lang="en-US" altLang="zh-TW" sz="1600" dirty="0">
                          <a:ln w="0"/>
                          <a:solidFill>
                            <a:schemeClr val="tx2"/>
                          </a:solidFill>
                          <a:effectLst/>
                        </a:rPr>
                        <a:t>7</a:t>
                      </a:r>
                      <a:r>
                        <a:rPr lang="zh-TW" altLang="en-US" sz="1600" dirty="0">
                          <a:ln w="0"/>
                          <a:solidFill>
                            <a:schemeClr val="tx2"/>
                          </a:solidFill>
                          <a:effectLst/>
                        </a:rPr>
                        <a:t>號 資源</a:t>
                      </a:r>
                    </a:p>
                    <a:p>
                      <a:r>
                        <a:rPr lang="zh-TW" altLang="en-US" sz="1600" dirty="0">
                          <a:ln w="0"/>
                          <a:solidFill>
                            <a:schemeClr val="tx2"/>
                          </a:solidFill>
                          <a:effectLst/>
                        </a:rPr>
                        <a:t>第</a:t>
                      </a:r>
                      <a:r>
                        <a:rPr lang="en-US" altLang="zh-TW" sz="1600" dirty="0">
                          <a:ln w="0"/>
                          <a:solidFill>
                            <a:schemeClr val="tx2"/>
                          </a:solidFill>
                          <a:effectLst/>
                        </a:rPr>
                        <a:t>8</a:t>
                      </a:r>
                      <a:r>
                        <a:rPr lang="zh-TW" altLang="en-US" sz="1600" dirty="0">
                          <a:ln w="0"/>
                          <a:solidFill>
                            <a:schemeClr val="tx2"/>
                          </a:solidFill>
                          <a:effectLst/>
                        </a:rPr>
                        <a:t>號</a:t>
                      </a:r>
                      <a:r>
                        <a:rPr lang="en-US" altLang="zh-TW" sz="1600" dirty="0">
                          <a:ln w="0"/>
                          <a:solidFill>
                            <a:schemeClr val="tx2"/>
                          </a:solidFill>
                          <a:effectLst/>
                        </a:rPr>
                        <a:t>《</a:t>
                      </a:r>
                      <a:r>
                        <a:rPr lang="zh-TW" altLang="en-US" sz="1600" dirty="0">
                          <a:ln w="0"/>
                          <a:solidFill>
                            <a:schemeClr val="tx2"/>
                          </a:solidFill>
                          <a:effectLst/>
                        </a:rPr>
                        <a:t>公約</a:t>
                      </a:r>
                      <a:r>
                        <a:rPr lang="en-US" altLang="zh-TW" sz="1600" dirty="0">
                          <a:ln w="0"/>
                          <a:solidFill>
                            <a:schemeClr val="tx2"/>
                          </a:solidFill>
                          <a:effectLst/>
                        </a:rPr>
                        <a:t>》</a:t>
                      </a:r>
                      <a:r>
                        <a:rPr lang="zh-TW" altLang="en-US" sz="1600" dirty="0">
                          <a:ln w="0"/>
                          <a:solidFill>
                            <a:schemeClr val="tx2"/>
                          </a:solidFill>
                          <a:effectLst/>
                        </a:rPr>
                        <a:t>第</a:t>
                      </a:r>
                      <a:r>
                        <a:rPr lang="en-US" altLang="zh-TW" sz="1600" dirty="0">
                          <a:ln w="0"/>
                          <a:solidFill>
                            <a:schemeClr val="tx2"/>
                          </a:solidFill>
                          <a:effectLst/>
                        </a:rPr>
                        <a:t>8</a:t>
                      </a:r>
                      <a:r>
                        <a:rPr lang="zh-TW" altLang="en-US" sz="1600" dirty="0">
                          <a:ln w="0"/>
                          <a:solidFill>
                            <a:schemeClr val="tx2"/>
                          </a:solidFill>
                          <a:effectLst/>
                        </a:rPr>
                        <a:t>條執行情況</a:t>
                      </a:r>
                    </a:p>
                    <a:p>
                      <a:r>
                        <a:rPr lang="zh-TW" altLang="en-US" sz="1600" dirty="0">
                          <a:ln w="0"/>
                          <a:solidFill>
                            <a:schemeClr val="tx2"/>
                          </a:solidFill>
                          <a:effectLst/>
                        </a:rPr>
                        <a:t>第</a:t>
                      </a:r>
                      <a:r>
                        <a:rPr lang="en-US" altLang="zh-TW" sz="1600" dirty="0">
                          <a:ln w="0"/>
                          <a:solidFill>
                            <a:schemeClr val="tx2"/>
                          </a:solidFill>
                          <a:effectLst/>
                        </a:rPr>
                        <a:t>9</a:t>
                      </a:r>
                      <a:r>
                        <a:rPr lang="zh-TW" altLang="en-US" sz="1600" dirty="0">
                          <a:ln w="0"/>
                          <a:solidFill>
                            <a:schemeClr val="tx2"/>
                          </a:solidFill>
                          <a:effectLst/>
                        </a:rPr>
                        <a:t>號 有關婦女狀況的統計資料</a:t>
                      </a:r>
                    </a:p>
                    <a:p>
                      <a:r>
                        <a:rPr lang="zh-TW" altLang="en-US" sz="1600" dirty="0">
                          <a:ln w="0"/>
                          <a:solidFill>
                            <a:schemeClr val="tx2"/>
                          </a:solidFill>
                          <a:effectLst/>
                        </a:rPr>
                        <a:t>第</a:t>
                      </a:r>
                      <a:r>
                        <a:rPr lang="en-US" altLang="zh-TW" sz="1600" dirty="0">
                          <a:ln w="0"/>
                          <a:solidFill>
                            <a:schemeClr val="tx2"/>
                          </a:solidFill>
                          <a:effectLst/>
                        </a:rPr>
                        <a:t>10</a:t>
                      </a:r>
                      <a:r>
                        <a:rPr lang="zh-TW" altLang="en-US" sz="1600" dirty="0">
                          <a:ln w="0"/>
                          <a:solidFill>
                            <a:schemeClr val="tx2"/>
                          </a:solidFill>
                          <a:effectLst/>
                        </a:rPr>
                        <a:t>號</a:t>
                      </a:r>
                      <a:r>
                        <a:rPr lang="en-US" altLang="zh-TW" sz="1600" dirty="0">
                          <a:ln w="0"/>
                          <a:solidFill>
                            <a:schemeClr val="tx2"/>
                          </a:solidFill>
                          <a:effectLst/>
                        </a:rPr>
                        <a:t>《</a:t>
                      </a:r>
                      <a:r>
                        <a:rPr lang="zh-TW" altLang="en-US" sz="1600" dirty="0">
                          <a:ln w="0"/>
                          <a:solidFill>
                            <a:schemeClr val="tx2"/>
                          </a:solidFill>
                          <a:effectLst/>
                        </a:rPr>
                        <a:t>消除對婦女一切形式</a:t>
                      </a:r>
                      <a:endParaRPr lang="en-US" altLang="zh-TW" sz="1600" dirty="0">
                        <a:ln w="0"/>
                        <a:solidFill>
                          <a:schemeClr val="tx2"/>
                        </a:solidFill>
                        <a:effectLst/>
                      </a:endParaRPr>
                    </a:p>
                    <a:p>
                      <a:r>
                        <a:rPr lang="zh-TW" altLang="en-US" sz="1600" dirty="0">
                          <a:ln w="0"/>
                          <a:solidFill>
                            <a:schemeClr val="tx2"/>
                          </a:solidFill>
                          <a:effectLst/>
                        </a:rPr>
                        <a:t>             歧視公約</a:t>
                      </a:r>
                      <a:r>
                        <a:rPr lang="en-US" altLang="zh-TW" sz="1600" dirty="0">
                          <a:ln w="0"/>
                          <a:solidFill>
                            <a:schemeClr val="tx2"/>
                          </a:solidFill>
                          <a:effectLst/>
                        </a:rPr>
                        <a:t>》</a:t>
                      </a:r>
                      <a:r>
                        <a:rPr lang="zh-TW" altLang="en-US" sz="1600" dirty="0">
                          <a:ln w="0"/>
                          <a:solidFill>
                            <a:schemeClr val="tx2"/>
                          </a:solidFill>
                          <a:effectLst/>
                        </a:rPr>
                        <a:t> 通過十週年</a:t>
                      </a:r>
                    </a:p>
                    <a:p>
                      <a:endParaRPr lang="zh-TW" altLang="en-US" sz="1600" dirty="0">
                        <a:solidFill>
                          <a:schemeClr val="tx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zh-TW" altLang="zh-TW" sz="1600" dirty="0">
                          <a:solidFill>
                            <a:schemeClr val="tx2"/>
                          </a:solidFill>
                          <a:effectLst/>
                        </a:rPr>
                        <a:t>第</a:t>
                      </a:r>
                      <a:r>
                        <a:rPr lang="en-US" altLang="zh-TW" sz="1600" dirty="0">
                          <a:solidFill>
                            <a:schemeClr val="tx2"/>
                          </a:solidFill>
                          <a:effectLst/>
                        </a:rPr>
                        <a:t>11</a:t>
                      </a:r>
                      <a:r>
                        <a:rPr lang="zh-TW" altLang="zh-TW" sz="1600" dirty="0">
                          <a:solidFill>
                            <a:schemeClr val="tx2"/>
                          </a:solidFill>
                          <a:effectLst/>
                        </a:rPr>
                        <a:t>號</a:t>
                      </a:r>
                      <a:r>
                        <a:rPr lang="zh-TW" altLang="en-US" sz="1600" dirty="0">
                          <a:solidFill>
                            <a:schemeClr val="tx2"/>
                          </a:solidFill>
                          <a:effectLst/>
                        </a:rPr>
                        <a:t> </a:t>
                      </a:r>
                      <a:r>
                        <a:rPr lang="zh-TW" altLang="zh-TW" sz="1600" dirty="0">
                          <a:solidFill>
                            <a:schemeClr val="tx2"/>
                          </a:solidFill>
                          <a:effectLst/>
                        </a:rPr>
                        <a:t>履行報告義務的技</a:t>
                      </a:r>
                      <a:endParaRPr lang="en-US" altLang="zh-TW" sz="1600" dirty="0">
                        <a:solidFill>
                          <a:schemeClr val="tx2"/>
                        </a:solidFill>
                        <a:effectLst/>
                      </a:endParaRPr>
                    </a:p>
                    <a:p>
                      <a:pPr fontAlgn="t"/>
                      <a:r>
                        <a:rPr lang="en-US" altLang="zh-TW" sz="1600" dirty="0">
                          <a:solidFill>
                            <a:schemeClr val="tx2"/>
                          </a:solidFill>
                          <a:effectLst/>
                        </a:rPr>
                        <a:t>            </a:t>
                      </a:r>
                      <a:r>
                        <a:rPr lang="zh-TW" altLang="zh-TW" sz="1600" dirty="0">
                          <a:solidFill>
                            <a:schemeClr val="tx2"/>
                          </a:solidFill>
                          <a:effectLst/>
                        </a:rPr>
                        <a:t>術諮詢服務</a:t>
                      </a:r>
                    </a:p>
                    <a:p>
                      <a:pPr fontAlgn="t"/>
                      <a:r>
                        <a:rPr lang="zh-TW" altLang="zh-TW" sz="1600" dirty="0">
                          <a:solidFill>
                            <a:schemeClr val="tx2"/>
                          </a:solidFill>
                          <a:effectLst/>
                        </a:rPr>
                        <a:t>第</a:t>
                      </a:r>
                      <a:r>
                        <a:rPr lang="en-US" altLang="zh-TW" sz="1600" dirty="0">
                          <a:solidFill>
                            <a:schemeClr val="tx2"/>
                          </a:solidFill>
                          <a:effectLst/>
                        </a:rPr>
                        <a:t>12</a:t>
                      </a:r>
                      <a:r>
                        <a:rPr lang="zh-TW" altLang="zh-TW" sz="1600" dirty="0">
                          <a:solidFill>
                            <a:schemeClr val="tx2"/>
                          </a:solidFill>
                          <a:effectLst/>
                        </a:rPr>
                        <a:t>號</a:t>
                      </a:r>
                      <a:r>
                        <a:rPr lang="zh-TW" altLang="en-US" sz="1600" dirty="0">
                          <a:solidFill>
                            <a:schemeClr val="tx2"/>
                          </a:solidFill>
                          <a:effectLst/>
                        </a:rPr>
                        <a:t> </a:t>
                      </a:r>
                      <a:r>
                        <a:rPr lang="zh-TW" altLang="zh-TW" sz="1600" dirty="0">
                          <a:solidFill>
                            <a:schemeClr val="tx2"/>
                          </a:solidFill>
                          <a:effectLst/>
                        </a:rPr>
                        <a:t>對婦女的暴力行為</a:t>
                      </a:r>
                    </a:p>
                    <a:p>
                      <a:pPr fontAlgn="t"/>
                      <a:r>
                        <a:rPr lang="zh-TW" altLang="zh-TW" sz="1600" dirty="0">
                          <a:solidFill>
                            <a:schemeClr val="tx2"/>
                          </a:solidFill>
                          <a:effectLst/>
                        </a:rPr>
                        <a:t>第</a:t>
                      </a:r>
                      <a:r>
                        <a:rPr lang="en-US" altLang="zh-TW" sz="1600" dirty="0">
                          <a:solidFill>
                            <a:schemeClr val="tx2"/>
                          </a:solidFill>
                          <a:effectLst/>
                        </a:rPr>
                        <a:t>13</a:t>
                      </a:r>
                      <a:r>
                        <a:rPr lang="zh-TW" altLang="zh-TW" sz="1600" dirty="0">
                          <a:solidFill>
                            <a:schemeClr val="tx2"/>
                          </a:solidFill>
                          <a:effectLst/>
                        </a:rPr>
                        <a:t>號</a:t>
                      </a:r>
                      <a:r>
                        <a:rPr lang="en-US" altLang="zh-TW" sz="1600" dirty="0">
                          <a:solidFill>
                            <a:schemeClr val="tx2"/>
                          </a:solidFill>
                          <a:effectLst/>
                        </a:rPr>
                        <a:t> </a:t>
                      </a:r>
                      <a:r>
                        <a:rPr lang="zh-TW" altLang="zh-TW" sz="1600" dirty="0">
                          <a:solidFill>
                            <a:schemeClr val="tx2"/>
                          </a:solidFill>
                          <a:effectLst/>
                        </a:rPr>
                        <a:t>同工同酬</a:t>
                      </a:r>
                    </a:p>
                    <a:p>
                      <a:pPr fontAlgn="t"/>
                      <a:r>
                        <a:rPr lang="zh-TW" altLang="zh-TW" sz="1600" dirty="0">
                          <a:solidFill>
                            <a:schemeClr val="tx2"/>
                          </a:solidFill>
                          <a:effectLst/>
                        </a:rPr>
                        <a:t>第</a:t>
                      </a:r>
                      <a:r>
                        <a:rPr lang="en-US" altLang="zh-TW" sz="1600" dirty="0">
                          <a:solidFill>
                            <a:schemeClr val="tx2"/>
                          </a:solidFill>
                          <a:effectLst/>
                        </a:rPr>
                        <a:t>14</a:t>
                      </a:r>
                      <a:r>
                        <a:rPr lang="zh-TW" altLang="zh-TW" sz="1600" dirty="0">
                          <a:solidFill>
                            <a:schemeClr val="tx2"/>
                          </a:solidFill>
                          <a:effectLst/>
                        </a:rPr>
                        <a:t>號</a:t>
                      </a:r>
                      <a:r>
                        <a:rPr lang="en-US" altLang="zh-TW" sz="1600" dirty="0">
                          <a:solidFill>
                            <a:schemeClr val="tx2"/>
                          </a:solidFill>
                          <a:effectLst/>
                        </a:rPr>
                        <a:t> </a:t>
                      </a:r>
                      <a:r>
                        <a:rPr lang="zh-TW" altLang="zh-TW" sz="1600" dirty="0">
                          <a:solidFill>
                            <a:schemeClr val="tx2"/>
                          </a:solidFill>
                          <a:effectLst/>
                        </a:rPr>
                        <a:t>女性割禮</a:t>
                      </a:r>
                    </a:p>
                    <a:p>
                      <a:pPr fontAlgn="t"/>
                      <a:r>
                        <a:rPr lang="zh-TW" altLang="zh-TW" sz="1600" dirty="0">
                          <a:solidFill>
                            <a:schemeClr val="tx2"/>
                          </a:solidFill>
                          <a:effectLst/>
                        </a:rPr>
                        <a:t>第</a:t>
                      </a:r>
                      <a:r>
                        <a:rPr lang="en-US" altLang="zh-TW" sz="1600" dirty="0">
                          <a:solidFill>
                            <a:schemeClr val="tx2"/>
                          </a:solidFill>
                          <a:effectLst/>
                        </a:rPr>
                        <a:t>15</a:t>
                      </a:r>
                      <a:r>
                        <a:rPr lang="zh-TW" altLang="zh-TW" sz="1600" dirty="0">
                          <a:solidFill>
                            <a:schemeClr val="tx2"/>
                          </a:solidFill>
                          <a:effectLst/>
                        </a:rPr>
                        <a:t>號</a:t>
                      </a:r>
                      <a:r>
                        <a:rPr lang="en-US" altLang="zh-TW" sz="1600" dirty="0">
                          <a:solidFill>
                            <a:schemeClr val="tx2"/>
                          </a:solidFill>
                          <a:effectLst/>
                        </a:rPr>
                        <a:t> </a:t>
                      </a:r>
                      <a:r>
                        <a:rPr lang="zh-TW" altLang="zh-TW" sz="1600" dirty="0">
                          <a:solidFill>
                            <a:schemeClr val="tx2"/>
                          </a:solidFill>
                          <a:effectLst/>
                        </a:rPr>
                        <a:t>各國防治後天免疫</a:t>
                      </a:r>
                      <a:endParaRPr lang="en-US" altLang="zh-TW" sz="1600" dirty="0">
                        <a:solidFill>
                          <a:schemeClr val="tx2"/>
                        </a:solidFill>
                        <a:effectLst/>
                      </a:endParaRPr>
                    </a:p>
                    <a:p>
                      <a:pPr fontAlgn="t"/>
                      <a:r>
                        <a:rPr lang="en-US" altLang="zh-TW" sz="1600" dirty="0">
                          <a:solidFill>
                            <a:schemeClr val="tx2"/>
                          </a:solidFill>
                          <a:effectLst/>
                        </a:rPr>
                        <a:t>             </a:t>
                      </a:r>
                      <a:r>
                        <a:rPr lang="zh-TW" altLang="zh-TW" sz="1600" dirty="0">
                          <a:solidFill>
                            <a:schemeClr val="tx2"/>
                          </a:solidFill>
                          <a:effectLst/>
                        </a:rPr>
                        <a:t>缺乏症候群</a:t>
                      </a:r>
                      <a:r>
                        <a:rPr lang="en-US" altLang="zh-TW" sz="1600" dirty="0">
                          <a:solidFill>
                            <a:schemeClr val="tx2"/>
                          </a:solidFill>
                          <a:effectLst/>
                        </a:rPr>
                        <a:t>(</a:t>
                      </a:r>
                      <a:r>
                        <a:rPr lang="zh-TW" altLang="zh-TW" sz="1600" dirty="0">
                          <a:solidFill>
                            <a:schemeClr val="tx2"/>
                          </a:solidFill>
                          <a:effectLst/>
                        </a:rPr>
                        <a:t>愛滋</a:t>
                      </a:r>
                      <a:endParaRPr lang="en-US" altLang="zh-TW" sz="1600" dirty="0">
                        <a:solidFill>
                          <a:schemeClr val="tx2"/>
                        </a:solidFill>
                        <a:effectLst/>
                      </a:endParaRPr>
                    </a:p>
                    <a:p>
                      <a:pPr fontAlgn="t"/>
                      <a:r>
                        <a:rPr lang="en-US" altLang="zh-TW" sz="1600" dirty="0">
                          <a:solidFill>
                            <a:schemeClr val="tx2"/>
                          </a:solidFill>
                          <a:effectLst/>
                        </a:rPr>
                        <a:t>             </a:t>
                      </a:r>
                      <a:r>
                        <a:rPr lang="zh-TW" altLang="zh-TW" sz="1600" dirty="0">
                          <a:solidFill>
                            <a:schemeClr val="tx2"/>
                          </a:solidFill>
                          <a:effectLst/>
                        </a:rPr>
                        <a:t>病</a:t>
                      </a:r>
                      <a:r>
                        <a:rPr lang="en-US" altLang="zh-TW" sz="1600" dirty="0">
                          <a:solidFill>
                            <a:schemeClr val="tx2"/>
                          </a:solidFill>
                          <a:effectLst/>
                        </a:rPr>
                        <a:t>)</a:t>
                      </a:r>
                      <a:r>
                        <a:rPr lang="zh-TW" altLang="zh-TW" sz="1600" dirty="0">
                          <a:solidFill>
                            <a:schemeClr val="tx2"/>
                          </a:solidFill>
                          <a:effectLst/>
                        </a:rPr>
                        <a:t>的策略避免對</a:t>
                      </a:r>
                      <a:endParaRPr lang="en-US" altLang="zh-TW" sz="1600" dirty="0">
                        <a:solidFill>
                          <a:schemeClr val="tx2"/>
                        </a:solidFill>
                        <a:effectLst/>
                      </a:endParaRPr>
                    </a:p>
                    <a:p>
                      <a:pPr fontAlgn="t"/>
                      <a:r>
                        <a:rPr lang="en-US" altLang="zh-TW" sz="1600" dirty="0">
                          <a:solidFill>
                            <a:schemeClr val="tx2"/>
                          </a:solidFill>
                          <a:effectLst/>
                        </a:rPr>
                        <a:t>             </a:t>
                      </a:r>
                      <a:r>
                        <a:rPr lang="zh-TW" altLang="zh-TW" sz="1600" dirty="0">
                          <a:solidFill>
                            <a:schemeClr val="tx2"/>
                          </a:solidFill>
                          <a:effectLst/>
                        </a:rPr>
                        <a:t>婦女造成歧視</a:t>
                      </a:r>
                      <a:endParaRPr lang="en-US" altLang="zh-TW" sz="1600" dirty="0">
                        <a:solidFill>
                          <a:schemeClr val="tx2"/>
                        </a:solidFill>
                        <a:effectLst/>
                      </a:endParaRPr>
                    </a:p>
                    <a:p>
                      <a:r>
                        <a:rPr lang="zh-TW" altLang="zh-TW" sz="1600" dirty="0">
                          <a:solidFill>
                            <a:schemeClr val="tx2"/>
                          </a:solidFill>
                          <a:effectLst/>
                        </a:rPr>
                        <a:t>第</a:t>
                      </a:r>
                      <a:r>
                        <a:rPr lang="en-US" altLang="zh-TW" sz="1600" dirty="0">
                          <a:solidFill>
                            <a:schemeClr val="tx2"/>
                          </a:solidFill>
                          <a:effectLst/>
                        </a:rPr>
                        <a:t>16</a:t>
                      </a:r>
                      <a:r>
                        <a:rPr lang="zh-TW" altLang="zh-TW" sz="1600" dirty="0">
                          <a:solidFill>
                            <a:schemeClr val="tx2"/>
                          </a:solidFill>
                          <a:effectLst/>
                        </a:rPr>
                        <a:t>號</a:t>
                      </a:r>
                      <a:r>
                        <a:rPr lang="en-US" altLang="zh-TW" sz="1600" dirty="0">
                          <a:solidFill>
                            <a:schemeClr val="tx2"/>
                          </a:solidFill>
                          <a:effectLst/>
                        </a:rPr>
                        <a:t> </a:t>
                      </a:r>
                      <a:r>
                        <a:rPr lang="zh-TW" altLang="zh-TW" sz="1600" dirty="0">
                          <a:solidFill>
                            <a:schemeClr val="tx2"/>
                          </a:solidFill>
                          <a:effectLst/>
                        </a:rPr>
                        <a:t>城鄉家庭企業中的</a:t>
                      </a:r>
                      <a:endParaRPr lang="en-US" altLang="zh-TW" sz="1600" dirty="0">
                        <a:solidFill>
                          <a:schemeClr val="tx2"/>
                        </a:solidFill>
                        <a:effectLst/>
                      </a:endParaRPr>
                    </a:p>
                    <a:p>
                      <a:r>
                        <a:rPr lang="en-US" altLang="zh-TW" sz="1600" dirty="0">
                          <a:solidFill>
                            <a:schemeClr val="tx2"/>
                          </a:solidFill>
                          <a:effectLst/>
                        </a:rPr>
                        <a:t>             </a:t>
                      </a:r>
                      <a:r>
                        <a:rPr lang="zh-TW" altLang="zh-TW" sz="1600" dirty="0">
                          <a:solidFill>
                            <a:schemeClr val="tx2"/>
                          </a:solidFill>
                          <a:effectLst/>
                        </a:rPr>
                        <a:t>無酬女工</a:t>
                      </a:r>
                    </a:p>
                    <a:p>
                      <a:pPr fontAlgn="t"/>
                      <a:r>
                        <a:rPr lang="zh-TW" altLang="zh-TW" sz="1600" dirty="0">
                          <a:solidFill>
                            <a:schemeClr val="tx2"/>
                          </a:solidFill>
                          <a:effectLst/>
                        </a:rPr>
                        <a:t>第</a:t>
                      </a:r>
                      <a:r>
                        <a:rPr lang="en-US" altLang="zh-TW" sz="1600" dirty="0">
                          <a:solidFill>
                            <a:schemeClr val="tx2"/>
                          </a:solidFill>
                          <a:effectLst/>
                        </a:rPr>
                        <a:t>17</a:t>
                      </a:r>
                      <a:r>
                        <a:rPr lang="zh-TW" altLang="zh-TW" sz="1600" dirty="0">
                          <a:solidFill>
                            <a:schemeClr val="tx2"/>
                          </a:solidFill>
                          <a:effectLst/>
                        </a:rPr>
                        <a:t>號</a:t>
                      </a:r>
                      <a:r>
                        <a:rPr lang="en-US" altLang="zh-TW" sz="1600" dirty="0">
                          <a:solidFill>
                            <a:schemeClr val="tx2"/>
                          </a:solidFill>
                          <a:effectLst/>
                        </a:rPr>
                        <a:t> </a:t>
                      </a:r>
                      <a:r>
                        <a:rPr lang="zh-TW" altLang="zh-TW" sz="1600" dirty="0">
                          <a:solidFill>
                            <a:schemeClr val="tx2"/>
                          </a:solidFill>
                          <a:effectLst/>
                        </a:rPr>
                        <a:t>婦女無償家務活動</a:t>
                      </a:r>
                      <a:endParaRPr lang="en-US" altLang="zh-TW" sz="1600" dirty="0">
                        <a:solidFill>
                          <a:schemeClr val="tx2"/>
                        </a:solidFill>
                        <a:effectLst/>
                      </a:endParaRPr>
                    </a:p>
                    <a:p>
                      <a:pPr fontAlgn="t"/>
                      <a:r>
                        <a:rPr lang="en-US" altLang="zh-TW" sz="1600" dirty="0">
                          <a:solidFill>
                            <a:schemeClr val="tx2"/>
                          </a:solidFill>
                          <a:effectLst/>
                        </a:rPr>
                        <a:t>             </a:t>
                      </a:r>
                      <a:r>
                        <a:rPr lang="zh-TW" altLang="zh-TW" sz="1600" dirty="0">
                          <a:solidFill>
                            <a:schemeClr val="tx2"/>
                          </a:solidFill>
                          <a:effectLst/>
                        </a:rPr>
                        <a:t>的衡酌與量化及其</a:t>
                      </a:r>
                      <a:endParaRPr lang="en-US" altLang="zh-TW" sz="1600" dirty="0">
                        <a:solidFill>
                          <a:schemeClr val="tx2"/>
                        </a:solidFill>
                        <a:effectLst/>
                      </a:endParaRPr>
                    </a:p>
                    <a:p>
                      <a:pPr fontAlgn="t"/>
                      <a:r>
                        <a:rPr lang="en-US" altLang="zh-TW" sz="1600" dirty="0">
                          <a:solidFill>
                            <a:schemeClr val="tx2"/>
                          </a:solidFill>
                          <a:effectLst/>
                        </a:rPr>
                        <a:t>             </a:t>
                      </a:r>
                      <a:r>
                        <a:rPr lang="zh-TW" altLang="zh-TW" sz="1600" dirty="0">
                          <a:solidFill>
                            <a:schemeClr val="tx2"/>
                          </a:solidFill>
                          <a:effectLst/>
                        </a:rPr>
                        <a:t>在國民生產總值中</a:t>
                      </a:r>
                      <a:endParaRPr lang="en-US" altLang="zh-TW" sz="1600" dirty="0">
                        <a:solidFill>
                          <a:schemeClr val="tx2"/>
                        </a:solidFill>
                        <a:effectLst/>
                      </a:endParaRPr>
                    </a:p>
                    <a:p>
                      <a:pPr fontAlgn="t"/>
                      <a:r>
                        <a:rPr lang="en-US" altLang="zh-TW" sz="1600" dirty="0">
                          <a:solidFill>
                            <a:schemeClr val="tx2"/>
                          </a:solidFill>
                          <a:effectLst/>
                        </a:rPr>
                        <a:t>             </a:t>
                      </a:r>
                      <a:r>
                        <a:rPr lang="zh-TW" altLang="zh-TW" sz="1600" dirty="0">
                          <a:solidFill>
                            <a:schemeClr val="tx2"/>
                          </a:solidFill>
                          <a:effectLst/>
                        </a:rPr>
                        <a:t>的確認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zh-TW" altLang="zh-TW" sz="1600" dirty="0">
                          <a:solidFill>
                            <a:schemeClr val="tx2"/>
                          </a:solidFill>
                          <a:effectLst/>
                        </a:rPr>
                        <a:t>第</a:t>
                      </a:r>
                      <a:r>
                        <a:rPr lang="en-US" altLang="zh-TW" sz="1600" dirty="0">
                          <a:solidFill>
                            <a:schemeClr val="tx2"/>
                          </a:solidFill>
                          <a:effectLst/>
                        </a:rPr>
                        <a:t>18</a:t>
                      </a:r>
                      <a:r>
                        <a:rPr lang="zh-TW" altLang="zh-TW" sz="1600" dirty="0">
                          <a:solidFill>
                            <a:schemeClr val="tx2"/>
                          </a:solidFill>
                          <a:effectLst/>
                        </a:rPr>
                        <a:t>號</a:t>
                      </a:r>
                      <a:r>
                        <a:rPr lang="en-US" altLang="zh-TW" sz="1600" dirty="0">
                          <a:solidFill>
                            <a:schemeClr val="tx2"/>
                          </a:solidFill>
                          <a:effectLst/>
                        </a:rPr>
                        <a:t> </a:t>
                      </a:r>
                      <a:r>
                        <a:rPr lang="zh-TW" altLang="zh-TW" sz="1600" dirty="0">
                          <a:solidFill>
                            <a:schemeClr val="tx2"/>
                          </a:solidFill>
                          <a:effectLst/>
                        </a:rPr>
                        <a:t>身心障礙婦女</a:t>
                      </a:r>
                    </a:p>
                    <a:p>
                      <a:r>
                        <a:rPr lang="zh-TW" altLang="zh-TW" sz="1600" dirty="0">
                          <a:solidFill>
                            <a:schemeClr val="tx2"/>
                          </a:solidFill>
                          <a:effectLst/>
                        </a:rPr>
                        <a:t>第</a:t>
                      </a:r>
                      <a:r>
                        <a:rPr lang="en-US" altLang="zh-TW" sz="1600" dirty="0">
                          <a:solidFill>
                            <a:schemeClr val="tx2"/>
                          </a:solidFill>
                          <a:effectLst/>
                        </a:rPr>
                        <a:t>19</a:t>
                      </a:r>
                      <a:r>
                        <a:rPr lang="zh-TW" altLang="zh-TW" sz="1600" dirty="0">
                          <a:solidFill>
                            <a:schemeClr val="tx2"/>
                          </a:solidFill>
                          <a:effectLst/>
                        </a:rPr>
                        <a:t>號</a:t>
                      </a:r>
                      <a:r>
                        <a:rPr lang="en-US" altLang="zh-TW" sz="1600" dirty="0">
                          <a:solidFill>
                            <a:schemeClr val="tx2"/>
                          </a:solidFill>
                          <a:effectLst/>
                        </a:rPr>
                        <a:t> </a:t>
                      </a:r>
                      <a:r>
                        <a:rPr lang="zh-TW" altLang="zh-TW" sz="1600" dirty="0">
                          <a:solidFill>
                            <a:schemeClr val="tx2"/>
                          </a:solidFill>
                          <a:effectLst/>
                        </a:rPr>
                        <a:t>對婦女的暴力行為</a:t>
                      </a:r>
                    </a:p>
                    <a:p>
                      <a:r>
                        <a:rPr lang="zh-TW" altLang="zh-TW" sz="1600" dirty="0">
                          <a:solidFill>
                            <a:schemeClr val="tx2"/>
                          </a:solidFill>
                          <a:effectLst/>
                        </a:rPr>
                        <a:t>第</a:t>
                      </a:r>
                      <a:r>
                        <a:rPr lang="en-US" altLang="zh-TW" sz="1600" dirty="0">
                          <a:solidFill>
                            <a:schemeClr val="tx2"/>
                          </a:solidFill>
                          <a:effectLst/>
                        </a:rPr>
                        <a:t>20</a:t>
                      </a:r>
                      <a:r>
                        <a:rPr lang="zh-TW" altLang="zh-TW" sz="1600" dirty="0">
                          <a:solidFill>
                            <a:schemeClr val="tx2"/>
                          </a:solidFill>
                          <a:effectLst/>
                        </a:rPr>
                        <a:t>號</a:t>
                      </a:r>
                      <a:r>
                        <a:rPr lang="en-US" altLang="zh-TW" sz="1600" dirty="0">
                          <a:solidFill>
                            <a:schemeClr val="tx2"/>
                          </a:solidFill>
                          <a:effectLst/>
                        </a:rPr>
                        <a:t> </a:t>
                      </a:r>
                      <a:r>
                        <a:rPr lang="zh-TW" altLang="zh-TW" sz="1600" dirty="0">
                          <a:solidFill>
                            <a:schemeClr val="tx2"/>
                          </a:solidFill>
                          <a:effectLst/>
                        </a:rPr>
                        <a:t>對</a:t>
                      </a:r>
                      <a:r>
                        <a:rPr lang="en-US" altLang="zh-TW" sz="1600" dirty="0">
                          <a:solidFill>
                            <a:schemeClr val="tx2"/>
                          </a:solidFill>
                          <a:effectLst/>
                        </a:rPr>
                        <a:t>《</a:t>
                      </a:r>
                      <a:r>
                        <a:rPr lang="zh-TW" altLang="zh-TW" sz="1600" dirty="0">
                          <a:solidFill>
                            <a:schemeClr val="tx2"/>
                          </a:solidFill>
                          <a:effectLst/>
                        </a:rPr>
                        <a:t>公約</a:t>
                      </a:r>
                      <a:r>
                        <a:rPr lang="en-US" altLang="zh-TW" sz="1600" dirty="0">
                          <a:solidFill>
                            <a:schemeClr val="tx2"/>
                          </a:solidFill>
                          <a:effectLst/>
                        </a:rPr>
                        <a:t>》</a:t>
                      </a:r>
                      <a:r>
                        <a:rPr lang="zh-TW" altLang="zh-TW" sz="1600" dirty="0">
                          <a:solidFill>
                            <a:schemeClr val="tx2"/>
                          </a:solidFill>
                          <a:effectLst/>
                        </a:rPr>
                        <a:t>的保留</a:t>
                      </a:r>
                    </a:p>
                    <a:p>
                      <a:pPr fontAlgn="t"/>
                      <a:endParaRPr lang="en-US" altLang="zh-TW" sz="1600" dirty="0">
                        <a:solidFill>
                          <a:schemeClr val="tx2"/>
                        </a:solidFill>
                        <a:effectLst/>
                      </a:endParaRPr>
                    </a:p>
                    <a:p>
                      <a:pPr fontAlgn="t"/>
                      <a:r>
                        <a:rPr lang="zh-TW" altLang="en-US" sz="1600" dirty="0">
                          <a:solidFill>
                            <a:schemeClr val="tx2"/>
                          </a:solidFill>
                          <a:effectLst/>
                        </a:rPr>
                        <a:t>第</a:t>
                      </a:r>
                      <a:r>
                        <a:rPr lang="en-US" altLang="zh-TW" sz="1600" dirty="0">
                          <a:solidFill>
                            <a:schemeClr val="tx2"/>
                          </a:solidFill>
                          <a:effectLst/>
                        </a:rPr>
                        <a:t>21</a:t>
                      </a:r>
                      <a:r>
                        <a:rPr lang="zh-TW" altLang="zh-TW" sz="1600" dirty="0">
                          <a:solidFill>
                            <a:schemeClr val="tx2"/>
                          </a:solidFill>
                          <a:effectLst/>
                        </a:rPr>
                        <a:t>號</a:t>
                      </a:r>
                      <a:r>
                        <a:rPr lang="zh-TW" altLang="en-US" sz="1600" dirty="0">
                          <a:solidFill>
                            <a:schemeClr val="tx2"/>
                          </a:solidFill>
                          <a:effectLst/>
                        </a:rPr>
                        <a:t> </a:t>
                      </a:r>
                      <a:r>
                        <a:rPr lang="zh-TW" altLang="zh-TW" sz="1600" dirty="0">
                          <a:solidFill>
                            <a:schemeClr val="tx2"/>
                          </a:solidFill>
                          <a:effectLst/>
                        </a:rPr>
                        <a:t>婚姻和家庭關係中</a:t>
                      </a:r>
                      <a:endParaRPr lang="en-US" altLang="zh-TW" sz="1600" dirty="0">
                        <a:solidFill>
                          <a:schemeClr val="tx2"/>
                        </a:solidFill>
                        <a:effectLst/>
                      </a:endParaRPr>
                    </a:p>
                    <a:p>
                      <a:pPr fontAlgn="t"/>
                      <a:r>
                        <a:rPr lang="zh-TW" altLang="en-US" sz="1600" dirty="0">
                          <a:solidFill>
                            <a:schemeClr val="tx2"/>
                          </a:solidFill>
                          <a:effectLst/>
                        </a:rPr>
                        <a:t>             </a:t>
                      </a:r>
                      <a:r>
                        <a:rPr lang="zh-TW" altLang="zh-TW" sz="1600" dirty="0">
                          <a:solidFill>
                            <a:schemeClr val="tx2"/>
                          </a:solidFill>
                          <a:effectLst/>
                        </a:rPr>
                        <a:t>的平等</a:t>
                      </a:r>
                    </a:p>
                    <a:p>
                      <a:r>
                        <a:rPr lang="zh-TW" altLang="zh-TW" sz="1600" dirty="0">
                          <a:solidFill>
                            <a:schemeClr val="tx2"/>
                          </a:solidFill>
                          <a:effectLst/>
                        </a:rPr>
                        <a:t>第</a:t>
                      </a:r>
                      <a:r>
                        <a:rPr lang="en-US" altLang="zh-TW" sz="1600" dirty="0">
                          <a:solidFill>
                            <a:schemeClr val="tx2"/>
                          </a:solidFill>
                          <a:effectLst/>
                        </a:rPr>
                        <a:t>22</a:t>
                      </a:r>
                      <a:r>
                        <a:rPr lang="zh-TW" altLang="zh-TW" sz="1600" dirty="0">
                          <a:solidFill>
                            <a:schemeClr val="tx2"/>
                          </a:solidFill>
                          <a:effectLst/>
                        </a:rPr>
                        <a:t>號</a:t>
                      </a:r>
                      <a:r>
                        <a:rPr lang="zh-TW" altLang="en-US" sz="1600" dirty="0">
                          <a:solidFill>
                            <a:schemeClr val="tx2"/>
                          </a:solidFill>
                          <a:effectLst/>
                        </a:rPr>
                        <a:t> </a:t>
                      </a:r>
                      <a:r>
                        <a:rPr lang="zh-TW" altLang="zh-TW" sz="1600" dirty="0">
                          <a:solidFill>
                            <a:schemeClr val="tx2"/>
                          </a:solidFill>
                          <a:effectLst/>
                        </a:rPr>
                        <a:t>修正</a:t>
                      </a:r>
                      <a:r>
                        <a:rPr lang="en-US" altLang="zh-TW" sz="1600" dirty="0">
                          <a:solidFill>
                            <a:schemeClr val="tx2"/>
                          </a:solidFill>
                          <a:effectLst/>
                        </a:rPr>
                        <a:t>《</a:t>
                      </a:r>
                      <a:r>
                        <a:rPr lang="zh-TW" altLang="zh-TW" sz="1600" dirty="0">
                          <a:solidFill>
                            <a:schemeClr val="tx2"/>
                          </a:solidFill>
                          <a:effectLst/>
                        </a:rPr>
                        <a:t>公約</a:t>
                      </a:r>
                      <a:r>
                        <a:rPr lang="en-US" altLang="zh-TW" sz="1600" dirty="0">
                          <a:solidFill>
                            <a:schemeClr val="tx2"/>
                          </a:solidFill>
                          <a:effectLst/>
                        </a:rPr>
                        <a:t>》</a:t>
                      </a:r>
                      <a:r>
                        <a:rPr lang="zh-TW" altLang="zh-TW" sz="1600" dirty="0">
                          <a:solidFill>
                            <a:schemeClr val="tx2"/>
                          </a:solidFill>
                          <a:effectLst/>
                        </a:rPr>
                        <a:t>第</a:t>
                      </a:r>
                      <a:r>
                        <a:rPr lang="en-US" altLang="zh-TW" sz="1600" dirty="0">
                          <a:solidFill>
                            <a:schemeClr val="tx2"/>
                          </a:solidFill>
                          <a:effectLst/>
                        </a:rPr>
                        <a:t>20</a:t>
                      </a:r>
                      <a:r>
                        <a:rPr lang="zh-TW" altLang="en-US" sz="1600" dirty="0">
                          <a:solidFill>
                            <a:schemeClr val="tx2"/>
                          </a:solidFill>
                          <a:effectLst/>
                        </a:rPr>
                        <a:t> </a:t>
                      </a:r>
                      <a:endParaRPr lang="en-US" altLang="zh-TW" sz="1600" dirty="0">
                        <a:solidFill>
                          <a:schemeClr val="tx2"/>
                        </a:solidFill>
                        <a:effectLst/>
                      </a:endParaRPr>
                    </a:p>
                    <a:p>
                      <a:r>
                        <a:rPr lang="zh-TW" altLang="en-US" sz="1600" dirty="0">
                          <a:solidFill>
                            <a:schemeClr val="tx2"/>
                          </a:solidFill>
                          <a:effectLst/>
                        </a:rPr>
                        <a:t>             </a:t>
                      </a:r>
                      <a:r>
                        <a:rPr lang="zh-TW" altLang="zh-TW" sz="1600" dirty="0">
                          <a:solidFill>
                            <a:schemeClr val="tx2"/>
                          </a:solidFill>
                          <a:effectLst/>
                        </a:rPr>
                        <a:t>條</a:t>
                      </a:r>
                    </a:p>
                    <a:p>
                      <a:r>
                        <a:rPr lang="zh-TW" altLang="zh-TW" sz="1600" dirty="0">
                          <a:solidFill>
                            <a:schemeClr val="tx2"/>
                          </a:solidFill>
                          <a:effectLst/>
                        </a:rPr>
                        <a:t>第</a:t>
                      </a:r>
                      <a:r>
                        <a:rPr lang="en-US" altLang="zh-TW" sz="1600" dirty="0">
                          <a:solidFill>
                            <a:schemeClr val="tx2"/>
                          </a:solidFill>
                          <a:effectLst/>
                        </a:rPr>
                        <a:t>23</a:t>
                      </a:r>
                      <a:r>
                        <a:rPr lang="zh-TW" altLang="zh-TW" sz="1600" dirty="0">
                          <a:solidFill>
                            <a:schemeClr val="tx2"/>
                          </a:solidFill>
                          <a:effectLst/>
                        </a:rPr>
                        <a:t>號</a:t>
                      </a:r>
                      <a:r>
                        <a:rPr lang="zh-TW" altLang="en-US" sz="1600" dirty="0">
                          <a:solidFill>
                            <a:schemeClr val="tx2"/>
                          </a:solidFill>
                          <a:effectLst/>
                        </a:rPr>
                        <a:t> </a:t>
                      </a:r>
                      <a:r>
                        <a:rPr lang="zh-TW" altLang="zh-TW" sz="1600" dirty="0">
                          <a:solidFill>
                            <a:schemeClr val="tx2"/>
                          </a:solidFill>
                          <a:effectLst/>
                        </a:rPr>
                        <a:t>政治和公共生活</a:t>
                      </a:r>
                    </a:p>
                    <a:p>
                      <a:r>
                        <a:rPr lang="zh-TW" altLang="zh-TW" sz="1600" dirty="0">
                          <a:solidFill>
                            <a:schemeClr val="tx2"/>
                          </a:solidFill>
                          <a:effectLst/>
                        </a:rPr>
                        <a:t>第</a:t>
                      </a:r>
                      <a:r>
                        <a:rPr lang="en-US" altLang="zh-TW" sz="1600" dirty="0">
                          <a:solidFill>
                            <a:schemeClr val="tx2"/>
                          </a:solidFill>
                          <a:effectLst/>
                        </a:rPr>
                        <a:t>24</a:t>
                      </a:r>
                      <a:r>
                        <a:rPr lang="zh-TW" altLang="zh-TW" sz="1600" dirty="0">
                          <a:solidFill>
                            <a:schemeClr val="tx2"/>
                          </a:solidFill>
                          <a:effectLst/>
                        </a:rPr>
                        <a:t>號</a:t>
                      </a:r>
                      <a:r>
                        <a:rPr lang="en-US" altLang="zh-TW" sz="1600" dirty="0">
                          <a:solidFill>
                            <a:schemeClr val="tx2"/>
                          </a:solidFill>
                          <a:effectLst/>
                        </a:rPr>
                        <a:t>《</a:t>
                      </a:r>
                      <a:r>
                        <a:rPr lang="zh-TW" altLang="zh-TW" sz="1600" dirty="0">
                          <a:solidFill>
                            <a:schemeClr val="tx2"/>
                          </a:solidFill>
                          <a:effectLst/>
                        </a:rPr>
                        <a:t>公約</a:t>
                      </a:r>
                      <a:r>
                        <a:rPr lang="en-US" altLang="zh-TW" sz="1600" dirty="0">
                          <a:solidFill>
                            <a:schemeClr val="tx2"/>
                          </a:solidFill>
                          <a:effectLst/>
                        </a:rPr>
                        <a:t>》</a:t>
                      </a:r>
                      <a:r>
                        <a:rPr lang="zh-TW" altLang="zh-TW" sz="1600" dirty="0">
                          <a:solidFill>
                            <a:schemeClr val="tx2"/>
                          </a:solidFill>
                          <a:effectLst/>
                        </a:rPr>
                        <a:t>第</a:t>
                      </a:r>
                      <a:r>
                        <a:rPr lang="en-US" altLang="zh-TW" sz="1600" dirty="0">
                          <a:solidFill>
                            <a:schemeClr val="tx2"/>
                          </a:solidFill>
                          <a:effectLst/>
                        </a:rPr>
                        <a:t>12</a:t>
                      </a:r>
                      <a:r>
                        <a:rPr lang="zh-TW" altLang="zh-TW" sz="1600" dirty="0">
                          <a:solidFill>
                            <a:schemeClr val="tx2"/>
                          </a:solidFill>
                          <a:effectLst/>
                        </a:rPr>
                        <a:t>條</a:t>
                      </a:r>
                      <a:r>
                        <a:rPr lang="en-US" altLang="zh-TW" sz="1600" dirty="0">
                          <a:solidFill>
                            <a:schemeClr val="tx2"/>
                          </a:solidFill>
                          <a:effectLst/>
                        </a:rPr>
                        <a:t>(</a:t>
                      </a:r>
                      <a:r>
                        <a:rPr lang="zh-TW" altLang="zh-TW" sz="1600" dirty="0">
                          <a:solidFill>
                            <a:schemeClr val="tx2"/>
                          </a:solidFill>
                          <a:effectLst/>
                        </a:rPr>
                        <a:t>婦</a:t>
                      </a:r>
                      <a:endParaRPr lang="en-US" altLang="zh-TW" sz="1600" dirty="0">
                        <a:solidFill>
                          <a:schemeClr val="tx2"/>
                        </a:solidFill>
                        <a:effectLst/>
                      </a:endParaRPr>
                    </a:p>
                    <a:p>
                      <a:r>
                        <a:rPr lang="zh-TW" altLang="en-US" sz="1600" dirty="0">
                          <a:solidFill>
                            <a:schemeClr val="tx2"/>
                          </a:solidFill>
                          <a:effectLst/>
                        </a:rPr>
                        <a:t>             </a:t>
                      </a:r>
                      <a:r>
                        <a:rPr lang="zh-TW" altLang="zh-TW" sz="1600" dirty="0">
                          <a:solidFill>
                            <a:schemeClr val="tx2"/>
                          </a:solidFill>
                          <a:effectLst/>
                        </a:rPr>
                        <a:t>女和保健</a:t>
                      </a:r>
                      <a:r>
                        <a:rPr lang="en-US" altLang="zh-TW" sz="1600" dirty="0">
                          <a:solidFill>
                            <a:schemeClr val="tx2"/>
                          </a:solidFill>
                          <a:effectLst/>
                        </a:rPr>
                        <a:t>)</a:t>
                      </a:r>
                      <a:endParaRPr lang="zh-TW" altLang="zh-TW" sz="1600" dirty="0">
                        <a:solidFill>
                          <a:schemeClr val="tx2"/>
                        </a:solidFill>
                        <a:effectLst/>
                      </a:endParaRPr>
                    </a:p>
                    <a:p>
                      <a:r>
                        <a:rPr lang="zh-TW" altLang="zh-TW" sz="1600" dirty="0">
                          <a:solidFill>
                            <a:schemeClr val="tx2"/>
                          </a:solidFill>
                          <a:effectLst/>
                        </a:rPr>
                        <a:t>第</a:t>
                      </a:r>
                      <a:r>
                        <a:rPr lang="en-US" altLang="zh-TW" sz="1600" dirty="0">
                          <a:solidFill>
                            <a:schemeClr val="tx2"/>
                          </a:solidFill>
                          <a:effectLst/>
                        </a:rPr>
                        <a:t>25</a:t>
                      </a:r>
                      <a:r>
                        <a:rPr lang="zh-TW" altLang="zh-TW" sz="1600" dirty="0">
                          <a:solidFill>
                            <a:schemeClr val="tx2"/>
                          </a:solidFill>
                          <a:effectLst/>
                        </a:rPr>
                        <a:t>號</a:t>
                      </a:r>
                      <a:r>
                        <a:rPr lang="en-US" altLang="zh-TW" sz="1600" dirty="0">
                          <a:solidFill>
                            <a:schemeClr val="tx2"/>
                          </a:solidFill>
                          <a:effectLst/>
                        </a:rPr>
                        <a:t>《</a:t>
                      </a:r>
                      <a:r>
                        <a:rPr lang="zh-TW" altLang="zh-TW" sz="1600" dirty="0">
                          <a:solidFill>
                            <a:schemeClr val="tx2"/>
                          </a:solidFill>
                          <a:effectLst/>
                        </a:rPr>
                        <a:t>公約</a:t>
                      </a:r>
                      <a:r>
                        <a:rPr lang="en-US" altLang="zh-TW" sz="1600" dirty="0">
                          <a:solidFill>
                            <a:schemeClr val="tx2"/>
                          </a:solidFill>
                          <a:effectLst/>
                        </a:rPr>
                        <a:t>》</a:t>
                      </a:r>
                      <a:r>
                        <a:rPr lang="zh-TW" altLang="zh-TW" sz="1600" dirty="0">
                          <a:solidFill>
                            <a:schemeClr val="tx2"/>
                          </a:solidFill>
                          <a:effectLst/>
                        </a:rPr>
                        <a:t>第</a:t>
                      </a:r>
                      <a:r>
                        <a:rPr lang="en-US" altLang="zh-TW" sz="1600" dirty="0">
                          <a:solidFill>
                            <a:schemeClr val="tx2"/>
                          </a:solidFill>
                          <a:effectLst/>
                        </a:rPr>
                        <a:t>4</a:t>
                      </a:r>
                      <a:r>
                        <a:rPr lang="zh-TW" altLang="zh-TW" sz="1600" dirty="0">
                          <a:solidFill>
                            <a:schemeClr val="tx2"/>
                          </a:solidFill>
                          <a:effectLst/>
                        </a:rPr>
                        <a:t>條第</a:t>
                      </a:r>
                      <a:r>
                        <a:rPr lang="en-US" altLang="zh-TW" sz="1600" dirty="0">
                          <a:solidFill>
                            <a:schemeClr val="tx2"/>
                          </a:solidFill>
                          <a:effectLst/>
                        </a:rPr>
                        <a:t>1</a:t>
                      </a:r>
                    </a:p>
                    <a:p>
                      <a:r>
                        <a:rPr lang="zh-TW" altLang="en-US" sz="1600" dirty="0">
                          <a:solidFill>
                            <a:schemeClr val="tx2"/>
                          </a:solidFill>
                          <a:effectLst/>
                        </a:rPr>
                        <a:t>             </a:t>
                      </a:r>
                      <a:r>
                        <a:rPr lang="zh-TW" altLang="zh-TW" sz="1600" dirty="0">
                          <a:solidFill>
                            <a:schemeClr val="tx2"/>
                          </a:solidFill>
                          <a:effectLst/>
                        </a:rPr>
                        <a:t>項</a:t>
                      </a:r>
                      <a:r>
                        <a:rPr lang="en-US" altLang="zh-TW" sz="1600" dirty="0">
                          <a:solidFill>
                            <a:schemeClr val="tx2"/>
                          </a:solidFill>
                          <a:effectLst/>
                        </a:rPr>
                        <a:t>(</a:t>
                      </a:r>
                      <a:r>
                        <a:rPr lang="zh-TW" altLang="zh-TW" sz="1600" dirty="0">
                          <a:solidFill>
                            <a:schemeClr val="tx2"/>
                          </a:solidFill>
                          <a:effectLst/>
                        </a:rPr>
                        <a:t>暫行特別措施</a:t>
                      </a:r>
                      <a:r>
                        <a:rPr lang="en-US" altLang="zh-TW" sz="1600" dirty="0">
                          <a:solidFill>
                            <a:schemeClr val="tx2"/>
                          </a:solidFill>
                          <a:effectLst/>
                        </a:rPr>
                        <a:t>)</a:t>
                      </a:r>
                    </a:p>
                    <a:p>
                      <a:endParaRPr lang="zh-TW" altLang="en-US" sz="1600" dirty="0">
                        <a:solidFill>
                          <a:schemeClr val="tx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802604622"/>
                  </a:ext>
                </a:extLst>
              </a:tr>
            </a:tbl>
          </a:graphicData>
        </a:graphic>
      </p:graphicFrame>
    </p:spTree>
    <p:extLst>
      <p:ext uri="{BB962C8B-B14F-4D97-AF65-F5344CB8AC3E}">
        <p14:creationId xmlns:p14="http://schemas.microsoft.com/office/powerpoint/2010/main" val="4954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910" y="827415"/>
            <a:ext cx="10972440" cy="916461"/>
          </a:xfrm>
        </p:spPr>
        <p:txBody>
          <a:bodyPr/>
          <a:lstStyle/>
          <a:p>
            <a:r>
              <a:rPr lang="zh-TW" altLang="en-US" sz="3200" b="1" dirty="0"/>
              <a:t>五、</a:t>
            </a:r>
            <a:r>
              <a:rPr lang="en-US" altLang="zh-TW" sz="3200" b="1" dirty="0"/>
              <a:t>CEDAW</a:t>
            </a:r>
            <a:r>
              <a:rPr lang="zh-TW" altLang="zh-TW" sz="3200" b="1" dirty="0"/>
              <a:t>一般性建議 </a:t>
            </a:r>
            <a:r>
              <a:rPr lang="en-US" altLang="zh-TW" sz="3200" b="1" dirty="0"/>
              <a:t>1-40</a:t>
            </a:r>
            <a:r>
              <a:rPr lang="zh-TW" altLang="zh-TW" sz="3200" b="1" dirty="0"/>
              <a:t>號</a:t>
            </a:r>
            <a:r>
              <a:rPr lang="en-US" altLang="zh-TW" sz="3200" b="1" dirty="0"/>
              <a:t>(26-40)</a:t>
            </a: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8</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9" name="文字方塊 8"/>
          <p:cNvSpPr txBox="1"/>
          <p:nvPr/>
        </p:nvSpPr>
        <p:spPr>
          <a:xfrm>
            <a:off x="699911" y="1614311"/>
            <a:ext cx="2765778" cy="4291189"/>
          </a:xfrm>
          <a:prstGeom prst="rect">
            <a:avLst/>
          </a:prstGeom>
          <a:noFill/>
        </p:spPr>
        <p:txBody>
          <a:bodyPr wrap="square" rtlCol="0">
            <a:spAutoFit/>
          </a:bodyPr>
          <a:lstStyle/>
          <a:p>
            <a:endParaRPr lang="zh-TW" altLang="en-US" dirty="0"/>
          </a:p>
        </p:txBody>
      </p:sp>
      <p:graphicFrame>
        <p:nvGraphicFramePr>
          <p:cNvPr id="11" name="表格 10"/>
          <p:cNvGraphicFramePr>
            <a:graphicFrameLocks noGrp="1"/>
          </p:cNvGraphicFramePr>
          <p:nvPr>
            <p:extLst>
              <p:ext uri="{D42A27DB-BD31-4B8C-83A1-F6EECF244321}">
                <p14:modId xmlns:p14="http://schemas.microsoft.com/office/powerpoint/2010/main" val="354776805"/>
              </p:ext>
            </p:extLst>
          </p:nvPr>
        </p:nvGraphicFramePr>
        <p:xfrm>
          <a:off x="1285948" y="1858125"/>
          <a:ext cx="10133892" cy="3933125"/>
        </p:xfrm>
        <a:graphic>
          <a:graphicData uri="http://schemas.openxmlformats.org/drawingml/2006/table">
            <a:tbl>
              <a:tblPr firstRow="1" bandRow="1">
                <a:tableStyleId>{5C22544A-7EE6-4342-B048-85BDC9FD1C3A}</a:tableStyleId>
              </a:tblPr>
              <a:tblGrid>
                <a:gridCol w="3377964">
                  <a:extLst>
                    <a:ext uri="{9D8B030D-6E8A-4147-A177-3AD203B41FA5}">
                      <a16:colId xmlns:a16="http://schemas.microsoft.com/office/drawing/2014/main" xmlns="" val="1738651992"/>
                    </a:ext>
                  </a:extLst>
                </a:gridCol>
                <a:gridCol w="3377964">
                  <a:extLst>
                    <a:ext uri="{9D8B030D-6E8A-4147-A177-3AD203B41FA5}">
                      <a16:colId xmlns:a16="http://schemas.microsoft.com/office/drawing/2014/main" xmlns="" val="3348131230"/>
                    </a:ext>
                  </a:extLst>
                </a:gridCol>
                <a:gridCol w="3377964">
                  <a:extLst>
                    <a:ext uri="{9D8B030D-6E8A-4147-A177-3AD203B41FA5}">
                      <a16:colId xmlns:a16="http://schemas.microsoft.com/office/drawing/2014/main" xmlns="" val="764238395"/>
                    </a:ext>
                  </a:extLst>
                </a:gridCol>
              </a:tblGrid>
              <a:tr h="3933125">
                <a:tc>
                  <a:txBody>
                    <a:bodyPr/>
                    <a:lstStyle/>
                    <a:p>
                      <a:r>
                        <a:rPr lang="zh-TW" altLang="en-US" sz="1600" dirty="0">
                          <a:ln w="0"/>
                          <a:solidFill>
                            <a:schemeClr val="tx2"/>
                          </a:solidFill>
                          <a:effectLst/>
                        </a:rPr>
                        <a:t>第</a:t>
                      </a:r>
                      <a:r>
                        <a:rPr lang="en-US" altLang="zh-TW" sz="1600" dirty="0">
                          <a:ln w="0"/>
                          <a:solidFill>
                            <a:schemeClr val="tx2"/>
                          </a:solidFill>
                          <a:effectLst/>
                        </a:rPr>
                        <a:t>26</a:t>
                      </a:r>
                      <a:r>
                        <a:rPr lang="zh-TW" altLang="en-US" sz="1600" dirty="0">
                          <a:ln w="0"/>
                          <a:solidFill>
                            <a:schemeClr val="tx2"/>
                          </a:solidFill>
                          <a:effectLst/>
                        </a:rPr>
                        <a:t>號 女性移工</a:t>
                      </a:r>
                    </a:p>
                    <a:p>
                      <a:r>
                        <a:rPr lang="zh-TW" altLang="en-US" sz="1600" dirty="0">
                          <a:ln w="0"/>
                          <a:solidFill>
                            <a:schemeClr val="tx2"/>
                          </a:solidFill>
                          <a:effectLst/>
                        </a:rPr>
                        <a:t>第</a:t>
                      </a:r>
                      <a:r>
                        <a:rPr lang="en-US" altLang="zh-TW" sz="1600" dirty="0">
                          <a:ln w="0"/>
                          <a:solidFill>
                            <a:schemeClr val="tx2"/>
                          </a:solidFill>
                          <a:effectLst/>
                        </a:rPr>
                        <a:t>27</a:t>
                      </a:r>
                      <a:r>
                        <a:rPr lang="zh-TW" altLang="en-US" sz="1600" dirty="0">
                          <a:ln w="0"/>
                          <a:solidFill>
                            <a:schemeClr val="tx2"/>
                          </a:solidFill>
                          <a:effectLst/>
                        </a:rPr>
                        <a:t>號 高齡婦女及其人權</a:t>
                      </a:r>
                    </a:p>
                    <a:p>
                      <a:r>
                        <a:rPr lang="zh-TW" altLang="en-US" sz="1600" dirty="0">
                          <a:ln w="0"/>
                          <a:solidFill>
                            <a:schemeClr val="tx2"/>
                          </a:solidFill>
                          <a:effectLst/>
                        </a:rPr>
                        <a:t>第</a:t>
                      </a:r>
                      <a:r>
                        <a:rPr lang="en-US" altLang="zh-TW" sz="1600" dirty="0">
                          <a:ln w="0"/>
                          <a:solidFill>
                            <a:schemeClr val="tx2"/>
                          </a:solidFill>
                          <a:effectLst/>
                        </a:rPr>
                        <a:t>28</a:t>
                      </a:r>
                      <a:r>
                        <a:rPr lang="zh-TW" altLang="en-US" sz="1600" dirty="0">
                          <a:ln w="0"/>
                          <a:solidFill>
                            <a:schemeClr val="tx2"/>
                          </a:solidFill>
                          <a:effectLst/>
                        </a:rPr>
                        <a:t>號 締約國在</a:t>
                      </a:r>
                      <a:r>
                        <a:rPr lang="en-US" altLang="zh-TW" sz="1600" dirty="0">
                          <a:ln w="0"/>
                          <a:solidFill>
                            <a:schemeClr val="tx2"/>
                          </a:solidFill>
                          <a:effectLst/>
                        </a:rPr>
                        <a:t>《</a:t>
                      </a:r>
                      <a:r>
                        <a:rPr lang="zh-TW" altLang="en-US" sz="1600" dirty="0">
                          <a:ln w="0"/>
                          <a:solidFill>
                            <a:schemeClr val="tx2"/>
                          </a:solidFill>
                          <a:effectLst/>
                        </a:rPr>
                        <a:t>公約</a:t>
                      </a:r>
                      <a:r>
                        <a:rPr lang="en-US" altLang="zh-TW" sz="1600" dirty="0">
                          <a:ln w="0"/>
                          <a:solidFill>
                            <a:schemeClr val="tx2"/>
                          </a:solidFill>
                          <a:effectLst/>
                        </a:rPr>
                        <a:t>》</a:t>
                      </a:r>
                    </a:p>
                    <a:p>
                      <a:r>
                        <a:rPr lang="zh-TW" altLang="en-US" sz="1600" dirty="0">
                          <a:ln w="0"/>
                          <a:solidFill>
                            <a:schemeClr val="tx2"/>
                          </a:solidFill>
                          <a:effectLst/>
                        </a:rPr>
                        <a:t>             第</a:t>
                      </a:r>
                      <a:r>
                        <a:rPr lang="en-US" altLang="zh-TW" sz="1600" dirty="0">
                          <a:ln w="0"/>
                          <a:solidFill>
                            <a:schemeClr val="tx2"/>
                          </a:solidFill>
                          <a:effectLst/>
                        </a:rPr>
                        <a:t>2</a:t>
                      </a:r>
                      <a:r>
                        <a:rPr lang="zh-TW" altLang="en-US" sz="1600" dirty="0">
                          <a:ln w="0"/>
                          <a:solidFill>
                            <a:schemeClr val="tx2"/>
                          </a:solidFill>
                          <a:effectLst/>
                        </a:rPr>
                        <a:t>條下的核心義</a:t>
                      </a:r>
                      <a:endParaRPr lang="en-US" altLang="zh-TW" sz="1600" dirty="0">
                        <a:ln w="0"/>
                        <a:solidFill>
                          <a:schemeClr val="tx2"/>
                        </a:solidFill>
                        <a:effectLst/>
                      </a:endParaRPr>
                    </a:p>
                    <a:p>
                      <a:r>
                        <a:rPr lang="zh-TW" altLang="en-US" sz="1600" dirty="0">
                          <a:ln w="0"/>
                          <a:solidFill>
                            <a:schemeClr val="tx2"/>
                          </a:solidFill>
                          <a:effectLst/>
                        </a:rPr>
                        <a:t>             務</a:t>
                      </a:r>
                    </a:p>
                    <a:p>
                      <a:r>
                        <a:rPr lang="zh-TW" altLang="en-US" sz="1600" dirty="0">
                          <a:ln w="0"/>
                          <a:solidFill>
                            <a:schemeClr val="tx2"/>
                          </a:solidFill>
                          <a:effectLst/>
                        </a:rPr>
                        <a:t>第</a:t>
                      </a:r>
                      <a:r>
                        <a:rPr lang="en-US" altLang="zh-TW" sz="1600" dirty="0">
                          <a:ln w="0"/>
                          <a:solidFill>
                            <a:schemeClr val="tx2"/>
                          </a:solidFill>
                          <a:effectLst/>
                        </a:rPr>
                        <a:t>29</a:t>
                      </a:r>
                      <a:r>
                        <a:rPr lang="zh-TW" altLang="en-US" sz="1600" dirty="0">
                          <a:ln w="0"/>
                          <a:solidFill>
                            <a:schemeClr val="tx2"/>
                          </a:solidFill>
                          <a:effectLst/>
                        </a:rPr>
                        <a:t>號 關於</a:t>
                      </a:r>
                      <a:r>
                        <a:rPr lang="en-US" altLang="zh-TW" sz="1600" dirty="0">
                          <a:ln w="0"/>
                          <a:solidFill>
                            <a:schemeClr val="tx2"/>
                          </a:solidFill>
                          <a:effectLst/>
                        </a:rPr>
                        <a:t>《</a:t>
                      </a:r>
                      <a:r>
                        <a:rPr lang="zh-TW" altLang="en-US" sz="1600" dirty="0">
                          <a:ln w="0"/>
                          <a:solidFill>
                            <a:schemeClr val="tx2"/>
                          </a:solidFill>
                          <a:effectLst/>
                        </a:rPr>
                        <a:t>消除對婦女</a:t>
                      </a:r>
                      <a:endParaRPr lang="en-US" altLang="zh-TW" sz="1600" dirty="0">
                        <a:ln w="0"/>
                        <a:solidFill>
                          <a:schemeClr val="tx2"/>
                        </a:solidFill>
                        <a:effectLst/>
                      </a:endParaRPr>
                    </a:p>
                    <a:p>
                      <a:r>
                        <a:rPr lang="zh-TW" altLang="en-US" sz="1600" dirty="0">
                          <a:ln w="0"/>
                          <a:solidFill>
                            <a:schemeClr val="tx2"/>
                          </a:solidFill>
                          <a:effectLst/>
                        </a:rPr>
                        <a:t>             一切形式歧視公約</a:t>
                      </a:r>
                      <a:r>
                        <a:rPr lang="en-US" altLang="zh-TW" sz="1600" dirty="0">
                          <a:ln w="0"/>
                          <a:solidFill>
                            <a:schemeClr val="tx2"/>
                          </a:solidFill>
                          <a:effectLst/>
                        </a:rPr>
                        <a:t>》</a:t>
                      </a:r>
                    </a:p>
                    <a:p>
                      <a:r>
                        <a:rPr lang="zh-TW" altLang="en-US" sz="1600" dirty="0">
                          <a:ln w="0"/>
                          <a:solidFill>
                            <a:schemeClr val="tx2"/>
                          </a:solidFill>
                          <a:effectLst/>
                        </a:rPr>
                        <a:t>             第十六條</a:t>
                      </a:r>
                      <a:r>
                        <a:rPr lang="en-US" altLang="zh-TW" sz="1600" dirty="0">
                          <a:ln w="0"/>
                          <a:solidFill>
                            <a:schemeClr val="tx2"/>
                          </a:solidFill>
                          <a:effectLst/>
                        </a:rPr>
                        <a:t>(</a:t>
                      </a:r>
                      <a:r>
                        <a:rPr lang="zh-TW" altLang="en-US" sz="1600" dirty="0">
                          <a:ln w="0"/>
                          <a:solidFill>
                            <a:schemeClr val="tx2"/>
                          </a:solidFill>
                          <a:effectLst/>
                        </a:rPr>
                        <a:t>婚姻與</a:t>
                      </a:r>
                      <a:endParaRPr lang="en-US" altLang="zh-TW" sz="1600" dirty="0">
                        <a:ln w="0"/>
                        <a:solidFill>
                          <a:schemeClr val="tx2"/>
                        </a:solidFill>
                        <a:effectLst/>
                      </a:endParaRPr>
                    </a:p>
                    <a:p>
                      <a:r>
                        <a:rPr lang="zh-TW" altLang="en-US" sz="1600" dirty="0">
                          <a:ln w="0"/>
                          <a:solidFill>
                            <a:schemeClr val="tx2"/>
                          </a:solidFill>
                          <a:effectLst/>
                        </a:rPr>
                        <a:t>             家庭生活</a:t>
                      </a:r>
                      <a:r>
                        <a:rPr lang="en-US" altLang="zh-TW" sz="1600" dirty="0">
                          <a:ln w="0"/>
                          <a:solidFill>
                            <a:schemeClr val="tx2"/>
                          </a:solidFill>
                          <a:effectLst/>
                        </a:rPr>
                        <a:t>)</a:t>
                      </a:r>
                      <a:r>
                        <a:rPr lang="zh-TW" altLang="en-US" sz="1600" dirty="0">
                          <a:ln w="0"/>
                          <a:solidFill>
                            <a:schemeClr val="tx2"/>
                          </a:solidFill>
                          <a:effectLst/>
                        </a:rPr>
                        <a:t>的一般</a:t>
                      </a:r>
                      <a:endParaRPr lang="en-US" altLang="zh-TW" sz="1600" dirty="0">
                        <a:ln w="0"/>
                        <a:solidFill>
                          <a:schemeClr val="tx2"/>
                        </a:solidFill>
                        <a:effectLst/>
                      </a:endParaRPr>
                    </a:p>
                    <a:p>
                      <a:r>
                        <a:rPr lang="zh-TW" altLang="en-US" sz="1600" dirty="0">
                          <a:ln w="0"/>
                          <a:solidFill>
                            <a:schemeClr val="tx2"/>
                          </a:solidFill>
                          <a:effectLst/>
                        </a:rPr>
                        <a:t>             性建議</a:t>
                      </a:r>
                      <a:r>
                        <a:rPr lang="en-US" altLang="zh-TW" sz="1600" dirty="0">
                          <a:ln w="0"/>
                          <a:solidFill>
                            <a:schemeClr val="tx2"/>
                          </a:solidFill>
                          <a:effectLst/>
                        </a:rPr>
                        <a:t>(</a:t>
                      </a:r>
                      <a:r>
                        <a:rPr lang="zh-TW" altLang="en-US" sz="1600" dirty="0">
                          <a:ln w="0"/>
                          <a:solidFill>
                            <a:schemeClr val="tx2"/>
                          </a:solidFill>
                          <a:effectLst/>
                        </a:rPr>
                        <a:t>婚姻、家</a:t>
                      </a:r>
                      <a:endParaRPr lang="en-US" altLang="zh-TW" sz="1600" dirty="0">
                        <a:ln w="0"/>
                        <a:solidFill>
                          <a:schemeClr val="tx2"/>
                        </a:solidFill>
                        <a:effectLst/>
                      </a:endParaRPr>
                    </a:p>
                    <a:p>
                      <a:r>
                        <a:rPr lang="zh-TW" altLang="en-US" sz="1600" dirty="0">
                          <a:ln w="0"/>
                          <a:solidFill>
                            <a:schemeClr val="tx2"/>
                          </a:solidFill>
                          <a:effectLst/>
                        </a:rPr>
                        <a:t>             庭關係及其解除的</a:t>
                      </a:r>
                      <a:endParaRPr lang="en-US" altLang="zh-TW" sz="1600" dirty="0">
                        <a:ln w="0"/>
                        <a:solidFill>
                          <a:schemeClr val="tx2"/>
                        </a:solidFill>
                        <a:effectLst/>
                      </a:endParaRPr>
                    </a:p>
                    <a:p>
                      <a:r>
                        <a:rPr lang="zh-TW" altLang="en-US" sz="1600" dirty="0">
                          <a:ln w="0"/>
                          <a:solidFill>
                            <a:schemeClr val="tx2"/>
                          </a:solidFill>
                          <a:effectLst/>
                        </a:rPr>
                        <a:t>             經濟後果</a:t>
                      </a:r>
                      <a:r>
                        <a:rPr lang="en-US" altLang="zh-TW" sz="1600" dirty="0">
                          <a:ln w="0"/>
                          <a:solidFill>
                            <a:schemeClr val="tx2"/>
                          </a:solidFill>
                          <a:effectLst/>
                        </a:rPr>
                        <a:t>)</a:t>
                      </a:r>
                    </a:p>
                    <a:p>
                      <a:r>
                        <a:rPr lang="zh-TW" altLang="en-US" sz="1600" dirty="0">
                          <a:ln w="0"/>
                          <a:solidFill>
                            <a:schemeClr val="tx2"/>
                          </a:solidFill>
                          <a:effectLst/>
                        </a:rPr>
                        <a:t>第</a:t>
                      </a:r>
                      <a:r>
                        <a:rPr lang="en-US" altLang="zh-TW" sz="1600" dirty="0">
                          <a:ln w="0"/>
                          <a:solidFill>
                            <a:schemeClr val="tx2"/>
                          </a:solidFill>
                          <a:effectLst/>
                        </a:rPr>
                        <a:t>30</a:t>
                      </a:r>
                      <a:r>
                        <a:rPr lang="zh-TW" altLang="en-US" sz="1600" dirty="0">
                          <a:ln w="0"/>
                          <a:solidFill>
                            <a:schemeClr val="tx2"/>
                          </a:solidFill>
                          <a:effectLst/>
                        </a:rPr>
                        <a:t>號 關於婦女在預防衝</a:t>
                      </a:r>
                      <a:endParaRPr lang="en-US" altLang="zh-TW" sz="1600" dirty="0">
                        <a:ln w="0"/>
                        <a:solidFill>
                          <a:schemeClr val="tx2"/>
                        </a:solidFill>
                        <a:effectLst/>
                      </a:endParaRPr>
                    </a:p>
                    <a:p>
                      <a:r>
                        <a:rPr lang="zh-TW" altLang="en-US" sz="1600" dirty="0">
                          <a:ln w="0"/>
                          <a:solidFill>
                            <a:schemeClr val="tx2"/>
                          </a:solidFill>
                          <a:effectLst/>
                        </a:rPr>
                        <a:t>             突、衝突及衝突後</a:t>
                      </a:r>
                      <a:endParaRPr lang="en-US" altLang="zh-TW" sz="1600" dirty="0">
                        <a:ln w="0"/>
                        <a:solidFill>
                          <a:schemeClr val="tx2"/>
                        </a:solidFill>
                        <a:effectLst/>
                      </a:endParaRPr>
                    </a:p>
                    <a:p>
                      <a:r>
                        <a:rPr lang="zh-TW" altLang="en-US" sz="1600" dirty="0">
                          <a:ln w="0"/>
                          <a:solidFill>
                            <a:schemeClr val="tx2"/>
                          </a:solidFill>
                          <a:effectLst/>
                        </a:rPr>
                        <a:t>             局勢中的作用</a:t>
                      </a:r>
                      <a:endParaRPr lang="zh-TW" altLang="en-US" sz="1600" dirty="0">
                        <a:solidFill>
                          <a:schemeClr val="tx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zh-TW" altLang="en-US" sz="1600" dirty="0">
                          <a:solidFill>
                            <a:schemeClr val="tx2"/>
                          </a:solidFill>
                          <a:effectLst/>
                        </a:rPr>
                        <a:t>第</a:t>
                      </a:r>
                      <a:r>
                        <a:rPr lang="en-US" altLang="zh-TW" sz="1600" dirty="0">
                          <a:solidFill>
                            <a:schemeClr val="tx2"/>
                          </a:solidFill>
                          <a:effectLst/>
                        </a:rPr>
                        <a:t>31</a:t>
                      </a:r>
                      <a:r>
                        <a:rPr lang="zh-TW" altLang="en-US" sz="1600" dirty="0">
                          <a:solidFill>
                            <a:schemeClr val="tx2"/>
                          </a:solidFill>
                          <a:effectLst/>
                        </a:rPr>
                        <a:t>號 與兒童權利委員會有關</a:t>
                      </a:r>
                      <a:endParaRPr lang="en-US" altLang="zh-TW" sz="1600" dirty="0">
                        <a:solidFill>
                          <a:schemeClr val="tx2"/>
                        </a:solidFill>
                        <a:effectLst/>
                      </a:endParaRPr>
                    </a:p>
                    <a:p>
                      <a:pPr fontAlgn="t"/>
                      <a:r>
                        <a:rPr lang="zh-TW" altLang="en-US" sz="1600" dirty="0">
                          <a:solidFill>
                            <a:schemeClr val="tx2"/>
                          </a:solidFill>
                          <a:effectLst/>
                        </a:rPr>
                        <a:t>             有害做法的第</a:t>
                      </a:r>
                      <a:r>
                        <a:rPr lang="en-US" altLang="zh-TW" sz="1600" dirty="0">
                          <a:solidFill>
                            <a:schemeClr val="tx2"/>
                          </a:solidFill>
                          <a:effectLst/>
                        </a:rPr>
                        <a:t>18</a:t>
                      </a:r>
                      <a:r>
                        <a:rPr lang="zh-TW" altLang="en-US" sz="1600" dirty="0">
                          <a:solidFill>
                            <a:schemeClr val="tx2"/>
                          </a:solidFill>
                          <a:effectLst/>
                        </a:rPr>
                        <a:t>號聯合</a:t>
                      </a:r>
                      <a:endParaRPr lang="en-US" altLang="zh-TW" sz="1600" dirty="0">
                        <a:solidFill>
                          <a:schemeClr val="tx2"/>
                        </a:solidFill>
                        <a:effectLst/>
                      </a:endParaRPr>
                    </a:p>
                    <a:p>
                      <a:pPr fontAlgn="t"/>
                      <a:r>
                        <a:rPr lang="zh-TW" altLang="en-US" sz="1600" dirty="0">
                          <a:solidFill>
                            <a:schemeClr val="tx2"/>
                          </a:solidFill>
                          <a:effectLst/>
                        </a:rPr>
                        <a:t>             一般性建議</a:t>
                      </a:r>
                      <a:r>
                        <a:rPr lang="en-US" altLang="zh-TW" sz="1600" dirty="0">
                          <a:solidFill>
                            <a:schemeClr val="tx2"/>
                          </a:solidFill>
                          <a:effectLst/>
                        </a:rPr>
                        <a:t>/</a:t>
                      </a:r>
                      <a:r>
                        <a:rPr lang="zh-TW" altLang="en-US" sz="1600" dirty="0">
                          <a:solidFill>
                            <a:schemeClr val="tx2"/>
                          </a:solidFill>
                          <a:effectLst/>
                        </a:rPr>
                        <a:t>意見</a:t>
                      </a:r>
                    </a:p>
                    <a:p>
                      <a:pPr fontAlgn="t"/>
                      <a:r>
                        <a:rPr lang="zh-TW" altLang="en-US" sz="1600" dirty="0">
                          <a:solidFill>
                            <a:schemeClr val="tx2"/>
                          </a:solidFill>
                          <a:effectLst/>
                        </a:rPr>
                        <a:t>第</a:t>
                      </a:r>
                      <a:r>
                        <a:rPr lang="en-US" altLang="zh-TW" sz="1600" dirty="0">
                          <a:solidFill>
                            <a:schemeClr val="tx2"/>
                          </a:solidFill>
                          <a:effectLst/>
                        </a:rPr>
                        <a:t>32</a:t>
                      </a:r>
                      <a:r>
                        <a:rPr lang="zh-TW" altLang="en-US" sz="1600" dirty="0">
                          <a:solidFill>
                            <a:schemeClr val="tx2"/>
                          </a:solidFill>
                          <a:effectLst/>
                        </a:rPr>
                        <a:t>號 關於婦女的難民地位、</a:t>
                      </a:r>
                      <a:endParaRPr lang="en-US" altLang="zh-TW" sz="1600" dirty="0">
                        <a:solidFill>
                          <a:schemeClr val="tx2"/>
                        </a:solidFill>
                        <a:effectLst/>
                      </a:endParaRPr>
                    </a:p>
                    <a:p>
                      <a:pPr fontAlgn="t"/>
                      <a:r>
                        <a:rPr lang="zh-TW" altLang="en-US" sz="1600" dirty="0">
                          <a:solidFill>
                            <a:schemeClr val="tx2"/>
                          </a:solidFill>
                          <a:effectLst/>
                        </a:rPr>
                        <a:t>            庇護、國籍和無國籍狀</a:t>
                      </a:r>
                      <a:endParaRPr lang="en-US" altLang="zh-TW" sz="1600" dirty="0">
                        <a:solidFill>
                          <a:schemeClr val="tx2"/>
                        </a:solidFill>
                        <a:effectLst/>
                      </a:endParaRPr>
                    </a:p>
                    <a:p>
                      <a:pPr fontAlgn="t"/>
                      <a:r>
                        <a:rPr lang="zh-TW" altLang="en-US" sz="1600" dirty="0">
                          <a:solidFill>
                            <a:schemeClr val="tx2"/>
                          </a:solidFill>
                          <a:effectLst/>
                        </a:rPr>
                        <a:t>            態與性別相關方面建議</a:t>
                      </a:r>
                    </a:p>
                    <a:p>
                      <a:pPr fontAlgn="t"/>
                      <a:r>
                        <a:rPr lang="zh-TW" altLang="en-US" sz="1600" dirty="0">
                          <a:solidFill>
                            <a:schemeClr val="tx2"/>
                          </a:solidFill>
                          <a:effectLst/>
                        </a:rPr>
                        <a:t>第</a:t>
                      </a:r>
                      <a:r>
                        <a:rPr lang="en-US" altLang="zh-TW" sz="1600" dirty="0">
                          <a:solidFill>
                            <a:schemeClr val="tx2"/>
                          </a:solidFill>
                          <a:effectLst/>
                        </a:rPr>
                        <a:t>33</a:t>
                      </a:r>
                      <a:r>
                        <a:rPr lang="zh-TW" altLang="en-US" sz="1600" dirty="0">
                          <a:solidFill>
                            <a:schemeClr val="tx2"/>
                          </a:solidFill>
                          <a:effectLst/>
                        </a:rPr>
                        <a:t>號 關於婦女獲得司法救助</a:t>
                      </a:r>
                      <a:endParaRPr lang="en-US" altLang="zh-TW" sz="1600" dirty="0">
                        <a:solidFill>
                          <a:schemeClr val="tx2"/>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600" dirty="0">
                          <a:solidFill>
                            <a:schemeClr val="tx2"/>
                          </a:solidFill>
                          <a:effectLst/>
                        </a:rPr>
                        <a:t>            的建議一般性建議</a:t>
                      </a:r>
                    </a:p>
                    <a:p>
                      <a:pPr fontAlgn="t"/>
                      <a:r>
                        <a:rPr lang="zh-TW" altLang="en-US" sz="1600" dirty="0">
                          <a:solidFill>
                            <a:schemeClr val="tx2"/>
                          </a:solidFill>
                          <a:effectLst/>
                        </a:rPr>
                        <a:t>第</a:t>
                      </a:r>
                      <a:r>
                        <a:rPr lang="en-US" altLang="zh-TW" sz="1600" dirty="0">
                          <a:solidFill>
                            <a:schemeClr val="tx2"/>
                          </a:solidFill>
                          <a:effectLst/>
                        </a:rPr>
                        <a:t>34</a:t>
                      </a:r>
                      <a:r>
                        <a:rPr lang="zh-TW" altLang="en-US" sz="1600" dirty="0">
                          <a:solidFill>
                            <a:schemeClr val="tx2"/>
                          </a:solidFill>
                          <a:effectLst/>
                        </a:rPr>
                        <a:t>號 關於農村婦女權利的一</a:t>
                      </a:r>
                      <a:endParaRPr lang="en-US" altLang="zh-TW" sz="1600" dirty="0">
                        <a:solidFill>
                          <a:schemeClr val="tx2"/>
                        </a:solidFill>
                        <a:effectLst/>
                      </a:endParaRPr>
                    </a:p>
                    <a:p>
                      <a:pPr fontAlgn="t"/>
                      <a:r>
                        <a:rPr lang="zh-TW" altLang="en-US" sz="1600" dirty="0">
                          <a:solidFill>
                            <a:schemeClr val="tx2"/>
                          </a:solidFill>
                          <a:effectLst/>
                        </a:rPr>
                        <a:t>             般性建議</a:t>
                      </a:r>
                    </a:p>
                    <a:p>
                      <a:pPr fontAlgn="t"/>
                      <a:r>
                        <a:rPr lang="zh-TW" altLang="en-US" sz="1600" dirty="0">
                          <a:solidFill>
                            <a:schemeClr val="tx2"/>
                          </a:solidFill>
                          <a:effectLst/>
                        </a:rPr>
                        <a:t>第</a:t>
                      </a:r>
                      <a:r>
                        <a:rPr lang="en-US" altLang="zh-TW" sz="1600" dirty="0">
                          <a:solidFill>
                            <a:schemeClr val="tx2"/>
                          </a:solidFill>
                          <a:effectLst/>
                        </a:rPr>
                        <a:t>35</a:t>
                      </a:r>
                      <a:r>
                        <a:rPr lang="zh-TW" altLang="en-US" sz="1600" dirty="0">
                          <a:solidFill>
                            <a:schemeClr val="tx2"/>
                          </a:solidFill>
                          <a:effectLst/>
                        </a:rPr>
                        <a:t>號 關於基於性別的暴力侵</a:t>
                      </a:r>
                      <a:endParaRPr lang="en-US" altLang="zh-TW" sz="1600" dirty="0">
                        <a:solidFill>
                          <a:schemeClr val="tx2"/>
                        </a:solidFill>
                        <a:effectLst/>
                      </a:endParaRPr>
                    </a:p>
                    <a:p>
                      <a:pPr fontAlgn="t"/>
                      <a:r>
                        <a:rPr lang="zh-TW" altLang="en-US" sz="1600" dirty="0">
                          <a:solidFill>
                            <a:schemeClr val="tx2"/>
                          </a:solidFill>
                          <a:effectLst/>
                        </a:rPr>
                        <a:t>            害婦女行為的第</a:t>
                      </a:r>
                      <a:r>
                        <a:rPr lang="en-US" altLang="zh-TW" sz="1600" dirty="0">
                          <a:solidFill>
                            <a:schemeClr val="tx2"/>
                          </a:solidFill>
                          <a:effectLst/>
                        </a:rPr>
                        <a:t>35</a:t>
                      </a:r>
                      <a:r>
                        <a:rPr lang="zh-TW" altLang="en-US" sz="1600" dirty="0">
                          <a:solidFill>
                            <a:schemeClr val="tx2"/>
                          </a:solidFill>
                          <a:effectLst/>
                        </a:rPr>
                        <a:t>號一</a:t>
                      </a:r>
                      <a:endParaRPr lang="en-US" altLang="zh-TW" sz="1600" dirty="0">
                        <a:solidFill>
                          <a:schemeClr val="tx2"/>
                        </a:solidFill>
                        <a:effectLst/>
                      </a:endParaRPr>
                    </a:p>
                    <a:p>
                      <a:pPr fontAlgn="t"/>
                      <a:r>
                        <a:rPr lang="zh-TW" altLang="en-US" sz="1600" dirty="0">
                          <a:solidFill>
                            <a:schemeClr val="tx2"/>
                          </a:solidFill>
                          <a:effectLst/>
                        </a:rPr>
                        <a:t>            般性建議，更新第</a:t>
                      </a:r>
                      <a:r>
                        <a:rPr lang="en-US" altLang="zh-TW" sz="1600" dirty="0">
                          <a:solidFill>
                            <a:schemeClr val="tx2"/>
                          </a:solidFill>
                          <a:effectLst/>
                        </a:rPr>
                        <a:t>19</a:t>
                      </a:r>
                      <a:r>
                        <a:rPr lang="zh-TW" altLang="en-US" sz="1600" dirty="0">
                          <a:solidFill>
                            <a:schemeClr val="tx2"/>
                          </a:solidFill>
                          <a:effectLst/>
                        </a:rPr>
                        <a:t>號</a:t>
                      </a:r>
                      <a:endParaRPr lang="en-US" altLang="zh-TW" sz="1600" dirty="0">
                        <a:solidFill>
                          <a:schemeClr val="tx2"/>
                        </a:solidFill>
                        <a:effectLst/>
                      </a:endParaRPr>
                    </a:p>
                    <a:p>
                      <a:pPr fontAlgn="t"/>
                      <a:r>
                        <a:rPr lang="zh-TW" altLang="en-US" sz="1600" dirty="0">
                          <a:solidFill>
                            <a:schemeClr val="tx2"/>
                          </a:solidFill>
                          <a:effectLst/>
                        </a:rPr>
                        <a:t>            一般性建議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zh-TW" altLang="en-US" sz="1600" dirty="0">
                          <a:solidFill>
                            <a:schemeClr val="tx2"/>
                          </a:solidFill>
                          <a:effectLst/>
                        </a:rPr>
                        <a:t>第</a:t>
                      </a:r>
                      <a:r>
                        <a:rPr lang="en-US" altLang="zh-TW" sz="1600" dirty="0">
                          <a:solidFill>
                            <a:schemeClr val="tx2"/>
                          </a:solidFill>
                          <a:effectLst/>
                        </a:rPr>
                        <a:t>36</a:t>
                      </a:r>
                      <a:r>
                        <a:rPr lang="zh-TW" altLang="en-US" sz="1600" dirty="0">
                          <a:solidFill>
                            <a:schemeClr val="tx2"/>
                          </a:solidFill>
                          <a:effectLst/>
                        </a:rPr>
                        <a:t>號 關於女童和婦女受教育</a:t>
                      </a:r>
                      <a:endParaRPr lang="en-US" altLang="zh-TW" sz="1600" dirty="0">
                        <a:solidFill>
                          <a:schemeClr val="tx2"/>
                        </a:solidFill>
                        <a:effectLst/>
                      </a:endParaRPr>
                    </a:p>
                    <a:p>
                      <a:pPr fontAlgn="t"/>
                      <a:r>
                        <a:rPr lang="zh-TW" altLang="en-US" sz="1600" dirty="0">
                          <a:solidFill>
                            <a:schemeClr val="tx2"/>
                          </a:solidFill>
                          <a:effectLst/>
                        </a:rPr>
                        <a:t>             權的一般性建議</a:t>
                      </a:r>
                    </a:p>
                    <a:p>
                      <a:pPr fontAlgn="t"/>
                      <a:r>
                        <a:rPr lang="zh-TW" altLang="en-US" sz="1600" dirty="0">
                          <a:solidFill>
                            <a:schemeClr val="tx2"/>
                          </a:solidFill>
                          <a:effectLst/>
                        </a:rPr>
                        <a:t>第</a:t>
                      </a:r>
                      <a:r>
                        <a:rPr lang="en-US" altLang="zh-TW" sz="1600" dirty="0">
                          <a:solidFill>
                            <a:schemeClr val="tx2"/>
                          </a:solidFill>
                          <a:effectLst/>
                        </a:rPr>
                        <a:t>37</a:t>
                      </a:r>
                      <a:r>
                        <a:rPr lang="zh-TW" altLang="en-US" sz="1600" dirty="0">
                          <a:solidFill>
                            <a:schemeClr val="tx2"/>
                          </a:solidFill>
                          <a:effectLst/>
                        </a:rPr>
                        <a:t>號 關於氣候變化背景下減</a:t>
                      </a:r>
                      <a:endParaRPr lang="en-US" altLang="zh-TW" sz="1600" dirty="0">
                        <a:solidFill>
                          <a:schemeClr val="tx2"/>
                        </a:solidFill>
                        <a:effectLst/>
                      </a:endParaRPr>
                    </a:p>
                    <a:p>
                      <a:pPr fontAlgn="t"/>
                      <a:r>
                        <a:rPr lang="zh-TW" altLang="en-US" sz="1600" dirty="0">
                          <a:solidFill>
                            <a:schemeClr val="tx2"/>
                          </a:solidFill>
                          <a:effectLst/>
                        </a:rPr>
                        <a:t>             少災害風險所涉性別方</a:t>
                      </a:r>
                      <a:endParaRPr lang="en-US" altLang="zh-TW" sz="1600" dirty="0">
                        <a:solidFill>
                          <a:schemeClr val="tx2"/>
                        </a:solidFill>
                        <a:effectLst/>
                      </a:endParaRPr>
                    </a:p>
                    <a:p>
                      <a:pPr fontAlgn="t"/>
                      <a:r>
                        <a:rPr lang="zh-TW" altLang="en-US" sz="1600" dirty="0">
                          <a:solidFill>
                            <a:schemeClr val="tx2"/>
                          </a:solidFill>
                          <a:effectLst/>
                        </a:rPr>
                        <a:t>             面的一般性建議</a:t>
                      </a:r>
                    </a:p>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600" dirty="0">
                          <a:solidFill>
                            <a:schemeClr val="tx2"/>
                          </a:solidFill>
                          <a:effectLst/>
                        </a:rPr>
                        <a:t>第</a:t>
                      </a:r>
                      <a:r>
                        <a:rPr lang="en-US" altLang="zh-TW" sz="1600" dirty="0">
                          <a:solidFill>
                            <a:schemeClr val="tx2"/>
                          </a:solidFill>
                          <a:effectLst/>
                        </a:rPr>
                        <a:t>38</a:t>
                      </a:r>
                      <a:r>
                        <a:rPr lang="zh-TW" altLang="en-US" sz="1600" dirty="0">
                          <a:solidFill>
                            <a:schemeClr val="tx2"/>
                          </a:solidFill>
                          <a:effectLst/>
                        </a:rPr>
                        <a:t>號 關於全球移民背景下販</a:t>
                      </a:r>
                      <a:endParaRPr lang="en-US" altLang="zh-TW" sz="1600" dirty="0">
                        <a:solidFill>
                          <a:schemeClr val="tx2"/>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600" dirty="0">
                          <a:solidFill>
                            <a:schemeClr val="tx2"/>
                          </a:solidFill>
                          <a:effectLst/>
                        </a:rPr>
                        <a:t>             運婦女和女童問題的一</a:t>
                      </a:r>
                      <a:endParaRPr lang="en-US" altLang="zh-TW" sz="1600" dirty="0">
                        <a:solidFill>
                          <a:schemeClr val="tx2"/>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600" dirty="0">
                          <a:solidFill>
                            <a:schemeClr val="tx2"/>
                          </a:solidFill>
                          <a:effectLst/>
                        </a:rPr>
                        <a:t>             般性建議</a:t>
                      </a:r>
                      <a:r>
                        <a:rPr lang="en-US" altLang="zh-TW" sz="1600" dirty="0">
                          <a:solidFill>
                            <a:schemeClr val="tx2"/>
                          </a:solidFill>
                          <a:effectLst/>
                        </a:rPr>
                        <a:t>(2020</a:t>
                      </a:r>
                      <a:r>
                        <a:rPr lang="zh-TW" altLang="en-US" sz="1600" dirty="0">
                          <a:solidFill>
                            <a:schemeClr val="tx2"/>
                          </a:solidFill>
                          <a:effectLst/>
                        </a:rPr>
                        <a:t>年</a:t>
                      </a:r>
                      <a:r>
                        <a:rPr lang="en-US" altLang="zh-TW" sz="1600" dirty="0">
                          <a:solidFill>
                            <a:schemeClr val="tx2"/>
                          </a:solidFill>
                          <a:effectLst/>
                        </a:rPr>
                        <a:t>)</a:t>
                      </a:r>
                    </a:p>
                    <a:p>
                      <a:pPr fontAlgn="t"/>
                      <a:r>
                        <a:rPr lang="zh-TW" altLang="en-US" sz="1600" dirty="0">
                          <a:solidFill>
                            <a:schemeClr val="tx2"/>
                          </a:solidFill>
                          <a:effectLst/>
                        </a:rPr>
                        <a:t>第</a:t>
                      </a:r>
                      <a:r>
                        <a:rPr lang="en-US" altLang="zh-TW" sz="1600" dirty="0">
                          <a:solidFill>
                            <a:schemeClr val="tx2"/>
                          </a:solidFill>
                          <a:effectLst/>
                        </a:rPr>
                        <a:t>39</a:t>
                      </a:r>
                      <a:r>
                        <a:rPr lang="zh-TW" altLang="en-US" sz="1600" dirty="0">
                          <a:solidFill>
                            <a:schemeClr val="tx2"/>
                          </a:solidFill>
                          <a:effectLst/>
                        </a:rPr>
                        <a:t>號 關於原住民族婦女和女</a:t>
                      </a:r>
                      <a:endParaRPr lang="en-US" altLang="zh-TW" sz="1600" dirty="0">
                        <a:solidFill>
                          <a:schemeClr val="tx2"/>
                        </a:solidFill>
                        <a:effectLst/>
                      </a:endParaRPr>
                    </a:p>
                    <a:p>
                      <a:pPr fontAlgn="t"/>
                      <a:r>
                        <a:rPr lang="zh-TW" altLang="en-US" sz="1600" dirty="0">
                          <a:solidFill>
                            <a:schemeClr val="tx2"/>
                          </a:solidFill>
                          <a:effectLst/>
                        </a:rPr>
                        <a:t>             童權利的一般性建議</a:t>
                      </a:r>
                      <a:endParaRPr lang="en-US" altLang="zh-TW" sz="1600" dirty="0">
                        <a:solidFill>
                          <a:schemeClr val="tx2"/>
                        </a:solidFill>
                        <a:effectLst/>
                      </a:endParaRPr>
                    </a:p>
                    <a:p>
                      <a:pPr fontAlgn="t"/>
                      <a:r>
                        <a:rPr lang="zh-TW" altLang="en-US" sz="1600" dirty="0">
                          <a:solidFill>
                            <a:schemeClr val="tx2"/>
                          </a:solidFill>
                          <a:effectLst/>
                        </a:rPr>
                        <a:t>             </a:t>
                      </a:r>
                      <a:r>
                        <a:rPr lang="en-US" altLang="zh-TW" sz="1600" dirty="0">
                          <a:solidFill>
                            <a:schemeClr val="tx2"/>
                          </a:solidFill>
                          <a:effectLst/>
                        </a:rPr>
                        <a:t>(2022</a:t>
                      </a:r>
                      <a:r>
                        <a:rPr lang="zh-TW" altLang="en-US" sz="1600" dirty="0">
                          <a:solidFill>
                            <a:schemeClr val="tx2"/>
                          </a:solidFill>
                          <a:effectLst/>
                        </a:rPr>
                        <a:t>年</a:t>
                      </a:r>
                      <a:r>
                        <a:rPr lang="en-US" altLang="zh-TW" sz="1600" dirty="0">
                          <a:solidFill>
                            <a:schemeClr val="tx2"/>
                          </a:solidFill>
                          <a:effectLst/>
                        </a:rPr>
                        <a:t>)</a:t>
                      </a:r>
                    </a:p>
                    <a:p>
                      <a:pPr fontAlgn="t"/>
                      <a:r>
                        <a:rPr lang="zh-TW" altLang="en-US" sz="1600" dirty="0">
                          <a:solidFill>
                            <a:schemeClr val="tx2"/>
                          </a:solidFill>
                          <a:effectLst/>
                        </a:rPr>
                        <a:t>第</a:t>
                      </a:r>
                      <a:r>
                        <a:rPr lang="en-US" altLang="zh-TW" sz="1600" dirty="0">
                          <a:solidFill>
                            <a:schemeClr val="tx2"/>
                          </a:solidFill>
                          <a:effectLst/>
                        </a:rPr>
                        <a:t>40</a:t>
                      </a:r>
                      <a:r>
                        <a:rPr lang="zh-TW" altLang="en-US" sz="1600" dirty="0">
                          <a:solidFill>
                            <a:schemeClr val="tx2"/>
                          </a:solidFill>
                          <a:effectLst/>
                        </a:rPr>
                        <a:t>號 關於婦女在決策系統中</a:t>
                      </a:r>
                      <a:endParaRPr lang="en-US" altLang="zh-TW" sz="1600" dirty="0">
                        <a:solidFill>
                          <a:schemeClr val="tx2"/>
                        </a:solidFill>
                        <a:effectLst/>
                      </a:endParaRPr>
                    </a:p>
                    <a:p>
                      <a:pPr fontAlgn="t"/>
                      <a:r>
                        <a:rPr lang="zh-TW" altLang="en-US" sz="1600" dirty="0">
                          <a:solidFill>
                            <a:schemeClr val="tx2"/>
                          </a:solidFill>
                          <a:effectLst/>
                        </a:rPr>
                        <a:t>             平等和包容性代表權的</a:t>
                      </a:r>
                      <a:endParaRPr lang="en-US" altLang="zh-TW" sz="1600" dirty="0">
                        <a:solidFill>
                          <a:schemeClr val="tx2"/>
                        </a:solidFill>
                        <a:effectLst/>
                      </a:endParaRPr>
                    </a:p>
                    <a:p>
                      <a:pPr fontAlgn="t"/>
                      <a:r>
                        <a:rPr lang="zh-TW" altLang="en-US" sz="1600" dirty="0">
                          <a:solidFill>
                            <a:schemeClr val="tx2"/>
                          </a:solidFill>
                          <a:effectLst/>
                        </a:rPr>
                        <a:t>             一般性建議</a:t>
                      </a:r>
                      <a:r>
                        <a:rPr lang="en-US" altLang="zh-TW" sz="1600" dirty="0">
                          <a:solidFill>
                            <a:schemeClr val="tx2"/>
                          </a:solidFill>
                          <a:effectLst/>
                        </a:rPr>
                        <a:t>(2024</a:t>
                      </a:r>
                      <a:r>
                        <a:rPr lang="zh-TW" altLang="en-US" sz="1600" dirty="0">
                          <a:solidFill>
                            <a:schemeClr val="tx2"/>
                          </a:solidFill>
                          <a:effectLst/>
                        </a:rPr>
                        <a:t>年</a:t>
                      </a:r>
                      <a:r>
                        <a:rPr lang="en-US" altLang="zh-TW" sz="1600" dirty="0">
                          <a:solidFill>
                            <a:schemeClr val="tx2"/>
                          </a:solidFill>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802604622"/>
                  </a:ext>
                </a:extLst>
              </a:tr>
            </a:tbl>
          </a:graphicData>
        </a:graphic>
      </p:graphicFrame>
    </p:spTree>
    <p:extLst>
      <p:ext uri="{BB962C8B-B14F-4D97-AF65-F5344CB8AC3E}">
        <p14:creationId xmlns:p14="http://schemas.microsoft.com/office/powerpoint/2010/main" val="213877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AFAFA5-129B-388C-2EC0-6C10647AE6B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xmlns="" id="{A76CD699-1B54-52C7-BDD6-D1BF7F398BE6}"/>
              </a:ext>
            </a:extLst>
          </p:cNvPr>
          <p:cNvSpPr>
            <a:spLocks noGrp="1"/>
          </p:cNvSpPr>
          <p:nvPr>
            <p:ph type="title"/>
          </p:nvPr>
        </p:nvSpPr>
        <p:spPr>
          <a:xfrm>
            <a:off x="289160" y="798664"/>
            <a:ext cx="4180104" cy="1144800"/>
          </a:xfrm>
        </p:spPr>
        <p:txBody>
          <a:bodyPr/>
          <a:lstStyle/>
          <a:p>
            <a:pPr algn="ctr"/>
            <a:r>
              <a:rPr lang="zh-TW" altLang="en-US" sz="3200" b="1" dirty="0"/>
              <a:t>六、 </a:t>
            </a:r>
            <a:r>
              <a:rPr lang="en-US" altLang="zh-TW" sz="3200" b="1" dirty="0"/>
              <a:t>CEDAW</a:t>
            </a:r>
            <a:r>
              <a:rPr lang="zh-TW" altLang="en-US" sz="3200" b="1" dirty="0"/>
              <a:t>在臺灣</a:t>
            </a:r>
            <a:endParaRPr lang="zh-TW" altLang="zh-TW" sz="3200" b="1" dirty="0"/>
          </a:p>
        </p:txBody>
      </p:sp>
      <p:sp>
        <p:nvSpPr>
          <p:cNvPr id="4" name="投影片編號版面配置區 3">
            <a:extLst>
              <a:ext uri="{FF2B5EF4-FFF2-40B4-BE49-F238E27FC236}">
                <a16:creationId xmlns:a16="http://schemas.microsoft.com/office/drawing/2014/main" xmlns="" id="{501113D0-3529-B8D4-D6AA-05658D583F3F}"/>
              </a:ext>
            </a:extLst>
          </p:cNvPr>
          <p:cNvSpPr>
            <a:spLocks noGrp="1"/>
          </p:cNvSpPr>
          <p:nvPr>
            <p:ph type="sldNum" idx="15"/>
          </p:nvPr>
        </p:nvSpPr>
        <p:spPr/>
        <p:txBody>
          <a:bodyPr/>
          <a:lstStyle/>
          <a:p>
            <a:fld id="{CE94D773-78B3-4B2F-A03B-0472B767A791}" type="slidenum">
              <a:rPr lang="en-US" altLang="zh-TW" smtClean="0"/>
              <a:t>9</a:t>
            </a:fld>
            <a:endParaRPr lang="zh-TW" altLang="en-US" dirty="0"/>
          </a:p>
        </p:txBody>
      </p:sp>
      <p:pic>
        <p:nvPicPr>
          <p:cNvPr id="7" name="圖片 6">
            <a:extLst>
              <a:ext uri="{FF2B5EF4-FFF2-40B4-BE49-F238E27FC236}">
                <a16:creationId xmlns:a16="http://schemas.microsoft.com/office/drawing/2014/main" xmlns="" id="{C8D161A9-7F8C-BBD0-B50E-9DC03ADF9A7A}"/>
              </a:ext>
            </a:extLst>
          </p:cNvPr>
          <p:cNvPicPr>
            <a:picLocks noChangeAspect="1"/>
          </p:cNvPicPr>
          <p:nvPr/>
        </p:nvPicPr>
        <p:blipFill>
          <a:blip r:embed="rId2"/>
          <a:stretch>
            <a:fillRect/>
          </a:stretch>
        </p:blipFill>
        <p:spPr>
          <a:xfrm>
            <a:off x="11419840" y="1"/>
            <a:ext cx="772160" cy="841800"/>
          </a:xfrm>
          <a:prstGeom prst="rect">
            <a:avLst/>
          </a:prstGeom>
        </p:spPr>
      </p:pic>
      <p:pic>
        <p:nvPicPr>
          <p:cNvPr id="10" name="圖片 9">
            <a:extLst>
              <a:ext uri="{FF2B5EF4-FFF2-40B4-BE49-F238E27FC236}">
                <a16:creationId xmlns:a16="http://schemas.microsoft.com/office/drawing/2014/main" xmlns="" id="{5570EED6-2795-1893-F770-6C589240F94C}"/>
              </a:ext>
            </a:extLst>
          </p:cNvPr>
          <p:cNvPicPr>
            <a:picLocks noChangeAspect="1"/>
          </p:cNvPicPr>
          <p:nvPr/>
        </p:nvPicPr>
        <p:blipFill>
          <a:blip r:embed="rId3">
            <a:extLst>
              <a:ext uri="{28A0092B-C50C-407E-A947-70E740481C1C}">
                <a14:useLocalDpi xmlns:a14="http://schemas.microsoft.com/office/drawing/2010/main" val="0"/>
              </a:ext>
            </a:extLst>
          </a:blip>
          <a:srcRect l="25000" t="15308" r="21296" b="11111"/>
          <a:stretch>
            <a:fillRect/>
          </a:stretch>
        </p:blipFill>
        <p:spPr>
          <a:xfrm>
            <a:off x="4469264" y="860803"/>
            <a:ext cx="3253472" cy="5572037"/>
          </a:xfrm>
          <a:prstGeom prst="rect">
            <a:avLst/>
          </a:prstGeom>
        </p:spPr>
      </p:pic>
      <p:sp>
        <p:nvSpPr>
          <p:cNvPr id="12" name="文字方塊 11">
            <a:extLst>
              <a:ext uri="{FF2B5EF4-FFF2-40B4-BE49-F238E27FC236}">
                <a16:creationId xmlns:a16="http://schemas.microsoft.com/office/drawing/2014/main" xmlns="" id="{47021494-95A7-F30E-148F-08B153941547}"/>
              </a:ext>
            </a:extLst>
          </p:cNvPr>
          <p:cNvSpPr txBox="1"/>
          <p:nvPr/>
        </p:nvSpPr>
        <p:spPr>
          <a:xfrm>
            <a:off x="-272718" y="2305615"/>
            <a:ext cx="5711590" cy="2246769"/>
          </a:xfrm>
          <a:prstGeom prst="rect">
            <a:avLst/>
          </a:prstGeom>
          <a:noFill/>
        </p:spPr>
        <p:txBody>
          <a:bodyPr wrap="square">
            <a:spAutoFit/>
          </a:bodyPr>
          <a:lstStyle/>
          <a:p>
            <a:pPr algn="ctr"/>
            <a:r>
              <a:rPr lang="zh-TW" altLang="en-US" sz="2000" dirty="0"/>
              <a:t>民國</a:t>
            </a:r>
            <a:r>
              <a:rPr lang="en-US" altLang="zh-TW" sz="2000" dirty="0"/>
              <a:t>96</a:t>
            </a:r>
            <a:r>
              <a:rPr lang="zh-TW" altLang="en-US" sz="2000" dirty="0"/>
              <a:t>年</a:t>
            </a:r>
            <a:r>
              <a:rPr lang="en-US" altLang="zh-TW" sz="2000" dirty="0"/>
              <a:t>2</a:t>
            </a:r>
            <a:r>
              <a:rPr lang="zh-TW" altLang="en-US" sz="2000" dirty="0"/>
              <a:t>月</a:t>
            </a:r>
            <a:r>
              <a:rPr lang="en-US" altLang="zh-TW" sz="2000" dirty="0"/>
              <a:t>9</a:t>
            </a:r>
            <a:r>
              <a:rPr lang="zh-TW" altLang="en-US" sz="2000" dirty="0"/>
              <a:t>日</a:t>
            </a:r>
          </a:p>
          <a:p>
            <a:pPr algn="ctr"/>
            <a:r>
              <a:rPr lang="zh-TW" altLang="en-US" sz="2000" dirty="0"/>
              <a:t>批准及簽署</a:t>
            </a:r>
            <a:r>
              <a:rPr lang="en-US" altLang="zh-TW" sz="2000" dirty="0"/>
              <a:t>CEDAW</a:t>
            </a:r>
            <a:r>
              <a:rPr lang="zh-TW" altLang="en-US" sz="2000" dirty="0"/>
              <a:t>加入書</a:t>
            </a:r>
          </a:p>
          <a:p>
            <a:pPr algn="ctr"/>
            <a:r>
              <a:rPr lang="zh-TW" altLang="en-US" sz="2000" dirty="0"/>
              <a:t>⬇                                                                                                               </a:t>
            </a:r>
          </a:p>
          <a:p>
            <a:pPr algn="ctr"/>
            <a:r>
              <a:rPr lang="zh-TW" altLang="en-US" sz="2000" dirty="0"/>
              <a:t>民國</a:t>
            </a:r>
            <a:r>
              <a:rPr lang="en-US" altLang="zh-TW" sz="2000" dirty="0"/>
              <a:t>100</a:t>
            </a:r>
            <a:r>
              <a:rPr lang="zh-TW" altLang="en-US" sz="2000" dirty="0"/>
              <a:t>年</a:t>
            </a:r>
            <a:r>
              <a:rPr lang="en-US" altLang="zh-TW" sz="2000" dirty="0"/>
              <a:t>6</a:t>
            </a:r>
            <a:r>
              <a:rPr lang="zh-TW" altLang="en-US" sz="2000" dirty="0"/>
              <a:t>月</a:t>
            </a:r>
            <a:r>
              <a:rPr lang="en-US" altLang="zh-TW" sz="2000" dirty="0"/>
              <a:t>8</a:t>
            </a:r>
            <a:r>
              <a:rPr lang="zh-TW" altLang="en-US" sz="2000" dirty="0"/>
              <a:t>日公布</a:t>
            </a:r>
          </a:p>
          <a:p>
            <a:pPr algn="ctr"/>
            <a:r>
              <a:rPr lang="zh-TW" altLang="en-US" sz="2000" dirty="0"/>
              <a:t>「消除對婦女一切形式歧視公約施行法」</a:t>
            </a:r>
          </a:p>
          <a:p>
            <a:pPr algn="ctr"/>
            <a:r>
              <a:rPr lang="zh-TW" altLang="en-US" sz="2000" dirty="0"/>
              <a:t>⬇</a:t>
            </a:r>
          </a:p>
          <a:p>
            <a:pPr algn="ctr"/>
            <a:r>
              <a:rPr lang="zh-TW" altLang="en-US" sz="2000" dirty="0"/>
              <a:t>民國</a:t>
            </a:r>
            <a:r>
              <a:rPr lang="en-US" altLang="zh-TW" sz="2000" dirty="0"/>
              <a:t>101</a:t>
            </a:r>
            <a:r>
              <a:rPr lang="zh-TW" altLang="en-US" sz="2000" dirty="0"/>
              <a:t>年</a:t>
            </a:r>
            <a:r>
              <a:rPr lang="en-US" altLang="zh-TW" sz="2000" dirty="0"/>
              <a:t>1</a:t>
            </a:r>
            <a:r>
              <a:rPr lang="zh-TW" altLang="en-US" sz="2000" dirty="0"/>
              <a:t>月</a:t>
            </a:r>
            <a:r>
              <a:rPr lang="en-US" altLang="zh-TW" sz="2000" dirty="0"/>
              <a:t>1</a:t>
            </a:r>
            <a:r>
              <a:rPr lang="zh-TW" altLang="en-US" sz="2000" dirty="0"/>
              <a:t>日起施行</a:t>
            </a:r>
          </a:p>
        </p:txBody>
      </p:sp>
      <p:sp>
        <p:nvSpPr>
          <p:cNvPr id="3" name="文字方塊 2">
            <a:extLst>
              <a:ext uri="{FF2B5EF4-FFF2-40B4-BE49-F238E27FC236}">
                <a16:creationId xmlns:a16="http://schemas.microsoft.com/office/drawing/2014/main" xmlns="" id="{977EF6C5-4570-B788-7E2F-4941213CC646}"/>
              </a:ext>
            </a:extLst>
          </p:cNvPr>
          <p:cNvSpPr txBox="1"/>
          <p:nvPr/>
        </p:nvSpPr>
        <p:spPr>
          <a:xfrm>
            <a:off x="6816194" y="1323766"/>
            <a:ext cx="5149710" cy="5324535"/>
          </a:xfrm>
          <a:prstGeom prst="rect">
            <a:avLst/>
          </a:prstGeom>
          <a:noFill/>
        </p:spPr>
        <p:txBody>
          <a:bodyPr wrap="square">
            <a:spAutoFit/>
          </a:bodyPr>
          <a:lstStyle/>
          <a:p>
            <a:pPr algn="ctr"/>
            <a:r>
              <a:rPr lang="zh-TW" altLang="en-US" sz="2000" dirty="0"/>
              <a:t>民國</a:t>
            </a:r>
            <a:r>
              <a:rPr lang="en-US" altLang="zh-TW" sz="2000" dirty="0"/>
              <a:t>98</a:t>
            </a:r>
            <a:r>
              <a:rPr lang="zh-TW" altLang="en-US" sz="2000" dirty="0"/>
              <a:t>年</a:t>
            </a:r>
            <a:endParaRPr lang="en-US" altLang="zh-TW" sz="2000" dirty="0"/>
          </a:p>
          <a:p>
            <a:pPr algn="ctr"/>
            <a:r>
              <a:rPr lang="zh-TW" altLang="en-US" sz="2000" dirty="0"/>
              <a:t>提出第</a:t>
            </a:r>
            <a:r>
              <a:rPr lang="en-US" altLang="zh-TW" sz="2000" dirty="0"/>
              <a:t>1</a:t>
            </a:r>
            <a:r>
              <a:rPr lang="zh-TW" altLang="en-US" sz="2000" dirty="0"/>
              <a:t>次國家報告</a:t>
            </a:r>
            <a:endParaRPr lang="en-US" altLang="zh-TW" sz="2000" dirty="0"/>
          </a:p>
          <a:p>
            <a:pPr algn="ctr"/>
            <a:r>
              <a:rPr lang="zh-TW" altLang="en-US" sz="2000" dirty="0"/>
              <a:t>⬇</a:t>
            </a:r>
            <a:endParaRPr lang="en-US" altLang="zh-TW" sz="2000" dirty="0"/>
          </a:p>
          <a:p>
            <a:pPr algn="ctr"/>
            <a:r>
              <a:rPr lang="zh-TW" altLang="en-US" sz="2000" dirty="0"/>
              <a:t>民國</a:t>
            </a:r>
            <a:r>
              <a:rPr lang="en-US" altLang="zh-TW" sz="2000" dirty="0"/>
              <a:t>102</a:t>
            </a:r>
            <a:r>
              <a:rPr lang="zh-TW" altLang="en-US" sz="2000" dirty="0"/>
              <a:t>年</a:t>
            </a:r>
          </a:p>
          <a:p>
            <a:pPr algn="ctr"/>
            <a:r>
              <a:rPr lang="zh-TW" altLang="en-US" sz="2000" dirty="0"/>
              <a:t>提出第</a:t>
            </a:r>
            <a:r>
              <a:rPr lang="en-US" altLang="zh-TW" sz="2000" dirty="0"/>
              <a:t>2</a:t>
            </a:r>
            <a:r>
              <a:rPr lang="zh-TW" altLang="en-US" sz="2000" dirty="0"/>
              <a:t>次國家報告</a:t>
            </a:r>
            <a:endParaRPr lang="en-US" altLang="zh-TW" sz="2000" dirty="0"/>
          </a:p>
          <a:p>
            <a:pPr algn="ctr"/>
            <a:r>
              <a:rPr lang="en-US" altLang="zh-TW" sz="2000" dirty="0"/>
              <a:t>(</a:t>
            </a:r>
            <a:r>
              <a:rPr lang="zh-TW" altLang="en-US" sz="2000" dirty="0"/>
              <a:t>於民國</a:t>
            </a:r>
            <a:r>
              <a:rPr lang="en-US" altLang="zh-TW" sz="2000" dirty="0"/>
              <a:t>103</a:t>
            </a:r>
            <a:r>
              <a:rPr lang="zh-TW" altLang="en-US" sz="2000" dirty="0"/>
              <a:t>年舉行國際審查</a:t>
            </a:r>
            <a:r>
              <a:rPr lang="en-US" altLang="zh-TW" sz="2000" dirty="0"/>
              <a:t>)</a:t>
            </a:r>
          </a:p>
          <a:p>
            <a:pPr algn="ctr"/>
            <a:r>
              <a:rPr lang="zh-TW" altLang="en-US" sz="2000" dirty="0"/>
              <a:t>⬇          </a:t>
            </a:r>
            <a:endParaRPr lang="en-US" altLang="zh-TW" sz="2000" dirty="0"/>
          </a:p>
          <a:p>
            <a:pPr algn="ctr"/>
            <a:r>
              <a:rPr lang="zh-TW" altLang="en-US" sz="2000" dirty="0"/>
              <a:t>民國</a:t>
            </a:r>
            <a:r>
              <a:rPr lang="en-US" altLang="zh-TW" sz="2000" dirty="0"/>
              <a:t>106</a:t>
            </a:r>
            <a:r>
              <a:rPr lang="zh-TW" altLang="en-US" sz="2000" dirty="0"/>
              <a:t>年</a:t>
            </a:r>
            <a:endParaRPr lang="en-US" altLang="zh-TW" sz="2000" dirty="0"/>
          </a:p>
          <a:p>
            <a:pPr algn="ctr"/>
            <a:r>
              <a:rPr lang="zh-TW" altLang="en-US" sz="2000" dirty="0"/>
              <a:t>提出第</a:t>
            </a:r>
            <a:r>
              <a:rPr lang="en-US" altLang="zh-TW" sz="2000" dirty="0"/>
              <a:t>3</a:t>
            </a:r>
            <a:r>
              <a:rPr lang="zh-TW" altLang="en-US" sz="2000" dirty="0"/>
              <a:t>次國家報告</a:t>
            </a:r>
            <a:endParaRPr lang="en-US" altLang="zh-TW" sz="2000" dirty="0"/>
          </a:p>
          <a:p>
            <a:pPr algn="ctr"/>
            <a:r>
              <a:rPr lang="en-US" altLang="zh-TW" sz="2000" dirty="0"/>
              <a:t>(</a:t>
            </a:r>
            <a:r>
              <a:rPr lang="zh-TW" altLang="en-US" sz="2000" dirty="0"/>
              <a:t>於民國</a:t>
            </a:r>
            <a:r>
              <a:rPr lang="en-US" altLang="zh-TW" sz="2000" dirty="0"/>
              <a:t>107</a:t>
            </a:r>
            <a:r>
              <a:rPr lang="zh-TW" altLang="en-US" sz="2000" dirty="0"/>
              <a:t>年</a:t>
            </a:r>
            <a:r>
              <a:rPr lang="en-US" altLang="zh-TW" sz="2000" dirty="0"/>
              <a:t>7</a:t>
            </a:r>
            <a:r>
              <a:rPr lang="zh-TW" altLang="en-US" sz="2000" dirty="0"/>
              <a:t>月舉行國際審查</a:t>
            </a:r>
            <a:r>
              <a:rPr lang="en-US" altLang="zh-TW" sz="2000" dirty="0"/>
              <a:t>)</a:t>
            </a:r>
          </a:p>
          <a:p>
            <a:pPr algn="ctr"/>
            <a:r>
              <a:rPr lang="zh-TW" altLang="en-US" sz="2000" dirty="0"/>
              <a:t>⬇</a:t>
            </a:r>
          </a:p>
          <a:p>
            <a:pPr algn="ctr"/>
            <a:r>
              <a:rPr lang="zh-TW" altLang="en-US" sz="2000" dirty="0"/>
              <a:t>民國</a:t>
            </a:r>
            <a:r>
              <a:rPr lang="en-US" altLang="zh-TW" sz="2000" dirty="0"/>
              <a:t>111</a:t>
            </a:r>
            <a:r>
              <a:rPr lang="zh-TW" altLang="en-US" sz="2000" dirty="0"/>
              <a:t>年</a:t>
            </a:r>
            <a:endParaRPr lang="en-US" altLang="zh-TW" sz="2000" dirty="0"/>
          </a:p>
          <a:p>
            <a:pPr algn="ctr"/>
            <a:r>
              <a:rPr lang="zh-TW" altLang="en-US" sz="2000" dirty="0"/>
              <a:t>提出第</a:t>
            </a:r>
            <a:r>
              <a:rPr lang="en-US" altLang="zh-TW" sz="2000" dirty="0"/>
              <a:t>4</a:t>
            </a:r>
            <a:r>
              <a:rPr lang="zh-TW" altLang="en-US" sz="2000" dirty="0"/>
              <a:t>次國家報告</a:t>
            </a:r>
            <a:endParaRPr lang="en-US" altLang="zh-TW" sz="2000" dirty="0"/>
          </a:p>
          <a:p>
            <a:pPr algn="ctr"/>
            <a:r>
              <a:rPr lang="en-US" altLang="zh-TW" sz="2000" dirty="0"/>
              <a:t>(</a:t>
            </a:r>
            <a:r>
              <a:rPr lang="zh-TW" altLang="en-US" sz="2000" dirty="0"/>
              <a:t>於同年</a:t>
            </a:r>
            <a:r>
              <a:rPr lang="en-US" altLang="zh-TW" sz="2000" dirty="0"/>
              <a:t>11</a:t>
            </a:r>
            <a:r>
              <a:rPr lang="zh-TW" altLang="en-US" sz="2000" dirty="0"/>
              <a:t>月底至</a:t>
            </a:r>
            <a:r>
              <a:rPr lang="en-US" altLang="zh-TW" sz="2000" dirty="0"/>
              <a:t>12</a:t>
            </a:r>
            <a:r>
              <a:rPr lang="zh-TW" altLang="en-US" sz="2000" dirty="0"/>
              <a:t>月舉行國際審查</a:t>
            </a:r>
            <a:r>
              <a:rPr lang="en-US" altLang="zh-TW" sz="2000" dirty="0"/>
              <a:t>)</a:t>
            </a:r>
            <a:endParaRPr lang="zh-TW" altLang="en-US" sz="2000" dirty="0"/>
          </a:p>
          <a:p>
            <a:pPr algn="ctr"/>
            <a:r>
              <a:rPr lang="zh-TW" altLang="en-US" sz="2000" dirty="0"/>
              <a:t>⬇</a:t>
            </a:r>
            <a:endParaRPr lang="en-US" altLang="zh-TW" sz="2000" dirty="0"/>
          </a:p>
          <a:p>
            <a:pPr algn="ctr"/>
            <a:r>
              <a:rPr lang="zh-TW" altLang="en-US" sz="2000" dirty="0">
                <a:solidFill>
                  <a:srgbClr val="000000"/>
                </a:solidFill>
                <a:latin typeface="微軟正黑體" panose="020B0604030504040204" pitchFamily="34" charset="-120"/>
                <a:ea typeface="微軟正黑體" panose="020B0604030504040204" pitchFamily="34" charset="-120"/>
              </a:rPr>
              <a:t>民國</a:t>
            </a:r>
            <a:r>
              <a:rPr lang="en-US" altLang="zh-TW" sz="2000" dirty="0">
                <a:solidFill>
                  <a:srgbClr val="000000"/>
                </a:solidFill>
                <a:latin typeface="微軟正黑體" panose="020B0604030504040204" pitchFamily="34" charset="-120"/>
                <a:ea typeface="微軟正黑體" panose="020B0604030504040204" pitchFamily="34" charset="-120"/>
              </a:rPr>
              <a:t>115</a:t>
            </a:r>
            <a:r>
              <a:rPr lang="zh-TW" altLang="en-US" sz="2000" dirty="0">
                <a:solidFill>
                  <a:srgbClr val="000000"/>
                </a:solidFill>
                <a:latin typeface="微軟正黑體" panose="020B0604030504040204" pitchFamily="34" charset="-120"/>
                <a:ea typeface="微軟正黑體" panose="020B0604030504040204" pitchFamily="34" charset="-120"/>
              </a:rPr>
              <a:t>年</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algn="ctr"/>
            <a:r>
              <a:rPr lang="zh-TW" altLang="en-US" sz="2000" dirty="0">
                <a:solidFill>
                  <a:srgbClr val="000000"/>
                </a:solidFill>
                <a:latin typeface="微軟正黑體" panose="020B0604030504040204" pitchFamily="34" charset="-120"/>
                <a:ea typeface="微軟正黑體" panose="020B0604030504040204" pitchFamily="34" charset="-120"/>
              </a:rPr>
              <a:t>提出第</a:t>
            </a:r>
            <a:r>
              <a:rPr lang="en-US" altLang="zh-TW" sz="2000" dirty="0">
                <a:solidFill>
                  <a:srgbClr val="000000"/>
                </a:solidFill>
                <a:latin typeface="微軟正黑體" panose="020B0604030504040204" pitchFamily="34" charset="-120"/>
                <a:ea typeface="微軟正黑體" panose="020B0604030504040204" pitchFamily="34" charset="-120"/>
              </a:rPr>
              <a:t>5</a:t>
            </a:r>
            <a:r>
              <a:rPr lang="zh-TW" altLang="en-US" sz="2000" dirty="0">
                <a:solidFill>
                  <a:srgbClr val="000000"/>
                </a:solidFill>
                <a:latin typeface="微軟正黑體" panose="020B0604030504040204" pitchFamily="34" charset="-120"/>
                <a:ea typeface="微軟正黑體" panose="020B0604030504040204" pitchFamily="34" charset="-120"/>
              </a:rPr>
              <a:t>次國家報告</a:t>
            </a:r>
          </a:p>
        </p:txBody>
      </p:sp>
    </p:spTree>
    <p:extLst>
      <p:ext uri="{BB962C8B-B14F-4D97-AF65-F5344CB8AC3E}">
        <p14:creationId xmlns:p14="http://schemas.microsoft.com/office/powerpoint/2010/main" val="3142568080"/>
      </p:ext>
    </p:extLst>
  </p:cSld>
  <p:clrMapOvr>
    <a:masterClrMapping/>
  </p:clrMapOvr>
</p:sld>
</file>

<file path=ppt/theme/theme1.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0.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1.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5.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6.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7.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8.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9.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CEDAW教材案例簡報</Template>
  <TotalTime>3277</TotalTime>
  <Words>3903</Words>
  <Application>Microsoft Office PowerPoint</Application>
  <PresentationFormat>寬螢幕</PresentationFormat>
  <Paragraphs>308</Paragraphs>
  <Slides>21</Slides>
  <Notes>1</Notes>
  <HiddenSlides>0</HiddenSlides>
  <MMClips>0</MMClips>
  <ScaleCrop>false</ScaleCrop>
  <HeadingPairs>
    <vt:vector size="6" baseType="variant">
      <vt:variant>
        <vt:lpstr>使用字型</vt:lpstr>
      </vt:variant>
      <vt:variant>
        <vt:i4>11</vt:i4>
      </vt:variant>
      <vt:variant>
        <vt:lpstr>佈景主題</vt:lpstr>
      </vt:variant>
      <vt:variant>
        <vt:i4>11</vt:i4>
      </vt:variant>
      <vt:variant>
        <vt:lpstr>投影片標題</vt:lpstr>
      </vt:variant>
      <vt:variant>
        <vt:i4>21</vt:i4>
      </vt:variant>
    </vt:vector>
  </HeadingPairs>
  <TitlesOfParts>
    <vt:vector size="43" baseType="lpstr">
      <vt:lpstr>Noto Sans TC</vt:lpstr>
      <vt:lpstr>Oxygen</vt:lpstr>
      <vt:lpstr>微軟正黑體</vt:lpstr>
      <vt:lpstr>新細明體</vt:lpstr>
      <vt:lpstr>標楷體</vt:lpstr>
      <vt:lpstr>Arial</vt:lpstr>
      <vt:lpstr>Calibri</vt:lpstr>
      <vt:lpstr>DejaVu Sans</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消除對婦女一切形式歧視公約(CEDAW)案例教材-</vt:lpstr>
      <vt:lpstr>簡報大綱</vt:lpstr>
      <vt:lpstr>一、何謂「消除對婦女一切形式歧視公約」 (Convention on the Elimination of All Forms of Discrimination Against Women)（以下簡稱CEDAW）</vt:lpstr>
      <vt:lpstr>二、CEDAW條文</vt:lpstr>
      <vt:lpstr>三、CEDAW三核心概念 (禁止歧視、實質平等、國家義務) </vt:lpstr>
      <vt:lpstr>四、認識直接、間接、交叉歧視 </vt:lpstr>
      <vt:lpstr>五、CEDAW一般性建議 1-40號(1-25)</vt:lpstr>
      <vt:lpstr>五、CEDAW一般性建議 1-40號(26-40)</vt:lpstr>
      <vt:lpstr>六、 CEDAW在臺灣</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八、性別觀點解析            本處考績委員及甄審委員三分之一性別比例 </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消除對婦女一切形式歧視公約(CEDAW)案例教材</dc:title>
  <dc:subject/>
  <dc:creator>黃玟諺</dc:creator>
  <dc:description/>
  <cp:lastModifiedBy>石維謙</cp:lastModifiedBy>
  <cp:revision>221</cp:revision>
  <dcterms:created xsi:type="dcterms:W3CDTF">2025-03-03T06:27:21Z</dcterms:created>
  <dcterms:modified xsi:type="dcterms:W3CDTF">2026-03-06T00:51:01Z</dcterms:modified>
  <dc:language>zh-TW</dc:language>
</cp:coreProperties>
</file>